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6.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7.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8.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2"/>
  </p:notesMasterIdLst>
  <p:sldIdLst>
    <p:sldId id="2992" r:id="rId2"/>
    <p:sldId id="2973" r:id="rId3"/>
    <p:sldId id="2974" r:id="rId4"/>
    <p:sldId id="2994" r:id="rId5"/>
    <p:sldId id="2934" r:id="rId6"/>
    <p:sldId id="869" r:id="rId7"/>
    <p:sldId id="3007" r:id="rId8"/>
    <p:sldId id="2976" r:id="rId9"/>
    <p:sldId id="3011" r:id="rId10"/>
    <p:sldId id="3012" r:id="rId11"/>
    <p:sldId id="3006" r:id="rId12"/>
    <p:sldId id="3003" r:id="rId13"/>
    <p:sldId id="3013" r:id="rId14"/>
    <p:sldId id="3014" r:id="rId15"/>
    <p:sldId id="3008" r:id="rId16"/>
    <p:sldId id="305" r:id="rId17"/>
    <p:sldId id="3015" r:id="rId18"/>
    <p:sldId id="3009" r:id="rId19"/>
    <p:sldId id="302" r:id="rId20"/>
    <p:sldId id="3016" r:id="rId21"/>
  </p:sldIdLst>
  <p:sldSz cx="12192000" cy="6858000"/>
  <p:notesSz cx="6858000" cy="9144000"/>
  <p:embeddedFontLst>
    <p:embeddedFont>
      <p:font typeface="汉仪雅酷黑 85W" panose="020B0904020202020204" charset="-122"/>
      <p:bold r:id="rId23"/>
    </p:embeddedFont>
    <p:embeddedFont>
      <p:font typeface="思源宋体 CN Heavy" panose="02010600030101010101" charset="-122"/>
      <p:bold r:id="rId24"/>
    </p:embeddedFont>
    <p:embeddedFont>
      <p:font typeface="字魂35号-经典雅黑" panose="02010600030101010101" charset="-122"/>
      <p:regular r:id="rId25"/>
    </p:embeddedFont>
    <p:embeddedFont>
      <p:font typeface="字魂58号-创中黑" panose="02010600030101010101" charset="-122"/>
      <p:regular r:id="rId26"/>
    </p:embeddedFont>
    <p:embeddedFont>
      <p:font typeface="等线" panose="02010600030101010101" pitchFamily="2" charset="-122"/>
      <p:regular r:id="rId27"/>
      <p:bold r:id="rId28"/>
    </p:embeddedFont>
  </p:embeddedFontLst>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0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0500"/>
    <a:srgbClr val="F30000"/>
    <a:srgbClr val="FEEFAC"/>
    <a:srgbClr val="7D0102"/>
    <a:srgbClr val="C71513"/>
    <a:srgbClr val="8C181E"/>
    <a:srgbClr val="C30F0F"/>
    <a:srgbClr val="A70C0A"/>
    <a:srgbClr val="E9BE61"/>
    <a:srgbClr val="D829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3" autoAdjust="0"/>
    <p:restoredTop sz="94987" autoAdjust="0"/>
  </p:normalViewPr>
  <p:slideViewPr>
    <p:cSldViewPr snapToGrid="0" showGuides="1">
      <p:cViewPr varScale="1">
        <p:scale>
          <a:sx n="73" d="100"/>
          <a:sy n="73" d="100"/>
        </p:scale>
        <p:origin x="273" y="33"/>
      </p:cViewPr>
      <p:guideLst>
        <p:guide orient="horz" pos="2160"/>
        <p:guide pos="390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59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C04FE3-EBCB-4EEC-958A-82DFA604CA6D}" type="datetimeFigureOut">
              <a:rPr lang="zh-CN" altLang="en-US" smtClean="0"/>
              <a:t>2024/4/15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5F0484-0F60-4837-8BE2-4414FF4B5C1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16B4A6-81A5-4238-8525-7C6EBCF44E78}"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B389E95-0E79-4AF7-815C-397FB6D58128}"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16B4A6-81A5-4238-8525-7C6EBCF44E78}"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a:xfrm>
            <a:off x="381000" y="685800"/>
            <a:ext cx="6096000" cy="3429000"/>
          </a:xfrm>
        </p:spPr>
      </p:sp>
      <p:sp>
        <p:nvSpPr>
          <p:cNvPr id="15363" name="备注占位符 2"/>
          <p:cNvSpPr>
            <a:spLocks noGrp="1"/>
          </p:cNvSpPr>
          <p:nvPr>
            <p:ph type="body" idx="1"/>
          </p:nvPr>
        </p:nvSpPr>
        <p:spPr>
          <a:noFill/>
        </p:spPr>
        <p:txBody>
          <a:bodyPr/>
          <a:lstStyle/>
          <a:p>
            <a:endParaRPr lang="zh-CN" altLang="en-US"/>
          </a:p>
        </p:txBody>
      </p:sp>
      <p:sp>
        <p:nvSpPr>
          <p:cNvPr id="15364" name="灯片编号占位符 3"/>
          <p:cNvSpPr>
            <a:spLocks noGrp="1"/>
          </p:cNvSpPr>
          <p:nvPr>
            <p:ph type="sldNum" sz="quarter" idx="5"/>
          </p:nvPr>
        </p:nvSpPr>
        <p:spPr>
          <a:noFill/>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defRPr/>
            </a:pPr>
            <a:fld id="{8B95434F-5F0A-4D3B-AFAA-1305BC50D32E}" type="slidenum">
              <a:rPr kumimoji="0" lang="zh-CN" altLang="en-US" sz="1800" b="0" i="0" u="none" strike="noStrike" kern="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rPr>
              <a:t>6</a:t>
            </a:fld>
            <a:endParaRPr kumimoji="0" lang="en-US" altLang="zh-CN" sz="1800" b="0" i="0" u="none" strike="noStrike" kern="0" cap="none" spc="0" normalizeH="0" baseline="0" noProof="0">
              <a:ln>
                <a:noFill/>
              </a:ln>
              <a:solidFill>
                <a:schemeClr val="tx1"/>
              </a:solidFill>
              <a:effectLst/>
              <a:uLnTx/>
              <a:uFillTx/>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049753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16B4A6-81A5-4238-8525-7C6EBCF44E78}" type="slidenum">
              <a:rPr lang="zh-CN" altLang="en-US" smtClean="0"/>
              <a:t>7</a:t>
            </a:fld>
            <a:endParaRPr lang="zh-CN" altLang="en-US"/>
          </a:p>
        </p:txBody>
      </p:sp>
    </p:spTree>
    <p:extLst>
      <p:ext uri="{BB962C8B-B14F-4D97-AF65-F5344CB8AC3E}">
        <p14:creationId xmlns:p14="http://schemas.microsoft.com/office/powerpoint/2010/main" val="2430379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16B4A6-81A5-4238-8525-7C6EBCF44E78}" type="slidenum">
              <a:rPr lang="zh-CN" altLang="en-US" smtClean="0"/>
              <a:t>11</a:t>
            </a:fld>
            <a:endParaRPr lang="zh-CN" altLang="en-US"/>
          </a:p>
        </p:txBody>
      </p:sp>
    </p:spTree>
    <p:extLst>
      <p:ext uri="{BB962C8B-B14F-4D97-AF65-F5344CB8AC3E}">
        <p14:creationId xmlns:p14="http://schemas.microsoft.com/office/powerpoint/2010/main" val="31598311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16B4A6-81A5-4238-8525-7C6EBCF44E78}" type="slidenum">
              <a:rPr lang="zh-CN" altLang="en-US" smtClean="0"/>
              <a:t>15</a:t>
            </a:fld>
            <a:endParaRPr lang="zh-CN" altLang="en-US"/>
          </a:p>
        </p:txBody>
      </p:sp>
    </p:spTree>
    <p:extLst>
      <p:ext uri="{BB962C8B-B14F-4D97-AF65-F5344CB8AC3E}">
        <p14:creationId xmlns:p14="http://schemas.microsoft.com/office/powerpoint/2010/main" val="4061061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16B4A6-81A5-4238-8525-7C6EBCF44E78}" type="slidenum">
              <a:rPr lang="zh-CN" altLang="en-US" smtClean="0"/>
              <a:t>18</a:t>
            </a:fld>
            <a:endParaRPr lang="zh-CN" altLang="en-US"/>
          </a:p>
        </p:txBody>
      </p:sp>
    </p:spTree>
    <p:extLst>
      <p:ext uri="{BB962C8B-B14F-4D97-AF65-F5344CB8AC3E}">
        <p14:creationId xmlns:p14="http://schemas.microsoft.com/office/powerpoint/2010/main" val="6780527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720" y="0"/>
            <a:ext cx="1218856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solidFill>
              </a:defRPr>
            </a:lvl1pPr>
          </a:lstStyle>
          <a:p>
            <a:r>
              <a:rPr lang="zh-CN" altLang="en-US"/>
              <a:t>单击此处编辑母版标题样式</a:t>
            </a:r>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Rectangle 5"/>
          <p:cNvSpPr>
            <a:spLocks noChangeArrowheads="1"/>
          </p:cNvSpPr>
          <p:nvPr userDrawn="1"/>
        </p:nvSpPr>
        <p:spPr bwMode="auto">
          <a:xfrm>
            <a:off x="0" y="6715126"/>
            <a:ext cx="12192000" cy="142875"/>
          </a:xfrm>
          <a:prstGeom prst="rect">
            <a:avLst/>
          </a:prstGeom>
          <a:solidFill>
            <a:schemeClr val="tx1"/>
          </a:solidFill>
          <a:ln>
            <a:noFill/>
          </a:ln>
        </p:spPr>
        <p:txBody>
          <a:bodyPr vert="horz" wrap="square" lIns="91404" tIns="45703" rIns="91404" bIns="45703" numCol="1" anchor="t" anchorCtr="0" compatLnSpc="1"/>
          <a:lstStyle/>
          <a:p>
            <a:endParaRPr lang="zh-CN" altLang="en-US" sz="1799"/>
          </a:p>
        </p:txBody>
      </p:sp>
      <p:sp>
        <p:nvSpPr>
          <p:cNvPr id="13" name="Freeform 7"/>
          <p:cNvSpPr/>
          <p:nvPr userDrawn="1"/>
        </p:nvSpPr>
        <p:spPr bwMode="auto">
          <a:xfrm>
            <a:off x="11656048" y="6249990"/>
            <a:ext cx="438743" cy="433975"/>
          </a:xfrm>
          <a:custGeom>
            <a:avLst/>
            <a:gdLst>
              <a:gd name="T0" fmla="*/ 0 w 684"/>
              <a:gd name="T1" fmla="*/ 727 h 727"/>
              <a:gd name="T2" fmla="*/ 0 w 684"/>
              <a:gd name="T3" fmla="*/ 0 h 727"/>
              <a:gd name="T4" fmla="*/ 342 w 684"/>
              <a:gd name="T5" fmla="*/ 183 h 727"/>
              <a:gd name="T6" fmla="*/ 684 w 684"/>
              <a:gd name="T7" fmla="*/ 0 h 727"/>
              <a:gd name="T8" fmla="*/ 684 w 684"/>
              <a:gd name="T9" fmla="*/ 727 h 727"/>
              <a:gd name="T10" fmla="*/ 0 w 684"/>
              <a:gd name="T11" fmla="*/ 727 h 727"/>
            </a:gdLst>
            <a:ahLst/>
            <a:cxnLst>
              <a:cxn ang="0">
                <a:pos x="T0" y="T1"/>
              </a:cxn>
              <a:cxn ang="0">
                <a:pos x="T2" y="T3"/>
              </a:cxn>
              <a:cxn ang="0">
                <a:pos x="T4" y="T5"/>
              </a:cxn>
              <a:cxn ang="0">
                <a:pos x="T6" y="T7"/>
              </a:cxn>
              <a:cxn ang="0">
                <a:pos x="T8" y="T9"/>
              </a:cxn>
              <a:cxn ang="0">
                <a:pos x="T10" y="T11"/>
              </a:cxn>
            </a:cxnLst>
            <a:rect l="0" t="0" r="r" b="b"/>
            <a:pathLst>
              <a:path w="684" h="727">
                <a:moveTo>
                  <a:pt x="0" y="727"/>
                </a:moveTo>
                <a:lnTo>
                  <a:pt x="0" y="0"/>
                </a:lnTo>
                <a:lnTo>
                  <a:pt x="342" y="183"/>
                </a:lnTo>
                <a:lnTo>
                  <a:pt x="684" y="0"/>
                </a:lnTo>
                <a:lnTo>
                  <a:pt x="684" y="727"/>
                </a:lnTo>
                <a:lnTo>
                  <a:pt x="0" y="727"/>
                </a:lnTo>
                <a:close/>
              </a:path>
            </a:pathLst>
          </a:custGeom>
          <a:solidFill>
            <a:schemeClr val="tx1"/>
          </a:solidFill>
          <a:ln>
            <a:noFill/>
          </a:ln>
        </p:spPr>
        <p:txBody>
          <a:bodyPr vert="horz" wrap="square" lIns="91404" tIns="45703" rIns="91404" bIns="45703" numCol="1" anchor="t" anchorCtr="0" compatLnSpc="1"/>
          <a:lstStyle/>
          <a:p>
            <a:endParaRPr lang="zh-CN" altLang="en-US" sz="1799"/>
          </a:p>
        </p:txBody>
      </p:sp>
      <p:sp>
        <p:nvSpPr>
          <p:cNvPr id="5" name="TextBox 3"/>
          <p:cNvSpPr txBox="1">
            <a:spLocks noChangeArrowheads="1"/>
          </p:cNvSpPr>
          <p:nvPr userDrawn="1"/>
        </p:nvSpPr>
        <p:spPr bwMode="auto">
          <a:xfrm>
            <a:off x="11648412" y="6345409"/>
            <a:ext cx="443615" cy="30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fld id="{147BAE08-4BDD-4DD0-83FF-A4CAB9D57868}" type="slidenum">
              <a:rPr lang="en-US" altLang="zh-CN" sz="1400" smtClean="0">
                <a:solidFill>
                  <a:schemeClr val="accent3"/>
                </a:solidFill>
                <a:latin typeface="+mj-ea"/>
                <a:ea typeface="+mj-ea"/>
              </a:rPr>
              <a:t>‹#›</a:t>
            </a:fld>
            <a:endParaRPr lang="zh-CN" altLang="en-US" sz="1400" dirty="0">
              <a:solidFill>
                <a:schemeClr val="accent3"/>
              </a:solidFill>
              <a:latin typeface="+mj-ea"/>
              <a:ea typeface="+mj-ea"/>
            </a:endParaRPr>
          </a:p>
        </p:txBody>
      </p:sp>
    </p:spTree>
    <p:extLst>
      <p:ext uri="{BB962C8B-B14F-4D97-AF65-F5344CB8AC3E}">
        <p14:creationId xmlns:p14="http://schemas.microsoft.com/office/powerpoint/2010/main" val="3912654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145249C-C034-410A-A444-4732CC0C4496}" type="datetimeFigureOut">
              <a:rPr lang="zh-CN" altLang="en-US" smtClean="0"/>
              <a:t>2024/4/15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2A85EE-1CCB-4CA7-BD3B-377834C557A6}" type="slidenum">
              <a:rPr lang="zh-CN" altLang="en-US" smtClean="0"/>
              <a:t>‹#›</a:t>
            </a:fld>
            <a:endParaRPr lang="zh-CN" altLang="en-US"/>
          </a:p>
        </p:txBody>
      </p:sp>
    </p:spTree>
    <p:extLst>
      <p:ext uri="{BB962C8B-B14F-4D97-AF65-F5344CB8AC3E}">
        <p14:creationId xmlns:p14="http://schemas.microsoft.com/office/powerpoint/2010/main" val="755589110"/>
      </p:ext>
    </p:extLst>
  </p:cSld>
  <p:clrMapOvr>
    <a:masterClrMapping/>
  </p:clrMapOvr>
  <mc:AlternateContent xmlns:mc="http://schemas.openxmlformats.org/markup-compatibility/2006" xmlns:p14="http://schemas.microsoft.com/office/powerpoint/2010/main">
    <mc:Choice Requires="p14">
      <p:transition spd="slow" p14:dur="1500" advTm="10000">
        <p:split orient="vert"/>
      </p:transition>
    </mc:Choice>
    <mc:Fallback xmlns="">
      <p:transition spd="slow" advTm="10000">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525" y="95665"/>
            <a:ext cx="1299145" cy="893162"/>
          </a:xfrm>
          <a:prstGeom prst="rect">
            <a:avLst/>
          </a:prstGeom>
        </p:spPr>
      </p:pic>
      <p:cxnSp>
        <p:nvCxnSpPr>
          <p:cNvPr id="9" name="直接连接符 8"/>
          <p:cNvCxnSpPr/>
          <p:nvPr userDrawn="1"/>
        </p:nvCxnSpPr>
        <p:spPr>
          <a:xfrm flipH="1">
            <a:off x="11606244" y="840302"/>
            <a:ext cx="585756" cy="0"/>
          </a:xfrm>
          <a:prstGeom prst="line">
            <a:avLst/>
          </a:prstGeom>
          <a:ln>
            <a:solidFill>
              <a:srgbClr val="B82E24"/>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967563" y="866505"/>
            <a:ext cx="8281141" cy="0"/>
          </a:xfrm>
          <a:prstGeom prst="line">
            <a:avLst/>
          </a:prstGeom>
          <a:ln>
            <a:solidFill>
              <a:srgbClr val="B82E24"/>
            </a:solidFill>
            <a:prstDash val="solid"/>
            <a:tailEnd type="ova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51567"/>
          <a:stretch>
            <a:fillRect/>
          </a:stretch>
        </p:blipFill>
        <p:spPr>
          <a:xfrm>
            <a:off x="9286138" y="-10633"/>
            <a:ext cx="2247439" cy="925509"/>
          </a:xfrm>
          <a:prstGeom prst="rect">
            <a:avLst/>
          </a:prstGeom>
          <a:noFill/>
        </p:spPr>
      </p:pic>
      <p:sp>
        <p:nvSpPr>
          <p:cNvPr id="2" name="矩形 1"/>
          <p:cNvSpPr/>
          <p:nvPr userDrawn="1"/>
        </p:nvSpPr>
        <p:spPr>
          <a:xfrm>
            <a:off x="0" y="6718935"/>
            <a:ext cx="12192635" cy="1390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525" y="95665"/>
            <a:ext cx="1299145" cy="893162"/>
          </a:xfrm>
          <a:prstGeom prst="rect">
            <a:avLst/>
          </a:prstGeom>
        </p:spPr>
      </p:pic>
      <p:cxnSp>
        <p:nvCxnSpPr>
          <p:cNvPr id="9" name="直接连接符 8"/>
          <p:cNvCxnSpPr/>
          <p:nvPr userDrawn="1"/>
        </p:nvCxnSpPr>
        <p:spPr>
          <a:xfrm flipH="1">
            <a:off x="11606244" y="840302"/>
            <a:ext cx="585756" cy="0"/>
          </a:xfrm>
          <a:prstGeom prst="line">
            <a:avLst/>
          </a:prstGeom>
          <a:ln>
            <a:solidFill>
              <a:srgbClr val="B82E24"/>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967563" y="866505"/>
            <a:ext cx="8281141" cy="0"/>
          </a:xfrm>
          <a:prstGeom prst="line">
            <a:avLst/>
          </a:prstGeom>
          <a:ln>
            <a:solidFill>
              <a:srgbClr val="B82E24"/>
            </a:solidFill>
            <a:prstDash val="solid"/>
            <a:tailEnd type="ova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51567"/>
          <a:stretch>
            <a:fillRect/>
          </a:stretch>
        </p:blipFill>
        <p:spPr>
          <a:xfrm>
            <a:off x="9286138" y="-10633"/>
            <a:ext cx="2247439" cy="925509"/>
          </a:xfrm>
          <a:prstGeom prst="rect">
            <a:avLst/>
          </a:prstGeom>
          <a:noFill/>
        </p:spPr>
      </p:pic>
      <p:sp>
        <p:nvSpPr>
          <p:cNvPr id="2" name="矩形 1"/>
          <p:cNvSpPr/>
          <p:nvPr userDrawn="1"/>
        </p:nvSpPr>
        <p:spPr>
          <a:xfrm>
            <a:off x="0" y="6718935"/>
            <a:ext cx="12192635" cy="1390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525" y="95665"/>
            <a:ext cx="1299145" cy="893162"/>
          </a:xfrm>
          <a:prstGeom prst="rect">
            <a:avLst/>
          </a:prstGeom>
        </p:spPr>
      </p:pic>
      <p:cxnSp>
        <p:nvCxnSpPr>
          <p:cNvPr id="9" name="直接连接符 8"/>
          <p:cNvCxnSpPr/>
          <p:nvPr userDrawn="1"/>
        </p:nvCxnSpPr>
        <p:spPr>
          <a:xfrm flipH="1">
            <a:off x="11606244" y="840302"/>
            <a:ext cx="585756" cy="0"/>
          </a:xfrm>
          <a:prstGeom prst="line">
            <a:avLst/>
          </a:prstGeom>
          <a:ln>
            <a:solidFill>
              <a:srgbClr val="B82E24"/>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967563" y="866505"/>
            <a:ext cx="8281141" cy="0"/>
          </a:xfrm>
          <a:prstGeom prst="line">
            <a:avLst/>
          </a:prstGeom>
          <a:ln>
            <a:solidFill>
              <a:srgbClr val="B82E24"/>
            </a:solidFill>
            <a:prstDash val="solid"/>
            <a:tailEnd type="ova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51567"/>
          <a:stretch>
            <a:fillRect/>
          </a:stretch>
        </p:blipFill>
        <p:spPr>
          <a:xfrm>
            <a:off x="9286138" y="-10633"/>
            <a:ext cx="2247439" cy="925509"/>
          </a:xfrm>
          <a:prstGeom prst="rect">
            <a:avLst/>
          </a:prstGeom>
          <a:noFill/>
        </p:spPr>
      </p:pic>
      <p:sp>
        <p:nvSpPr>
          <p:cNvPr id="2" name="矩形 1"/>
          <p:cNvSpPr/>
          <p:nvPr userDrawn="1"/>
        </p:nvSpPr>
        <p:spPr>
          <a:xfrm>
            <a:off x="0" y="6718935"/>
            <a:ext cx="12192635" cy="1390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525" y="95665"/>
            <a:ext cx="1299145" cy="893162"/>
          </a:xfrm>
          <a:prstGeom prst="rect">
            <a:avLst/>
          </a:prstGeom>
        </p:spPr>
      </p:pic>
      <p:cxnSp>
        <p:nvCxnSpPr>
          <p:cNvPr id="9" name="直接连接符 8"/>
          <p:cNvCxnSpPr/>
          <p:nvPr userDrawn="1"/>
        </p:nvCxnSpPr>
        <p:spPr>
          <a:xfrm flipH="1">
            <a:off x="11606244" y="840302"/>
            <a:ext cx="585756" cy="0"/>
          </a:xfrm>
          <a:prstGeom prst="line">
            <a:avLst/>
          </a:prstGeom>
          <a:ln>
            <a:solidFill>
              <a:srgbClr val="B82E24"/>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967563" y="866505"/>
            <a:ext cx="8281141" cy="0"/>
          </a:xfrm>
          <a:prstGeom prst="line">
            <a:avLst/>
          </a:prstGeom>
          <a:ln>
            <a:solidFill>
              <a:srgbClr val="B82E24"/>
            </a:solidFill>
            <a:prstDash val="solid"/>
            <a:tailEnd type="ova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51567"/>
          <a:stretch>
            <a:fillRect/>
          </a:stretch>
        </p:blipFill>
        <p:spPr>
          <a:xfrm>
            <a:off x="9286138" y="-10633"/>
            <a:ext cx="2247439" cy="925509"/>
          </a:xfrm>
          <a:prstGeom prst="rect">
            <a:avLst/>
          </a:prstGeom>
          <a:noFill/>
        </p:spPr>
      </p:pic>
      <p:sp>
        <p:nvSpPr>
          <p:cNvPr id="2" name="矩形 1"/>
          <p:cNvSpPr/>
          <p:nvPr userDrawn="1"/>
        </p:nvSpPr>
        <p:spPr>
          <a:xfrm>
            <a:off x="0" y="6718935"/>
            <a:ext cx="12192635" cy="1390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525" y="95665"/>
            <a:ext cx="1299145" cy="893162"/>
          </a:xfrm>
          <a:prstGeom prst="rect">
            <a:avLst/>
          </a:prstGeom>
        </p:spPr>
      </p:pic>
      <p:cxnSp>
        <p:nvCxnSpPr>
          <p:cNvPr id="9" name="直接连接符 8"/>
          <p:cNvCxnSpPr/>
          <p:nvPr userDrawn="1"/>
        </p:nvCxnSpPr>
        <p:spPr>
          <a:xfrm flipH="1">
            <a:off x="11606244" y="840302"/>
            <a:ext cx="585756" cy="0"/>
          </a:xfrm>
          <a:prstGeom prst="line">
            <a:avLst/>
          </a:prstGeom>
          <a:ln>
            <a:solidFill>
              <a:srgbClr val="B82E24"/>
            </a:solidFill>
            <a:prstDash val="solid"/>
            <a:tail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a:off x="967563" y="866505"/>
            <a:ext cx="8281141" cy="0"/>
          </a:xfrm>
          <a:prstGeom prst="line">
            <a:avLst/>
          </a:prstGeom>
          <a:ln>
            <a:solidFill>
              <a:srgbClr val="B82E24"/>
            </a:solidFill>
            <a:prstDash val="solid"/>
            <a:tailEnd type="ova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userDrawn="1"/>
        </p:nvPicPr>
        <p:blipFill rotWithShape="1">
          <a:blip r:embed="rId3" cstate="print">
            <a:extLst>
              <a:ext uri="{28A0092B-C50C-407E-A947-70E740481C1C}">
                <a14:useLocalDpi xmlns:a14="http://schemas.microsoft.com/office/drawing/2010/main" val="0"/>
              </a:ext>
            </a:extLst>
          </a:blip>
          <a:srcRect l="51567"/>
          <a:stretch>
            <a:fillRect/>
          </a:stretch>
        </p:blipFill>
        <p:spPr>
          <a:xfrm>
            <a:off x="9286138" y="-10633"/>
            <a:ext cx="2247439" cy="925509"/>
          </a:xfrm>
          <a:prstGeom prst="rect">
            <a:avLst/>
          </a:prstGeom>
          <a:noFill/>
        </p:spPr>
      </p:pic>
      <p:sp>
        <p:nvSpPr>
          <p:cNvPr id="2" name="矩形 1"/>
          <p:cNvSpPr/>
          <p:nvPr userDrawn="1"/>
        </p:nvSpPr>
        <p:spPr>
          <a:xfrm>
            <a:off x="0" y="6718935"/>
            <a:ext cx="12192635" cy="1390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 name="矩形 1"/>
          <p:cNvSpPr/>
          <p:nvPr userDrawn="1"/>
        </p:nvSpPr>
        <p:spPr>
          <a:xfrm>
            <a:off x="0" y="-917"/>
            <a:ext cx="12192000" cy="833118"/>
          </a:xfrm>
          <a:prstGeom prst="rect">
            <a:avLst/>
          </a:prstGeom>
          <a:gradFill>
            <a:gsLst>
              <a:gs pos="0">
                <a:srgbClr val="C30F0F">
                  <a:lumMod val="90000"/>
                  <a:lumOff val="10000"/>
                </a:srgbClr>
              </a:gs>
              <a:gs pos="45000">
                <a:srgbClr val="C30F0F"/>
              </a:gs>
            </a:gsLst>
            <a:lin ang="5400000" scaled="1"/>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2400" dirty="0">
              <a:ln w="19050">
                <a:noFill/>
              </a:ln>
              <a:gradFill>
                <a:gsLst>
                  <a:gs pos="100000">
                    <a:srgbClr val="E9BE61"/>
                  </a:gs>
                  <a:gs pos="49000">
                    <a:srgbClr val="FEEFAC"/>
                  </a:gs>
                </a:gsLst>
                <a:lin ang="5400000" scaled="0"/>
              </a:gradFill>
              <a:latin typeface="思源宋体 CN Heavy" panose="02020900000000000000" pitchFamily="18" charset="-122"/>
              <a:ea typeface="思源宋体 CN Heavy" panose="02020900000000000000" pitchFamily="18" charset="-122"/>
            </a:endParaRPr>
          </a:p>
        </p:txBody>
      </p:sp>
      <p:sp>
        <p:nvSpPr>
          <p:cNvPr id="3" name="文本框 2"/>
          <p:cNvSpPr txBox="1"/>
          <p:nvPr userDrawn="1"/>
        </p:nvSpPr>
        <p:spPr>
          <a:xfrm>
            <a:off x="1235075" y="85840"/>
            <a:ext cx="6345939" cy="701731"/>
          </a:xfrm>
          <a:prstGeom prst="rect">
            <a:avLst/>
          </a:prstGeom>
          <a:noFill/>
          <a:ln>
            <a:noFill/>
          </a:ln>
          <a:effectLst/>
        </p:spPr>
        <p:txBody>
          <a:bodyPr wrap="square" rtlCol="0">
            <a:spAutoFit/>
          </a:bodyPr>
          <a:lstStyle>
            <a:defPPr>
              <a:defRPr lang="zh-CN"/>
            </a:defPPr>
            <a:lvl1pPr algn="ctr">
              <a:lnSpc>
                <a:spcPct val="110000"/>
              </a:lnSpc>
              <a:defRPr sz="3200" i="0" spc="0">
                <a:ln w="19050">
                  <a:noFill/>
                </a:ln>
                <a:gradFill>
                  <a:gsLst>
                    <a:gs pos="100000">
                      <a:srgbClr val="E9BE61"/>
                    </a:gs>
                    <a:gs pos="49000">
                      <a:srgbClr val="FEEFAC"/>
                    </a:gs>
                  </a:gsLst>
                  <a:lin ang="5400000" scaled="0"/>
                </a:gradFill>
                <a:effectLst/>
                <a:latin typeface="思源宋体 CN Heavy" panose="02020900000000000000" pitchFamily="18" charset="-122"/>
                <a:ea typeface="思源宋体 CN Heavy" panose="02020900000000000000" pitchFamily="18" charset="-122"/>
              </a:defRPr>
            </a:lvl1pPr>
          </a:lstStyle>
          <a:p>
            <a:pPr algn="l"/>
            <a:r>
              <a:rPr lang="zh-CN" altLang="en-US" sz="3600" dirty="0"/>
              <a:t>学习五四精神的重要意义</a:t>
            </a:r>
          </a:p>
        </p:txBody>
      </p:sp>
      <p:cxnSp>
        <p:nvCxnSpPr>
          <p:cNvPr id="5" name="直接连接符 4"/>
          <p:cNvCxnSpPr/>
          <p:nvPr userDrawn="1"/>
        </p:nvCxnSpPr>
        <p:spPr>
          <a:xfrm>
            <a:off x="1102519" y="135008"/>
            <a:ext cx="0" cy="561268"/>
          </a:xfrm>
          <a:prstGeom prst="line">
            <a:avLst/>
          </a:prstGeom>
          <a:ln>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9052" y="131970"/>
            <a:ext cx="871859" cy="5643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过渡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0.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11" Type="http://schemas.openxmlformats.org/officeDocument/2006/relationships/image" Target="../media/image10.png"/><Relationship Id="rId5" Type="http://schemas.openxmlformats.org/officeDocument/2006/relationships/image" Target="../media/image5.jpeg"/><Relationship Id="rId10" Type="http://schemas.openxmlformats.org/officeDocument/2006/relationships/image" Target="../media/image9.png"/><Relationship Id="rId4" Type="http://schemas.openxmlformats.org/officeDocument/2006/relationships/notesSlide" Target="../notesSlides/notesSlide1.xml"/><Relationship Id="rId9"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8.xml"/><Relationship Id="rId7" Type="http://schemas.openxmlformats.org/officeDocument/2006/relationships/image" Target="../media/image5.jpe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7.xml"/><Relationship Id="rId11" Type="http://schemas.microsoft.com/office/2007/relationships/hdphoto" Target="../media/hdphoto1.wdp"/><Relationship Id="rId5" Type="http://schemas.openxmlformats.org/officeDocument/2006/relationships/slideLayout" Target="../slideLayouts/slideLayout10.xml"/><Relationship Id="rId10" Type="http://schemas.openxmlformats.org/officeDocument/2006/relationships/image" Target="../media/image8.png"/><Relationship Id="rId4" Type="http://schemas.openxmlformats.org/officeDocument/2006/relationships/tags" Target="../tags/tag19.xml"/><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2.xml"/><Relationship Id="rId7" Type="http://schemas.openxmlformats.org/officeDocument/2006/relationships/image" Target="../media/image5.jpe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notesSlide" Target="../notesSlides/notesSlide8.xml"/><Relationship Id="rId11" Type="http://schemas.microsoft.com/office/2007/relationships/hdphoto" Target="../media/hdphoto1.wdp"/><Relationship Id="rId5" Type="http://schemas.openxmlformats.org/officeDocument/2006/relationships/slideLayout" Target="../slideLayouts/slideLayout10.xml"/><Relationship Id="rId10" Type="http://schemas.openxmlformats.org/officeDocument/2006/relationships/image" Target="../media/image8.png"/><Relationship Id="rId4" Type="http://schemas.openxmlformats.org/officeDocument/2006/relationships/tags" Target="../tags/tag23.xml"/><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6.xml"/><Relationship Id="rId7" Type="http://schemas.openxmlformats.org/officeDocument/2006/relationships/image" Target="../media/image5.jpeg"/><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9.xml"/><Relationship Id="rId11" Type="http://schemas.microsoft.com/office/2007/relationships/hdphoto" Target="../media/hdphoto1.wdp"/><Relationship Id="rId5" Type="http://schemas.openxmlformats.org/officeDocument/2006/relationships/slideLayout" Target="../slideLayouts/slideLayout10.xml"/><Relationship Id="rId10" Type="http://schemas.openxmlformats.org/officeDocument/2006/relationships/image" Target="../media/image8.png"/><Relationship Id="rId4" Type="http://schemas.openxmlformats.org/officeDocument/2006/relationships/tags" Target="../tags/tag27.xml"/><Relationship Id="rId9"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ags" Target="../tags/tag2.xml"/><Relationship Id="rId5" Type="http://schemas.openxmlformats.org/officeDocument/2006/relationships/image" Target="../media/image12.pn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5.xml"/><Relationship Id="rId7" Type="http://schemas.openxmlformats.org/officeDocument/2006/relationships/image" Target="../media/image5.jpe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4.xml"/><Relationship Id="rId11" Type="http://schemas.microsoft.com/office/2007/relationships/hdphoto" Target="../media/hdphoto1.wdp"/><Relationship Id="rId5" Type="http://schemas.openxmlformats.org/officeDocument/2006/relationships/slideLayout" Target="../slideLayouts/slideLayout10.xml"/><Relationship Id="rId10" Type="http://schemas.openxmlformats.org/officeDocument/2006/relationships/image" Target="../media/image8.png"/><Relationship Id="rId4" Type="http://schemas.openxmlformats.org/officeDocument/2006/relationships/tags" Target="../tags/tag6.xml"/><Relationship Id="rId9"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13.png"/><Relationship Id="rId4"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16.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14.xml"/><Relationship Id="rId7" Type="http://schemas.openxmlformats.org/officeDocument/2006/relationships/image" Target="../media/image5.jpe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notesSlide" Target="../notesSlides/notesSlide6.xml"/><Relationship Id="rId11" Type="http://schemas.microsoft.com/office/2007/relationships/hdphoto" Target="../media/hdphoto1.wdp"/><Relationship Id="rId5" Type="http://schemas.openxmlformats.org/officeDocument/2006/relationships/slideLayout" Target="../slideLayouts/slideLayout10.xml"/><Relationship Id="rId10" Type="http://schemas.openxmlformats.org/officeDocument/2006/relationships/image" Target="../media/image8.png"/><Relationship Id="rId4" Type="http://schemas.openxmlformats.org/officeDocument/2006/relationships/tags" Target="../tags/tag15.xml"/><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t="23756"/>
          <a:stretch>
            <a:fillRect/>
          </a:stretch>
        </p:blipFill>
        <p:spPr>
          <a:xfrm>
            <a:off x="1905" y="0"/>
            <a:ext cx="12188190" cy="5999480"/>
          </a:xfrm>
          <a:prstGeom prst="rect">
            <a:avLst/>
          </a:prstGeom>
        </p:spPr>
      </p:pic>
      <p:pic>
        <p:nvPicPr>
          <p:cNvPr id="40" name="图片 3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491" y="2937547"/>
            <a:ext cx="2647460" cy="4294980"/>
          </a:xfrm>
          <a:prstGeom prst="rect">
            <a:avLst/>
          </a:prstGeom>
          <a:effectLst>
            <a:outerShdw blurRad="152400" dist="139700" dir="18900000" algn="bl" rotWithShape="0">
              <a:prstClr val="black">
                <a:alpha val="23000"/>
              </a:prstClr>
            </a:outerShdw>
          </a:effectLst>
        </p:spPr>
      </p:pic>
      <p:pic>
        <p:nvPicPr>
          <p:cNvPr id="60" name="图片 5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80428" y="3322368"/>
            <a:ext cx="1361409" cy="1192713"/>
          </a:xfrm>
          <a:prstGeom prst="rect">
            <a:avLst/>
          </a:prstGeom>
        </p:spPr>
      </p:pic>
      <p:grpSp>
        <p:nvGrpSpPr>
          <p:cNvPr id="61" name="组合 60"/>
          <p:cNvGrpSpPr/>
          <p:nvPr/>
        </p:nvGrpSpPr>
        <p:grpSpPr>
          <a:xfrm>
            <a:off x="2115007" y="5880009"/>
            <a:ext cx="311929" cy="311925"/>
            <a:chOff x="801291" y="3535885"/>
            <a:chExt cx="219347" cy="219347"/>
          </a:xfrm>
        </p:grpSpPr>
        <p:sp>
          <p:nvSpPr>
            <p:cNvPr id="62" name="Oval 10"/>
            <p:cNvSpPr>
              <a:spLocks noChangeArrowheads="1"/>
            </p:cNvSpPr>
            <p:nvPr/>
          </p:nvSpPr>
          <p:spPr bwMode="auto">
            <a:xfrm>
              <a:off x="801291" y="3535885"/>
              <a:ext cx="219347" cy="219347"/>
            </a:xfrm>
            <a:prstGeom prst="ellipse">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7" tIns="60948" rIns="121897" bIns="60948" numCol="1" spcCol="0" rtlCol="0" fromWordArt="0" anchor="ctr" anchorCtr="0" forceAA="0" compatLnSpc="1">
              <a:noAutofit/>
            </a:bodyPr>
            <a:lstStyle/>
            <a:p>
              <a:pPr algn="dist"/>
              <a:endParaRPr lang="zh-CN" altLang="en-US" sz="2135" b="1">
                <a:solidFill>
                  <a:schemeClr val="bg1"/>
                </a:solidFill>
                <a:cs typeface="+mn-ea"/>
                <a:sym typeface="+mn-lt"/>
              </a:endParaRPr>
            </a:p>
          </p:txBody>
        </p:sp>
        <p:grpSp>
          <p:nvGrpSpPr>
            <p:cNvPr id="63" name="组合 62"/>
            <p:cNvGrpSpPr/>
            <p:nvPr/>
          </p:nvGrpSpPr>
          <p:grpSpPr>
            <a:xfrm>
              <a:off x="860980" y="3583766"/>
              <a:ext cx="100336" cy="114060"/>
              <a:chOff x="860980" y="3583766"/>
              <a:chExt cx="100336" cy="114060"/>
            </a:xfrm>
          </p:grpSpPr>
          <p:sp>
            <p:nvSpPr>
              <p:cNvPr id="64"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7" tIns="60948" rIns="121897" bIns="60948" numCol="1" spcCol="0" rtlCol="0" fromWordArt="0" anchor="ctr" anchorCtr="0" forceAA="0" compatLnSpc="1">
                <a:noAutofit/>
              </a:bodyPr>
              <a:lstStyle/>
              <a:p>
                <a:pPr algn="dist"/>
                <a:endParaRPr lang="zh-CN" altLang="en-US" sz="2135" b="1">
                  <a:solidFill>
                    <a:schemeClr val="bg1"/>
                  </a:solidFill>
                  <a:cs typeface="+mn-ea"/>
                  <a:sym typeface="+mn-lt"/>
                </a:endParaRPr>
              </a:p>
            </p:txBody>
          </p:sp>
          <p:sp>
            <p:nvSpPr>
              <p:cNvPr id="65"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7" tIns="60948" rIns="121897" bIns="60948" numCol="1" spcCol="0" rtlCol="0" fromWordArt="0" anchor="ctr" anchorCtr="0" forceAA="0" compatLnSpc="1">
                <a:noAutofit/>
              </a:bodyPr>
              <a:lstStyle/>
              <a:p>
                <a:pPr algn="dist"/>
                <a:endParaRPr lang="zh-CN" altLang="en-US" sz="2135" b="1">
                  <a:solidFill>
                    <a:schemeClr val="bg1"/>
                  </a:solidFill>
                  <a:cs typeface="+mn-ea"/>
                  <a:sym typeface="+mn-lt"/>
                </a:endParaRPr>
              </a:p>
            </p:txBody>
          </p:sp>
        </p:grpSp>
      </p:grpSp>
      <p:sp>
        <p:nvSpPr>
          <p:cNvPr id="66" name="Text Box 19"/>
          <p:cNvSpPr txBox="1">
            <a:spLocks noChangeArrowheads="1"/>
          </p:cNvSpPr>
          <p:nvPr/>
        </p:nvSpPr>
        <p:spPr bwMode="auto">
          <a:xfrm>
            <a:off x="2424172" y="5880009"/>
            <a:ext cx="238879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solidFill>
                  <a:srgbClr val="C00000"/>
                </a:solidFill>
                <a:cs typeface="+mn-ea"/>
                <a:sym typeface="+mn-lt"/>
              </a:rPr>
              <a:t>时间：</a:t>
            </a:r>
            <a:r>
              <a:rPr lang="en-US" altLang="zh-CN" dirty="0">
                <a:solidFill>
                  <a:srgbClr val="C00000"/>
                </a:solidFill>
                <a:cs typeface="+mn-ea"/>
                <a:sym typeface="+mn-lt"/>
              </a:rPr>
              <a:t>2024</a:t>
            </a:r>
            <a:r>
              <a:rPr lang="zh-CN" altLang="en-US" dirty="0">
                <a:solidFill>
                  <a:srgbClr val="C00000"/>
                </a:solidFill>
                <a:cs typeface="+mn-ea"/>
                <a:sym typeface="+mn-lt"/>
              </a:rPr>
              <a:t>年</a:t>
            </a:r>
            <a:r>
              <a:rPr lang="en-US" altLang="zh-CN" dirty="0">
                <a:solidFill>
                  <a:srgbClr val="C00000"/>
                </a:solidFill>
                <a:cs typeface="+mn-ea"/>
                <a:sym typeface="+mn-lt"/>
              </a:rPr>
              <a:t>4</a:t>
            </a:r>
            <a:r>
              <a:rPr lang="zh-CN" altLang="en-US" dirty="0">
                <a:solidFill>
                  <a:srgbClr val="C00000"/>
                </a:solidFill>
                <a:cs typeface="+mn-ea"/>
                <a:sym typeface="+mn-lt"/>
              </a:rPr>
              <a:t>月</a:t>
            </a:r>
            <a:r>
              <a:rPr lang="en-US" altLang="zh-CN" dirty="0">
                <a:solidFill>
                  <a:srgbClr val="C00000"/>
                </a:solidFill>
                <a:cs typeface="+mn-ea"/>
                <a:sym typeface="+mn-lt"/>
              </a:rPr>
              <a:t>15</a:t>
            </a:r>
            <a:r>
              <a:rPr lang="zh-CN" altLang="en-US" dirty="0">
                <a:solidFill>
                  <a:srgbClr val="C00000"/>
                </a:solidFill>
                <a:cs typeface="+mn-ea"/>
                <a:sym typeface="+mn-lt"/>
              </a:rPr>
              <a:t>日</a:t>
            </a:r>
            <a:endParaRPr lang="en-US" altLang="zh-CN" dirty="0">
              <a:solidFill>
                <a:srgbClr val="C00000"/>
              </a:solidFill>
              <a:cs typeface="+mn-ea"/>
              <a:sym typeface="+mn-lt"/>
            </a:endParaRPr>
          </a:p>
        </p:txBody>
      </p:sp>
      <p:grpSp>
        <p:nvGrpSpPr>
          <p:cNvPr id="67" name="Group 14"/>
          <p:cNvGrpSpPr/>
          <p:nvPr/>
        </p:nvGrpSpPr>
        <p:grpSpPr bwMode="auto">
          <a:xfrm>
            <a:off x="5696250" y="5894587"/>
            <a:ext cx="324761" cy="324757"/>
            <a:chOff x="4248" y="3024"/>
            <a:chExt cx="600" cy="599"/>
          </a:xfrm>
        </p:grpSpPr>
        <p:sp>
          <p:nvSpPr>
            <p:cNvPr id="68" name="Oval 15"/>
            <p:cNvSpPr>
              <a:spLocks noChangeArrowheads="1"/>
            </p:cNvSpPr>
            <p:nvPr/>
          </p:nvSpPr>
          <p:spPr bwMode="auto">
            <a:xfrm>
              <a:off x="4248" y="3024"/>
              <a:ext cx="600" cy="599"/>
            </a:xfrm>
            <a:prstGeom prst="ellipse">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7" tIns="60948" rIns="121897" bIns="60948" numCol="1" spcCol="0" rtlCol="0" fromWordArt="0" anchor="ctr" anchorCtr="0" forceAA="0" compatLnSpc="1">
              <a:noAutofit/>
            </a:bodyPr>
            <a:lstStyle/>
            <a:p>
              <a:pPr algn="dist"/>
              <a:endParaRPr lang="zh-CN" altLang="en-US" sz="2135" b="1">
                <a:solidFill>
                  <a:schemeClr val="tx1">
                    <a:lumMod val="65000"/>
                    <a:lumOff val="35000"/>
                  </a:schemeClr>
                </a:solidFill>
                <a:cs typeface="+mn-ea"/>
                <a:sym typeface="+mn-lt"/>
              </a:endParaRPr>
            </a:p>
          </p:txBody>
        </p:sp>
        <p:grpSp>
          <p:nvGrpSpPr>
            <p:cNvPr id="69" name="Group 16"/>
            <p:cNvGrpSpPr/>
            <p:nvPr/>
          </p:nvGrpSpPr>
          <p:grpSpPr bwMode="auto">
            <a:xfrm>
              <a:off x="4441" y="3144"/>
              <a:ext cx="215" cy="345"/>
              <a:chOff x="4441" y="3144"/>
              <a:chExt cx="215" cy="345"/>
            </a:xfrm>
          </p:grpSpPr>
          <p:sp>
            <p:nvSpPr>
              <p:cNvPr id="70"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7" tIns="60948" rIns="121897" bIns="60948" numCol="1" spcCol="0" rtlCol="0" fromWordArt="0" anchor="ctr" anchorCtr="0" forceAA="0" compatLnSpc="1">
                <a:noAutofit/>
              </a:bodyPr>
              <a:lstStyle/>
              <a:p>
                <a:pPr algn="dist"/>
                <a:endParaRPr lang="zh-CN" altLang="en-US" sz="2135" b="1">
                  <a:solidFill>
                    <a:schemeClr val="tx1">
                      <a:lumMod val="65000"/>
                      <a:lumOff val="35000"/>
                    </a:schemeClr>
                  </a:solidFill>
                  <a:cs typeface="+mn-ea"/>
                  <a:sym typeface="+mn-lt"/>
                </a:endParaRPr>
              </a:p>
            </p:txBody>
          </p:sp>
          <p:sp>
            <p:nvSpPr>
              <p:cNvPr id="71"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97" tIns="60948" rIns="121897" bIns="60948" numCol="1" spcCol="0" rtlCol="0" fromWordArt="0" anchor="ctr" anchorCtr="0" forceAA="0" compatLnSpc="1">
                <a:noAutofit/>
              </a:bodyPr>
              <a:lstStyle/>
              <a:p>
                <a:pPr algn="dist"/>
                <a:endParaRPr lang="zh-CN" altLang="en-US" sz="2135" b="1">
                  <a:solidFill>
                    <a:schemeClr val="tx1">
                      <a:lumMod val="65000"/>
                      <a:lumOff val="35000"/>
                    </a:schemeClr>
                  </a:solidFill>
                  <a:cs typeface="+mn-ea"/>
                  <a:sym typeface="+mn-lt"/>
                </a:endParaRPr>
              </a:p>
            </p:txBody>
          </p:sp>
        </p:grpSp>
      </p:grpSp>
      <p:sp>
        <p:nvSpPr>
          <p:cNvPr id="72" name="Text Box 20"/>
          <p:cNvSpPr txBox="1">
            <a:spLocks noChangeArrowheads="1"/>
          </p:cNvSpPr>
          <p:nvPr/>
        </p:nvSpPr>
        <p:spPr bwMode="auto">
          <a:xfrm>
            <a:off x="6021011" y="5880009"/>
            <a:ext cx="303801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dirty="0">
                <a:solidFill>
                  <a:srgbClr val="C00000"/>
                </a:solidFill>
                <a:cs typeface="+mn-ea"/>
                <a:sym typeface="+mn-lt"/>
              </a:rPr>
              <a:t>班级：建筑设计</a:t>
            </a:r>
            <a:r>
              <a:rPr lang="en-US" altLang="zh-CN" dirty="0">
                <a:solidFill>
                  <a:srgbClr val="C00000"/>
                </a:solidFill>
                <a:cs typeface="+mn-ea"/>
                <a:sym typeface="+mn-lt"/>
              </a:rPr>
              <a:t>2101-2104</a:t>
            </a:r>
            <a:r>
              <a:rPr lang="zh-CN" altLang="en-US" dirty="0">
                <a:solidFill>
                  <a:srgbClr val="C00000"/>
                </a:solidFill>
                <a:cs typeface="+mn-ea"/>
                <a:sym typeface="+mn-lt"/>
              </a:rPr>
              <a:t>班</a:t>
            </a:r>
            <a:endParaRPr lang="en-US" altLang="zh-CN" dirty="0">
              <a:solidFill>
                <a:srgbClr val="C00000"/>
              </a:solidFill>
              <a:cs typeface="+mn-ea"/>
              <a:sym typeface="+mn-lt"/>
            </a:endParaRPr>
          </a:p>
        </p:txBody>
      </p:sp>
      <p:pic>
        <p:nvPicPr>
          <p:cNvPr id="73" name="图片 72"/>
          <p:cNvPicPr>
            <a:picLocks noChangeAspect="1"/>
          </p:cNvPicPr>
          <p:nvPr/>
        </p:nvPicPr>
        <p:blipFill>
          <a:blip r:embed="rId8" cstate="print">
            <a:extLst>
              <a:ext uri="{BEBA8EAE-BF5A-486C-A8C5-ECC9F3942E4B}">
                <a14:imgProps xmlns:a14="http://schemas.microsoft.com/office/drawing/2010/main">
                  <a14:imgLayer r:embed="rId9">
                    <a14:imgEffect>
                      <a14:saturation sat="300000"/>
                    </a14:imgEffect>
                  </a14:imgLayer>
                </a14:imgProps>
              </a:ext>
              <a:ext uri="{28A0092B-C50C-407E-A947-70E740481C1C}">
                <a14:useLocalDpi xmlns:a14="http://schemas.microsoft.com/office/drawing/2010/main" val="0"/>
              </a:ext>
            </a:extLst>
          </a:blip>
          <a:stretch>
            <a:fillRect/>
          </a:stretch>
        </p:blipFill>
        <p:spPr>
          <a:xfrm rot="2926601">
            <a:off x="9153919" y="-738867"/>
            <a:ext cx="3303424" cy="3840918"/>
          </a:xfrm>
          <a:prstGeom prst="rect">
            <a:avLst/>
          </a:prstGeom>
        </p:spPr>
      </p:pic>
      <p:pic>
        <p:nvPicPr>
          <p:cNvPr id="74" name="行进的步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25574" y="-890760"/>
            <a:ext cx="609409" cy="609408"/>
          </a:xfrm>
          <a:prstGeom prst="rect">
            <a:avLst/>
          </a:prstGeom>
        </p:spPr>
      </p:pic>
      <p:sp>
        <p:nvSpPr>
          <p:cNvPr id="22" name="TextBox 47"/>
          <p:cNvSpPr txBox="1"/>
          <p:nvPr/>
        </p:nvSpPr>
        <p:spPr>
          <a:xfrm>
            <a:off x="1902004" y="1326603"/>
            <a:ext cx="8387992" cy="2188676"/>
          </a:xfrm>
          <a:prstGeom prst="rect">
            <a:avLst/>
          </a:prstGeom>
        </p:spPr>
        <p:txBody>
          <a:bodyPr wrap="square">
            <a:spAutoFit/>
          </a:bodyPr>
          <a:lstStyle>
            <a:defPPr>
              <a:defRPr lang="zh-CN"/>
            </a:defPPr>
            <a:lvl1pPr algn="ctr">
              <a:defRPr sz="7200">
                <a:ln w="19050">
                  <a:noFill/>
                </a:ln>
                <a:gradFill>
                  <a:gsLst>
                    <a:gs pos="100000">
                      <a:srgbClr val="E9BE61"/>
                    </a:gs>
                    <a:gs pos="49000">
                      <a:srgbClr val="FEEFAC"/>
                    </a:gs>
                  </a:gsLst>
                  <a:lin ang="5400000" scaled="0"/>
                </a:gradFill>
                <a:latin typeface="思源宋体 CN Heavy" panose="02020900000000000000" pitchFamily="18" charset="-122"/>
                <a:ea typeface="思源宋体 CN Heavy" panose="02020900000000000000" pitchFamily="18" charset="-122"/>
              </a:defRPr>
            </a:lvl1pPr>
          </a:lstStyle>
          <a:p>
            <a:pPr>
              <a:lnSpc>
                <a:spcPct val="85000"/>
              </a:lnSpc>
            </a:pPr>
            <a:r>
              <a:rPr lang="zh-CN" altLang="en-US" sz="8000" b="1" dirty="0">
                <a:solidFill>
                  <a:schemeClr val="bg1"/>
                </a:solidFill>
                <a:latin typeface="汉仪雅酷黑 85W" panose="020B0904020202020204" pitchFamily="34" charset="-122"/>
                <a:ea typeface="汉仪雅酷黑 85W" panose="020B0904020202020204" pitchFamily="34" charset="-122"/>
                <a:cs typeface="+mn-ea"/>
                <a:sym typeface="+mn-lt"/>
              </a:rPr>
              <a:t>中华民族共同体意识的形成与铸牢</a:t>
            </a:r>
          </a:p>
        </p:txBody>
      </p:sp>
      <p:grpSp>
        <p:nvGrpSpPr>
          <p:cNvPr id="21" name="组合 20"/>
          <p:cNvGrpSpPr/>
          <p:nvPr/>
        </p:nvGrpSpPr>
        <p:grpSpPr>
          <a:xfrm>
            <a:off x="1902005" y="5032439"/>
            <a:ext cx="8387991" cy="1003533"/>
            <a:chOff x="2798541" y="3156600"/>
            <a:chExt cx="8387991" cy="1003533"/>
          </a:xfrm>
        </p:grpSpPr>
        <p:pic>
          <p:nvPicPr>
            <p:cNvPr id="23" name="图片 2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798541" y="3156600"/>
              <a:ext cx="8387991" cy="1003533"/>
            </a:xfrm>
            <a:prstGeom prst="rect">
              <a:avLst/>
            </a:prstGeom>
          </p:spPr>
        </p:pic>
        <p:sp>
          <p:nvSpPr>
            <p:cNvPr id="24" name="矩形 23"/>
            <p:cNvSpPr/>
            <p:nvPr/>
          </p:nvSpPr>
          <p:spPr>
            <a:xfrm>
              <a:off x="4745767" y="3427534"/>
              <a:ext cx="4573688" cy="461665"/>
            </a:xfrm>
            <a:prstGeom prst="rect">
              <a:avLst/>
            </a:prstGeom>
          </p:spPr>
          <p:txBody>
            <a:bodyPr wrap="none">
              <a:spAutoFit/>
            </a:bodyPr>
            <a:lstStyle/>
            <a:p>
              <a:r>
                <a:rPr lang="en-US" altLang="zh-CN" sz="2400" dirty="0">
                  <a:solidFill>
                    <a:schemeClr val="bg1"/>
                  </a:solidFill>
                  <a:cs typeface="+mn-ea"/>
                  <a:sym typeface="+mn-lt"/>
                </a:rPr>
                <a:t>—</a:t>
              </a:r>
              <a:r>
                <a:rPr lang="zh-CN" altLang="en-US" sz="2400" dirty="0">
                  <a:solidFill>
                    <a:schemeClr val="bg1"/>
                  </a:solidFill>
                  <a:cs typeface="+mn-ea"/>
                  <a:sym typeface="+mn-lt"/>
                </a:rPr>
                <a:t>民族自信 文化自信 主题班会</a:t>
              </a:r>
              <a:r>
                <a:rPr lang="en-US" altLang="zh-CN" sz="2400" dirty="0">
                  <a:solidFill>
                    <a:schemeClr val="bg1"/>
                  </a:solidFill>
                  <a:cs typeface="+mn-ea"/>
                  <a:sym typeface="+mn-lt"/>
                </a:rPr>
                <a:t>—</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4"/>
                                        </p:tgtEl>
                                      </p:cBhvr>
                                    </p:cmd>
                                  </p:childTnLst>
                                </p:cTn>
                              </p:par>
                              <p:par>
                                <p:cTn id="7" presetID="42" presetClass="entr" presetSubtype="0" fill="hold" nodeType="withEffect">
                                  <p:stCondLst>
                                    <p:cond delay="0"/>
                                  </p:stCondLst>
                                  <p:childTnLst>
                                    <p:set>
                                      <p:cBhvr>
                                        <p:cTn id="8" dur="1" fill="hold">
                                          <p:stCondLst>
                                            <p:cond delay="0"/>
                                          </p:stCondLst>
                                        </p:cTn>
                                        <p:tgtEl>
                                          <p:spTgt spid="40"/>
                                        </p:tgtEl>
                                        <p:attrNameLst>
                                          <p:attrName>style.visibility</p:attrName>
                                        </p:attrNameLst>
                                      </p:cBhvr>
                                      <p:to>
                                        <p:strVal val="visible"/>
                                      </p:to>
                                    </p:set>
                                    <p:animEffect transition="in" filter="fade">
                                      <p:cBhvr>
                                        <p:cTn id="9" dur="500"/>
                                        <p:tgtEl>
                                          <p:spTgt spid="40"/>
                                        </p:tgtEl>
                                      </p:cBhvr>
                                    </p:animEffect>
                                    <p:anim calcmode="lin" valueType="num">
                                      <p:cBhvr>
                                        <p:cTn id="10" dur="500" fill="hold"/>
                                        <p:tgtEl>
                                          <p:spTgt spid="40"/>
                                        </p:tgtEl>
                                        <p:attrNameLst>
                                          <p:attrName>ppt_x</p:attrName>
                                        </p:attrNameLst>
                                      </p:cBhvr>
                                      <p:tavLst>
                                        <p:tav tm="0">
                                          <p:val>
                                            <p:strVal val="#ppt_x"/>
                                          </p:val>
                                        </p:tav>
                                        <p:tav tm="100000">
                                          <p:val>
                                            <p:strVal val="#ppt_x"/>
                                          </p:val>
                                        </p:tav>
                                      </p:tavLst>
                                    </p:anim>
                                    <p:anim calcmode="lin" valueType="num">
                                      <p:cBhvr>
                                        <p:cTn id="11" dur="500" fill="hold"/>
                                        <p:tgtEl>
                                          <p:spTgt spid="40"/>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22" presetClass="entr" presetSubtype="1" fill="hold"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wipe(up)">
                                      <p:cBhvr>
                                        <p:cTn id="15" dur="500"/>
                                        <p:tgtEl>
                                          <p:spTgt spid="73"/>
                                        </p:tgtEl>
                                      </p:cBhvr>
                                    </p:animEffect>
                                  </p:childTnLst>
                                </p:cTn>
                              </p:par>
                            </p:childTnLst>
                          </p:cTn>
                        </p:par>
                        <p:par>
                          <p:cTn id="16" fill="hold">
                            <p:stCondLst>
                              <p:cond delay="500"/>
                            </p:stCondLst>
                            <p:childTnLst>
                              <p:par>
                                <p:cTn id="17" presetID="2" presetClass="entr" presetSubtype="12" decel="4000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750" fill="hold"/>
                                        <p:tgtEl>
                                          <p:spTgt spid="60"/>
                                        </p:tgtEl>
                                        <p:attrNameLst>
                                          <p:attrName>ppt_x</p:attrName>
                                        </p:attrNameLst>
                                      </p:cBhvr>
                                      <p:tavLst>
                                        <p:tav tm="0">
                                          <p:val>
                                            <p:strVal val="0-#ppt_w/2"/>
                                          </p:val>
                                        </p:tav>
                                        <p:tav tm="100000">
                                          <p:val>
                                            <p:strVal val="#ppt_x"/>
                                          </p:val>
                                        </p:tav>
                                      </p:tavLst>
                                    </p:anim>
                                    <p:anim calcmode="lin" valueType="num">
                                      <p:cBhvr additive="base">
                                        <p:cTn id="20" dur="750" fill="hold"/>
                                        <p:tgtEl>
                                          <p:spTgt spid="60"/>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down)">
                                      <p:cBhvr>
                                        <p:cTn id="24" dur="250"/>
                                        <p:tgtEl>
                                          <p:spTgt spid="61"/>
                                        </p:tgtEl>
                                      </p:cBhvr>
                                    </p:animEffect>
                                  </p:childTnLst>
                                </p:cTn>
                              </p:par>
                            </p:childTnLst>
                          </p:cTn>
                        </p:par>
                        <p:par>
                          <p:cTn id="25" fill="hold">
                            <p:stCondLst>
                              <p:cond delay="1750"/>
                            </p:stCondLst>
                            <p:childTnLst>
                              <p:par>
                                <p:cTn id="26" presetID="10" presetClass="entr" presetSubtype="0" fill="hold" grpId="0" nodeType="afterEffect">
                                  <p:stCondLst>
                                    <p:cond delay="0"/>
                                  </p:stCondLst>
                                  <p:iterate type="lt">
                                    <p:tmPct val="10000"/>
                                  </p:iterate>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childTnLst>
                          </p:cTn>
                        </p:par>
                        <p:par>
                          <p:cTn id="29" fill="hold">
                            <p:stCondLst>
                              <p:cond delay="2850"/>
                            </p:stCondLst>
                            <p:childTnLst>
                              <p:par>
                                <p:cTn id="30" presetID="22" presetClass="entr" presetSubtype="4" fill="hold" nodeType="after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down)">
                                      <p:cBhvr>
                                        <p:cTn id="32" dur="250"/>
                                        <p:tgtEl>
                                          <p:spTgt spid="67"/>
                                        </p:tgtEl>
                                      </p:cBhvr>
                                    </p:animEffect>
                                  </p:childTnLst>
                                </p:cTn>
                              </p:par>
                            </p:childTnLst>
                          </p:cTn>
                        </p:par>
                        <p:par>
                          <p:cTn id="33" fill="hold">
                            <p:stCondLst>
                              <p:cond delay="3100"/>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72"/>
                                        </p:tgtEl>
                                        <p:attrNameLst>
                                          <p:attrName>style.visibility</p:attrName>
                                        </p:attrNameLst>
                                      </p:cBhvr>
                                      <p:to>
                                        <p:strVal val="visible"/>
                                      </p:to>
                                    </p:set>
                                    <p:animEffect transition="in" filter="fade">
                                      <p:cBhvr>
                                        <p:cTn id="36" dur="500"/>
                                        <p:tgtEl>
                                          <p:spTgt spid="72"/>
                                        </p:tgtEl>
                                      </p:cBhvr>
                                    </p:animEffect>
                                  </p:childTnLst>
                                </p:cTn>
                              </p:par>
                            </p:childTnLst>
                          </p:cTn>
                        </p:par>
                        <p:par>
                          <p:cTn id="37" fill="hold">
                            <p:stCondLst>
                              <p:cond delay="440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4900"/>
                            </p:stCondLst>
                            <p:childTnLst>
                              <p:par>
                                <p:cTn id="42" presetID="42" presetClass="entr" presetSubtype="0"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55000" numSld="999">
                <p:cTn id="47" repeatCount="indefinite" fill="hold" display="0">
                  <p:stCondLst>
                    <p:cond delay="indefinite"/>
                  </p:stCondLst>
                  <p:endCondLst>
                    <p:cond evt="onStopAudio" delay="0">
                      <p:tgtEl>
                        <p:sldTgt/>
                      </p:tgtEl>
                    </p:cond>
                  </p:endCondLst>
                </p:cTn>
                <p:tgtEl>
                  <p:spTgt spid="74"/>
                </p:tgtEl>
              </p:cMediaNode>
            </p:audio>
          </p:childTnLst>
        </p:cTn>
      </p:par>
    </p:tnLst>
    <p:bldLst>
      <p:bldP spid="66" grpId="0" bldLvl="0" animBg="1"/>
      <p:bldP spid="72" grpId="0" bldLvl="0" animBg="1"/>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0" y="1638284"/>
            <a:ext cx="12192000" cy="976397"/>
            <a:chOff x="0" y="2716885"/>
            <a:chExt cx="12192000" cy="1876403"/>
          </a:xfrm>
        </p:grpSpPr>
        <p:sp>
          <p:nvSpPr>
            <p:cNvPr id="26" name="Aitds1"/>
            <p:cNvSpPr/>
            <p:nvPr/>
          </p:nvSpPr>
          <p:spPr>
            <a:xfrm>
              <a:off x="0" y="2716885"/>
              <a:ext cx="12192000" cy="1876403"/>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285750" indent="-285750" algn="ctr">
                <a:buFont typeface="Wingdings" panose="05000000000000000000" pitchFamily="2" charset="2"/>
                <a:buChar char="l"/>
              </a:pPr>
              <a:endParaRPr lang="zh-CN" altLang="en-US">
                <a:cs typeface="+mn-ea"/>
                <a:sym typeface="+mn-lt"/>
              </a:endParaRPr>
            </a:p>
          </p:txBody>
        </p:sp>
        <p:sp>
          <p:nvSpPr>
            <p:cNvPr id="27" name="矩形 26"/>
            <p:cNvSpPr/>
            <p:nvPr/>
          </p:nvSpPr>
          <p:spPr>
            <a:xfrm>
              <a:off x="696258" y="2927222"/>
              <a:ext cx="8506357" cy="1456504"/>
            </a:xfrm>
            <a:prstGeom prst="rect">
              <a:avLst/>
            </a:prstGeom>
          </p:spPr>
          <p:txBody>
            <a:bodyPr wrap="square">
              <a:spAutoFit/>
            </a:bodyPr>
            <a:lstStyle/>
            <a:p>
              <a:pPr marL="285750" indent="-285750">
                <a:lnSpc>
                  <a:spcPct val="125000"/>
                </a:lnSpc>
                <a:buFont typeface="Wingdings" panose="05000000000000000000" pitchFamily="2" charset="2"/>
                <a:buChar char="l"/>
              </a:pPr>
              <a:r>
                <a:rPr lang="zh-CN" altLang="en-US" dirty="0">
                  <a:solidFill>
                    <a:schemeClr val="bg1"/>
                  </a:solidFill>
                  <a:cs typeface="+mn-ea"/>
                  <a:sym typeface="+mn-lt"/>
                </a:rPr>
                <a:t>近代以来，中国屡遭西方列强侵略，亡国灭种的危机把中国各民族的命运空前紧密地联结在一起。</a:t>
              </a:r>
            </a:p>
          </p:txBody>
        </p:sp>
      </p:grpSp>
      <p:sp>
        <p:nvSpPr>
          <p:cNvPr id="28" name="文本框 27">
            <a:extLst>
              <a:ext uri="{FF2B5EF4-FFF2-40B4-BE49-F238E27FC236}">
                <a16:creationId xmlns:a16="http://schemas.microsoft.com/office/drawing/2014/main" id="{2CF08495-876B-6193-3253-9163188C12E6}"/>
              </a:ext>
            </a:extLst>
          </p:cNvPr>
          <p:cNvSpPr txBox="1"/>
          <p:nvPr/>
        </p:nvSpPr>
        <p:spPr>
          <a:xfrm>
            <a:off x="696258" y="2950762"/>
            <a:ext cx="7692869" cy="2268954"/>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zh-CN" altLang="en-US" sz="1600" dirty="0"/>
              <a:t>在生死存亡的危急关头，中国各民族同仇敌忾、共御外侮，在血与火的共同抗争中，各族人民加深了休戚与共、荣辱与共、生死与共、命运与共的共同体理念，中华民族从而实现了从“自在”向“自觉”的伟大转变。</a:t>
            </a:r>
            <a:endParaRPr lang="en-US" altLang="zh-CN" sz="1600" dirty="0"/>
          </a:p>
          <a:p>
            <a:pPr marL="285750" indent="-285750">
              <a:lnSpc>
                <a:spcPct val="150000"/>
              </a:lnSpc>
              <a:buFont typeface="Wingdings" panose="05000000000000000000" pitchFamily="2" charset="2"/>
              <a:buChar char="l"/>
            </a:pPr>
            <a:r>
              <a:rPr lang="zh-CN" altLang="en-US" sz="1600" dirty="0"/>
              <a:t>在中国共产党的领导下，中华民族真正结束了旧中国一盘散沙的局面，团结起来推翻了内外敌人，共同缔造了统一的多民族国家，实现了国家的高度统一和各民族的空前团结，开辟了中华民族共同体发展的新纪元。</a:t>
            </a:r>
          </a:p>
        </p:txBody>
      </p:sp>
      <p:sp>
        <p:nvSpPr>
          <p:cNvPr id="6" name="TextBox 21">
            <a:extLst>
              <a:ext uri="{FF2B5EF4-FFF2-40B4-BE49-F238E27FC236}">
                <a16:creationId xmlns:a16="http://schemas.microsoft.com/office/drawing/2014/main" id="{7AE29CA5-5D9D-0F66-8315-7768DCCEDA9C}"/>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“大一统”的政治文化传统</a:t>
            </a:r>
          </a:p>
        </p:txBody>
      </p:sp>
      <p:sp>
        <p:nvSpPr>
          <p:cNvPr id="7" name="矩形 6">
            <a:extLst>
              <a:ext uri="{FF2B5EF4-FFF2-40B4-BE49-F238E27FC236}">
                <a16:creationId xmlns:a16="http://schemas.microsoft.com/office/drawing/2014/main" id="{771EAE30-A2C8-1059-6891-3D0E9E59DD0B}"/>
              </a:ext>
            </a:extLst>
          </p:cNvPr>
          <p:cNvSpPr/>
          <p:nvPr/>
        </p:nvSpPr>
        <p:spPr>
          <a:xfrm>
            <a:off x="9007475" y="1672612"/>
            <a:ext cx="3184525" cy="517779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cs typeface="+mn-ea"/>
              <a:sym typeface="Calibri" panose="020F0502020204030204" pitchFamily="34" charset="0"/>
            </a:endParaRPr>
          </a:p>
        </p:txBody>
      </p:sp>
    </p:spTree>
    <p:extLst>
      <p:ext uri="{BB962C8B-B14F-4D97-AF65-F5344CB8AC3E}">
        <p14:creationId xmlns:p14="http://schemas.microsoft.com/office/powerpoint/2010/main" val="27003317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7">
            <a:extLst>
              <a:ext uri="{28A0092B-C50C-407E-A947-70E740481C1C}">
                <a14:useLocalDpi xmlns:a14="http://schemas.microsoft.com/office/drawing/2010/main" val="0"/>
              </a:ext>
            </a:extLst>
          </a:blip>
          <a:srcRect t="23756"/>
          <a:stretch>
            <a:fillRect/>
          </a:stretch>
        </p:blipFill>
        <p:spPr>
          <a:xfrm>
            <a:off x="1905" y="0"/>
            <a:ext cx="12188190" cy="5999480"/>
          </a:xfrm>
          <a:prstGeom prst="rect">
            <a:avLst/>
          </a:prstGeom>
        </p:spPr>
      </p:pic>
      <p:pic>
        <p:nvPicPr>
          <p:cNvPr id="40" name="图片 3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491" y="3285170"/>
            <a:ext cx="2433182" cy="3947357"/>
          </a:xfrm>
          <a:prstGeom prst="rect">
            <a:avLst/>
          </a:prstGeom>
          <a:effectLst>
            <a:outerShdw blurRad="152400" dist="139700" dir="18900000" algn="bl" rotWithShape="0">
              <a:prstClr val="black">
                <a:alpha val="23000"/>
              </a:prstClr>
            </a:outerShdw>
          </a:effectLst>
        </p:spPr>
      </p:pic>
      <p:pic>
        <p:nvPicPr>
          <p:cNvPr id="60" name="图片 5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87967" y="405383"/>
            <a:ext cx="1361409" cy="1192713"/>
          </a:xfrm>
          <a:prstGeom prst="rect">
            <a:avLst/>
          </a:prstGeom>
        </p:spPr>
      </p:pic>
      <p:pic>
        <p:nvPicPr>
          <p:cNvPr id="73" name="图片 72"/>
          <p:cNvPicPr>
            <a:picLocks noChangeAspect="1"/>
          </p:cNvPicPr>
          <p:nvPr/>
        </p:nvPicPr>
        <p:blipFill>
          <a:blip r:embed="rId10" cstate="print">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val="0"/>
              </a:ext>
            </a:extLst>
          </a:blip>
          <a:stretch>
            <a:fillRect/>
          </a:stretch>
        </p:blipFill>
        <p:spPr>
          <a:xfrm rot="2926601">
            <a:off x="9153919" y="-738867"/>
            <a:ext cx="3303424" cy="3840918"/>
          </a:xfrm>
          <a:prstGeom prst="rect">
            <a:avLst/>
          </a:prstGeom>
        </p:spPr>
      </p:pic>
      <p:grpSp>
        <p:nvGrpSpPr>
          <p:cNvPr id="31" name="PA-04"/>
          <p:cNvGrpSpPr/>
          <p:nvPr>
            <p:custDataLst>
              <p:tags r:id="rId1"/>
            </p:custDataLst>
          </p:nvPr>
        </p:nvGrpSpPr>
        <p:grpSpPr>
          <a:xfrm>
            <a:off x="2621937" y="2650213"/>
            <a:ext cx="6971572" cy="223461"/>
            <a:chOff x="3309691" y="3546648"/>
            <a:chExt cx="5517279" cy="176846"/>
          </a:xfrm>
          <a:solidFill>
            <a:srgbClr val="ECC555"/>
          </a:solidFill>
          <a:effectLst>
            <a:outerShdw blurRad="50800" dist="38100" dir="2700000" algn="tl" rotWithShape="0">
              <a:prstClr val="black">
                <a:alpha val="40000"/>
              </a:prstClr>
            </a:outerShdw>
          </a:effectLst>
        </p:grpSpPr>
        <p:grpSp>
          <p:nvGrpSpPr>
            <p:cNvPr id="32" name="组合 31"/>
            <p:cNvGrpSpPr/>
            <p:nvPr/>
          </p:nvGrpSpPr>
          <p:grpSpPr>
            <a:xfrm>
              <a:off x="3309691" y="3635071"/>
              <a:ext cx="5517279" cy="0"/>
              <a:chOff x="5431054" y="3727883"/>
              <a:chExt cx="5517279" cy="0"/>
            </a:xfrm>
            <a:grpFill/>
          </p:grpSpPr>
          <p:cxnSp>
            <p:nvCxnSpPr>
              <p:cNvPr id="34" name="PA-直接连接符 91"/>
              <p:cNvCxnSpPr/>
              <p:nvPr>
                <p:custDataLst>
                  <p:tags r:id="rId3"/>
                </p:custDataLst>
              </p:nvPr>
            </p:nvCxnSpPr>
            <p:spPr>
              <a:xfrm>
                <a:off x="5431054" y="3727883"/>
                <a:ext cx="2425567" cy="0"/>
              </a:xfrm>
              <a:prstGeom prst="line">
                <a:avLst/>
              </a:prstGeom>
              <a:grpFill/>
              <a:ln>
                <a:solidFill>
                  <a:srgbClr val="ECC555"/>
                </a:solidFill>
              </a:ln>
            </p:spPr>
            <p:style>
              <a:lnRef idx="1">
                <a:schemeClr val="accent1"/>
              </a:lnRef>
              <a:fillRef idx="0">
                <a:schemeClr val="accent1"/>
              </a:fillRef>
              <a:effectRef idx="0">
                <a:schemeClr val="accent1"/>
              </a:effectRef>
              <a:fontRef idx="minor">
                <a:schemeClr val="tx1"/>
              </a:fontRef>
            </p:style>
          </p:cxnSp>
          <p:cxnSp>
            <p:nvCxnSpPr>
              <p:cNvPr id="35" name="PA-直接连接符 92"/>
              <p:cNvCxnSpPr/>
              <p:nvPr>
                <p:custDataLst>
                  <p:tags r:id="rId4"/>
                </p:custDataLst>
              </p:nvPr>
            </p:nvCxnSpPr>
            <p:spPr>
              <a:xfrm>
                <a:off x="8522766" y="3727883"/>
                <a:ext cx="2425567" cy="0"/>
              </a:xfrm>
              <a:prstGeom prst="line">
                <a:avLst/>
              </a:prstGeom>
              <a:grpFill/>
              <a:ln>
                <a:solidFill>
                  <a:srgbClr val="ECC555"/>
                </a:solidFill>
              </a:ln>
            </p:spPr>
            <p:style>
              <a:lnRef idx="1">
                <a:schemeClr val="accent1"/>
              </a:lnRef>
              <a:fillRef idx="0">
                <a:schemeClr val="accent1"/>
              </a:fillRef>
              <a:effectRef idx="0">
                <a:schemeClr val="accent1"/>
              </a:effectRef>
              <a:fontRef idx="minor">
                <a:schemeClr val="tx1"/>
              </a:fontRef>
            </p:style>
          </p:cxnSp>
        </p:grpSp>
        <p:sp>
          <p:nvSpPr>
            <p:cNvPr id="33" name="PA-5-Point Star 90"/>
            <p:cNvSpPr/>
            <p:nvPr>
              <p:custDataLst>
                <p:tags r:id="rId2"/>
              </p:custDataLst>
            </p:nvPr>
          </p:nvSpPr>
          <p:spPr>
            <a:xfrm>
              <a:off x="5988527" y="3546648"/>
              <a:ext cx="176846" cy="176846"/>
            </a:xfrm>
            <a:prstGeom prst="star5">
              <a:avLst/>
            </a:prstGeom>
            <a:solidFill>
              <a:srgbClr val="ECC555"/>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TextBox 47"/>
          <p:cNvSpPr txBox="1"/>
          <p:nvPr/>
        </p:nvSpPr>
        <p:spPr>
          <a:xfrm>
            <a:off x="689534" y="2971574"/>
            <a:ext cx="10812931" cy="1148969"/>
          </a:xfrm>
          <a:prstGeom prst="rect">
            <a:avLst/>
          </a:prstGeom>
        </p:spPr>
        <p:txBody>
          <a:bodyPr wrap="square">
            <a:spAutoFit/>
          </a:bodyPr>
          <a:lstStyle>
            <a:defPPr>
              <a:defRPr lang="zh-CN"/>
            </a:defPPr>
            <a:lvl1pPr algn="dist">
              <a:lnSpc>
                <a:spcPct val="120000"/>
              </a:lnSpc>
              <a:defRPr>
                <a:gradFill>
                  <a:gsLst>
                    <a:gs pos="0">
                      <a:schemeClr val="accent1">
                        <a:lumMod val="90000"/>
                        <a:lumOff val="10000"/>
                      </a:schemeClr>
                    </a:gs>
                    <a:gs pos="100000">
                      <a:schemeClr val="accent1"/>
                    </a:gs>
                  </a:gsLst>
                  <a:lin ang="5400000" scaled="1"/>
                </a:gradFill>
                <a:latin typeface="思源宋体 CN Heavy" panose="02020900000000000000" pitchFamily="18" charset="-122"/>
                <a:ea typeface="思源宋体 CN Heavy" panose="02020900000000000000" pitchFamily="18" charset="-122"/>
              </a:defRPr>
            </a:lvl1pPr>
          </a:lstStyle>
          <a:p>
            <a:pPr algn="ctr">
              <a:lnSpc>
                <a:spcPct val="110000"/>
              </a:lnSpc>
            </a:pPr>
            <a:r>
              <a:rPr lang="zh-CN" altLang="en-US" sz="6600" b="1" dirty="0">
                <a:solidFill>
                  <a:schemeClr val="bg1"/>
                </a:solidFill>
                <a:latin typeface="+mn-lt"/>
                <a:ea typeface="+mn-ea"/>
                <a:cs typeface="+mn-ea"/>
                <a:sym typeface="+mn-lt"/>
              </a:rPr>
              <a:t>相互依赖的经济生活</a:t>
            </a:r>
          </a:p>
        </p:txBody>
      </p:sp>
      <p:sp>
        <p:nvSpPr>
          <p:cNvPr id="6" name="文本框 5"/>
          <p:cNvSpPr txBox="1"/>
          <p:nvPr/>
        </p:nvSpPr>
        <p:spPr bwMode="auto">
          <a:xfrm>
            <a:off x="4664393" y="1662230"/>
            <a:ext cx="2863215" cy="830997"/>
          </a:xfrm>
          <a:prstGeom prst="rect">
            <a:avLst/>
          </a:prstGeom>
          <a:noFill/>
          <a:scene3d>
            <a:camera prst="orthographicFront"/>
            <a:lightRig rig="threePt" dir="t"/>
          </a:scene3d>
          <a:sp3d>
            <a:bevelT prst="relaxedInset"/>
          </a:sp3d>
        </p:spPr>
        <p:txBody>
          <a:bodyPr wrap="square">
            <a:spAutoFit/>
            <a:sp3d extrusionH="57150">
              <a:bevelT w="82550" h="38100" prst="coolSlant"/>
            </a:sp3d>
          </a:bodyPr>
          <a:lstStyle/>
          <a:p>
            <a:pPr algn="dist">
              <a:buNone/>
            </a:pPr>
            <a:r>
              <a:rPr lang="zh-CN" altLang="en-US" sz="4800" b="1" dirty="0">
                <a:solidFill>
                  <a:schemeClr val="bg1"/>
                </a:solidFill>
                <a:cs typeface="+mn-ea"/>
                <a:sym typeface="+mn-lt"/>
              </a:rPr>
              <a:t>第三部分</a:t>
            </a:r>
          </a:p>
        </p:txBody>
      </p:sp>
    </p:spTree>
    <p:extLst>
      <p:ext uri="{BB962C8B-B14F-4D97-AF65-F5344CB8AC3E}">
        <p14:creationId xmlns:p14="http://schemas.microsoft.com/office/powerpoint/2010/main" val="9240163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anim calcmode="lin" valueType="num">
                                      <p:cBhvr>
                                        <p:cTn id="12" dur="500" fill="hold"/>
                                        <p:tgtEl>
                                          <p:spTgt spid="60"/>
                                        </p:tgtEl>
                                        <p:attrNameLst>
                                          <p:attrName>ppt_x</p:attrName>
                                        </p:attrNameLst>
                                      </p:cBhvr>
                                      <p:tavLst>
                                        <p:tav tm="0">
                                          <p:val>
                                            <p:strVal val="#ppt_x"/>
                                          </p:val>
                                        </p:tav>
                                        <p:tav tm="100000">
                                          <p:val>
                                            <p:strVal val="#ppt_x"/>
                                          </p:val>
                                        </p:tav>
                                      </p:tavLst>
                                    </p:anim>
                                    <p:anim calcmode="lin" valueType="num">
                                      <p:cBhvr>
                                        <p:cTn id="13" dur="500" fill="hold"/>
                                        <p:tgtEl>
                                          <p:spTgt spid="6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Scale>
                                      <p:cBhvr>
                                        <p:cTn id="1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
                                        </p:tgtEl>
                                        <p:attrNameLst>
                                          <p:attrName>ppt_x</p:attrName>
                                          <p:attrName>ppt_y</p:attrName>
                                        </p:attrNameLst>
                                      </p:cBhvr>
                                    </p:animMotion>
                                    <p:animEffect transition="in" filter="fade">
                                      <p:cBhvr>
                                        <p:cTn id="19" dur="1000"/>
                                        <p:tgtEl>
                                          <p:spTgt spid="5"/>
                                        </p:tgtEl>
                                      </p:cBhvr>
                                    </p:animEffect>
                                  </p:childTnLst>
                                </p:cTn>
                              </p:par>
                            </p:childTnLst>
                          </p:cTn>
                        </p:par>
                        <p:par>
                          <p:cTn id="20" fill="hold">
                            <p:stCondLst>
                              <p:cond delay="2000"/>
                            </p:stCondLst>
                            <p:childTnLst>
                              <p:par>
                                <p:cTn id="21" presetID="2" presetClass="entr" presetSubtype="4"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21">
            <a:extLst>
              <a:ext uri="{FF2B5EF4-FFF2-40B4-BE49-F238E27FC236}">
                <a16:creationId xmlns:a16="http://schemas.microsoft.com/office/drawing/2014/main" id="{54D00FBE-6249-B2AC-C597-57B4A740F93B}"/>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相互依赖的经济生活</a:t>
            </a:r>
          </a:p>
        </p:txBody>
      </p:sp>
      <p:grpSp>
        <p:nvGrpSpPr>
          <p:cNvPr id="4" name="组合 3">
            <a:extLst>
              <a:ext uri="{FF2B5EF4-FFF2-40B4-BE49-F238E27FC236}">
                <a16:creationId xmlns:a16="http://schemas.microsoft.com/office/drawing/2014/main" id="{3837AE03-0A39-6F1D-29B3-860EABDF7A2E}"/>
              </a:ext>
            </a:extLst>
          </p:cNvPr>
          <p:cNvGrpSpPr/>
          <p:nvPr/>
        </p:nvGrpSpPr>
        <p:grpSpPr>
          <a:xfrm>
            <a:off x="955799" y="2418487"/>
            <a:ext cx="10141541" cy="3147160"/>
            <a:chOff x="955800" y="2852240"/>
            <a:chExt cx="10141541" cy="3147160"/>
          </a:xfrm>
        </p:grpSpPr>
        <p:sp>
          <p:nvSpPr>
            <p:cNvPr id="52" name="Aichitds2"/>
            <p:cNvSpPr/>
            <p:nvPr/>
          </p:nvSpPr>
          <p:spPr bwMode="auto">
            <a:xfrm>
              <a:off x="955800" y="2852240"/>
              <a:ext cx="10141541" cy="3147160"/>
            </a:xfrm>
            <a:prstGeom prst="rect">
              <a:avLst/>
            </a:prstGeom>
            <a:solidFill>
              <a:schemeClr val="bg1">
                <a:lumMod val="85000"/>
                <a:alpha val="11000"/>
              </a:schemeClr>
            </a:solidFill>
            <a:ln w="6350" cap="flat" cmpd="sng" algn="ctr">
              <a:solidFill>
                <a:schemeClr val="bg1">
                  <a:lumMod val="85000"/>
                </a:schemeClr>
              </a:solidFill>
              <a:prstDash val="dash"/>
              <a:round/>
              <a:headEnd type="none" w="med" len="med"/>
              <a:tailEnd type="none" w="med" len="med"/>
            </a:ln>
            <a:effectLst>
              <a:outerShdw blurRad="50800" dist="38100" dir="2700000" algn="tl" rotWithShape="0">
                <a:prstClr val="black">
                  <a:alpha val="40000"/>
                </a:prstClr>
              </a:outerShdw>
            </a:effectLst>
          </p:spPr>
          <p:txBody>
            <a:bodyPr vert="horz" wrap="square" lIns="91404" tIns="45702" rIns="91404" bIns="45702" numCol="1" rtlCol="0" anchor="t"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BC0000"/>
                </a:solidFill>
                <a:effectLst/>
                <a:uLnTx/>
                <a:uFillTx/>
                <a:cs typeface="+mn-ea"/>
                <a:sym typeface="+mn-lt"/>
              </a:endParaRPr>
            </a:p>
          </p:txBody>
        </p:sp>
        <p:sp>
          <p:nvSpPr>
            <p:cNvPr id="54" name="矩形 53"/>
            <p:cNvSpPr/>
            <p:nvPr/>
          </p:nvSpPr>
          <p:spPr>
            <a:xfrm>
              <a:off x="1302843" y="3161105"/>
              <a:ext cx="9586315" cy="2268954"/>
            </a:xfrm>
            <a:prstGeom prst="rect">
              <a:avLst/>
            </a:prstGeom>
          </p:spPr>
          <p:txBody>
            <a:bodyPr wrap="square">
              <a:spAutoFit/>
            </a:bodyPr>
            <a:lstStyle/>
            <a:p>
              <a:pPr marL="285750" indent="-285750">
                <a:lnSpc>
                  <a:spcPct val="150000"/>
                </a:lnSpc>
                <a:buClr>
                  <a:schemeClr val="accent1"/>
                </a:buClr>
                <a:buFont typeface="Wingdings" panose="05000000000000000000" pitchFamily="2" charset="2"/>
                <a:buChar char="l"/>
              </a:pPr>
              <a:r>
                <a:rPr lang="zh-CN" altLang="en-US" sz="1600" dirty="0">
                  <a:solidFill>
                    <a:schemeClr val="tx1">
                      <a:lumMod val="75000"/>
                      <a:lumOff val="25000"/>
                    </a:schemeClr>
                  </a:solidFill>
                  <a:cs typeface="+mn-ea"/>
                  <a:sym typeface="+mn-lt"/>
                </a:rPr>
                <a:t>历史上，中国各民族在长城内外、“胡焕庸线”东西两侧创造出各具特色的经济生活，都为开发中华大地，发展经济作出重要贡献。</a:t>
              </a:r>
              <a:endParaRPr lang="en-US" altLang="zh-CN" sz="1600" dirty="0">
                <a:solidFill>
                  <a:schemeClr val="tx1">
                    <a:lumMod val="75000"/>
                    <a:lumOff val="25000"/>
                  </a:schemeClr>
                </a:solidFill>
                <a:cs typeface="+mn-ea"/>
                <a:sym typeface="+mn-lt"/>
              </a:endParaRPr>
            </a:p>
            <a:p>
              <a:pPr marL="285750" indent="-285750">
                <a:lnSpc>
                  <a:spcPct val="150000"/>
                </a:lnSpc>
                <a:buClr>
                  <a:schemeClr val="accent1"/>
                </a:buClr>
                <a:buFont typeface="Wingdings" panose="05000000000000000000" pitchFamily="2" charset="2"/>
                <a:buChar char="l"/>
              </a:pPr>
              <a:r>
                <a:rPr lang="zh-CN" altLang="en-US" sz="1600" dirty="0">
                  <a:solidFill>
                    <a:schemeClr val="tx1">
                      <a:lumMod val="75000"/>
                      <a:lumOff val="25000"/>
                    </a:schemeClr>
                  </a:solidFill>
                  <a:cs typeface="+mn-ea"/>
                  <a:sym typeface="+mn-lt"/>
                </a:rPr>
                <a:t>各民族在不同区域创造的农耕、游牧、渔猎等经济类型之间有着天然的互补性，自古以来就自发地形成了互通有无、相互依存的关系，经久不衰的“茶马互市”“绢马互市”等就是这种关系的真实写照。</a:t>
              </a:r>
              <a:endParaRPr lang="en-US" altLang="zh-CN" sz="1600" dirty="0">
                <a:solidFill>
                  <a:schemeClr val="tx1">
                    <a:lumMod val="75000"/>
                    <a:lumOff val="25000"/>
                  </a:schemeClr>
                </a:solidFill>
                <a:cs typeface="+mn-ea"/>
                <a:sym typeface="+mn-lt"/>
              </a:endParaRPr>
            </a:p>
            <a:p>
              <a:pPr marL="285750" indent="-285750">
                <a:lnSpc>
                  <a:spcPct val="150000"/>
                </a:lnSpc>
                <a:buClr>
                  <a:schemeClr val="accent1"/>
                </a:buClr>
                <a:buFont typeface="Wingdings" panose="05000000000000000000" pitchFamily="2" charset="2"/>
                <a:buChar char="l"/>
              </a:pPr>
              <a:r>
                <a:rPr lang="zh-CN" altLang="en-US" sz="1600" dirty="0">
                  <a:solidFill>
                    <a:schemeClr val="tx1">
                      <a:lumMod val="75000"/>
                      <a:lumOff val="25000"/>
                    </a:schemeClr>
                  </a:solidFill>
                  <a:cs typeface="+mn-ea"/>
                  <a:sym typeface="+mn-lt"/>
                </a:rPr>
                <a:t>无论是在国家统一时期，还是在国家分裂时期，这种关系从未中断。经济上的互补性需要如同一条纽带，紧紧地把中国各民族创造的农耕、草原、海洋三大文明与创造者自身联结在一起。</a:t>
              </a:r>
            </a:p>
          </p:txBody>
        </p:sp>
      </p:grpSp>
      <p:grpSp>
        <p:nvGrpSpPr>
          <p:cNvPr id="59" name="Aitds2"/>
          <p:cNvGrpSpPr/>
          <p:nvPr/>
        </p:nvGrpSpPr>
        <p:grpSpPr bwMode="auto">
          <a:xfrm>
            <a:off x="955800" y="1502778"/>
            <a:ext cx="10141541" cy="806137"/>
            <a:chOff x="816" y="2346"/>
            <a:chExt cx="1440" cy="406"/>
          </a:xfrm>
        </p:grpSpPr>
        <p:sp>
          <p:nvSpPr>
            <p:cNvPr id="60" name="Aitds2-1"/>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dirty="0">
                <a:ln>
                  <a:noFill/>
                </a:ln>
                <a:solidFill>
                  <a:prstClr val="black"/>
                </a:solidFill>
                <a:effectLst/>
                <a:uLnTx/>
                <a:uFillTx/>
                <a:cs typeface="+mn-ea"/>
                <a:sym typeface="+mn-lt"/>
              </a:endParaRPr>
            </a:p>
          </p:txBody>
        </p:sp>
        <p:sp>
          <p:nvSpPr>
            <p:cNvPr id="61" name="Aitds2-2"/>
            <p:cNvSpPr/>
            <p:nvPr/>
          </p:nvSpPr>
          <p:spPr bwMode="gray">
            <a:xfrm>
              <a:off x="816" y="2346"/>
              <a:ext cx="1440" cy="351"/>
            </a:xfrm>
            <a:prstGeom prst="rect">
              <a:avLst/>
            </a:prstGeom>
            <a:solidFill>
              <a:srgbClr val="C7000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lvl="0" algn="ctr">
                <a:defRPr/>
              </a:pPr>
              <a:endParaRPr lang="zh-CN" altLang="en-US" sz="3000" dirty="0">
                <a:solidFill>
                  <a:schemeClr val="bg1"/>
                </a:solidFill>
                <a:cs typeface="+mn-ea"/>
                <a:sym typeface="+mn-lt"/>
              </a:endParaRPr>
            </a:p>
          </p:txBody>
        </p:sp>
      </p:grpSp>
      <p:sp>
        <p:nvSpPr>
          <p:cNvPr id="2" name="文本框 1">
            <a:extLst>
              <a:ext uri="{FF2B5EF4-FFF2-40B4-BE49-F238E27FC236}">
                <a16:creationId xmlns:a16="http://schemas.microsoft.com/office/drawing/2014/main" id="{DF7BB2DF-E9FA-242D-4608-7D431F68810C}"/>
              </a:ext>
            </a:extLst>
          </p:cNvPr>
          <p:cNvSpPr txBox="1"/>
          <p:nvPr/>
        </p:nvSpPr>
        <p:spPr>
          <a:xfrm>
            <a:off x="1158455" y="1625951"/>
            <a:ext cx="9875090" cy="376129"/>
          </a:xfrm>
          <a:prstGeom prst="rect">
            <a:avLst/>
          </a:prstGeom>
          <a:noFill/>
        </p:spPr>
        <p:txBody>
          <a:bodyPr wrap="square" rtlCol="0">
            <a:spAutoFit/>
          </a:bodyPr>
          <a:lstStyle/>
          <a:p>
            <a:pPr marL="285750" indent="-285750" algn="ctr">
              <a:lnSpc>
                <a:spcPct val="125000"/>
              </a:lnSpc>
              <a:buFont typeface="Wingdings" panose="05000000000000000000" pitchFamily="2" charset="2"/>
              <a:buChar char="l"/>
            </a:pPr>
            <a:r>
              <a:rPr lang="zh-CN" altLang="en-US" sz="1600" dirty="0">
                <a:solidFill>
                  <a:schemeClr val="bg1"/>
                </a:solidFill>
              </a:rPr>
              <a:t>相互依赖、互为补充的经济生活是不同民族、跨区域社会的人们凝聚成一个更大共同体的物质基础。</a:t>
            </a:r>
          </a:p>
        </p:txBody>
      </p:sp>
      <p:grpSp>
        <p:nvGrpSpPr>
          <p:cNvPr id="15" name="组合 14">
            <a:extLst>
              <a:ext uri="{FF2B5EF4-FFF2-40B4-BE49-F238E27FC236}">
                <a16:creationId xmlns:a16="http://schemas.microsoft.com/office/drawing/2014/main" id="{34C741F7-CB33-8FC4-D182-1FF5701E1FA3}"/>
              </a:ext>
            </a:extLst>
          </p:cNvPr>
          <p:cNvGrpSpPr/>
          <p:nvPr/>
        </p:nvGrpSpPr>
        <p:grpSpPr>
          <a:xfrm>
            <a:off x="0" y="4600578"/>
            <a:ext cx="12192000" cy="2278436"/>
            <a:chOff x="0" y="3981141"/>
            <a:chExt cx="12192000" cy="2499391"/>
          </a:xfrm>
        </p:grpSpPr>
        <p:pic>
          <p:nvPicPr>
            <p:cNvPr id="16" name="图片 15">
              <a:extLst>
                <a:ext uri="{FF2B5EF4-FFF2-40B4-BE49-F238E27FC236}">
                  <a16:creationId xmlns:a16="http://schemas.microsoft.com/office/drawing/2014/main" id="{8D4F5C0D-6907-3357-43F3-19E9B61D464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8953"/>
            <a:stretch>
              <a:fillRect/>
            </a:stretch>
          </p:blipFill>
          <p:spPr>
            <a:xfrm>
              <a:off x="0" y="4296385"/>
              <a:ext cx="12192000" cy="2172004"/>
            </a:xfrm>
            <a:prstGeom prst="rect">
              <a:avLst/>
            </a:prstGeom>
          </p:spPr>
        </p:pic>
        <p:pic>
          <p:nvPicPr>
            <p:cNvPr id="18" name="图片 17">
              <a:extLst>
                <a:ext uri="{FF2B5EF4-FFF2-40B4-BE49-F238E27FC236}">
                  <a16:creationId xmlns:a16="http://schemas.microsoft.com/office/drawing/2014/main" id="{893122FE-12A4-16A3-92E2-54EE008D08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836851"/>
              <a:ext cx="11186160" cy="1643681"/>
            </a:xfrm>
            <a:prstGeom prst="rect">
              <a:avLst/>
            </a:prstGeom>
          </p:spPr>
        </p:pic>
        <p:pic>
          <p:nvPicPr>
            <p:cNvPr id="19" name="图片 18">
              <a:extLst>
                <a:ext uri="{FF2B5EF4-FFF2-40B4-BE49-F238E27FC236}">
                  <a16:creationId xmlns:a16="http://schemas.microsoft.com/office/drawing/2014/main" id="{29E602B1-8764-40DA-E299-60B655C193E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9819"/>
            <a:stretch>
              <a:fillRect/>
            </a:stretch>
          </p:blipFill>
          <p:spPr>
            <a:xfrm>
              <a:off x="0" y="3981141"/>
              <a:ext cx="12192000" cy="2488715"/>
            </a:xfrm>
            <a:prstGeom prst="rect">
              <a:avLst/>
            </a:prstGeom>
          </p:spPr>
        </p:pic>
      </p:grpSp>
    </p:spTree>
    <p:extLst>
      <p:ext uri="{BB962C8B-B14F-4D97-AF65-F5344CB8AC3E}">
        <p14:creationId xmlns:p14="http://schemas.microsoft.com/office/powerpoint/2010/main" val="20251193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21">
            <a:extLst>
              <a:ext uri="{FF2B5EF4-FFF2-40B4-BE49-F238E27FC236}">
                <a16:creationId xmlns:a16="http://schemas.microsoft.com/office/drawing/2014/main" id="{54D00FBE-6249-B2AC-C597-57B4A740F93B}"/>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相互依赖的经济生活</a:t>
            </a:r>
          </a:p>
        </p:txBody>
      </p:sp>
      <p:sp>
        <p:nvSpPr>
          <p:cNvPr id="52" name="Aichitds2"/>
          <p:cNvSpPr/>
          <p:nvPr/>
        </p:nvSpPr>
        <p:spPr bwMode="auto">
          <a:xfrm>
            <a:off x="1025230" y="1395428"/>
            <a:ext cx="10141541" cy="3772015"/>
          </a:xfrm>
          <a:prstGeom prst="rect">
            <a:avLst/>
          </a:prstGeom>
          <a:solidFill>
            <a:schemeClr val="bg1">
              <a:lumMod val="85000"/>
              <a:alpha val="11000"/>
            </a:schemeClr>
          </a:solidFill>
          <a:ln w="6350" cap="flat" cmpd="sng" algn="ctr">
            <a:solidFill>
              <a:schemeClr val="bg1">
                <a:lumMod val="85000"/>
              </a:schemeClr>
            </a:solidFill>
            <a:prstDash val="dash"/>
            <a:round/>
            <a:headEnd type="none" w="med" len="med"/>
            <a:tailEnd type="none" w="med" len="med"/>
          </a:ln>
          <a:effectLst>
            <a:outerShdw blurRad="50800" dist="38100" dir="2700000" algn="tl" rotWithShape="0">
              <a:prstClr val="black">
                <a:alpha val="40000"/>
              </a:prstClr>
            </a:outerShdw>
          </a:effectLst>
        </p:spPr>
        <p:txBody>
          <a:bodyPr vert="horz" wrap="square" lIns="91404" tIns="45702" rIns="91404" bIns="45702" numCol="1" rtlCol="0" anchor="t"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BC0000"/>
              </a:solidFill>
              <a:effectLst/>
              <a:uLnTx/>
              <a:uFillTx/>
              <a:cs typeface="+mn-ea"/>
              <a:sym typeface="+mn-lt"/>
            </a:endParaRPr>
          </a:p>
        </p:txBody>
      </p:sp>
      <p:sp>
        <p:nvSpPr>
          <p:cNvPr id="54" name="矩形 53"/>
          <p:cNvSpPr/>
          <p:nvPr/>
        </p:nvSpPr>
        <p:spPr>
          <a:xfrm>
            <a:off x="1302843" y="1962292"/>
            <a:ext cx="9586315" cy="2638286"/>
          </a:xfrm>
          <a:prstGeom prst="rect">
            <a:avLst/>
          </a:prstGeom>
        </p:spPr>
        <p:txBody>
          <a:bodyPr wrap="square">
            <a:spAutoFit/>
          </a:bodyPr>
          <a:lstStyle/>
          <a:p>
            <a:pPr marL="285750" indent="-285750">
              <a:lnSpc>
                <a:spcPct val="150000"/>
              </a:lnSpc>
              <a:buClr>
                <a:schemeClr val="accent1"/>
              </a:buClr>
              <a:buFont typeface="Wingdings" panose="05000000000000000000" pitchFamily="2" charset="2"/>
              <a:buChar char="l"/>
            </a:pPr>
            <a:r>
              <a:rPr lang="zh-CN" altLang="en-US" sz="1600" dirty="0">
                <a:solidFill>
                  <a:schemeClr val="tx1">
                    <a:lumMod val="75000"/>
                    <a:lumOff val="25000"/>
                  </a:schemeClr>
                </a:solidFill>
                <a:cs typeface="+mn-ea"/>
                <a:sym typeface="+mn-lt"/>
              </a:rPr>
              <a:t>中华人民共和国的成立，以及社会主义制度和社会主义市场经济制度的确立，极大地促进了我国各民族社会生产力的发展，使原本落后的少数民族地区经济整体上实现了跨越式发展，少数民族、民族地区和中华民族的经济面貌发生了翻天覆地的变化，各民族、区域之间的经济分工得以重构。</a:t>
            </a:r>
            <a:endParaRPr lang="en-US" altLang="zh-CN" sz="1600" dirty="0">
              <a:solidFill>
                <a:schemeClr val="tx1">
                  <a:lumMod val="75000"/>
                  <a:lumOff val="25000"/>
                </a:schemeClr>
              </a:solidFill>
              <a:cs typeface="+mn-ea"/>
              <a:sym typeface="+mn-lt"/>
            </a:endParaRPr>
          </a:p>
          <a:p>
            <a:pPr marL="285750" indent="-285750">
              <a:lnSpc>
                <a:spcPct val="150000"/>
              </a:lnSpc>
              <a:buClr>
                <a:schemeClr val="accent1"/>
              </a:buClr>
              <a:buFont typeface="Wingdings" panose="05000000000000000000" pitchFamily="2" charset="2"/>
              <a:buChar char="l"/>
            </a:pPr>
            <a:r>
              <a:rPr lang="zh-CN" altLang="en-US" sz="1600" dirty="0">
                <a:solidFill>
                  <a:schemeClr val="tx1">
                    <a:lumMod val="75000"/>
                    <a:lumOff val="25000"/>
                  </a:schemeClr>
                </a:solidFill>
                <a:cs typeface="+mn-ea"/>
                <a:sym typeface="+mn-lt"/>
              </a:rPr>
              <a:t>中国共产党将马克思主义民族理论与我国民族问题具体实际相结合，在领导各族人民共同缔造统一的多民族国家和推进社会主义现代化建设的进程中，创立了以维护和促进各民族平等团结、共同繁荣发展，以铸牢中华民族共同体意识，以推进中华民族共同体建设等为根基的解决国内民族问题的理论、制度与政策体系，使中华民族共同体的政治基础更加牢固。</a:t>
            </a:r>
          </a:p>
        </p:txBody>
      </p:sp>
      <p:grpSp>
        <p:nvGrpSpPr>
          <p:cNvPr id="13" name="组合 12">
            <a:extLst>
              <a:ext uri="{FF2B5EF4-FFF2-40B4-BE49-F238E27FC236}">
                <a16:creationId xmlns:a16="http://schemas.microsoft.com/office/drawing/2014/main" id="{E4F7390D-91BD-55CD-EBB6-962AE174CEF5}"/>
              </a:ext>
            </a:extLst>
          </p:cNvPr>
          <p:cNvGrpSpPr/>
          <p:nvPr/>
        </p:nvGrpSpPr>
        <p:grpSpPr>
          <a:xfrm>
            <a:off x="0" y="4600578"/>
            <a:ext cx="12192000" cy="2278436"/>
            <a:chOff x="0" y="3981141"/>
            <a:chExt cx="12192000" cy="2499391"/>
          </a:xfrm>
        </p:grpSpPr>
        <p:pic>
          <p:nvPicPr>
            <p:cNvPr id="14" name="图片 13">
              <a:extLst>
                <a:ext uri="{FF2B5EF4-FFF2-40B4-BE49-F238E27FC236}">
                  <a16:creationId xmlns:a16="http://schemas.microsoft.com/office/drawing/2014/main" id="{38C39663-ED9A-A129-828A-14489FE25527}"/>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8953"/>
            <a:stretch>
              <a:fillRect/>
            </a:stretch>
          </p:blipFill>
          <p:spPr>
            <a:xfrm>
              <a:off x="0" y="4296385"/>
              <a:ext cx="12192000" cy="2172004"/>
            </a:xfrm>
            <a:prstGeom prst="rect">
              <a:avLst/>
            </a:prstGeom>
          </p:spPr>
        </p:pic>
        <p:pic>
          <p:nvPicPr>
            <p:cNvPr id="15" name="图片 14">
              <a:extLst>
                <a:ext uri="{FF2B5EF4-FFF2-40B4-BE49-F238E27FC236}">
                  <a16:creationId xmlns:a16="http://schemas.microsoft.com/office/drawing/2014/main" id="{85365036-F66E-5A02-5894-BA0F27B140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836851"/>
              <a:ext cx="11186160" cy="1643681"/>
            </a:xfrm>
            <a:prstGeom prst="rect">
              <a:avLst/>
            </a:prstGeom>
          </p:spPr>
        </p:pic>
        <p:pic>
          <p:nvPicPr>
            <p:cNvPr id="16" name="图片 15">
              <a:extLst>
                <a:ext uri="{FF2B5EF4-FFF2-40B4-BE49-F238E27FC236}">
                  <a16:creationId xmlns:a16="http://schemas.microsoft.com/office/drawing/2014/main" id="{45235AE8-6DE0-ED96-FBC0-45D04A14F75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9819"/>
            <a:stretch>
              <a:fillRect/>
            </a:stretch>
          </p:blipFill>
          <p:spPr>
            <a:xfrm>
              <a:off x="0" y="3981141"/>
              <a:ext cx="12192000" cy="2488715"/>
            </a:xfrm>
            <a:prstGeom prst="rect">
              <a:avLst/>
            </a:prstGeom>
          </p:spPr>
        </p:pic>
      </p:grpSp>
    </p:spTree>
    <p:extLst>
      <p:ext uri="{BB962C8B-B14F-4D97-AF65-F5344CB8AC3E}">
        <p14:creationId xmlns:p14="http://schemas.microsoft.com/office/powerpoint/2010/main" val="28231639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21">
            <a:extLst>
              <a:ext uri="{FF2B5EF4-FFF2-40B4-BE49-F238E27FC236}">
                <a16:creationId xmlns:a16="http://schemas.microsoft.com/office/drawing/2014/main" id="{54D00FBE-6249-B2AC-C597-57B4A740F93B}"/>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相互依赖的经济生活</a:t>
            </a:r>
          </a:p>
        </p:txBody>
      </p:sp>
      <p:grpSp>
        <p:nvGrpSpPr>
          <p:cNvPr id="3" name="组合 2">
            <a:extLst>
              <a:ext uri="{FF2B5EF4-FFF2-40B4-BE49-F238E27FC236}">
                <a16:creationId xmlns:a16="http://schemas.microsoft.com/office/drawing/2014/main" id="{FE1D7D78-D676-54DC-8FDE-9C3848886C34}"/>
              </a:ext>
            </a:extLst>
          </p:cNvPr>
          <p:cNvGrpSpPr/>
          <p:nvPr/>
        </p:nvGrpSpPr>
        <p:grpSpPr>
          <a:xfrm>
            <a:off x="1025229" y="2116476"/>
            <a:ext cx="10141541" cy="3147160"/>
            <a:chOff x="955800" y="2852240"/>
            <a:chExt cx="10141541" cy="3147160"/>
          </a:xfrm>
        </p:grpSpPr>
        <p:sp>
          <p:nvSpPr>
            <p:cNvPr id="52" name="Aichitds2"/>
            <p:cNvSpPr/>
            <p:nvPr/>
          </p:nvSpPr>
          <p:spPr bwMode="auto">
            <a:xfrm>
              <a:off x="955800" y="2852240"/>
              <a:ext cx="10141541" cy="3147160"/>
            </a:xfrm>
            <a:prstGeom prst="rect">
              <a:avLst/>
            </a:prstGeom>
            <a:solidFill>
              <a:schemeClr val="bg1">
                <a:lumMod val="85000"/>
                <a:alpha val="11000"/>
              </a:schemeClr>
            </a:solidFill>
            <a:ln w="6350" cap="flat" cmpd="sng" algn="ctr">
              <a:solidFill>
                <a:schemeClr val="bg1">
                  <a:lumMod val="85000"/>
                </a:schemeClr>
              </a:solidFill>
              <a:prstDash val="dash"/>
              <a:round/>
              <a:headEnd type="none" w="med" len="med"/>
              <a:tailEnd type="none" w="med" len="med"/>
            </a:ln>
            <a:effectLst>
              <a:outerShdw blurRad="50800" dist="38100" dir="2700000" algn="tl" rotWithShape="0">
                <a:prstClr val="black">
                  <a:alpha val="40000"/>
                </a:prstClr>
              </a:outerShdw>
            </a:effectLst>
          </p:spPr>
          <p:txBody>
            <a:bodyPr vert="horz" wrap="square" lIns="91404" tIns="45702" rIns="91404" bIns="45702" numCol="1" rtlCol="0" anchor="t"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BC0000"/>
                </a:solidFill>
                <a:effectLst/>
                <a:uLnTx/>
                <a:uFillTx/>
                <a:cs typeface="+mn-ea"/>
                <a:sym typeface="+mn-lt"/>
              </a:endParaRPr>
            </a:p>
          </p:txBody>
        </p:sp>
        <p:sp>
          <p:nvSpPr>
            <p:cNvPr id="54" name="矩形 53"/>
            <p:cNvSpPr/>
            <p:nvPr/>
          </p:nvSpPr>
          <p:spPr>
            <a:xfrm>
              <a:off x="1233413" y="2922011"/>
              <a:ext cx="9586315" cy="3007618"/>
            </a:xfrm>
            <a:prstGeom prst="rect">
              <a:avLst/>
            </a:prstGeom>
          </p:spPr>
          <p:txBody>
            <a:bodyPr wrap="square">
              <a:spAutoFit/>
            </a:bodyPr>
            <a:lstStyle/>
            <a:p>
              <a:pPr marL="285750" indent="-285750">
                <a:lnSpc>
                  <a:spcPct val="150000"/>
                </a:lnSpc>
                <a:buClr>
                  <a:schemeClr val="accent1"/>
                </a:buClr>
                <a:buFont typeface="Wingdings" panose="05000000000000000000" pitchFamily="2" charset="2"/>
                <a:buChar char="l"/>
              </a:pPr>
              <a:r>
                <a:rPr lang="zh-CN" altLang="en-US" sz="1600" dirty="0">
                  <a:solidFill>
                    <a:schemeClr val="tx1">
                      <a:lumMod val="75000"/>
                      <a:lumOff val="25000"/>
                    </a:schemeClr>
                  </a:solidFill>
                  <a:cs typeface="+mn-ea"/>
                  <a:sym typeface="+mn-lt"/>
                </a:rPr>
                <a:t>党的十八大以来，以习近平同志为核心的党中央围绕实现全面建成小康社会的总体目标，明确提出了加快民族地区经济社会发展的一系列重大举措、部署、要求，全力帮助少数民族和民族地区加快发展。因此，由国家布局、投资的产业和现代化工厂企业不断在民族地区落地，大量财政资金投向民族地区，由国家和经济发达地区组织动员的各类人才也持续输入民族地区。</a:t>
              </a:r>
              <a:endParaRPr lang="en-US" altLang="zh-CN" sz="1600" dirty="0">
                <a:solidFill>
                  <a:schemeClr val="tx1">
                    <a:lumMod val="75000"/>
                    <a:lumOff val="25000"/>
                  </a:schemeClr>
                </a:solidFill>
                <a:cs typeface="+mn-ea"/>
                <a:sym typeface="+mn-lt"/>
              </a:endParaRPr>
            </a:p>
            <a:p>
              <a:pPr marL="285750" indent="-285750">
                <a:lnSpc>
                  <a:spcPct val="150000"/>
                </a:lnSpc>
                <a:buClr>
                  <a:schemeClr val="accent1"/>
                </a:buClr>
                <a:buFont typeface="Wingdings" panose="05000000000000000000" pitchFamily="2" charset="2"/>
                <a:buChar char="l"/>
              </a:pPr>
              <a:r>
                <a:rPr lang="zh-CN" altLang="en-US" sz="1600" dirty="0">
                  <a:solidFill>
                    <a:schemeClr val="tx1">
                      <a:lumMod val="75000"/>
                      <a:lumOff val="25000"/>
                    </a:schemeClr>
                  </a:solidFill>
                  <a:cs typeface="+mn-ea"/>
                  <a:sym typeface="+mn-lt"/>
                </a:rPr>
                <a:t>与此同时，民族地区的各种工农业产品销往经济发达地区，大量的少数民族人口进入东部地区和内地城市就业、创业，安家落户。</a:t>
              </a:r>
              <a:endParaRPr lang="en-US" altLang="zh-CN" sz="1600" dirty="0">
                <a:solidFill>
                  <a:schemeClr val="tx1">
                    <a:lumMod val="75000"/>
                    <a:lumOff val="25000"/>
                  </a:schemeClr>
                </a:solidFill>
                <a:cs typeface="+mn-ea"/>
                <a:sym typeface="+mn-lt"/>
              </a:endParaRPr>
            </a:p>
            <a:p>
              <a:pPr marL="285750" indent="-285750">
                <a:lnSpc>
                  <a:spcPct val="150000"/>
                </a:lnSpc>
                <a:buClr>
                  <a:schemeClr val="accent1"/>
                </a:buClr>
                <a:buFont typeface="Wingdings" panose="05000000000000000000" pitchFamily="2" charset="2"/>
                <a:buChar char="l"/>
              </a:pPr>
              <a:r>
                <a:rPr lang="zh-CN" altLang="en-US" sz="1600" dirty="0">
                  <a:solidFill>
                    <a:schemeClr val="tx1">
                      <a:lumMod val="75000"/>
                      <a:lumOff val="25000"/>
                    </a:schemeClr>
                  </a:solidFill>
                  <a:cs typeface="+mn-ea"/>
                  <a:sym typeface="+mn-lt"/>
                </a:rPr>
                <a:t>这种双向互动使各民族之间、地区之间的经济互助、协作及相互依赖的关系更加紧密，使各民族的共同性日益增进，也使中华民族共同体的物质根基更加牢固。</a:t>
              </a:r>
            </a:p>
          </p:txBody>
        </p:sp>
      </p:grpSp>
      <p:grpSp>
        <p:nvGrpSpPr>
          <p:cNvPr id="59" name="Aitds2"/>
          <p:cNvGrpSpPr/>
          <p:nvPr/>
        </p:nvGrpSpPr>
        <p:grpSpPr bwMode="auto">
          <a:xfrm>
            <a:off x="1025229" y="1245074"/>
            <a:ext cx="10141541" cy="806137"/>
            <a:chOff x="816" y="2346"/>
            <a:chExt cx="1440" cy="406"/>
          </a:xfrm>
        </p:grpSpPr>
        <p:sp>
          <p:nvSpPr>
            <p:cNvPr id="60" name="Aitds2-1"/>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dirty="0">
                <a:ln>
                  <a:noFill/>
                </a:ln>
                <a:solidFill>
                  <a:prstClr val="black"/>
                </a:solidFill>
                <a:effectLst/>
                <a:uLnTx/>
                <a:uFillTx/>
                <a:cs typeface="+mn-ea"/>
                <a:sym typeface="+mn-lt"/>
              </a:endParaRPr>
            </a:p>
          </p:txBody>
        </p:sp>
        <p:sp>
          <p:nvSpPr>
            <p:cNvPr id="61" name="Aitds2-2"/>
            <p:cNvSpPr/>
            <p:nvPr/>
          </p:nvSpPr>
          <p:spPr bwMode="gray">
            <a:xfrm>
              <a:off x="816" y="2346"/>
              <a:ext cx="1440" cy="351"/>
            </a:xfrm>
            <a:prstGeom prst="rect">
              <a:avLst/>
            </a:prstGeom>
            <a:solidFill>
              <a:srgbClr val="C7000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lvl="0" algn="ctr">
                <a:defRPr/>
              </a:pPr>
              <a:endParaRPr lang="zh-CN" altLang="en-US" sz="3000" dirty="0">
                <a:solidFill>
                  <a:schemeClr val="bg1"/>
                </a:solidFill>
                <a:cs typeface="+mn-ea"/>
                <a:sym typeface="+mn-lt"/>
              </a:endParaRPr>
            </a:p>
          </p:txBody>
        </p:sp>
      </p:grpSp>
      <p:sp>
        <p:nvSpPr>
          <p:cNvPr id="2" name="文本框 1">
            <a:extLst>
              <a:ext uri="{FF2B5EF4-FFF2-40B4-BE49-F238E27FC236}">
                <a16:creationId xmlns:a16="http://schemas.microsoft.com/office/drawing/2014/main" id="{DF7BB2DF-E9FA-242D-4608-7D431F68810C}"/>
              </a:ext>
            </a:extLst>
          </p:cNvPr>
          <p:cNvSpPr txBox="1"/>
          <p:nvPr/>
        </p:nvSpPr>
        <p:spPr>
          <a:xfrm>
            <a:off x="1227884" y="1368247"/>
            <a:ext cx="9875090" cy="411651"/>
          </a:xfrm>
          <a:prstGeom prst="rect">
            <a:avLst/>
          </a:prstGeom>
          <a:noFill/>
        </p:spPr>
        <p:txBody>
          <a:bodyPr wrap="square" rtlCol="0">
            <a:spAutoFit/>
          </a:bodyPr>
          <a:lstStyle/>
          <a:p>
            <a:pPr marL="285750" indent="-285750" algn="ctr">
              <a:lnSpc>
                <a:spcPct val="125000"/>
              </a:lnSpc>
              <a:buFont typeface="Wingdings" panose="05000000000000000000" pitchFamily="2" charset="2"/>
              <a:buChar char="l"/>
            </a:pPr>
            <a:r>
              <a:rPr lang="zh-CN" altLang="en-US" dirty="0">
                <a:solidFill>
                  <a:schemeClr val="bg1"/>
                </a:solidFill>
              </a:rPr>
              <a:t>支持民族地区加快经济社会发展，是党中央的一项基本方针。</a:t>
            </a:r>
          </a:p>
        </p:txBody>
      </p:sp>
      <p:grpSp>
        <p:nvGrpSpPr>
          <p:cNvPr id="14" name="组合 13">
            <a:extLst>
              <a:ext uri="{FF2B5EF4-FFF2-40B4-BE49-F238E27FC236}">
                <a16:creationId xmlns:a16="http://schemas.microsoft.com/office/drawing/2014/main" id="{849D6956-187D-E3A4-A31A-AA065310E41D}"/>
              </a:ext>
            </a:extLst>
          </p:cNvPr>
          <p:cNvGrpSpPr/>
          <p:nvPr/>
        </p:nvGrpSpPr>
        <p:grpSpPr>
          <a:xfrm>
            <a:off x="0" y="4994031"/>
            <a:ext cx="12192000" cy="1884983"/>
            <a:chOff x="0" y="3981141"/>
            <a:chExt cx="12192000" cy="2499391"/>
          </a:xfrm>
        </p:grpSpPr>
        <p:pic>
          <p:nvPicPr>
            <p:cNvPr id="15" name="图片 14">
              <a:extLst>
                <a:ext uri="{FF2B5EF4-FFF2-40B4-BE49-F238E27FC236}">
                  <a16:creationId xmlns:a16="http://schemas.microsoft.com/office/drawing/2014/main" id="{689B3FAB-0EE1-343C-8156-3BECF6CD2C0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8953"/>
            <a:stretch>
              <a:fillRect/>
            </a:stretch>
          </p:blipFill>
          <p:spPr>
            <a:xfrm>
              <a:off x="0" y="4296385"/>
              <a:ext cx="12192000" cy="2172004"/>
            </a:xfrm>
            <a:prstGeom prst="rect">
              <a:avLst/>
            </a:prstGeom>
          </p:spPr>
        </p:pic>
        <p:pic>
          <p:nvPicPr>
            <p:cNvPr id="16" name="图片 15">
              <a:extLst>
                <a:ext uri="{FF2B5EF4-FFF2-40B4-BE49-F238E27FC236}">
                  <a16:creationId xmlns:a16="http://schemas.microsoft.com/office/drawing/2014/main" id="{08C63FAB-48BB-040E-9F3B-E446E5B9276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836851"/>
              <a:ext cx="11186160" cy="1643681"/>
            </a:xfrm>
            <a:prstGeom prst="rect">
              <a:avLst/>
            </a:prstGeom>
          </p:spPr>
        </p:pic>
        <p:pic>
          <p:nvPicPr>
            <p:cNvPr id="18" name="图片 17">
              <a:extLst>
                <a:ext uri="{FF2B5EF4-FFF2-40B4-BE49-F238E27FC236}">
                  <a16:creationId xmlns:a16="http://schemas.microsoft.com/office/drawing/2014/main" id="{6E2F1954-1109-ABD6-19D0-C86170777E4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29819"/>
            <a:stretch>
              <a:fillRect/>
            </a:stretch>
          </p:blipFill>
          <p:spPr>
            <a:xfrm>
              <a:off x="0" y="3981141"/>
              <a:ext cx="12192000" cy="2488715"/>
            </a:xfrm>
            <a:prstGeom prst="rect">
              <a:avLst/>
            </a:prstGeom>
          </p:spPr>
        </p:pic>
      </p:grpSp>
    </p:spTree>
    <p:extLst>
      <p:ext uri="{BB962C8B-B14F-4D97-AF65-F5344CB8AC3E}">
        <p14:creationId xmlns:p14="http://schemas.microsoft.com/office/powerpoint/2010/main" val="15529933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7">
            <a:extLst>
              <a:ext uri="{28A0092B-C50C-407E-A947-70E740481C1C}">
                <a14:useLocalDpi xmlns:a14="http://schemas.microsoft.com/office/drawing/2010/main" val="0"/>
              </a:ext>
            </a:extLst>
          </a:blip>
          <a:srcRect t="23756"/>
          <a:stretch>
            <a:fillRect/>
          </a:stretch>
        </p:blipFill>
        <p:spPr>
          <a:xfrm>
            <a:off x="1905" y="0"/>
            <a:ext cx="12188190" cy="5999480"/>
          </a:xfrm>
          <a:prstGeom prst="rect">
            <a:avLst/>
          </a:prstGeom>
        </p:spPr>
      </p:pic>
      <p:pic>
        <p:nvPicPr>
          <p:cNvPr id="40" name="图片 3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491" y="3285170"/>
            <a:ext cx="2433182" cy="3947357"/>
          </a:xfrm>
          <a:prstGeom prst="rect">
            <a:avLst/>
          </a:prstGeom>
          <a:effectLst>
            <a:outerShdw blurRad="152400" dist="139700" dir="18900000" algn="bl" rotWithShape="0">
              <a:prstClr val="black">
                <a:alpha val="23000"/>
              </a:prstClr>
            </a:outerShdw>
          </a:effectLst>
        </p:spPr>
      </p:pic>
      <p:pic>
        <p:nvPicPr>
          <p:cNvPr id="60" name="图片 5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87967" y="405383"/>
            <a:ext cx="1361409" cy="1192713"/>
          </a:xfrm>
          <a:prstGeom prst="rect">
            <a:avLst/>
          </a:prstGeom>
        </p:spPr>
      </p:pic>
      <p:pic>
        <p:nvPicPr>
          <p:cNvPr id="73" name="图片 72"/>
          <p:cNvPicPr>
            <a:picLocks noChangeAspect="1"/>
          </p:cNvPicPr>
          <p:nvPr/>
        </p:nvPicPr>
        <p:blipFill>
          <a:blip r:embed="rId10" cstate="print">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val="0"/>
              </a:ext>
            </a:extLst>
          </a:blip>
          <a:stretch>
            <a:fillRect/>
          </a:stretch>
        </p:blipFill>
        <p:spPr>
          <a:xfrm rot="2926601">
            <a:off x="9153919" y="-738867"/>
            <a:ext cx="3303424" cy="3840918"/>
          </a:xfrm>
          <a:prstGeom prst="rect">
            <a:avLst/>
          </a:prstGeom>
        </p:spPr>
      </p:pic>
      <p:grpSp>
        <p:nvGrpSpPr>
          <p:cNvPr id="31" name="PA-04"/>
          <p:cNvGrpSpPr/>
          <p:nvPr>
            <p:custDataLst>
              <p:tags r:id="rId1"/>
            </p:custDataLst>
          </p:nvPr>
        </p:nvGrpSpPr>
        <p:grpSpPr>
          <a:xfrm>
            <a:off x="2621937" y="2650213"/>
            <a:ext cx="6971572" cy="223461"/>
            <a:chOff x="3309691" y="3546648"/>
            <a:chExt cx="5517279" cy="176846"/>
          </a:xfrm>
          <a:solidFill>
            <a:srgbClr val="ECC555"/>
          </a:solidFill>
          <a:effectLst>
            <a:outerShdw blurRad="50800" dist="38100" dir="2700000" algn="tl" rotWithShape="0">
              <a:prstClr val="black">
                <a:alpha val="40000"/>
              </a:prstClr>
            </a:outerShdw>
          </a:effectLst>
        </p:grpSpPr>
        <p:grpSp>
          <p:nvGrpSpPr>
            <p:cNvPr id="32" name="组合 31"/>
            <p:cNvGrpSpPr/>
            <p:nvPr/>
          </p:nvGrpSpPr>
          <p:grpSpPr>
            <a:xfrm>
              <a:off x="3309691" y="3635071"/>
              <a:ext cx="5517279" cy="0"/>
              <a:chOff x="5431054" y="3727883"/>
              <a:chExt cx="5517279" cy="0"/>
            </a:xfrm>
            <a:grpFill/>
          </p:grpSpPr>
          <p:cxnSp>
            <p:nvCxnSpPr>
              <p:cNvPr id="34" name="PA-直接连接符 91"/>
              <p:cNvCxnSpPr/>
              <p:nvPr>
                <p:custDataLst>
                  <p:tags r:id="rId3"/>
                </p:custDataLst>
              </p:nvPr>
            </p:nvCxnSpPr>
            <p:spPr>
              <a:xfrm>
                <a:off x="5431054" y="3727883"/>
                <a:ext cx="2425567" cy="0"/>
              </a:xfrm>
              <a:prstGeom prst="line">
                <a:avLst/>
              </a:prstGeom>
              <a:grpFill/>
              <a:ln>
                <a:solidFill>
                  <a:srgbClr val="ECC555"/>
                </a:solidFill>
              </a:ln>
            </p:spPr>
            <p:style>
              <a:lnRef idx="1">
                <a:schemeClr val="accent1"/>
              </a:lnRef>
              <a:fillRef idx="0">
                <a:schemeClr val="accent1"/>
              </a:fillRef>
              <a:effectRef idx="0">
                <a:schemeClr val="accent1"/>
              </a:effectRef>
              <a:fontRef idx="minor">
                <a:schemeClr val="tx1"/>
              </a:fontRef>
            </p:style>
          </p:cxnSp>
          <p:cxnSp>
            <p:nvCxnSpPr>
              <p:cNvPr id="35" name="PA-直接连接符 92"/>
              <p:cNvCxnSpPr/>
              <p:nvPr>
                <p:custDataLst>
                  <p:tags r:id="rId4"/>
                </p:custDataLst>
              </p:nvPr>
            </p:nvCxnSpPr>
            <p:spPr>
              <a:xfrm>
                <a:off x="8522766" y="3727883"/>
                <a:ext cx="2425567" cy="0"/>
              </a:xfrm>
              <a:prstGeom prst="line">
                <a:avLst/>
              </a:prstGeom>
              <a:grpFill/>
              <a:ln>
                <a:solidFill>
                  <a:srgbClr val="ECC555"/>
                </a:solidFill>
              </a:ln>
            </p:spPr>
            <p:style>
              <a:lnRef idx="1">
                <a:schemeClr val="accent1"/>
              </a:lnRef>
              <a:fillRef idx="0">
                <a:schemeClr val="accent1"/>
              </a:fillRef>
              <a:effectRef idx="0">
                <a:schemeClr val="accent1"/>
              </a:effectRef>
              <a:fontRef idx="minor">
                <a:schemeClr val="tx1"/>
              </a:fontRef>
            </p:style>
          </p:cxnSp>
        </p:grpSp>
        <p:sp>
          <p:nvSpPr>
            <p:cNvPr id="33" name="PA-5-Point Star 90"/>
            <p:cNvSpPr/>
            <p:nvPr>
              <p:custDataLst>
                <p:tags r:id="rId2"/>
              </p:custDataLst>
            </p:nvPr>
          </p:nvSpPr>
          <p:spPr>
            <a:xfrm>
              <a:off x="5988527" y="3546648"/>
              <a:ext cx="176846" cy="176846"/>
            </a:xfrm>
            <a:prstGeom prst="star5">
              <a:avLst/>
            </a:prstGeom>
            <a:solidFill>
              <a:srgbClr val="ECC555"/>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TextBox 47"/>
          <p:cNvSpPr txBox="1"/>
          <p:nvPr/>
        </p:nvSpPr>
        <p:spPr>
          <a:xfrm>
            <a:off x="689534" y="2971574"/>
            <a:ext cx="10812931" cy="1148969"/>
          </a:xfrm>
          <a:prstGeom prst="rect">
            <a:avLst/>
          </a:prstGeom>
        </p:spPr>
        <p:txBody>
          <a:bodyPr wrap="square">
            <a:spAutoFit/>
          </a:bodyPr>
          <a:lstStyle>
            <a:defPPr>
              <a:defRPr lang="zh-CN"/>
            </a:defPPr>
            <a:lvl1pPr algn="dist">
              <a:lnSpc>
                <a:spcPct val="120000"/>
              </a:lnSpc>
              <a:defRPr>
                <a:gradFill>
                  <a:gsLst>
                    <a:gs pos="0">
                      <a:schemeClr val="accent1">
                        <a:lumMod val="90000"/>
                        <a:lumOff val="10000"/>
                      </a:schemeClr>
                    </a:gs>
                    <a:gs pos="100000">
                      <a:schemeClr val="accent1"/>
                    </a:gs>
                  </a:gsLst>
                  <a:lin ang="5400000" scaled="1"/>
                </a:gradFill>
                <a:latin typeface="思源宋体 CN Heavy" panose="02020900000000000000" pitchFamily="18" charset="-122"/>
                <a:ea typeface="思源宋体 CN Heavy" panose="02020900000000000000" pitchFamily="18" charset="-122"/>
              </a:defRPr>
            </a:lvl1pPr>
          </a:lstStyle>
          <a:p>
            <a:pPr algn="ctr">
              <a:lnSpc>
                <a:spcPct val="110000"/>
              </a:lnSpc>
            </a:pPr>
            <a:r>
              <a:rPr lang="zh-CN" altLang="en-US" sz="6600" b="1" dirty="0">
                <a:solidFill>
                  <a:schemeClr val="bg1"/>
                </a:solidFill>
                <a:latin typeface="+mn-lt"/>
                <a:ea typeface="+mn-ea"/>
                <a:cs typeface="+mn-ea"/>
                <a:sym typeface="+mn-lt"/>
              </a:rPr>
              <a:t>互相吸纳的人口联系</a:t>
            </a:r>
          </a:p>
        </p:txBody>
      </p:sp>
      <p:sp>
        <p:nvSpPr>
          <p:cNvPr id="6" name="文本框 5"/>
          <p:cNvSpPr txBox="1"/>
          <p:nvPr/>
        </p:nvSpPr>
        <p:spPr bwMode="auto">
          <a:xfrm>
            <a:off x="4664393" y="1662230"/>
            <a:ext cx="2863215" cy="830997"/>
          </a:xfrm>
          <a:prstGeom prst="rect">
            <a:avLst/>
          </a:prstGeom>
          <a:noFill/>
          <a:scene3d>
            <a:camera prst="orthographicFront"/>
            <a:lightRig rig="threePt" dir="t"/>
          </a:scene3d>
          <a:sp3d>
            <a:bevelT prst="relaxedInset"/>
          </a:sp3d>
        </p:spPr>
        <p:txBody>
          <a:bodyPr wrap="square">
            <a:spAutoFit/>
            <a:sp3d extrusionH="57150">
              <a:bevelT w="82550" h="38100" prst="coolSlant"/>
            </a:sp3d>
          </a:bodyPr>
          <a:lstStyle/>
          <a:p>
            <a:pPr algn="dist">
              <a:buNone/>
            </a:pPr>
            <a:r>
              <a:rPr lang="zh-CN" altLang="en-US" sz="4800" b="1" dirty="0">
                <a:solidFill>
                  <a:schemeClr val="bg1"/>
                </a:solidFill>
                <a:cs typeface="+mn-ea"/>
                <a:sym typeface="+mn-lt"/>
              </a:rPr>
              <a:t>第四部分</a:t>
            </a:r>
          </a:p>
        </p:txBody>
      </p:sp>
    </p:spTree>
    <p:extLst>
      <p:ext uri="{BB962C8B-B14F-4D97-AF65-F5344CB8AC3E}">
        <p14:creationId xmlns:p14="http://schemas.microsoft.com/office/powerpoint/2010/main" val="1294625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anim calcmode="lin" valueType="num">
                                      <p:cBhvr>
                                        <p:cTn id="12" dur="500" fill="hold"/>
                                        <p:tgtEl>
                                          <p:spTgt spid="60"/>
                                        </p:tgtEl>
                                        <p:attrNameLst>
                                          <p:attrName>ppt_x</p:attrName>
                                        </p:attrNameLst>
                                      </p:cBhvr>
                                      <p:tavLst>
                                        <p:tav tm="0">
                                          <p:val>
                                            <p:strVal val="#ppt_x"/>
                                          </p:val>
                                        </p:tav>
                                        <p:tav tm="100000">
                                          <p:val>
                                            <p:strVal val="#ppt_x"/>
                                          </p:val>
                                        </p:tav>
                                      </p:tavLst>
                                    </p:anim>
                                    <p:anim calcmode="lin" valueType="num">
                                      <p:cBhvr>
                                        <p:cTn id="13" dur="500" fill="hold"/>
                                        <p:tgtEl>
                                          <p:spTgt spid="6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Scale>
                                      <p:cBhvr>
                                        <p:cTn id="1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
                                        </p:tgtEl>
                                        <p:attrNameLst>
                                          <p:attrName>ppt_x</p:attrName>
                                          <p:attrName>ppt_y</p:attrName>
                                        </p:attrNameLst>
                                      </p:cBhvr>
                                    </p:animMotion>
                                    <p:animEffect transition="in" filter="fade">
                                      <p:cBhvr>
                                        <p:cTn id="19" dur="1000"/>
                                        <p:tgtEl>
                                          <p:spTgt spid="5"/>
                                        </p:tgtEl>
                                      </p:cBhvr>
                                    </p:animEffect>
                                  </p:childTnLst>
                                </p:cTn>
                              </p:par>
                            </p:childTnLst>
                          </p:cTn>
                        </p:par>
                        <p:par>
                          <p:cTn id="20" fill="hold">
                            <p:stCondLst>
                              <p:cond delay="2000"/>
                            </p:stCondLst>
                            <p:childTnLst>
                              <p:par>
                                <p:cTn id="21" presetID="2" presetClass="entr" presetSubtype="4"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359995" y="1487137"/>
            <a:ext cx="6664749" cy="1323439"/>
            <a:chOff x="1359995" y="5141180"/>
            <a:chExt cx="6664749" cy="1323439"/>
          </a:xfrm>
        </p:grpSpPr>
        <p:sp>
          <p:nvSpPr>
            <p:cNvPr id="19" name="文本框 18"/>
            <p:cNvSpPr txBox="1"/>
            <p:nvPr/>
          </p:nvSpPr>
          <p:spPr>
            <a:xfrm>
              <a:off x="6943569" y="5141180"/>
              <a:ext cx="1019265" cy="1323439"/>
            </a:xfrm>
            <a:prstGeom prst="rect">
              <a:avLst/>
            </a:prstGeom>
          </p:spPr>
          <p:txBody>
            <a:bodyPr wrap="square">
              <a:spAutoFit/>
            </a:bodyPr>
            <a:lstStyle>
              <a:defPPr>
                <a:defRPr lang="zh-CN"/>
              </a:defPPr>
              <a:lvl1pPr lvl="0" algn="ctr">
                <a:defRPr sz="6800">
                  <a:ln w="19050">
                    <a:solidFill>
                      <a:prstClr val="white"/>
                    </a:solidFill>
                  </a:ln>
                  <a:gradFill>
                    <a:gsLst>
                      <a:gs pos="0">
                        <a:srgbClr val="C00000"/>
                      </a:gs>
                      <a:gs pos="91000">
                        <a:srgbClr val="C00000"/>
                      </a:gs>
                      <a:gs pos="44000">
                        <a:schemeClr val="accent2"/>
                      </a:gs>
                      <a:gs pos="82000">
                        <a:srgbClr val="C42E46"/>
                      </a:gs>
                    </a:gsLst>
                    <a:lin ang="2700000" scaled="1"/>
                  </a:gradFill>
                  <a:effectLst>
                    <a:outerShdw dist="76200" dir="2700000" algn="tl" rotWithShape="0">
                      <a:srgbClr val="E7E6E6">
                        <a:lumMod val="90000"/>
                        <a:alpha val="80000"/>
                      </a:srgbClr>
                    </a:outerShdw>
                  </a:effectLst>
                  <a:latin typeface="字魂35号-经典雅黑" panose="02000000000000000000" charset="-122"/>
                  <a:ea typeface="字魂35号-经典雅黑" panose="02000000000000000000" charset="-122"/>
                </a:defRPr>
              </a:lvl1pPr>
              <a:lvl2pPr>
                <a:defRPr/>
              </a:lvl2pPr>
              <a:lvl3pPr>
                <a:defRPr/>
              </a:lvl3pPr>
              <a:lvl4pPr>
                <a:defRPr/>
              </a:lvl4pPr>
              <a:lvl5pPr>
                <a:defRPr/>
              </a:lvl5pPr>
              <a:lvl6pPr>
                <a:defRPr/>
              </a:lvl6pPr>
              <a:lvl7pPr>
                <a:defRPr/>
              </a:lvl7pPr>
              <a:lvl8pPr>
                <a:defRPr/>
              </a:lvl8pPr>
              <a:lvl9pPr>
                <a:defRPr/>
              </a:lvl9pPr>
            </a:lstStyle>
            <a:p>
              <a:pPr algn="l"/>
              <a:r>
                <a:rPr lang="en-US" altLang="zh-CN" sz="8000" dirty="0">
                  <a:ln w="12700">
                    <a:noFill/>
                  </a:ln>
                  <a:solidFill>
                    <a:srgbClr val="C00000"/>
                  </a:solidFill>
                  <a:effectLst/>
                </a:rPr>
                <a:t>”</a:t>
              </a:r>
              <a:endParaRPr lang="zh-CN" altLang="en-US" sz="11500" dirty="0">
                <a:ln w="12700">
                  <a:noFill/>
                </a:ln>
                <a:solidFill>
                  <a:srgbClr val="C00000"/>
                </a:solidFill>
                <a:effectLst/>
              </a:endParaRPr>
            </a:p>
          </p:txBody>
        </p:sp>
        <p:sp>
          <p:nvSpPr>
            <p:cNvPr id="20" name="文本框 19"/>
            <p:cNvSpPr txBox="1"/>
            <p:nvPr/>
          </p:nvSpPr>
          <p:spPr>
            <a:xfrm>
              <a:off x="1884417" y="5235243"/>
              <a:ext cx="6140327" cy="369332"/>
            </a:xfrm>
            <a:prstGeom prst="rect">
              <a:avLst/>
            </a:prstGeom>
            <a:noFill/>
            <a:ln>
              <a:noFill/>
            </a:ln>
          </p:spPr>
          <p:txBody>
            <a:bodyPr wrap="square" rtlCol="0">
              <a:spAutoFit/>
            </a:bodyPr>
            <a:lstStyle>
              <a:defPPr>
                <a:defRPr lang="zh-CN"/>
              </a:defPPr>
              <a:lvl1pPr algn="ctr">
                <a:lnSpc>
                  <a:spcPct val="100000"/>
                </a:lnSpc>
                <a:defRPr b="0" i="0" kern="100">
                  <a:ln w="12700">
                    <a:noFill/>
                  </a:ln>
                  <a:gradFill>
                    <a:gsLst>
                      <a:gs pos="100000">
                        <a:srgbClr val="EB6C15"/>
                      </a:gs>
                      <a:gs pos="64000">
                        <a:srgbClr val="D02E22"/>
                      </a:gs>
                    </a:gsLst>
                    <a:lin ang="5400000" scaled="1"/>
                  </a:gradFill>
                  <a:effectLst/>
                  <a:latin typeface="字魂35号-经典雅黑" panose="02000000000000000000" charset="-122"/>
                  <a:ea typeface="字魂35号-经典雅黑" panose="02000000000000000000" charset="-122"/>
                </a:defRPr>
              </a:lvl1pPr>
            </a:lstStyle>
            <a:p>
              <a:pPr algn="l"/>
              <a:r>
                <a:rPr lang="zh-CN" altLang="en-US" dirty="0">
                  <a:solidFill>
                    <a:srgbClr val="C00000"/>
                  </a:solidFill>
                </a:rPr>
                <a:t>人口是民族生生不息最直接的体现。</a:t>
              </a:r>
              <a:endParaRPr lang="zh-CN" altLang="en-US" dirty="0">
                <a:solidFill>
                  <a:srgbClr val="C00000"/>
                </a:solidFill>
                <a:sym typeface="+mn-lt"/>
              </a:endParaRPr>
            </a:p>
          </p:txBody>
        </p:sp>
        <p:grpSp>
          <p:nvGrpSpPr>
            <p:cNvPr id="21" name="组合 20"/>
            <p:cNvGrpSpPr/>
            <p:nvPr/>
          </p:nvGrpSpPr>
          <p:grpSpPr>
            <a:xfrm>
              <a:off x="1359995" y="5210297"/>
              <a:ext cx="419223" cy="419223"/>
              <a:chOff x="10754670" y="463152"/>
              <a:chExt cx="280720" cy="280720"/>
            </a:xfrm>
          </p:grpSpPr>
          <p:sp>
            <p:nvSpPr>
              <p:cNvPr id="29" name="椭圆 28"/>
              <p:cNvSpPr/>
              <p:nvPr/>
            </p:nvSpPr>
            <p:spPr>
              <a:xfrm>
                <a:off x="10754670" y="463152"/>
                <a:ext cx="280720" cy="280720"/>
              </a:xfrm>
              <a:prstGeom prst="ellipse">
                <a:avLst/>
              </a:prstGeom>
              <a:solidFill>
                <a:srgbClr val="C00000"/>
              </a:solidFill>
              <a:ln w="12700" cap="flat" cmpd="sng" algn="ctr">
                <a:noFill/>
                <a:prstDash val="solid"/>
                <a:miter lim="800000"/>
              </a:ln>
              <a:effectLst>
                <a:outerShdw sx="120000" sy="120000" algn="ctr" rotWithShape="0">
                  <a:srgbClr val="ED7D31">
                    <a:lumMod val="40000"/>
                    <a:lumOff val="60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字魂58号-创中黑" panose="00000500000000000000" pitchFamily="2" charset="-122"/>
                  <a:ea typeface="字魂58号-创中黑" panose="00000500000000000000" pitchFamily="2" charset="-122"/>
                  <a:cs typeface="+mn-ea"/>
                  <a:sym typeface="+mn-lt"/>
                </a:endParaRPr>
              </a:p>
            </p:txBody>
          </p:sp>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77667" y="469358"/>
                <a:ext cx="234726" cy="231589"/>
              </a:xfrm>
              <a:prstGeom prst="rect">
                <a:avLst/>
              </a:prstGeom>
            </p:spPr>
          </p:pic>
        </p:grpSp>
        <p:sp>
          <p:nvSpPr>
            <p:cNvPr id="23" name="任意多边形 22"/>
            <p:cNvSpPr/>
            <p:nvPr/>
          </p:nvSpPr>
          <p:spPr>
            <a:xfrm>
              <a:off x="1986493" y="5587424"/>
              <a:ext cx="3476099" cy="143454"/>
            </a:xfrm>
            <a:custGeom>
              <a:avLst/>
              <a:gdLst>
                <a:gd name="connsiteX0" fmla="*/ 0 w 6169307"/>
                <a:gd name="connsiteY0" fmla="*/ 0 h 324091"/>
                <a:gd name="connsiteX1" fmla="*/ 1342664 w 6169307"/>
                <a:gd name="connsiteY1" fmla="*/ 0 h 324091"/>
                <a:gd name="connsiteX2" fmla="*/ 1342664 w 6169307"/>
                <a:gd name="connsiteY2" fmla="*/ 324091 h 324091"/>
                <a:gd name="connsiteX3" fmla="*/ 1643606 w 6169307"/>
                <a:gd name="connsiteY3" fmla="*/ 23149 h 324091"/>
                <a:gd name="connsiteX4" fmla="*/ 5972537 w 6169307"/>
                <a:gd name="connsiteY4" fmla="*/ 23149 h 324091"/>
                <a:gd name="connsiteX5" fmla="*/ 6169307 w 6169307"/>
                <a:gd name="connsiteY5" fmla="*/ 23149 h 32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69307" h="324091">
                  <a:moveTo>
                    <a:pt x="0" y="0"/>
                  </a:moveTo>
                  <a:lnTo>
                    <a:pt x="1342664" y="0"/>
                  </a:lnTo>
                  <a:lnTo>
                    <a:pt x="1342664" y="324091"/>
                  </a:lnTo>
                  <a:lnTo>
                    <a:pt x="1643606" y="23149"/>
                  </a:lnTo>
                  <a:lnTo>
                    <a:pt x="5972537" y="23149"/>
                  </a:lnTo>
                  <a:lnTo>
                    <a:pt x="6169307" y="23149"/>
                  </a:lnTo>
                </a:path>
              </a:pathLst>
            </a:custGeom>
            <a:noFill/>
            <a:ln w="19050">
              <a:gradFill flip="none" rotWithShape="1">
                <a:gsLst>
                  <a:gs pos="54800">
                    <a:srgbClr val="CC403F"/>
                  </a:gs>
                  <a:gs pos="0">
                    <a:srgbClr val="CC403F">
                      <a:alpha val="10000"/>
                    </a:srgbClr>
                  </a:gs>
                  <a:gs pos="100000">
                    <a:srgbClr val="CC403F">
                      <a:alpha val="10000"/>
                    </a:srgb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068393" y="3754601"/>
            <a:ext cx="9740283" cy="2345899"/>
          </a:xfrm>
          <a:prstGeom prst="rect">
            <a:avLst/>
          </a:prstGeom>
          <a:noFill/>
        </p:spPr>
        <p:txBody>
          <a:bodyPr wrap="square" rtlCol="0">
            <a:spAutoFit/>
          </a:bodyPr>
          <a:lstStyle>
            <a:defPPr>
              <a:defRPr lang="zh-CN"/>
            </a:defPPr>
            <a:lvl1pPr marR="0" lvl="0" indent="421005" fontAlgn="auto">
              <a:lnSpc>
                <a:spcPct val="90000"/>
              </a:lnSpc>
              <a:spcBef>
                <a:spcPts val="0"/>
              </a:spcBef>
              <a:spcAft>
                <a:spcPts val="600"/>
              </a:spcAft>
              <a:buClrTx/>
              <a:buSzTx/>
              <a:buFontTx/>
              <a:buNone/>
              <a:defRPr kumimoji="0" sz="1600" b="0" i="0" u="none" strike="noStrike" kern="100" cap="none" spc="0" normalizeH="0" baseline="0">
                <a:ln>
                  <a:noFill/>
                </a:ln>
                <a:effectLst/>
                <a:uLnTx/>
                <a:uFillTx/>
                <a:latin typeface="字魂58号-创中黑" panose="00000500000000000000" pitchFamily="2" charset="-122"/>
                <a:ea typeface="字魂58号-创中黑" panose="00000500000000000000" pitchFamily="2" charset="-122"/>
                <a:cs typeface="+mn-ea"/>
              </a:defRPr>
            </a:lvl1pPr>
          </a:lstStyle>
          <a:p>
            <a:pPr marL="285750" indent="-285750">
              <a:lnSpc>
                <a:spcPct val="150000"/>
              </a:lnSpc>
              <a:buClr>
                <a:schemeClr val="accent1"/>
              </a:buClr>
              <a:buFont typeface="Wingdings" panose="05000000000000000000" pitchFamily="2" charset="2"/>
              <a:buChar char="l"/>
            </a:pPr>
            <a:r>
              <a:rPr lang="zh-CN" altLang="en-US" kern="1200" dirty="0">
                <a:solidFill>
                  <a:schemeClr val="tx1">
                    <a:lumMod val="75000"/>
                    <a:lumOff val="25000"/>
                  </a:schemeClr>
                </a:solidFill>
                <a:latin typeface="+mn-lt"/>
                <a:ea typeface="+mn-ea"/>
              </a:rPr>
              <a:t>民族融合的过程一般都伴随着民族之间的人口流动。与之相对应，秦汉以来的民族融合既有汉族融合少数民族，也有少数民族融合汉族和少数民族之间的互相融合。</a:t>
            </a:r>
            <a:endParaRPr lang="en-US" altLang="zh-CN" kern="1200" dirty="0">
              <a:solidFill>
                <a:schemeClr val="tx1">
                  <a:lumMod val="75000"/>
                  <a:lumOff val="25000"/>
                </a:schemeClr>
              </a:solidFill>
              <a:latin typeface="+mn-lt"/>
              <a:ea typeface="+mn-ea"/>
            </a:endParaRPr>
          </a:p>
          <a:p>
            <a:pPr marL="285750" indent="-285750">
              <a:lnSpc>
                <a:spcPct val="150000"/>
              </a:lnSpc>
              <a:buClr>
                <a:schemeClr val="accent1"/>
              </a:buClr>
              <a:buFont typeface="Wingdings" panose="05000000000000000000" pitchFamily="2" charset="2"/>
              <a:buChar char="l"/>
            </a:pPr>
            <a:r>
              <a:rPr lang="zh-CN" altLang="en-US" kern="1200" dirty="0">
                <a:solidFill>
                  <a:schemeClr val="tx1">
                    <a:lumMod val="75000"/>
                    <a:lumOff val="25000"/>
                  </a:schemeClr>
                </a:solidFill>
                <a:latin typeface="+mn-lt"/>
                <a:ea typeface="+mn-ea"/>
              </a:rPr>
              <a:t>魏晋南北朝之后的几次民族大融合是以“汉化”为主要内容。少数民族融合汉族的情况同样贯穿于秦汉之后的中国历史，以流迁“胡地”的汉族人口主动或被动融入当地民族为主要内容。少数民族之间相互融合也很普遍，青藏高原、云贵高原、新疆天山南北以及“藏彝走廊”“西北走廊”“南岭走廊”等民族走廊地带均是历史上少数民族之间相互融合持续发生的区域。</a:t>
            </a:r>
          </a:p>
        </p:txBody>
      </p:sp>
      <p:sp>
        <p:nvSpPr>
          <p:cNvPr id="40" name="矩形"/>
          <p:cNvSpPr>
            <a:spLocks noEditPoints="1"/>
          </p:cNvSpPr>
          <p:nvPr/>
        </p:nvSpPr>
        <p:spPr bwMode="auto">
          <a:xfrm>
            <a:off x="4060962" y="2308796"/>
            <a:ext cx="562784" cy="529262"/>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gradFill flip="none" rotWithShape="1">
            <a:gsLst>
              <a:gs pos="0">
                <a:srgbClr val="DF6265"/>
              </a:gs>
              <a:gs pos="70000">
                <a:srgbClr val="CF3539"/>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252" y="1310535"/>
            <a:ext cx="3367710" cy="2525783"/>
          </a:xfrm>
          <a:prstGeom prst="rect">
            <a:avLst/>
          </a:prstGeom>
        </p:spPr>
      </p:pic>
      <p:sp>
        <p:nvSpPr>
          <p:cNvPr id="37" name="TextBox 21">
            <a:extLst>
              <a:ext uri="{FF2B5EF4-FFF2-40B4-BE49-F238E27FC236}">
                <a16:creationId xmlns:a16="http://schemas.microsoft.com/office/drawing/2014/main" id="{F62DCB90-C8A4-47EC-C7FA-FB5E096E4ECB}"/>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互相吸纳的人口联系</a:t>
            </a:r>
          </a:p>
        </p:txBody>
      </p:sp>
      <p:sp>
        <p:nvSpPr>
          <p:cNvPr id="41" name="文本框 40">
            <a:extLst>
              <a:ext uri="{FF2B5EF4-FFF2-40B4-BE49-F238E27FC236}">
                <a16:creationId xmlns:a16="http://schemas.microsoft.com/office/drawing/2014/main" id="{6127C126-DFEA-4E14-CBB0-D7B30D3BA52A}"/>
              </a:ext>
            </a:extLst>
          </p:cNvPr>
          <p:cNvSpPr txBox="1"/>
          <p:nvPr/>
        </p:nvSpPr>
        <p:spPr>
          <a:xfrm>
            <a:off x="4797670" y="2200864"/>
            <a:ext cx="6011006" cy="1530291"/>
          </a:xfrm>
          <a:prstGeom prst="rect">
            <a:avLst/>
          </a:prstGeom>
          <a:noFill/>
        </p:spPr>
        <p:txBody>
          <a:bodyPr wrap="square">
            <a:spAutoFit/>
          </a:bodyPr>
          <a:lstStyle/>
          <a:p>
            <a:pPr marL="285750" indent="-285750">
              <a:lnSpc>
                <a:spcPct val="150000"/>
              </a:lnSpc>
              <a:spcAft>
                <a:spcPts val="600"/>
              </a:spcAft>
              <a:buClr>
                <a:schemeClr val="accent1"/>
              </a:buClr>
              <a:buFont typeface="Wingdings" panose="05000000000000000000" pitchFamily="2" charset="2"/>
              <a:buChar char="l"/>
            </a:pPr>
            <a:r>
              <a:rPr lang="zh-CN" altLang="en-US" sz="1600" dirty="0">
                <a:solidFill>
                  <a:schemeClr val="tx1">
                    <a:lumMod val="75000"/>
                    <a:lumOff val="25000"/>
                  </a:schemeClr>
                </a:solidFill>
                <a:cs typeface="+mn-ea"/>
              </a:rPr>
              <a:t>中国各民族之间一个显著的特征是在长期的历史发展中频繁地互相吸纳人口，互相融合，进而结成血浓于水的亲密关系。民族融合是人类社会的普遍现象。而民族之间的交往交流则是各民族生存所需，是民族融合发生的起点。</a:t>
            </a:r>
            <a:endParaRPr lang="en-US" altLang="zh-CN" sz="1600" dirty="0">
              <a:solidFill>
                <a:schemeClr val="tx1">
                  <a:lumMod val="75000"/>
                  <a:lumOff val="25000"/>
                </a:schemeClr>
              </a:solidFill>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900" advTm="9000">
        <p14:warp/>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1000"/>
                                        <p:tgtEl>
                                          <p:spTgt spid="18"/>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fade">
                                      <p:cBhvr>
                                        <p:cTn id="11" dur="1000"/>
                                        <p:tgtEl>
                                          <p:spTgt spid="43"/>
                                        </p:tgtEl>
                                      </p:cBhvr>
                                    </p:animEffect>
                                    <p:anim calcmode="lin" valueType="num">
                                      <p:cBhvr>
                                        <p:cTn id="12" dur="1000" fill="hold"/>
                                        <p:tgtEl>
                                          <p:spTgt spid="43"/>
                                        </p:tgtEl>
                                        <p:attrNameLst>
                                          <p:attrName>ppt_x</p:attrName>
                                        </p:attrNameLst>
                                      </p:cBhvr>
                                      <p:tavLst>
                                        <p:tav tm="0">
                                          <p:val>
                                            <p:strVal val="#ppt_x"/>
                                          </p:val>
                                        </p:tav>
                                        <p:tav tm="100000">
                                          <p:val>
                                            <p:strVal val="#ppt_x"/>
                                          </p:val>
                                        </p:tav>
                                      </p:tavLst>
                                    </p:anim>
                                    <p:anim calcmode="lin" valueType="num">
                                      <p:cBhvr>
                                        <p:cTn id="13" dur="1000" fill="hold"/>
                                        <p:tgtEl>
                                          <p:spTgt spid="43"/>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4" presetClass="entr" presetSubtype="1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randombar(horizontal)">
                                      <p:cBhvr>
                                        <p:cTn id="17" dur="500"/>
                                        <p:tgtEl>
                                          <p:spTgt spid="40"/>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1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7172" y="1386349"/>
            <a:ext cx="4466574" cy="3349931"/>
          </a:xfrm>
          <a:prstGeom prst="rect">
            <a:avLst/>
          </a:prstGeom>
        </p:spPr>
      </p:pic>
      <p:sp>
        <p:nvSpPr>
          <p:cNvPr id="35" name="文本框 34"/>
          <p:cNvSpPr txBox="1"/>
          <p:nvPr/>
        </p:nvSpPr>
        <p:spPr>
          <a:xfrm>
            <a:off x="1160317" y="4492919"/>
            <a:ext cx="9437345" cy="879087"/>
          </a:xfrm>
          <a:prstGeom prst="rect">
            <a:avLst/>
          </a:prstGeom>
          <a:noFill/>
        </p:spPr>
        <p:txBody>
          <a:bodyPr wrap="square" rtlCol="0">
            <a:spAutoFit/>
          </a:bodyPr>
          <a:lstStyle>
            <a:defPPr>
              <a:defRPr lang="zh-CN"/>
            </a:defPPr>
            <a:lvl1pPr marR="0" lvl="0" indent="421005" fontAlgn="auto">
              <a:lnSpc>
                <a:spcPct val="90000"/>
              </a:lnSpc>
              <a:spcBef>
                <a:spcPts val="0"/>
              </a:spcBef>
              <a:spcAft>
                <a:spcPts val="600"/>
              </a:spcAft>
              <a:buClrTx/>
              <a:buSzTx/>
              <a:buFontTx/>
              <a:buNone/>
              <a:defRPr kumimoji="0" sz="1600" b="0" i="0" u="none" strike="noStrike" kern="100" cap="none" spc="0" normalizeH="0" baseline="0">
                <a:ln>
                  <a:noFill/>
                </a:ln>
                <a:effectLst/>
                <a:uLnTx/>
                <a:uFillTx/>
                <a:latin typeface="字魂58号-创中黑" panose="00000500000000000000" pitchFamily="2" charset="-122"/>
                <a:ea typeface="字魂58号-创中黑" panose="00000500000000000000" pitchFamily="2" charset="-122"/>
                <a:cs typeface="+mn-ea"/>
              </a:defRPr>
            </a:lvl1pPr>
          </a:lstStyle>
          <a:p>
            <a:pPr marL="285750" indent="-285750">
              <a:lnSpc>
                <a:spcPct val="150000"/>
              </a:lnSpc>
              <a:buClr>
                <a:schemeClr val="accent1"/>
              </a:buClr>
              <a:buFont typeface="Wingdings" panose="05000000000000000000" pitchFamily="2" charset="2"/>
              <a:buChar char="l"/>
            </a:pPr>
            <a:r>
              <a:rPr lang="zh-CN" altLang="en-US" sz="1800" kern="1200" dirty="0">
                <a:solidFill>
                  <a:schemeClr val="tx1">
                    <a:lumMod val="75000"/>
                    <a:lumOff val="25000"/>
                  </a:schemeClr>
                </a:solidFill>
                <a:latin typeface="+mn-lt"/>
                <a:ea typeface="+mn-ea"/>
              </a:rPr>
              <a:t>进入</a:t>
            </a:r>
            <a:r>
              <a:rPr lang="en-US" altLang="zh-CN" sz="1800" kern="1200" dirty="0">
                <a:solidFill>
                  <a:schemeClr val="tx1">
                    <a:lumMod val="75000"/>
                    <a:lumOff val="25000"/>
                  </a:schemeClr>
                </a:solidFill>
                <a:latin typeface="+mn-lt"/>
                <a:ea typeface="+mn-ea"/>
              </a:rPr>
              <a:t>21</a:t>
            </a:r>
            <a:r>
              <a:rPr lang="zh-CN" altLang="en-US" sz="1800" kern="1200" dirty="0">
                <a:solidFill>
                  <a:schemeClr val="tx1">
                    <a:lumMod val="75000"/>
                    <a:lumOff val="25000"/>
                  </a:schemeClr>
                </a:solidFill>
                <a:latin typeface="+mn-lt"/>
                <a:ea typeface="+mn-ea"/>
              </a:rPr>
              <a:t>世纪后，区域之间大规模的不同民族人口双向流迁在我国历史上前所未有，正在且必将使我国各民族“你中有我、我中有你”的亲密关系进一步巩固。</a:t>
            </a:r>
          </a:p>
        </p:txBody>
      </p:sp>
      <p:sp>
        <p:nvSpPr>
          <p:cNvPr id="40" name="矩形"/>
          <p:cNvSpPr>
            <a:spLocks noEditPoints="1"/>
          </p:cNvSpPr>
          <p:nvPr/>
        </p:nvSpPr>
        <p:spPr bwMode="auto">
          <a:xfrm>
            <a:off x="9723209" y="1689071"/>
            <a:ext cx="562784" cy="529262"/>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gradFill flip="none" rotWithShape="1">
            <a:gsLst>
              <a:gs pos="0">
                <a:srgbClr val="DF6265"/>
              </a:gs>
              <a:gs pos="70000">
                <a:srgbClr val="CF3539"/>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sym typeface="+mn-lt"/>
            </a:endParaRPr>
          </a:p>
        </p:txBody>
      </p:sp>
      <p:sp>
        <p:nvSpPr>
          <p:cNvPr id="37" name="TextBox 21">
            <a:extLst>
              <a:ext uri="{FF2B5EF4-FFF2-40B4-BE49-F238E27FC236}">
                <a16:creationId xmlns:a16="http://schemas.microsoft.com/office/drawing/2014/main" id="{F62DCB90-C8A4-47EC-C7FA-FB5E096E4ECB}"/>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互相吸纳的人口联系</a:t>
            </a:r>
          </a:p>
        </p:txBody>
      </p:sp>
      <p:sp>
        <p:nvSpPr>
          <p:cNvPr id="41" name="文本框 40">
            <a:extLst>
              <a:ext uri="{FF2B5EF4-FFF2-40B4-BE49-F238E27FC236}">
                <a16:creationId xmlns:a16="http://schemas.microsoft.com/office/drawing/2014/main" id="{6127C126-DFEA-4E14-CBB0-D7B30D3BA52A}"/>
              </a:ext>
            </a:extLst>
          </p:cNvPr>
          <p:cNvSpPr txBox="1"/>
          <p:nvPr/>
        </p:nvSpPr>
        <p:spPr>
          <a:xfrm>
            <a:off x="4185603" y="2218333"/>
            <a:ext cx="6259658" cy="2125582"/>
          </a:xfrm>
          <a:prstGeom prst="rect">
            <a:avLst/>
          </a:prstGeom>
          <a:noFill/>
        </p:spPr>
        <p:txBody>
          <a:bodyPr wrap="square">
            <a:spAutoFit/>
          </a:bodyPr>
          <a:lstStyle/>
          <a:p>
            <a:pPr marL="285750" indent="-285750">
              <a:lnSpc>
                <a:spcPct val="150000"/>
              </a:lnSpc>
              <a:spcAft>
                <a:spcPts val="600"/>
              </a:spcAft>
              <a:buClr>
                <a:schemeClr val="accent1"/>
              </a:buClr>
              <a:buFont typeface="Wingdings" panose="05000000000000000000" pitchFamily="2" charset="2"/>
              <a:buChar char="l"/>
            </a:pPr>
            <a:r>
              <a:rPr lang="zh-CN" altLang="en-US" dirty="0">
                <a:solidFill>
                  <a:schemeClr val="tx1">
                    <a:lumMod val="75000"/>
                    <a:lumOff val="25000"/>
                  </a:schemeClr>
                </a:solidFill>
                <a:cs typeface="+mn-ea"/>
              </a:rPr>
              <a:t>中华人民共和国成立以来，随着民族平等团结理论与政策、制度和法律的确立及实施，历史上阻碍各民族之间交往交流的制度性障碍被革除，平等团结互助和谐社会主义民族关系得以确立，中国各民族之间的交往交流交融以前所未有的规模、深度持续推进。</a:t>
            </a:r>
            <a:endParaRPr lang="en-US" altLang="zh-CN" dirty="0">
              <a:solidFill>
                <a:schemeClr val="tx1">
                  <a:lumMod val="75000"/>
                  <a:lumOff val="25000"/>
                </a:schemeClr>
              </a:solidFill>
              <a:cs typeface="+mn-ea"/>
            </a:endParaRPr>
          </a:p>
        </p:txBody>
      </p:sp>
    </p:spTree>
    <p:extLst>
      <p:ext uri="{BB962C8B-B14F-4D97-AF65-F5344CB8AC3E}">
        <p14:creationId xmlns:p14="http://schemas.microsoft.com/office/powerpoint/2010/main" val="1846034189"/>
      </p:ext>
    </p:extLst>
  </p:cSld>
  <p:clrMapOvr>
    <a:masterClrMapping/>
  </p:clrMapOvr>
  <mc:AlternateContent xmlns:mc="http://schemas.openxmlformats.org/markup-compatibility/2006" xmlns:p14="http://schemas.microsoft.com/office/powerpoint/2010/main">
    <mc:Choice Requires="p14">
      <p:transition spd="slow" p14:dur="900" advTm="9000">
        <p14:warp/>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randombar(horizontal)">
                                      <p:cBhvr>
                                        <p:cTn id="13" dur="500"/>
                                        <p:tgtEl>
                                          <p:spTgt spid="40"/>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wipe(up)">
                                      <p:cBhvr>
                                        <p:cTn id="17" dur="1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7">
            <a:extLst>
              <a:ext uri="{28A0092B-C50C-407E-A947-70E740481C1C}">
                <a14:useLocalDpi xmlns:a14="http://schemas.microsoft.com/office/drawing/2010/main" val="0"/>
              </a:ext>
            </a:extLst>
          </a:blip>
          <a:srcRect t="23756"/>
          <a:stretch>
            <a:fillRect/>
          </a:stretch>
        </p:blipFill>
        <p:spPr>
          <a:xfrm>
            <a:off x="1905" y="0"/>
            <a:ext cx="12188190" cy="5999480"/>
          </a:xfrm>
          <a:prstGeom prst="rect">
            <a:avLst/>
          </a:prstGeom>
        </p:spPr>
      </p:pic>
      <p:pic>
        <p:nvPicPr>
          <p:cNvPr id="40" name="图片 3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491" y="3285170"/>
            <a:ext cx="2433182" cy="3947357"/>
          </a:xfrm>
          <a:prstGeom prst="rect">
            <a:avLst/>
          </a:prstGeom>
          <a:effectLst>
            <a:outerShdw blurRad="152400" dist="139700" dir="18900000" algn="bl" rotWithShape="0">
              <a:prstClr val="black">
                <a:alpha val="23000"/>
              </a:prstClr>
            </a:outerShdw>
          </a:effectLst>
        </p:spPr>
      </p:pic>
      <p:pic>
        <p:nvPicPr>
          <p:cNvPr id="60" name="图片 5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87967" y="405383"/>
            <a:ext cx="1361409" cy="1192713"/>
          </a:xfrm>
          <a:prstGeom prst="rect">
            <a:avLst/>
          </a:prstGeom>
        </p:spPr>
      </p:pic>
      <p:pic>
        <p:nvPicPr>
          <p:cNvPr id="73" name="图片 72"/>
          <p:cNvPicPr>
            <a:picLocks noChangeAspect="1"/>
          </p:cNvPicPr>
          <p:nvPr/>
        </p:nvPicPr>
        <p:blipFill>
          <a:blip r:embed="rId10" cstate="print">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val="0"/>
              </a:ext>
            </a:extLst>
          </a:blip>
          <a:stretch>
            <a:fillRect/>
          </a:stretch>
        </p:blipFill>
        <p:spPr>
          <a:xfrm rot="2926601">
            <a:off x="9153919" y="-738867"/>
            <a:ext cx="3303424" cy="3840918"/>
          </a:xfrm>
          <a:prstGeom prst="rect">
            <a:avLst/>
          </a:prstGeom>
        </p:spPr>
      </p:pic>
      <p:grpSp>
        <p:nvGrpSpPr>
          <p:cNvPr id="31" name="PA-04"/>
          <p:cNvGrpSpPr/>
          <p:nvPr>
            <p:custDataLst>
              <p:tags r:id="rId1"/>
            </p:custDataLst>
          </p:nvPr>
        </p:nvGrpSpPr>
        <p:grpSpPr>
          <a:xfrm>
            <a:off x="2621937" y="2650213"/>
            <a:ext cx="6971572" cy="223461"/>
            <a:chOff x="3309691" y="3546648"/>
            <a:chExt cx="5517279" cy="176846"/>
          </a:xfrm>
          <a:solidFill>
            <a:srgbClr val="ECC555"/>
          </a:solidFill>
          <a:effectLst>
            <a:outerShdw blurRad="50800" dist="38100" dir="2700000" algn="tl" rotWithShape="0">
              <a:prstClr val="black">
                <a:alpha val="40000"/>
              </a:prstClr>
            </a:outerShdw>
          </a:effectLst>
        </p:grpSpPr>
        <p:grpSp>
          <p:nvGrpSpPr>
            <p:cNvPr id="32" name="组合 31"/>
            <p:cNvGrpSpPr/>
            <p:nvPr/>
          </p:nvGrpSpPr>
          <p:grpSpPr>
            <a:xfrm>
              <a:off x="3309691" y="3635071"/>
              <a:ext cx="5517279" cy="0"/>
              <a:chOff x="5431054" y="3727883"/>
              <a:chExt cx="5517279" cy="0"/>
            </a:xfrm>
            <a:grpFill/>
          </p:grpSpPr>
          <p:cxnSp>
            <p:nvCxnSpPr>
              <p:cNvPr id="34" name="PA-直接连接符 91"/>
              <p:cNvCxnSpPr/>
              <p:nvPr>
                <p:custDataLst>
                  <p:tags r:id="rId3"/>
                </p:custDataLst>
              </p:nvPr>
            </p:nvCxnSpPr>
            <p:spPr>
              <a:xfrm>
                <a:off x="5431054" y="3727883"/>
                <a:ext cx="2425567" cy="0"/>
              </a:xfrm>
              <a:prstGeom prst="line">
                <a:avLst/>
              </a:prstGeom>
              <a:grpFill/>
              <a:ln>
                <a:solidFill>
                  <a:srgbClr val="ECC555"/>
                </a:solidFill>
              </a:ln>
            </p:spPr>
            <p:style>
              <a:lnRef idx="1">
                <a:schemeClr val="accent1"/>
              </a:lnRef>
              <a:fillRef idx="0">
                <a:schemeClr val="accent1"/>
              </a:fillRef>
              <a:effectRef idx="0">
                <a:schemeClr val="accent1"/>
              </a:effectRef>
              <a:fontRef idx="minor">
                <a:schemeClr val="tx1"/>
              </a:fontRef>
            </p:style>
          </p:cxnSp>
          <p:cxnSp>
            <p:nvCxnSpPr>
              <p:cNvPr id="35" name="PA-直接连接符 92"/>
              <p:cNvCxnSpPr/>
              <p:nvPr>
                <p:custDataLst>
                  <p:tags r:id="rId4"/>
                </p:custDataLst>
              </p:nvPr>
            </p:nvCxnSpPr>
            <p:spPr>
              <a:xfrm>
                <a:off x="8522766" y="3727883"/>
                <a:ext cx="2425567" cy="0"/>
              </a:xfrm>
              <a:prstGeom prst="line">
                <a:avLst/>
              </a:prstGeom>
              <a:grpFill/>
              <a:ln>
                <a:solidFill>
                  <a:srgbClr val="ECC555"/>
                </a:solidFill>
              </a:ln>
            </p:spPr>
            <p:style>
              <a:lnRef idx="1">
                <a:schemeClr val="accent1"/>
              </a:lnRef>
              <a:fillRef idx="0">
                <a:schemeClr val="accent1"/>
              </a:fillRef>
              <a:effectRef idx="0">
                <a:schemeClr val="accent1"/>
              </a:effectRef>
              <a:fontRef idx="minor">
                <a:schemeClr val="tx1"/>
              </a:fontRef>
            </p:style>
          </p:cxnSp>
        </p:grpSp>
        <p:sp>
          <p:nvSpPr>
            <p:cNvPr id="33" name="PA-5-Point Star 90"/>
            <p:cNvSpPr/>
            <p:nvPr>
              <p:custDataLst>
                <p:tags r:id="rId2"/>
              </p:custDataLst>
            </p:nvPr>
          </p:nvSpPr>
          <p:spPr>
            <a:xfrm>
              <a:off x="5988527" y="3546648"/>
              <a:ext cx="176846" cy="176846"/>
            </a:xfrm>
            <a:prstGeom prst="star5">
              <a:avLst/>
            </a:prstGeom>
            <a:solidFill>
              <a:srgbClr val="ECC555"/>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TextBox 47"/>
          <p:cNvSpPr txBox="1"/>
          <p:nvPr/>
        </p:nvSpPr>
        <p:spPr>
          <a:xfrm>
            <a:off x="689534" y="2971574"/>
            <a:ext cx="10812931" cy="1148969"/>
          </a:xfrm>
          <a:prstGeom prst="rect">
            <a:avLst/>
          </a:prstGeom>
        </p:spPr>
        <p:txBody>
          <a:bodyPr wrap="square">
            <a:spAutoFit/>
          </a:bodyPr>
          <a:lstStyle>
            <a:defPPr>
              <a:defRPr lang="zh-CN"/>
            </a:defPPr>
            <a:lvl1pPr algn="dist">
              <a:lnSpc>
                <a:spcPct val="120000"/>
              </a:lnSpc>
              <a:defRPr>
                <a:gradFill>
                  <a:gsLst>
                    <a:gs pos="0">
                      <a:schemeClr val="accent1">
                        <a:lumMod val="90000"/>
                        <a:lumOff val="10000"/>
                      </a:schemeClr>
                    </a:gs>
                    <a:gs pos="100000">
                      <a:schemeClr val="accent1"/>
                    </a:gs>
                  </a:gsLst>
                  <a:lin ang="5400000" scaled="1"/>
                </a:gradFill>
                <a:latin typeface="思源宋体 CN Heavy" panose="02020900000000000000" pitchFamily="18" charset="-122"/>
                <a:ea typeface="思源宋体 CN Heavy" panose="02020900000000000000" pitchFamily="18" charset="-122"/>
              </a:defRPr>
            </a:lvl1pPr>
          </a:lstStyle>
          <a:p>
            <a:pPr algn="ctr">
              <a:lnSpc>
                <a:spcPct val="110000"/>
              </a:lnSpc>
            </a:pPr>
            <a:r>
              <a:rPr lang="zh-CN" altLang="en-US" sz="6600" b="1" dirty="0">
                <a:solidFill>
                  <a:schemeClr val="bg1"/>
                </a:solidFill>
                <a:latin typeface="+mn-lt"/>
                <a:ea typeface="+mn-ea"/>
                <a:cs typeface="+mn-ea"/>
                <a:sym typeface="+mn-lt"/>
              </a:rPr>
              <a:t>互鉴融通的中华文化</a:t>
            </a:r>
          </a:p>
        </p:txBody>
      </p:sp>
      <p:sp>
        <p:nvSpPr>
          <p:cNvPr id="6" name="文本框 5"/>
          <p:cNvSpPr txBox="1"/>
          <p:nvPr/>
        </p:nvSpPr>
        <p:spPr bwMode="auto">
          <a:xfrm>
            <a:off x="4664393" y="1662230"/>
            <a:ext cx="2863215" cy="830997"/>
          </a:xfrm>
          <a:prstGeom prst="rect">
            <a:avLst/>
          </a:prstGeom>
          <a:noFill/>
          <a:scene3d>
            <a:camera prst="orthographicFront"/>
            <a:lightRig rig="threePt" dir="t"/>
          </a:scene3d>
          <a:sp3d>
            <a:bevelT prst="relaxedInset"/>
          </a:sp3d>
        </p:spPr>
        <p:txBody>
          <a:bodyPr wrap="square">
            <a:spAutoFit/>
            <a:sp3d extrusionH="57150">
              <a:bevelT w="82550" h="38100" prst="coolSlant"/>
            </a:sp3d>
          </a:bodyPr>
          <a:lstStyle/>
          <a:p>
            <a:pPr algn="dist">
              <a:buNone/>
            </a:pPr>
            <a:r>
              <a:rPr lang="zh-CN" altLang="en-US" sz="4800" b="1" dirty="0">
                <a:solidFill>
                  <a:schemeClr val="bg1"/>
                </a:solidFill>
                <a:cs typeface="+mn-ea"/>
                <a:sym typeface="+mn-lt"/>
              </a:rPr>
              <a:t>第五部分</a:t>
            </a:r>
          </a:p>
        </p:txBody>
      </p:sp>
    </p:spTree>
    <p:extLst>
      <p:ext uri="{BB962C8B-B14F-4D97-AF65-F5344CB8AC3E}">
        <p14:creationId xmlns:p14="http://schemas.microsoft.com/office/powerpoint/2010/main" val="17724470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anim calcmode="lin" valueType="num">
                                      <p:cBhvr>
                                        <p:cTn id="12" dur="500" fill="hold"/>
                                        <p:tgtEl>
                                          <p:spTgt spid="60"/>
                                        </p:tgtEl>
                                        <p:attrNameLst>
                                          <p:attrName>ppt_x</p:attrName>
                                        </p:attrNameLst>
                                      </p:cBhvr>
                                      <p:tavLst>
                                        <p:tav tm="0">
                                          <p:val>
                                            <p:strVal val="#ppt_x"/>
                                          </p:val>
                                        </p:tav>
                                        <p:tav tm="100000">
                                          <p:val>
                                            <p:strVal val="#ppt_x"/>
                                          </p:val>
                                        </p:tav>
                                      </p:tavLst>
                                    </p:anim>
                                    <p:anim calcmode="lin" valueType="num">
                                      <p:cBhvr>
                                        <p:cTn id="13" dur="500" fill="hold"/>
                                        <p:tgtEl>
                                          <p:spTgt spid="6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Scale>
                                      <p:cBhvr>
                                        <p:cTn id="1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
                                        </p:tgtEl>
                                        <p:attrNameLst>
                                          <p:attrName>ppt_x</p:attrName>
                                          <p:attrName>ppt_y</p:attrName>
                                        </p:attrNameLst>
                                      </p:cBhvr>
                                    </p:animMotion>
                                    <p:animEffect transition="in" filter="fade">
                                      <p:cBhvr>
                                        <p:cTn id="19" dur="1000"/>
                                        <p:tgtEl>
                                          <p:spTgt spid="5"/>
                                        </p:tgtEl>
                                      </p:cBhvr>
                                    </p:animEffect>
                                  </p:childTnLst>
                                </p:cTn>
                              </p:par>
                            </p:childTnLst>
                          </p:cTn>
                        </p:par>
                        <p:par>
                          <p:cTn id="20" fill="hold">
                            <p:stCondLst>
                              <p:cond delay="2000"/>
                            </p:stCondLst>
                            <p:childTnLst>
                              <p:par>
                                <p:cTn id="21" presetID="2" presetClass="entr" presetSubtype="4"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B3858E1D-B7C3-42C4-78BD-6318B5A23451}"/>
              </a:ext>
            </a:extLst>
          </p:cNvPr>
          <p:cNvGrpSpPr/>
          <p:nvPr/>
        </p:nvGrpSpPr>
        <p:grpSpPr>
          <a:xfrm>
            <a:off x="2928130" y="3609258"/>
            <a:ext cx="7238063" cy="866952"/>
            <a:chOff x="3004526" y="1772003"/>
            <a:chExt cx="7238063" cy="866952"/>
          </a:xfrm>
        </p:grpSpPr>
        <p:sp>
          <p:nvSpPr>
            <p:cNvPr id="18" name="矩形 17"/>
            <p:cNvSpPr/>
            <p:nvPr/>
          </p:nvSpPr>
          <p:spPr>
            <a:xfrm>
              <a:off x="3307162" y="1772003"/>
              <a:ext cx="6935427" cy="743280"/>
            </a:xfrm>
            <a:prstGeom prst="rect">
              <a:avLst/>
            </a:prstGeom>
            <a:noFill/>
            <a:ln>
              <a:noFill/>
            </a:ln>
          </p:spPr>
          <p:txBody>
            <a:bodyPr wrap="square" rtlCol="0">
              <a:spAutoFit/>
            </a:bodyPr>
            <a:lstStyle/>
            <a:p>
              <a:pPr>
                <a:lnSpc>
                  <a:spcPct val="120000"/>
                </a:lnSpc>
              </a:pPr>
              <a:r>
                <a:rPr lang="zh-CN" altLang="en-US" dirty="0">
                  <a:solidFill>
                    <a:srgbClr val="C00000"/>
                  </a:solidFill>
                  <a:latin typeface="字魂35号-经典雅黑" panose="02000000000000000000" charset="-122"/>
                  <a:ea typeface="字魂35号-经典雅黑" panose="02000000000000000000" charset="-122"/>
                  <a:cs typeface="+mn-ea"/>
                </a:rPr>
                <a:t>中华文化之所以如此精彩纷呈、博大精深，既在于它兼收并蓄的包容特性，也在于各民族文化的互鉴融通。</a:t>
              </a:r>
              <a:endParaRPr lang="en-US" altLang="zh-CN" dirty="0">
                <a:solidFill>
                  <a:srgbClr val="C00000"/>
                </a:solidFill>
                <a:latin typeface="字魂35号-经典雅黑" panose="02000000000000000000" charset="-122"/>
                <a:ea typeface="字魂35号-经典雅黑" panose="02000000000000000000" charset="-122"/>
                <a:cs typeface="+mn-ea"/>
                <a:sym typeface="+mn-lt"/>
              </a:endParaRPr>
            </a:p>
          </p:txBody>
        </p:sp>
        <p:grpSp>
          <p:nvGrpSpPr>
            <p:cNvPr id="19" name="组合 18"/>
            <p:cNvGrpSpPr/>
            <p:nvPr/>
          </p:nvGrpSpPr>
          <p:grpSpPr>
            <a:xfrm>
              <a:off x="3004526" y="2433961"/>
              <a:ext cx="2804571" cy="204994"/>
              <a:chOff x="3983378" y="3841571"/>
              <a:chExt cx="2804571" cy="204994"/>
            </a:xfrm>
          </p:grpSpPr>
          <p:grpSp>
            <p:nvGrpSpPr>
              <p:cNvPr id="20" name="组合 19"/>
              <p:cNvGrpSpPr/>
              <p:nvPr/>
            </p:nvGrpSpPr>
            <p:grpSpPr>
              <a:xfrm>
                <a:off x="3983378" y="3841571"/>
                <a:ext cx="1653494" cy="162851"/>
                <a:chOff x="3452086" y="2109872"/>
                <a:chExt cx="3581174" cy="352705"/>
              </a:xfrm>
            </p:grpSpPr>
            <p:sp>
              <p:nvSpPr>
                <p:cNvPr id="23" name="椭圆 22"/>
                <p:cNvSpPr/>
                <p:nvPr/>
              </p:nvSpPr>
              <p:spPr>
                <a:xfrm>
                  <a:off x="3452086" y="2109872"/>
                  <a:ext cx="218622" cy="218613"/>
                </a:xfrm>
                <a:prstGeom prst="ellipse">
                  <a:avLst/>
                </a:prstGeom>
                <a:noFill/>
                <a:ln w="1905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字魂35号-经典雅黑" panose="02000000000000000000" charset="-122"/>
                    <a:ea typeface="字魂35号-经典雅黑" panose="02000000000000000000" charset="-122"/>
                    <a:cs typeface="+mn-ea"/>
                    <a:sym typeface="+mn-lt"/>
                  </a:endParaRPr>
                </a:p>
              </p:txBody>
            </p:sp>
            <p:sp>
              <p:nvSpPr>
                <p:cNvPr id="29" name="任意多边形 28"/>
                <p:cNvSpPr/>
                <p:nvPr/>
              </p:nvSpPr>
              <p:spPr>
                <a:xfrm>
                  <a:off x="3627120" y="2286000"/>
                  <a:ext cx="3406140" cy="176577"/>
                </a:xfrm>
                <a:custGeom>
                  <a:avLst/>
                  <a:gdLst>
                    <a:gd name="connsiteX0" fmla="*/ 0 w 3406140"/>
                    <a:gd name="connsiteY0" fmla="*/ 0 h 259080"/>
                    <a:gd name="connsiteX1" fmla="*/ 259080 w 3406140"/>
                    <a:gd name="connsiteY1" fmla="*/ 259080 h 259080"/>
                    <a:gd name="connsiteX2" fmla="*/ 3406140 w 3406140"/>
                    <a:gd name="connsiteY2" fmla="*/ 259080 h 259080"/>
                  </a:gdLst>
                  <a:ahLst/>
                  <a:cxnLst>
                    <a:cxn ang="0">
                      <a:pos x="connsiteX0" y="connsiteY0"/>
                    </a:cxn>
                    <a:cxn ang="0">
                      <a:pos x="connsiteX1" y="connsiteY1"/>
                    </a:cxn>
                    <a:cxn ang="0">
                      <a:pos x="connsiteX2" y="connsiteY2"/>
                    </a:cxn>
                  </a:cxnLst>
                  <a:rect l="l" t="t" r="r" b="b"/>
                  <a:pathLst>
                    <a:path w="3406140" h="259080">
                      <a:moveTo>
                        <a:pt x="0" y="0"/>
                      </a:moveTo>
                      <a:lnTo>
                        <a:pt x="259080" y="259080"/>
                      </a:lnTo>
                      <a:lnTo>
                        <a:pt x="3406140" y="259080"/>
                      </a:lnTo>
                    </a:path>
                  </a:pathLst>
                </a:custGeom>
                <a:noFill/>
                <a:ln w="1905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字魂35号-经典雅黑" panose="02000000000000000000" charset="-122"/>
                    <a:ea typeface="字魂35号-经典雅黑" panose="02000000000000000000" charset="-122"/>
                    <a:cs typeface="+mn-ea"/>
                    <a:sym typeface="+mn-lt"/>
                  </a:endParaRPr>
                </a:p>
              </p:txBody>
            </p:sp>
          </p:grpSp>
          <p:sp>
            <p:nvSpPr>
              <p:cNvPr id="21" name="矩形 20"/>
              <p:cNvSpPr/>
              <p:nvPr/>
            </p:nvSpPr>
            <p:spPr>
              <a:xfrm rot="5400000">
                <a:off x="6165318" y="3423935"/>
                <a:ext cx="89939" cy="1155322"/>
              </a:xfrm>
              <a:prstGeom prst="rect">
                <a:avLst/>
              </a:prstGeom>
              <a:solidFill>
                <a:srgbClr val="D02E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grpSp>
      </p:grpSp>
      <p:grpSp>
        <p:nvGrpSpPr>
          <p:cNvPr id="34" name="组合 33"/>
          <p:cNvGrpSpPr/>
          <p:nvPr/>
        </p:nvGrpSpPr>
        <p:grpSpPr>
          <a:xfrm>
            <a:off x="922096" y="3098237"/>
            <a:ext cx="1911227" cy="1464672"/>
            <a:chOff x="5205707" y="4039912"/>
            <a:chExt cx="2611191" cy="2001091"/>
          </a:xfrm>
        </p:grpSpPr>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5707" y="4115242"/>
              <a:ext cx="2425250" cy="1881145"/>
            </a:xfrm>
            <a:prstGeom prst="rect">
              <a:avLst/>
            </a:prstGeom>
          </p:spPr>
        </p:pic>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0876" y="5078885"/>
              <a:ext cx="1240403" cy="962118"/>
            </a:xfrm>
            <a:prstGeom prst="rect">
              <a:avLst/>
            </a:prstGeom>
          </p:spPr>
        </p:pic>
        <p:grpSp>
          <p:nvGrpSpPr>
            <p:cNvPr id="38" name="组合 37"/>
            <p:cNvGrpSpPr/>
            <p:nvPr/>
          </p:nvGrpSpPr>
          <p:grpSpPr>
            <a:xfrm>
              <a:off x="6728762" y="4039912"/>
              <a:ext cx="1088136" cy="1015902"/>
              <a:chOff x="7115075" y="5153263"/>
              <a:chExt cx="515882" cy="481636"/>
            </a:xfrm>
          </p:grpSpPr>
          <p:sp>
            <p:nvSpPr>
              <p:cNvPr id="39" name="五角星 38"/>
              <p:cNvSpPr/>
              <p:nvPr/>
            </p:nvSpPr>
            <p:spPr>
              <a:xfrm>
                <a:off x="7115075" y="5153263"/>
                <a:ext cx="176238" cy="176238"/>
              </a:xfrm>
              <a:prstGeom prst="star5">
                <a:avLst/>
              </a:prstGeom>
              <a:gradFill>
                <a:gsLst>
                  <a:gs pos="0">
                    <a:srgbClr val="C00000"/>
                  </a:gs>
                  <a:gs pos="100000">
                    <a:srgbClr val="E72D1E"/>
                  </a:gs>
                </a:gsLst>
                <a:lin ang="189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sp>
            <p:nvSpPr>
              <p:cNvPr id="40" name="五角星 39"/>
              <p:cNvSpPr/>
              <p:nvPr/>
            </p:nvSpPr>
            <p:spPr>
              <a:xfrm>
                <a:off x="7356652" y="5183393"/>
                <a:ext cx="142465" cy="142465"/>
              </a:xfrm>
              <a:prstGeom prst="star5">
                <a:avLst/>
              </a:prstGeom>
              <a:gradFill>
                <a:gsLst>
                  <a:gs pos="0">
                    <a:srgbClr val="C00000"/>
                  </a:gs>
                  <a:gs pos="100000">
                    <a:srgbClr val="E72D1E"/>
                  </a:gs>
                </a:gsLst>
                <a:lin ang="189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sp>
            <p:nvSpPr>
              <p:cNvPr id="41" name="五角星 40"/>
              <p:cNvSpPr/>
              <p:nvPr/>
            </p:nvSpPr>
            <p:spPr>
              <a:xfrm>
                <a:off x="7539151" y="5507461"/>
                <a:ext cx="74919" cy="74919"/>
              </a:xfrm>
              <a:prstGeom prst="star5">
                <a:avLst/>
              </a:prstGeom>
              <a:gradFill>
                <a:gsLst>
                  <a:gs pos="0">
                    <a:srgbClr val="C00000"/>
                  </a:gs>
                  <a:gs pos="100000">
                    <a:srgbClr val="E72D1E"/>
                  </a:gs>
                </a:gsLst>
                <a:lin ang="189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sp>
            <p:nvSpPr>
              <p:cNvPr id="42" name="五角星 41"/>
              <p:cNvSpPr/>
              <p:nvPr/>
            </p:nvSpPr>
            <p:spPr>
              <a:xfrm>
                <a:off x="7472680" y="5593753"/>
                <a:ext cx="41146" cy="41146"/>
              </a:xfrm>
              <a:prstGeom prst="star5">
                <a:avLst/>
              </a:prstGeom>
              <a:gradFill>
                <a:gsLst>
                  <a:gs pos="0">
                    <a:srgbClr val="C00000"/>
                  </a:gs>
                  <a:gs pos="100000">
                    <a:srgbClr val="E72D1E"/>
                  </a:gs>
                </a:gsLst>
                <a:lin ang="189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sp>
            <p:nvSpPr>
              <p:cNvPr id="43" name="五角星 42"/>
              <p:cNvSpPr/>
              <p:nvPr/>
            </p:nvSpPr>
            <p:spPr>
              <a:xfrm>
                <a:off x="7522264" y="5329501"/>
                <a:ext cx="108693" cy="108693"/>
              </a:xfrm>
              <a:prstGeom prst="star5">
                <a:avLst/>
              </a:prstGeom>
              <a:gradFill>
                <a:gsLst>
                  <a:gs pos="0">
                    <a:srgbClr val="C00000"/>
                  </a:gs>
                  <a:gs pos="100000">
                    <a:srgbClr val="E72D1E"/>
                  </a:gs>
                </a:gsLst>
                <a:lin ang="189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grpSp>
      </p:grpSp>
      <p:sp>
        <p:nvSpPr>
          <p:cNvPr id="44" name="文本框 43"/>
          <p:cNvSpPr txBox="1"/>
          <p:nvPr/>
        </p:nvSpPr>
        <p:spPr>
          <a:xfrm>
            <a:off x="998492" y="4560657"/>
            <a:ext cx="10195016" cy="1518364"/>
          </a:xfrm>
          <a:prstGeom prst="rect">
            <a:avLst/>
          </a:prstGeom>
          <a:noFill/>
        </p:spPr>
        <p:txBody>
          <a:bodyPr wrap="square" rtlCol="0">
            <a:spAutoFit/>
          </a:bodyPr>
          <a:lstStyle>
            <a:defPPr>
              <a:defRPr lang="zh-CN"/>
            </a:defPPr>
            <a:lvl1pPr marR="0" lvl="0" indent="457200" fontAlgn="auto">
              <a:lnSpc>
                <a:spcPct val="90000"/>
              </a:lnSpc>
              <a:spcBef>
                <a:spcPts val="0"/>
              </a:spcBef>
              <a:spcAft>
                <a:spcPts val="1000"/>
              </a:spcAft>
              <a:buClrTx/>
              <a:buSzTx/>
              <a:buFontTx/>
              <a:buNone/>
              <a:defRPr kumimoji="0" sz="1600" b="0" i="0" u="none" strike="noStrike" kern="100" cap="none" spc="0" normalizeH="0" baseline="0">
                <a:ln>
                  <a:noFill/>
                </a:ln>
                <a:effectLst/>
                <a:uLnTx/>
                <a:uFillTx/>
                <a:latin typeface="字魂58号-创中黑" panose="00000500000000000000" pitchFamily="2" charset="-122"/>
                <a:ea typeface="字魂58号-创中黑" panose="00000500000000000000" pitchFamily="2" charset="-122"/>
                <a:cs typeface="+mn-ea"/>
              </a:defRPr>
            </a:lvl1pPr>
          </a:lstStyle>
          <a:p>
            <a:pPr indent="0">
              <a:lnSpc>
                <a:spcPct val="150000"/>
              </a:lnSpc>
            </a:pPr>
            <a:r>
              <a:rPr lang="zh-CN" altLang="en-US" dirty="0"/>
              <a:t>习近平总书记指出：“展开历史长卷，从赵武灵王胡服骑射，到北魏孝文帝汉化改革；从‘洛阳家家学胡乐’到‘万里羌人尽汉歌’；从边疆民族习用‘上衣下裳’、‘雅歌儒服’，到中原盛行‘上衣下裤’、胡衣胡帽，以及今天随处可见的舞狮、胡琴、旗袍等，展现了各民族文化的互鉴融通。”正是中华文化的内生特性，造就了各民族各具特色的多彩文化，也保证了各民族文化在交融汇通中推动多元一体的中华文化不断实现创新性发展。</a:t>
            </a:r>
          </a:p>
        </p:txBody>
      </p:sp>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94754" y="2464654"/>
            <a:ext cx="2261525" cy="989572"/>
          </a:xfrm>
          <a:prstGeom prst="rect">
            <a:avLst/>
          </a:prstGeom>
        </p:spPr>
      </p:pic>
      <p:sp>
        <p:nvSpPr>
          <p:cNvPr id="62" name="文本框 61">
            <a:extLst>
              <a:ext uri="{FF2B5EF4-FFF2-40B4-BE49-F238E27FC236}">
                <a16:creationId xmlns:a16="http://schemas.microsoft.com/office/drawing/2014/main" id="{BC9F7008-EC4A-B5D2-B134-443B70B42403}"/>
              </a:ext>
            </a:extLst>
          </p:cNvPr>
          <p:cNvSpPr txBox="1"/>
          <p:nvPr/>
        </p:nvSpPr>
        <p:spPr>
          <a:xfrm>
            <a:off x="998492" y="1369773"/>
            <a:ext cx="9939139" cy="1518364"/>
          </a:xfrm>
          <a:prstGeom prst="rect">
            <a:avLst/>
          </a:prstGeom>
          <a:noFill/>
        </p:spPr>
        <p:txBody>
          <a:bodyPr wrap="square" rtlCol="0">
            <a:spAutoFit/>
          </a:bodyPr>
          <a:lstStyle>
            <a:defPPr>
              <a:defRPr lang="zh-CN"/>
            </a:defPPr>
            <a:lvl1pPr marR="0" lvl="0" indent="457200" fontAlgn="auto">
              <a:lnSpc>
                <a:spcPct val="90000"/>
              </a:lnSpc>
              <a:spcBef>
                <a:spcPts val="0"/>
              </a:spcBef>
              <a:spcAft>
                <a:spcPts val="1000"/>
              </a:spcAft>
              <a:buClrTx/>
              <a:buSzTx/>
              <a:buFontTx/>
              <a:buNone/>
              <a:defRPr kumimoji="0" sz="1600" b="0" i="0" u="none" strike="noStrike" kern="100" cap="none" spc="0" normalizeH="0" baseline="0">
                <a:ln>
                  <a:noFill/>
                </a:ln>
                <a:effectLst/>
                <a:uLnTx/>
                <a:uFillTx/>
                <a:latin typeface="字魂58号-创中黑" panose="00000500000000000000" pitchFamily="2" charset="-122"/>
                <a:ea typeface="字魂58号-创中黑" panose="00000500000000000000" pitchFamily="2" charset="-122"/>
                <a:cs typeface="+mn-ea"/>
              </a:defRPr>
            </a:lvl1pPr>
          </a:lstStyle>
          <a:p>
            <a:pPr indent="0">
              <a:lnSpc>
                <a:spcPct val="150000"/>
              </a:lnSpc>
            </a:pPr>
            <a:r>
              <a:rPr lang="zh-CN" altLang="en-US" dirty="0"/>
              <a:t>中华文化是各民族文化的集大成，是各民族共有的精神家园。灿烂辉煌的中华文化是各民族共同创造的，各民族都对中华文化的形成与发展作出了重要贡献。被视为中华传统文化经典的诗经、楚辞、汉赋、唐诗、宋词、元曲、明清小说等伟大文艺作品是各民族创作的；凝结着各民族的艰辛创造和高超智慧的万里长城、都江堰、大运河、故宫、布达拉宫、坎儿井等伟大工程也是各民族建设的。</a:t>
            </a:r>
          </a:p>
        </p:txBody>
      </p:sp>
      <p:sp>
        <p:nvSpPr>
          <p:cNvPr id="63" name="TextBox 21">
            <a:extLst>
              <a:ext uri="{FF2B5EF4-FFF2-40B4-BE49-F238E27FC236}">
                <a16:creationId xmlns:a16="http://schemas.microsoft.com/office/drawing/2014/main" id="{F05258B8-5540-C755-CCC2-EA077257FD6B}"/>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互鉴融通的中华文化</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wipe(left)">
                                      <p:cBhvr>
                                        <p:cTn id="13" dur="750"/>
                                        <p:tgtEl>
                                          <p:spTgt spid="44"/>
                                        </p:tgtEl>
                                      </p:cBhvr>
                                    </p:animEffect>
                                  </p:childTnLst>
                                </p:cTn>
                              </p:par>
                            </p:childTnLst>
                          </p:cTn>
                        </p:par>
                        <p:par>
                          <p:cTn id="14" fill="hold">
                            <p:stCondLst>
                              <p:cond delay="1750"/>
                            </p:stCondLst>
                            <p:childTnLst>
                              <p:par>
                                <p:cTn id="15" presetID="14" presetClass="entr" presetSubtype="10" fill="hold" nodeType="after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randombar(horizontal)">
                                      <p:cBhvr>
                                        <p:cTn id="17" dur="500"/>
                                        <p:tgtEl>
                                          <p:spTgt spid="72"/>
                                        </p:tgtEl>
                                      </p:cBhvr>
                                    </p:animEffect>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ipe(left)">
                                      <p:cBhvr>
                                        <p:cTn id="21" dur="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itds1"/>
          <p:cNvSpPr/>
          <p:nvPr/>
        </p:nvSpPr>
        <p:spPr bwMode="auto">
          <a:xfrm>
            <a:off x="-3578" y="2456910"/>
            <a:ext cx="12195578" cy="160444"/>
          </a:xfrm>
          <a:prstGeom prst="rect">
            <a:avLst/>
          </a:prstGeom>
          <a:solidFill>
            <a:srgbClr val="FFCC00"/>
          </a:solidFill>
          <a:ln>
            <a:noFill/>
          </a:ln>
        </p:spPr>
        <p:txBody>
          <a:bodyPr vert="horz" wrap="square" lIns="91404" tIns="45702" rIns="91404" bIns="45702"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a:ln>
                <a:noFill/>
              </a:ln>
              <a:solidFill>
                <a:srgbClr val="ED7D31">
                  <a:lumMod val="75000"/>
                </a:srgbClr>
              </a:solidFill>
              <a:effectLst/>
              <a:uLnTx/>
              <a:uFillTx/>
              <a:cs typeface="+mn-ea"/>
              <a:sym typeface="+mn-lt"/>
            </a:endParaRPr>
          </a:p>
        </p:txBody>
      </p:sp>
      <p:sp>
        <p:nvSpPr>
          <p:cNvPr id="21" name="Aitds6"/>
          <p:cNvSpPr/>
          <p:nvPr/>
        </p:nvSpPr>
        <p:spPr>
          <a:xfrm>
            <a:off x="0" y="-19570"/>
            <a:ext cx="12192000" cy="2500544"/>
          </a:xfrm>
          <a:prstGeom prst="rect">
            <a:avLst/>
          </a:prstGeom>
          <a:solidFill>
            <a:srgbClr val="C00000"/>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10" b="0" i="0" u="none" strike="noStrike" kern="1200" cap="none" spc="0" normalizeH="0" baseline="0" noProof="0">
              <a:ln>
                <a:noFill/>
              </a:ln>
              <a:solidFill>
                <a:prstClr val="white"/>
              </a:solidFill>
              <a:effectLst/>
              <a:uLnTx/>
              <a:uFillTx/>
              <a:cs typeface="+mn-ea"/>
              <a:sym typeface="+mn-lt"/>
            </a:endParaRPr>
          </a:p>
        </p:txBody>
      </p:sp>
      <p:sp>
        <p:nvSpPr>
          <p:cNvPr id="27" name="Aitds8"/>
          <p:cNvSpPr txBox="1"/>
          <p:nvPr/>
        </p:nvSpPr>
        <p:spPr>
          <a:xfrm>
            <a:off x="880129" y="1230702"/>
            <a:ext cx="9056156" cy="1015663"/>
          </a:xfrm>
          <a:prstGeom prst="rect">
            <a:avLst/>
          </a:prstGeom>
          <a:noFill/>
        </p:spPr>
        <p:txBody>
          <a:bodyPr wrap="square" rtlCol="0">
            <a:spAutoFit/>
          </a:bodyPr>
          <a:lstStyle/>
          <a:p>
            <a:r>
              <a:rPr lang="zh-CN" altLang="en-US" sz="6000" b="1" dirty="0">
                <a:solidFill>
                  <a:schemeClr val="bg1"/>
                </a:solidFill>
                <a:cs typeface="+mn-ea"/>
                <a:sym typeface="+mn-lt"/>
              </a:rPr>
              <a:t>前言</a:t>
            </a:r>
          </a:p>
        </p:txBody>
      </p:sp>
      <p:grpSp>
        <p:nvGrpSpPr>
          <p:cNvPr id="3" name="组合 2"/>
          <p:cNvGrpSpPr/>
          <p:nvPr/>
        </p:nvGrpSpPr>
        <p:grpSpPr>
          <a:xfrm>
            <a:off x="0" y="2827900"/>
            <a:ext cx="12192000" cy="3588721"/>
            <a:chOff x="0" y="3540287"/>
            <a:chExt cx="12192000" cy="3588721"/>
          </a:xfrm>
        </p:grpSpPr>
        <p:sp>
          <p:nvSpPr>
            <p:cNvPr id="13" name="Aichitds3"/>
            <p:cNvSpPr/>
            <p:nvPr/>
          </p:nvSpPr>
          <p:spPr>
            <a:xfrm>
              <a:off x="0" y="3540287"/>
              <a:ext cx="12192000" cy="325640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Aichitds4"/>
            <p:cNvSpPr/>
            <p:nvPr/>
          </p:nvSpPr>
          <p:spPr>
            <a:xfrm>
              <a:off x="880129" y="3769741"/>
              <a:ext cx="7168718" cy="2797497"/>
            </a:xfrm>
            <a:prstGeom prst="rect">
              <a:avLst/>
            </a:prstGeom>
          </p:spPr>
          <p:txBody>
            <a:bodyPr wrap="square">
              <a:spAutoFit/>
            </a:bodyPr>
            <a:lstStyle/>
            <a:p>
              <a:pPr indent="457200" algn="just" fontAlgn="base">
                <a:lnSpc>
                  <a:spcPct val="150000"/>
                </a:lnSpc>
                <a:spcBef>
                  <a:spcPct val="0"/>
                </a:spcBef>
                <a:spcAft>
                  <a:spcPct val="0"/>
                </a:spcAft>
                <a:defRPr/>
              </a:pPr>
              <a:r>
                <a:rPr lang="en-US" altLang="zh-CN" sz="1700" dirty="0">
                  <a:cs typeface="+mn-ea"/>
                  <a:sym typeface="+mn-lt"/>
                </a:rPr>
                <a:t>2021</a:t>
              </a:r>
              <a:r>
                <a:rPr lang="zh-CN" altLang="en-US" sz="1700" dirty="0">
                  <a:cs typeface="+mn-ea"/>
                  <a:sym typeface="+mn-lt"/>
                </a:rPr>
                <a:t>年</a:t>
              </a:r>
              <a:r>
                <a:rPr lang="en-US" altLang="zh-CN" sz="1700" dirty="0">
                  <a:cs typeface="+mn-ea"/>
                  <a:sym typeface="+mn-lt"/>
                </a:rPr>
                <a:t>8</a:t>
              </a:r>
              <a:r>
                <a:rPr lang="zh-CN" altLang="en-US" sz="1700" dirty="0">
                  <a:cs typeface="+mn-ea"/>
                  <a:sym typeface="+mn-lt"/>
                </a:rPr>
                <a:t>月，习近平总书记在中央民族工作会议上强调，“必须坚持正确的中华民族历史观，增强对中华民族的认同感和自豪感”。这一论断，深刻阐明了坚持正确的中华民族历史观，是铸牢中华民族共同体意识的重要实现保障。而坚持正确的中华民族历史观，最核心的一条，就是要科学认识中华民族共同体意识的形成与铸牢。回溯五千多年的中华文明史可知，把我国各民族交融汇聚成中华民族共同体并不断发展的，是各种纽带、民族要素汇集而成的历史合力。</a:t>
              </a:r>
              <a:endParaRPr lang="zh-CN" altLang="en-US" sz="1700" b="1" dirty="0">
                <a:solidFill>
                  <a:srgbClr val="C00000"/>
                </a:solidFill>
                <a:cs typeface="+mn-ea"/>
                <a:sym typeface="+mn-lt"/>
              </a:endParaRPr>
            </a:p>
          </p:txBody>
        </p:sp>
        <p:sp>
          <p:nvSpPr>
            <p:cNvPr id="23" name="Aichitds7"/>
            <p:cNvSpPr/>
            <p:nvPr>
              <p:custDataLst>
                <p:tags r:id="rId1"/>
              </p:custDataLst>
            </p:nvPr>
          </p:nvSpPr>
          <p:spPr>
            <a:xfrm flipV="1">
              <a:off x="969509" y="7082143"/>
              <a:ext cx="6507615" cy="4686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endParaRPr lang="zh-CN" altLang="en-US" sz="3200" dirty="0">
                <a:solidFill>
                  <a:srgbClr val="FFFFFF"/>
                </a:solidFill>
                <a:cs typeface="+mn-ea"/>
                <a:sym typeface="+mn-lt"/>
              </a:endParaRPr>
            </a:p>
          </p:txBody>
        </p:sp>
      </p:grpSp>
      <p:grpSp>
        <p:nvGrpSpPr>
          <p:cNvPr id="2" name="组合 1"/>
          <p:cNvGrpSpPr/>
          <p:nvPr/>
        </p:nvGrpSpPr>
        <p:grpSpPr>
          <a:xfrm>
            <a:off x="8317748" y="3220759"/>
            <a:ext cx="3098531" cy="2244714"/>
            <a:chOff x="8317748" y="3561005"/>
            <a:chExt cx="3098531" cy="2244714"/>
          </a:xfrm>
        </p:grpSpPr>
        <p:pic>
          <p:nvPicPr>
            <p:cNvPr id="68" name="Aitds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31619" y="3680276"/>
              <a:ext cx="2870790" cy="1647106"/>
            </a:xfrm>
            <a:prstGeom prst="rect">
              <a:avLst/>
            </a:prstGeom>
          </p:spPr>
        </p:pic>
        <p:pic>
          <p:nvPicPr>
            <p:cNvPr id="69" name="Aitds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17748" y="3561005"/>
              <a:ext cx="3098531" cy="2244714"/>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wipe(left)">
                                      <p:cBhvr>
                                        <p:cTn id="10" dur="500"/>
                                        <p:tgtEl>
                                          <p:spTgt spid="21"/>
                                        </p:tgtEl>
                                      </p:cBhvr>
                                    </p:animEffect>
                                  </p:childTnLst>
                                </p:cTn>
                              </p:par>
                            </p:childTnLst>
                          </p:cTn>
                        </p:par>
                        <p:par>
                          <p:cTn id="11" fill="hold">
                            <p:stCondLst>
                              <p:cond delay="500"/>
                            </p:stCondLst>
                            <p:childTnLst>
                              <p:par>
                                <p:cTn id="12" presetID="47"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animEffect transition="in" filter="fade">
                                      <p:cBhvr>
                                        <p:cTn id="22" dur="500"/>
                                        <p:tgtEl>
                                          <p:spTgt spid="2"/>
                                        </p:tgtEl>
                                      </p:cBhvr>
                                    </p:animEffect>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up)">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1" grpId="0" animBg="1"/>
      <p:bldP spid="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127712" y="1684530"/>
            <a:ext cx="1911227" cy="1464672"/>
            <a:chOff x="5205707" y="4039912"/>
            <a:chExt cx="2611191" cy="2001091"/>
          </a:xfrm>
        </p:grpSpPr>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05707" y="4115242"/>
              <a:ext cx="2425250" cy="1881145"/>
            </a:xfrm>
            <a:prstGeom prst="rect">
              <a:avLst/>
            </a:prstGeom>
          </p:spPr>
        </p:pic>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40876" y="5078885"/>
              <a:ext cx="1240403" cy="962118"/>
            </a:xfrm>
            <a:prstGeom prst="rect">
              <a:avLst/>
            </a:prstGeom>
          </p:spPr>
        </p:pic>
        <p:grpSp>
          <p:nvGrpSpPr>
            <p:cNvPr id="38" name="组合 37"/>
            <p:cNvGrpSpPr/>
            <p:nvPr/>
          </p:nvGrpSpPr>
          <p:grpSpPr>
            <a:xfrm>
              <a:off x="6728762" y="4039912"/>
              <a:ext cx="1088136" cy="1015902"/>
              <a:chOff x="7115075" y="5153263"/>
              <a:chExt cx="515882" cy="481636"/>
            </a:xfrm>
          </p:grpSpPr>
          <p:sp>
            <p:nvSpPr>
              <p:cNvPr id="39" name="五角星 38"/>
              <p:cNvSpPr/>
              <p:nvPr/>
            </p:nvSpPr>
            <p:spPr>
              <a:xfrm>
                <a:off x="7115075" y="5153263"/>
                <a:ext cx="176238" cy="176238"/>
              </a:xfrm>
              <a:prstGeom prst="star5">
                <a:avLst/>
              </a:prstGeom>
              <a:gradFill>
                <a:gsLst>
                  <a:gs pos="0">
                    <a:srgbClr val="C00000"/>
                  </a:gs>
                  <a:gs pos="100000">
                    <a:srgbClr val="E72D1E"/>
                  </a:gs>
                </a:gsLst>
                <a:lin ang="189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sp>
            <p:nvSpPr>
              <p:cNvPr id="40" name="五角星 39"/>
              <p:cNvSpPr/>
              <p:nvPr/>
            </p:nvSpPr>
            <p:spPr>
              <a:xfrm>
                <a:off x="7356652" y="5183393"/>
                <a:ext cx="142465" cy="142465"/>
              </a:xfrm>
              <a:prstGeom prst="star5">
                <a:avLst/>
              </a:prstGeom>
              <a:gradFill>
                <a:gsLst>
                  <a:gs pos="0">
                    <a:srgbClr val="C00000"/>
                  </a:gs>
                  <a:gs pos="100000">
                    <a:srgbClr val="E72D1E"/>
                  </a:gs>
                </a:gsLst>
                <a:lin ang="189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sp>
            <p:nvSpPr>
              <p:cNvPr id="41" name="五角星 40"/>
              <p:cNvSpPr/>
              <p:nvPr/>
            </p:nvSpPr>
            <p:spPr>
              <a:xfrm>
                <a:off x="7539151" y="5507461"/>
                <a:ext cx="74919" cy="74919"/>
              </a:xfrm>
              <a:prstGeom prst="star5">
                <a:avLst/>
              </a:prstGeom>
              <a:gradFill>
                <a:gsLst>
                  <a:gs pos="0">
                    <a:srgbClr val="C00000"/>
                  </a:gs>
                  <a:gs pos="100000">
                    <a:srgbClr val="E72D1E"/>
                  </a:gs>
                </a:gsLst>
                <a:lin ang="189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sp>
            <p:nvSpPr>
              <p:cNvPr id="42" name="五角星 41"/>
              <p:cNvSpPr/>
              <p:nvPr/>
            </p:nvSpPr>
            <p:spPr>
              <a:xfrm>
                <a:off x="7472680" y="5593753"/>
                <a:ext cx="41146" cy="41146"/>
              </a:xfrm>
              <a:prstGeom prst="star5">
                <a:avLst/>
              </a:prstGeom>
              <a:gradFill>
                <a:gsLst>
                  <a:gs pos="0">
                    <a:srgbClr val="C00000"/>
                  </a:gs>
                  <a:gs pos="100000">
                    <a:srgbClr val="E72D1E"/>
                  </a:gs>
                </a:gsLst>
                <a:lin ang="189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sp>
            <p:nvSpPr>
              <p:cNvPr id="43" name="五角星 42"/>
              <p:cNvSpPr/>
              <p:nvPr/>
            </p:nvSpPr>
            <p:spPr>
              <a:xfrm>
                <a:off x="7522264" y="5329501"/>
                <a:ext cx="108693" cy="108693"/>
              </a:xfrm>
              <a:prstGeom prst="star5">
                <a:avLst/>
              </a:prstGeom>
              <a:gradFill>
                <a:gsLst>
                  <a:gs pos="0">
                    <a:srgbClr val="C00000"/>
                  </a:gs>
                  <a:gs pos="100000">
                    <a:srgbClr val="E72D1E"/>
                  </a:gs>
                </a:gsLst>
                <a:lin ang="189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grpSp>
      </p:grpSp>
      <p:grpSp>
        <p:nvGrpSpPr>
          <p:cNvPr id="2" name="组合 1">
            <a:extLst>
              <a:ext uri="{FF2B5EF4-FFF2-40B4-BE49-F238E27FC236}">
                <a16:creationId xmlns:a16="http://schemas.microsoft.com/office/drawing/2014/main" id="{5ADE7805-DE5E-979A-AE50-EFEB6AF53941}"/>
              </a:ext>
            </a:extLst>
          </p:cNvPr>
          <p:cNvGrpSpPr/>
          <p:nvPr/>
        </p:nvGrpSpPr>
        <p:grpSpPr>
          <a:xfrm>
            <a:off x="1204108" y="2464654"/>
            <a:ext cx="9451336" cy="2200660"/>
            <a:chOff x="939876" y="2464654"/>
            <a:chExt cx="9451336" cy="2200660"/>
          </a:xfrm>
        </p:grpSpPr>
        <p:grpSp>
          <p:nvGrpSpPr>
            <p:cNvPr id="4" name="组合 3">
              <a:extLst>
                <a:ext uri="{FF2B5EF4-FFF2-40B4-BE49-F238E27FC236}">
                  <a16:creationId xmlns:a16="http://schemas.microsoft.com/office/drawing/2014/main" id="{B3858E1D-B7C3-42C4-78BD-6318B5A23451}"/>
                </a:ext>
              </a:extLst>
            </p:cNvPr>
            <p:cNvGrpSpPr/>
            <p:nvPr/>
          </p:nvGrpSpPr>
          <p:grpSpPr>
            <a:xfrm>
              <a:off x="2869514" y="2464654"/>
              <a:ext cx="7273232" cy="597849"/>
              <a:chOff x="3004526" y="2041106"/>
              <a:chExt cx="7273232" cy="597849"/>
            </a:xfrm>
          </p:grpSpPr>
          <p:sp>
            <p:nvSpPr>
              <p:cNvPr id="18" name="矩形 17"/>
              <p:cNvSpPr/>
              <p:nvPr/>
            </p:nvSpPr>
            <p:spPr>
              <a:xfrm>
                <a:off x="3342331" y="2041106"/>
                <a:ext cx="6935427" cy="410882"/>
              </a:xfrm>
              <a:prstGeom prst="rect">
                <a:avLst/>
              </a:prstGeom>
              <a:noFill/>
              <a:ln>
                <a:noFill/>
              </a:ln>
            </p:spPr>
            <p:txBody>
              <a:bodyPr wrap="square" rtlCol="0">
                <a:spAutoFit/>
              </a:bodyPr>
              <a:lstStyle/>
              <a:p>
                <a:pPr>
                  <a:lnSpc>
                    <a:spcPct val="120000"/>
                  </a:lnSpc>
                </a:pPr>
                <a:r>
                  <a:rPr lang="zh-CN" altLang="en-US" dirty="0">
                    <a:solidFill>
                      <a:srgbClr val="C00000"/>
                    </a:solidFill>
                    <a:latin typeface="字魂35号-经典雅黑" panose="02000000000000000000" charset="-122"/>
                    <a:ea typeface="字魂35号-经典雅黑" panose="02000000000000000000" charset="-122"/>
                    <a:cs typeface="+mn-ea"/>
                  </a:rPr>
                  <a:t>民族文化的核心是民族精神。</a:t>
                </a:r>
                <a:endParaRPr lang="en-US" altLang="zh-CN" dirty="0">
                  <a:solidFill>
                    <a:srgbClr val="C00000"/>
                  </a:solidFill>
                  <a:latin typeface="字魂35号-经典雅黑" panose="02000000000000000000" charset="-122"/>
                  <a:ea typeface="字魂35号-经典雅黑" panose="02000000000000000000" charset="-122"/>
                  <a:cs typeface="+mn-ea"/>
                  <a:sym typeface="+mn-lt"/>
                </a:endParaRPr>
              </a:p>
            </p:txBody>
          </p:sp>
          <p:grpSp>
            <p:nvGrpSpPr>
              <p:cNvPr id="19" name="组合 18"/>
              <p:cNvGrpSpPr/>
              <p:nvPr/>
            </p:nvGrpSpPr>
            <p:grpSpPr>
              <a:xfrm>
                <a:off x="3004526" y="2433961"/>
                <a:ext cx="2804571" cy="204994"/>
                <a:chOff x="3983378" y="3841571"/>
                <a:chExt cx="2804571" cy="204994"/>
              </a:xfrm>
            </p:grpSpPr>
            <p:grpSp>
              <p:nvGrpSpPr>
                <p:cNvPr id="20" name="组合 19"/>
                <p:cNvGrpSpPr/>
                <p:nvPr/>
              </p:nvGrpSpPr>
              <p:grpSpPr>
                <a:xfrm>
                  <a:off x="3983378" y="3841571"/>
                  <a:ext cx="1653494" cy="162851"/>
                  <a:chOff x="3452086" y="2109872"/>
                  <a:chExt cx="3581174" cy="352705"/>
                </a:xfrm>
              </p:grpSpPr>
              <p:sp>
                <p:nvSpPr>
                  <p:cNvPr id="23" name="椭圆 22"/>
                  <p:cNvSpPr/>
                  <p:nvPr/>
                </p:nvSpPr>
                <p:spPr>
                  <a:xfrm>
                    <a:off x="3452086" y="2109872"/>
                    <a:ext cx="218622" cy="218613"/>
                  </a:xfrm>
                  <a:prstGeom prst="ellipse">
                    <a:avLst/>
                  </a:prstGeom>
                  <a:noFill/>
                  <a:ln w="1905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字魂35号-经典雅黑" panose="02000000000000000000" charset="-122"/>
                      <a:ea typeface="字魂35号-经典雅黑" panose="02000000000000000000" charset="-122"/>
                      <a:cs typeface="+mn-ea"/>
                      <a:sym typeface="+mn-lt"/>
                    </a:endParaRPr>
                  </a:p>
                </p:txBody>
              </p:sp>
              <p:sp>
                <p:nvSpPr>
                  <p:cNvPr id="29" name="任意多边形 28"/>
                  <p:cNvSpPr/>
                  <p:nvPr/>
                </p:nvSpPr>
                <p:spPr>
                  <a:xfrm>
                    <a:off x="3627120" y="2286000"/>
                    <a:ext cx="3406140" cy="176577"/>
                  </a:xfrm>
                  <a:custGeom>
                    <a:avLst/>
                    <a:gdLst>
                      <a:gd name="connsiteX0" fmla="*/ 0 w 3406140"/>
                      <a:gd name="connsiteY0" fmla="*/ 0 h 259080"/>
                      <a:gd name="connsiteX1" fmla="*/ 259080 w 3406140"/>
                      <a:gd name="connsiteY1" fmla="*/ 259080 h 259080"/>
                      <a:gd name="connsiteX2" fmla="*/ 3406140 w 3406140"/>
                      <a:gd name="connsiteY2" fmla="*/ 259080 h 259080"/>
                    </a:gdLst>
                    <a:ahLst/>
                    <a:cxnLst>
                      <a:cxn ang="0">
                        <a:pos x="connsiteX0" y="connsiteY0"/>
                      </a:cxn>
                      <a:cxn ang="0">
                        <a:pos x="connsiteX1" y="connsiteY1"/>
                      </a:cxn>
                      <a:cxn ang="0">
                        <a:pos x="connsiteX2" y="connsiteY2"/>
                      </a:cxn>
                    </a:cxnLst>
                    <a:rect l="l" t="t" r="r" b="b"/>
                    <a:pathLst>
                      <a:path w="3406140" h="259080">
                        <a:moveTo>
                          <a:pt x="0" y="0"/>
                        </a:moveTo>
                        <a:lnTo>
                          <a:pt x="259080" y="259080"/>
                        </a:lnTo>
                        <a:lnTo>
                          <a:pt x="3406140" y="259080"/>
                        </a:lnTo>
                      </a:path>
                    </a:pathLst>
                  </a:custGeom>
                  <a:noFill/>
                  <a:ln w="19050" cap="flat" cmpd="sng" algn="ctr">
                    <a:solidFill>
                      <a:srgbClr val="C00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字魂35号-经典雅黑" panose="02000000000000000000" charset="-122"/>
                      <a:ea typeface="字魂35号-经典雅黑" panose="02000000000000000000" charset="-122"/>
                      <a:cs typeface="+mn-ea"/>
                      <a:sym typeface="+mn-lt"/>
                    </a:endParaRPr>
                  </a:p>
                </p:txBody>
              </p:sp>
            </p:grpSp>
            <p:sp>
              <p:nvSpPr>
                <p:cNvPr id="21" name="矩形 20"/>
                <p:cNvSpPr/>
                <p:nvPr/>
              </p:nvSpPr>
              <p:spPr>
                <a:xfrm rot="5400000">
                  <a:off x="6165318" y="3423935"/>
                  <a:ext cx="89939" cy="1155322"/>
                </a:xfrm>
                <a:prstGeom prst="rect">
                  <a:avLst/>
                </a:prstGeom>
                <a:solidFill>
                  <a:srgbClr val="D02E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字魂35号-经典雅黑" panose="02000000000000000000" charset="-122"/>
                    <a:ea typeface="字魂35号-经典雅黑" panose="02000000000000000000" charset="-122"/>
                    <a:cs typeface="+mn-ea"/>
                    <a:sym typeface="+mn-lt"/>
                  </a:endParaRPr>
                </a:p>
              </p:txBody>
            </p:sp>
          </p:grpSp>
        </p:grpSp>
        <p:sp>
          <p:nvSpPr>
            <p:cNvPr id="44" name="文本框 43"/>
            <p:cNvSpPr txBox="1"/>
            <p:nvPr/>
          </p:nvSpPr>
          <p:spPr>
            <a:xfrm>
              <a:off x="939876" y="3146950"/>
              <a:ext cx="9451336" cy="1518364"/>
            </a:xfrm>
            <a:prstGeom prst="rect">
              <a:avLst/>
            </a:prstGeom>
            <a:noFill/>
          </p:spPr>
          <p:txBody>
            <a:bodyPr wrap="square" rtlCol="0">
              <a:spAutoFit/>
            </a:bodyPr>
            <a:lstStyle>
              <a:defPPr>
                <a:defRPr lang="zh-CN"/>
              </a:defPPr>
              <a:lvl1pPr marR="0" lvl="0" indent="457200" fontAlgn="auto">
                <a:lnSpc>
                  <a:spcPct val="90000"/>
                </a:lnSpc>
                <a:spcBef>
                  <a:spcPts val="0"/>
                </a:spcBef>
                <a:spcAft>
                  <a:spcPts val="1000"/>
                </a:spcAft>
                <a:buClrTx/>
                <a:buSzTx/>
                <a:buFontTx/>
                <a:buNone/>
                <a:defRPr kumimoji="0" sz="1600" b="0" i="0" u="none" strike="noStrike" kern="100" cap="none" spc="0" normalizeH="0" baseline="0">
                  <a:ln>
                    <a:noFill/>
                  </a:ln>
                  <a:effectLst/>
                  <a:uLnTx/>
                  <a:uFillTx/>
                  <a:latin typeface="字魂58号-创中黑" panose="00000500000000000000" pitchFamily="2" charset="-122"/>
                  <a:ea typeface="字魂58号-创中黑" panose="00000500000000000000" pitchFamily="2" charset="-122"/>
                  <a:cs typeface="+mn-ea"/>
                </a:defRPr>
              </a:lvl1pPr>
            </a:lstStyle>
            <a:p>
              <a:pPr indent="0">
                <a:lnSpc>
                  <a:spcPct val="150000"/>
                </a:lnSpc>
              </a:pPr>
              <a:r>
                <a:rPr lang="zh-CN" altLang="en-US" dirty="0"/>
                <a:t>中国精神既包括各民族在长期历史实践中积淀的以爱国主义为核心的民族精神；也包括中国共产党领导各族人民在革命、建设和改革实践中铸就的以改革创新为核心的时代精神。这些精神财富是各族人民共同培育的，有着广泛、深厚的群众认同基础，是中华民族凝聚力、生命力之源，不断焕发出的力量推动着中华民族共同体向更高层次发展。</a:t>
              </a:r>
            </a:p>
          </p:txBody>
        </p:sp>
      </p:grpSp>
      <p:pic>
        <p:nvPicPr>
          <p:cNvPr id="72" name="图片 7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02763" y="4359031"/>
            <a:ext cx="2261525" cy="989572"/>
          </a:xfrm>
          <a:prstGeom prst="rect">
            <a:avLst/>
          </a:prstGeom>
        </p:spPr>
      </p:pic>
      <p:sp>
        <p:nvSpPr>
          <p:cNvPr id="63" name="TextBox 21">
            <a:extLst>
              <a:ext uri="{FF2B5EF4-FFF2-40B4-BE49-F238E27FC236}">
                <a16:creationId xmlns:a16="http://schemas.microsoft.com/office/drawing/2014/main" id="{F05258B8-5540-C755-CCC2-EA077257FD6B}"/>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互鉴融通的中华文化</a:t>
            </a:r>
          </a:p>
        </p:txBody>
      </p:sp>
    </p:spTree>
    <p:extLst>
      <p:ext uri="{BB962C8B-B14F-4D97-AF65-F5344CB8AC3E}">
        <p14:creationId xmlns:p14="http://schemas.microsoft.com/office/powerpoint/2010/main" val="4902150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梯形 4"/>
          <p:cNvSpPr/>
          <p:nvPr/>
        </p:nvSpPr>
        <p:spPr>
          <a:xfrm>
            <a:off x="-2242426" y="0"/>
            <a:ext cx="7023100" cy="6854338"/>
          </a:xfrm>
          <a:prstGeom prst="trapezoid">
            <a:avLst>
              <a:gd name="adj" fmla="val 22348"/>
            </a:avLst>
          </a:prstGeom>
          <a:gradFill flip="none" rotWithShape="1">
            <a:gsLst>
              <a:gs pos="90000">
                <a:srgbClr val="C00000"/>
              </a:gs>
              <a:gs pos="0">
                <a:srgbClr val="FA693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9" name="文本框 8"/>
          <p:cNvSpPr txBox="1"/>
          <p:nvPr/>
        </p:nvSpPr>
        <p:spPr>
          <a:xfrm>
            <a:off x="871829" y="2403938"/>
            <a:ext cx="2367635" cy="923330"/>
          </a:xfrm>
          <a:prstGeom prst="rect">
            <a:avLst/>
          </a:prstGeom>
          <a:noFill/>
        </p:spPr>
        <p:txBody>
          <a:bodyPr wrap="square" rtlCol="0">
            <a:spAutoFit/>
          </a:bodyPr>
          <a:lstStyle/>
          <a:p>
            <a:pPr lvl="0" algn="ctr" defTabSz="1219200">
              <a:defRPr/>
            </a:pPr>
            <a:r>
              <a:rPr lang="zh-CN" altLang="en-US" sz="5400" b="1" dirty="0">
                <a:solidFill>
                  <a:schemeClr val="bg1"/>
                </a:solidFill>
                <a:cs typeface="+mn-ea"/>
                <a:sym typeface="+mn-lt"/>
              </a:rPr>
              <a:t>目 录</a:t>
            </a:r>
          </a:p>
        </p:txBody>
      </p:sp>
      <p:sp>
        <p:nvSpPr>
          <p:cNvPr id="10" name="文本框 9"/>
          <p:cNvSpPr txBox="1"/>
          <p:nvPr/>
        </p:nvSpPr>
        <p:spPr>
          <a:xfrm>
            <a:off x="266762" y="3308967"/>
            <a:ext cx="3577768" cy="861774"/>
          </a:xfrm>
          <a:prstGeom prst="rect">
            <a:avLst/>
          </a:prstGeom>
          <a:noFill/>
        </p:spPr>
        <p:txBody>
          <a:bodyPr wrap="square" rtlCol="0">
            <a:spAutoFit/>
          </a:bodyPr>
          <a:lstStyle/>
          <a:p>
            <a:pPr lvl="0" algn="ctr" defTabSz="1219200">
              <a:defRPr/>
            </a:pPr>
            <a:r>
              <a:rPr lang="en-US" altLang="zh-CN" sz="5000" b="1" i="1" dirty="0">
                <a:solidFill>
                  <a:schemeClr val="bg1">
                    <a:alpha val="44000"/>
                  </a:schemeClr>
                </a:solidFill>
                <a:cs typeface="+mn-ea"/>
                <a:sym typeface="+mn-lt"/>
              </a:rPr>
              <a:t>CONTENT</a:t>
            </a:r>
            <a:endParaRPr lang="zh-CN" altLang="en-US" sz="5000" b="1" i="1" dirty="0">
              <a:solidFill>
                <a:schemeClr val="bg1">
                  <a:alpha val="44000"/>
                </a:schemeClr>
              </a:solidFill>
              <a:cs typeface="+mn-ea"/>
              <a:sym typeface="+mn-lt"/>
            </a:endParaRPr>
          </a:p>
        </p:txBody>
      </p:sp>
      <p:grpSp>
        <p:nvGrpSpPr>
          <p:cNvPr id="2" name="组合 1">
            <a:extLst>
              <a:ext uri="{FF2B5EF4-FFF2-40B4-BE49-F238E27FC236}">
                <a16:creationId xmlns:a16="http://schemas.microsoft.com/office/drawing/2014/main" id="{D7F6250B-699A-2801-87F2-39C0351D320E}"/>
              </a:ext>
            </a:extLst>
          </p:cNvPr>
          <p:cNvGrpSpPr/>
          <p:nvPr/>
        </p:nvGrpSpPr>
        <p:grpSpPr>
          <a:xfrm>
            <a:off x="5385741" y="1730558"/>
            <a:ext cx="5851401" cy="506607"/>
            <a:chOff x="4952239" y="1626457"/>
            <a:chExt cx="5851401" cy="506607"/>
          </a:xfrm>
        </p:grpSpPr>
        <p:cxnSp>
          <p:nvCxnSpPr>
            <p:cNvPr id="25" name="Aitds6"/>
            <p:cNvCxnSpPr/>
            <p:nvPr/>
          </p:nvCxnSpPr>
          <p:spPr>
            <a:xfrm>
              <a:off x="5489561" y="1859651"/>
              <a:ext cx="107843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Aitds7"/>
            <p:cNvSpPr/>
            <p:nvPr/>
          </p:nvSpPr>
          <p:spPr>
            <a:xfrm>
              <a:off x="6028777" y="1627185"/>
              <a:ext cx="4774863" cy="472756"/>
            </a:xfrm>
            <a:prstGeom prst="roundRect">
              <a:avLst>
                <a:gd name="adj" fmla="val 50000"/>
              </a:avLst>
            </a:prstGeom>
            <a:solidFill>
              <a:srgbClr val="C10001"/>
            </a:solidFill>
            <a:ln w="25400" cap="flat" cmpd="sng" algn="ctr">
              <a:noFill/>
              <a:prstDash val="solid"/>
            </a:ln>
            <a:effectLst/>
          </p:spPr>
          <p:txBody>
            <a:bodyPr rtlCol="0" anchor="ctr"/>
            <a:lstStyle/>
            <a:p>
              <a:pPr algn="ctr">
                <a:defRPr/>
              </a:pPr>
              <a:endParaRPr lang="zh-CN" altLang="en-US" sz="1600" kern="0" dirty="0">
                <a:solidFill>
                  <a:prstClr val="white"/>
                </a:solidFill>
                <a:cs typeface="+mn-ea"/>
                <a:sym typeface="+mn-lt"/>
              </a:endParaRPr>
            </a:p>
          </p:txBody>
        </p:sp>
        <p:sp>
          <p:nvSpPr>
            <p:cNvPr id="27" name="Aitds8"/>
            <p:cNvSpPr txBox="1"/>
            <p:nvPr/>
          </p:nvSpPr>
          <p:spPr>
            <a:xfrm>
              <a:off x="6028777" y="1626457"/>
              <a:ext cx="4774863"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2000" b="1" dirty="0">
                  <a:solidFill>
                    <a:srgbClr val="FEFDF8"/>
                  </a:solidFill>
                  <a:latin typeface="+mn-lt"/>
                  <a:ea typeface="+mn-ea"/>
                  <a:cs typeface="+mn-ea"/>
                  <a:sym typeface="+mn-lt"/>
                </a:rPr>
                <a:t>自成一体的地理空间</a:t>
              </a:r>
            </a:p>
          </p:txBody>
        </p:sp>
        <p:grpSp>
          <p:nvGrpSpPr>
            <p:cNvPr id="28" name="Aitds9"/>
            <p:cNvGrpSpPr/>
            <p:nvPr/>
          </p:nvGrpSpPr>
          <p:grpSpPr bwMode="auto">
            <a:xfrm>
              <a:off x="4952239" y="1662973"/>
              <a:ext cx="622146" cy="470091"/>
              <a:chOff x="3050349" y="1844085"/>
              <a:chExt cx="899720" cy="678092"/>
            </a:xfrm>
          </p:grpSpPr>
          <p:sp>
            <p:nvSpPr>
              <p:cNvPr id="29" name="Aitds9-1"/>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b="1">
                  <a:solidFill>
                    <a:srgbClr val="FEFDF8"/>
                  </a:solidFill>
                  <a:cs typeface="+mn-ea"/>
                  <a:sym typeface="+mn-lt"/>
                </a:endParaRPr>
              </a:p>
            </p:txBody>
          </p:sp>
          <p:sp>
            <p:nvSpPr>
              <p:cNvPr id="30" name="Aitds9-2"/>
              <p:cNvSpPr txBox="1">
                <a:spLocks noChangeArrowheads="1"/>
              </p:cNvSpPr>
              <p:nvPr/>
            </p:nvSpPr>
            <p:spPr bwMode="auto">
              <a:xfrm>
                <a:off x="3118320" y="1889732"/>
                <a:ext cx="831749" cy="532750"/>
              </a:xfrm>
              <a:prstGeom prst="rect">
                <a:avLst/>
              </a:prstGeom>
              <a:noFill/>
              <a:ln w="9525">
                <a:noFill/>
                <a:miter lim="800000"/>
              </a:ln>
              <a:effectLst/>
            </p:spPr>
            <p:txBody>
              <a:bodyPr wrap="square">
                <a:spAutoFit/>
              </a:bodyPr>
              <a:lstStyle/>
              <a:p>
                <a:pPr>
                  <a:defRPr/>
                </a:pPr>
                <a:r>
                  <a:rPr lang="en-US" altLang="zh-CN" b="1" dirty="0">
                    <a:solidFill>
                      <a:srgbClr val="FEFDF8"/>
                    </a:solidFill>
                    <a:cs typeface="+mn-ea"/>
                    <a:sym typeface="+mn-lt"/>
                  </a:rPr>
                  <a:t>01</a:t>
                </a:r>
                <a:endParaRPr lang="zh-CN" altLang="en-US" b="1" dirty="0">
                  <a:solidFill>
                    <a:srgbClr val="FEFDF8"/>
                  </a:solidFill>
                  <a:cs typeface="+mn-ea"/>
                  <a:sym typeface="+mn-lt"/>
                </a:endParaRPr>
              </a:p>
            </p:txBody>
          </p:sp>
        </p:grpSp>
      </p:grpSp>
      <p:grpSp>
        <p:nvGrpSpPr>
          <p:cNvPr id="3" name="组合 2">
            <a:extLst>
              <a:ext uri="{FF2B5EF4-FFF2-40B4-BE49-F238E27FC236}">
                <a16:creationId xmlns:a16="http://schemas.microsoft.com/office/drawing/2014/main" id="{D8FEFABA-60FB-FC98-A3B9-5E4FF1C5484E}"/>
              </a:ext>
            </a:extLst>
          </p:cNvPr>
          <p:cNvGrpSpPr/>
          <p:nvPr/>
        </p:nvGrpSpPr>
        <p:grpSpPr>
          <a:xfrm>
            <a:off x="5385741" y="2466834"/>
            <a:ext cx="5851401" cy="506607"/>
            <a:chOff x="4952239" y="2382414"/>
            <a:chExt cx="5851401" cy="506607"/>
          </a:xfrm>
        </p:grpSpPr>
        <p:cxnSp>
          <p:nvCxnSpPr>
            <p:cNvPr id="43" name="Aitds11"/>
            <p:cNvCxnSpPr/>
            <p:nvPr/>
          </p:nvCxnSpPr>
          <p:spPr>
            <a:xfrm>
              <a:off x="5489561" y="2615608"/>
              <a:ext cx="107843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4" name="Aitds12"/>
            <p:cNvSpPr/>
            <p:nvPr/>
          </p:nvSpPr>
          <p:spPr>
            <a:xfrm>
              <a:off x="6028777" y="2383142"/>
              <a:ext cx="4774863" cy="472756"/>
            </a:xfrm>
            <a:prstGeom prst="roundRect">
              <a:avLst>
                <a:gd name="adj" fmla="val 50000"/>
              </a:avLst>
            </a:prstGeom>
            <a:solidFill>
              <a:srgbClr val="C10001"/>
            </a:solidFill>
            <a:ln w="25400" cap="flat" cmpd="sng" algn="ctr">
              <a:noFill/>
              <a:prstDash val="solid"/>
            </a:ln>
            <a:effectLst/>
          </p:spPr>
          <p:txBody>
            <a:bodyPr rtlCol="0" anchor="ctr"/>
            <a:lstStyle/>
            <a:p>
              <a:pPr algn="ctr">
                <a:defRPr/>
              </a:pPr>
              <a:endParaRPr lang="zh-CN" altLang="en-US" sz="1600" kern="0" dirty="0">
                <a:solidFill>
                  <a:prstClr val="white"/>
                </a:solidFill>
                <a:cs typeface="+mn-ea"/>
                <a:sym typeface="+mn-lt"/>
              </a:endParaRPr>
            </a:p>
          </p:txBody>
        </p:sp>
        <p:sp>
          <p:nvSpPr>
            <p:cNvPr id="45" name="Aitds13"/>
            <p:cNvSpPr txBox="1"/>
            <p:nvPr/>
          </p:nvSpPr>
          <p:spPr>
            <a:xfrm>
              <a:off x="6028777" y="2382414"/>
              <a:ext cx="4774863"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2000" b="1" dirty="0">
                  <a:solidFill>
                    <a:srgbClr val="FEFDF8"/>
                  </a:solidFill>
                  <a:latin typeface="+mn-lt"/>
                  <a:ea typeface="+mn-ea"/>
                  <a:cs typeface="+mn-ea"/>
                  <a:sym typeface="+mn-lt"/>
                </a:rPr>
                <a:t>“大一统”的政治文化传统</a:t>
              </a:r>
            </a:p>
          </p:txBody>
        </p:sp>
        <p:grpSp>
          <p:nvGrpSpPr>
            <p:cNvPr id="46" name="Aitds14"/>
            <p:cNvGrpSpPr/>
            <p:nvPr/>
          </p:nvGrpSpPr>
          <p:grpSpPr bwMode="auto">
            <a:xfrm>
              <a:off x="4952239" y="2418930"/>
              <a:ext cx="622146" cy="470091"/>
              <a:chOff x="3050349" y="1844085"/>
              <a:chExt cx="899720" cy="678092"/>
            </a:xfrm>
          </p:grpSpPr>
          <p:sp>
            <p:nvSpPr>
              <p:cNvPr id="47" name="Aitds14-1"/>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b="1">
                  <a:solidFill>
                    <a:srgbClr val="FEFDF8"/>
                  </a:solidFill>
                  <a:cs typeface="+mn-ea"/>
                  <a:sym typeface="+mn-lt"/>
                </a:endParaRPr>
              </a:p>
            </p:txBody>
          </p:sp>
          <p:sp>
            <p:nvSpPr>
              <p:cNvPr id="48" name="Aitds14-2"/>
              <p:cNvSpPr txBox="1">
                <a:spLocks noChangeArrowheads="1"/>
              </p:cNvSpPr>
              <p:nvPr/>
            </p:nvSpPr>
            <p:spPr bwMode="auto">
              <a:xfrm>
                <a:off x="3118320" y="1889732"/>
                <a:ext cx="831749" cy="532750"/>
              </a:xfrm>
              <a:prstGeom prst="rect">
                <a:avLst/>
              </a:prstGeom>
              <a:noFill/>
              <a:ln w="9525">
                <a:noFill/>
                <a:miter lim="800000"/>
              </a:ln>
              <a:effectLst/>
            </p:spPr>
            <p:txBody>
              <a:bodyPr wrap="square">
                <a:spAutoFit/>
              </a:bodyPr>
              <a:lstStyle/>
              <a:p>
                <a:pPr>
                  <a:defRPr/>
                </a:pPr>
                <a:r>
                  <a:rPr lang="en-US" altLang="zh-CN" b="1">
                    <a:solidFill>
                      <a:srgbClr val="FEFDF8"/>
                    </a:solidFill>
                    <a:cs typeface="+mn-ea"/>
                    <a:sym typeface="+mn-lt"/>
                  </a:rPr>
                  <a:t>02</a:t>
                </a:r>
                <a:endParaRPr lang="zh-CN" altLang="en-US" b="1" dirty="0">
                  <a:solidFill>
                    <a:srgbClr val="FEFDF8"/>
                  </a:solidFill>
                  <a:cs typeface="+mn-ea"/>
                  <a:sym typeface="+mn-lt"/>
                </a:endParaRPr>
              </a:p>
            </p:txBody>
          </p:sp>
        </p:grpSp>
      </p:grpSp>
      <p:grpSp>
        <p:nvGrpSpPr>
          <p:cNvPr id="19" name="组合 18">
            <a:extLst>
              <a:ext uri="{FF2B5EF4-FFF2-40B4-BE49-F238E27FC236}">
                <a16:creationId xmlns:a16="http://schemas.microsoft.com/office/drawing/2014/main" id="{B4BDD07C-E65C-2323-3663-B70E4567D7F9}"/>
              </a:ext>
            </a:extLst>
          </p:cNvPr>
          <p:cNvGrpSpPr/>
          <p:nvPr/>
        </p:nvGrpSpPr>
        <p:grpSpPr>
          <a:xfrm>
            <a:off x="5385741" y="3203110"/>
            <a:ext cx="5851401" cy="506607"/>
            <a:chOff x="4952239" y="2382414"/>
            <a:chExt cx="5851401" cy="506607"/>
          </a:xfrm>
        </p:grpSpPr>
        <p:cxnSp>
          <p:nvCxnSpPr>
            <p:cNvPr id="20" name="Aitds11">
              <a:extLst>
                <a:ext uri="{FF2B5EF4-FFF2-40B4-BE49-F238E27FC236}">
                  <a16:creationId xmlns:a16="http://schemas.microsoft.com/office/drawing/2014/main" id="{7D6FD7B3-0A8F-ED3D-4D88-5BE355DA5377}"/>
                </a:ext>
              </a:extLst>
            </p:cNvPr>
            <p:cNvCxnSpPr/>
            <p:nvPr/>
          </p:nvCxnSpPr>
          <p:spPr>
            <a:xfrm>
              <a:off x="5489561" y="2615608"/>
              <a:ext cx="107843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Aitds12">
              <a:extLst>
                <a:ext uri="{FF2B5EF4-FFF2-40B4-BE49-F238E27FC236}">
                  <a16:creationId xmlns:a16="http://schemas.microsoft.com/office/drawing/2014/main" id="{06ED4C8A-DD2F-3928-FD7C-7C5F4DC63155}"/>
                </a:ext>
              </a:extLst>
            </p:cNvPr>
            <p:cNvSpPr/>
            <p:nvPr/>
          </p:nvSpPr>
          <p:spPr>
            <a:xfrm>
              <a:off x="6028777" y="2383142"/>
              <a:ext cx="4774863" cy="472756"/>
            </a:xfrm>
            <a:prstGeom prst="roundRect">
              <a:avLst>
                <a:gd name="adj" fmla="val 50000"/>
              </a:avLst>
            </a:prstGeom>
            <a:solidFill>
              <a:srgbClr val="C10001"/>
            </a:solidFill>
            <a:ln w="25400" cap="flat" cmpd="sng" algn="ctr">
              <a:noFill/>
              <a:prstDash val="solid"/>
            </a:ln>
            <a:effectLst/>
          </p:spPr>
          <p:txBody>
            <a:bodyPr rtlCol="0" anchor="ctr"/>
            <a:lstStyle/>
            <a:p>
              <a:pPr algn="ctr">
                <a:defRPr/>
              </a:pPr>
              <a:endParaRPr lang="zh-CN" altLang="en-US" sz="1600" kern="0" dirty="0">
                <a:solidFill>
                  <a:prstClr val="white"/>
                </a:solidFill>
                <a:cs typeface="+mn-ea"/>
                <a:sym typeface="+mn-lt"/>
              </a:endParaRPr>
            </a:p>
          </p:txBody>
        </p:sp>
        <p:sp>
          <p:nvSpPr>
            <p:cNvPr id="22" name="Aitds13">
              <a:extLst>
                <a:ext uri="{FF2B5EF4-FFF2-40B4-BE49-F238E27FC236}">
                  <a16:creationId xmlns:a16="http://schemas.microsoft.com/office/drawing/2014/main" id="{BE43FB9B-9A8B-BA54-1C1D-A2C9F9C42EFA}"/>
                </a:ext>
              </a:extLst>
            </p:cNvPr>
            <p:cNvSpPr txBox="1"/>
            <p:nvPr/>
          </p:nvSpPr>
          <p:spPr>
            <a:xfrm>
              <a:off x="6028777" y="2382414"/>
              <a:ext cx="4774863"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2000" b="1" dirty="0">
                  <a:solidFill>
                    <a:srgbClr val="FEFDF8"/>
                  </a:solidFill>
                  <a:latin typeface="+mn-lt"/>
                  <a:ea typeface="+mn-ea"/>
                  <a:cs typeface="+mn-ea"/>
                  <a:sym typeface="+mn-lt"/>
                </a:rPr>
                <a:t>相互依赖的经济生活</a:t>
              </a:r>
            </a:p>
          </p:txBody>
        </p:sp>
        <p:grpSp>
          <p:nvGrpSpPr>
            <p:cNvPr id="23" name="Aitds14">
              <a:extLst>
                <a:ext uri="{FF2B5EF4-FFF2-40B4-BE49-F238E27FC236}">
                  <a16:creationId xmlns:a16="http://schemas.microsoft.com/office/drawing/2014/main" id="{2148F509-385F-69B3-FD1C-35DB9F43127E}"/>
                </a:ext>
              </a:extLst>
            </p:cNvPr>
            <p:cNvGrpSpPr/>
            <p:nvPr/>
          </p:nvGrpSpPr>
          <p:grpSpPr bwMode="auto">
            <a:xfrm>
              <a:off x="4952239" y="2418930"/>
              <a:ext cx="622146" cy="470091"/>
              <a:chOff x="3050349" y="1844085"/>
              <a:chExt cx="899720" cy="678092"/>
            </a:xfrm>
          </p:grpSpPr>
          <p:sp>
            <p:nvSpPr>
              <p:cNvPr id="24" name="Aitds14-1">
                <a:extLst>
                  <a:ext uri="{FF2B5EF4-FFF2-40B4-BE49-F238E27FC236}">
                    <a16:creationId xmlns:a16="http://schemas.microsoft.com/office/drawing/2014/main" id="{E455EE7C-1EE4-B7AD-B30E-B268DF74F857}"/>
                  </a:ext>
                </a:extLst>
              </p:cNvPr>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b="1">
                  <a:solidFill>
                    <a:srgbClr val="FEFDF8"/>
                  </a:solidFill>
                  <a:cs typeface="+mn-ea"/>
                  <a:sym typeface="+mn-lt"/>
                </a:endParaRPr>
              </a:p>
            </p:txBody>
          </p:sp>
          <p:sp>
            <p:nvSpPr>
              <p:cNvPr id="31" name="Aitds14-2">
                <a:extLst>
                  <a:ext uri="{FF2B5EF4-FFF2-40B4-BE49-F238E27FC236}">
                    <a16:creationId xmlns:a16="http://schemas.microsoft.com/office/drawing/2014/main" id="{35906CF8-9BE7-F117-EDD0-7D29B03DA8E2}"/>
                  </a:ext>
                </a:extLst>
              </p:cNvPr>
              <p:cNvSpPr txBox="1">
                <a:spLocks noChangeArrowheads="1"/>
              </p:cNvSpPr>
              <p:nvPr/>
            </p:nvSpPr>
            <p:spPr bwMode="auto">
              <a:xfrm>
                <a:off x="3118320" y="1889732"/>
                <a:ext cx="831749" cy="532750"/>
              </a:xfrm>
              <a:prstGeom prst="rect">
                <a:avLst/>
              </a:prstGeom>
              <a:noFill/>
              <a:ln w="9525">
                <a:noFill/>
                <a:miter lim="800000"/>
              </a:ln>
              <a:effectLst/>
            </p:spPr>
            <p:txBody>
              <a:bodyPr wrap="square">
                <a:spAutoFit/>
              </a:bodyPr>
              <a:lstStyle/>
              <a:p>
                <a:pPr>
                  <a:defRPr/>
                </a:pPr>
                <a:r>
                  <a:rPr lang="en-US" altLang="zh-CN" b="1" dirty="0">
                    <a:solidFill>
                      <a:srgbClr val="FEFDF8"/>
                    </a:solidFill>
                    <a:cs typeface="+mn-ea"/>
                    <a:sym typeface="+mn-lt"/>
                  </a:rPr>
                  <a:t>03</a:t>
                </a:r>
                <a:endParaRPr lang="zh-CN" altLang="en-US" b="1" dirty="0">
                  <a:solidFill>
                    <a:srgbClr val="FEFDF8"/>
                  </a:solidFill>
                  <a:cs typeface="+mn-ea"/>
                  <a:sym typeface="+mn-lt"/>
                </a:endParaRPr>
              </a:p>
            </p:txBody>
          </p:sp>
        </p:grpSp>
      </p:grpSp>
      <p:grpSp>
        <p:nvGrpSpPr>
          <p:cNvPr id="32" name="组合 31">
            <a:extLst>
              <a:ext uri="{FF2B5EF4-FFF2-40B4-BE49-F238E27FC236}">
                <a16:creationId xmlns:a16="http://schemas.microsoft.com/office/drawing/2014/main" id="{7B5F9146-5FE1-7D4C-E55A-83B8B01A4D9C}"/>
              </a:ext>
            </a:extLst>
          </p:cNvPr>
          <p:cNvGrpSpPr/>
          <p:nvPr/>
        </p:nvGrpSpPr>
        <p:grpSpPr>
          <a:xfrm>
            <a:off x="5385741" y="3939387"/>
            <a:ext cx="5851401" cy="506607"/>
            <a:chOff x="4952239" y="2382414"/>
            <a:chExt cx="5851401" cy="506607"/>
          </a:xfrm>
        </p:grpSpPr>
        <p:cxnSp>
          <p:nvCxnSpPr>
            <p:cNvPr id="33" name="Aitds11">
              <a:extLst>
                <a:ext uri="{FF2B5EF4-FFF2-40B4-BE49-F238E27FC236}">
                  <a16:creationId xmlns:a16="http://schemas.microsoft.com/office/drawing/2014/main" id="{934C4DFC-2BFB-4585-1058-0A31005F998B}"/>
                </a:ext>
              </a:extLst>
            </p:cNvPr>
            <p:cNvCxnSpPr/>
            <p:nvPr/>
          </p:nvCxnSpPr>
          <p:spPr>
            <a:xfrm>
              <a:off x="5489561" y="2615608"/>
              <a:ext cx="107843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Aitds12">
              <a:extLst>
                <a:ext uri="{FF2B5EF4-FFF2-40B4-BE49-F238E27FC236}">
                  <a16:creationId xmlns:a16="http://schemas.microsoft.com/office/drawing/2014/main" id="{5BBFE459-146E-9769-B144-31363C666EB8}"/>
                </a:ext>
              </a:extLst>
            </p:cNvPr>
            <p:cNvSpPr/>
            <p:nvPr/>
          </p:nvSpPr>
          <p:spPr>
            <a:xfrm>
              <a:off x="6028777" y="2383142"/>
              <a:ext cx="4774863" cy="472756"/>
            </a:xfrm>
            <a:prstGeom prst="roundRect">
              <a:avLst>
                <a:gd name="adj" fmla="val 50000"/>
              </a:avLst>
            </a:prstGeom>
            <a:solidFill>
              <a:srgbClr val="C10001"/>
            </a:solidFill>
            <a:ln w="25400" cap="flat" cmpd="sng" algn="ctr">
              <a:noFill/>
              <a:prstDash val="solid"/>
            </a:ln>
            <a:effectLst/>
          </p:spPr>
          <p:txBody>
            <a:bodyPr rtlCol="0" anchor="ctr"/>
            <a:lstStyle/>
            <a:p>
              <a:pPr algn="ctr">
                <a:defRPr/>
              </a:pPr>
              <a:endParaRPr lang="zh-CN" altLang="en-US" sz="1600" kern="0" dirty="0">
                <a:solidFill>
                  <a:prstClr val="white"/>
                </a:solidFill>
                <a:cs typeface="+mn-ea"/>
                <a:sym typeface="+mn-lt"/>
              </a:endParaRPr>
            </a:p>
          </p:txBody>
        </p:sp>
        <p:sp>
          <p:nvSpPr>
            <p:cNvPr id="35" name="Aitds13">
              <a:extLst>
                <a:ext uri="{FF2B5EF4-FFF2-40B4-BE49-F238E27FC236}">
                  <a16:creationId xmlns:a16="http://schemas.microsoft.com/office/drawing/2014/main" id="{9BAD958B-48FC-8A62-8870-26DEC696E32A}"/>
                </a:ext>
              </a:extLst>
            </p:cNvPr>
            <p:cNvSpPr txBox="1"/>
            <p:nvPr/>
          </p:nvSpPr>
          <p:spPr>
            <a:xfrm>
              <a:off x="6028777" y="2382414"/>
              <a:ext cx="4774863"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2000" b="1" dirty="0">
                  <a:solidFill>
                    <a:srgbClr val="FEFDF8"/>
                  </a:solidFill>
                  <a:latin typeface="+mn-lt"/>
                  <a:ea typeface="+mn-ea"/>
                  <a:cs typeface="+mn-ea"/>
                  <a:sym typeface="+mn-lt"/>
                </a:rPr>
                <a:t>互相吸纳的人口联系</a:t>
              </a:r>
            </a:p>
          </p:txBody>
        </p:sp>
        <p:grpSp>
          <p:nvGrpSpPr>
            <p:cNvPr id="36" name="Aitds14">
              <a:extLst>
                <a:ext uri="{FF2B5EF4-FFF2-40B4-BE49-F238E27FC236}">
                  <a16:creationId xmlns:a16="http://schemas.microsoft.com/office/drawing/2014/main" id="{474FD697-8C1C-2B16-F000-13144FF9E33F}"/>
                </a:ext>
              </a:extLst>
            </p:cNvPr>
            <p:cNvGrpSpPr/>
            <p:nvPr/>
          </p:nvGrpSpPr>
          <p:grpSpPr bwMode="auto">
            <a:xfrm>
              <a:off x="4952239" y="2418930"/>
              <a:ext cx="622146" cy="470091"/>
              <a:chOff x="3050349" y="1844085"/>
              <a:chExt cx="899720" cy="678092"/>
            </a:xfrm>
          </p:grpSpPr>
          <p:sp>
            <p:nvSpPr>
              <p:cNvPr id="37" name="Aitds14-1">
                <a:extLst>
                  <a:ext uri="{FF2B5EF4-FFF2-40B4-BE49-F238E27FC236}">
                    <a16:creationId xmlns:a16="http://schemas.microsoft.com/office/drawing/2014/main" id="{33A2F2BD-EA69-99CD-346F-E2083C781654}"/>
                  </a:ext>
                </a:extLst>
              </p:cNvPr>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b="1">
                  <a:solidFill>
                    <a:srgbClr val="FEFDF8"/>
                  </a:solidFill>
                  <a:cs typeface="+mn-ea"/>
                  <a:sym typeface="+mn-lt"/>
                </a:endParaRPr>
              </a:p>
            </p:txBody>
          </p:sp>
          <p:sp>
            <p:nvSpPr>
              <p:cNvPr id="38" name="Aitds14-2">
                <a:extLst>
                  <a:ext uri="{FF2B5EF4-FFF2-40B4-BE49-F238E27FC236}">
                    <a16:creationId xmlns:a16="http://schemas.microsoft.com/office/drawing/2014/main" id="{FD4CB3EC-B172-D340-B446-438646FFADAF}"/>
                  </a:ext>
                </a:extLst>
              </p:cNvPr>
              <p:cNvSpPr txBox="1">
                <a:spLocks noChangeArrowheads="1"/>
              </p:cNvSpPr>
              <p:nvPr/>
            </p:nvSpPr>
            <p:spPr bwMode="auto">
              <a:xfrm>
                <a:off x="3118320" y="1889732"/>
                <a:ext cx="831749" cy="532750"/>
              </a:xfrm>
              <a:prstGeom prst="rect">
                <a:avLst/>
              </a:prstGeom>
              <a:noFill/>
              <a:ln w="9525">
                <a:noFill/>
                <a:miter lim="800000"/>
              </a:ln>
              <a:effectLst/>
            </p:spPr>
            <p:txBody>
              <a:bodyPr wrap="square">
                <a:spAutoFit/>
              </a:bodyPr>
              <a:lstStyle/>
              <a:p>
                <a:pPr>
                  <a:defRPr/>
                </a:pPr>
                <a:r>
                  <a:rPr lang="en-US" altLang="zh-CN" b="1" dirty="0">
                    <a:solidFill>
                      <a:srgbClr val="FEFDF8"/>
                    </a:solidFill>
                    <a:cs typeface="+mn-ea"/>
                    <a:sym typeface="+mn-lt"/>
                  </a:rPr>
                  <a:t>04</a:t>
                </a:r>
                <a:endParaRPr lang="zh-CN" altLang="en-US" b="1" dirty="0">
                  <a:solidFill>
                    <a:srgbClr val="FEFDF8"/>
                  </a:solidFill>
                  <a:cs typeface="+mn-ea"/>
                  <a:sym typeface="+mn-lt"/>
                </a:endParaRPr>
              </a:p>
            </p:txBody>
          </p:sp>
        </p:grpSp>
      </p:grpSp>
      <p:grpSp>
        <p:nvGrpSpPr>
          <p:cNvPr id="39" name="组合 38">
            <a:extLst>
              <a:ext uri="{FF2B5EF4-FFF2-40B4-BE49-F238E27FC236}">
                <a16:creationId xmlns:a16="http://schemas.microsoft.com/office/drawing/2014/main" id="{1F2AC734-039F-DC93-41B3-2B7C3A27E3B2}"/>
              </a:ext>
            </a:extLst>
          </p:cNvPr>
          <p:cNvGrpSpPr/>
          <p:nvPr/>
        </p:nvGrpSpPr>
        <p:grpSpPr>
          <a:xfrm>
            <a:off x="5385741" y="4675664"/>
            <a:ext cx="5851401" cy="506607"/>
            <a:chOff x="4952239" y="2382414"/>
            <a:chExt cx="5851401" cy="506607"/>
          </a:xfrm>
        </p:grpSpPr>
        <p:cxnSp>
          <p:nvCxnSpPr>
            <p:cNvPr id="40" name="Aitds11">
              <a:extLst>
                <a:ext uri="{FF2B5EF4-FFF2-40B4-BE49-F238E27FC236}">
                  <a16:creationId xmlns:a16="http://schemas.microsoft.com/office/drawing/2014/main" id="{FFE4F3A1-345E-398D-8F7A-A0AD8B28FB7D}"/>
                </a:ext>
              </a:extLst>
            </p:cNvPr>
            <p:cNvCxnSpPr/>
            <p:nvPr/>
          </p:nvCxnSpPr>
          <p:spPr>
            <a:xfrm>
              <a:off x="5489561" y="2615608"/>
              <a:ext cx="107843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41" name="Aitds12">
              <a:extLst>
                <a:ext uri="{FF2B5EF4-FFF2-40B4-BE49-F238E27FC236}">
                  <a16:creationId xmlns:a16="http://schemas.microsoft.com/office/drawing/2014/main" id="{F74ADD94-CAA5-5B87-B90D-53F5837EDEBE}"/>
                </a:ext>
              </a:extLst>
            </p:cNvPr>
            <p:cNvSpPr/>
            <p:nvPr/>
          </p:nvSpPr>
          <p:spPr>
            <a:xfrm>
              <a:off x="6028777" y="2383142"/>
              <a:ext cx="4774863" cy="472756"/>
            </a:xfrm>
            <a:prstGeom prst="roundRect">
              <a:avLst>
                <a:gd name="adj" fmla="val 50000"/>
              </a:avLst>
            </a:prstGeom>
            <a:solidFill>
              <a:srgbClr val="C10001"/>
            </a:solidFill>
            <a:ln w="25400" cap="flat" cmpd="sng" algn="ctr">
              <a:noFill/>
              <a:prstDash val="solid"/>
            </a:ln>
            <a:effectLst/>
          </p:spPr>
          <p:txBody>
            <a:bodyPr rtlCol="0" anchor="ctr"/>
            <a:lstStyle/>
            <a:p>
              <a:pPr algn="ctr">
                <a:defRPr/>
              </a:pPr>
              <a:endParaRPr lang="zh-CN" altLang="en-US" sz="1600" kern="0" dirty="0">
                <a:solidFill>
                  <a:prstClr val="white"/>
                </a:solidFill>
                <a:cs typeface="+mn-ea"/>
                <a:sym typeface="+mn-lt"/>
              </a:endParaRPr>
            </a:p>
          </p:txBody>
        </p:sp>
        <p:sp>
          <p:nvSpPr>
            <p:cNvPr id="42" name="Aitds13">
              <a:extLst>
                <a:ext uri="{FF2B5EF4-FFF2-40B4-BE49-F238E27FC236}">
                  <a16:creationId xmlns:a16="http://schemas.microsoft.com/office/drawing/2014/main" id="{2A6361B2-3C28-AF04-D520-AEA694B5A153}"/>
                </a:ext>
              </a:extLst>
            </p:cNvPr>
            <p:cNvSpPr txBox="1"/>
            <p:nvPr/>
          </p:nvSpPr>
          <p:spPr>
            <a:xfrm>
              <a:off x="6028777" y="2382414"/>
              <a:ext cx="4774863"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zh-CN" altLang="en-US" sz="2000" b="1" dirty="0">
                  <a:solidFill>
                    <a:srgbClr val="FEFDF8"/>
                  </a:solidFill>
                  <a:latin typeface="+mn-lt"/>
                  <a:ea typeface="+mn-ea"/>
                  <a:cs typeface="+mn-ea"/>
                  <a:sym typeface="+mn-lt"/>
                </a:rPr>
                <a:t>互鉴融通的中华文化</a:t>
              </a:r>
            </a:p>
          </p:txBody>
        </p:sp>
        <p:grpSp>
          <p:nvGrpSpPr>
            <p:cNvPr id="49" name="Aitds14">
              <a:extLst>
                <a:ext uri="{FF2B5EF4-FFF2-40B4-BE49-F238E27FC236}">
                  <a16:creationId xmlns:a16="http://schemas.microsoft.com/office/drawing/2014/main" id="{5EA838C3-C1C1-9E08-DDC6-BED948DC04C3}"/>
                </a:ext>
              </a:extLst>
            </p:cNvPr>
            <p:cNvGrpSpPr/>
            <p:nvPr/>
          </p:nvGrpSpPr>
          <p:grpSpPr bwMode="auto">
            <a:xfrm>
              <a:off x="4952239" y="2418930"/>
              <a:ext cx="622146" cy="470091"/>
              <a:chOff x="3050349" y="1844085"/>
              <a:chExt cx="899720" cy="678092"/>
            </a:xfrm>
          </p:grpSpPr>
          <p:sp>
            <p:nvSpPr>
              <p:cNvPr id="50" name="Aitds14-1">
                <a:extLst>
                  <a:ext uri="{FF2B5EF4-FFF2-40B4-BE49-F238E27FC236}">
                    <a16:creationId xmlns:a16="http://schemas.microsoft.com/office/drawing/2014/main" id="{7D3B8BD8-2A7A-A2A7-5A68-D39F3FC19ED2}"/>
                  </a:ext>
                </a:extLst>
              </p:cNvPr>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b="1">
                  <a:solidFill>
                    <a:srgbClr val="FEFDF8"/>
                  </a:solidFill>
                  <a:cs typeface="+mn-ea"/>
                  <a:sym typeface="+mn-lt"/>
                </a:endParaRPr>
              </a:p>
            </p:txBody>
          </p:sp>
          <p:sp>
            <p:nvSpPr>
              <p:cNvPr id="51" name="Aitds14-2">
                <a:extLst>
                  <a:ext uri="{FF2B5EF4-FFF2-40B4-BE49-F238E27FC236}">
                    <a16:creationId xmlns:a16="http://schemas.microsoft.com/office/drawing/2014/main" id="{C414E124-AE00-BA70-A080-410BE06C5944}"/>
                  </a:ext>
                </a:extLst>
              </p:cNvPr>
              <p:cNvSpPr txBox="1">
                <a:spLocks noChangeArrowheads="1"/>
              </p:cNvSpPr>
              <p:nvPr/>
            </p:nvSpPr>
            <p:spPr bwMode="auto">
              <a:xfrm>
                <a:off x="3118320" y="1889732"/>
                <a:ext cx="831749" cy="532750"/>
              </a:xfrm>
              <a:prstGeom prst="rect">
                <a:avLst/>
              </a:prstGeom>
              <a:noFill/>
              <a:ln w="9525">
                <a:noFill/>
                <a:miter lim="800000"/>
              </a:ln>
              <a:effectLst/>
            </p:spPr>
            <p:txBody>
              <a:bodyPr wrap="square">
                <a:spAutoFit/>
              </a:bodyPr>
              <a:lstStyle/>
              <a:p>
                <a:pPr>
                  <a:defRPr/>
                </a:pPr>
                <a:r>
                  <a:rPr lang="en-US" altLang="zh-CN" b="1" dirty="0">
                    <a:solidFill>
                      <a:srgbClr val="FEFDF8"/>
                    </a:solidFill>
                    <a:cs typeface="+mn-ea"/>
                    <a:sym typeface="+mn-lt"/>
                  </a:rPr>
                  <a:t>05</a:t>
                </a:r>
                <a:endParaRPr lang="zh-CN" altLang="en-US" b="1" dirty="0">
                  <a:solidFill>
                    <a:srgbClr val="FEFDF8"/>
                  </a:solidFill>
                  <a:cs typeface="+mn-ea"/>
                  <a:sym typeface="+mn-lt"/>
                </a:endParaRP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7">
            <a:extLst>
              <a:ext uri="{28A0092B-C50C-407E-A947-70E740481C1C}">
                <a14:useLocalDpi xmlns:a14="http://schemas.microsoft.com/office/drawing/2010/main" val="0"/>
              </a:ext>
            </a:extLst>
          </a:blip>
          <a:srcRect t="23756"/>
          <a:stretch>
            <a:fillRect/>
          </a:stretch>
        </p:blipFill>
        <p:spPr>
          <a:xfrm>
            <a:off x="1905" y="0"/>
            <a:ext cx="12188190" cy="5999480"/>
          </a:xfrm>
          <a:prstGeom prst="rect">
            <a:avLst/>
          </a:prstGeom>
        </p:spPr>
      </p:pic>
      <p:pic>
        <p:nvPicPr>
          <p:cNvPr id="40" name="图片 3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491" y="3285170"/>
            <a:ext cx="2433182" cy="3947357"/>
          </a:xfrm>
          <a:prstGeom prst="rect">
            <a:avLst/>
          </a:prstGeom>
          <a:effectLst>
            <a:outerShdw blurRad="152400" dist="139700" dir="18900000" algn="bl" rotWithShape="0">
              <a:prstClr val="black">
                <a:alpha val="23000"/>
              </a:prstClr>
            </a:outerShdw>
          </a:effectLst>
        </p:spPr>
      </p:pic>
      <p:pic>
        <p:nvPicPr>
          <p:cNvPr id="60" name="图片 5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87967" y="405383"/>
            <a:ext cx="1361409" cy="1192713"/>
          </a:xfrm>
          <a:prstGeom prst="rect">
            <a:avLst/>
          </a:prstGeom>
        </p:spPr>
      </p:pic>
      <p:pic>
        <p:nvPicPr>
          <p:cNvPr id="73" name="图片 72"/>
          <p:cNvPicPr>
            <a:picLocks noChangeAspect="1"/>
          </p:cNvPicPr>
          <p:nvPr/>
        </p:nvPicPr>
        <p:blipFill>
          <a:blip r:embed="rId10" cstate="print">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val="0"/>
              </a:ext>
            </a:extLst>
          </a:blip>
          <a:stretch>
            <a:fillRect/>
          </a:stretch>
        </p:blipFill>
        <p:spPr>
          <a:xfrm rot="2926601">
            <a:off x="9153919" y="-738867"/>
            <a:ext cx="3303424" cy="3840918"/>
          </a:xfrm>
          <a:prstGeom prst="rect">
            <a:avLst/>
          </a:prstGeom>
        </p:spPr>
      </p:pic>
      <p:grpSp>
        <p:nvGrpSpPr>
          <p:cNvPr id="31" name="PA-04"/>
          <p:cNvGrpSpPr/>
          <p:nvPr>
            <p:custDataLst>
              <p:tags r:id="rId1"/>
            </p:custDataLst>
          </p:nvPr>
        </p:nvGrpSpPr>
        <p:grpSpPr>
          <a:xfrm>
            <a:off x="2610214" y="2761951"/>
            <a:ext cx="6971572" cy="223461"/>
            <a:chOff x="3309691" y="3546648"/>
            <a:chExt cx="5517279" cy="176846"/>
          </a:xfrm>
          <a:solidFill>
            <a:srgbClr val="ECC555"/>
          </a:solidFill>
          <a:effectLst>
            <a:outerShdw blurRad="50800" dist="38100" dir="2700000" algn="tl" rotWithShape="0">
              <a:prstClr val="black">
                <a:alpha val="40000"/>
              </a:prstClr>
            </a:outerShdw>
          </a:effectLst>
        </p:grpSpPr>
        <p:grpSp>
          <p:nvGrpSpPr>
            <p:cNvPr id="32" name="组合 31"/>
            <p:cNvGrpSpPr/>
            <p:nvPr/>
          </p:nvGrpSpPr>
          <p:grpSpPr>
            <a:xfrm>
              <a:off x="3309691" y="3635071"/>
              <a:ext cx="5517279" cy="0"/>
              <a:chOff x="5431054" y="3727883"/>
              <a:chExt cx="5517279" cy="0"/>
            </a:xfrm>
            <a:grpFill/>
          </p:grpSpPr>
          <p:cxnSp>
            <p:nvCxnSpPr>
              <p:cNvPr id="34" name="PA-直接连接符 91"/>
              <p:cNvCxnSpPr/>
              <p:nvPr>
                <p:custDataLst>
                  <p:tags r:id="rId3"/>
                </p:custDataLst>
              </p:nvPr>
            </p:nvCxnSpPr>
            <p:spPr>
              <a:xfrm>
                <a:off x="5431054" y="3727883"/>
                <a:ext cx="2425567" cy="0"/>
              </a:xfrm>
              <a:prstGeom prst="line">
                <a:avLst/>
              </a:prstGeom>
              <a:grpFill/>
              <a:ln>
                <a:solidFill>
                  <a:srgbClr val="ECC555"/>
                </a:solidFill>
              </a:ln>
            </p:spPr>
            <p:style>
              <a:lnRef idx="1">
                <a:schemeClr val="accent1"/>
              </a:lnRef>
              <a:fillRef idx="0">
                <a:schemeClr val="accent1"/>
              </a:fillRef>
              <a:effectRef idx="0">
                <a:schemeClr val="accent1"/>
              </a:effectRef>
              <a:fontRef idx="minor">
                <a:schemeClr val="tx1"/>
              </a:fontRef>
            </p:style>
          </p:cxnSp>
          <p:cxnSp>
            <p:nvCxnSpPr>
              <p:cNvPr id="35" name="PA-直接连接符 92"/>
              <p:cNvCxnSpPr/>
              <p:nvPr>
                <p:custDataLst>
                  <p:tags r:id="rId4"/>
                </p:custDataLst>
              </p:nvPr>
            </p:nvCxnSpPr>
            <p:spPr>
              <a:xfrm>
                <a:off x="8522766" y="3727883"/>
                <a:ext cx="2425567" cy="0"/>
              </a:xfrm>
              <a:prstGeom prst="line">
                <a:avLst/>
              </a:prstGeom>
              <a:grpFill/>
              <a:ln>
                <a:solidFill>
                  <a:srgbClr val="ECC555"/>
                </a:solidFill>
              </a:ln>
            </p:spPr>
            <p:style>
              <a:lnRef idx="1">
                <a:schemeClr val="accent1"/>
              </a:lnRef>
              <a:fillRef idx="0">
                <a:schemeClr val="accent1"/>
              </a:fillRef>
              <a:effectRef idx="0">
                <a:schemeClr val="accent1"/>
              </a:effectRef>
              <a:fontRef idx="minor">
                <a:schemeClr val="tx1"/>
              </a:fontRef>
            </p:style>
          </p:cxnSp>
        </p:grpSp>
        <p:sp>
          <p:nvSpPr>
            <p:cNvPr id="33" name="PA-5-Point Star 90"/>
            <p:cNvSpPr/>
            <p:nvPr>
              <p:custDataLst>
                <p:tags r:id="rId2"/>
              </p:custDataLst>
            </p:nvPr>
          </p:nvSpPr>
          <p:spPr>
            <a:xfrm>
              <a:off x="5988527" y="3546648"/>
              <a:ext cx="176846" cy="176846"/>
            </a:xfrm>
            <a:prstGeom prst="star5">
              <a:avLst/>
            </a:prstGeom>
            <a:solidFill>
              <a:srgbClr val="ECC555"/>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TextBox 47"/>
          <p:cNvSpPr txBox="1"/>
          <p:nvPr/>
        </p:nvSpPr>
        <p:spPr>
          <a:xfrm>
            <a:off x="1629779" y="3119361"/>
            <a:ext cx="8603910" cy="1244956"/>
          </a:xfrm>
          <a:prstGeom prst="rect">
            <a:avLst/>
          </a:prstGeom>
        </p:spPr>
        <p:txBody>
          <a:bodyPr wrap="square">
            <a:spAutoFit/>
          </a:bodyPr>
          <a:lstStyle>
            <a:defPPr>
              <a:defRPr lang="zh-CN"/>
            </a:defPPr>
            <a:lvl1pPr algn="dist">
              <a:lnSpc>
                <a:spcPct val="120000"/>
              </a:lnSpc>
              <a:defRPr>
                <a:gradFill>
                  <a:gsLst>
                    <a:gs pos="0">
                      <a:schemeClr val="accent1">
                        <a:lumMod val="90000"/>
                        <a:lumOff val="10000"/>
                      </a:schemeClr>
                    </a:gs>
                    <a:gs pos="100000">
                      <a:schemeClr val="accent1"/>
                    </a:gs>
                  </a:gsLst>
                  <a:lin ang="5400000" scaled="1"/>
                </a:gradFill>
                <a:latin typeface="思源宋体 CN Heavy" panose="02020900000000000000" pitchFamily="18" charset="-122"/>
                <a:ea typeface="思源宋体 CN Heavy" panose="02020900000000000000" pitchFamily="18" charset="-122"/>
              </a:defRPr>
            </a:lvl1pPr>
          </a:lstStyle>
          <a:p>
            <a:pPr algn="ctr">
              <a:lnSpc>
                <a:spcPct val="110000"/>
              </a:lnSpc>
            </a:pPr>
            <a:r>
              <a:rPr lang="zh-CN" altLang="en-US" sz="7200" b="1" dirty="0">
                <a:solidFill>
                  <a:schemeClr val="bg1"/>
                </a:solidFill>
                <a:latin typeface="+mn-lt"/>
                <a:ea typeface="+mn-ea"/>
                <a:cs typeface="+mn-ea"/>
                <a:sym typeface="+mn-lt"/>
              </a:rPr>
              <a:t>自成一体的地理空间</a:t>
            </a:r>
          </a:p>
        </p:txBody>
      </p:sp>
      <p:sp>
        <p:nvSpPr>
          <p:cNvPr id="6" name="文本框 5"/>
          <p:cNvSpPr txBox="1"/>
          <p:nvPr/>
        </p:nvSpPr>
        <p:spPr bwMode="auto">
          <a:xfrm>
            <a:off x="4675346" y="1766660"/>
            <a:ext cx="2863215" cy="830997"/>
          </a:xfrm>
          <a:prstGeom prst="rect">
            <a:avLst/>
          </a:prstGeom>
          <a:noFill/>
          <a:scene3d>
            <a:camera prst="orthographicFront"/>
            <a:lightRig rig="threePt" dir="t"/>
          </a:scene3d>
          <a:sp3d>
            <a:bevelT prst="relaxedInset"/>
          </a:sp3d>
        </p:spPr>
        <p:txBody>
          <a:bodyPr wrap="square">
            <a:spAutoFit/>
            <a:sp3d extrusionH="57150">
              <a:bevelT w="82550" h="38100" prst="coolSlant"/>
            </a:sp3d>
          </a:bodyPr>
          <a:lstStyle/>
          <a:p>
            <a:pPr algn="dist">
              <a:buNone/>
            </a:pPr>
            <a:r>
              <a:rPr lang="zh-CN" altLang="en-US" sz="4800" b="1" dirty="0">
                <a:solidFill>
                  <a:schemeClr val="bg1"/>
                </a:solidFill>
                <a:cs typeface="+mn-ea"/>
                <a:sym typeface="+mn-lt"/>
              </a:rPr>
              <a:t>第一部分</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anim calcmode="lin" valueType="num">
                                      <p:cBhvr>
                                        <p:cTn id="12" dur="500" fill="hold"/>
                                        <p:tgtEl>
                                          <p:spTgt spid="60"/>
                                        </p:tgtEl>
                                        <p:attrNameLst>
                                          <p:attrName>ppt_x</p:attrName>
                                        </p:attrNameLst>
                                      </p:cBhvr>
                                      <p:tavLst>
                                        <p:tav tm="0">
                                          <p:val>
                                            <p:strVal val="#ppt_x"/>
                                          </p:val>
                                        </p:tav>
                                        <p:tav tm="100000">
                                          <p:val>
                                            <p:strVal val="#ppt_x"/>
                                          </p:val>
                                        </p:tav>
                                      </p:tavLst>
                                    </p:anim>
                                    <p:anim calcmode="lin" valueType="num">
                                      <p:cBhvr>
                                        <p:cTn id="13" dur="500" fill="hold"/>
                                        <p:tgtEl>
                                          <p:spTgt spid="6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Scale>
                                      <p:cBhvr>
                                        <p:cTn id="1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
                                        </p:tgtEl>
                                        <p:attrNameLst>
                                          <p:attrName>ppt_x</p:attrName>
                                          <p:attrName>ppt_y</p:attrName>
                                        </p:attrNameLst>
                                      </p:cBhvr>
                                    </p:animMotion>
                                    <p:animEffect transition="in" filter="fade">
                                      <p:cBhvr>
                                        <p:cTn id="19" dur="1000"/>
                                        <p:tgtEl>
                                          <p:spTgt spid="5"/>
                                        </p:tgtEl>
                                      </p:cBhvr>
                                    </p:animEffect>
                                  </p:childTnLst>
                                </p:cTn>
                              </p:par>
                            </p:childTnLst>
                          </p:cTn>
                        </p:par>
                        <p:par>
                          <p:cTn id="20" fill="hold">
                            <p:stCondLst>
                              <p:cond delay="2000"/>
                            </p:stCondLst>
                            <p:childTnLst>
                              <p:par>
                                <p:cTn id="21" presetID="2" presetClass="entr" presetSubtype="4"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1912162" y="2004752"/>
            <a:ext cx="8079014" cy="376854"/>
            <a:chOff x="1840023" y="2228509"/>
            <a:chExt cx="8079014" cy="376854"/>
          </a:xfrm>
        </p:grpSpPr>
        <p:pic>
          <p:nvPicPr>
            <p:cNvPr id="48" name="图片 4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57450" y="2228509"/>
              <a:ext cx="1439146" cy="376854"/>
            </a:xfrm>
            <a:prstGeom prst="rect">
              <a:avLst/>
            </a:prstGeom>
          </p:spPr>
        </p:pic>
        <p:cxnSp>
          <p:nvCxnSpPr>
            <p:cNvPr id="49" name="直接连接符 48"/>
            <p:cNvCxnSpPr/>
            <p:nvPr/>
          </p:nvCxnSpPr>
          <p:spPr>
            <a:xfrm>
              <a:off x="6666357" y="2398038"/>
              <a:ext cx="3252680" cy="0"/>
            </a:xfrm>
            <a:prstGeom prst="line">
              <a:avLst/>
            </a:prstGeom>
            <a:ln w="25400" cap="rnd">
              <a:gradFill>
                <a:gsLst>
                  <a:gs pos="100000">
                    <a:srgbClr val="FBF9F9"/>
                  </a:gs>
                  <a:gs pos="0">
                    <a:srgbClr val="CB151D"/>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1840023" y="2428261"/>
              <a:ext cx="2994311" cy="0"/>
            </a:xfrm>
            <a:prstGeom prst="line">
              <a:avLst/>
            </a:prstGeom>
            <a:ln w="25400" cap="rnd">
              <a:gradFill>
                <a:gsLst>
                  <a:gs pos="100000">
                    <a:srgbClr val="FDFAFB"/>
                  </a:gs>
                  <a:gs pos="0">
                    <a:srgbClr val="CB151D"/>
                  </a:gs>
                </a:gsLst>
                <a:lin ang="0" scaled="0"/>
              </a:gradFill>
            </a:ln>
          </p:spPr>
          <p:style>
            <a:lnRef idx="1">
              <a:schemeClr val="accent1"/>
            </a:lnRef>
            <a:fillRef idx="0">
              <a:schemeClr val="accent1"/>
            </a:fillRef>
            <a:effectRef idx="0">
              <a:schemeClr val="accent1"/>
            </a:effectRef>
            <a:fontRef idx="minor">
              <a:schemeClr val="tx1"/>
            </a:fontRef>
          </p:style>
        </p:cxnSp>
      </p:grpSp>
      <p:sp>
        <p:nvSpPr>
          <p:cNvPr id="51" name="矩形 50"/>
          <p:cNvSpPr/>
          <p:nvPr/>
        </p:nvSpPr>
        <p:spPr>
          <a:xfrm>
            <a:off x="937584" y="2434071"/>
            <a:ext cx="10269129" cy="1253292"/>
          </a:xfrm>
          <a:prstGeom prst="rect">
            <a:avLst/>
          </a:prstGeom>
        </p:spPr>
        <p:txBody>
          <a:bodyPr wrap="square">
            <a:spAutoFit/>
          </a:bodyPr>
          <a:lstStyle/>
          <a:p>
            <a:pPr lvl="0">
              <a:lnSpc>
                <a:spcPct val="120000"/>
              </a:lnSpc>
              <a:buClr>
                <a:schemeClr val="accent1"/>
              </a:buClr>
              <a:defRPr/>
            </a:pPr>
            <a:r>
              <a:rPr lang="zh-CN" altLang="en-US" sz="1600" dirty="0">
                <a:solidFill>
                  <a:schemeClr val="tx1">
                    <a:lumMod val="75000"/>
                    <a:lumOff val="25000"/>
                  </a:schemeClr>
                </a:solidFill>
                <a:cs typeface="+mn-ea"/>
                <a:sym typeface="+mn-lt"/>
              </a:rPr>
              <a:t>中华民族的家园位于亚洲东部，四周的山脉、高原、原始森林、草原、戈壁、海洋等皆为天然屏障，形成一个相对闭合、独立的地理单元。内部地域辽阔，地形地貌、土壤条件和气候环境复杂多样，构成一个生物多样、资源丰富、自成一体的生态空间。这样的地理、生态空间为在中华大地上繁衍生息的各民族实现交融汇聚提供了相对稳定的“自然框架”。</a:t>
            </a:r>
          </a:p>
        </p:txBody>
      </p:sp>
      <p:sp>
        <p:nvSpPr>
          <p:cNvPr id="17" name="TextBox 21">
            <a:extLst>
              <a:ext uri="{FF2B5EF4-FFF2-40B4-BE49-F238E27FC236}">
                <a16:creationId xmlns:a16="http://schemas.microsoft.com/office/drawing/2014/main" id="{54D00FBE-6249-B2AC-C597-57B4A740F93B}"/>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自成一体的地理空间</a:t>
            </a:r>
          </a:p>
        </p:txBody>
      </p:sp>
      <p:grpSp>
        <p:nvGrpSpPr>
          <p:cNvPr id="7" name="组合 6">
            <a:extLst>
              <a:ext uri="{FF2B5EF4-FFF2-40B4-BE49-F238E27FC236}">
                <a16:creationId xmlns:a16="http://schemas.microsoft.com/office/drawing/2014/main" id="{B037A6C9-F0CE-048B-4BFC-19356DC9E038}"/>
              </a:ext>
            </a:extLst>
          </p:cNvPr>
          <p:cNvGrpSpPr/>
          <p:nvPr/>
        </p:nvGrpSpPr>
        <p:grpSpPr>
          <a:xfrm>
            <a:off x="937584" y="1213843"/>
            <a:ext cx="10141541" cy="772383"/>
            <a:chOff x="937584" y="1706286"/>
            <a:chExt cx="10141541" cy="772383"/>
          </a:xfrm>
        </p:grpSpPr>
        <p:grpSp>
          <p:nvGrpSpPr>
            <p:cNvPr id="59" name="Aitds2"/>
            <p:cNvGrpSpPr/>
            <p:nvPr/>
          </p:nvGrpSpPr>
          <p:grpSpPr bwMode="auto">
            <a:xfrm>
              <a:off x="937584" y="1706286"/>
              <a:ext cx="10141541" cy="772383"/>
              <a:chOff x="816" y="2363"/>
              <a:chExt cx="1440" cy="389"/>
            </a:xfrm>
          </p:grpSpPr>
          <p:sp>
            <p:nvSpPr>
              <p:cNvPr id="60" name="Aitds2-1"/>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2400" b="0" i="0" u="none" strike="noStrike" kern="1200" cap="none" spc="0" normalizeH="0" baseline="0" noProof="0" dirty="0">
                  <a:ln>
                    <a:noFill/>
                  </a:ln>
                  <a:solidFill>
                    <a:prstClr val="black"/>
                  </a:solidFill>
                  <a:effectLst/>
                  <a:uLnTx/>
                  <a:uFillTx/>
                  <a:cs typeface="+mn-ea"/>
                  <a:sym typeface="+mn-lt"/>
                </a:endParaRPr>
              </a:p>
            </p:txBody>
          </p:sp>
          <p:sp>
            <p:nvSpPr>
              <p:cNvPr id="61" name="Aitds2-2"/>
              <p:cNvSpPr/>
              <p:nvPr/>
            </p:nvSpPr>
            <p:spPr bwMode="gray">
              <a:xfrm>
                <a:off x="816" y="2363"/>
                <a:ext cx="1440" cy="334"/>
              </a:xfrm>
              <a:prstGeom prst="rect">
                <a:avLst/>
              </a:prstGeom>
              <a:solidFill>
                <a:srgbClr val="C7000B"/>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lvl="0" algn="ctr">
                  <a:defRPr/>
                </a:pPr>
                <a:endParaRPr lang="zh-CN" altLang="en-US" sz="3000" dirty="0">
                  <a:solidFill>
                    <a:schemeClr val="bg1"/>
                  </a:solidFill>
                  <a:cs typeface="+mn-ea"/>
                  <a:sym typeface="+mn-lt"/>
                </a:endParaRPr>
              </a:p>
            </p:txBody>
          </p:sp>
        </p:grpSp>
        <p:sp>
          <p:nvSpPr>
            <p:cNvPr id="2" name="文本框 1">
              <a:extLst>
                <a:ext uri="{FF2B5EF4-FFF2-40B4-BE49-F238E27FC236}">
                  <a16:creationId xmlns:a16="http://schemas.microsoft.com/office/drawing/2014/main" id="{DF7BB2DF-E9FA-242D-4608-7D431F68810C}"/>
                </a:ext>
              </a:extLst>
            </p:cNvPr>
            <p:cNvSpPr txBox="1"/>
            <p:nvPr/>
          </p:nvSpPr>
          <p:spPr>
            <a:xfrm>
              <a:off x="1076442" y="1851483"/>
              <a:ext cx="9875090" cy="411651"/>
            </a:xfrm>
            <a:prstGeom prst="rect">
              <a:avLst/>
            </a:prstGeom>
            <a:noFill/>
          </p:spPr>
          <p:txBody>
            <a:bodyPr wrap="square" rtlCol="0">
              <a:spAutoFit/>
            </a:bodyPr>
            <a:lstStyle/>
            <a:p>
              <a:pPr marL="285750" indent="-285750" algn="ctr">
                <a:lnSpc>
                  <a:spcPct val="125000"/>
                </a:lnSpc>
                <a:buFont typeface="Wingdings" panose="05000000000000000000" pitchFamily="2" charset="2"/>
                <a:buChar char="l"/>
              </a:pPr>
              <a:r>
                <a:rPr lang="zh-CN" altLang="en-US" dirty="0">
                  <a:solidFill>
                    <a:schemeClr val="bg1"/>
                  </a:solidFill>
                </a:rPr>
                <a:t>任何一个民族的繁衍生息都有具体的地理空间。</a:t>
              </a:r>
            </a:p>
          </p:txBody>
        </p:sp>
      </p:grpSp>
      <p:grpSp>
        <p:nvGrpSpPr>
          <p:cNvPr id="9" name="组合 8">
            <a:extLst>
              <a:ext uri="{FF2B5EF4-FFF2-40B4-BE49-F238E27FC236}">
                <a16:creationId xmlns:a16="http://schemas.microsoft.com/office/drawing/2014/main" id="{10B7A3D1-9FAB-D6B9-7C35-E480BB8F2753}"/>
              </a:ext>
            </a:extLst>
          </p:cNvPr>
          <p:cNvGrpSpPr/>
          <p:nvPr/>
        </p:nvGrpSpPr>
        <p:grpSpPr>
          <a:xfrm>
            <a:off x="937584" y="3774942"/>
            <a:ext cx="10141542" cy="2555520"/>
            <a:chOff x="937584" y="3774942"/>
            <a:chExt cx="10141542" cy="2555520"/>
          </a:xfrm>
        </p:grpSpPr>
        <p:sp>
          <p:nvSpPr>
            <p:cNvPr id="52" name="Aichitds2"/>
            <p:cNvSpPr/>
            <p:nvPr/>
          </p:nvSpPr>
          <p:spPr bwMode="auto">
            <a:xfrm>
              <a:off x="1076442" y="3774942"/>
              <a:ext cx="10002684" cy="2555520"/>
            </a:xfrm>
            <a:prstGeom prst="rect">
              <a:avLst/>
            </a:prstGeom>
            <a:solidFill>
              <a:schemeClr val="bg1">
                <a:lumMod val="85000"/>
                <a:alpha val="11000"/>
              </a:schemeClr>
            </a:solidFill>
            <a:ln w="6350" cap="flat" cmpd="sng" algn="ctr">
              <a:solidFill>
                <a:schemeClr val="bg1">
                  <a:lumMod val="85000"/>
                </a:schemeClr>
              </a:solidFill>
              <a:prstDash val="dash"/>
              <a:round/>
              <a:headEnd type="none" w="med" len="med"/>
              <a:tailEnd type="none" w="med" len="med"/>
            </a:ln>
            <a:effectLst>
              <a:outerShdw blurRad="50800" dist="38100" dir="2700000" algn="tl" rotWithShape="0">
                <a:prstClr val="black">
                  <a:alpha val="40000"/>
                </a:prstClr>
              </a:outerShdw>
            </a:effectLst>
          </p:spPr>
          <p:txBody>
            <a:bodyPr vert="horz" wrap="square" lIns="91404" tIns="45702" rIns="91404" bIns="45702" numCol="1" rtlCol="0" anchor="t" anchorCtr="0" compatLnSpc="1"/>
            <a:lstStyle/>
            <a:p>
              <a:pPr marL="0" marR="0" lvl="0" indent="0" algn="ctr" defTabSz="913765" rtl="0" eaLnBrk="1" fontAlgn="base" latinLnBrk="0" hangingPunct="1">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rgbClr val="BC0000"/>
                </a:solidFill>
                <a:effectLst/>
                <a:uLnTx/>
                <a:uFillTx/>
                <a:cs typeface="+mn-ea"/>
                <a:sym typeface="+mn-lt"/>
              </a:endParaRPr>
            </a:p>
          </p:txBody>
        </p:sp>
        <p:grpSp>
          <p:nvGrpSpPr>
            <p:cNvPr id="8" name="组合 7">
              <a:extLst>
                <a:ext uri="{FF2B5EF4-FFF2-40B4-BE49-F238E27FC236}">
                  <a16:creationId xmlns:a16="http://schemas.microsoft.com/office/drawing/2014/main" id="{3B38B517-D6FE-D5E3-931D-3BCF740D8F01}"/>
                </a:ext>
              </a:extLst>
            </p:cNvPr>
            <p:cNvGrpSpPr/>
            <p:nvPr/>
          </p:nvGrpSpPr>
          <p:grpSpPr>
            <a:xfrm>
              <a:off x="937584" y="4047069"/>
              <a:ext cx="10013946" cy="2011266"/>
              <a:chOff x="937584" y="4031716"/>
              <a:chExt cx="10013946" cy="2011266"/>
            </a:xfrm>
          </p:grpSpPr>
          <p:grpSp>
            <p:nvGrpSpPr>
              <p:cNvPr id="5" name="组合 4">
                <a:extLst>
                  <a:ext uri="{FF2B5EF4-FFF2-40B4-BE49-F238E27FC236}">
                    <a16:creationId xmlns:a16="http://schemas.microsoft.com/office/drawing/2014/main" id="{134F6AC2-52FE-EB71-D586-60272BE98AF9}"/>
                  </a:ext>
                </a:extLst>
              </p:cNvPr>
              <p:cNvGrpSpPr/>
              <p:nvPr/>
            </p:nvGrpSpPr>
            <p:grpSpPr>
              <a:xfrm>
                <a:off x="937584" y="4031716"/>
                <a:ext cx="10013946" cy="378742"/>
                <a:chOff x="937584" y="3849364"/>
                <a:chExt cx="10013946" cy="378742"/>
              </a:xfrm>
            </p:grpSpPr>
            <p:sp>
              <p:nvSpPr>
                <p:cNvPr id="53" name="PA-1022183"/>
                <p:cNvSpPr/>
                <p:nvPr>
                  <p:custDataLst>
                    <p:tags r:id="rId3"/>
                  </p:custDataLst>
                </p:nvPr>
              </p:nvSpPr>
              <p:spPr bwMode="auto">
                <a:xfrm>
                  <a:off x="937584" y="3860848"/>
                  <a:ext cx="427632" cy="367258"/>
                </a:xfrm>
                <a:prstGeom prst="homePlate">
                  <a:avLst>
                    <a:gd name="adj" fmla="val 23008"/>
                  </a:avLst>
                </a:prstGeom>
                <a:gradFill>
                  <a:gsLst>
                    <a:gs pos="0">
                      <a:srgbClr val="C30F0F">
                        <a:lumMod val="90000"/>
                        <a:lumOff val="10000"/>
                      </a:srgbClr>
                    </a:gs>
                    <a:gs pos="45000">
                      <a:srgbClr val="C30F0F"/>
                    </a:gs>
                  </a:gsLst>
                  <a:lin ang="5400000" scaled="1"/>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864000" tIns="0" rIns="0" bIns="0" rtlCol="0" anchor="ctr"/>
                <a:lstStyle/>
                <a:p>
                  <a:endParaRPr lang="zh-CN" altLang="en-US" sz="2400" noProof="1">
                    <a:ln w="19050">
                      <a:noFill/>
                    </a:ln>
                    <a:gradFill>
                      <a:gsLst>
                        <a:gs pos="100000">
                          <a:srgbClr val="E9BE61"/>
                        </a:gs>
                        <a:gs pos="49000">
                          <a:srgbClr val="FEEFAC"/>
                        </a:gs>
                      </a:gsLst>
                      <a:lin ang="5400000" scaled="0"/>
                    </a:gradFill>
                    <a:cs typeface="+mn-ea"/>
                    <a:sym typeface="+mn-lt"/>
                  </a:endParaRPr>
                </a:p>
              </p:txBody>
            </p:sp>
            <p:sp>
              <p:nvSpPr>
                <p:cNvPr id="54" name="矩形 53"/>
                <p:cNvSpPr/>
                <p:nvPr/>
              </p:nvSpPr>
              <p:spPr>
                <a:xfrm>
                  <a:off x="1365215" y="3849364"/>
                  <a:ext cx="9586315" cy="349776"/>
                </a:xfrm>
                <a:prstGeom prst="rect">
                  <a:avLst/>
                </a:prstGeom>
              </p:spPr>
              <p:txBody>
                <a:bodyPr wrap="square">
                  <a:spAutoFit/>
                </a:bodyPr>
                <a:lstStyle/>
                <a:p>
                  <a:pPr>
                    <a:lnSpc>
                      <a:spcPct val="120000"/>
                    </a:lnSpc>
                    <a:buClr>
                      <a:schemeClr val="accent1"/>
                    </a:buClr>
                  </a:pPr>
                  <a:r>
                    <a:rPr lang="zh-CN" altLang="en-US" sz="1500" dirty="0">
                      <a:solidFill>
                        <a:schemeClr val="tx1">
                          <a:lumMod val="75000"/>
                          <a:lumOff val="25000"/>
                        </a:schemeClr>
                      </a:solidFill>
                      <a:cs typeface="+mn-ea"/>
                      <a:sym typeface="+mn-lt"/>
                    </a:rPr>
                    <a:t>不同地域物产的多样性、差异性使不同民族在历史上就形成了相互依赖的自然分工，持续进行着广泛的接触。</a:t>
                  </a:r>
                </a:p>
              </p:txBody>
            </p:sp>
          </p:grpSp>
          <p:grpSp>
            <p:nvGrpSpPr>
              <p:cNvPr id="24" name="组合 23">
                <a:extLst>
                  <a:ext uri="{FF2B5EF4-FFF2-40B4-BE49-F238E27FC236}">
                    <a16:creationId xmlns:a16="http://schemas.microsoft.com/office/drawing/2014/main" id="{7B710670-0380-B440-816B-29C2C6B77151}"/>
                  </a:ext>
                </a:extLst>
              </p:cNvPr>
              <p:cNvGrpSpPr/>
              <p:nvPr/>
            </p:nvGrpSpPr>
            <p:grpSpPr>
              <a:xfrm>
                <a:off x="937584" y="4461446"/>
                <a:ext cx="10013946" cy="903774"/>
                <a:chOff x="937584" y="3675621"/>
                <a:chExt cx="10013946" cy="903774"/>
              </a:xfrm>
            </p:grpSpPr>
            <p:sp>
              <p:nvSpPr>
                <p:cNvPr id="25" name="PA-1022183">
                  <a:extLst>
                    <a:ext uri="{FF2B5EF4-FFF2-40B4-BE49-F238E27FC236}">
                      <a16:creationId xmlns:a16="http://schemas.microsoft.com/office/drawing/2014/main" id="{C4BED451-AAB4-B31E-BDCC-F1F9A8962FE3}"/>
                    </a:ext>
                  </a:extLst>
                </p:cNvPr>
                <p:cNvSpPr/>
                <p:nvPr>
                  <p:custDataLst>
                    <p:tags r:id="rId2"/>
                  </p:custDataLst>
                </p:nvPr>
              </p:nvSpPr>
              <p:spPr bwMode="auto">
                <a:xfrm>
                  <a:off x="937584" y="3943879"/>
                  <a:ext cx="427632" cy="367258"/>
                </a:xfrm>
                <a:prstGeom prst="homePlate">
                  <a:avLst>
                    <a:gd name="adj" fmla="val 23008"/>
                  </a:avLst>
                </a:prstGeom>
                <a:gradFill>
                  <a:gsLst>
                    <a:gs pos="0">
                      <a:srgbClr val="C30F0F">
                        <a:lumMod val="90000"/>
                        <a:lumOff val="10000"/>
                      </a:srgbClr>
                    </a:gs>
                    <a:gs pos="45000">
                      <a:srgbClr val="C30F0F"/>
                    </a:gs>
                  </a:gsLst>
                  <a:lin ang="5400000" scaled="1"/>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864000" tIns="0" rIns="0" bIns="0" rtlCol="0" anchor="ctr"/>
                <a:lstStyle/>
                <a:p>
                  <a:endParaRPr lang="zh-CN" altLang="en-US" sz="2400" noProof="1">
                    <a:ln w="19050">
                      <a:noFill/>
                    </a:ln>
                    <a:gradFill>
                      <a:gsLst>
                        <a:gs pos="100000">
                          <a:srgbClr val="E9BE61"/>
                        </a:gs>
                        <a:gs pos="49000">
                          <a:srgbClr val="FEEFAC"/>
                        </a:gs>
                      </a:gsLst>
                      <a:lin ang="5400000" scaled="0"/>
                    </a:gradFill>
                    <a:cs typeface="+mn-ea"/>
                    <a:sym typeface="+mn-lt"/>
                  </a:endParaRPr>
                </a:p>
              </p:txBody>
            </p:sp>
            <p:sp>
              <p:nvSpPr>
                <p:cNvPr id="26" name="矩形 25">
                  <a:extLst>
                    <a:ext uri="{FF2B5EF4-FFF2-40B4-BE49-F238E27FC236}">
                      <a16:creationId xmlns:a16="http://schemas.microsoft.com/office/drawing/2014/main" id="{CC7FDC52-AF68-077E-21C9-711123A787F4}"/>
                    </a:ext>
                  </a:extLst>
                </p:cNvPr>
                <p:cNvSpPr/>
                <p:nvPr/>
              </p:nvSpPr>
              <p:spPr>
                <a:xfrm>
                  <a:off x="1365215" y="3675621"/>
                  <a:ext cx="9586315" cy="903774"/>
                </a:xfrm>
                <a:prstGeom prst="rect">
                  <a:avLst/>
                </a:prstGeom>
              </p:spPr>
              <p:txBody>
                <a:bodyPr wrap="square">
                  <a:spAutoFit/>
                </a:bodyPr>
                <a:lstStyle/>
                <a:p>
                  <a:pPr>
                    <a:lnSpc>
                      <a:spcPct val="120000"/>
                    </a:lnSpc>
                    <a:buClr>
                      <a:schemeClr val="accent1"/>
                    </a:buClr>
                  </a:pPr>
                  <a:r>
                    <a:rPr lang="zh-CN" altLang="en-US" sz="1500" dirty="0">
                      <a:solidFill>
                        <a:schemeClr val="tx1">
                          <a:lumMod val="75000"/>
                          <a:lumOff val="25000"/>
                        </a:schemeClr>
                      </a:solidFill>
                      <a:cs typeface="+mn-ea"/>
                      <a:sym typeface="+mn-lt"/>
                    </a:rPr>
                    <a:t>因此，在长期的交往交流及发展中，我国形成了大散居、小聚居、交错杂居的民族人口分布格局。并且基于生存和发展需要，我国各民族自古以来就注重开辟区域间的交通路线，形成了支脉丰富、内联外通、绵延千年的交通网络。</a:t>
                  </a:r>
                </a:p>
              </p:txBody>
            </p:sp>
          </p:grpSp>
          <p:grpSp>
            <p:nvGrpSpPr>
              <p:cNvPr id="27" name="组合 26">
                <a:extLst>
                  <a:ext uri="{FF2B5EF4-FFF2-40B4-BE49-F238E27FC236}">
                    <a16:creationId xmlns:a16="http://schemas.microsoft.com/office/drawing/2014/main" id="{73B5A9A0-E22A-B762-1E81-510D79EB8AD4}"/>
                  </a:ext>
                </a:extLst>
              </p:cNvPr>
              <p:cNvGrpSpPr/>
              <p:nvPr/>
            </p:nvGrpSpPr>
            <p:grpSpPr>
              <a:xfrm>
                <a:off x="937584" y="5416207"/>
                <a:ext cx="10013946" cy="626775"/>
                <a:chOff x="937584" y="3679992"/>
                <a:chExt cx="10013946" cy="626775"/>
              </a:xfrm>
            </p:grpSpPr>
            <p:sp>
              <p:nvSpPr>
                <p:cNvPr id="28" name="PA-1022183">
                  <a:extLst>
                    <a:ext uri="{FF2B5EF4-FFF2-40B4-BE49-F238E27FC236}">
                      <a16:creationId xmlns:a16="http://schemas.microsoft.com/office/drawing/2014/main" id="{6AE1D5D0-AAB2-E7AC-2C85-6F860B97DC8E}"/>
                    </a:ext>
                  </a:extLst>
                </p:cNvPr>
                <p:cNvSpPr/>
                <p:nvPr>
                  <p:custDataLst>
                    <p:tags r:id="rId1"/>
                  </p:custDataLst>
                </p:nvPr>
              </p:nvSpPr>
              <p:spPr bwMode="auto">
                <a:xfrm>
                  <a:off x="937584" y="3809750"/>
                  <a:ext cx="427632" cy="367258"/>
                </a:xfrm>
                <a:prstGeom prst="homePlate">
                  <a:avLst>
                    <a:gd name="adj" fmla="val 23008"/>
                  </a:avLst>
                </a:prstGeom>
                <a:gradFill>
                  <a:gsLst>
                    <a:gs pos="0">
                      <a:srgbClr val="C30F0F">
                        <a:lumMod val="90000"/>
                        <a:lumOff val="10000"/>
                      </a:srgbClr>
                    </a:gs>
                    <a:gs pos="45000">
                      <a:srgbClr val="C30F0F"/>
                    </a:gs>
                  </a:gsLst>
                  <a:lin ang="5400000" scaled="1"/>
                </a:gradFill>
                <a:ln>
                  <a:noFill/>
                </a:ln>
                <a:effectLst>
                  <a:outerShdw blurRad="254000" dist="101600" dir="5400000" algn="ctr" rotWithShape="0">
                    <a:srgbClr val="C30F0F">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864000" tIns="0" rIns="0" bIns="0" rtlCol="0" anchor="ctr"/>
                <a:lstStyle/>
                <a:p>
                  <a:endParaRPr lang="zh-CN" altLang="en-US" sz="2400" noProof="1">
                    <a:ln w="19050">
                      <a:noFill/>
                    </a:ln>
                    <a:gradFill>
                      <a:gsLst>
                        <a:gs pos="100000">
                          <a:srgbClr val="E9BE61"/>
                        </a:gs>
                        <a:gs pos="49000">
                          <a:srgbClr val="FEEFAC"/>
                        </a:gs>
                      </a:gsLst>
                      <a:lin ang="5400000" scaled="0"/>
                    </a:gradFill>
                    <a:cs typeface="+mn-ea"/>
                    <a:sym typeface="+mn-lt"/>
                  </a:endParaRPr>
                </a:p>
              </p:txBody>
            </p:sp>
            <p:sp>
              <p:nvSpPr>
                <p:cNvPr id="29" name="矩形 28">
                  <a:extLst>
                    <a:ext uri="{FF2B5EF4-FFF2-40B4-BE49-F238E27FC236}">
                      <a16:creationId xmlns:a16="http://schemas.microsoft.com/office/drawing/2014/main" id="{15E52F37-94F7-D7DD-7E55-E09FE08E8B81}"/>
                    </a:ext>
                  </a:extLst>
                </p:cNvPr>
                <p:cNvSpPr/>
                <p:nvPr/>
              </p:nvSpPr>
              <p:spPr>
                <a:xfrm>
                  <a:off x="1365215" y="3679992"/>
                  <a:ext cx="9586315" cy="626775"/>
                </a:xfrm>
                <a:prstGeom prst="rect">
                  <a:avLst/>
                </a:prstGeom>
              </p:spPr>
              <p:txBody>
                <a:bodyPr wrap="square">
                  <a:spAutoFit/>
                </a:bodyPr>
                <a:lstStyle/>
                <a:p>
                  <a:pPr>
                    <a:lnSpc>
                      <a:spcPct val="120000"/>
                    </a:lnSpc>
                    <a:buClr>
                      <a:schemeClr val="accent1"/>
                    </a:buClr>
                  </a:pPr>
                  <a:r>
                    <a:rPr lang="zh-CN" altLang="en-US" sz="1500" dirty="0">
                      <a:solidFill>
                        <a:schemeClr val="tx1">
                          <a:lumMod val="75000"/>
                          <a:lumOff val="25000"/>
                        </a:schemeClr>
                      </a:solidFill>
                      <a:cs typeface="+mn-ea"/>
                      <a:sym typeface="+mn-lt"/>
                    </a:rPr>
                    <a:t>“丝绸之路”“茶马古道”“京杭大运河”等就是其中的代表。秦统一后，历朝历代接续修筑的“官道”，更是将内地与边疆、汉族与少数民族紧密联系起来。</a:t>
                  </a:r>
                </a:p>
              </p:txBody>
            </p:sp>
          </p:gr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500" fill="hold"/>
                                        <p:tgtEl>
                                          <p:spTgt spid="51"/>
                                        </p:tgtEl>
                                        <p:attrNameLst>
                                          <p:attrName>ppt_x</p:attrName>
                                        </p:attrNameLst>
                                      </p:cBhvr>
                                      <p:tavLst>
                                        <p:tav tm="0">
                                          <p:val>
                                            <p:strVal val="#ppt_x"/>
                                          </p:val>
                                        </p:tav>
                                        <p:tav tm="100000">
                                          <p:val>
                                            <p:strVal val="#ppt_x"/>
                                          </p:val>
                                        </p:tav>
                                      </p:tavLst>
                                    </p:anim>
                                    <p:anim calcmode="lin" valueType="num">
                                      <p:cBhvr additive="base">
                                        <p:cTn id="12"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itds3">
            <a:extLst>
              <a:ext uri="{FF2B5EF4-FFF2-40B4-BE49-F238E27FC236}">
                <a16:creationId xmlns:a16="http://schemas.microsoft.com/office/drawing/2014/main" id="{C0D6BDF0-390E-8919-5576-8E7A007A7AB3}"/>
              </a:ext>
            </a:extLst>
          </p:cNvPr>
          <p:cNvSpPr/>
          <p:nvPr/>
        </p:nvSpPr>
        <p:spPr>
          <a:xfrm>
            <a:off x="955268" y="3658731"/>
            <a:ext cx="5914455" cy="1862433"/>
          </a:xfrm>
          <a:prstGeom prst="rect">
            <a:avLst/>
          </a:prstGeom>
        </p:spPr>
        <p:txBody>
          <a:bodyPr wrap="square">
            <a:spAutoFit/>
          </a:bodyPr>
          <a:lstStyle/>
          <a:p>
            <a:pPr marL="342763" indent="-342763" algn="just">
              <a:lnSpc>
                <a:spcPct val="130000"/>
              </a:lnSpc>
              <a:buFont typeface="Wingdings" panose="05000000000000000000" pitchFamily="2" charset="2"/>
              <a:buChar char="l"/>
            </a:pPr>
            <a:r>
              <a:rPr lang="zh-CN" altLang="en-US" dirty="0">
                <a:latin typeface="Calibri" panose="020F0502020204030204" pitchFamily="34" charset="0"/>
                <a:ea typeface="微软雅黑" panose="020B0503020204020204" pitchFamily="34" charset="-122"/>
                <a:cs typeface="+mn-ea"/>
                <a:sym typeface="Calibri" panose="020F0502020204030204" pitchFamily="34" charset="0"/>
              </a:rPr>
              <a:t>进入</a:t>
            </a:r>
            <a:r>
              <a:rPr lang="en-US" altLang="zh-CN" dirty="0">
                <a:latin typeface="Calibri" panose="020F0502020204030204" pitchFamily="34" charset="0"/>
                <a:ea typeface="微软雅黑" panose="020B0503020204020204" pitchFamily="34" charset="-122"/>
                <a:cs typeface="+mn-ea"/>
                <a:sym typeface="Calibri" panose="020F0502020204030204" pitchFamily="34" charset="0"/>
              </a:rPr>
              <a:t>21</a:t>
            </a:r>
            <a:r>
              <a:rPr lang="zh-CN" altLang="en-US" dirty="0">
                <a:latin typeface="Calibri" panose="020F0502020204030204" pitchFamily="34" charset="0"/>
                <a:ea typeface="微软雅黑" panose="020B0503020204020204" pitchFamily="34" charset="-122"/>
                <a:cs typeface="+mn-ea"/>
                <a:sym typeface="Calibri" panose="020F0502020204030204" pitchFamily="34" charset="0"/>
              </a:rPr>
              <a:t>世纪以来，特别是党的十八大以来，全国一盘棋的国土主体功能区规划、生态环境保护、建设战略的加快实施以及现代化立体交通体系的日益完善，使民族地区与中东部地区之间、民族地区内部之间的联系及一体性更加紧密。</a:t>
            </a:r>
            <a:r>
              <a:rPr lang="zh-CN" altLang="en-US" b="1"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rPr>
              <a:t>一是有助于推动确立乡村建设</a:t>
            </a:r>
            <a:endParaRPr lang="zh-CN" altLang="en-US" dirty="0">
              <a:solidFill>
                <a:schemeClr val="bg1"/>
              </a:solidFill>
              <a:latin typeface="Calibri" panose="020F0502020204030204" pitchFamily="34" charset="0"/>
              <a:ea typeface="微软雅黑" panose="020B0503020204020204" pitchFamily="34" charset="-122"/>
              <a:cs typeface="+mn-ea"/>
              <a:sym typeface="Calibri" panose="020F0502020204030204" pitchFamily="34" charset="0"/>
            </a:endParaRPr>
          </a:p>
        </p:txBody>
      </p:sp>
      <p:grpSp>
        <p:nvGrpSpPr>
          <p:cNvPr id="2" name="组合 1">
            <a:extLst>
              <a:ext uri="{FF2B5EF4-FFF2-40B4-BE49-F238E27FC236}">
                <a16:creationId xmlns:a16="http://schemas.microsoft.com/office/drawing/2014/main" id="{FDE2338D-2F70-53D4-446B-994CE5548575}"/>
              </a:ext>
            </a:extLst>
          </p:cNvPr>
          <p:cNvGrpSpPr/>
          <p:nvPr/>
        </p:nvGrpSpPr>
        <p:grpSpPr>
          <a:xfrm>
            <a:off x="955268" y="1538394"/>
            <a:ext cx="10497363" cy="1598610"/>
            <a:chOff x="857741" y="1210148"/>
            <a:chExt cx="10497363" cy="1598610"/>
          </a:xfrm>
        </p:grpSpPr>
        <p:grpSp>
          <p:nvGrpSpPr>
            <p:cNvPr id="12" name="组合 11">
              <a:extLst>
                <a:ext uri="{FF2B5EF4-FFF2-40B4-BE49-F238E27FC236}">
                  <a16:creationId xmlns:a16="http://schemas.microsoft.com/office/drawing/2014/main" id="{00CFC8F0-124B-7A04-BF17-03257FFB12C7}"/>
                </a:ext>
              </a:extLst>
            </p:cNvPr>
            <p:cNvGrpSpPr/>
            <p:nvPr/>
          </p:nvGrpSpPr>
          <p:grpSpPr>
            <a:xfrm>
              <a:off x="1308274" y="1717180"/>
              <a:ext cx="7558356" cy="584547"/>
              <a:chOff x="1071270" y="1674430"/>
              <a:chExt cx="7561308" cy="584775"/>
            </a:xfrm>
          </p:grpSpPr>
          <p:sp>
            <p:nvSpPr>
              <p:cNvPr id="13" name="MH_Text_1">
                <a:extLst>
                  <a:ext uri="{FF2B5EF4-FFF2-40B4-BE49-F238E27FC236}">
                    <a16:creationId xmlns:a16="http://schemas.microsoft.com/office/drawing/2014/main" id="{156AC969-4B93-EB55-9120-3737C0CD1E2A}"/>
                  </a:ext>
                </a:extLst>
              </p:cNvPr>
              <p:cNvSpPr/>
              <p:nvPr>
                <p:custDataLst>
                  <p:tags r:id="rId2"/>
                </p:custDataLst>
              </p:nvPr>
            </p:nvSpPr>
            <p:spPr>
              <a:xfrm>
                <a:off x="1071270" y="1758592"/>
                <a:ext cx="7561308" cy="5006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750" tIns="0" rIns="159750" bIns="0" rtlCol="0" anchor="t">
                <a:noAutofit/>
              </a:bodyPr>
              <a:lstStyle/>
              <a:p>
                <a:pPr algn="ctr">
                  <a:lnSpc>
                    <a:spcPct val="130000"/>
                  </a:lnSpc>
                  <a:buClr>
                    <a:schemeClr val="bg1"/>
                  </a:buClr>
                </a:pPr>
                <a:r>
                  <a:rPr lang="zh-CN" altLang="en-US" sz="2399" dirty="0">
                    <a:solidFill>
                      <a:schemeClr val="bg2"/>
                    </a:solidFill>
                    <a:latin typeface="Calibri" panose="020F0502020204030204" pitchFamily="34" charset="0"/>
                    <a:ea typeface="微软雅黑" panose="020B0503020204020204" pitchFamily="34" charset="-122"/>
                    <a:cs typeface="+mn-ea"/>
                    <a:sym typeface="Calibri" panose="020F0502020204030204" pitchFamily="34" charset="0"/>
                  </a:rPr>
                  <a:t>如何认识</a:t>
                </a:r>
                <a:r>
                  <a:rPr lang="en-US" altLang="zh-CN" sz="2399" dirty="0">
                    <a:solidFill>
                      <a:schemeClr val="bg2"/>
                    </a:solidFill>
                    <a:latin typeface="Calibri" panose="020F0502020204030204" pitchFamily="34" charset="0"/>
                    <a:ea typeface="微软雅黑" panose="020B0503020204020204" pitchFamily="34" charset="-122"/>
                    <a:cs typeface="+mn-ea"/>
                    <a:sym typeface="Calibri" panose="020F0502020204030204" pitchFamily="34" charset="0"/>
                  </a:rPr>
                  <a:t>《</a:t>
                </a:r>
                <a:r>
                  <a:rPr lang="zh-CN" altLang="en-US" sz="2399" dirty="0">
                    <a:solidFill>
                      <a:schemeClr val="bg2"/>
                    </a:solidFill>
                    <a:latin typeface="Calibri" panose="020F0502020204030204" pitchFamily="34" charset="0"/>
                    <a:ea typeface="微软雅黑" panose="020B0503020204020204" pitchFamily="34" charset="-122"/>
                    <a:cs typeface="+mn-ea"/>
                    <a:sym typeface="Calibri" panose="020F0502020204030204" pitchFamily="34" charset="0"/>
                  </a:rPr>
                  <a:t>方案</a:t>
                </a:r>
                <a:r>
                  <a:rPr lang="en-US" altLang="zh-CN" sz="2399" dirty="0">
                    <a:solidFill>
                      <a:schemeClr val="bg2"/>
                    </a:solidFill>
                    <a:latin typeface="Calibri" panose="020F0502020204030204" pitchFamily="34" charset="0"/>
                    <a:ea typeface="微软雅黑" panose="020B0503020204020204" pitchFamily="34" charset="-122"/>
                    <a:cs typeface="+mn-ea"/>
                    <a:sym typeface="Calibri" panose="020F0502020204030204" pitchFamily="34" charset="0"/>
                  </a:rPr>
                  <a:t>》</a:t>
                </a:r>
                <a:r>
                  <a:rPr lang="zh-CN" altLang="en-US" sz="2399" dirty="0">
                    <a:solidFill>
                      <a:schemeClr val="bg2"/>
                    </a:solidFill>
                    <a:latin typeface="Calibri" panose="020F0502020204030204" pitchFamily="34" charset="0"/>
                    <a:ea typeface="微软雅黑" panose="020B0503020204020204" pitchFamily="34" charset="-122"/>
                    <a:cs typeface="+mn-ea"/>
                    <a:sym typeface="Calibri" panose="020F0502020204030204" pitchFamily="34" charset="0"/>
                  </a:rPr>
                  <a:t>出台的意义？</a:t>
                </a:r>
              </a:p>
            </p:txBody>
          </p:sp>
          <p:sp>
            <p:nvSpPr>
              <p:cNvPr id="14" name="文本框 13">
                <a:extLst>
                  <a:ext uri="{FF2B5EF4-FFF2-40B4-BE49-F238E27FC236}">
                    <a16:creationId xmlns:a16="http://schemas.microsoft.com/office/drawing/2014/main" id="{02928DB6-4968-DF37-895C-2DFCDBA42600}"/>
                  </a:ext>
                </a:extLst>
              </p:cNvPr>
              <p:cNvSpPr txBox="1"/>
              <p:nvPr/>
            </p:nvSpPr>
            <p:spPr>
              <a:xfrm>
                <a:off x="1576986" y="1674430"/>
                <a:ext cx="1043520" cy="584775"/>
              </a:xfrm>
              <a:prstGeom prst="rect">
                <a:avLst/>
              </a:prstGeom>
              <a:noFill/>
            </p:spPr>
            <p:txBody>
              <a:bodyPr wrap="square">
                <a:spAutoFit/>
              </a:bodyPr>
              <a:lstStyle/>
              <a:p>
                <a:r>
                  <a:rPr lang="zh-CN" altLang="en-US" sz="3199" b="1" i="1" dirty="0">
                    <a:solidFill>
                      <a:schemeClr val="bg2"/>
                    </a:solidFill>
                    <a:latin typeface="Calibri" panose="020F0502020204030204" pitchFamily="34" charset="0"/>
                    <a:ea typeface="微软雅黑" panose="020B0503020204020204" pitchFamily="34" charset="-122"/>
                    <a:cs typeface="+mn-ea"/>
                    <a:sym typeface="Calibri" panose="020F0502020204030204" pitchFamily="34" charset="0"/>
                  </a:rPr>
                  <a:t>问：</a:t>
                </a:r>
              </a:p>
            </p:txBody>
          </p:sp>
        </p:grpSp>
        <p:sp>
          <p:nvSpPr>
            <p:cNvPr id="15" name="矩形 14">
              <a:extLst>
                <a:ext uri="{FF2B5EF4-FFF2-40B4-BE49-F238E27FC236}">
                  <a16:creationId xmlns:a16="http://schemas.microsoft.com/office/drawing/2014/main" id="{43173F7F-51B8-256A-FFF5-2D4FECC76BEA}"/>
                </a:ext>
              </a:extLst>
            </p:cNvPr>
            <p:cNvSpPr/>
            <p:nvPr/>
          </p:nvSpPr>
          <p:spPr>
            <a:xfrm>
              <a:off x="857741" y="1210148"/>
              <a:ext cx="10497363" cy="1598610"/>
            </a:xfrm>
            <a:prstGeom prst="rect">
              <a:avLst/>
            </a:prstGeom>
            <a:solidFill>
              <a:srgbClr val="D30000"/>
            </a:solidFill>
            <a:ln>
              <a:solidFill>
                <a:srgbClr val="D3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399"/>
              <a:endParaRPr lang="zh-CN" altLang="en-US" sz="1799" dirty="0">
                <a:solidFill>
                  <a:prstClr val="white"/>
                </a:solidFill>
                <a:cs typeface="+mn-ea"/>
                <a:sym typeface="+mn-lt"/>
              </a:endParaRPr>
            </a:p>
          </p:txBody>
        </p:sp>
        <p:pic>
          <p:nvPicPr>
            <p:cNvPr id="16" name="图片 15">
              <a:extLst>
                <a:ext uri="{FF2B5EF4-FFF2-40B4-BE49-F238E27FC236}">
                  <a16:creationId xmlns:a16="http://schemas.microsoft.com/office/drawing/2014/main" id="{33883996-1578-0D19-6292-C02A5416918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25541"/>
            <a:stretch>
              <a:fillRect/>
            </a:stretch>
          </p:blipFill>
          <p:spPr>
            <a:xfrm>
              <a:off x="7625731" y="1210148"/>
              <a:ext cx="3729373" cy="1593593"/>
            </a:xfrm>
            <a:prstGeom prst="rect">
              <a:avLst/>
            </a:prstGeom>
          </p:spPr>
        </p:pic>
        <p:sp>
          <p:nvSpPr>
            <p:cNvPr id="18" name="MH_Text_1">
              <a:extLst>
                <a:ext uri="{FF2B5EF4-FFF2-40B4-BE49-F238E27FC236}">
                  <a16:creationId xmlns:a16="http://schemas.microsoft.com/office/drawing/2014/main" id="{C457EED1-7A3F-1FCE-198B-7F1BBC26EF70}"/>
                </a:ext>
              </a:extLst>
            </p:cNvPr>
            <p:cNvSpPr/>
            <p:nvPr>
              <p:custDataLst>
                <p:tags r:id="rId1"/>
              </p:custDataLst>
            </p:nvPr>
          </p:nvSpPr>
          <p:spPr>
            <a:xfrm>
              <a:off x="1160317" y="1622515"/>
              <a:ext cx="7558356" cy="8580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9750" tIns="0" rIns="159750" bIns="0" rtlCol="0" anchor="t">
              <a:noAutofit/>
            </a:bodyPr>
            <a:lstStyle/>
            <a:p>
              <a:pPr>
                <a:lnSpc>
                  <a:spcPct val="130000"/>
                </a:lnSpc>
                <a:buClr>
                  <a:schemeClr val="bg1"/>
                </a:buClr>
              </a:pPr>
              <a:r>
                <a:rPr lang="zh-CN" altLang="en-US" sz="2000" dirty="0">
                  <a:solidFill>
                    <a:schemeClr val="bg2"/>
                  </a:solidFill>
                  <a:latin typeface="Calibri" panose="020F0502020204030204" pitchFamily="34" charset="0"/>
                  <a:ea typeface="微软雅黑" panose="020B0503020204020204" pitchFamily="34" charset="-122"/>
                  <a:cs typeface="+mn-ea"/>
                  <a:sym typeface="Calibri" panose="020F0502020204030204" pitchFamily="34" charset="0"/>
                </a:rPr>
                <a:t>各民族的空间分布和生存需要天然造就了中国各民族的一体性，各民族才能不断携手利用、改造自然及战胜天灾，生生不息。</a:t>
              </a:r>
            </a:p>
          </p:txBody>
        </p:sp>
      </p:grpSp>
      <p:sp>
        <p:nvSpPr>
          <p:cNvPr id="20" name="TextBox 21">
            <a:extLst>
              <a:ext uri="{FF2B5EF4-FFF2-40B4-BE49-F238E27FC236}">
                <a16:creationId xmlns:a16="http://schemas.microsoft.com/office/drawing/2014/main" id="{A080AF22-531F-0686-0E26-789F9C2A5503}"/>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自成一体的地理空间</a:t>
            </a:r>
          </a:p>
        </p:txBody>
      </p:sp>
      <p:grpSp>
        <p:nvGrpSpPr>
          <p:cNvPr id="21" name="组合 20">
            <a:extLst>
              <a:ext uri="{FF2B5EF4-FFF2-40B4-BE49-F238E27FC236}">
                <a16:creationId xmlns:a16="http://schemas.microsoft.com/office/drawing/2014/main" id="{C561EAD2-6AFA-F590-1859-1CFF533A6F5E}"/>
              </a:ext>
            </a:extLst>
          </p:cNvPr>
          <p:cNvGrpSpPr/>
          <p:nvPr/>
        </p:nvGrpSpPr>
        <p:grpSpPr>
          <a:xfrm flipH="1">
            <a:off x="5851250" y="2377471"/>
            <a:ext cx="6389077" cy="4424955"/>
            <a:chOff x="-75248" y="1768920"/>
            <a:chExt cx="7517237" cy="5206297"/>
          </a:xfrm>
        </p:grpSpPr>
        <p:pic>
          <p:nvPicPr>
            <p:cNvPr id="22" name="图片 21">
              <a:extLst>
                <a:ext uri="{FF2B5EF4-FFF2-40B4-BE49-F238E27FC236}">
                  <a16:creationId xmlns:a16="http://schemas.microsoft.com/office/drawing/2014/main" id="{C01489C3-8099-4F23-6CF7-EFA3E159E65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5248" y="3955285"/>
              <a:ext cx="7517237" cy="2986299"/>
            </a:xfrm>
            <a:prstGeom prst="rect">
              <a:avLst/>
            </a:prstGeom>
          </p:spPr>
        </p:pic>
        <p:pic>
          <p:nvPicPr>
            <p:cNvPr id="23" name="图片 22">
              <a:extLst>
                <a:ext uri="{FF2B5EF4-FFF2-40B4-BE49-F238E27FC236}">
                  <a16:creationId xmlns:a16="http://schemas.microsoft.com/office/drawing/2014/main" id="{D64C33EF-C295-97AE-80B6-3FEA66DF54C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1062" y="1768920"/>
              <a:ext cx="6159820" cy="5206297"/>
            </a:xfrm>
            <a:prstGeom prst="rect">
              <a:avLst/>
            </a:prstGeom>
          </p:spPr>
        </p:pic>
      </p:grpSp>
    </p:spTree>
    <p:extLst>
      <p:ext uri="{BB962C8B-B14F-4D97-AF65-F5344CB8AC3E}">
        <p14:creationId xmlns:p14="http://schemas.microsoft.com/office/powerpoint/2010/main" val="1621257302"/>
      </p:ext>
    </p:extLst>
  </p:cSld>
  <p:clrMapOvr>
    <a:masterClrMapping/>
  </p:clrMapOvr>
  <p:transition spd="slow" advTm="8323">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Effect transition="in" filter="wipe(up)">
                                      <p:cBhvr>
                                        <p:cTn id="7" dur="250"/>
                                        <p:tgtEl>
                                          <p:spTgt spid="10"/>
                                        </p:tgtEl>
                                      </p:cBhvr>
                                    </p:animEffect>
                                  </p:childTnLst>
                                </p:cTn>
                              </p:par>
                              <p:par>
                                <p:cTn id="8" presetID="42" presetClass="entr" presetSubtype="0" fill="hold"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7">
            <a:extLst>
              <a:ext uri="{28A0092B-C50C-407E-A947-70E740481C1C}">
                <a14:useLocalDpi xmlns:a14="http://schemas.microsoft.com/office/drawing/2010/main" val="0"/>
              </a:ext>
            </a:extLst>
          </a:blip>
          <a:srcRect t="23756"/>
          <a:stretch>
            <a:fillRect/>
          </a:stretch>
        </p:blipFill>
        <p:spPr>
          <a:xfrm>
            <a:off x="1905" y="0"/>
            <a:ext cx="12188190" cy="5999480"/>
          </a:xfrm>
          <a:prstGeom prst="rect">
            <a:avLst/>
          </a:prstGeom>
        </p:spPr>
      </p:pic>
      <p:pic>
        <p:nvPicPr>
          <p:cNvPr id="40" name="图片 3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3491" y="3285170"/>
            <a:ext cx="2433182" cy="3947357"/>
          </a:xfrm>
          <a:prstGeom prst="rect">
            <a:avLst/>
          </a:prstGeom>
          <a:effectLst>
            <a:outerShdw blurRad="152400" dist="139700" dir="18900000" algn="bl" rotWithShape="0">
              <a:prstClr val="black">
                <a:alpha val="23000"/>
              </a:prstClr>
            </a:outerShdw>
          </a:effectLst>
        </p:spPr>
      </p:pic>
      <p:pic>
        <p:nvPicPr>
          <p:cNvPr id="60" name="图片 5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87967" y="405383"/>
            <a:ext cx="1361409" cy="1192713"/>
          </a:xfrm>
          <a:prstGeom prst="rect">
            <a:avLst/>
          </a:prstGeom>
        </p:spPr>
      </p:pic>
      <p:pic>
        <p:nvPicPr>
          <p:cNvPr id="73" name="图片 72"/>
          <p:cNvPicPr>
            <a:picLocks noChangeAspect="1"/>
          </p:cNvPicPr>
          <p:nvPr/>
        </p:nvPicPr>
        <p:blipFill>
          <a:blip r:embed="rId10" cstate="print">
            <a:extLst>
              <a:ext uri="{BEBA8EAE-BF5A-486C-A8C5-ECC9F3942E4B}">
                <a14:imgProps xmlns:a14="http://schemas.microsoft.com/office/drawing/2010/main">
                  <a14:imgLayer r:embed="rId11">
                    <a14:imgEffect>
                      <a14:saturation sat="300000"/>
                    </a14:imgEffect>
                  </a14:imgLayer>
                </a14:imgProps>
              </a:ext>
              <a:ext uri="{28A0092B-C50C-407E-A947-70E740481C1C}">
                <a14:useLocalDpi xmlns:a14="http://schemas.microsoft.com/office/drawing/2010/main" val="0"/>
              </a:ext>
            </a:extLst>
          </a:blip>
          <a:stretch>
            <a:fillRect/>
          </a:stretch>
        </p:blipFill>
        <p:spPr>
          <a:xfrm rot="2926601">
            <a:off x="9153919" y="-738867"/>
            <a:ext cx="3303424" cy="3840918"/>
          </a:xfrm>
          <a:prstGeom prst="rect">
            <a:avLst/>
          </a:prstGeom>
        </p:spPr>
      </p:pic>
      <p:grpSp>
        <p:nvGrpSpPr>
          <p:cNvPr id="31" name="PA-04"/>
          <p:cNvGrpSpPr/>
          <p:nvPr>
            <p:custDataLst>
              <p:tags r:id="rId1"/>
            </p:custDataLst>
          </p:nvPr>
        </p:nvGrpSpPr>
        <p:grpSpPr>
          <a:xfrm>
            <a:off x="2621937" y="2650213"/>
            <a:ext cx="6971572" cy="223461"/>
            <a:chOff x="3309691" y="3546648"/>
            <a:chExt cx="5517279" cy="176846"/>
          </a:xfrm>
          <a:solidFill>
            <a:srgbClr val="ECC555"/>
          </a:solidFill>
          <a:effectLst>
            <a:outerShdw blurRad="50800" dist="38100" dir="2700000" algn="tl" rotWithShape="0">
              <a:prstClr val="black">
                <a:alpha val="40000"/>
              </a:prstClr>
            </a:outerShdw>
          </a:effectLst>
        </p:grpSpPr>
        <p:grpSp>
          <p:nvGrpSpPr>
            <p:cNvPr id="32" name="组合 31"/>
            <p:cNvGrpSpPr/>
            <p:nvPr/>
          </p:nvGrpSpPr>
          <p:grpSpPr>
            <a:xfrm>
              <a:off x="3309691" y="3635071"/>
              <a:ext cx="5517279" cy="0"/>
              <a:chOff x="5431054" y="3727883"/>
              <a:chExt cx="5517279" cy="0"/>
            </a:xfrm>
            <a:grpFill/>
          </p:grpSpPr>
          <p:cxnSp>
            <p:nvCxnSpPr>
              <p:cNvPr id="34" name="PA-直接连接符 91"/>
              <p:cNvCxnSpPr/>
              <p:nvPr>
                <p:custDataLst>
                  <p:tags r:id="rId3"/>
                </p:custDataLst>
              </p:nvPr>
            </p:nvCxnSpPr>
            <p:spPr>
              <a:xfrm>
                <a:off x="5431054" y="3727883"/>
                <a:ext cx="2425567" cy="0"/>
              </a:xfrm>
              <a:prstGeom prst="line">
                <a:avLst/>
              </a:prstGeom>
              <a:grpFill/>
              <a:ln>
                <a:solidFill>
                  <a:srgbClr val="ECC555"/>
                </a:solidFill>
              </a:ln>
            </p:spPr>
            <p:style>
              <a:lnRef idx="1">
                <a:schemeClr val="accent1"/>
              </a:lnRef>
              <a:fillRef idx="0">
                <a:schemeClr val="accent1"/>
              </a:fillRef>
              <a:effectRef idx="0">
                <a:schemeClr val="accent1"/>
              </a:effectRef>
              <a:fontRef idx="minor">
                <a:schemeClr val="tx1"/>
              </a:fontRef>
            </p:style>
          </p:cxnSp>
          <p:cxnSp>
            <p:nvCxnSpPr>
              <p:cNvPr id="35" name="PA-直接连接符 92"/>
              <p:cNvCxnSpPr/>
              <p:nvPr>
                <p:custDataLst>
                  <p:tags r:id="rId4"/>
                </p:custDataLst>
              </p:nvPr>
            </p:nvCxnSpPr>
            <p:spPr>
              <a:xfrm>
                <a:off x="8522766" y="3727883"/>
                <a:ext cx="2425567" cy="0"/>
              </a:xfrm>
              <a:prstGeom prst="line">
                <a:avLst/>
              </a:prstGeom>
              <a:grpFill/>
              <a:ln>
                <a:solidFill>
                  <a:srgbClr val="ECC555"/>
                </a:solidFill>
              </a:ln>
            </p:spPr>
            <p:style>
              <a:lnRef idx="1">
                <a:schemeClr val="accent1"/>
              </a:lnRef>
              <a:fillRef idx="0">
                <a:schemeClr val="accent1"/>
              </a:fillRef>
              <a:effectRef idx="0">
                <a:schemeClr val="accent1"/>
              </a:effectRef>
              <a:fontRef idx="minor">
                <a:schemeClr val="tx1"/>
              </a:fontRef>
            </p:style>
          </p:cxnSp>
        </p:grpSp>
        <p:sp>
          <p:nvSpPr>
            <p:cNvPr id="33" name="PA-5-Point Star 90"/>
            <p:cNvSpPr/>
            <p:nvPr>
              <p:custDataLst>
                <p:tags r:id="rId2"/>
              </p:custDataLst>
            </p:nvPr>
          </p:nvSpPr>
          <p:spPr>
            <a:xfrm>
              <a:off x="5988527" y="3546648"/>
              <a:ext cx="176846" cy="176846"/>
            </a:xfrm>
            <a:prstGeom prst="star5">
              <a:avLst/>
            </a:prstGeom>
            <a:solidFill>
              <a:srgbClr val="ECC555"/>
            </a:solidFill>
            <a:ln>
              <a:noFill/>
            </a:ln>
            <a:scene3d>
              <a:camera prst="orthographicFront"/>
              <a:lightRig rig="threePt" dir="t"/>
            </a:scene3d>
            <a:sp3d>
              <a:bevelT w="114300" prst="artDeco"/>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 name="TextBox 47"/>
          <p:cNvSpPr txBox="1"/>
          <p:nvPr/>
        </p:nvSpPr>
        <p:spPr>
          <a:xfrm>
            <a:off x="689534" y="2971574"/>
            <a:ext cx="10812931" cy="1148969"/>
          </a:xfrm>
          <a:prstGeom prst="rect">
            <a:avLst/>
          </a:prstGeom>
        </p:spPr>
        <p:txBody>
          <a:bodyPr wrap="square">
            <a:spAutoFit/>
          </a:bodyPr>
          <a:lstStyle>
            <a:defPPr>
              <a:defRPr lang="zh-CN"/>
            </a:defPPr>
            <a:lvl1pPr algn="dist">
              <a:lnSpc>
                <a:spcPct val="120000"/>
              </a:lnSpc>
              <a:defRPr>
                <a:gradFill>
                  <a:gsLst>
                    <a:gs pos="0">
                      <a:schemeClr val="accent1">
                        <a:lumMod val="90000"/>
                        <a:lumOff val="10000"/>
                      </a:schemeClr>
                    </a:gs>
                    <a:gs pos="100000">
                      <a:schemeClr val="accent1"/>
                    </a:gs>
                  </a:gsLst>
                  <a:lin ang="5400000" scaled="1"/>
                </a:gradFill>
                <a:latin typeface="思源宋体 CN Heavy" panose="02020900000000000000" pitchFamily="18" charset="-122"/>
                <a:ea typeface="思源宋体 CN Heavy" panose="02020900000000000000" pitchFamily="18" charset="-122"/>
              </a:defRPr>
            </a:lvl1pPr>
          </a:lstStyle>
          <a:p>
            <a:pPr algn="ctr">
              <a:lnSpc>
                <a:spcPct val="110000"/>
              </a:lnSpc>
            </a:pPr>
            <a:r>
              <a:rPr lang="zh-CN" altLang="en-US" sz="6600" b="1" dirty="0">
                <a:solidFill>
                  <a:schemeClr val="bg1"/>
                </a:solidFill>
                <a:latin typeface="+mn-lt"/>
                <a:ea typeface="+mn-ea"/>
                <a:cs typeface="+mn-ea"/>
                <a:sym typeface="+mn-lt"/>
              </a:rPr>
              <a:t>“大一统”的政治文化传统</a:t>
            </a:r>
          </a:p>
        </p:txBody>
      </p:sp>
      <p:sp>
        <p:nvSpPr>
          <p:cNvPr id="6" name="文本框 5"/>
          <p:cNvSpPr txBox="1"/>
          <p:nvPr/>
        </p:nvSpPr>
        <p:spPr bwMode="auto">
          <a:xfrm>
            <a:off x="4664393" y="1662230"/>
            <a:ext cx="2863215" cy="830997"/>
          </a:xfrm>
          <a:prstGeom prst="rect">
            <a:avLst/>
          </a:prstGeom>
          <a:noFill/>
          <a:scene3d>
            <a:camera prst="orthographicFront"/>
            <a:lightRig rig="threePt" dir="t"/>
          </a:scene3d>
          <a:sp3d>
            <a:bevelT prst="relaxedInset"/>
          </a:sp3d>
        </p:spPr>
        <p:txBody>
          <a:bodyPr wrap="square">
            <a:spAutoFit/>
            <a:sp3d extrusionH="57150">
              <a:bevelT w="82550" h="38100" prst="coolSlant"/>
            </a:sp3d>
          </a:bodyPr>
          <a:lstStyle/>
          <a:p>
            <a:pPr algn="dist">
              <a:buNone/>
            </a:pPr>
            <a:r>
              <a:rPr lang="zh-CN" altLang="en-US" sz="4800" b="1" dirty="0">
                <a:solidFill>
                  <a:schemeClr val="bg1"/>
                </a:solidFill>
                <a:cs typeface="+mn-ea"/>
                <a:sym typeface="+mn-lt"/>
              </a:rPr>
              <a:t>第二部分</a:t>
            </a:r>
          </a:p>
        </p:txBody>
      </p:sp>
    </p:spTree>
    <p:extLst>
      <p:ext uri="{BB962C8B-B14F-4D97-AF65-F5344CB8AC3E}">
        <p14:creationId xmlns:p14="http://schemas.microsoft.com/office/powerpoint/2010/main" val="10390094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anim calcmode="lin" valueType="num">
                                      <p:cBhvr>
                                        <p:cTn id="12" dur="500" fill="hold"/>
                                        <p:tgtEl>
                                          <p:spTgt spid="60"/>
                                        </p:tgtEl>
                                        <p:attrNameLst>
                                          <p:attrName>ppt_x</p:attrName>
                                        </p:attrNameLst>
                                      </p:cBhvr>
                                      <p:tavLst>
                                        <p:tav tm="0">
                                          <p:val>
                                            <p:strVal val="#ppt_x"/>
                                          </p:val>
                                        </p:tav>
                                        <p:tav tm="100000">
                                          <p:val>
                                            <p:strVal val="#ppt_x"/>
                                          </p:val>
                                        </p:tav>
                                      </p:tavLst>
                                    </p:anim>
                                    <p:anim calcmode="lin" valueType="num">
                                      <p:cBhvr>
                                        <p:cTn id="13" dur="500" fill="hold"/>
                                        <p:tgtEl>
                                          <p:spTgt spid="6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Scale>
                                      <p:cBhvr>
                                        <p:cTn id="1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
                                        </p:tgtEl>
                                        <p:attrNameLst>
                                          <p:attrName>ppt_x</p:attrName>
                                          <p:attrName>ppt_y</p:attrName>
                                        </p:attrNameLst>
                                      </p:cBhvr>
                                    </p:animMotion>
                                    <p:animEffect transition="in" filter="fade">
                                      <p:cBhvr>
                                        <p:cTn id="19" dur="1000"/>
                                        <p:tgtEl>
                                          <p:spTgt spid="5"/>
                                        </p:tgtEl>
                                      </p:cBhvr>
                                    </p:animEffect>
                                  </p:childTnLst>
                                </p:cTn>
                              </p:par>
                            </p:childTnLst>
                          </p:cTn>
                        </p:par>
                        <p:par>
                          <p:cTn id="20" fill="hold">
                            <p:stCondLst>
                              <p:cond delay="2000"/>
                            </p:stCondLst>
                            <p:childTnLst>
                              <p:par>
                                <p:cTn id="21" presetID="2" presetClass="entr" presetSubtype="4" fill="hold" grpId="0" nodeType="afterEffect">
                                  <p:stCondLst>
                                    <p:cond delay="0"/>
                                  </p:stCondLst>
                                  <p:iterate type="lt">
                                    <p:tmPct val="10000"/>
                                  </p:iterate>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0" y="1357337"/>
            <a:ext cx="12192000" cy="647309"/>
            <a:chOff x="0" y="2716885"/>
            <a:chExt cx="12192000" cy="1243974"/>
          </a:xfrm>
        </p:grpSpPr>
        <p:sp>
          <p:nvSpPr>
            <p:cNvPr id="26" name="Aitds1"/>
            <p:cNvSpPr/>
            <p:nvPr/>
          </p:nvSpPr>
          <p:spPr>
            <a:xfrm>
              <a:off x="0" y="2716885"/>
              <a:ext cx="12192000" cy="124397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285750" indent="-285750" algn="ctr">
                <a:buFont typeface="Wingdings" panose="05000000000000000000" pitchFamily="2" charset="2"/>
                <a:buChar char="l"/>
              </a:pPr>
              <a:endParaRPr lang="zh-CN" altLang="en-US">
                <a:cs typeface="+mn-ea"/>
                <a:sym typeface="+mn-lt"/>
              </a:endParaRPr>
            </a:p>
          </p:txBody>
        </p:sp>
        <p:sp>
          <p:nvSpPr>
            <p:cNvPr id="27" name="矩形 26"/>
            <p:cNvSpPr/>
            <p:nvPr/>
          </p:nvSpPr>
          <p:spPr>
            <a:xfrm>
              <a:off x="993931" y="2927222"/>
              <a:ext cx="10448260" cy="791095"/>
            </a:xfrm>
            <a:prstGeom prst="rect">
              <a:avLst/>
            </a:prstGeom>
          </p:spPr>
          <p:txBody>
            <a:bodyPr wrap="square">
              <a:spAutoFit/>
            </a:bodyPr>
            <a:lstStyle/>
            <a:p>
              <a:pPr marL="285750" indent="-285750">
                <a:lnSpc>
                  <a:spcPct val="125000"/>
                </a:lnSpc>
                <a:buFont typeface="Wingdings" panose="05000000000000000000" pitchFamily="2" charset="2"/>
                <a:buChar char="l"/>
              </a:pPr>
              <a:r>
                <a:rPr lang="zh-CN" altLang="en-US" dirty="0">
                  <a:solidFill>
                    <a:schemeClr val="bg1"/>
                  </a:solidFill>
                  <a:cs typeface="+mn-ea"/>
                  <a:sym typeface="+mn-lt"/>
                </a:rPr>
                <a:t>“大一统”思想是儒家推崇的政治理念。</a:t>
              </a:r>
            </a:p>
          </p:txBody>
        </p:sp>
      </p:grpSp>
      <p:sp>
        <p:nvSpPr>
          <p:cNvPr id="28" name="文本框 27">
            <a:extLst>
              <a:ext uri="{FF2B5EF4-FFF2-40B4-BE49-F238E27FC236}">
                <a16:creationId xmlns:a16="http://schemas.microsoft.com/office/drawing/2014/main" id="{2CF08495-876B-6193-3253-9163188C12E6}"/>
              </a:ext>
            </a:extLst>
          </p:cNvPr>
          <p:cNvSpPr txBox="1"/>
          <p:nvPr/>
        </p:nvSpPr>
        <p:spPr>
          <a:xfrm>
            <a:off x="993931" y="2289087"/>
            <a:ext cx="7692869" cy="3746282"/>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zh-CN" altLang="en-US" sz="1600" dirty="0"/>
              <a:t>早在先秦时期，我国就逐渐形成了以炎黄华夏为凝聚核心、“五方之民”共天下的交融格局。</a:t>
            </a:r>
            <a:endParaRPr lang="en-US" altLang="zh-CN" sz="1600" dirty="0"/>
          </a:p>
          <a:p>
            <a:pPr marL="285750" indent="-285750">
              <a:lnSpc>
                <a:spcPct val="150000"/>
              </a:lnSpc>
              <a:buFont typeface="Wingdings" panose="05000000000000000000" pitchFamily="2" charset="2"/>
              <a:buChar char="l"/>
            </a:pPr>
            <a:r>
              <a:rPr lang="zh-CN" altLang="en-US" sz="1600" dirty="0"/>
              <a:t>发端于西汉、被其后历代王朝加以变通推行的“罢黜百家，独尊儒术”的治国思想，使中华民族“大一统”局面的不断巩固有了思想保障。</a:t>
            </a:r>
            <a:endParaRPr lang="en-US" altLang="zh-CN" sz="1600" dirty="0"/>
          </a:p>
          <a:p>
            <a:pPr marL="285750" indent="-285750">
              <a:lnSpc>
                <a:spcPct val="150000"/>
              </a:lnSpc>
              <a:buFont typeface="Wingdings" panose="05000000000000000000" pitchFamily="2" charset="2"/>
              <a:buChar char="l"/>
            </a:pPr>
            <a:r>
              <a:rPr lang="zh-CN" altLang="en-US" sz="1600" dirty="0"/>
              <a:t>从汉代起，儒家经典便不断流入少数民族社会，被许多有作为的少数民族首领学习、传扬，并且运用于实践当中，此举不仅使少数民族首领巩固了自身统治，也使少数民族地区与中央王朝的关系越来越紧密。</a:t>
            </a:r>
            <a:endParaRPr lang="en-US" altLang="zh-CN" sz="1600" dirty="0"/>
          </a:p>
          <a:p>
            <a:pPr marL="285750" indent="-285750">
              <a:lnSpc>
                <a:spcPct val="150000"/>
              </a:lnSpc>
              <a:buFont typeface="Wingdings" panose="05000000000000000000" pitchFamily="2" charset="2"/>
              <a:buChar char="l"/>
            </a:pPr>
            <a:r>
              <a:rPr lang="zh-CN" altLang="en-US" sz="1600" dirty="0"/>
              <a:t>正因为如此，从东汉至清，中国历史虽然统一与分裂交替，但统一始终是主流，每一次的分裂都孕育了更大范围、更深程度的统一，无论是汉族还是少数民族建立的政权，都始终承认“大一统”和追求“大一统”。</a:t>
            </a:r>
          </a:p>
        </p:txBody>
      </p:sp>
      <p:sp>
        <p:nvSpPr>
          <p:cNvPr id="6" name="TextBox 21">
            <a:extLst>
              <a:ext uri="{FF2B5EF4-FFF2-40B4-BE49-F238E27FC236}">
                <a16:creationId xmlns:a16="http://schemas.microsoft.com/office/drawing/2014/main" id="{7AE29CA5-5D9D-0F66-8315-7768DCCEDA9C}"/>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“大一统”的政治文化传统</a:t>
            </a:r>
          </a:p>
        </p:txBody>
      </p:sp>
      <p:sp>
        <p:nvSpPr>
          <p:cNvPr id="7" name="矩形 6">
            <a:extLst>
              <a:ext uri="{FF2B5EF4-FFF2-40B4-BE49-F238E27FC236}">
                <a16:creationId xmlns:a16="http://schemas.microsoft.com/office/drawing/2014/main" id="{771EAE30-A2C8-1059-6891-3D0E9E59DD0B}"/>
              </a:ext>
            </a:extLst>
          </p:cNvPr>
          <p:cNvSpPr/>
          <p:nvPr/>
        </p:nvSpPr>
        <p:spPr>
          <a:xfrm>
            <a:off x="9007475" y="1672612"/>
            <a:ext cx="3184525" cy="517779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cs typeface="+mn-ea"/>
              <a:sym typeface="Calibri" panose="020F050202020403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0" y="1357337"/>
            <a:ext cx="12192000" cy="976397"/>
            <a:chOff x="0" y="2716885"/>
            <a:chExt cx="12192000" cy="1876403"/>
          </a:xfrm>
        </p:grpSpPr>
        <p:sp>
          <p:nvSpPr>
            <p:cNvPr id="26" name="Aitds1"/>
            <p:cNvSpPr/>
            <p:nvPr/>
          </p:nvSpPr>
          <p:spPr>
            <a:xfrm>
              <a:off x="0" y="2716885"/>
              <a:ext cx="12192000" cy="1876403"/>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285750" indent="-285750" algn="ctr">
                <a:buFont typeface="Wingdings" panose="05000000000000000000" pitchFamily="2" charset="2"/>
                <a:buChar char="l"/>
              </a:pPr>
              <a:endParaRPr lang="zh-CN" altLang="en-US">
                <a:cs typeface="+mn-ea"/>
                <a:sym typeface="+mn-lt"/>
              </a:endParaRPr>
            </a:p>
          </p:txBody>
        </p:sp>
        <p:sp>
          <p:nvSpPr>
            <p:cNvPr id="27" name="矩形 26"/>
            <p:cNvSpPr/>
            <p:nvPr/>
          </p:nvSpPr>
          <p:spPr>
            <a:xfrm>
              <a:off x="696258" y="2927222"/>
              <a:ext cx="8506357" cy="1456504"/>
            </a:xfrm>
            <a:prstGeom prst="rect">
              <a:avLst/>
            </a:prstGeom>
          </p:spPr>
          <p:txBody>
            <a:bodyPr wrap="square">
              <a:spAutoFit/>
            </a:bodyPr>
            <a:lstStyle/>
            <a:p>
              <a:pPr marL="285750" indent="-285750">
                <a:lnSpc>
                  <a:spcPct val="125000"/>
                </a:lnSpc>
                <a:buFont typeface="Wingdings" panose="05000000000000000000" pitchFamily="2" charset="2"/>
                <a:buChar char="l"/>
              </a:pPr>
              <a:r>
                <a:rPr lang="zh-CN" altLang="en-US" dirty="0">
                  <a:solidFill>
                    <a:schemeClr val="bg1"/>
                  </a:solidFill>
                  <a:cs typeface="+mn-ea"/>
                  <a:sym typeface="+mn-lt"/>
                </a:rPr>
                <a:t>为维护和巩固“大一统”，历代王朝都重视治理民族事务，既强调“天下一统”，又强调“因俗而治”。</a:t>
              </a:r>
            </a:p>
          </p:txBody>
        </p:sp>
      </p:grpSp>
      <p:sp>
        <p:nvSpPr>
          <p:cNvPr id="28" name="文本框 27">
            <a:extLst>
              <a:ext uri="{FF2B5EF4-FFF2-40B4-BE49-F238E27FC236}">
                <a16:creationId xmlns:a16="http://schemas.microsoft.com/office/drawing/2014/main" id="{2CF08495-876B-6193-3253-9163188C12E6}"/>
              </a:ext>
            </a:extLst>
          </p:cNvPr>
          <p:cNvSpPr txBox="1"/>
          <p:nvPr/>
        </p:nvSpPr>
        <p:spPr>
          <a:xfrm>
            <a:off x="696258" y="2573032"/>
            <a:ext cx="7692869" cy="3376950"/>
          </a:xfrm>
          <a:prstGeom prst="rect">
            <a:avLst/>
          </a:prstGeom>
          <a:noFill/>
        </p:spPr>
        <p:txBody>
          <a:bodyPr wrap="square" rtlCol="0">
            <a:spAutoFit/>
          </a:bodyPr>
          <a:lstStyle/>
          <a:p>
            <a:pPr marL="285750" indent="-285750">
              <a:lnSpc>
                <a:spcPct val="150000"/>
              </a:lnSpc>
              <a:buFont typeface="Wingdings" panose="05000000000000000000" pitchFamily="2" charset="2"/>
              <a:buChar char="l"/>
            </a:pPr>
            <a:r>
              <a:rPr lang="zh-CN" altLang="en-US" sz="1600" dirty="0"/>
              <a:t>“四海之内皆兄弟”“‘五方之民’共天下”“修其教不易其俗，齐其政不易其宜”等治理理念不断被后世继承和发展。</a:t>
            </a:r>
            <a:endParaRPr lang="en-US" altLang="zh-CN" sz="1600" dirty="0"/>
          </a:p>
          <a:p>
            <a:pPr marL="285750" indent="-285750">
              <a:lnSpc>
                <a:spcPct val="150000"/>
              </a:lnSpc>
              <a:buFont typeface="Wingdings" panose="05000000000000000000" pitchFamily="2" charset="2"/>
              <a:buChar char="l"/>
            </a:pPr>
            <a:r>
              <a:rPr lang="zh-CN" altLang="en-US" sz="1600" dirty="0"/>
              <a:t>从秦朝开始，历代王朝都设有专门掌管民族事务的机构，如秦代的典客、唐宋时期的鸿胪寺、元朝的宣政院、清朝的理藩院；历代注重在边疆地区建立有别于中原的管理机构，进行差异化治理，如秦汉时期的“道”，唐朝的羁縻州、府，元、明、清三代在一些民族地区实行土司制度；历代颁行专门的法律治理民族事务，如秦朝的</a:t>
            </a:r>
            <a:r>
              <a:rPr lang="en-US" altLang="zh-CN" sz="1600" dirty="0"/>
              <a:t>《</a:t>
            </a:r>
            <a:r>
              <a:rPr lang="zh-CN" altLang="en-US" sz="1600" dirty="0"/>
              <a:t>属邦律</a:t>
            </a:r>
            <a:r>
              <a:rPr lang="en-US" altLang="zh-CN" sz="1600" dirty="0"/>
              <a:t>》</a:t>
            </a:r>
            <a:r>
              <a:rPr lang="zh-CN" altLang="en-US" sz="1600" dirty="0"/>
              <a:t>、清朝的</a:t>
            </a:r>
            <a:r>
              <a:rPr lang="en-US" altLang="zh-CN" sz="1600" dirty="0"/>
              <a:t>《</a:t>
            </a:r>
            <a:r>
              <a:rPr lang="zh-CN" altLang="en-US" sz="1600" dirty="0"/>
              <a:t>钦定理藩院则例</a:t>
            </a:r>
            <a:r>
              <a:rPr lang="en-US" altLang="zh-CN" sz="1600" dirty="0"/>
              <a:t>》</a:t>
            </a:r>
            <a:r>
              <a:rPr lang="zh-CN" altLang="en-US" sz="1600" dirty="0"/>
              <a:t>。</a:t>
            </a:r>
            <a:endParaRPr lang="en-US" altLang="zh-CN" sz="1600" dirty="0"/>
          </a:p>
          <a:p>
            <a:pPr marL="285750" indent="-285750">
              <a:lnSpc>
                <a:spcPct val="150000"/>
              </a:lnSpc>
              <a:buFont typeface="Wingdings" panose="05000000000000000000" pitchFamily="2" charset="2"/>
              <a:buChar char="l"/>
            </a:pPr>
            <a:r>
              <a:rPr lang="zh-CN" altLang="en-US" sz="1600" dirty="0"/>
              <a:t>少数民族社会也形成、实施了诸多自治制度，如在西藏实行政教合一制度，在蒙古族地区实行盟旗、王公制度，在新疆地区实行伯克制度。</a:t>
            </a:r>
          </a:p>
        </p:txBody>
      </p:sp>
      <p:sp>
        <p:nvSpPr>
          <p:cNvPr id="6" name="TextBox 21">
            <a:extLst>
              <a:ext uri="{FF2B5EF4-FFF2-40B4-BE49-F238E27FC236}">
                <a16:creationId xmlns:a16="http://schemas.microsoft.com/office/drawing/2014/main" id="{7AE29CA5-5D9D-0F66-8315-7768DCCEDA9C}"/>
              </a:ext>
            </a:extLst>
          </p:cNvPr>
          <p:cNvSpPr txBox="1"/>
          <p:nvPr/>
        </p:nvSpPr>
        <p:spPr>
          <a:xfrm>
            <a:off x="1160317" y="340304"/>
            <a:ext cx="8308813" cy="492443"/>
          </a:xfrm>
          <a:prstGeom prst="rect">
            <a:avLst/>
          </a:prstGeom>
          <a:noFill/>
        </p:spPr>
        <p:txBody>
          <a:bodyPr wrap="square" rtlCol="0">
            <a:spAutoFit/>
          </a:bodyPr>
          <a:lstStyle/>
          <a:p>
            <a:r>
              <a:rPr kumimoji="1" lang="zh-CN" altLang="en-US" sz="2600" b="1" dirty="0">
                <a:gradFill>
                  <a:gsLst>
                    <a:gs pos="0">
                      <a:srgbClr val="FE8468"/>
                    </a:gs>
                    <a:gs pos="99000">
                      <a:srgbClr val="CF1C0C"/>
                    </a:gs>
                  </a:gsLst>
                  <a:lin ang="5400000" scaled="1"/>
                </a:gradFill>
                <a:effectLst>
                  <a:outerShdw blurRad="50800" dist="38100" dir="2700000" algn="tl" rotWithShape="0">
                    <a:prstClr val="black">
                      <a:alpha val="6000"/>
                    </a:prstClr>
                  </a:outerShdw>
                </a:effectLst>
                <a:latin typeface="+mn-ea"/>
                <a:sym typeface="微软雅黑" panose="020B0503020204020204" pitchFamily="34" charset="-122"/>
              </a:rPr>
              <a:t>“大一统”的政治文化传统</a:t>
            </a:r>
          </a:p>
        </p:txBody>
      </p:sp>
      <p:sp>
        <p:nvSpPr>
          <p:cNvPr id="7" name="矩形 6">
            <a:extLst>
              <a:ext uri="{FF2B5EF4-FFF2-40B4-BE49-F238E27FC236}">
                <a16:creationId xmlns:a16="http://schemas.microsoft.com/office/drawing/2014/main" id="{771EAE30-A2C8-1059-6891-3D0E9E59DD0B}"/>
              </a:ext>
            </a:extLst>
          </p:cNvPr>
          <p:cNvSpPr/>
          <p:nvPr/>
        </p:nvSpPr>
        <p:spPr>
          <a:xfrm>
            <a:off x="9007475" y="1672612"/>
            <a:ext cx="3184525" cy="5177790"/>
          </a:xfrm>
          <a:prstGeom prst="rect">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alibri" panose="020F0502020204030204" pitchFamily="34" charset="0"/>
              <a:ea typeface="微软雅黑" panose="020B0503020204020204" pitchFamily="34" charset="-122"/>
              <a:cs typeface="+mn-ea"/>
              <a:sym typeface="Calibri" panose="020F0502020204030204" pitchFamily="34" charset="0"/>
            </a:endParaRPr>
          </a:p>
        </p:txBody>
      </p:sp>
    </p:spTree>
    <p:extLst>
      <p:ext uri="{BB962C8B-B14F-4D97-AF65-F5344CB8AC3E}">
        <p14:creationId xmlns:p14="http://schemas.microsoft.com/office/powerpoint/2010/main" val="31829645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COMMONDATA" val="eyJoZGlkIjoiYzZkNzQ4ZWFiZmQ4NTRhOWRkZTk3YTMwMjlmMmZhYmUifQ=="/>
</p:tagLst>
</file>

<file path=ppt/tags/tag10.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PA" val="v5.2.3"/>
</p:tagLst>
</file>

<file path=ppt/tags/tag13.xml><?xml version="1.0" encoding="utf-8"?>
<p:tagLst xmlns:a="http://schemas.openxmlformats.org/drawingml/2006/main" xmlns:r="http://schemas.openxmlformats.org/officeDocument/2006/relationships" xmlns:p="http://schemas.openxmlformats.org/presentationml/2006/main">
  <p:tag name="PA" val="v5.2.3"/>
</p:tagLst>
</file>

<file path=ppt/tags/tag14.xml><?xml version="1.0" encoding="utf-8"?>
<p:tagLst xmlns:a="http://schemas.openxmlformats.org/drawingml/2006/main" xmlns:r="http://schemas.openxmlformats.org/officeDocument/2006/relationships" xmlns:p="http://schemas.openxmlformats.org/presentationml/2006/main">
  <p:tag name="PA" val="v5.2.3"/>
</p:tagLst>
</file>

<file path=ppt/tags/tag15.xml><?xml version="1.0" encoding="utf-8"?>
<p:tagLst xmlns:a="http://schemas.openxmlformats.org/drawingml/2006/main" xmlns:r="http://schemas.openxmlformats.org/officeDocument/2006/relationships" xmlns:p="http://schemas.openxmlformats.org/presentationml/2006/main">
  <p:tag name="PA" val="v5.2.3"/>
</p:tagLst>
</file>

<file path=ppt/tags/tag16.xml><?xml version="1.0" encoding="utf-8"?>
<p:tagLst xmlns:a="http://schemas.openxmlformats.org/drawingml/2006/main" xmlns:r="http://schemas.openxmlformats.org/officeDocument/2006/relationships" xmlns:p="http://schemas.openxmlformats.org/presentationml/2006/main">
  <p:tag name="PA" val="v5.2.3"/>
</p:tagLst>
</file>

<file path=ppt/tags/tag17.xml><?xml version="1.0" encoding="utf-8"?>
<p:tagLst xmlns:a="http://schemas.openxmlformats.org/drawingml/2006/main" xmlns:r="http://schemas.openxmlformats.org/officeDocument/2006/relationships" xmlns:p="http://schemas.openxmlformats.org/presentationml/2006/main">
  <p:tag name="PA" val="v5.2.3"/>
</p:tagLst>
</file>

<file path=ppt/tags/tag18.xml><?xml version="1.0" encoding="utf-8"?>
<p:tagLst xmlns:a="http://schemas.openxmlformats.org/drawingml/2006/main" xmlns:r="http://schemas.openxmlformats.org/officeDocument/2006/relationships" xmlns:p="http://schemas.openxmlformats.org/presentationml/2006/main">
  <p:tag name="PA" val="v5.2.3"/>
</p:tagLst>
</file>

<file path=ppt/tags/tag19.xml><?xml version="1.0" encoding="utf-8"?>
<p:tagLst xmlns:a="http://schemas.openxmlformats.org/drawingml/2006/main" xmlns:r="http://schemas.openxmlformats.org/officeDocument/2006/relationships" xmlns:p="http://schemas.openxmlformats.org/presentationml/2006/main">
  <p:tag name="PA" val="v5.2.3"/>
</p:tagLst>
</file>

<file path=ppt/tags/tag2.xml><?xml version="1.0" encoding="utf-8"?>
<p:tagLst xmlns:a="http://schemas.openxmlformats.org/drawingml/2006/main" xmlns:r="http://schemas.openxmlformats.org/officeDocument/2006/relationships" xmlns:p="http://schemas.openxmlformats.org/presentationml/2006/main">
  <p:tag name="PA" val="v5.2.5"/>
</p:tagLst>
</file>

<file path=ppt/tags/tag20.xml><?xml version="1.0" encoding="utf-8"?>
<p:tagLst xmlns:a="http://schemas.openxmlformats.org/drawingml/2006/main" xmlns:r="http://schemas.openxmlformats.org/officeDocument/2006/relationships" xmlns:p="http://schemas.openxmlformats.org/presentationml/2006/main">
  <p:tag name="PA" val="v5.2.3"/>
</p:tagLst>
</file>

<file path=ppt/tags/tag21.xml><?xml version="1.0" encoding="utf-8"?>
<p:tagLst xmlns:a="http://schemas.openxmlformats.org/drawingml/2006/main" xmlns:r="http://schemas.openxmlformats.org/officeDocument/2006/relationships" xmlns:p="http://schemas.openxmlformats.org/presentationml/2006/main">
  <p:tag name="PA" val="v5.2.3"/>
</p:tagLst>
</file>

<file path=ppt/tags/tag22.xml><?xml version="1.0" encoding="utf-8"?>
<p:tagLst xmlns:a="http://schemas.openxmlformats.org/drawingml/2006/main" xmlns:r="http://schemas.openxmlformats.org/officeDocument/2006/relationships" xmlns:p="http://schemas.openxmlformats.org/presentationml/2006/main">
  <p:tag name="PA" val="v5.2.3"/>
</p:tagLst>
</file>

<file path=ppt/tags/tag23.xml><?xml version="1.0" encoding="utf-8"?>
<p:tagLst xmlns:a="http://schemas.openxmlformats.org/drawingml/2006/main" xmlns:r="http://schemas.openxmlformats.org/officeDocument/2006/relationships" xmlns:p="http://schemas.openxmlformats.org/presentationml/2006/main">
  <p:tag name="PA" val="v5.2.3"/>
</p:tagLst>
</file>

<file path=ppt/tags/tag24.xml><?xml version="1.0" encoding="utf-8"?>
<p:tagLst xmlns:a="http://schemas.openxmlformats.org/drawingml/2006/main" xmlns:r="http://schemas.openxmlformats.org/officeDocument/2006/relationships" xmlns:p="http://schemas.openxmlformats.org/presentationml/2006/main">
  <p:tag name="PA" val="v5.2.3"/>
</p:tagLst>
</file>

<file path=ppt/tags/tag25.xml><?xml version="1.0" encoding="utf-8"?>
<p:tagLst xmlns:a="http://schemas.openxmlformats.org/drawingml/2006/main" xmlns:r="http://schemas.openxmlformats.org/officeDocument/2006/relationships" xmlns:p="http://schemas.openxmlformats.org/presentationml/2006/main">
  <p:tag name="PA" val="v5.2.3"/>
</p:tagLst>
</file>

<file path=ppt/tags/tag26.xml><?xml version="1.0" encoding="utf-8"?>
<p:tagLst xmlns:a="http://schemas.openxmlformats.org/drawingml/2006/main" xmlns:r="http://schemas.openxmlformats.org/officeDocument/2006/relationships" xmlns:p="http://schemas.openxmlformats.org/presentationml/2006/main">
  <p:tag name="PA" val="v5.2.3"/>
</p:tagLst>
</file>

<file path=ppt/tags/tag27.xml><?xml version="1.0" encoding="utf-8"?>
<p:tagLst xmlns:a="http://schemas.openxmlformats.org/drawingml/2006/main" xmlns:r="http://schemas.openxmlformats.org/officeDocument/2006/relationships" xmlns:p="http://schemas.openxmlformats.org/presentationml/2006/main">
  <p:tag name="PA" val="v5.2.3"/>
</p:tagLst>
</file>

<file path=ppt/tags/tag3.xml><?xml version="1.0" encoding="utf-8"?>
<p:tagLst xmlns:a="http://schemas.openxmlformats.org/drawingml/2006/main" xmlns:r="http://schemas.openxmlformats.org/officeDocument/2006/relationships" xmlns:p="http://schemas.openxmlformats.org/presentationml/2006/main">
  <p:tag name="PA" val="v5.2.3"/>
</p:tagLst>
</file>

<file path=ppt/tags/tag4.xml><?xml version="1.0" encoding="utf-8"?>
<p:tagLst xmlns:a="http://schemas.openxmlformats.org/drawingml/2006/main" xmlns:r="http://schemas.openxmlformats.org/officeDocument/2006/relationships" xmlns:p="http://schemas.openxmlformats.org/presentationml/2006/main">
  <p:tag name="PA" val="v5.2.3"/>
</p:tagLst>
</file>

<file path=ppt/tags/tag5.xml><?xml version="1.0" encoding="utf-8"?>
<p:tagLst xmlns:a="http://schemas.openxmlformats.org/drawingml/2006/main" xmlns:r="http://schemas.openxmlformats.org/officeDocument/2006/relationships" xmlns:p="http://schemas.openxmlformats.org/presentationml/2006/main">
  <p:tag name="PA" val="v5.2.3"/>
</p:tagLst>
</file>

<file path=ppt/tags/tag6.xml><?xml version="1.0" encoding="utf-8"?>
<p:tagLst xmlns:a="http://schemas.openxmlformats.org/drawingml/2006/main" xmlns:r="http://schemas.openxmlformats.org/officeDocument/2006/relationships" xmlns:p="http://schemas.openxmlformats.org/presentationml/2006/main">
  <p:tag name="PA" val="v5.2.3"/>
</p:tagLst>
</file>

<file path=ppt/tags/tag7.xml><?xml version="1.0" encoding="utf-8"?>
<p:tagLst xmlns:a="http://schemas.openxmlformats.org/drawingml/2006/main" xmlns:r="http://schemas.openxmlformats.org/officeDocument/2006/relationships" xmlns:p="http://schemas.openxmlformats.org/presentationml/2006/main">
  <p:tag name="PA" val="v5.2.5"/>
</p:tagLst>
</file>

<file path=ppt/tags/tag8.xml><?xml version="1.0" encoding="utf-8"?>
<p:tagLst xmlns:a="http://schemas.openxmlformats.org/drawingml/2006/main" xmlns:r="http://schemas.openxmlformats.org/officeDocument/2006/relationships" xmlns:p="http://schemas.openxmlformats.org/presentationml/2006/main">
  <p:tag name="PA" val="v5.2.5"/>
</p:tagLst>
</file>

<file path=ppt/tags/tag9.xml><?xml version="1.0" encoding="utf-8"?>
<p:tagLst xmlns:a="http://schemas.openxmlformats.org/drawingml/2006/main" xmlns:r="http://schemas.openxmlformats.org/officeDocument/2006/relationships" xmlns:p="http://schemas.openxmlformats.org/presentationml/2006/main">
  <p:tag name="PA" val="v5.2.5"/>
</p:tagLst>
</file>

<file path=ppt/theme/theme1.xml><?xml version="1.0" encoding="utf-8"?>
<a:theme xmlns:a="http://schemas.openxmlformats.org/drawingml/2006/main" name="Office 主题​​">
  <a:themeElements>
    <a:clrScheme name="自定义 12">
      <a:dk1>
        <a:sysClr val="windowText" lastClr="000000"/>
      </a:dk1>
      <a:lt1>
        <a:sysClr val="window" lastClr="FFFFFF"/>
      </a:lt1>
      <a:dk2>
        <a:srgbClr val="44546A"/>
      </a:dk2>
      <a:lt2>
        <a:srgbClr val="E7E6E6"/>
      </a:lt2>
      <a:accent1>
        <a:srgbClr val="CB232D"/>
      </a:accent1>
      <a:accent2>
        <a:srgbClr val="F6F000"/>
      </a:accent2>
      <a:accent3>
        <a:srgbClr val="A5A5A5"/>
      </a:accent3>
      <a:accent4>
        <a:srgbClr val="FFC000"/>
      </a:accent4>
      <a:accent5>
        <a:srgbClr val="5B9BD5"/>
      </a:accent5>
      <a:accent6>
        <a:srgbClr val="70AD47"/>
      </a:accent6>
      <a:hlink>
        <a:srgbClr val="0563C1"/>
      </a:hlink>
      <a:folHlink>
        <a:srgbClr val="954F72"/>
      </a:folHlink>
    </a:clrScheme>
    <a:fontScheme name="nkr5iasr">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TotalTime>
  <Words>2255</Words>
  <Application>Microsoft Office PowerPoint</Application>
  <PresentationFormat>宽屏</PresentationFormat>
  <Paragraphs>92</Paragraphs>
  <Slides>20</Slides>
  <Notes>9</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vt:lpstr>
      <vt:lpstr>字魂35号-经典雅黑</vt:lpstr>
      <vt:lpstr>字魂58号-创中黑</vt:lpstr>
      <vt:lpstr>Calibri</vt:lpstr>
      <vt:lpstr>等线</vt:lpstr>
      <vt:lpstr>Wingdings</vt:lpstr>
      <vt:lpstr>思源宋体 CN Heavy</vt:lpstr>
      <vt:lpstr>汉仪雅酷黑 85W</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晓卉 周</cp:lastModifiedBy>
  <cp:revision>3</cp:revision>
  <dcterms:created xsi:type="dcterms:W3CDTF">2020-07-06T02:40:00Z</dcterms:created>
  <dcterms:modified xsi:type="dcterms:W3CDTF">2024-04-15T03:20:55Z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31D5CFB8645644FB9386CE765E050E2A</vt:lpwstr>
  </property>
  <property fmtid="{D5CDD505-2E9C-101B-9397-08002B2CF9AE}" pid="3" name="KSOProductBuildVer">
    <vt:lpwstr>2052-11.1.0.11636</vt:lpwstr>
  </property>
</Properties>
</file>