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0" r:id="rId3"/>
  </p:sldMasterIdLst>
  <p:notesMasterIdLst>
    <p:notesMasterId r:id="rId23"/>
  </p:notesMasterIdLst>
  <p:handoutMasterIdLst>
    <p:handoutMasterId r:id="rId24"/>
  </p:handoutMasterIdLst>
  <p:sldIdLst>
    <p:sldId id="289" r:id="rId4"/>
    <p:sldId id="293" r:id="rId5"/>
    <p:sldId id="444" r:id="rId6"/>
    <p:sldId id="350" r:id="rId7"/>
    <p:sldId id="379" r:id="rId8"/>
    <p:sldId id="380" r:id="rId9"/>
    <p:sldId id="396" r:id="rId10"/>
    <p:sldId id="386" r:id="rId11"/>
    <p:sldId id="387" r:id="rId12"/>
    <p:sldId id="388" r:id="rId13"/>
    <p:sldId id="389" r:id="rId14"/>
    <p:sldId id="390" r:id="rId15"/>
    <p:sldId id="391" r:id="rId16"/>
    <p:sldId id="392" r:id="rId17"/>
    <p:sldId id="393" r:id="rId18"/>
    <p:sldId id="394" r:id="rId19"/>
    <p:sldId id="395" r:id="rId20"/>
    <p:sldId id="442" r:id="rId21"/>
    <p:sldId id="305" r:id="rId22"/>
  </p:sldIdLst>
  <p:sldSz cx="9144000" cy="5143500" type="screen16x9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0" userDrawn="1">
          <p15:clr>
            <a:srgbClr val="A4A3A4"/>
          </p15:clr>
        </p15:guide>
        <p15:guide id="2" orient="horz" pos="2493" userDrawn="1">
          <p15:clr>
            <a:srgbClr val="A4A3A4"/>
          </p15:clr>
        </p15:guide>
        <p15:guide id="3" pos="3131" userDrawn="1">
          <p15:clr>
            <a:srgbClr val="A4A3A4"/>
          </p15:clr>
        </p15:guide>
        <p15:guide id="4" pos="52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CB1F"/>
    <a:srgbClr val="98B14D"/>
    <a:srgbClr val="66FF33"/>
    <a:srgbClr val="D8FAE8"/>
    <a:srgbClr val="9FF2C4"/>
    <a:srgbClr val="63D2A4"/>
    <a:srgbClr val="1FAA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318" y="-762"/>
      </p:cViewPr>
      <p:guideLst>
        <p:guide orient="horz" pos="1670"/>
        <p:guide orient="horz" pos="2493"/>
        <p:guide pos="3131"/>
        <p:guide pos="52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49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0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D432F-500B-40A5-8D20-AD7C9FD159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E0E66-0D14-4BBC-92E6-C54B90739E1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F52F9A-8F4D-466E-B9E9-50DE33859F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5A865-2289-4A28-A607-FE2F7A09DE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A38F8-84B7-4FBE-A47C-248D581CB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847B6-DB8B-48D1-B694-F4AF0BBC23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flipH="1">
            <a:off x="-1" y="4893404"/>
            <a:ext cx="9144001" cy="270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/>
          </a:p>
        </p:txBody>
      </p:sp>
      <p:sp>
        <p:nvSpPr>
          <p:cNvPr id="3" name="矩形 2"/>
          <p:cNvSpPr/>
          <p:nvPr userDrawn="1"/>
        </p:nvSpPr>
        <p:spPr>
          <a:xfrm flipH="1">
            <a:off x="-2" y="4946689"/>
            <a:ext cx="9144001" cy="21667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/>
          </a:p>
        </p:txBody>
      </p:sp>
      <p:sp>
        <p:nvSpPr>
          <p:cNvPr id="4" name="矩形 5"/>
          <p:cNvSpPr/>
          <p:nvPr userDrawn="1"/>
        </p:nvSpPr>
        <p:spPr>
          <a:xfrm>
            <a:off x="7480479" y="4869260"/>
            <a:ext cx="763522" cy="83839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/>
          </a:p>
        </p:txBody>
      </p:sp>
      <p:sp>
        <p:nvSpPr>
          <p:cNvPr id="5" name="矩形 4"/>
          <p:cNvSpPr/>
          <p:nvPr userDrawn="1"/>
        </p:nvSpPr>
        <p:spPr>
          <a:xfrm>
            <a:off x="7548696" y="4869258"/>
            <a:ext cx="802741" cy="2941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543855" y="315192"/>
            <a:ext cx="33475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252645" y="318458"/>
            <a:ext cx="32935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>
            <a:off x="5543855" y="358080"/>
            <a:ext cx="33475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252645" y="361346"/>
            <a:ext cx="329350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84164" y="4847250"/>
            <a:ext cx="931804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>
              <a:defRPr lang="en-US" sz="1500" b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fld id="{48F63A3B-78C7-47BE-AE5E-E10140E04643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886B5-A06A-4E12-BCF1-874470F3AB5C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F0291-D312-4CC1-81BF-D0449C0970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2DD2E9D-B3AC-4753-B0D5-8ECC003498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4A4B975-D6A0-4BA7-BE44-F3C6844D0A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A38F8-84B7-4FBE-A47C-248D581CB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847B6-DB8B-48D1-B694-F4AF0BBC23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429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4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microsoft.com/office/2007/relationships/hdphoto" Target="../media/image3.wdp"/><Relationship Id="rId4" Type="http://schemas.openxmlformats.org/officeDocument/2006/relationships/image" Target="../media/image2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png"/><Relationship Id="rId2" Type="http://schemas.openxmlformats.org/officeDocument/2006/relationships/hyperlink" Target="&#22823;&#23398;&#29983;&#23433;&#20840;&#25945;&#32946;%202020.9\&#21917;&#37202;&#21917;&#27515;&#19968;&#20010;&#65292;5&#20010;&#20154;&#20849;&#36180;&#20102;40&#19975;&#65281;.mp4" TargetMode="External"/><Relationship Id="rId1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1.tiff"/><Relationship Id="rId3" Type="http://schemas.openxmlformats.org/officeDocument/2006/relationships/image" Target="../media/image10.tif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3.png"/><Relationship Id="rId3" Type="http://schemas.openxmlformats.org/officeDocument/2006/relationships/tags" Target="../tags/tag7.xml"/><Relationship Id="rId2" Type="http://schemas.openxmlformats.org/officeDocument/2006/relationships/image" Target="../media/image12.jpeg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hyperlink" Target="&#22823;&#23398;&#29983;&#23433;&#20840;&#25945;&#32946;%202020.9\&#36870;&#22825;&#30005;&#21160;&#36710;&#36829;&#31456;&#20132;&#36890;&#20107;&#25925;&#65292;&#30495;&#30340;&#35302;&#30446;&#24778;&#24515;&#65281;-&#22269;&#35821;&#39640;&#28165;%20%5bDIVX%20&#39640;&#36136;&#37327;&#21644;&#22823;&#23567;%5d.mp4" TargetMode="External"/><Relationship Id="rId4" Type="http://schemas.openxmlformats.org/officeDocument/2006/relationships/image" Target="../media/image17.jpeg"/><Relationship Id="rId3" Type="http://schemas.openxmlformats.org/officeDocument/2006/relationships/tags" Target="../tags/tag9.xml"/><Relationship Id="rId2" Type="http://schemas.openxmlformats.org/officeDocument/2006/relationships/image" Target="../media/image16.png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hyperlink" Target="&#22823;&#23398;&#29983;&#23433;&#20840;&#25945;&#32946;%202020.9\&#26257;&#20551;&#38450;&#28346;&#27700;&#8212;&#8212;&#20004;&#26465;&#29983;&#21629;&#39588;&#28982;&#31163;&#21435;.mp4" TargetMode="Externa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3.png"/><Relationship Id="rId3" Type="http://schemas.openxmlformats.org/officeDocument/2006/relationships/hyperlink" Target="&#22823;&#23398;&#29983;&#23433;&#20840;&#25945;&#32946;%202020.9\&#20248;&#37239;&#32593;-&#23398;&#26657;&#28779;&#28798;&#35686;&#31034;&#29255;.flv" TargetMode="Externa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6" name="PA_直接连接符 75"/>
          <p:cNvCxnSpPr/>
          <p:nvPr>
            <p:custDataLst>
              <p:tags r:id="rId1"/>
            </p:custDataLst>
          </p:nvPr>
        </p:nvCxnSpPr>
        <p:spPr>
          <a:xfrm>
            <a:off x="863151" y="2436743"/>
            <a:ext cx="741555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PA_直接连接符 76"/>
          <p:cNvCxnSpPr/>
          <p:nvPr>
            <p:custDataLst>
              <p:tags r:id="rId2"/>
            </p:custDataLst>
          </p:nvPr>
        </p:nvCxnSpPr>
        <p:spPr>
          <a:xfrm>
            <a:off x="863151" y="2350485"/>
            <a:ext cx="740729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PA_矩形 77"/>
          <p:cNvSpPr/>
          <p:nvPr>
            <p:custDataLst>
              <p:tags r:id="rId3"/>
            </p:custDataLst>
          </p:nvPr>
        </p:nvSpPr>
        <p:spPr>
          <a:xfrm>
            <a:off x="661985" y="2520287"/>
            <a:ext cx="796315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2024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年春季开学安全第一课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3"/>
          <a:stretch>
            <a:fillRect/>
          </a:stretch>
        </p:blipFill>
        <p:spPr>
          <a:xfrm>
            <a:off x="863151" y="994276"/>
            <a:ext cx="1823124" cy="1188000"/>
          </a:xfrm>
          <a:prstGeom prst="rect">
            <a:avLst/>
          </a:prstGeom>
          <a:ln w="1270">
            <a:solidFill>
              <a:schemeClr val="bg2">
                <a:lumMod val="20000"/>
                <a:lumOff val="80000"/>
              </a:schemeClr>
            </a:solidFill>
          </a:ln>
        </p:spPr>
      </p:pic>
      <p:cxnSp>
        <p:nvCxnSpPr>
          <p:cNvPr id="43" name="PA_直接连接符 75"/>
          <p:cNvCxnSpPr/>
          <p:nvPr>
            <p:custDataLst>
              <p:tags r:id="rId6"/>
            </p:custDataLst>
          </p:nvPr>
        </p:nvCxnSpPr>
        <p:spPr>
          <a:xfrm>
            <a:off x="863151" y="3277574"/>
            <a:ext cx="741555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A_直接连接符 76"/>
          <p:cNvCxnSpPr/>
          <p:nvPr>
            <p:custDataLst>
              <p:tags r:id="rId7"/>
            </p:custDataLst>
          </p:nvPr>
        </p:nvCxnSpPr>
        <p:spPr>
          <a:xfrm>
            <a:off x="863151" y="3352847"/>
            <a:ext cx="740729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35525" y="956945"/>
            <a:ext cx="1536065" cy="12655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42100" y="956945"/>
            <a:ext cx="1800860" cy="13309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08630" y="956945"/>
            <a:ext cx="1640840" cy="1259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76300" y="515541"/>
            <a:ext cx="7715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饮食安全</a:t>
            </a:r>
            <a:endParaRPr lang="en-US" altLang="zh-CN" sz="48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33375" y="3867149"/>
            <a:ext cx="3228976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注意辨别食品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有效期和质量</a:t>
            </a:r>
            <a:r>
              <a:rPr lang="en-US" altLang="zh-CN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1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外出就餐，环境卫生很重要。</a:t>
            </a:r>
            <a:endParaRPr lang="zh-CN" altLang="en-US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0114" name="Picture 2" descr="http://n.sinaimg.cn/translate/20170610/nLAc-fyfzhap471430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7700" y="1457292"/>
            <a:ext cx="3343275" cy="2239995"/>
          </a:xfrm>
          <a:prstGeom prst="rect">
            <a:avLst/>
          </a:prstGeom>
          <a:noFill/>
        </p:spPr>
      </p:pic>
      <p:pic>
        <p:nvPicPr>
          <p:cNvPr id="91138" name="Picture 2" descr="https://p5.ssl.qhimgs1.com/sdr/_220_/t017264713af187502b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11725" y="1457642"/>
            <a:ext cx="3559175" cy="30467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76300" y="515541"/>
            <a:ext cx="7715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饮食安全</a:t>
            </a:r>
            <a:endParaRPr lang="en-US" altLang="zh-CN" sz="48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0116" name="Picture 4" descr="https://p1.ssl.qhimgs1.com/sdr/_220_/t015e76820263d27dc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60875" y="1438275"/>
            <a:ext cx="4084170" cy="2309814"/>
          </a:xfrm>
          <a:prstGeom prst="rect">
            <a:avLst/>
          </a:prstGeom>
          <a:noFill/>
        </p:spPr>
      </p:pic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4991100" y="3876674"/>
            <a:ext cx="29336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小酌怡情，大喝伤身、害人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4825" y="3815080"/>
            <a:ext cx="2880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安全警示案例：</a:t>
            </a:r>
            <a:endParaRPr lang="zh-CN" altLang="en-US"/>
          </a:p>
          <a:p>
            <a:r>
              <a:rPr lang="zh-CN" altLang="en-US">
                <a:hlinkClick r:id="rId2" action="ppaction://hlinkfile"/>
              </a:rPr>
              <a:t>同桌喝酒，</a:t>
            </a:r>
            <a:r>
              <a:rPr lang="en-US" altLang="zh-CN">
                <a:hlinkClick r:id="rId2" action="ppaction://hlinkfile"/>
              </a:rPr>
              <a:t>5</a:t>
            </a:r>
            <a:r>
              <a:rPr lang="zh-CN" altLang="en-US">
                <a:hlinkClick r:id="rId2" action="ppaction://hlinkfile"/>
              </a:rPr>
              <a:t>人索赔</a:t>
            </a:r>
            <a:r>
              <a:rPr lang="en-US" altLang="zh-CN">
                <a:hlinkClick r:id="rId2" action="ppaction://hlinkfile"/>
              </a:rPr>
              <a:t>40</a:t>
            </a:r>
            <a:r>
              <a:rPr lang="zh-CN" altLang="en-US">
                <a:hlinkClick r:id="rId2" action="ppaction://hlinkfile"/>
              </a:rPr>
              <a:t>万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065" y="1496695"/>
            <a:ext cx="2484755" cy="1877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76300" y="515541"/>
            <a:ext cx="7715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财物安全</a:t>
            </a:r>
            <a:endParaRPr lang="en-US" altLang="zh-CN" sz="48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14300" y="4019549"/>
            <a:ext cx="39433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贵重物品不炫耀、不显摆、收好锁好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4762500" y="4095749"/>
            <a:ext cx="30575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上门推销，做到不信不买</a:t>
            </a:r>
            <a:endParaRPr lang="zh-CN" altLang="en-US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离开宿舍，做到人走门关</a:t>
            </a:r>
            <a:endParaRPr lang="zh-CN" altLang="en-US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62" name="Picture 2" descr="https://p1.ssl.qhimgs1.com/sdr/400__/t01a38fc8c7e6cbe20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8925" y="1338262"/>
            <a:ext cx="3505200" cy="2495551"/>
          </a:xfrm>
          <a:prstGeom prst="rect">
            <a:avLst/>
          </a:prstGeom>
          <a:noFill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7535" y="1602740"/>
            <a:ext cx="356933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76300" y="515541"/>
            <a:ext cx="7715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财物安全</a:t>
            </a:r>
            <a:endParaRPr lang="en-US" altLang="zh-CN" sz="48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0" y="4248149"/>
            <a:ext cx="35147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不做第三只手、不乱拿同学东西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4762500" y="4095750"/>
            <a:ext cx="3587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跑步、外出保管好手机、钱包等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4210" name="Picture 2" descr="https://ps.ssl.qhmsg.com/t018fb073ed6132a466.jpg"/>
          <p:cNvPicPr>
            <a:picLocks noChangeAspect="1" noChangeArrowheads="1"/>
          </p:cNvPicPr>
          <p:nvPr/>
        </p:nvPicPr>
        <p:blipFill>
          <a:blip r:embed="rId1" cstate="print"/>
          <a:srcRect b="19000"/>
          <a:stretch>
            <a:fillRect/>
          </a:stretch>
        </p:blipFill>
        <p:spPr bwMode="auto">
          <a:xfrm>
            <a:off x="469900" y="1483894"/>
            <a:ext cx="2540000" cy="2707105"/>
          </a:xfrm>
          <a:prstGeom prst="rect">
            <a:avLst/>
          </a:prstGeom>
          <a:noFill/>
        </p:spPr>
      </p:pic>
      <p:pic>
        <p:nvPicPr>
          <p:cNvPr id="94212" name="Picture 4" descr="http://pic35.photophoto.cn/20150623/0017029564774164_b.jpg"/>
          <p:cNvPicPr>
            <a:picLocks noChangeAspect="1" noChangeArrowheads="1"/>
          </p:cNvPicPr>
          <p:nvPr/>
        </p:nvPicPr>
        <p:blipFill>
          <a:blip r:embed="rId2" cstate="print"/>
          <a:srcRect b="3749"/>
          <a:stretch>
            <a:fillRect/>
          </a:stretch>
        </p:blipFill>
        <p:spPr bwMode="auto">
          <a:xfrm>
            <a:off x="3352800" y="1517106"/>
            <a:ext cx="5476875" cy="2445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76300" y="515541"/>
            <a:ext cx="7715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zh-CN" altLang="en-US" sz="4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endParaRPr lang="en-US" altLang="zh-CN" sz="48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5234" name="Picture 2" descr="https://p0.ssl.qhimgs1.com/sdr/_220_/t0141765040137647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3375" y="1423987"/>
            <a:ext cx="3514725" cy="2095501"/>
          </a:xfrm>
          <a:prstGeom prst="rect">
            <a:avLst/>
          </a:prstGeom>
          <a:noFill/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114300" y="3800474"/>
            <a:ext cx="36861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不攀比、不网贷、合理消费很愉快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5236" name="Picture 4" descr="http://www.chinadaily.com.cn/dfpd/attachement/jpg/site1/20100331/000d6005bf420d1d064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2775" y="1452562"/>
            <a:ext cx="2009775" cy="2571751"/>
          </a:xfrm>
          <a:prstGeom prst="rect">
            <a:avLst/>
          </a:prstGeom>
          <a:noFill/>
        </p:spPr>
      </p:pic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6419850" y="1943099"/>
            <a:ext cx="2724150" cy="1999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中奖短信、假警察电话、法院电话、叫你汇钱都是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诈骗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76300" y="515541"/>
            <a:ext cx="7715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zh-CN" altLang="en-US" sz="4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endParaRPr lang="en-US" altLang="zh-CN" sz="48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904875" y="3952874"/>
            <a:ext cx="27336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先给小利，再让你输大钱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循循善诱，你不输钱才怪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6258" name="Picture 2" descr="http://5b0988e595225.cdn.sohucs.com/images/20180109/bade029e5f1a457a8d335211da99b180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55675" y="1343025"/>
            <a:ext cx="2677527" cy="2503488"/>
          </a:xfrm>
          <a:prstGeom prst="rect">
            <a:avLst/>
          </a:prstGeom>
          <a:noFill/>
        </p:spPr>
      </p:pic>
      <p:pic>
        <p:nvPicPr>
          <p:cNvPr id="96260" name="Picture 4" descr="https://ps.ssl.qhmsg.com/sdr/_220_/t01cbd209c8a06faa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1325" y="1423987"/>
            <a:ext cx="4003595" cy="2252663"/>
          </a:xfrm>
          <a:prstGeom prst="rect">
            <a:avLst/>
          </a:prstGeom>
          <a:noFill/>
        </p:spPr>
      </p:pic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4943475" y="3752849"/>
            <a:ext cx="27336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刷</a:t>
            </a:r>
            <a:r>
              <a:rPr lang="en-US" altLang="zh-CN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</a:t>
            </a:r>
            <a:r>
              <a:rPr lang="en-US" altLang="zh-CN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，刷</a:t>
            </a:r>
            <a:r>
              <a:rPr lang="en-US" altLang="zh-CN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</a:t>
            </a:r>
            <a:r>
              <a:rPr lang="en-US" altLang="zh-CN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1200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，刷</a:t>
            </a:r>
            <a:r>
              <a:rPr lang="en-US" altLang="zh-CN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万返</a:t>
            </a:r>
            <a:r>
              <a:rPr lang="en-US" altLang="zh-CN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这就是刷单，刷着刷着，钱没了！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76300" y="515541"/>
            <a:ext cx="7715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意识形态</a:t>
            </a:r>
            <a:r>
              <a:rPr lang="zh-CN" altLang="en-US" sz="4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endParaRPr lang="en-US" altLang="zh-CN" sz="48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331470" y="4180840"/>
            <a:ext cx="29883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不在网上发不良言论，擦亮双眼，辨别真伪，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不信谣，不传谣</a:t>
            </a:r>
            <a:endParaRPr lang="zh-CN" altLang="en-US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970780" y="4283809"/>
            <a:ext cx="2809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军事禁区不拍照、不逗留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" y="1513205"/>
            <a:ext cx="3356610" cy="2500630"/>
          </a:xfrm>
          <a:prstGeom prst="rect">
            <a:avLst/>
          </a:prstGeom>
        </p:spPr>
      </p:pic>
      <p:pic>
        <p:nvPicPr>
          <p:cNvPr id="79874" name="Picture 2" descr="http://p1.pstatp.com/large/530000304aa857a9d4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5520" y="1513205"/>
            <a:ext cx="2934970" cy="2524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76300" y="515541"/>
            <a:ext cx="7715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意识形态</a:t>
            </a:r>
            <a:r>
              <a:rPr lang="zh-CN" altLang="en-US" sz="4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endParaRPr lang="en-US" altLang="zh-CN" sz="48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628649" y="3925669"/>
            <a:ext cx="28479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不给不明境外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人员发送学校、国家任何资料、图片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8306" name="Picture 2" descr="https://p1.ssl.qhimgs1.com/sdr/_220_/t018ac58f52c865b23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9400" y="1738312"/>
            <a:ext cx="3667125" cy="2095501"/>
          </a:xfrm>
          <a:prstGeom prst="rect">
            <a:avLst/>
          </a:prstGeom>
          <a:noFill/>
        </p:spPr>
      </p:pic>
      <p:pic>
        <p:nvPicPr>
          <p:cNvPr id="98308" name="Picture 4" descr="https://ps.ssl.qhmsg.com/sdr/_220_/t01e8bfb775ffc03f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7626" y="1592978"/>
            <a:ext cx="2882900" cy="2164636"/>
          </a:xfrm>
          <a:prstGeom prst="rect">
            <a:avLst/>
          </a:prstGeom>
          <a:noFill/>
        </p:spPr>
      </p:pic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5172074" y="3944719"/>
            <a:ext cx="30099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不接受不明来源资助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学校有奖、助、勤、贷、补、免政策助你上学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0300" y="281305"/>
            <a:ext cx="1447165" cy="92519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31190" y="281305"/>
            <a:ext cx="4217670" cy="776605"/>
            <a:chOff x="1025" y="486"/>
            <a:chExt cx="6642" cy="1223"/>
          </a:xfrm>
        </p:grpSpPr>
        <p:sp>
          <p:nvSpPr>
            <p:cNvPr id="3" name="圆角矩形 2"/>
            <p:cNvSpPr/>
            <p:nvPr/>
          </p:nvSpPr>
          <p:spPr>
            <a:xfrm>
              <a:off x="1025" y="486"/>
              <a:ext cx="6507" cy="1223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15" y="758"/>
              <a:ext cx="655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>
                  <a:sym typeface="+mn-ea"/>
                </a:rPr>
                <a:t>四、关注自我</a:t>
              </a:r>
              <a:r>
                <a:rPr lang="zh-CN" altLang="en-US" sz="2000" b="1">
                  <a:sym typeface="+mn-ea"/>
                </a:rPr>
                <a:t>心理健康</a:t>
              </a:r>
              <a:endParaRPr lang="zh-CN" altLang="en-US" sz="2000" b="1">
                <a:sym typeface="+mn-ea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533400" y="1243965"/>
            <a:ext cx="5807710" cy="37388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8340" y="1266825"/>
            <a:ext cx="565277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en-US" altLang="zh-CN"/>
              <a:t>1</a:t>
            </a:r>
            <a:r>
              <a:rPr lang="zh-CN" altLang="en-US"/>
              <a:t>、</a:t>
            </a:r>
            <a:r>
              <a:rPr lang="zh-CN" altLang="en-US"/>
              <a:t>了解自己，接纳自己，肯定自己。</a:t>
            </a:r>
            <a:endParaRPr lang="zh-CN" altLang="en-US"/>
          </a:p>
          <a:p>
            <a:pPr algn="just"/>
            <a:endParaRPr lang="zh-CN" altLang="en-US"/>
          </a:p>
          <a:p>
            <a:pPr algn="just"/>
            <a:r>
              <a:rPr lang="en-US" altLang="zh-CN"/>
              <a:t>2</a:t>
            </a:r>
            <a:r>
              <a:rPr lang="zh-CN" altLang="en-US"/>
              <a:t>、拥有一个自己</a:t>
            </a:r>
            <a:r>
              <a:rPr lang="zh-CN" altLang="en-US"/>
              <a:t>的梦想，设立明确的生活目标。</a:t>
            </a:r>
            <a:endParaRPr lang="zh-CN" altLang="en-US"/>
          </a:p>
          <a:p>
            <a:pPr algn="just"/>
            <a:endParaRPr lang="en-US" altLang="zh-CN"/>
          </a:p>
          <a:p>
            <a:pPr algn="just"/>
            <a:r>
              <a:rPr lang="en-US" altLang="zh-CN"/>
              <a:t>3</a:t>
            </a:r>
            <a:r>
              <a:rPr lang="zh-CN" altLang="en-US"/>
              <a:t>、有自控能力，克服诱惑，活在现实当中。</a:t>
            </a:r>
            <a:endParaRPr lang="zh-CN" altLang="en-US"/>
          </a:p>
          <a:p>
            <a:pPr algn="just"/>
            <a:endParaRPr lang="zh-CN" altLang="en-US"/>
          </a:p>
          <a:p>
            <a:pPr algn="just"/>
            <a:r>
              <a:rPr lang="en-US" altLang="zh-CN"/>
              <a:t>4</a:t>
            </a:r>
            <a:r>
              <a:rPr lang="zh-CN" altLang="en-US"/>
              <a:t>、学会舒缓舒解愤怒、低落、忧郁、厌倦的情绪。</a:t>
            </a:r>
            <a:endParaRPr lang="zh-CN" altLang="en-US"/>
          </a:p>
          <a:p>
            <a:pPr algn="just"/>
            <a:endParaRPr lang="zh-CN" altLang="en-US"/>
          </a:p>
          <a:p>
            <a:pPr algn="just"/>
            <a:r>
              <a:rPr lang="en-US" altLang="zh-CN"/>
              <a:t>5</a:t>
            </a:r>
            <a:r>
              <a:rPr lang="zh-CN" altLang="en-US"/>
              <a:t>、对自己要时常鼓励增强自信心，能够建立良好的人际关系，注意锻炼身体，展现朝气活力。</a:t>
            </a:r>
            <a:endParaRPr lang="zh-CN" altLang="en-US"/>
          </a:p>
          <a:p>
            <a:pPr algn="just"/>
            <a:endParaRPr lang="zh-CN" altLang="en-US"/>
          </a:p>
          <a:p>
            <a:pPr algn="just"/>
            <a:r>
              <a:rPr lang="en-US" altLang="zh-CN"/>
              <a:t>6</a:t>
            </a:r>
            <a:r>
              <a:rPr lang="zh-CN" altLang="en-US"/>
              <a:t>、学会思考，养成积极进取的学习生活态度，净化自己的心灵，追求和平的心境。 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47650" y="2355698"/>
            <a:ext cx="8724900" cy="1936750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拥有安全意识</a:t>
            </a:r>
            <a:r>
              <a:rPr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校内外、吃住行，多个心眼多点安全</a:t>
            </a:r>
            <a:r>
              <a:rPr kumimoji="0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拥有更多安全自救知识</a:t>
            </a:r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防火、防盗、防骗，方式自己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多掌握，</a:t>
            </a:r>
            <a:r>
              <a:rPr lang="zh-CN" altLang="en-US" sz="200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关键时刻救自己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命。</a:t>
            </a:r>
            <a:endParaRPr lang="zh-CN" altLang="en-US" sz="20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拥有健康心理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。关爱自己，接纳自己，快乐常相随。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4" name="组合 3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8" name="同心圆 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7" name="椭圆 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5" name="TextBox 11"/>
            <p:cNvSpPr txBox="1"/>
            <p:nvPr/>
          </p:nvSpPr>
          <p:spPr>
            <a:xfrm>
              <a:off x="2380042" y="1012497"/>
              <a:ext cx="950693" cy="783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结 </a:t>
              </a:r>
              <a:endParaRPr kumimoji="0" lang="zh-CN" altLang="en-US" sz="4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solidFill>
            <a:schemeClr val="accent1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solidFill>
            <a:schemeClr val="accent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3" name="组合 32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7" name="同心圆 3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34" name="TextBox 11"/>
            <p:cNvSpPr txBox="1"/>
            <p:nvPr/>
          </p:nvSpPr>
          <p:spPr>
            <a:xfrm>
              <a:off x="2395992" y="1008130"/>
              <a:ext cx="950693" cy="783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语</a:t>
              </a:r>
              <a:endParaRPr kumimoji="0" lang="zh-CN" altLang="en-US" sz="4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730827" y="4431932"/>
            <a:ext cx="358095" cy="358095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0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41551" y="3556000"/>
            <a:ext cx="349682" cy="34968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453054" y="4805193"/>
            <a:ext cx="358095" cy="358095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6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3" ac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6425" y="1328256"/>
            <a:ext cx="486874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嘴说千万遍，心里要默念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529" y="3210214"/>
            <a:ext cx="575307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生命只有一次，想要重来没戏！</a:t>
            </a:r>
            <a:endParaRPr lang="en-US" altLang="zh-CN" sz="2400" b="1" dirty="0" smtClean="0">
              <a:latin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安全意识要提高，快乐幸福生活才有保障。</a:t>
            </a:r>
            <a:endParaRPr lang="zh-CN" altLang="en-US" sz="2400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64514" name="Picture 2" descr="http://uploads.xuexila.com/allimg/1703/867-1F313161529-5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37206" y="1905000"/>
            <a:ext cx="3106794" cy="2139950"/>
          </a:xfrm>
          <a:prstGeom prst="rect">
            <a:avLst/>
          </a:prstGeom>
          <a:noFill/>
        </p:spPr>
      </p:pic>
      <p:grpSp>
        <p:nvGrpSpPr>
          <p:cNvPr id="11" name="组合 10"/>
          <p:cNvGrpSpPr/>
          <p:nvPr/>
        </p:nvGrpSpPr>
        <p:grpSpPr>
          <a:xfrm>
            <a:off x="631190" y="281305"/>
            <a:ext cx="4217670" cy="776605"/>
            <a:chOff x="1025" y="486"/>
            <a:chExt cx="6642" cy="1223"/>
          </a:xfrm>
        </p:grpSpPr>
        <p:sp>
          <p:nvSpPr>
            <p:cNvPr id="3" name="圆角矩形 2"/>
            <p:cNvSpPr/>
            <p:nvPr/>
          </p:nvSpPr>
          <p:spPr>
            <a:xfrm>
              <a:off x="1025" y="486"/>
              <a:ext cx="6507" cy="1223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115" y="758"/>
              <a:ext cx="655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>
                  <a:sym typeface="+mn-ea"/>
                </a:rPr>
                <a:t>常见安全注意事项</a:t>
              </a:r>
              <a:endParaRPr lang="zh-CN" altLang="en-US" sz="2000" b="1"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1"/>
            <a:ext cx="9144002" cy="5143501"/>
            <a:chOff x="0" y="-1"/>
            <a:chExt cx="12192002" cy="6858001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10800000">
              <a:off x="8782373" y="2227882"/>
              <a:ext cx="3409627" cy="4630118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5400000">
              <a:off x="9550696" y="-548978"/>
              <a:ext cx="2092328" cy="3190283"/>
            </a:xfrm>
            <a:prstGeom prst="rect">
              <a:avLst/>
            </a:prstGeom>
          </p:spPr>
        </p:pic>
        <p:pic>
          <p:nvPicPr>
            <p:cNvPr id="23" name="图片 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0800000" flipH="1">
              <a:off x="0" y="0"/>
              <a:ext cx="2158228" cy="952835"/>
            </a:xfrm>
            <a:prstGeom prst="rect">
              <a:avLst/>
            </a:prstGeom>
          </p:spPr>
        </p:pic>
        <p:pic>
          <p:nvPicPr>
            <p:cNvPr id="24" name="图片 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" y="5665072"/>
              <a:ext cx="2158228" cy="1192927"/>
            </a:xfrm>
            <a:prstGeom prst="rect">
              <a:avLst/>
            </a:prstGeom>
          </p:spPr>
        </p:pic>
        <p:sp>
          <p:nvSpPr>
            <p:cNvPr id="25" name="TextBox 7"/>
            <p:cNvSpPr txBox="1"/>
            <p:nvPr/>
          </p:nvSpPr>
          <p:spPr>
            <a:xfrm>
              <a:off x="216090" y="83306"/>
              <a:ext cx="1666240" cy="429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QingKeBenYueSongS-R-GB" panose="02000000000000000000" pitchFamily="2" charset="-122"/>
                  <a:ea typeface="FZQingKeBenYueSongS-R-GB" panose="02000000000000000000" pitchFamily="2" charset="-122"/>
                </a:rPr>
                <a:t>安全教育</a:t>
              </a:r>
              <a:endParaRPr lang="zh-CN" altLang="en-US" sz="15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FZQingKeBenYueSongS-R-GB" panose="02000000000000000000" pitchFamily="2" charset="-122"/>
                <a:ea typeface="FZQingKeBenYueSongS-R-GB" panose="02000000000000000000" pitchFamily="2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204913" y="714851"/>
            <a:ext cx="717042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1.谨慎添加陌生人为好友，谨慎加入陌生群组。</a:t>
            </a:r>
            <a:endParaRPr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2.不要随意扫描不明二维码，或是点击未知链接。</a:t>
            </a:r>
            <a:endParaRPr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3.不要随意向他人透露自己与家人的信息，如家庭住址、手机号码、银行卡号、身份证号码、验证码，以及任何密码等。</a:t>
            </a:r>
            <a:endParaRPr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4.不要轻信网上不正规的兼职，特别是酬劳比正常市场高出许多的兼职，所有要求交定金的工作要三思而后行。</a:t>
            </a:r>
            <a:endParaRPr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5.不要轻信所谓的“官方”，所有公安机关、司法机关、执法部门绝不会通过电话办案，更不会要求转账。</a:t>
            </a:r>
            <a:endParaRPr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76300" y="515541"/>
            <a:ext cx="7715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出行安全</a:t>
            </a:r>
            <a:endParaRPr lang="en-US" altLang="zh-CN" sz="48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42" name="Picture 2" descr="http://pic.ffw.com.cn/image/1411/20141113142426_1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1498421"/>
            <a:ext cx="3816350" cy="2492554"/>
          </a:xfrm>
          <a:prstGeom prst="rect">
            <a:avLst/>
          </a:prstGeom>
          <a:noFill/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590675" y="4048124"/>
            <a:ext cx="15906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走路不玩手机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5177155" y="3924300"/>
            <a:ext cx="34143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过马路，不图方便，走斑马线，不闯红灯，不横跨栏杆</a:t>
            </a:r>
            <a:endParaRPr lang="zh-CN" altLang="en-US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06035" y="1540510"/>
            <a:ext cx="3020695" cy="2190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76300" y="515541"/>
            <a:ext cx="7715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出行安全</a:t>
            </a:r>
            <a:endParaRPr lang="en-US" altLang="zh-CN" sz="48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134110" y="4222749"/>
            <a:ext cx="24860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不坐无牌无证的黑车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5760085" y="4222749"/>
            <a:ext cx="15906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警惕夜路独行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0900" name="Picture 4" descr="https://p5.ssl.qhimgs1.com/sdr/400__/t0137208f6d604b774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95190" y="1415413"/>
            <a:ext cx="3454400" cy="2590801"/>
          </a:xfrm>
          <a:prstGeom prst="rect">
            <a:avLst/>
          </a:prstGeom>
          <a:noFill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435" y="1346835"/>
            <a:ext cx="3128010" cy="272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76300" y="515541"/>
            <a:ext cx="7715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出行安全</a:t>
            </a:r>
            <a:endParaRPr lang="en-US" altLang="zh-CN" sz="48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118350" y="3592195"/>
            <a:ext cx="1902460" cy="1322070"/>
          </a:xfrm>
          <a:prstGeom prst="rect">
            <a:avLst/>
          </a:prstGeom>
        </p:spPr>
      </p:pic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1042035" y="4137660"/>
            <a:ext cx="33597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电动车：不飙车、按照规定路线走，别逆行，戴头盔</a:t>
            </a:r>
            <a:endParaRPr lang="zh-CN" altLang="en-US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24" name="Picture 4" descr="http://img2.zjolcdn.com/pic/003/000/925/00300092551_f31b508d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0094" y="1266556"/>
            <a:ext cx="3857625" cy="2610753"/>
          </a:xfrm>
          <a:prstGeom prst="rect">
            <a:avLst/>
          </a:prstGeom>
          <a:noFill/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029200" y="2538095"/>
            <a:ext cx="38392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安全警示片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 action="ppaction://hlinkfile"/>
              </a:rPr>
              <a:t>逆天电动车违章交通事故，真的触目惊心</a:t>
            </a:r>
            <a:endParaRPr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76300" y="515541"/>
            <a:ext cx="7715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出行安全</a:t>
            </a:r>
            <a:endParaRPr lang="en-US" altLang="zh-CN" sz="48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4090035" y="2248534"/>
            <a:ext cx="49244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不私自到江河湖泊游泳，</a:t>
            </a:r>
            <a:endParaRPr lang="en-US" altLang="zh-CN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拒绝到非正规泳池游泳。</a:t>
            </a:r>
            <a:endParaRPr lang="zh-CN" altLang="en-US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270" y="1346200"/>
            <a:ext cx="3686810" cy="30391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58030" y="3917950"/>
            <a:ext cx="3235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安全警示片：</a:t>
            </a:r>
            <a:endParaRPr lang="zh-CN" altLang="en-US"/>
          </a:p>
          <a:p>
            <a:r>
              <a:rPr lang="zh-CN" altLang="en-US"/>
              <a:t>                  </a:t>
            </a:r>
            <a:r>
              <a:rPr lang="zh-CN" altLang="en-US">
                <a:hlinkClick r:id="rId2" action="ppaction://hlinkfile"/>
              </a:rPr>
              <a:t>两条生命骤然离去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76300" y="515541"/>
            <a:ext cx="7715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宿舍安全</a:t>
            </a:r>
            <a:endParaRPr lang="en-US" altLang="zh-CN" sz="48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00051" y="3952874"/>
            <a:ext cx="35718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禁止使用大功率电器、违规电器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4726940" y="3954145"/>
            <a:ext cx="37261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不过度使用排插，不私拉电线</a:t>
            </a:r>
            <a:endParaRPr lang="zh-CN" altLang="en-US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970" name="Picture 2" descr="http://i0.pstatp.com/large/6ebc0005e26748ee98f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4800" y="1362074"/>
            <a:ext cx="3707467" cy="2525713"/>
          </a:xfrm>
          <a:prstGeom prst="rect">
            <a:avLst/>
          </a:prstGeom>
          <a:noFill/>
        </p:spPr>
      </p:pic>
      <p:pic>
        <p:nvPicPr>
          <p:cNvPr id="83972" name="Picture 4" descr="http://img.mp.itc.cn/upload/20160902/baa3481a051e4ef487ecaaa747021217_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2750" y="1390649"/>
            <a:ext cx="4603748" cy="2486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76300" y="515541"/>
            <a:ext cx="7715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宿舍安全</a:t>
            </a:r>
            <a:endParaRPr lang="en-US" altLang="zh-CN" sz="48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81025" y="3867149"/>
            <a:ext cx="29813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不在宿舍、公共场合抽烟，抽烟请到人少下风向处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90575" y="1104900"/>
            <a:ext cx="2705100" cy="2762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3923030"/>
            <a:ext cx="628650" cy="5905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18175" y="3923030"/>
            <a:ext cx="3124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安全警示片：</a:t>
            </a:r>
            <a:endParaRPr lang="zh-CN" altLang="en-US"/>
          </a:p>
          <a:p>
            <a:r>
              <a:rPr lang="zh-CN" altLang="en-US"/>
              <a:t>                 </a:t>
            </a:r>
            <a:r>
              <a:rPr lang="zh-CN" altLang="en-US">
                <a:hlinkClick r:id="rId3" action="ppaction://hlinkfile"/>
              </a:rPr>
              <a:t>学校火灾警示片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7240" y="1471930"/>
            <a:ext cx="3778885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KSO_WPP_MARK_KEY" val="13b7e18c-2ea2-41a8-8bfd-4e85a28873f4"/>
  <p:tag name="COMMONDATA" val="eyJoZGlkIjoiNWQzMWFhM2FlMDU4N2RmYTExMzVhYTU3ODE0Njk1YjIifQ==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KSO_WM_UNIT_PLACING_PICTURE_USER_VIEWPORT" val="{&quot;height&quot;:3925.2818897637794,&quot;width&quot;:6010}"/>
</p:tagLst>
</file>

<file path=ppt/tags/tag7.xml><?xml version="1.0" encoding="utf-8"?>
<p:tagLst xmlns:p="http://schemas.openxmlformats.org/presentationml/2006/main">
  <p:tag name="KSO_WM_UNIT_PLACING_PICTURE_USER_VIEWPORT" val="{&quot;height&quot;:4350,&quot;width&quot;:6000}"/>
</p:tagLst>
</file>

<file path=ppt/tags/tag8.xml><?xml version="1.0" encoding="utf-8"?>
<p:tagLst xmlns:p="http://schemas.openxmlformats.org/presentationml/2006/main">
  <p:tag name="KSO_WM_UNIT_PLACING_PICTURE_USER_VIEWPORT" val="{&quot;height&quot;:4170,&quot;width&quot;:6000}"/>
</p:tagLst>
</file>

<file path=ppt/tags/tag9.xml><?xml version="1.0" encoding="utf-8"?>
<p:tagLst xmlns:p="http://schemas.openxmlformats.org/presentationml/2006/main">
  <p:tag name="KSO_WM_UNIT_PLACING_PICTURE_USER_VIEWPORT" val="{&quot;height&quot;:4111.4220472440948,&quot;width&quot;:6075}"/>
</p:tagLst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第四次分享">
      <a:dk1>
        <a:sysClr val="windowText" lastClr="000000"/>
      </a:dk1>
      <a:lt1>
        <a:sysClr val="window" lastClr="FFFFFF"/>
      </a:lt1>
      <a:dk2>
        <a:srgbClr val="E7E6E6"/>
      </a:dk2>
      <a:lt2>
        <a:srgbClr val="403E3E"/>
      </a:lt2>
      <a:accent1>
        <a:srgbClr val="1FAA89"/>
      </a:accent1>
      <a:accent2>
        <a:srgbClr val="63D2A4"/>
      </a:accent2>
      <a:accent3>
        <a:srgbClr val="9FF2C4"/>
      </a:accent3>
      <a:accent4>
        <a:srgbClr val="D8FAE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标准字体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1149</Words>
  <Application>WPS 演示</Application>
  <PresentationFormat>全屏显示(16:9)</PresentationFormat>
  <Paragraphs>131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</vt:lpstr>
      <vt:lpstr>Arial Unicode MS</vt:lpstr>
      <vt:lpstr>等线 Light</vt:lpstr>
      <vt:lpstr>等线</vt:lpstr>
      <vt:lpstr>FZQingKeBenYueSongS-R-GB</vt:lpstr>
      <vt:lpstr>Nordri ToolsTheme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小二演示</dc:creator>
  <cp:keywords>www.51pptmoban.com</cp:keywords>
  <cp:lastModifiedBy>User</cp:lastModifiedBy>
  <cp:revision>177</cp:revision>
  <dcterms:created xsi:type="dcterms:W3CDTF">2017-03-31T11:35:00Z</dcterms:created>
  <dcterms:modified xsi:type="dcterms:W3CDTF">2024-02-25T09:22:35Z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EA6377FD30B642B3AE8B50C40E57D730_13</vt:lpwstr>
  </property>
</Properties>
</file>