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85" r:id="rId3"/>
    <p:sldId id="11090448" r:id="rId4"/>
    <p:sldId id="11090463" r:id="rId5"/>
    <p:sldId id="11090477" r:id="rId6"/>
    <p:sldId id="11090475" r:id="rId7"/>
    <p:sldId id="11090444" r:id="rId8"/>
    <p:sldId id="11090446" r:id="rId9"/>
    <p:sldId id="11090447" r:id="rId10"/>
    <p:sldId id="11090478" r:id="rId11"/>
    <p:sldId id="11090479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王 娟娟" initials="王" lastIdx="7" clrIdx="0"/>
  <p:cmAuthor id="2" name="dell" initials="d" lastIdx="7" clrIdx="1"/>
  <p:cmAuthor id="3" name="yyguo" initials="y" lastIdx="2" clrIdx="2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1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66BB80-9744-4B8F-8381-E690ED832DD5}" styleName="{8a66bb80-9744-4b8f-8381-e690ed832dd5}">
    <a:wholeTbl>
      <a:tcTxStyle>
        <a:fontRef idx="none">
          <a:prstClr val="black"/>
        </a:fontRef>
      </a:tcTxStyle>
      <a:tcStyle>
        <a:tcBdr>
          <a:left>
            <a:ln w="12700" cmpd="sng">
              <a:solidFill>
                <a:srgbClr val="F5D4D0"/>
              </a:solidFill>
            </a:ln>
          </a:left>
          <a:right>
            <a:ln w="12700" cmpd="sng">
              <a:solidFill>
                <a:srgbClr val="F5D4D0"/>
              </a:solidFill>
            </a:ln>
          </a:right>
          <a:top>
            <a:ln w="12700" cmpd="sng">
              <a:solidFill>
                <a:srgbClr val="F5D4D0"/>
              </a:solidFill>
            </a:ln>
          </a:top>
          <a:bottom>
            <a:ln w="12700" cmpd="sng">
              <a:solidFill>
                <a:srgbClr val="F5D4D0"/>
              </a:solidFill>
            </a:ln>
          </a:bottom>
          <a:insideH>
            <a:ln w="12700" cmpd="sng">
              <a:solidFill>
                <a:srgbClr val="F5D4D0"/>
              </a:solidFill>
            </a:ln>
          </a:insideH>
          <a:insideV>
            <a:ln w="12700" cmpd="sng">
              <a:solidFill>
                <a:srgbClr val="F5D4D0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/>
        <a:fill>
          <a:solidFill>
            <a:srgbClr val="F9E6E4"/>
          </a:solidFill>
        </a:fill>
      </a:tcStyle>
    </a:band2H>
    <a:firstRow>
      <a:tcTxStyle>
        <a:fontRef idx="none">
          <a:prstClr val="black"/>
        </a:fontRef>
      </a:tcTxStyle>
      <a:tcStyle>
        <a:tcBdr/>
        <a:fill>
          <a:solidFill>
            <a:srgbClr val="F5D4D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40"/>
  </p:normalViewPr>
  <p:slideViewPr>
    <p:cSldViewPr snapToGrid="0">
      <p:cViewPr>
        <p:scale>
          <a:sx n="75" d="100"/>
          <a:sy n="75" d="100"/>
        </p:scale>
        <p:origin x="946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DEFC4-BDBD-A04B-A20F-802996646EF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59AD2-1E2E-354F-98F8-732D130B8E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87A5B-8E86-4FB2-A47B-47A765928DB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87A5B-8E86-4FB2-A47B-47A765928DB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87A5B-8E86-4FB2-A47B-47A765928DB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7473" y="0"/>
            <a:ext cx="5494527" cy="685363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632" y="290100"/>
            <a:ext cx="1784096" cy="572142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1E96D-6A66-5442-903D-F933695F7175}" type="datetimeFigureOut">
              <a:rPr kumimoji="1" lang="zh-CN" altLang="en-US" smtClean="0"/>
              <a:t>2023/12/26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7E00C-5164-CD4C-A057-547F87777D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0AD90-6AD7-49F3-B8E8-6FA3158C823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1BF12-7770-40BD-8F39-4D27025A17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6" Type="http://schemas.openxmlformats.org/officeDocument/2006/relationships/image" Target="../media/image4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3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35262" y="2442946"/>
            <a:ext cx="9094658" cy="693213"/>
          </a:xfrm>
          <a:prstGeom prst="rect">
            <a:avLst/>
          </a:prstGeom>
        </p:spPr>
        <p:txBody>
          <a:bodyPr vert="horz" wrap="square" lIns="0" tIns="15949" rIns="0" bIns="0" rtlCol="0">
            <a:spAutoFit/>
          </a:bodyPr>
          <a:lstStyle/>
          <a:p>
            <a:pPr marL="1651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“思维训练”进展和选调生</a:t>
            </a:r>
            <a:r>
              <a:rPr kumimoji="0" lang="zh-CN" alt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工作部署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5813" y="3721841"/>
            <a:ext cx="6112602" cy="505227"/>
          </a:xfrm>
          <a:prstGeom prst="rect">
            <a:avLst/>
          </a:prstGeom>
        </p:spPr>
        <p:txBody>
          <a:bodyPr vert="horz" wrap="square" lIns="0" tIns="16788" rIns="0" bIns="0" rtlCol="0">
            <a:spAutoFit/>
          </a:bodyPr>
          <a:lstStyle/>
          <a:p>
            <a:pPr marL="1651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80610" algn="l"/>
              </a:tabLst>
              <a:defRPr/>
            </a:pPr>
            <a:r>
              <a:rPr kumimoji="0" sz="3200" b="1" i="0" u="none" strike="noStrike" kern="1200" cap="none" spc="26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选调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生</a:t>
            </a:r>
            <a:r>
              <a:rPr kumimoji="0" sz="3200" b="1" i="0" u="none" strike="noStrike" kern="1200" cap="none" spc="26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工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作</a:t>
            </a:r>
            <a:r>
              <a:rPr kumimoji="0" sz="3200" b="1" i="0" u="none" strike="noStrike" kern="1200" cap="none" spc="26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办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公</a:t>
            </a:r>
            <a:r>
              <a:rPr kumimoji="0" sz="3200" b="1" i="0" u="none" strike="noStrike" kern="1200" cap="none" spc="26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室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副主任	</a:t>
            </a:r>
            <a:r>
              <a:rPr kumimoji="0" sz="3200" b="1" i="0" u="none" strike="noStrike" kern="1200" cap="none" spc="26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章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A4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Microsoft YaHei UI" panose="020B0503020204020204" charset="-122"/>
              </a:rPr>
              <a:t>晶晶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Microsoft YaHei UI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0487" y="64467"/>
            <a:ext cx="640638" cy="64063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0877" y="122189"/>
            <a:ext cx="5257600" cy="568891"/>
          </a:xfrm>
          <a:prstGeom prst="rect">
            <a:avLst/>
          </a:prstGeom>
          <a:solidFill>
            <a:srgbClr val="A61E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00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5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9" name="直接连接符 2"/>
          <p:cNvCxnSpPr/>
          <p:nvPr/>
        </p:nvCxnSpPr>
        <p:spPr>
          <a:xfrm>
            <a:off x="140875" y="700311"/>
            <a:ext cx="10710593" cy="0"/>
          </a:xfrm>
          <a:prstGeom prst="line">
            <a:avLst/>
          </a:prstGeom>
          <a:ln w="38100">
            <a:solidFill>
              <a:srgbClr val="A6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9"/>
          <p:cNvSpPr txBox="1"/>
          <p:nvPr/>
        </p:nvSpPr>
        <p:spPr>
          <a:xfrm>
            <a:off x="346104" y="230930"/>
            <a:ext cx="5052372" cy="460150"/>
          </a:xfrm>
          <a:prstGeom prst="rect">
            <a:avLst/>
          </a:prstGeom>
        </p:spPr>
        <p:txBody>
          <a:bodyPr vert="horz" wrap="square" lIns="0" tIns="16788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社会实践融入“大思政课”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19F2269-F44A-4ECD-86FA-7497213300CB}"/>
              </a:ext>
            </a:extLst>
          </p:cNvPr>
          <p:cNvSpPr/>
          <p:nvPr/>
        </p:nvSpPr>
        <p:spPr>
          <a:xfrm>
            <a:off x="2969006" y="1061835"/>
            <a:ext cx="889181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近期上海市教委、团市委印发了</a:t>
            </a:r>
            <a:r>
              <a:rPr lang="en-US" altLang="zh-CN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关于大学生社会实践全面贯彻“大思政课”建设要求的指导意见</a:t>
            </a:r>
            <a:r>
              <a:rPr lang="en-US" altLang="zh-CN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。其中提到了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专题开展“习近平在上海”师生实践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研修活动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，深入开展传承伟大建党精神的教育实践活动。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体悟国家脱贫攻坚、乡村振兴、长三角一体化、人民城市建设、浦东开发开放等中国式现代化建设的伟大实践。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鼓励学生投身“国之大者”，组织大学生广泛参加政务实践、实习见习、志愿服务等活动。也提出了统筹设计、专业指导、成功转化的要求。包括建设社会实践基地，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鼓励到场馆、高新技术开发区、城市社区、乡镇等开展沉浸式、交互式社会实践。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结合“时代新人铸魂工程”“青年马克思主义者培育工程”等加强对接。推动社会实践的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课程化改革、数字化转型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，并且在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“第二课堂成绩单”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进行认定，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深化评价改革。</a:t>
            </a:r>
            <a:endParaRPr lang="en-US" altLang="zh-CN" b="1" dirty="0">
              <a:solidFill>
                <a:srgbClr val="A61E3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近期这些陆续下发的文件，都强调了社会实践育人功能的发挥。学工部、选调办寒假继续推进“百县笃行”政务实习，学生也在踊跃报名中，预计有近百人。寒假也有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学生赴美国、瑞士、奥地利等国开展联合国参访实践。校团委和各院系也陆续组织了社会实践活动。学生对社会实践的需求非常迫切。下一步，我们要围绕文件要求，提升社会实践的育人功能，与我们的“卓越育人工程”结合起来，与我们的“思维训练”系列活动结合起来，做出我们华东师大的特色项目。各院系也可以借着这个寒假持续推进“访企拓岗”，组织学生开展生涯导向的社会实践结合起来，在生涯教育上有所突破。此外，我们要关注学生在社会实践中的安全教育，保持联系。</a:t>
            </a:r>
            <a:r>
              <a:rPr lang="zh-CN" altLang="en-US" b="1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各院系也要围绕打造社会实践的品牌，向学校的学校办、宣传部、学工在线等做报送，形成品牌宣传效益。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612B6B-1BD7-4723-81C4-9FCFE595A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14" y="1061835"/>
            <a:ext cx="2455886" cy="319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99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1662527" y="3124517"/>
            <a:ext cx="9635490" cy="6089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4000" b="1" dirty="0">
                <a:solidFill>
                  <a:srgbClr val="A61E36"/>
                </a:solidFill>
                <a:ea typeface="微软雅黑" panose="020B0503020204020204" charset="-122"/>
              </a:rPr>
              <a:t>一、量子思维与老子思维普及工作进展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/>
          <p:nvPr/>
        </p:nvGrpSpPr>
        <p:grpSpPr bwMode="auto">
          <a:xfrm>
            <a:off x="5084679" y="1175564"/>
            <a:ext cx="6634246" cy="2012574"/>
            <a:chOff x="1082" y="2414"/>
            <a:chExt cx="7752" cy="3166"/>
          </a:xfrm>
        </p:grpSpPr>
        <p:sp>
          <p:nvSpPr>
            <p:cNvPr id="3" name="缺角矩形 2"/>
            <p:cNvSpPr/>
            <p:nvPr>
              <p:custDataLst>
                <p:tags r:id="rId11"/>
              </p:custDataLst>
            </p:nvPr>
          </p:nvSpPr>
          <p:spPr>
            <a:xfrm flipH="1">
              <a:off x="1082" y="2414"/>
              <a:ext cx="7752" cy="790"/>
            </a:xfrm>
            <a:prstGeom prst="plaque">
              <a:avLst/>
            </a:prstGeom>
            <a:solidFill>
              <a:srgbClr val="C00000"/>
            </a:solidFill>
            <a:ln>
              <a:noFill/>
            </a:ln>
            <a:effectLst>
              <a:outerShdw blurRad="241300" dist="101600" dir="3600000" algn="t" rotWithShape="0">
                <a:srgbClr val="E41B1E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思维普及自主阅读活动（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2023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9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月起开展）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: 圆角 6"/>
            <p:cNvSpPr/>
            <p:nvPr>
              <p:custDataLst>
                <p:tags r:id="rId12"/>
              </p:custDataLst>
            </p:nvPr>
          </p:nvSpPr>
          <p:spPr>
            <a:xfrm flipH="1">
              <a:off x="1082" y="3091"/>
              <a:ext cx="7752" cy="2489"/>
            </a:xfrm>
            <a:prstGeom prst="roundRect">
              <a:avLst>
                <a:gd name="adj" fmla="val 0"/>
              </a:avLst>
            </a:prstGeom>
            <a:gradFill>
              <a:gsLst>
                <a:gs pos="100000">
                  <a:srgbClr val="F4D2A4"/>
                </a:gs>
                <a:gs pos="24000">
                  <a:srgbClr val="F7DEBE"/>
                </a:gs>
              </a:gsLst>
              <a:lin ang="10800000" scaled="1"/>
            </a:gra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190500" dist="165100" dir="3600000" algn="t" rotWithShape="0">
                <a:srgbClr val="F2C992">
                  <a:alpha val="3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171450" indent="-1714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“量子思维”普及：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在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《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量子史话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》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必选书目的基础上，文科学生推荐阅读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《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上帝掷骰子吗？量子物理史话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》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等普及性读物，师范生阅读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《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给宝宝的量子物理学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》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等读物。</a:t>
              </a:r>
              <a:endParaRPr lang="en-US" altLang="zh-CN" sz="12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“老子思维”普及：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在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《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道德经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》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必选书目的基础上，理工科学生推荐阅读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《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小熊维尼之道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》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等普及性读物。</a:t>
              </a:r>
              <a:endParaRPr lang="en-US" altLang="zh-CN" sz="12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鼓励院系推荐符合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专业特色的读物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，积极组织学生参加学校层面开展的各项活动。</a:t>
              </a:r>
              <a:endParaRPr lang="en-US" altLang="zh-CN" sz="12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" name="组合 6"/>
          <p:cNvGrpSpPr/>
          <p:nvPr/>
        </p:nvGrpSpPr>
        <p:grpSpPr bwMode="auto">
          <a:xfrm>
            <a:off x="5084678" y="3304130"/>
            <a:ext cx="6634247" cy="1723082"/>
            <a:chOff x="1082" y="2414"/>
            <a:chExt cx="7752" cy="3166"/>
          </a:xfrm>
        </p:grpSpPr>
        <p:sp>
          <p:nvSpPr>
            <p:cNvPr id="13" name="缺角矩形 12"/>
            <p:cNvSpPr/>
            <p:nvPr>
              <p:custDataLst>
                <p:tags r:id="rId9"/>
              </p:custDataLst>
            </p:nvPr>
          </p:nvSpPr>
          <p:spPr>
            <a:xfrm flipH="1">
              <a:off x="1082" y="2414"/>
              <a:ext cx="7752" cy="790"/>
            </a:xfrm>
            <a:prstGeom prst="plaque">
              <a:avLst/>
            </a:prstGeom>
            <a:solidFill>
              <a:srgbClr val="C00000"/>
            </a:solidFill>
            <a:ln>
              <a:noFill/>
            </a:ln>
            <a:effectLst>
              <a:outerShdw blurRad="241300" dist="101600" dir="3600000" algn="t" rotWithShape="0">
                <a:srgbClr val="E41B1E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思维训练“揭榜挂帅”项目（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2023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11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-2024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月）</a:t>
              </a:r>
            </a:p>
          </p:txBody>
        </p:sp>
        <p:sp>
          <p:nvSpPr>
            <p:cNvPr id="14" name="矩形: 圆角 9"/>
            <p:cNvSpPr/>
            <p:nvPr>
              <p:custDataLst>
                <p:tags r:id="rId10"/>
              </p:custDataLst>
            </p:nvPr>
          </p:nvSpPr>
          <p:spPr>
            <a:xfrm flipH="1">
              <a:off x="1082" y="3091"/>
              <a:ext cx="7752" cy="2489"/>
            </a:xfrm>
            <a:prstGeom prst="roundRect">
              <a:avLst>
                <a:gd name="adj" fmla="val 0"/>
              </a:avLst>
            </a:prstGeom>
            <a:gradFill>
              <a:gsLst>
                <a:gs pos="100000">
                  <a:srgbClr val="F4D2A4"/>
                </a:gs>
                <a:gs pos="24000">
                  <a:srgbClr val="F7DEBE"/>
                </a:gs>
              </a:gsLst>
              <a:lin ang="10800000" scaled="1"/>
            </a:gradFill>
            <a:ln>
              <a:noFill/>
            </a:ln>
            <a:effectLst>
              <a:outerShdw blurRad="190500" dist="165100" dir="3600000" algn="t" rotWithShape="0">
                <a:srgbClr val="F2C992">
                  <a:alpha val="3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171450" indent="-1714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各单位结合工作特色，鼓励开展“老子思维”和各领域中与诺贝尔奖获得者、顶级科学家以及具有影响力人物的资料和相关研究，开发相关宣讲课件。</a:t>
              </a:r>
              <a:endParaRPr lang="en-US" altLang="zh-CN" sz="12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鼓励举办与主题相关的讲座、学习活动，组织学生到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“幸福研习空间”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体验冥想活动，开展围绕主题的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学生生涯发展、资助和心理健康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等活动；鼓励组织学生寒暑期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社会实践和国情调研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，到相关的场馆、地区参观学习；</a:t>
              </a:r>
              <a:endParaRPr lang="en-US" altLang="zh-CN" sz="12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1"/>
          <p:cNvGrpSpPr/>
          <p:nvPr/>
        </p:nvGrpSpPr>
        <p:grpSpPr bwMode="auto">
          <a:xfrm>
            <a:off x="5097379" y="5140277"/>
            <a:ext cx="6634246" cy="1438772"/>
            <a:chOff x="1082" y="2414"/>
            <a:chExt cx="7752" cy="2289"/>
          </a:xfrm>
        </p:grpSpPr>
        <p:sp>
          <p:nvSpPr>
            <p:cNvPr id="16" name="缺角矩形 15"/>
            <p:cNvSpPr/>
            <p:nvPr>
              <p:custDataLst>
                <p:tags r:id="rId7"/>
              </p:custDataLst>
            </p:nvPr>
          </p:nvSpPr>
          <p:spPr>
            <a:xfrm flipH="1">
              <a:off x="1082" y="2414"/>
              <a:ext cx="7752" cy="793"/>
            </a:xfrm>
            <a:prstGeom prst="plaque">
              <a:avLst/>
            </a:prstGeom>
            <a:solidFill>
              <a:srgbClr val="C00000"/>
            </a:solidFill>
            <a:ln>
              <a:noFill/>
            </a:ln>
            <a:effectLst>
              <a:outerShdw blurRad="241300" dist="101600" dir="3600000" algn="t" rotWithShape="0">
                <a:srgbClr val="E41B1E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院系特色品牌活动（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2023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11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-2024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月）</a:t>
              </a:r>
            </a:p>
          </p:txBody>
        </p:sp>
        <p:sp>
          <p:nvSpPr>
            <p:cNvPr id="17" name="矩形: 圆角 12"/>
            <p:cNvSpPr/>
            <p:nvPr>
              <p:custDataLst>
                <p:tags r:id="rId8"/>
              </p:custDataLst>
            </p:nvPr>
          </p:nvSpPr>
          <p:spPr>
            <a:xfrm flipH="1">
              <a:off x="1082" y="3090"/>
              <a:ext cx="7752" cy="1613"/>
            </a:xfrm>
            <a:prstGeom prst="roundRect">
              <a:avLst>
                <a:gd name="adj" fmla="val 0"/>
              </a:avLst>
            </a:prstGeom>
            <a:gradFill>
              <a:gsLst>
                <a:gs pos="100000">
                  <a:srgbClr val="F4D2A4"/>
                </a:gs>
                <a:gs pos="24000">
                  <a:srgbClr val="F7DEBE"/>
                </a:gs>
              </a:gsLst>
              <a:lin ang="10800000" scaled="1"/>
            </a:gradFill>
            <a:ln>
              <a:noFill/>
            </a:ln>
            <a:effectLst>
              <a:outerShdw blurRad="190500" dist="165100" dir="3600000" algn="t" rotWithShape="0">
                <a:srgbClr val="F2C992">
                  <a:alpha val="3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171450" indent="-1714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各单位围绕卓越育人自主组织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读书班、训练营、“大师剧”或文创产品设计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等项目，不断完善工作方案和品牌项目。</a:t>
              </a:r>
              <a:endParaRPr lang="en-US" altLang="zh-CN" sz="12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鼓励积极申报，学校将围绕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“书香校园”重点支持孵化相关项目</a:t>
              </a:r>
              <a:r>
                <a:rPr lang="zh-CN" altLang="en-US" sz="12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，协同打造特色品牌。</a:t>
              </a:r>
              <a:endParaRPr lang="en-US" altLang="zh-CN" sz="12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" y="973920"/>
            <a:ext cx="2386560" cy="33759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rcRect/>
          <a:stretch/>
        </p:blipFill>
        <p:spPr>
          <a:xfrm>
            <a:off x="375792" y="4480585"/>
            <a:ext cx="4249627" cy="223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2968220" y="1813704"/>
            <a:ext cx="1735773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各类项目共计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146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  <a:endParaRPr lang="en-US" altLang="zh-CN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预计覆盖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1.63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万人次</a:t>
            </a:r>
            <a:endParaRPr lang="en-US" altLang="zh-CN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标题 1"/>
          <p:cNvSpPr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4919980" y="66040"/>
            <a:ext cx="69634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sz="2800" b="1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  <a:cs typeface="Gotham Bold" charset="0"/>
                <a:sym typeface="+mn-ea"/>
              </a:rPr>
              <a:t>书香校园“量子思维与老子思维”系列活动</a:t>
            </a: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141605" y="159385"/>
            <a:ext cx="3434080" cy="521335"/>
          </a:xfrm>
          <a:prstGeom prst="rect">
            <a:avLst/>
          </a:prstGeom>
          <a:solidFill>
            <a:srgbClr val="A61E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00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5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-86995" y="145415"/>
            <a:ext cx="3662680" cy="539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进展情况</a:t>
            </a:r>
          </a:p>
        </p:txBody>
      </p:sp>
      <p:cxnSp>
        <p:nvCxnSpPr>
          <p:cNvPr id="24" name="直接连接符 23"/>
          <p:cNvCxnSpPr/>
          <p:nvPr>
            <p:custDataLst>
              <p:tags r:id="rId6"/>
            </p:custDataLst>
          </p:nvPr>
        </p:nvCxnSpPr>
        <p:spPr>
          <a:xfrm>
            <a:off x="147225" y="671736"/>
            <a:ext cx="4566285" cy="14605"/>
          </a:xfrm>
          <a:prstGeom prst="line">
            <a:avLst/>
          </a:prstGeom>
          <a:ln w="38100">
            <a:solidFill>
              <a:srgbClr val="A6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>
            <p:custDataLst>
              <p:tags r:id="rId1"/>
            </p:custDataLst>
          </p:nvPr>
        </p:nvSpPr>
        <p:spPr>
          <a:xfrm>
            <a:off x="141605" y="934720"/>
            <a:ext cx="5488940" cy="443230"/>
          </a:xfrm>
          <a:prstGeom prst="rect">
            <a:avLst/>
          </a:prstGeom>
          <a:solidFill>
            <a:srgbClr val="A6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书香校园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思维训练系列活动清单（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月启动部分）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6365" y="1450340"/>
          <a:ext cx="5504815" cy="5258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6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7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90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时间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名称</a:t>
                      </a:r>
                      <a:r>
                        <a:rPr lang="en-US" altLang="zh-CN" sz="1000" u="none" strike="noStrike">
                          <a:effectLst/>
                        </a:rPr>
                        <a:t>/</a:t>
                      </a:r>
                      <a:r>
                        <a:rPr lang="zh-CN" altLang="en-US" sz="1000" u="none" strike="noStrike">
                          <a:effectLst/>
                        </a:rPr>
                        <a:t>主题</a:t>
                      </a:r>
                      <a:endParaRPr lang="zh-CN" altLang="en-US" sz="1000" b="1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活动地点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主办院系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</a:rPr>
                        <a:t>2023</a:t>
                      </a:r>
                      <a:r>
                        <a:rPr lang="zh-CN" altLang="en-US" sz="900" u="none" strike="noStrike" dirty="0">
                          <a:effectLst/>
                        </a:rPr>
                        <a:t>年</a:t>
                      </a:r>
                      <a:r>
                        <a:rPr lang="en-US" altLang="zh-CN" sz="900" u="none" strike="noStrike" dirty="0">
                          <a:effectLst/>
                        </a:rPr>
                        <a:t>11</a:t>
                      </a:r>
                      <a:r>
                        <a:rPr lang="zh-CN" altLang="en-US" sz="900" u="none" strike="noStrike" dirty="0">
                          <a:effectLst/>
                        </a:rPr>
                        <a:t>月</a:t>
                      </a:r>
                      <a:r>
                        <a:rPr lang="en-US" altLang="zh-CN" sz="900" u="none" strike="noStrike" dirty="0">
                          <a:effectLst/>
                        </a:rPr>
                        <a:t>-2024</a:t>
                      </a:r>
                      <a:r>
                        <a:rPr lang="zh-CN" altLang="en-US" sz="900" u="none" strike="noStrike" dirty="0">
                          <a:effectLst/>
                        </a:rPr>
                        <a:t>年</a:t>
                      </a:r>
                      <a:r>
                        <a:rPr lang="en-US" altLang="zh-CN" sz="900" u="none" strike="noStrike" dirty="0">
                          <a:effectLst/>
                        </a:rPr>
                        <a:t>6</a:t>
                      </a:r>
                      <a:r>
                        <a:rPr lang="zh-CN" altLang="en-US" sz="900" u="none" strike="noStrike" dirty="0">
                          <a:effectLst/>
                        </a:rPr>
                        <a:t>月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“职统”道合生涯训练营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腾讯会议为主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统计学院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7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r>
                        <a:rPr lang="en-US" altLang="zh-CN" sz="1000" u="none" strike="noStrike" dirty="0">
                          <a:effectLst/>
                        </a:rPr>
                        <a:t>-12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20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幸福成长工作坊</a:t>
                      </a:r>
                      <a:r>
                        <a:rPr lang="en-US" altLang="zh-CN" sz="1000" u="none" strike="noStrike" dirty="0">
                          <a:effectLst/>
                        </a:rPr>
                        <a:t>——</a:t>
                      </a:r>
                      <a:r>
                        <a:rPr lang="zh-CN" altLang="en-US" sz="1000" u="none" strike="noStrike" dirty="0">
                          <a:effectLst/>
                        </a:rPr>
                        <a:t>无和有中寻找幸福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幸福研习空间、学生发展空间</a:t>
                      </a:r>
                      <a:r>
                        <a:rPr lang="en-US" altLang="zh-CN" sz="1000" u="none" strike="noStrike">
                          <a:effectLst/>
                        </a:rPr>
                        <a:t>302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化学与分子工程学院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r>
                        <a:rPr lang="en-US" altLang="zh-CN" sz="1000" u="none" strike="noStrike">
                          <a:effectLst/>
                        </a:rPr>
                        <a:t>13</a:t>
                      </a:r>
                      <a:r>
                        <a:rPr lang="zh-CN" altLang="en-US" sz="1000" u="none" strike="noStrike">
                          <a:effectLst/>
                        </a:rPr>
                        <a:t>日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老子思维读书会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化学楼</a:t>
                      </a:r>
                      <a:r>
                        <a:rPr lang="en-US" altLang="zh-CN" sz="1000" u="none" strike="noStrike" dirty="0">
                          <a:effectLst/>
                        </a:rPr>
                        <a:t>126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化学与分子工程学院     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r>
                        <a:rPr lang="en-US" altLang="zh-CN" sz="1000" u="none" strike="noStrike">
                          <a:effectLst/>
                        </a:rPr>
                        <a:t>13</a:t>
                      </a:r>
                      <a:r>
                        <a:rPr lang="zh-CN" altLang="en-US" sz="1000" u="none" strike="noStrike">
                          <a:effectLst/>
                        </a:rPr>
                        <a:t>日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正念冥想体验工作坊</a:t>
                      </a:r>
                      <a:r>
                        <a:rPr lang="en-US" altLang="zh-CN" sz="1000" u="none" strike="noStrike" dirty="0">
                          <a:effectLst/>
                        </a:rPr>
                        <a:t>——</a:t>
                      </a:r>
                      <a:r>
                        <a:rPr lang="zh-CN" altLang="en-US" sz="1000" u="none" strike="noStrike" dirty="0">
                          <a:effectLst/>
                        </a:rPr>
                        <a:t>正念冥想，幸福促进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理科大楼</a:t>
                      </a:r>
                      <a:r>
                        <a:rPr lang="en-US" sz="1000" u="none" strike="noStrike" dirty="0">
                          <a:effectLst/>
                        </a:rPr>
                        <a:t>B509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计算机科学与技术学院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13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应时代之问，答地理何为</a:t>
                      </a:r>
                      <a:br>
                        <a:rPr lang="zh-CN" altLang="en-US" sz="1000" u="none" strike="noStrike" dirty="0">
                          <a:effectLst/>
                        </a:rPr>
                      </a:br>
                      <a:r>
                        <a:rPr lang="en-US" altLang="zh-CN" sz="1000" u="none" strike="noStrike" dirty="0">
                          <a:effectLst/>
                        </a:rPr>
                        <a:t>——</a:t>
                      </a:r>
                      <a:r>
                        <a:rPr lang="zh-CN" altLang="en-US" sz="1000" u="none" strike="noStrike" dirty="0">
                          <a:effectLst/>
                        </a:rPr>
                        <a:t>论地学研究中的老子思维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河口海岸大楼</a:t>
                      </a:r>
                      <a:r>
                        <a:rPr lang="en-US" altLang="zh-CN" sz="1000" u="none" strike="noStrike" dirty="0">
                          <a:effectLst/>
                        </a:rPr>
                        <a:t>A304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地理科学学院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r>
                        <a:rPr lang="en-US" altLang="zh-CN" sz="1000" u="none" strike="noStrike">
                          <a:effectLst/>
                        </a:rPr>
                        <a:t>13</a:t>
                      </a:r>
                      <a:r>
                        <a:rPr lang="zh-CN" altLang="en-US" sz="1000" u="none" strike="noStrike">
                          <a:effectLst/>
                        </a:rPr>
                        <a:t>日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未来教师科研特训营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孟院</a:t>
                      </a:r>
                      <a:r>
                        <a:rPr lang="en-US" altLang="zh-CN" sz="1000" u="none" strike="noStrike" dirty="0">
                          <a:effectLst/>
                        </a:rPr>
                        <a:t>202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孟宪承书院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13</a:t>
                      </a:r>
                      <a:r>
                        <a:rPr lang="zh-CN" altLang="en-US" sz="1000" u="none" strike="noStrike" dirty="0">
                          <a:effectLst/>
                        </a:rPr>
                        <a:t>、</a:t>
                      </a:r>
                      <a:r>
                        <a:rPr lang="en-US" altLang="zh-CN" sz="1000" u="none" strike="noStrike" dirty="0">
                          <a:effectLst/>
                        </a:rPr>
                        <a:t>20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“AI+</a:t>
                      </a:r>
                      <a:r>
                        <a:rPr lang="zh-CN" altLang="en-US" sz="1000" u="none" strike="noStrike" dirty="0">
                          <a:effectLst/>
                        </a:rPr>
                        <a:t>教育”前沿智育参访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腾讯上海总部、科大讯飞上海总部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教育学部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r>
                        <a:rPr lang="en-US" altLang="zh-CN" sz="1000" u="none" strike="noStrike">
                          <a:effectLst/>
                        </a:rPr>
                        <a:t>15</a:t>
                      </a:r>
                      <a:r>
                        <a:rPr lang="zh-CN" altLang="en-US" sz="1000" u="none" strike="noStrike">
                          <a:effectLst/>
                        </a:rPr>
                        <a:t>日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“乐读会”：音乐与思维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音乐学院</a:t>
                      </a:r>
                      <a:r>
                        <a:rPr lang="en-US" altLang="zh-CN" sz="1000" u="none" strike="noStrike">
                          <a:effectLst/>
                        </a:rPr>
                        <a:t>350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音乐学院    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20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向道而思</a:t>
                      </a:r>
                      <a:r>
                        <a:rPr lang="en-US" altLang="zh-CN" sz="1000" u="none" strike="noStrike">
                          <a:effectLst/>
                        </a:rPr>
                        <a:t>——</a:t>
                      </a:r>
                      <a:r>
                        <a:rPr lang="zh-CN" altLang="en-US" sz="1000" u="none" strike="noStrike">
                          <a:effectLst/>
                        </a:rPr>
                        <a:t>老子的思维特点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体育与健康学院二楼报告厅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体育与健康学院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20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讲座</a:t>
                      </a:r>
                      <a:r>
                        <a:rPr lang="en-US" altLang="zh-CN" sz="1000" u="none" strike="noStrike" dirty="0">
                          <a:effectLst/>
                        </a:rPr>
                        <a:t>《</a:t>
                      </a:r>
                      <a:r>
                        <a:rPr lang="zh-CN" altLang="en-US" sz="1000" u="none" strike="noStrike" dirty="0">
                          <a:effectLst/>
                        </a:rPr>
                        <a:t>老子思想的基本要义及其在西方的影响</a:t>
                      </a:r>
                      <a:r>
                        <a:rPr lang="en-US" altLang="zh-CN" sz="1000" u="none" strike="noStrike" dirty="0">
                          <a:effectLst/>
                        </a:rPr>
                        <a:t>》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传播学院（具体教室待定）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传播学院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20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《</a:t>
                      </a:r>
                      <a:r>
                        <a:rPr lang="zh-CN" altLang="en-US" sz="1000" u="none" strike="noStrike" dirty="0">
                          <a:effectLst/>
                        </a:rPr>
                        <a:t>量子史话</a:t>
                      </a:r>
                      <a:r>
                        <a:rPr lang="en-US" altLang="zh-CN" sz="1000" u="none" strike="noStrike" dirty="0">
                          <a:effectLst/>
                        </a:rPr>
                        <a:t>》</a:t>
                      </a:r>
                      <a:r>
                        <a:rPr lang="zh-CN" altLang="en-US" sz="1000" u="none" strike="noStrike" dirty="0">
                          <a:effectLst/>
                        </a:rPr>
                        <a:t>与</a:t>
                      </a:r>
                      <a:r>
                        <a:rPr lang="en-US" altLang="zh-CN" sz="1000" u="none" strike="noStrike" dirty="0">
                          <a:effectLst/>
                        </a:rPr>
                        <a:t>《</a:t>
                      </a:r>
                      <a:r>
                        <a:rPr lang="zh-CN" altLang="en-US" sz="1000" u="none" strike="noStrike" dirty="0">
                          <a:effectLst/>
                        </a:rPr>
                        <a:t>小熊维尼之道</a:t>
                      </a:r>
                      <a:r>
                        <a:rPr lang="en-US" altLang="zh-CN" sz="1000" u="none" strike="noStrike" dirty="0">
                          <a:effectLst/>
                        </a:rPr>
                        <a:t>》</a:t>
                      </a:r>
                      <a:r>
                        <a:rPr lang="zh-CN" altLang="en-US" sz="1000" u="none" strike="noStrike" dirty="0">
                          <a:effectLst/>
                        </a:rPr>
                        <a:t>导读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信息楼魔方厅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通信与电子工程学院  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20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《</a:t>
                      </a:r>
                      <a:r>
                        <a:rPr lang="zh-CN" altLang="en-US" sz="1000" u="none" strike="noStrike" dirty="0">
                          <a:effectLst/>
                        </a:rPr>
                        <a:t>道德经与心理学</a:t>
                      </a:r>
                      <a:r>
                        <a:rPr lang="en-US" altLang="zh-CN" sz="1000" u="none" strike="noStrike" dirty="0">
                          <a:effectLst/>
                        </a:rPr>
                        <a:t>》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俊秀楼</a:t>
                      </a:r>
                      <a:r>
                        <a:rPr lang="en-US" altLang="zh-CN" sz="1000" u="none" strike="noStrike">
                          <a:effectLst/>
                        </a:rPr>
                        <a:t>223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心理与认知科学学院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20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数学科学学院本科生“老子思维”读书会成立仪式暨首次交流活动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数学楼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数学科学学院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4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27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“将满读书会”老子思维普及讲座：</a:t>
                      </a:r>
                      <a:r>
                        <a:rPr lang="en-US" altLang="zh-CN" sz="1000" u="none" strike="noStrike" dirty="0">
                          <a:effectLst/>
                        </a:rPr>
                        <a:t>《</a:t>
                      </a:r>
                      <a:r>
                        <a:rPr lang="zh-CN" altLang="en-US" sz="1000" u="none" strike="noStrike" dirty="0">
                          <a:effectLst/>
                        </a:rPr>
                        <a:t>小熊维尼之道</a:t>
                      </a:r>
                      <a:r>
                        <a:rPr lang="en-US" altLang="zh-CN" sz="1000" u="none" strike="noStrike" dirty="0">
                          <a:effectLst/>
                        </a:rPr>
                        <a:t>》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理科大楼</a:t>
                      </a:r>
                      <a:r>
                        <a:rPr lang="en-US" sz="1000" u="none" strike="noStrike">
                          <a:effectLst/>
                        </a:rPr>
                        <a:t>A228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软件工程学院、计算机科学与技术学院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27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生成式</a:t>
                      </a:r>
                      <a:r>
                        <a:rPr lang="en-US" altLang="zh-CN" sz="1000" u="none" strike="noStrike">
                          <a:effectLst/>
                        </a:rPr>
                        <a:t>AI</a:t>
                      </a:r>
                      <a:r>
                        <a:rPr lang="zh-CN" altLang="en-US" sz="1000" u="none" strike="noStrike">
                          <a:effectLst/>
                        </a:rPr>
                        <a:t>赋能人文思考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人文楼</a:t>
                      </a:r>
                      <a:r>
                        <a:rPr lang="en-US" altLang="zh-CN" sz="1000" u="none" strike="noStrike" dirty="0">
                          <a:effectLst/>
                        </a:rPr>
                        <a:t>5303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思勉人文高等研究院      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29</a:t>
                      </a:r>
                      <a:r>
                        <a:rPr lang="zh-CN" altLang="en-US" sz="1000" u="none" strike="noStrike" dirty="0">
                          <a:effectLst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华美读书会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美术学院</a:t>
                      </a:r>
                      <a:r>
                        <a:rPr lang="en-US" altLang="zh-CN" sz="1000" u="none" strike="noStrike">
                          <a:effectLst/>
                        </a:rPr>
                        <a:t>334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美术学院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0" name="标题 1"/>
          <p:cNvSpPr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4919980" y="66040"/>
            <a:ext cx="69634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sz="2800" b="1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  <a:cs typeface="Gotham Bold" charset="0"/>
                <a:sym typeface="+mn-ea"/>
              </a:rPr>
              <a:t>书香校园“量子思维与老子思维”系列活动</a:t>
            </a: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141605" y="159385"/>
            <a:ext cx="3434080" cy="521335"/>
          </a:xfrm>
          <a:prstGeom prst="rect">
            <a:avLst/>
          </a:prstGeom>
          <a:solidFill>
            <a:srgbClr val="A61E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00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5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-86995" y="145415"/>
            <a:ext cx="3662680" cy="539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进展情况</a:t>
            </a:r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147225" y="671736"/>
            <a:ext cx="4566285" cy="14605"/>
          </a:xfrm>
          <a:prstGeom prst="line">
            <a:avLst/>
          </a:prstGeom>
          <a:ln w="38100">
            <a:solidFill>
              <a:srgbClr val="A6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表格 16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5994400" y="934720"/>
          <a:ext cx="5631180" cy="57830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6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时间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名称</a:t>
                      </a:r>
                      <a:r>
                        <a:rPr lang="en-US" altLang="zh-CN" sz="1000" u="none" strike="noStrike" dirty="0">
                          <a:effectLst/>
                        </a:rPr>
                        <a:t>/</a:t>
                      </a:r>
                      <a:r>
                        <a:rPr lang="zh-CN" altLang="en-US" sz="1000" u="none" strike="noStrike" dirty="0">
                          <a:effectLst/>
                        </a:rPr>
                        <a:t>主题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活动地点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主办院系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“悟理</a:t>
                      </a:r>
                      <a:r>
                        <a:rPr lang="en-US" altLang="zh-CN" sz="1000" u="none" strike="noStrike" dirty="0">
                          <a:effectLst/>
                        </a:rPr>
                        <a:t>+”</a:t>
                      </a:r>
                      <a:r>
                        <a:rPr lang="zh-CN" altLang="en-US" sz="1000" u="none" strike="noStrike" dirty="0">
                          <a:effectLst/>
                        </a:rPr>
                        <a:t>读书沙龙</a:t>
                      </a:r>
                      <a:r>
                        <a:rPr lang="en-US" altLang="zh-CN" sz="1000" u="none" strike="noStrike" dirty="0">
                          <a:effectLst/>
                        </a:rPr>
                        <a:t>《</a:t>
                      </a:r>
                      <a:r>
                        <a:rPr lang="zh-CN" altLang="en-US" sz="1000" u="none" strike="noStrike" dirty="0">
                          <a:effectLst/>
                        </a:rPr>
                        <a:t>道德经</a:t>
                      </a:r>
                      <a:r>
                        <a:rPr lang="en-US" altLang="zh-CN" sz="1000" u="none" strike="noStrike" dirty="0">
                          <a:effectLst/>
                        </a:rPr>
                        <a:t>》《</a:t>
                      </a:r>
                      <a:r>
                        <a:rPr lang="zh-CN" altLang="en-US" sz="1000" u="none" strike="noStrike" dirty="0">
                          <a:effectLst/>
                        </a:rPr>
                        <a:t>小熊维尼之道</a:t>
                      </a:r>
                      <a:r>
                        <a:rPr lang="en-US" altLang="zh-CN" sz="1000" u="none" strike="noStrike" dirty="0">
                          <a:effectLst/>
                        </a:rPr>
                        <a:t>》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物理楼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物理与电子科学学院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老子思维读书会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河口海岸大楼展厅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河口海岸科学研究院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纪录片观影活动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线下地点待定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公共管理学院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卓越华章</a:t>
                      </a:r>
                      <a:r>
                        <a:rPr lang="en-US" altLang="zh-CN" sz="1000" u="none" strike="noStrike" dirty="0">
                          <a:effectLst/>
                        </a:rPr>
                        <a:t>——</a:t>
                      </a:r>
                      <a:r>
                        <a:rPr lang="zh-CN" altLang="en-US" sz="1000" u="none" strike="noStrike" dirty="0">
                          <a:effectLst/>
                        </a:rPr>
                        <a:t>三字一话作品展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中山北路图书馆展厅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教育学部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幸福研习空间冥想体验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闵行校区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经济与管理学院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正念释压，幸福冥想</a:t>
                      </a:r>
                    </a:p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——</a:t>
                      </a:r>
                      <a:r>
                        <a:rPr lang="zh-CN" altLang="en-US" sz="1000" u="none" strike="noStrike" dirty="0">
                          <a:effectLst/>
                        </a:rPr>
                        <a:t>幸福研习空间冥想体验活动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幸福研习空间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生态与环境科学学院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“读一本好书，品大家思维”主题名师导读会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待定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统计学院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2023</a:t>
                      </a:r>
                      <a:r>
                        <a:rPr lang="zh-CN" altLang="en-US" sz="1000" u="none" strike="noStrike">
                          <a:effectLst/>
                        </a:rPr>
                        <a:t>年</a:t>
                      </a:r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r>
                        <a:rPr lang="zh-CN" altLang="en-US" sz="1000" u="none" strike="noStrike">
                          <a:effectLst/>
                        </a:rPr>
                        <a:t>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追光故事会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光学大楼报告厅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物理与电子科学学院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“金石风雅”篆刻体验活动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大学生活动中心</a:t>
                      </a:r>
                      <a:r>
                        <a:rPr lang="en-US" altLang="zh-CN" sz="1000" u="none" strike="noStrike" dirty="0">
                          <a:effectLst/>
                        </a:rPr>
                        <a:t>A107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美术学院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“我为学生推荐一本好书”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线上推广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设计学院    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好书导读：</a:t>
                      </a:r>
                      <a:r>
                        <a:rPr lang="en-US" altLang="zh-CN" sz="1000" u="none" strike="noStrike" dirty="0">
                          <a:effectLst/>
                        </a:rPr>
                        <a:t>《</a:t>
                      </a:r>
                      <a:r>
                        <a:rPr lang="zh-CN" altLang="en-US" sz="1000" u="none" strike="noStrike" dirty="0">
                          <a:effectLst/>
                        </a:rPr>
                        <a:t>量子史话</a:t>
                      </a:r>
                      <a:r>
                        <a:rPr lang="en-US" altLang="zh-CN" sz="1000" u="none" strike="noStrike" dirty="0">
                          <a:effectLst/>
                        </a:rPr>
                        <a:t>》</a:t>
                      </a:r>
                    </a:p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《</a:t>
                      </a:r>
                      <a:r>
                        <a:rPr lang="zh-CN" altLang="en-US" sz="1000" u="none" strike="noStrike" dirty="0">
                          <a:effectLst/>
                        </a:rPr>
                        <a:t>道德经</a:t>
                      </a:r>
                      <a:r>
                        <a:rPr lang="en-US" altLang="zh-CN" sz="1000" u="none" strike="noStrike" dirty="0">
                          <a:effectLst/>
                        </a:rPr>
                        <a:t>》《</a:t>
                      </a:r>
                      <a:r>
                        <a:rPr lang="zh-CN" altLang="en-US" sz="1000" u="none" strike="noStrike" dirty="0">
                          <a:effectLst/>
                        </a:rPr>
                        <a:t>小熊维尼之道</a:t>
                      </a:r>
                      <a:r>
                        <a:rPr lang="en-US" altLang="zh-CN" sz="1000" u="none" strike="noStrike" dirty="0">
                          <a:effectLst/>
                        </a:rPr>
                        <a:t>》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光学大楼</a:t>
                      </a:r>
                      <a:r>
                        <a:rPr lang="en-US" altLang="zh-CN" sz="1000" u="none" strike="noStrike">
                          <a:effectLst/>
                        </a:rPr>
                        <a:t>A214</a:t>
                      </a:r>
                      <a:r>
                        <a:rPr lang="zh-CN" altLang="en-US" sz="1000" u="none" strike="noStrike">
                          <a:effectLst/>
                        </a:rPr>
                        <a:t>或腾讯会议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u="none" strike="noStrike" dirty="0">
                          <a:effectLst/>
                        </a:rPr>
                        <a:t>精密光谱科学与技术国家重点实验室</a:t>
                      </a:r>
                      <a:r>
                        <a:rPr lang="zh-CN" altLang="en-US" sz="1000" u="none" strike="noStrike" dirty="0">
                          <a:effectLst/>
                        </a:rPr>
                        <a:t>    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本学期起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量子思维</a:t>
                      </a:r>
                      <a:r>
                        <a:rPr lang="en-US" altLang="zh-CN" sz="1000" u="none" strike="noStrike">
                          <a:effectLst/>
                        </a:rPr>
                        <a:t>21</a:t>
                      </a:r>
                      <a:r>
                        <a:rPr lang="zh-CN" altLang="en-US" sz="1000" u="none" strike="noStrike">
                          <a:effectLst/>
                        </a:rPr>
                        <a:t>天读书打卡活动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线上线下结合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政治与国际关系学院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-2024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“老子思维与量子思维”主题读书分享会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一教</a:t>
                      </a:r>
                      <a:r>
                        <a:rPr lang="en-US" altLang="zh-CN" sz="1000" u="none" strike="noStrike" dirty="0">
                          <a:effectLst/>
                        </a:rPr>
                        <a:t>102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社会发展学院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-2024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3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“品读经典 书香校园”之</a:t>
                      </a:r>
                      <a:r>
                        <a:rPr lang="en-US" altLang="zh-CN" sz="1000" u="none" strike="noStrike" dirty="0">
                          <a:effectLst/>
                        </a:rPr>
                        <a:t>《</a:t>
                      </a:r>
                      <a:r>
                        <a:rPr lang="zh-CN" altLang="en-US" sz="1000" u="none" strike="noStrike" dirty="0">
                          <a:effectLst/>
                        </a:rPr>
                        <a:t>道德经</a:t>
                      </a:r>
                      <a:r>
                        <a:rPr lang="en-US" altLang="zh-CN" sz="1000" u="none" strike="noStrike" dirty="0">
                          <a:effectLst/>
                        </a:rPr>
                        <a:t>》</a:t>
                      </a:r>
                      <a:r>
                        <a:rPr lang="zh-CN" altLang="en-US" sz="1000" u="none" strike="noStrike" dirty="0">
                          <a:effectLst/>
                        </a:rPr>
                        <a:t>伴读活动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数据学院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数据科学与工程学院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-2024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3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u="none" strike="noStrike" dirty="0">
                          <a:effectLst/>
                        </a:rPr>
                        <a:t>阅读打卡：</a:t>
                      </a:r>
                      <a:r>
                        <a:rPr lang="en-US" altLang="zh-CN" sz="900" u="none" strike="noStrike" dirty="0">
                          <a:effectLst/>
                        </a:rPr>
                        <a:t>《</a:t>
                      </a:r>
                      <a:r>
                        <a:rPr lang="zh-CN" altLang="en-US" sz="900" u="none" strike="noStrike" dirty="0">
                          <a:effectLst/>
                        </a:rPr>
                        <a:t>上帝掷骰子吗？量子物理史话</a:t>
                      </a:r>
                      <a:r>
                        <a:rPr lang="en-US" altLang="zh-CN" sz="900" u="none" strike="noStrike" dirty="0">
                          <a:effectLst/>
                        </a:rPr>
                        <a:t>》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线上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外语学院    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59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-2024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5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“芯领袖：思维训练营”计划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闵行校区信息楼、上海各大高新技术产业园等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通信与电子工程学院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-2024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阅读分享主题团日活动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各团支部自行组织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通信与电子工程学院  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2023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12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r>
                        <a:rPr lang="en-US" altLang="zh-CN" sz="1000" u="none" strike="noStrike" dirty="0">
                          <a:effectLst/>
                        </a:rPr>
                        <a:t>-2024</a:t>
                      </a:r>
                      <a:r>
                        <a:rPr lang="zh-CN" altLang="en-US" sz="1000" u="none" strike="noStrike" dirty="0">
                          <a:effectLst/>
                        </a:rPr>
                        <a:t>年</a:t>
                      </a:r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r>
                        <a:rPr lang="zh-CN" altLang="en-US" sz="1000" u="none" strike="noStrike" dirty="0">
                          <a:effectLst/>
                        </a:rPr>
                        <a:t>月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“品读经典 书香校园”专题读书活动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数据学院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数据科学与工程学院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1372" marR="1372" marT="1372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4156710" y="2820035"/>
            <a:ext cx="3823335" cy="6089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4000" b="1">
                <a:solidFill>
                  <a:srgbClr val="A61E36"/>
                </a:solidFill>
                <a:ea typeface="微软雅黑" panose="020B0503020204020204" charset="-122"/>
              </a:rPr>
              <a:t>二、选调生工作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C9F6F11-CB5B-45ED-A327-15BCB2317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2480"/>
          <a:stretch>
            <a:fillRect/>
          </a:stretch>
        </p:blipFill>
        <p:spPr bwMode="auto">
          <a:xfrm>
            <a:off x="8927419" y="4553094"/>
            <a:ext cx="2914313" cy="193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46" y="3428985"/>
            <a:ext cx="28" cy="29"/>
          </a:xfrm>
          <a:prstGeom prst="rect">
            <a:avLst/>
          </a:prstGeom>
        </p:spPr>
      </p:pic>
      <p:pic>
        <p:nvPicPr>
          <p:cNvPr id="14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0487" y="64467"/>
            <a:ext cx="640638" cy="64063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0875" y="119276"/>
            <a:ext cx="3273657" cy="568891"/>
          </a:xfrm>
          <a:prstGeom prst="rect">
            <a:avLst/>
          </a:prstGeom>
          <a:solidFill>
            <a:srgbClr val="A61E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00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5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object 9"/>
          <p:cNvSpPr txBox="1"/>
          <p:nvPr/>
        </p:nvSpPr>
        <p:spPr>
          <a:xfrm>
            <a:off x="760458" y="185028"/>
            <a:ext cx="1824481" cy="460150"/>
          </a:xfrm>
          <a:prstGeom prst="rect">
            <a:avLst/>
          </a:prstGeom>
        </p:spPr>
        <p:txBody>
          <a:bodyPr vert="horz" wrap="square" lIns="0" tIns="16788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招录工作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2"/>
          <p:cNvCxnSpPr/>
          <p:nvPr/>
        </p:nvCxnSpPr>
        <p:spPr>
          <a:xfrm>
            <a:off x="140875" y="700311"/>
            <a:ext cx="10710593" cy="0"/>
          </a:xfrm>
          <a:prstGeom prst="line">
            <a:avLst/>
          </a:prstGeom>
          <a:ln w="38100">
            <a:solidFill>
              <a:srgbClr val="A6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32049" y="939228"/>
            <a:ext cx="1719569" cy="252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44382" y="2107760"/>
            <a:ext cx="6891677" cy="26715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 defTabSz="909320">
              <a:lnSpc>
                <a:spcPct val="150000"/>
              </a:lnSpc>
            </a:pPr>
            <a:r>
              <a:rPr lang="en-US" altLang="zh-CN" sz="1850" b="1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lang="zh-CN" altLang="en-US" sz="1850" b="1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年选调招录进展：竞争激烈！</a:t>
            </a:r>
            <a:endParaRPr lang="en-US" altLang="zh-CN" sz="1850" b="1" dirty="0">
              <a:solidFill>
                <a:srgbClr val="A61E36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26695" indent="-226695" algn="just" defTabSz="9093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lang="zh-CN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年选调生招录工作全面开展，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22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个地区已完成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年选调生招录报名，湖北、山西、天津报名进行中，共计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1685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人次报考（其中上海地区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536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人）。</a:t>
            </a:r>
            <a:endParaRPr lang="en-US" altLang="zh-CN" sz="1585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26695" indent="-226695" algn="just" defTabSz="9093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我校入围上海考察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28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人（正在开展），贵州签约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人，北京签约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人，重庆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人，四川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7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人，浙江进入考察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26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人（预计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月份）。</a:t>
            </a:r>
            <a:endParaRPr lang="en-US" altLang="zh-CN" sz="1585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26695" indent="-226695" algn="just" defTabSz="9093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上海、重庆各放弃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人。</a:t>
            </a:r>
            <a:endParaRPr lang="en-US" altLang="zh-CN" sz="1585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9590" y="836216"/>
            <a:ext cx="6826469" cy="1208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09320">
              <a:lnSpc>
                <a:spcPct val="150000"/>
              </a:lnSpc>
            </a:pPr>
            <a:r>
              <a:rPr lang="en-US" altLang="zh-CN" sz="1850" b="1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2023</a:t>
            </a:r>
            <a:r>
              <a:rPr lang="zh-CN" altLang="en-US" sz="1850" b="1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年选调招录情况：稳中有升</a:t>
            </a:r>
            <a:r>
              <a:rPr lang="en-US" altLang="zh-CN" sz="1850" b="1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~</a:t>
            </a:r>
          </a:p>
          <a:p>
            <a:pPr marL="226695" indent="-226695" algn="just" defTabSz="9093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2023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年选调生录取</a:t>
            </a:r>
            <a:r>
              <a:rPr lang="en-US" altLang="zh-CN" sz="1585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131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人（另有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人年底取得毕业证书后入职）。招录分布在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25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个省市及自治区，其中本科生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18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人、硕士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111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人、博士</a:t>
            </a:r>
            <a:r>
              <a:rPr lang="en-US" altLang="zh-CN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158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人。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23B0DDC-D456-40AB-9450-6C4218FEF6E5}"/>
              </a:ext>
            </a:extLst>
          </p:cNvPr>
          <p:cNvSpPr txBox="1"/>
          <p:nvPr/>
        </p:nvSpPr>
        <p:spPr>
          <a:xfrm>
            <a:off x="409590" y="4927374"/>
            <a:ext cx="6826469" cy="1745598"/>
          </a:xfrm>
          <a:prstGeom prst="rect">
            <a:avLst/>
          </a:prstGeom>
        </p:spPr>
        <p:txBody>
          <a:bodyPr vert="horz" wrap="square" lIns="0" tIns="16788" rIns="0" bIns="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b="1" spc="13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选调生“考场品牌”凸显，天津、浙江将我校纳入定向招录范围</a:t>
            </a:r>
            <a:endParaRPr lang="en-US" altLang="zh-CN" b="1" spc="13" dirty="0">
              <a:solidFill>
                <a:srgbClr val="A61E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近期，青海、河南、武汉、广东等来校</a:t>
            </a:r>
            <a:r>
              <a:rPr lang="en-US" altLang="zh-CN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2024</a:t>
            </a: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年选调生招录宣讲会 ；作为上海考点，开展广西（</a:t>
            </a:r>
            <a:r>
              <a:rPr lang="en-US" altLang="zh-CN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</a:t>
            </a: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日）、江西（</a:t>
            </a:r>
            <a:r>
              <a:rPr lang="en-US" altLang="zh-CN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</a:t>
            </a: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18</a:t>
            </a: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日）选调生招录考试；天津、浙江首次将我校纳入2024年定向招录范围。</a:t>
            </a:r>
          </a:p>
        </p:txBody>
      </p:sp>
      <p:pic>
        <p:nvPicPr>
          <p:cNvPr id="12" name="Picture 4" descr="图片">
            <a:extLst>
              <a:ext uri="{FF2B5EF4-FFF2-40B4-BE49-F238E27FC236}">
                <a16:creationId xmlns:a16="http://schemas.microsoft.com/office/drawing/2014/main" id="{D19EFC4E-0720-4F6C-BF91-7BA0440E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503" y="906916"/>
            <a:ext cx="2589115" cy="172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图片">
            <a:extLst>
              <a:ext uri="{FF2B5EF4-FFF2-40B4-BE49-F238E27FC236}">
                <a16:creationId xmlns:a16="http://schemas.microsoft.com/office/drawing/2014/main" id="{6FC2F5CE-D63E-4897-89F9-20DA4A8DA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30" y="2712124"/>
            <a:ext cx="2589102" cy="172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8A227C4-4287-4DBA-97DB-9E547FD54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2049" y="3575158"/>
            <a:ext cx="2208897" cy="296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0576488-5331-4472-8506-E0BA67D8FE04}"/>
              </a:ext>
            </a:extLst>
          </p:cNvPr>
          <p:cNvSpPr/>
          <p:nvPr/>
        </p:nvSpPr>
        <p:spPr>
          <a:xfrm>
            <a:off x="8907746" y="4240627"/>
            <a:ext cx="537210" cy="1600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084" y="3426310"/>
            <a:ext cx="28" cy="29"/>
          </a:xfrm>
          <a:prstGeom prst="rect">
            <a:avLst/>
          </a:prstGeom>
        </p:spPr>
      </p:pic>
      <p:pic>
        <p:nvPicPr>
          <p:cNvPr id="1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0487" y="64467"/>
            <a:ext cx="640638" cy="64063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0875" y="130657"/>
            <a:ext cx="3253835" cy="568891"/>
          </a:xfrm>
          <a:prstGeom prst="rect">
            <a:avLst/>
          </a:prstGeom>
          <a:solidFill>
            <a:srgbClr val="A61E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00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5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9" name="直接连接符 2"/>
          <p:cNvCxnSpPr/>
          <p:nvPr/>
        </p:nvCxnSpPr>
        <p:spPr>
          <a:xfrm>
            <a:off x="140875" y="700311"/>
            <a:ext cx="10710593" cy="0"/>
          </a:xfrm>
          <a:prstGeom prst="line">
            <a:avLst/>
          </a:prstGeom>
          <a:ln w="38100">
            <a:solidFill>
              <a:srgbClr val="A6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9"/>
          <p:cNvSpPr txBox="1"/>
          <p:nvPr/>
        </p:nvSpPr>
        <p:spPr>
          <a:xfrm>
            <a:off x="698912" y="185027"/>
            <a:ext cx="1819638" cy="460150"/>
          </a:xfrm>
          <a:prstGeom prst="rect">
            <a:avLst/>
          </a:prstGeom>
        </p:spPr>
        <p:txBody>
          <a:bodyPr vert="horz" wrap="square" lIns="0" tIns="16788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培养工作</a:t>
            </a:r>
          </a:p>
        </p:txBody>
      </p:sp>
      <p:sp>
        <p:nvSpPr>
          <p:cNvPr id="6" name="object 8"/>
          <p:cNvSpPr txBox="1"/>
          <p:nvPr/>
        </p:nvSpPr>
        <p:spPr>
          <a:xfrm>
            <a:off x="392754" y="795177"/>
            <a:ext cx="11017733" cy="1721019"/>
          </a:xfrm>
          <a:prstGeom prst="rect">
            <a:avLst/>
          </a:prstGeom>
        </p:spPr>
        <p:txBody>
          <a:bodyPr vert="horz" wrap="square" lIns="0" tIns="16788" rIns="0" bIns="0" rtlCol="0">
            <a:noAutofit/>
          </a:bodyPr>
          <a:lstStyle/>
          <a:p>
            <a:pPr algn="just">
              <a:lnSpc>
                <a:spcPct val="150000"/>
              </a:lnSpc>
              <a:spcBef>
                <a:spcPts val="120"/>
              </a:spcBef>
            </a:pPr>
            <a:r>
              <a:rPr lang="zh-CN" altLang="en-US" b="1" spc="13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以选调生生涯导向的卓越育人探索“三部曲”</a:t>
            </a:r>
            <a:endParaRPr lang="en-US" altLang="zh-CN" b="1" spc="13" dirty="0">
              <a:solidFill>
                <a:srgbClr val="A61E3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课程育人：“青马工程”（选调专项）举办“探索量子和老子思维”主题青马读书会 </a:t>
            </a:r>
            <a:endParaRPr lang="en-US" altLang="zh-CN" sz="1600" spc="13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组织育人：基层服务协会设立“唯实班”，联动陈云纪念馆等红色场馆育人机制</a:t>
            </a:r>
            <a:endParaRPr lang="en-US" altLang="zh-CN" sz="1600" spc="13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实践育人：举办“百县笃行计划”生涯实践交流暨寒假项目启动会 ，以实践育人形成卓越跃迁。</a:t>
            </a:r>
          </a:p>
          <a:p>
            <a:pPr algn="just">
              <a:lnSpc>
                <a:spcPct val="150000"/>
              </a:lnSpc>
              <a:spcBef>
                <a:spcPts val="120"/>
              </a:spcBef>
            </a:pPr>
            <a:endParaRPr lang="en-US" altLang="zh-CN" sz="1600" spc="13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0AF9A3D-8956-8ABD-744F-719E486F9CBD}"/>
              </a:ext>
            </a:extLst>
          </p:cNvPr>
          <p:cNvGrpSpPr/>
          <p:nvPr/>
        </p:nvGrpSpPr>
        <p:grpSpPr>
          <a:xfrm>
            <a:off x="2100196" y="2780888"/>
            <a:ext cx="5483389" cy="3680187"/>
            <a:chOff x="558442" y="2500047"/>
            <a:chExt cx="6359839" cy="4230716"/>
          </a:xfrm>
        </p:grpSpPr>
        <p:pic>
          <p:nvPicPr>
            <p:cNvPr id="10" name="图片 9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442" y="4693582"/>
              <a:ext cx="3175391" cy="2037181"/>
            </a:xfrm>
            <a:prstGeom prst="rect">
              <a:avLst/>
            </a:prstGeom>
            <a:noFill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/>
            <a:srcRect t="17121"/>
            <a:stretch>
              <a:fillRect/>
            </a:stretch>
          </p:blipFill>
          <p:spPr>
            <a:xfrm>
              <a:off x="558442" y="2500047"/>
              <a:ext cx="3175391" cy="2037181"/>
            </a:xfrm>
            <a:prstGeom prst="rect">
              <a:avLst/>
            </a:prstGeom>
          </p:spPr>
        </p:pic>
        <p:pic>
          <p:nvPicPr>
            <p:cNvPr id="3074" name="Picture 2" descr="图片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522" y="2500047"/>
              <a:ext cx="3018759" cy="200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9521" y="4693582"/>
              <a:ext cx="3018759" cy="2037181"/>
            </a:xfrm>
            <a:prstGeom prst="rect">
              <a:avLst/>
            </a:prstGeom>
          </p:spPr>
        </p:pic>
      </p:grpSp>
      <p:sp>
        <p:nvSpPr>
          <p:cNvPr id="2" name="丁字箭头 1">
            <a:extLst>
              <a:ext uri="{FF2B5EF4-FFF2-40B4-BE49-F238E27FC236}">
                <a16:creationId xmlns:a16="http://schemas.microsoft.com/office/drawing/2014/main" id="{C78D3447-80D6-9C96-8A6D-4FEC81BF43CA}"/>
              </a:ext>
            </a:extLst>
          </p:cNvPr>
          <p:cNvSpPr/>
          <p:nvPr/>
        </p:nvSpPr>
        <p:spPr>
          <a:xfrm>
            <a:off x="8983922" y="4294958"/>
            <a:ext cx="1593740" cy="900221"/>
          </a:xfrm>
          <a:prstGeom prst="leftRightUpArrow">
            <a:avLst/>
          </a:prstGeom>
          <a:solidFill>
            <a:srgbClr val="A51E36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5F67476-25C3-830F-EE9A-2A1299BED381}"/>
              </a:ext>
            </a:extLst>
          </p:cNvPr>
          <p:cNvGrpSpPr/>
          <p:nvPr/>
        </p:nvGrpSpPr>
        <p:grpSpPr>
          <a:xfrm>
            <a:off x="9225314" y="2905329"/>
            <a:ext cx="1110952" cy="1031209"/>
            <a:chOff x="6562825" y="1481742"/>
            <a:chExt cx="993007" cy="888502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5451C62-F662-18D1-66D3-23822DE3A6C1}"/>
                </a:ext>
              </a:extLst>
            </p:cNvPr>
            <p:cNvSpPr/>
            <p:nvPr/>
          </p:nvSpPr>
          <p:spPr>
            <a:xfrm>
              <a:off x="6562825" y="1481742"/>
              <a:ext cx="993007" cy="888502"/>
            </a:xfrm>
            <a:prstGeom prst="ellipse">
              <a:avLst/>
            </a:prstGeom>
            <a:solidFill>
              <a:srgbClr val="A51E36">
                <a:alpha val="9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74CE742-FF8A-0203-7615-9E1B2CE20F1A}"/>
                </a:ext>
              </a:extLst>
            </p:cNvPr>
            <p:cNvSpPr txBox="1"/>
            <p:nvPr/>
          </p:nvSpPr>
          <p:spPr>
            <a:xfrm>
              <a:off x="6748120" y="1647185"/>
              <a:ext cx="779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课 程</a:t>
              </a:r>
              <a:endParaRPr kumimoji="1"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kumimoji="1"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育 人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A3B959D-963D-7A69-6956-E191B9FDB57D}"/>
              </a:ext>
            </a:extLst>
          </p:cNvPr>
          <p:cNvGrpSpPr/>
          <p:nvPr/>
        </p:nvGrpSpPr>
        <p:grpSpPr>
          <a:xfrm>
            <a:off x="7798956" y="4678093"/>
            <a:ext cx="1110950" cy="1031209"/>
            <a:chOff x="4984274" y="3346120"/>
            <a:chExt cx="1021168" cy="888502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25FA75C-C5FA-4B51-010C-B28463EDC48D}"/>
                </a:ext>
              </a:extLst>
            </p:cNvPr>
            <p:cNvSpPr/>
            <p:nvPr/>
          </p:nvSpPr>
          <p:spPr>
            <a:xfrm>
              <a:off x="4984274" y="3346120"/>
              <a:ext cx="993007" cy="888502"/>
            </a:xfrm>
            <a:prstGeom prst="ellipse">
              <a:avLst/>
            </a:prstGeom>
            <a:solidFill>
              <a:srgbClr val="A51E36">
                <a:alpha val="9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2EF3BEE-94F8-873D-782F-739C79737448}"/>
                </a:ext>
              </a:extLst>
            </p:cNvPr>
            <p:cNvSpPr txBox="1"/>
            <p:nvPr/>
          </p:nvSpPr>
          <p:spPr>
            <a:xfrm>
              <a:off x="5164037" y="3509333"/>
              <a:ext cx="841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实 践</a:t>
              </a:r>
              <a:endParaRPr kumimoji="1"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kumimoji="1"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育 人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C43D56D-AC63-6B07-B997-71B140970FAC}"/>
              </a:ext>
            </a:extLst>
          </p:cNvPr>
          <p:cNvGrpSpPr/>
          <p:nvPr/>
        </p:nvGrpSpPr>
        <p:grpSpPr>
          <a:xfrm>
            <a:off x="10753732" y="4726987"/>
            <a:ext cx="1334984" cy="1031209"/>
            <a:chOff x="8115865" y="3330541"/>
            <a:chExt cx="1193254" cy="888502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E7AA102-6322-D95A-9301-1597B7255AD3}"/>
                </a:ext>
              </a:extLst>
            </p:cNvPr>
            <p:cNvSpPr/>
            <p:nvPr/>
          </p:nvSpPr>
          <p:spPr>
            <a:xfrm>
              <a:off x="8115865" y="3330541"/>
              <a:ext cx="993007" cy="888502"/>
            </a:xfrm>
            <a:prstGeom prst="ellipse">
              <a:avLst/>
            </a:prstGeom>
            <a:solidFill>
              <a:srgbClr val="A51E36">
                <a:alpha val="9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3063D80-BE2D-AB63-FC89-DED62B9512C7}"/>
                </a:ext>
              </a:extLst>
            </p:cNvPr>
            <p:cNvSpPr txBox="1"/>
            <p:nvPr/>
          </p:nvSpPr>
          <p:spPr>
            <a:xfrm>
              <a:off x="8316112" y="3467205"/>
              <a:ext cx="993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组 织</a:t>
              </a:r>
              <a:endParaRPr kumimoji="1"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kumimoji="1"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育 人</a:t>
              </a: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0A44AE9C-1C38-7A95-D651-3C334EA5649E}"/>
              </a:ext>
            </a:extLst>
          </p:cNvPr>
          <p:cNvSpPr txBox="1"/>
          <p:nvPr/>
        </p:nvSpPr>
        <p:spPr>
          <a:xfrm>
            <a:off x="7824887" y="6025721"/>
            <a:ext cx="4397144" cy="43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“全方位、全生涯”的选调生后备人才培育体系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81C2A63-6127-4D9C-2FF8-D08DE7A9F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08" y="2766968"/>
            <a:ext cx="1812172" cy="36941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46" y="3428985"/>
            <a:ext cx="28" cy="29"/>
          </a:xfrm>
          <a:prstGeom prst="rect">
            <a:avLst/>
          </a:prstGeom>
        </p:spPr>
      </p:pic>
      <p:pic>
        <p:nvPicPr>
          <p:cNvPr id="14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0487" y="64467"/>
            <a:ext cx="640638" cy="64063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0875" y="130657"/>
            <a:ext cx="3253835" cy="568891"/>
          </a:xfrm>
          <a:prstGeom prst="rect">
            <a:avLst/>
          </a:prstGeom>
          <a:solidFill>
            <a:srgbClr val="A61E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00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5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9" name="直接连接符 2"/>
          <p:cNvCxnSpPr/>
          <p:nvPr/>
        </p:nvCxnSpPr>
        <p:spPr>
          <a:xfrm>
            <a:off x="140875" y="700311"/>
            <a:ext cx="10710593" cy="0"/>
          </a:xfrm>
          <a:prstGeom prst="line">
            <a:avLst/>
          </a:prstGeom>
          <a:ln w="38100">
            <a:solidFill>
              <a:srgbClr val="A6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9"/>
          <p:cNvSpPr txBox="1"/>
          <p:nvPr/>
        </p:nvSpPr>
        <p:spPr>
          <a:xfrm>
            <a:off x="839589" y="212355"/>
            <a:ext cx="1675012" cy="460150"/>
          </a:xfrm>
          <a:prstGeom prst="rect">
            <a:avLst/>
          </a:prstGeom>
        </p:spPr>
        <p:txBody>
          <a:bodyPr vert="horz" wrap="square" lIns="0" tIns="16788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培养工作</a:t>
            </a:r>
          </a:p>
        </p:txBody>
      </p:sp>
      <p:sp>
        <p:nvSpPr>
          <p:cNvPr id="6" name="object 8"/>
          <p:cNvSpPr txBox="1"/>
          <p:nvPr/>
        </p:nvSpPr>
        <p:spPr>
          <a:xfrm>
            <a:off x="330607" y="788210"/>
            <a:ext cx="4552680" cy="411940"/>
          </a:xfrm>
          <a:prstGeom prst="rect">
            <a:avLst/>
          </a:prstGeom>
        </p:spPr>
        <p:txBody>
          <a:bodyPr vert="horz" wrap="square" lIns="0" tIns="16788" rIns="0" bIns="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13" normalizeH="0" baseline="0" noProof="0" dirty="0">
                <a:ln>
                  <a:noFill/>
                </a:ln>
                <a:solidFill>
                  <a:srgbClr val="A61E3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“百县笃行计划”寒假实习</a:t>
            </a:r>
            <a:endParaRPr kumimoji="0" lang="en-US" altLang="zh-CN" sz="1800" b="1" i="0" u="none" strike="noStrike" kern="1200" cap="none" spc="13" normalizeH="0" baseline="0" noProof="0" dirty="0">
              <a:ln>
                <a:noFill/>
              </a:ln>
              <a:solidFill>
                <a:srgbClr val="A61E3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1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2890" y="1239985"/>
            <a:ext cx="6261622" cy="2001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09320">
              <a:lnSpc>
                <a:spcPct val="150000"/>
              </a:lnSpc>
              <a:spcBef>
                <a:spcPts val="160"/>
              </a:spcBef>
            </a:pPr>
            <a:r>
              <a:rPr lang="zh-CN" altLang="en-US" sz="1585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暑期，与上海金山区、闵行区、浙江、四川等地联络，结合院系力量，已对接</a:t>
            </a:r>
            <a:r>
              <a:rPr lang="en-US" altLang="zh-CN" sz="1585" b="1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46</a:t>
            </a:r>
            <a:r>
              <a:rPr lang="zh-CN" altLang="en-US" sz="1585" b="1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家</a:t>
            </a:r>
            <a:r>
              <a:rPr lang="zh-CN" altLang="en-US" sz="1585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实践基地，总计</a:t>
            </a:r>
            <a:r>
              <a:rPr lang="en-US" altLang="zh-CN" sz="1585" b="1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167</a:t>
            </a:r>
            <a:r>
              <a:rPr lang="zh-CN" altLang="en-US" sz="1585" b="1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人次</a:t>
            </a:r>
            <a:r>
              <a:rPr lang="zh-CN" altLang="en-US" sz="1585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出行。</a:t>
            </a:r>
            <a:endParaRPr lang="en-US" altLang="zh-CN" sz="1585" spc="17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defTabSz="909320">
              <a:lnSpc>
                <a:spcPct val="150000"/>
              </a:lnSpc>
              <a:spcBef>
                <a:spcPts val="160"/>
              </a:spcBef>
            </a:pPr>
            <a:endParaRPr lang="en-US" altLang="zh-CN" sz="300" spc="17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defTabSz="909320">
              <a:lnSpc>
                <a:spcPct val="150000"/>
              </a:lnSpc>
              <a:spcBef>
                <a:spcPts val="160"/>
              </a:spcBef>
            </a:pPr>
            <a:r>
              <a:rPr lang="zh-CN" altLang="en-US" sz="1585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寒假“百县笃行计划”（第一批次）报名招募推进中，截止</a:t>
            </a:r>
            <a:r>
              <a:rPr lang="en-US" altLang="zh-CN" sz="1585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585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585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23</a:t>
            </a:r>
            <a:r>
              <a:rPr lang="zh-CN" altLang="en-US" sz="1585" spc="17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日，</a:t>
            </a:r>
            <a:r>
              <a:rPr lang="zh-CN" altLang="en-US" sz="1585" b="1" spc="17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</a:rPr>
              <a:t>已与</a:t>
            </a:r>
            <a:r>
              <a:rPr lang="en-US" altLang="zh-CN" sz="1585" b="1" spc="17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1585" b="1" spc="17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</a:rPr>
              <a:t>地达成实习意向，</a:t>
            </a:r>
            <a:r>
              <a:rPr lang="en-US" altLang="zh-CN" sz="1585" b="1" spc="17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1585" b="1" spc="17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</a:rPr>
              <a:t>个团队确定实习团队人选，共计</a:t>
            </a:r>
            <a:r>
              <a:rPr lang="en-US" altLang="zh-CN" sz="1585" b="1" spc="17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</a:rPr>
              <a:t>65</a:t>
            </a:r>
            <a:r>
              <a:rPr lang="zh-CN" altLang="en-US" sz="1585" b="1" spc="17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</a:rPr>
              <a:t>人，</a:t>
            </a:r>
            <a:r>
              <a:rPr lang="en-US" altLang="zh-CN" sz="1585" b="1" spc="17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585" b="1" spc="17" dirty="0">
                <a:solidFill>
                  <a:srgbClr val="A61E36"/>
                </a:solidFill>
                <a:latin typeface="微软雅黑" panose="020B0503020204020204" charset="-122"/>
                <a:ea typeface="微软雅黑" panose="020B0503020204020204" charset="-122"/>
              </a:rPr>
              <a:t>个团队处于招募阶段。 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0438027"/>
              </p:ext>
            </p:extLst>
          </p:nvPr>
        </p:nvGraphicFramePr>
        <p:xfrm>
          <a:off x="6852260" y="894766"/>
          <a:ext cx="4878546" cy="5600656"/>
        </p:xfrm>
        <a:graphic>
          <a:graphicData uri="http://schemas.openxmlformats.org/drawingml/2006/table">
            <a:tbl>
              <a:tblPr/>
              <a:tblGrid>
                <a:gridCol w="89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041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序号</a:t>
                      </a:r>
                    </a:p>
                  </a:txBody>
                  <a:tcPr marL="0" marR="0" marT="57919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1E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具体地区</a:t>
                      </a:r>
                    </a:p>
                  </a:txBody>
                  <a:tcPr marL="0" marR="0" marT="57919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1E36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进展</a:t>
                      </a:r>
                    </a:p>
                  </a:txBody>
                  <a:tcPr marL="0" marR="0" marT="57919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1E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1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</a:p>
                  </a:txBody>
                  <a:tcPr marL="0" marR="0" marT="57919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山西太原市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已招募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13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1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endParaRPr sz="1100" b="0">
                        <a:solidFill>
                          <a:schemeClr val="tx1"/>
                        </a:solidFill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1204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山西太原市迎泽区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已招募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9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endParaRPr sz="11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2883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上海青浦区重固镇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已招募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3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endParaRPr sz="11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2883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江苏盐城市建湖县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已招募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8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人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endParaRPr sz="11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2883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江苏省盐城市滨海县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已招募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10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人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marL="127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6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等线" panose="02010600030101010101" charset="-122"/>
                        <a:cs typeface="微软雅黑" panose="020B0503020204020204" charset="-122"/>
                      </a:endParaRPr>
                    </a:p>
                  </a:txBody>
                  <a:tcPr marL="0" marR="0" marT="53722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江西省上饶市铅山县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已招募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5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marL="127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7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等线" panose="02010600030101010101" charset="-122"/>
                        <a:cs typeface="微软雅黑" panose="020B0503020204020204" charset="-122"/>
                      </a:endParaRPr>
                    </a:p>
                  </a:txBody>
                  <a:tcPr marL="0" marR="0" marT="53722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云南省大理市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已招募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6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marL="127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8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等线" panose="02010600030101010101" charset="-122"/>
                        <a:cs typeface="微软雅黑" panose="020B0503020204020204" charset="-122"/>
                      </a:endParaRPr>
                    </a:p>
                  </a:txBody>
                  <a:tcPr marL="0" marR="0" marT="53722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四川眉山市青神县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已招募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5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+mn-ea"/>
                          <a:cs typeface="微软雅黑" panose="020B0503020204020204" charset="-122"/>
                        </a:rPr>
                        <a:t>9</a:t>
                      </a:r>
                      <a:endParaRPr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+mn-ea"/>
                        <a:cs typeface="微软雅黑" panose="020B0503020204020204" charset="-122"/>
                      </a:endParaRPr>
                    </a:p>
                  </a:txBody>
                  <a:tcPr marL="0" marR="0" marT="44489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安徽芜湖市三山经开区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已招募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6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endParaRPr sz="11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1204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山西省忻州市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招募中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endParaRPr sz="11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1204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山西省汾阳市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招募中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+mn-ea"/>
                          <a:cs typeface="微软雅黑" panose="020B0503020204020204" charset="-122"/>
                        </a:rPr>
                        <a:t>12</a:t>
                      </a:r>
                      <a:endParaRPr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+mn-ea"/>
                        <a:cs typeface="微软雅黑" panose="020B0503020204020204" charset="-122"/>
                      </a:endParaRPr>
                    </a:p>
                  </a:txBody>
                  <a:tcPr marL="0" marR="0" marT="60436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河北保定市竞秀区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招募中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+mn-ea"/>
                          <a:cs typeface="微软雅黑" panose="020B0503020204020204" charset="-122"/>
                        </a:rPr>
                        <a:t>13</a:t>
                      </a:r>
                      <a:endParaRPr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+mn-ea"/>
                        <a:cs typeface="微软雅黑" panose="020B0503020204020204" charset="-122"/>
                      </a:endParaRPr>
                    </a:p>
                  </a:txBody>
                  <a:tcPr marL="0" marR="0" marT="59598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广西贺州市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招募中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+mn-ea"/>
                          <a:cs typeface="微软雅黑" panose="020B0503020204020204" charset="-122"/>
                        </a:rPr>
                        <a:t>14</a:t>
                      </a:r>
                      <a:endParaRPr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+mn-ea"/>
                        <a:cs typeface="微软雅黑" panose="020B0503020204020204" charset="-122"/>
                      </a:endParaRPr>
                    </a:p>
                  </a:txBody>
                  <a:tcPr marL="0" marR="0" marT="59598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广西桂林市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招募中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+mn-ea"/>
                          <a:cs typeface="微软雅黑" panose="020B0503020204020204" charset="-122"/>
                        </a:rPr>
                        <a:t>15</a:t>
                      </a:r>
                      <a:endParaRPr sz="11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+mn-ea"/>
                        <a:cs typeface="微软雅黑" panose="020B0503020204020204" charset="-122"/>
                      </a:endParaRPr>
                    </a:p>
                  </a:txBody>
                  <a:tcPr marL="0" marR="0" marT="59598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陕西省子长市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招募中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614316" y="3334197"/>
            <a:ext cx="5623035" cy="3243927"/>
            <a:chOff x="457197" y="2486512"/>
            <a:chExt cx="3595037" cy="2265963"/>
          </a:xfrm>
        </p:grpSpPr>
        <p:pic>
          <p:nvPicPr>
            <p:cNvPr id="18" name="Picture 2" descr="图片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7" y="3602817"/>
              <a:ext cx="1722614" cy="1146358"/>
            </a:xfrm>
            <a:prstGeom prst="rect">
              <a:avLst/>
            </a:prstGeom>
            <a:noFill/>
          </p:spPr>
        </p:pic>
        <p:pic>
          <p:nvPicPr>
            <p:cNvPr id="19" name="图片 18" descr="图片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7" y="2486512"/>
              <a:ext cx="1722614" cy="1099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图片 20" descr="图片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646" y="3603367"/>
              <a:ext cx="1820588" cy="1149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图片 21" descr="图片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646" y="2486512"/>
              <a:ext cx="1820588" cy="10990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46" y="3428985"/>
            <a:ext cx="28" cy="29"/>
          </a:xfrm>
          <a:prstGeom prst="rect">
            <a:avLst/>
          </a:prstGeom>
        </p:spPr>
      </p:pic>
      <p:pic>
        <p:nvPicPr>
          <p:cNvPr id="14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0487" y="64467"/>
            <a:ext cx="640638" cy="64063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0876" y="122189"/>
            <a:ext cx="3597747" cy="568891"/>
          </a:xfrm>
          <a:prstGeom prst="rect">
            <a:avLst/>
          </a:prstGeom>
          <a:solidFill>
            <a:srgbClr val="A61E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00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5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9" name="直接连接符 2"/>
          <p:cNvCxnSpPr/>
          <p:nvPr/>
        </p:nvCxnSpPr>
        <p:spPr>
          <a:xfrm>
            <a:off x="140875" y="700311"/>
            <a:ext cx="10710593" cy="0"/>
          </a:xfrm>
          <a:prstGeom prst="line">
            <a:avLst/>
          </a:prstGeom>
          <a:ln w="38100">
            <a:solidFill>
              <a:srgbClr val="A6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9"/>
          <p:cNvSpPr txBox="1"/>
          <p:nvPr/>
        </p:nvSpPr>
        <p:spPr>
          <a:xfrm>
            <a:off x="812097" y="176559"/>
            <a:ext cx="2255304" cy="460150"/>
          </a:xfrm>
          <a:prstGeom prst="rect">
            <a:avLst/>
          </a:prstGeom>
        </p:spPr>
        <p:txBody>
          <a:bodyPr vert="horz" wrap="square" lIns="0" tIns="16788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下一步计划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A1BD7B7D-08FD-3179-EE56-A84411BE3E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5559" y="961883"/>
            <a:ext cx="6209879" cy="5427827"/>
          </a:xfrm>
          <a:prstGeom prst="rect">
            <a:avLst/>
          </a:prstGeom>
        </p:spPr>
        <p:txBody>
          <a:bodyPr vert="horz" wrap="square" lIns="0" tIns="16788" rIns="0" bIns="0" rtlCol="0">
            <a:noAutofit/>
          </a:bodyPr>
          <a:lstStyle/>
          <a:p>
            <a:pPr marR="0" lvl="0" indent="0" algn="just" defTabSz="914400" rtl="0" eaLnBrk="1" fontAlgn="auto" latinLnBrk="0" hangingPunct="1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13" normalizeH="0" baseline="0" noProof="0" dirty="0">
                <a:ln>
                  <a:noFill/>
                </a:ln>
                <a:solidFill>
                  <a:srgbClr val="A51E3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后发快进，完善选调生“选拔</a:t>
            </a:r>
            <a:r>
              <a:rPr kumimoji="0" lang="en-US" altLang="zh-CN" sz="1600" b="1" i="0" u="none" strike="noStrike" kern="1200" cap="none" spc="13" normalizeH="0" baseline="0" noProof="0" dirty="0">
                <a:ln>
                  <a:noFill/>
                </a:ln>
                <a:solidFill>
                  <a:srgbClr val="A51E3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kumimoji="0" lang="zh-CN" altLang="en-US" sz="1600" b="1" i="0" u="none" strike="noStrike" kern="1200" cap="none" spc="13" normalizeH="0" baseline="0" noProof="0" dirty="0">
                <a:ln>
                  <a:noFill/>
                </a:ln>
                <a:solidFill>
                  <a:srgbClr val="A51E3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培育</a:t>
            </a:r>
            <a:r>
              <a:rPr kumimoji="0" lang="en-US" altLang="zh-CN" sz="1600" b="1" i="0" u="none" strike="noStrike" kern="1200" cap="none" spc="13" normalizeH="0" baseline="0" noProof="0" dirty="0">
                <a:ln>
                  <a:noFill/>
                </a:ln>
                <a:solidFill>
                  <a:srgbClr val="A51E3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kumimoji="0" lang="zh-CN" altLang="en-US" sz="1600" b="1" i="0" u="none" strike="noStrike" kern="1200" cap="none" spc="13" normalizeH="0" baseline="0" noProof="0" dirty="0">
                <a:ln>
                  <a:noFill/>
                </a:ln>
                <a:solidFill>
                  <a:srgbClr val="A51E3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招录”链条</a:t>
            </a:r>
            <a:endParaRPr kumimoji="0" lang="en-US" altLang="zh-CN" sz="1600" b="1" i="0" u="none" strike="noStrike" kern="1200" cap="none" spc="13" normalizeH="0" baseline="0" noProof="0" dirty="0">
              <a:ln>
                <a:noFill/>
              </a:ln>
              <a:solidFill>
                <a:srgbClr val="A51E3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b="1" spc="13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做好联络拓展。</a:t>
            </a:r>
            <a:r>
              <a:rPr sz="1600" spc="1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做好2024年、2025年选调生招录工作和开展行前会，力争“提质增量”，降低学生违约和放弃比例，</a:t>
            </a:r>
            <a:r>
              <a:rPr sz="1600" b="1" spc="13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走访天津、广西、青海、安徽、江苏等地，</a:t>
            </a:r>
            <a:r>
              <a:rPr sz="1600" spc="1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进一步取得新的突破。</a:t>
            </a:r>
            <a:endParaRPr lang="en-US" sz="1600" spc="1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sz="1600" spc="1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600" b="1" spc="13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推进生涯育人。</a:t>
            </a: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依托上海市学生职业生涯发展教育工作室，建设“星光”选调生培养一体化生涯工作室，迭代加强选调生后备培养机制，强化“青马工程（选调专项）”培养方案，发挥基层协会的组织育人功能。策划</a:t>
            </a:r>
            <a:r>
              <a:rPr lang="zh-CN" altLang="en-US" sz="1600" b="1" spc="1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举办首期选调生校友返校培训班，密切工作互动。</a:t>
            </a:r>
          </a:p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600" spc="1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600" b="1" spc="13" dirty="0">
                <a:solidFill>
                  <a:srgbClr val="A61E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推进实践育人。</a:t>
            </a:r>
            <a:r>
              <a:rPr sz="1600" spc="1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依托“影子引领者计划”项目，大力推进“百县笃行计划”，</a:t>
            </a:r>
            <a:r>
              <a:rPr sz="1600" spc="13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完善学生赴基层实习相关工作机制</a:t>
            </a:r>
            <a:r>
              <a:rPr sz="1600" spc="1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依托项目制支持双创和社会实践项目，</a:t>
            </a:r>
            <a:r>
              <a:rPr sz="1600" spc="13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加强成果产出</a:t>
            </a:r>
            <a:r>
              <a:rPr lang="zh-CN" altLang="en-US" sz="1600" spc="13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sz="1600" spc="13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7f56a5faaf326b3553eed222030c1ca">
            <a:extLst>
              <a:ext uri="{FF2B5EF4-FFF2-40B4-BE49-F238E27FC236}">
                <a16:creationId xmlns:a16="http://schemas.microsoft.com/office/drawing/2014/main" id="{60156C89-801F-C56E-F129-FAA637845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443" y="3675797"/>
            <a:ext cx="4719080" cy="2657737"/>
          </a:xfrm>
          <a:prstGeom prst="rect">
            <a:avLst/>
          </a:prstGeom>
        </p:spPr>
      </p:pic>
      <p:pic>
        <p:nvPicPr>
          <p:cNvPr id="8" name="图片 7" descr="5755efe38f5e45249739e2ea8f6cefb">
            <a:extLst>
              <a:ext uri="{FF2B5EF4-FFF2-40B4-BE49-F238E27FC236}">
                <a16:creationId xmlns:a16="http://schemas.microsoft.com/office/drawing/2014/main" id="{201E9792-C312-2FD5-C111-225B5E7848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506" b="11760"/>
          <a:stretch>
            <a:fillRect/>
          </a:stretch>
        </p:blipFill>
        <p:spPr>
          <a:xfrm>
            <a:off x="7027443" y="906027"/>
            <a:ext cx="4648742" cy="25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29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FmZWIzNDg2MmIzZjExOTIzMmViNTBmYTMwYTk0Z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33*412"/>
  <p:tag name="TABLE_ENDDRAG_RECT" val="9*114*433*4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43*433"/>
  <p:tag name="TABLE_ENDDRAG_RECT" val="472*73*443*43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e1c2947-ead0-425d-8d56-1cb657b6f249}"/>
  <p:tag name="TABLE_ENDDRAG_ORIGIN_RECT" val="638*380"/>
  <p:tag name="TABLE_ENDDRAG_RECT" val="49*115*638*38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2237</Words>
  <Application>Microsoft Office PowerPoint</Application>
  <PresentationFormat>宽屏</PresentationFormat>
  <Paragraphs>256</Paragraphs>
  <Slides>10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Gotham Bold</vt:lpstr>
      <vt:lpstr>Microsoft YaHei UI</vt:lpstr>
      <vt:lpstr>等线</vt:lpstr>
      <vt:lpstr>等线 Light</vt:lpstr>
      <vt:lpstr>仿宋</vt:lpstr>
      <vt:lpstr>宋体</vt:lpstr>
      <vt:lpstr>Microsoft YaHei</vt:lpstr>
      <vt:lpstr>Microsoft YaHei</vt:lpstr>
      <vt:lpstr>Arial</vt:lpstr>
      <vt:lpstr>Times New Roman</vt:lpstr>
      <vt:lpstr>Office 主题​​</vt:lpstr>
      <vt:lpstr>1_Office 主题​​</vt:lpstr>
      <vt:lpstr>PowerPoint 演示文稿</vt:lpstr>
      <vt:lpstr>一、量子思维与老子思维普及工作进展</vt:lpstr>
      <vt:lpstr>PowerPoint 演示文稿</vt:lpstr>
      <vt:lpstr>PowerPoint 演示文稿</vt:lpstr>
      <vt:lpstr>二、选调生工作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51252901065@stu.ecnu.edu.cn</dc:creator>
  <cp:lastModifiedBy>lenovo</cp:lastModifiedBy>
  <cp:revision>27</cp:revision>
  <dcterms:created xsi:type="dcterms:W3CDTF">2023-12-23T16:54:00Z</dcterms:created>
  <dcterms:modified xsi:type="dcterms:W3CDTF">2023-12-26T09:29:45Z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55611BF0F59146E58C88D39D7FACF8CF_12</vt:lpwstr>
  </property>
  <property fmtid="{D5CDD505-2E9C-101B-9397-08002B2CF9AE}" pid="3" name="KSOProductBuildVer">
    <vt:lpwstr>2052-12.1.0.15990</vt:lpwstr>
  </property>
</Properties>
</file>