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3"/>
    <p:sldId id="261" r:id="rId4"/>
    <p:sldId id="262" r:id="rId5"/>
    <p:sldId id="312" r:id="rId6"/>
    <p:sldId id="263" r:id="rId7"/>
    <p:sldId id="313" r:id="rId8"/>
    <p:sldId id="280" r:id="rId9"/>
    <p:sldId id="282" r:id="rId10"/>
    <p:sldId id="291" r:id="rId11"/>
    <p:sldId id="258" r:id="rId12"/>
    <p:sldId id="289" r:id="rId13"/>
    <p:sldId id="260" r:id="rId14"/>
    <p:sldId id="264" r:id="rId15"/>
    <p:sldId id="275" r:id="rId16"/>
    <p:sldId id="336" r:id="rId17"/>
    <p:sldId id="276" r:id="rId18"/>
    <p:sldId id="277" r:id="rId19"/>
    <p:sldId id="267" r:id="rId20"/>
    <p:sldId id="266" r:id="rId21"/>
    <p:sldId id="283" r:id="rId22"/>
    <p:sldId id="284" r:id="rId23"/>
    <p:sldId id="285" r:id="rId24"/>
    <p:sldId id="268" r:id="rId25"/>
    <p:sldId id="290" r:id="rId26"/>
    <p:sldId id="286" r:id="rId27"/>
    <p:sldId id="287" r:id="rId28"/>
    <p:sldId id="272" r:id="rId29"/>
    <p:sldId id="271" r:id="rId30"/>
  </p:sldIdLst>
  <p:sldSz cx="9144000" cy="6858000" type="screen4x3"/>
  <p:notesSz cx="6858000" cy="9144000"/>
  <p:custDataLst>
    <p:tags r:id="rId3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6C0296"/>
    <a:srgbClr val="FEFA52"/>
    <a:srgbClr val="CCFFFF"/>
    <a:srgbClr val="66FFFF"/>
    <a:srgbClr val="FEFB6E"/>
    <a:srgbClr val="CC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1472" y="-720"/>
      </p:cViewPr>
      <p:guideLst>
        <p:guide orient="horz" pos="216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p>
            <a:pPr lvl="0" algn="r" fontAlgn="base"/>
            <a:fld id="{BB962C8B-B14F-4D97-AF65-F5344CB8AC3E}" type="datetime1">
              <a:rPr lang="zh-CN" altLang="en-US" sz="1200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z="1200" strike="noStrike" noProof="1" dirty="0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fontAlgn="base"/>
            <a:fld id="{9A0DB2DC-4C9A-4742-B13C-FB6460FD3503}" type="slidenum">
              <a:rPr lang="en-US" altLang="zh-CN" sz="1200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/>
          <a:p>
            <a:pPr lvl="0" algn="r" fontAlgn="base"/>
            <a:fld id="{BB962C8B-B14F-4D97-AF65-F5344CB8AC3E}" type="datetime1">
              <a:rPr lang="zh-CN" altLang="en-US" sz="1200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z="1200" strike="noStrike" noProof="1" dirty="0"/>
          </a:p>
        </p:txBody>
      </p:sp>
      <p:sp>
        <p:nvSpPr>
          <p:cNvPr id="4100" name="Rectangle 4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101" name="Rectangle 5"/>
          <p:cNvSpPr>
            <a:spLocks noGrp="1"/>
          </p:cNvSpPr>
          <p:nvPr>
            <p:ph type="body" sz="quarter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vert="horz" wrap="none" lIns="91440" tIns="45720" rIns="91440" bIns="45720" anchor="t" anchorCtr="0"/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  <a:p>
            <a:pPr lvl="1" indent="0"/>
            <a:r>
              <a:rPr lang="zh-CN" altLang="en-US" dirty="0"/>
              <a:t>第二级</a:t>
            </a:r>
            <a:endParaRPr lang="en-US" altLang="zh-CN" dirty="0"/>
          </a:p>
          <a:p>
            <a:pPr lvl="2" indent="0"/>
            <a:r>
              <a:rPr lang="zh-CN" altLang="en-US" dirty="0"/>
              <a:t>第三级</a:t>
            </a:r>
            <a:endParaRPr lang="en-US" altLang="zh-CN" dirty="0"/>
          </a:p>
          <a:p>
            <a:pPr lvl="3" indent="0"/>
            <a:r>
              <a:rPr lang="zh-CN" altLang="en-US" dirty="0"/>
              <a:t>第四级</a:t>
            </a:r>
            <a:endParaRPr lang="en-US" altLang="zh-CN" dirty="0"/>
          </a:p>
          <a:p>
            <a:pPr lvl="4" indent="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/>
          <a:p>
            <a:pPr lvl="0" algn="r" fontAlgn="base"/>
            <a:fld id="{9A0DB2DC-4C9A-4742-B13C-FB6460FD3503}" type="slidenum">
              <a:rPr lang="en-US" altLang="zh-CN" sz="1200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SimSun" panose="02010600030101010101" pitchFamily="2" charset="-122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" charset="0"/>
        <a:ea typeface="SimSun" panose="02010600030101010101" pitchFamily="2" charset="-122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/>
          <p:nvPr/>
        </p:nvGrpSpPr>
        <p:grpSpPr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161" name="Rectangle 3"/>
            <p:cNvSpPr>
              <a:spLocks noChangeArrowheads="1"/>
            </p:cNvSpPr>
            <p:nvPr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" charset="0"/>
                <a:ea typeface="SimSun" panose="02010600030101010101" pitchFamily="2" charset="-122"/>
                <a:cs typeface="SimSun" panose="02010600030101010101" pitchFamily="2" charset="-122"/>
              </a:endParaRPr>
            </a:p>
          </p:txBody>
        </p:sp>
        <p:grpSp>
          <p:nvGrpSpPr>
            <p:cNvPr id="2052" name="Group 4"/>
            <p:cNvGrpSpPr/>
            <p:nvPr userDrawn="1"/>
          </p:nvGrpSpPr>
          <p:grpSpPr>
            <a:xfrm>
              <a:off x="0" y="-12"/>
              <a:ext cx="5760" cy="1045"/>
              <a:chOff x="0" y="-9"/>
              <a:chExt cx="5760" cy="1045"/>
            </a:xfrm>
          </p:grpSpPr>
          <p:sp>
            <p:nvSpPr>
              <p:cNvPr id="2053" name="Freeform 5"/>
              <p:cNvSpPr/>
              <p:nvPr userDrawn="1"/>
            </p:nvSpPr>
            <p:spPr>
              <a:xfrm>
                <a:off x="0" y="4"/>
                <a:ext cx="5760" cy="1032"/>
              </a:xfrm>
              <a:custGeom>
                <a:avLst/>
                <a:gdLst/>
                <a:ahLst/>
                <a:cxnLst>
                  <a:cxn ang="0">
                    <a:pos x="5760" y="1032"/>
                  </a:cxn>
                  <a:cxn ang="0">
                    <a:pos x="0" y="1032"/>
                  </a:cxn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1032"/>
                  </a:cxn>
                </a:cxnLst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2054" name="Group 6"/>
              <p:cNvGrpSpPr/>
              <p:nvPr userDrawn="1"/>
            </p:nvGrpSpPr>
            <p:grpSpPr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2055" name="Freeform 7"/>
                <p:cNvSpPr/>
                <p:nvPr userDrawn="1"/>
              </p:nvSpPr>
              <p:spPr>
                <a:xfrm>
                  <a:off x="3230" y="949"/>
                  <a:ext cx="17" cy="20"/>
                </a:xfrm>
                <a:custGeom>
                  <a:avLst/>
                  <a:gdLst/>
                  <a:ahLst/>
                  <a:cxnLst>
                    <a:cxn ang="0">
                      <a:pos x="6" y="10"/>
                    </a:cxn>
                    <a:cxn ang="0">
                      <a:pos x="17" y="4"/>
                    </a:cxn>
                    <a:cxn ang="0">
                      <a:pos x="15" y="15"/>
                    </a:cxn>
                    <a:cxn ang="0">
                      <a:pos x="6" y="10"/>
                    </a:cxn>
                  </a:cxnLst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56" name="Freeform 8"/>
                <p:cNvSpPr/>
                <p:nvPr userDrawn="1"/>
              </p:nvSpPr>
              <p:spPr>
                <a:xfrm>
                  <a:off x="3406" y="1015"/>
                  <a:ext cx="21" cy="20"/>
                </a:xfrm>
                <a:custGeom>
                  <a:avLst/>
                  <a:gdLst/>
                  <a:ahLst/>
                  <a:cxnLst>
                    <a:cxn ang="0">
                      <a:pos x="3" y="11"/>
                    </a:cxn>
                    <a:cxn ang="0">
                      <a:pos x="12" y="3"/>
                    </a:cxn>
                    <a:cxn ang="0">
                      <a:pos x="7" y="17"/>
                    </a:cxn>
                    <a:cxn ang="0">
                      <a:pos x="3" y="11"/>
                    </a:cxn>
                  </a:cxnLst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57" name="Freeform 9"/>
                <p:cNvSpPr/>
                <p:nvPr userDrawn="1"/>
              </p:nvSpPr>
              <p:spPr>
                <a:xfrm>
                  <a:off x="2909" y="908"/>
                  <a:ext cx="31" cy="34"/>
                </a:xfrm>
                <a:custGeom>
                  <a:avLst/>
                  <a:gdLst/>
                  <a:ahLst/>
                  <a:cxnLst>
                    <a:cxn ang="0">
                      <a:pos x="17" y="27"/>
                    </a:cxn>
                    <a:cxn ang="0">
                      <a:pos x="8" y="17"/>
                    </a:cxn>
                    <a:cxn ang="0">
                      <a:pos x="0" y="7"/>
                    </a:cxn>
                    <a:cxn ang="0">
                      <a:pos x="17" y="2"/>
                    </a:cxn>
                    <a:cxn ang="0">
                      <a:pos x="31" y="19"/>
                    </a:cxn>
                    <a:cxn ang="0">
                      <a:pos x="29" y="25"/>
                    </a:cxn>
                    <a:cxn ang="0">
                      <a:pos x="17" y="27"/>
                    </a:cxn>
                  </a:cxnLst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58" name="Freeform 10"/>
                <p:cNvSpPr/>
                <p:nvPr userDrawn="1"/>
              </p:nvSpPr>
              <p:spPr>
                <a:xfrm>
                  <a:off x="2551" y="940"/>
                  <a:ext cx="25" cy="12"/>
                </a:xfrm>
                <a:custGeom>
                  <a:avLst/>
                  <a:gdLst/>
                  <a:ahLst/>
                  <a:cxnLst>
                    <a:cxn ang="0">
                      <a:pos x="15" y="12"/>
                    </a:cxn>
                    <a:cxn ang="0">
                      <a:pos x="3" y="6"/>
                    </a:cxn>
                    <a:cxn ang="0">
                      <a:pos x="15" y="0"/>
                    </a:cxn>
                    <a:cxn ang="0">
                      <a:pos x="15" y="12"/>
                    </a:cxn>
                  </a:cxnLst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59" name="Freeform 11"/>
                <p:cNvSpPr/>
                <p:nvPr userDrawn="1"/>
              </p:nvSpPr>
              <p:spPr>
                <a:xfrm>
                  <a:off x="2443" y="954"/>
                  <a:ext cx="65" cy="39"/>
                </a:xfrm>
                <a:custGeom>
                  <a:avLst/>
                  <a:gdLst/>
                  <a:ahLst/>
                  <a:cxnLst>
                    <a:cxn ang="0">
                      <a:pos x="14" y="20"/>
                    </a:cxn>
                    <a:cxn ang="0">
                      <a:pos x="30" y="3"/>
                    </a:cxn>
                    <a:cxn ang="0">
                      <a:pos x="42" y="0"/>
                    </a:cxn>
                    <a:cxn ang="0">
                      <a:pos x="58" y="10"/>
                    </a:cxn>
                    <a:cxn ang="0">
                      <a:pos x="32" y="22"/>
                    </a:cxn>
                    <a:cxn ang="0">
                      <a:pos x="12" y="39"/>
                    </a:cxn>
                    <a:cxn ang="0">
                      <a:pos x="8" y="17"/>
                    </a:cxn>
                    <a:cxn ang="0">
                      <a:pos x="12" y="12"/>
                    </a:cxn>
                    <a:cxn ang="0">
                      <a:pos x="14" y="20"/>
                    </a:cxn>
                  </a:cxnLst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60" name="Freeform 12"/>
                <p:cNvSpPr/>
                <p:nvPr userDrawn="1"/>
              </p:nvSpPr>
              <p:spPr>
                <a:xfrm>
                  <a:off x="2375" y="952"/>
                  <a:ext cx="68" cy="39"/>
                </a:xfrm>
                <a:custGeom>
                  <a:avLst/>
                  <a:gdLst/>
                  <a:ahLst/>
                  <a:cxnLst>
                    <a:cxn ang="0">
                      <a:pos x="0" y="26"/>
                    </a:cxn>
                    <a:cxn ang="0">
                      <a:pos x="18" y="21"/>
                    </a:cxn>
                    <a:cxn ang="0">
                      <a:pos x="51" y="1"/>
                    </a:cxn>
                    <a:cxn ang="0">
                      <a:pos x="63" y="2"/>
                    </a:cxn>
                    <a:cxn ang="0">
                      <a:pos x="49" y="16"/>
                    </a:cxn>
                    <a:cxn ang="0">
                      <a:pos x="28" y="27"/>
                    </a:cxn>
                    <a:cxn ang="0">
                      <a:pos x="22" y="39"/>
                    </a:cxn>
                    <a:cxn ang="0">
                      <a:pos x="16" y="37"/>
                    </a:cxn>
                    <a:cxn ang="0">
                      <a:pos x="12" y="32"/>
                    </a:cxn>
                    <a:cxn ang="0">
                      <a:pos x="0" y="29"/>
                    </a:cxn>
                    <a:cxn ang="0">
                      <a:pos x="0" y="26"/>
                    </a:cxn>
                  </a:cxnLst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61" name="Freeform 13"/>
                <p:cNvSpPr/>
                <p:nvPr userDrawn="1"/>
              </p:nvSpPr>
              <p:spPr>
                <a:xfrm>
                  <a:off x="2007" y="739"/>
                  <a:ext cx="354" cy="228"/>
                </a:xfrm>
                <a:custGeom>
                  <a:avLst/>
                  <a:gdLst/>
                  <a:ahLst/>
                  <a:cxnLst>
                    <a:cxn ang="0">
                      <a:pos x="10" y="3"/>
                    </a:cxn>
                    <a:cxn ang="0">
                      <a:pos x="36" y="15"/>
                    </a:cxn>
                    <a:cxn ang="0">
                      <a:pos x="46" y="25"/>
                    </a:cxn>
                    <a:cxn ang="0">
                      <a:pos x="76" y="43"/>
                    </a:cxn>
                    <a:cxn ang="0">
                      <a:pos x="92" y="54"/>
                    </a:cxn>
                    <a:cxn ang="0">
                      <a:pos x="122" y="81"/>
                    </a:cxn>
                    <a:cxn ang="0">
                      <a:pos x="136" y="105"/>
                    </a:cxn>
                    <a:cxn ang="0">
                      <a:pos x="148" y="109"/>
                    </a:cxn>
                    <a:cxn ang="0">
                      <a:pos x="154" y="123"/>
                    </a:cxn>
                    <a:cxn ang="0">
                      <a:pos x="176" y="125"/>
                    </a:cxn>
                    <a:cxn ang="0">
                      <a:pos x="170" y="161"/>
                    </a:cxn>
                    <a:cxn ang="0">
                      <a:pos x="179" y="184"/>
                    </a:cxn>
                    <a:cxn ang="0">
                      <a:pos x="197" y="191"/>
                    </a:cxn>
                    <a:cxn ang="0">
                      <a:pos x="215" y="193"/>
                    </a:cxn>
                    <a:cxn ang="0">
                      <a:pos x="235" y="199"/>
                    </a:cxn>
                    <a:cxn ang="0">
                      <a:pos x="253" y="194"/>
                    </a:cxn>
                    <a:cxn ang="0">
                      <a:pos x="271" y="204"/>
                    </a:cxn>
                    <a:cxn ang="0">
                      <a:pos x="295" y="211"/>
                    </a:cxn>
                    <a:cxn ang="0">
                      <a:pos x="313" y="217"/>
                    </a:cxn>
                    <a:cxn ang="0">
                      <a:pos x="351" y="219"/>
                    </a:cxn>
                    <a:cxn ang="0">
                      <a:pos x="341" y="226"/>
                    </a:cxn>
                    <a:cxn ang="0">
                      <a:pos x="321" y="224"/>
                    </a:cxn>
                    <a:cxn ang="0">
                      <a:pos x="299" y="222"/>
                    </a:cxn>
                    <a:cxn ang="0">
                      <a:pos x="287" y="219"/>
                    </a:cxn>
                    <a:cxn ang="0">
                      <a:pos x="251" y="217"/>
                    </a:cxn>
                    <a:cxn ang="0">
                      <a:pos x="233" y="214"/>
                    </a:cxn>
                    <a:cxn ang="0">
                      <a:pos x="172" y="199"/>
                    </a:cxn>
                    <a:cxn ang="0">
                      <a:pos x="160" y="178"/>
                    </a:cxn>
                    <a:cxn ang="0">
                      <a:pos x="126" y="165"/>
                    </a:cxn>
                    <a:cxn ang="0">
                      <a:pos x="108" y="153"/>
                    </a:cxn>
                    <a:cxn ang="0">
                      <a:pos x="94" y="130"/>
                    </a:cxn>
                    <a:cxn ang="0">
                      <a:pos x="68" y="89"/>
                    </a:cxn>
                    <a:cxn ang="0">
                      <a:pos x="64" y="84"/>
                    </a:cxn>
                    <a:cxn ang="0">
                      <a:pos x="58" y="82"/>
                    </a:cxn>
                    <a:cxn ang="0">
                      <a:pos x="54" y="72"/>
                    </a:cxn>
                    <a:cxn ang="0">
                      <a:pos x="38" y="48"/>
                    </a:cxn>
                    <a:cxn ang="0">
                      <a:pos x="20" y="33"/>
                    </a:cxn>
                    <a:cxn ang="0">
                      <a:pos x="4" y="18"/>
                    </a:cxn>
                    <a:cxn ang="0">
                      <a:pos x="10" y="2"/>
                    </a:cxn>
                    <a:cxn ang="0">
                      <a:pos x="10" y="3"/>
                    </a:cxn>
                  </a:cxnLst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62" name="Freeform 14"/>
                <p:cNvSpPr/>
                <p:nvPr userDrawn="1"/>
              </p:nvSpPr>
              <p:spPr>
                <a:xfrm>
                  <a:off x="2222" y="724"/>
                  <a:ext cx="157" cy="167"/>
                </a:xfrm>
                <a:custGeom>
                  <a:avLst/>
                  <a:gdLst/>
                  <a:ahLst/>
                  <a:cxnLst>
                    <a:cxn ang="0">
                      <a:pos x="54" y="54"/>
                    </a:cxn>
                    <a:cxn ang="0">
                      <a:pos x="66" y="47"/>
                    </a:cxn>
                    <a:cxn ang="0">
                      <a:pos x="68" y="42"/>
                    </a:cxn>
                    <a:cxn ang="0">
                      <a:pos x="81" y="36"/>
                    </a:cxn>
                    <a:cxn ang="0">
                      <a:pos x="107" y="18"/>
                    </a:cxn>
                    <a:cxn ang="0">
                      <a:pos x="113" y="3"/>
                    </a:cxn>
                    <a:cxn ang="0">
                      <a:pos x="125" y="0"/>
                    </a:cxn>
                    <a:cxn ang="0">
                      <a:pos x="151" y="23"/>
                    </a:cxn>
                    <a:cxn ang="0">
                      <a:pos x="147" y="36"/>
                    </a:cxn>
                    <a:cxn ang="0">
                      <a:pos x="127" y="52"/>
                    </a:cxn>
                    <a:cxn ang="0">
                      <a:pos x="133" y="76"/>
                    </a:cxn>
                    <a:cxn ang="0">
                      <a:pos x="143" y="89"/>
                    </a:cxn>
                    <a:cxn ang="0">
                      <a:pos x="147" y="104"/>
                    </a:cxn>
                    <a:cxn ang="0">
                      <a:pos x="129" y="104"/>
                    </a:cxn>
                    <a:cxn ang="0">
                      <a:pos x="117" y="118"/>
                    </a:cxn>
                    <a:cxn ang="0">
                      <a:pos x="105" y="126"/>
                    </a:cxn>
                    <a:cxn ang="0">
                      <a:pos x="101" y="161"/>
                    </a:cxn>
                    <a:cxn ang="0">
                      <a:pos x="89" y="164"/>
                    </a:cxn>
                    <a:cxn ang="0">
                      <a:pos x="83" y="167"/>
                    </a:cxn>
                    <a:cxn ang="0">
                      <a:pos x="76" y="164"/>
                    </a:cxn>
                    <a:cxn ang="0">
                      <a:pos x="72" y="154"/>
                    </a:cxn>
                    <a:cxn ang="0">
                      <a:pos x="60" y="151"/>
                    </a:cxn>
                    <a:cxn ang="0">
                      <a:pos x="42" y="157"/>
                    </a:cxn>
                    <a:cxn ang="0">
                      <a:pos x="28" y="151"/>
                    </a:cxn>
                    <a:cxn ang="0">
                      <a:pos x="10" y="120"/>
                    </a:cxn>
                    <a:cxn ang="0">
                      <a:pos x="4" y="105"/>
                    </a:cxn>
                    <a:cxn ang="0">
                      <a:pos x="0" y="96"/>
                    </a:cxn>
                    <a:cxn ang="0">
                      <a:pos x="20" y="78"/>
                    </a:cxn>
                    <a:cxn ang="0">
                      <a:pos x="32" y="84"/>
                    </a:cxn>
                    <a:cxn ang="0">
                      <a:pos x="34" y="65"/>
                    </a:cxn>
                    <a:cxn ang="0">
                      <a:pos x="52" y="57"/>
                    </a:cxn>
                    <a:cxn ang="0">
                      <a:pos x="54" y="54"/>
                    </a:cxn>
                  </a:cxnLst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63" name="Freeform 15"/>
                <p:cNvSpPr/>
                <p:nvPr userDrawn="1"/>
              </p:nvSpPr>
              <p:spPr>
                <a:xfrm>
                  <a:off x="2375" y="800"/>
                  <a:ext cx="110" cy="32"/>
                </a:xfrm>
                <a:custGeom>
                  <a:avLst/>
                  <a:gdLst/>
                  <a:ahLst/>
                  <a:cxnLst>
                    <a:cxn ang="0">
                      <a:pos x="4" y="27"/>
                    </a:cxn>
                    <a:cxn ang="0">
                      <a:pos x="18" y="8"/>
                    </a:cxn>
                    <a:cxn ang="0">
                      <a:pos x="46" y="17"/>
                    </a:cxn>
                    <a:cxn ang="0">
                      <a:pos x="73" y="12"/>
                    </a:cxn>
                    <a:cxn ang="0">
                      <a:pos x="91" y="0"/>
                    </a:cxn>
                    <a:cxn ang="0">
                      <a:pos x="77" y="22"/>
                    </a:cxn>
                    <a:cxn ang="0">
                      <a:pos x="61" y="32"/>
                    </a:cxn>
                    <a:cxn ang="0">
                      <a:pos x="42" y="27"/>
                    </a:cxn>
                    <a:cxn ang="0">
                      <a:pos x="14" y="25"/>
                    </a:cxn>
                    <a:cxn ang="0">
                      <a:pos x="4" y="27"/>
                    </a:cxn>
                  </a:cxnLst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64" name="Freeform 16"/>
                <p:cNvSpPr/>
                <p:nvPr userDrawn="1"/>
              </p:nvSpPr>
              <p:spPr>
                <a:xfrm>
                  <a:off x="2370" y="839"/>
                  <a:ext cx="75" cy="84"/>
                </a:xfrm>
                <a:custGeom>
                  <a:avLst/>
                  <a:gdLst/>
                  <a:ahLst/>
                  <a:cxnLst>
                    <a:cxn ang="0">
                      <a:pos x="8" y="15"/>
                    </a:cxn>
                    <a:cxn ang="0">
                      <a:pos x="18" y="0"/>
                    </a:cxn>
                    <a:cxn ang="0">
                      <a:pos x="34" y="15"/>
                    </a:cxn>
                    <a:cxn ang="0">
                      <a:pos x="61" y="3"/>
                    </a:cxn>
                    <a:cxn ang="0">
                      <a:pos x="45" y="27"/>
                    </a:cxn>
                    <a:cxn ang="0">
                      <a:pos x="53" y="39"/>
                    </a:cxn>
                    <a:cxn ang="0">
                      <a:pos x="57" y="48"/>
                    </a:cxn>
                    <a:cxn ang="0">
                      <a:pos x="45" y="60"/>
                    </a:cxn>
                    <a:cxn ang="0">
                      <a:pos x="34" y="48"/>
                    </a:cxn>
                    <a:cxn ang="0">
                      <a:pos x="22" y="39"/>
                    </a:cxn>
                    <a:cxn ang="0">
                      <a:pos x="28" y="55"/>
                    </a:cxn>
                    <a:cxn ang="0">
                      <a:pos x="30" y="60"/>
                    </a:cxn>
                    <a:cxn ang="0">
                      <a:pos x="20" y="84"/>
                    </a:cxn>
                    <a:cxn ang="0">
                      <a:pos x="12" y="82"/>
                    </a:cxn>
                    <a:cxn ang="0">
                      <a:pos x="8" y="73"/>
                    </a:cxn>
                    <a:cxn ang="0">
                      <a:pos x="0" y="44"/>
                    </a:cxn>
                    <a:cxn ang="0">
                      <a:pos x="2" y="24"/>
                    </a:cxn>
                    <a:cxn ang="0">
                      <a:pos x="8" y="15"/>
                    </a:cxn>
                  </a:cxnLst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65" name="Freeform 17"/>
                <p:cNvSpPr/>
                <p:nvPr userDrawn="1"/>
              </p:nvSpPr>
              <p:spPr>
                <a:xfrm>
                  <a:off x="2497" y="793"/>
                  <a:ext cx="37" cy="49"/>
                </a:xfrm>
                <a:custGeom>
                  <a:avLst/>
                  <a:gdLst/>
                  <a:ahLst/>
                  <a:cxnLst>
                    <a:cxn ang="0">
                      <a:pos x="3" y="22"/>
                    </a:cxn>
                    <a:cxn ang="0">
                      <a:pos x="13" y="0"/>
                    </a:cxn>
                    <a:cxn ang="0">
                      <a:pos x="15" y="22"/>
                    </a:cxn>
                    <a:cxn ang="0">
                      <a:pos x="37" y="31"/>
                    </a:cxn>
                    <a:cxn ang="0">
                      <a:pos x="19" y="35"/>
                    </a:cxn>
                    <a:cxn ang="0">
                      <a:pos x="5" y="47"/>
                    </a:cxn>
                    <a:cxn ang="0">
                      <a:pos x="1" y="27"/>
                    </a:cxn>
                    <a:cxn ang="0">
                      <a:pos x="3" y="22"/>
                    </a:cxn>
                  </a:cxnLst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66" name="Freeform 18"/>
                <p:cNvSpPr/>
                <p:nvPr userDrawn="1"/>
              </p:nvSpPr>
              <p:spPr>
                <a:xfrm>
                  <a:off x="2506" y="869"/>
                  <a:ext cx="47" cy="24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8" y="0"/>
                    </a:cxn>
                    <a:cxn ang="0">
                      <a:pos x="47" y="13"/>
                    </a:cxn>
                    <a:cxn ang="0">
                      <a:pos x="34" y="12"/>
                    </a:cxn>
                    <a:cxn ang="0">
                      <a:pos x="3" y="13"/>
                    </a:cxn>
                    <a:cxn ang="0">
                      <a:pos x="7" y="0"/>
                    </a:cxn>
                  </a:cxnLst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67" name="Freeform 19"/>
                <p:cNvSpPr/>
                <p:nvPr userDrawn="1"/>
              </p:nvSpPr>
              <p:spPr>
                <a:xfrm>
                  <a:off x="2555" y="832"/>
                  <a:ext cx="61" cy="42"/>
                </a:xfrm>
                <a:custGeom>
                  <a:avLst/>
                  <a:gdLst/>
                  <a:ahLst/>
                  <a:cxnLst>
                    <a:cxn ang="0">
                      <a:pos x="21" y="33"/>
                    </a:cxn>
                    <a:cxn ang="0">
                      <a:pos x="15" y="23"/>
                    </a:cxn>
                    <a:cxn ang="0">
                      <a:pos x="3" y="19"/>
                    </a:cxn>
                    <a:cxn ang="0">
                      <a:pos x="13" y="7"/>
                    </a:cxn>
                    <a:cxn ang="0">
                      <a:pos x="25" y="0"/>
                    </a:cxn>
                    <a:cxn ang="0">
                      <a:pos x="49" y="9"/>
                    </a:cxn>
                    <a:cxn ang="0">
                      <a:pos x="53" y="18"/>
                    </a:cxn>
                    <a:cxn ang="0">
                      <a:pos x="61" y="28"/>
                    </a:cxn>
                    <a:cxn ang="0">
                      <a:pos x="41" y="33"/>
                    </a:cxn>
                    <a:cxn ang="0">
                      <a:pos x="23" y="39"/>
                    </a:cxn>
                    <a:cxn ang="0">
                      <a:pos x="21" y="33"/>
                    </a:cxn>
                  </a:cxnLst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68" name="Freeform 20"/>
                <p:cNvSpPr/>
                <p:nvPr userDrawn="1"/>
              </p:nvSpPr>
              <p:spPr>
                <a:xfrm>
                  <a:off x="2572" y="852"/>
                  <a:ext cx="286" cy="149"/>
                </a:xfrm>
                <a:custGeom>
                  <a:avLst/>
                  <a:gdLst/>
                  <a:ahLst/>
                  <a:cxnLst>
                    <a:cxn ang="0">
                      <a:pos x="46" y="23"/>
                    </a:cxn>
                    <a:cxn ang="0">
                      <a:pos x="36" y="11"/>
                    </a:cxn>
                    <a:cxn ang="0">
                      <a:pos x="26" y="25"/>
                    </a:cxn>
                    <a:cxn ang="0">
                      <a:pos x="0" y="20"/>
                    </a:cxn>
                    <a:cxn ang="0">
                      <a:pos x="10" y="34"/>
                    </a:cxn>
                    <a:cxn ang="0">
                      <a:pos x="16" y="51"/>
                    </a:cxn>
                    <a:cxn ang="0">
                      <a:pos x="24" y="39"/>
                    </a:cxn>
                    <a:cxn ang="0">
                      <a:pos x="30" y="36"/>
                    </a:cxn>
                    <a:cxn ang="0">
                      <a:pos x="48" y="46"/>
                    </a:cxn>
                    <a:cxn ang="0">
                      <a:pos x="70" y="51"/>
                    </a:cxn>
                    <a:cxn ang="0">
                      <a:pos x="88" y="59"/>
                    </a:cxn>
                    <a:cxn ang="0">
                      <a:pos x="106" y="84"/>
                    </a:cxn>
                    <a:cxn ang="0">
                      <a:pos x="104" y="100"/>
                    </a:cxn>
                    <a:cxn ang="0">
                      <a:pos x="98" y="110"/>
                    </a:cxn>
                    <a:cxn ang="0">
                      <a:pos x="122" y="105"/>
                    </a:cxn>
                    <a:cxn ang="0">
                      <a:pos x="140" y="115"/>
                    </a:cxn>
                    <a:cxn ang="0">
                      <a:pos x="168" y="121"/>
                    </a:cxn>
                    <a:cxn ang="0">
                      <a:pos x="174" y="120"/>
                    </a:cxn>
                    <a:cxn ang="0">
                      <a:pos x="168" y="110"/>
                    </a:cxn>
                    <a:cxn ang="0">
                      <a:pos x="178" y="111"/>
                    </a:cxn>
                    <a:cxn ang="0">
                      <a:pos x="186" y="97"/>
                    </a:cxn>
                    <a:cxn ang="0">
                      <a:pos x="202" y="100"/>
                    </a:cxn>
                    <a:cxn ang="0">
                      <a:pos x="214" y="106"/>
                    </a:cxn>
                    <a:cxn ang="0">
                      <a:pos x="244" y="138"/>
                    </a:cxn>
                    <a:cxn ang="0">
                      <a:pos x="262" y="146"/>
                    </a:cxn>
                    <a:cxn ang="0">
                      <a:pos x="284" y="139"/>
                    </a:cxn>
                    <a:cxn ang="0">
                      <a:pos x="268" y="131"/>
                    </a:cxn>
                    <a:cxn ang="0">
                      <a:pos x="256" y="113"/>
                    </a:cxn>
                    <a:cxn ang="0">
                      <a:pos x="250" y="108"/>
                    </a:cxn>
                    <a:cxn ang="0">
                      <a:pos x="248" y="100"/>
                    </a:cxn>
                    <a:cxn ang="0">
                      <a:pos x="236" y="95"/>
                    </a:cxn>
                    <a:cxn ang="0">
                      <a:pos x="240" y="79"/>
                    </a:cxn>
                    <a:cxn ang="0">
                      <a:pos x="220" y="70"/>
                    </a:cxn>
                    <a:cxn ang="0">
                      <a:pos x="210" y="57"/>
                    </a:cxn>
                    <a:cxn ang="0">
                      <a:pos x="190" y="44"/>
                    </a:cxn>
                    <a:cxn ang="0">
                      <a:pos x="168" y="31"/>
                    </a:cxn>
                    <a:cxn ang="0">
                      <a:pos x="156" y="28"/>
                    </a:cxn>
                    <a:cxn ang="0">
                      <a:pos x="120" y="13"/>
                    </a:cxn>
                    <a:cxn ang="0">
                      <a:pos x="102" y="3"/>
                    </a:cxn>
                    <a:cxn ang="0">
                      <a:pos x="96" y="0"/>
                    </a:cxn>
                    <a:cxn ang="0">
                      <a:pos x="70" y="8"/>
                    </a:cxn>
                    <a:cxn ang="0">
                      <a:pos x="56" y="26"/>
                    </a:cxn>
                    <a:cxn ang="0">
                      <a:pos x="46" y="23"/>
                    </a:cxn>
                  </a:cxnLst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69" name="Freeform 21"/>
                <p:cNvSpPr/>
                <p:nvPr userDrawn="1"/>
              </p:nvSpPr>
              <p:spPr>
                <a:xfrm>
                  <a:off x="2820" y="866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1" y="48"/>
                    </a:cxn>
                    <a:cxn ang="0">
                      <a:pos x="27" y="49"/>
                    </a:cxn>
                    <a:cxn ang="0">
                      <a:pos x="45" y="39"/>
                    </a:cxn>
                    <a:cxn ang="0">
                      <a:pos x="57" y="25"/>
                    </a:cxn>
                    <a:cxn ang="0">
                      <a:pos x="43" y="11"/>
                    </a:cxn>
                    <a:cxn ang="0">
                      <a:pos x="43" y="3"/>
                    </a:cxn>
                    <a:cxn ang="0">
                      <a:pos x="71" y="21"/>
                    </a:cxn>
                    <a:cxn ang="0">
                      <a:pos x="67" y="44"/>
                    </a:cxn>
                    <a:cxn ang="0">
                      <a:pos x="33" y="64"/>
                    </a:cxn>
                    <a:cxn ang="0">
                      <a:pos x="9" y="54"/>
                    </a:cxn>
                    <a:cxn ang="0">
                      <a:pos x="3" y="51"/>
                    </a:cxn>
                    <a:cxn ang="0">
                      <a:pos x="1" y="48"/>
                    </a:cxn>
                  </a:cxnLst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70" name="Freeform 22"/>
                <p:cNvSpPr/>
                <p:nvPr userDrawn="1"/>
              </p:nvSpPr>
              <p:spPr>
                <a:xfrm>
                  <a:off x="2984" y="732"/>
                  <a:ext cx="19" cy="14"/>
                </a:xfrm>
                <a:custGeom>
                  <a:avLst/>
                  <a:gdLst/>
                  <a:ahLst/>
                  <a:cxnLst>
                    <a:cxn ang="0">
                      <a:pos x="3" y="3"/>
                    </a:cxn>
                    <a:cxn ang="0">
                      <a:pos x="3" y="11"/>
                    </a:cxn>
                    <a:cxn ang="0">
                      <a:pos x="3" y="3"/>
                    </a:cxn>
                  </a:cxnLst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71" name="Freeform 23"/>
                <p:cNvSpPr/>
                <p:nvPr userDrawn="1"/>
              </p:nvSpPr>
              <p:spPr>
                <a:xfrm>
                  <a:off x="3083" y="830"/>
                  <a:ext cx="26" cy="19"/>
                </a:xfrm>
                <a:custGeom>
                  <a:avLst/>
                  <a:gdLst/>
                  <a:ahLst/>
                  <a:cxnLst>
                    <a:cxn ang="0">
                      <a:pos x="8" y="12"/>
                    </a:cxn>
                    <a:cxn ang="0">
                      <a:pos x="14" y="0"/>
                    </a:cxn>
                    <a:cxn ang="0">
                      <a:pos x="14" y="19"/>
                    </a:cxn>
                    <a:cxn ang="0">
                      <a:pos x="8" y="12"/>
                    </a:cxn>
                  </a:cxnLst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72" name="Freeform 24"/>
                <p:cNvSpPr/>
                <p:nvPr userDrawn="1"/>
              </p:nvSpPr>
              <p:spPr>
                <a:xfrm>
                  <a:off x="2766" y="610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6" y="2"/>
                    </a:cxn>
                    <a:cxn ang="0">
                      <a:pos x="9" y="10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73" name="Freeform 25"/>
                <p:cNvSpPr/>
                <p:nvPr userDrawn="1"/>
              </p:nvSpPr>
              <p:spPr>
                <a:xfrm>
                  <a:off x="2600" y="712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4" y="2"/>
                    </a:cxn>
                    <a:cxn ang="0">
                      <a:pos x="14" y="11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74" name="Freeform 26"/>
                <p:cNvSpPr/>
                <p:nvPr userDrawn="1"/>
              </p:nvSpPr>
              <p:spPr>
                <a:xfrm>
                  <a:off x="2417" y="680"/>
                  <a:ext cx="80" cy="66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14" y="20"/>
                    </a:cxn>
                    <a:cxn ang="0">
                      <a:pos x="26" y="17"/>
                    </a:cxn>
                    <a:cxn ang="0">
                      <a:pos x="48" y="15"/>
                    </a:cxn>
                    <a:cxn ang="0">
                      <a:pos x="58" y="0"/>
                    </a:cxn>
                    <a:cxn ang="0">
                      <a:pos x="80" y="33"/>
                    </a:cxn>
                    <a:cxn ang="0">
                      <a:pos x="70" y="46"/>
                    </a:cxn>
                    <a:cxn ang="0">
                      <a:pos x="54" y="51"/>
                    </a:cxn>
                    <a:cxn ang="0">
                      <a:pos x="48" y="66"/>
                    </a:cxn>
                    <a:cxn ang="0">
                      <a:pos x="32" y="56"/>
                    </a:cxn>
                    <a:cxn ang="0">
                      <a:pos x="38" y="43"/>
                    </a:cxn>
                    <a:cxn ang="0">
                      <a:pos x="30" y="23"/>
                    </a:cxn>
                    <a:cxn ang="0">
                      <a:pos x="20" y="40"/>
                    </a:cxn>
                    <a:cxn ang="0">
                      <a:pos x="8" y="46"/>
                    </a:cxn>
                    <a:cxn ang="0">
                      <a:pos x="0" y="41"/>
                    </a:cxn>
                  </a:cxnLst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75" name="Freeform 27"/>
                <p:cNvSpPr/>
                <p:nvPr userDrawn="1"/>
              </p:nvSpPr>
              <p:spPr>
                <a:xfrm>
                  <a:off x="2391" y="541"/>
                  <a:ext cx="94" cy="142"/>
                </a:xfrm>
                <a:custGeom>
                  <a:avLst/>
                  <a:gdLst/>
                  <a:ahLst/>
                  <a:cxnLst>
                    <a:cxn ang="0">
                      <a:pos x="14" y="78"/>
                    </a:cxn>
                    <a:cxn ang="0">
                      <a:pos x="26" y="104"/>
                    </a:cxn>
                    <a:cxn ang="0">
                      <a:pos x="32" y="88"/>
                    </a:cxn>
                    <a:cxn ang="0">
                      <a:pos x="52" y="82"/>
                    </a:cxn>
                    <a:cxn ang="0">
                      <a:pos x="46" y="101"/>
                    </a:cxn>
                    <a:cxn ang="0">
                      <a:pos x="66" y="103"/>
                    </a:cxn>
                    <a:cxn ang="0">
                      <a:pos x="76" y="116"/>
                    </a:cxn>
                    <a:cxn ang="0">
                      <a:pos x="58" y="121"/>
                    </a:cxn>
                    <a:cxn ang="0">
                      <a:pos x="74" y="142"/>
                    </a:cxn>
                    <a:cxn ang="0">
                      <a:pos x="84" y="126"/>
                    </a:cxn>
                    <a:cxn ang="0">
                      <a:pos x="82" y="91"/>
                    </a:cxn>
                    <a:cxn ang="0">
                      <a:pos x="60" y="87"/>
                    </a:cxn>
                    <a:cxn ang="0">
                      <a:pos x="50" y="67"/>
                    </a:cxn>
                    <a:cxn ang="0">
                      <a:pos x="34" y="67"/>
                    </a:cxn>
                    <a:cxn ang="0">
                      <a:pos x="30" y="57"/>
                    </a:cxn>
                    <a:cxn ang="0">
                      <a:pos x="42" y="34"/>
                    </a:cxn>
                    <a:cxn ang="0">
                      <a:pos x="30" y="0"/>
                    </a:cxn>
                    <a:cxn ang="0">
                      <a:pos x="18" y="18"/>
                    </a:cxn>
                    <a:cxn ang="0">
                      <a:pos x="4" y="38"/>
                    </a:cxn>
                    <a:cxn ang="0">
                      <a:pos x="14" y="62"/>
                    </a:cxn>
                    <a:cxn ang="0">
                      <a:pos x="14" y="78"/>
                    </a:cxn>
                  </a:cxnLst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76" name="Freeform 28"/>
                <p:cNvSpPr/>
                <p:nvPr userDrawn="1"/>
              </p:nvSpPr>
              <p:spPr>
                <a:xfrm>
                  <a:off x="2415" y="644"/>
                  <a:ext cx="32" cy="41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2" y="0"/>
                    </a:cxn>
                    <a:cxn ang="0">
                      <a:pos x="20" y="13"/>
                    </a:cxn>
                    <a:cxn ang="0">
                      <a:pos x="22" y="20"/>
                    </a:cxn>
                    <a:cxn ang="0">
                      <a:pos x="28" y="21"/>
                    </a:cxn>
                    <a:cxn ang="0">
                      <a:pos x="32" y="31"/>
                    </a:cxn>
                    <a:cxn ang="0">
                      <a:pos x="18" y="41"/>
                    </a:cxn>
                    <a:cxn ang="0">
                      <a:pos x="6" y="20"/>
                    </a:cxn>
                  </a:cxnLst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77" name="Freeform 29"/>
                <p:cNvSpPr/>
                <p:nvPr userDrawn="1"/>
              </p:nvSpPr>
              <p:spPr>
                <a:xfrm>
                  <a:off x="2349" y="654"/>
                  <a:ext cx="45" cy="41"/>
                </a:xfrm>
                <a:custGeom>
                  <a:avLst/>
                  <a:gdLst/>
                  <a:ahLst/>
                  <a:cxnLst>
                    <a:cxn ang="0">
                      <a:pos x="0" y="36"/>
                    </a:cxn>
                    <a:cxn ang="0">
                      <a:pos x="23" y="16"/>
                    </a:cxn>
                    <a:cxn ang="0">
                      <a:pos x="38" y="0"/>
                    </a:cxn>
                    <a:cxn ang="0">
                      <a:pos x="25" y="23"/>
                    </a:cxn>
                    <a:cxn ang="0">
                      <a:pos x="2" y="41"/>
                    </a:cxn>
                    <a:cxn ang="0">
                      <a:pos x="0" y="36"/>
                    </a:cxn>
                  </a:cxnLst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78" name="Freeform 30"/>
                <p:cNvSpPr/>
                <p:nvPr userDrawn="1"/>
              </p:nvSpPr>
              <p:spPr>
                <a:xfrm>
                  <a:off x="4808" y="597"/>
                  <a:ext cx="701" cy="438"/>
                </a:xfrm>
                <a:custGeom>
                  <a:avLst/>
                  <a:gdLst/>
                  <a:ahLst/>
                  <a:cxnLst>
                    <a:cxn ang="0">
                      <a:pos x="31" y="436"/>
                    </a:cxn>
                    <a:cxn ang="0">
                      <a:pos x="36" y="390"/>
                    </a:cxn>
                    <a:cxn ang="0">
                      <a:pos x="33" y="382"/>
                    </a:cxn>
                    <a:cxn ang="0">
                      <a:pos x="24" y="340"/>
                    </a:cxn>
                    <a:cxn ang="0">
                      <a:pos x="6" y="335"/>
                    </a:cxn>
                    <a:cxn ang="0">
                      <a:pos x="0" y="298"/>
                    </a:cxn>
                    <a:cxn ang="0">
                      <a:pos x="18" y="281"/>
                    </a:cxn>
                    <a:cxn ang="0">
                      <a:pos x="9" y="257"/>
                    </a:cxn>
                    <a:cxn ang="0">
                      <a:pos x="3" y="249"/>
                    </a:cxn>
                    <a:cxn ang="0">
                      <a:pos x="42" y="187"/>
                    </a:cxn>
                    <a:cxn ang="0">
                      <a:pos x="65" y="150"/>
                    </a:cxn>
                    <a:cxn ang="0">
                      <a:pos x="63" y="109"/>
                    </a:cxn>
                    <a:cxn ang="0">
                      <a:pos x="36" y="67"/>
                    </a:cxn>
                    <a:cxn ang="0">
                      <a:pos x="30" y="50"/>
                    </a:cxn>
                    <a:cxn ang="0">
                      <a:pos x="39" y="56"/>
                    </a:cxn>
                    <a:cxn ang="0">
                      <a:pos x="71" y="55"/>
                    </a:cxn>
                    <a:cxn ang="0">
                      <a:pos x="95" y="17"/>
                    </a:cxn>
                    <a:cxn ang="0">
                      <a:pos x="122" y="0"/>
                    </a:cxn>
                    <a:cxn ang="0">
                      <a:pos x="131" y="3"/>
                    </a:cxn>
                    <a:cxn ang="0">
                      <a:pos x="137" y="14"/>
                    </a:cxn>
                    <a:cxn ang="0">
                      <a:pos x="146" y="8"/>
                    </a:cxn>
                    <a:cxn ang="0">
                      <a:pos x="164" y="12"/>
                    </a:cxn>
                    <a:cxn ang="0">
                      <a:pos x="173" y="14"/>
                    </a:cxn>
                    <a:cxn ang="0">
                      <a:pos x="210" y="22"/>
                    </a:cxn>
                    <a:cxn ang="0">
                      <a:pos x="231" y="37"/>
                    </a:cxn>
                    <a:cxn ang="0">
                      <a:pos x="249" y="26"/>
                    </a:cxn>
                    <a:cxn ang="0">
                      <a:pos x="257" y="22"/>
                    </a:cxn>
                    <a:cxn ang="0">
                      <a:pos x="290" y="22"/>
                    </a:cxn>
                    <a:cxn ang="0">
                      <a:pos x="314" y="50"/>
                    </a:cxn>
                    <a:cxn ang="0">
                      <a:pos x="344" y="92"/>
                    </a:cxn>
                    <a:cxn ang="0">
                      <a:pos x="365" y="109"/>
                    </a:cxn>
                    <a:cxn ang="0">
                      <a:pos x="382" y="106"/>
                    </a:cxn>
                    <a:cxn ang="0">
                      <a:pos x="402" y="101"/>
                    </a:cxn>
                    <a:cxn ang="0">
                      <a:pos x="432" y="111"/>
                    </a:cxn>
                    <a:cxn ang="0">
                      <a:pos x="446" y="126"/>
                    </a:cxn>
                    <a:cxn ang="0">
                      <a:pos x="458" y="140"/>
                    </a:cxn>
                    <a:cxn ang="0">
                      <a:pos x="473" y="173"/>
                    </a:cxn>
                    <a:cxn ang="0">
                      <a:pos x="479" y="187"/>
                    </a:cxn>
                    <a:cxn ang="0">
                      <a:pos x="482" y="195"/>
                    </a:cxn>
                    <a:cxn ang="0">
                      <a:pos x="461" y="221"/>
                    </a:cxn>
                    <a:cxn ang="0">
                      <a:pos x="479" y="220"/>
                    </a:cxn>
                    <a:cxn ang="0">
                      <a:pos x="509" y="242"/>
                    </a:cxn>
                    <a:cxn ang="0">
                      <a:pos x="542" y="245"/>
                    </a:cxn>
                    <a:cxn ang="0">
                      <a:pos x="566" y="262"/>
                    </a:cxn>
                    <a:cxn ang="0">
                      <a:pos x="569" y="268"/>
                    </a:cxn>
                    <a:cxn ang="0">
                      <a:pos x="569" y="274"/>
                    </a:cxn>
                    <a:cxn ang="0">
                      <a:pos x="586" y="268"/>
                    </a:cxn>
                    <a:cxn ang="0">
                      <a:pos x="595" y="267"/>
                    </a:cxn>
                    <a:cxn ang="0">
                      <a:pos x="653" y="288"/>
                    </a:cxn>
                    <a:cxn ang="0">
                      <a:pos x="665" y="310"/>
                    </a:cxn>
                    <a:cxn ang="0">
                      <a:pos x="692" y="313"/>
                    </a:cxn>
                    <a:cxn ang="0">
                      <a:pos x="701" y="335"/>
                    </a:cxn>
                    <a:cxn ang="0">
                      <a:pos x="671" y="402"/>
                    </a:cxn>
                    <a:cxn ang="0">
                      <a:pos x="647" y="438"/>
                    </a:cxn>
                  </a:cxnLst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79" name="Freeform 31"/>
                <p:cNvSpPr/>
                <p:nvPr userDrawn="1"/>
              </p:nvSpPr>
              <p:spPr>
                <a:xfrm>
                  <a:off x="3880" y="-7"/>
                  <a:ext cx="984" cy="692"/>
                </a:xfrm>
                <a:custGeom>
                  <a:avLst/>
                  <a:gdLst/>
                  <a:ahLst/>
                  <a:cxnLst>
                    <a:cxn ang="0">
                      <a:pos x="406" y="5"/>
                    </a:cxn>
                    <a:cxn ang="0">
                      <a:pos x="502" y="28"/>
                    </a:cxn>
                    <a:cxn ang="0">
                      <a:pos x="550" y="31"/>
                    </a:cxn>
                    <a:cxn ang="0">
                      <a:pos x="578" y="107"/>
                    </a:cxn>
                    <a:cxn ang="0">
                      <a:pos x="586" y="74"/>
                    </a:cxn>
                    <a:cxn ang="0">
                      <a:pos x="606" y="57"/>
                    </a:cxn>
                    <a:cxn ang="0">
                      <a:pos x="642" y="103"/>
                    </a:cxn>
                    <a:cxn ang="0">
                      <a:pos x="682" y="80"/>
                    </a:cxn>
                    <a:cxn ang="0">
                      <a:pos x="706" y="71"/>
                    </a:cxn>
                    <a:cxn ang="0">
                      <a:pos x="762" y="2"/>
                    </a:cxn>
                    <a:cxn ang="0">
                      <a:pos x="798" y="57"/>
                    </a:cxn>
                    <a:cxn ang="0">
                      <a:pos x="798" y="107"/>
                    </a:cxn>
                    <a:cxn ang="0">
                      <a:pos x="790" y="130"/>
                    </a:cxn>
                    <a:cxn ang="0">
                      <a:pos x="766" y="133"/>
                    </a:cxn>
                    <a:cxn ang="0">
                      <a:pos x="762" y="153"/>
                    </a:cxn>
                    <a:cxn ang="0">
                      <a:pos x="802" y="185"/>
                    </a:cxn>
                    <a:cxn ang="0">
                      <a:pos x="786" y="264"/>
                    </a:cxn>
                    <a:cxn ang="0">
                      <a:pos x="830" y="339"/>
                    </a:cxn>
                    <a:cxn ang="0">
                      <a:pos x="854" y="369"/>
                    </a:cxn>
                    <a:cxn ang="0">
                      <a:pos x="830" y="369"/>
                    </a:cxn>
                    <a:cxn ang="0">
                      <a:pos x="746" y="310"/>
                    </a:cxn>
                    <a:cxn ang="0">
                      <a:pos x="678" y="330"/>
                    </a:cxn>
                    <a:cxn ang="0">
                      <a:pos x="590" y="362"/>
                    </a:cxn>
                    <a:cxn ang="0">
                      <a:pos x="642" y="474"/>
                    </a:cxn>
                    <a:cxn ang="0">
                      <a:pos x="710" y="500"/>
                    </a:cxn>
                    <a:cxn ang="0">
                      <a:pos x="738" y="451"/>
                    </a:cxn>
                    <a:cxn ang="0">
                      <a:pos x="774" y="467"/>
                    </a:cxn>
                    <a:cxn ang="0">
                      <a:pos x="766" y="517"/>
                    </a:cxn>
                    <a:cxn ang="0">
                      <a:pos x="802" y="549"/>
                    </a:cxn>
                    <a:cxn ang="0">
                      <a:pos x="838" y="539"/>
                    </a:cxn>
                    <a:cxn ang="0">
                      <a:pos x="922" y="661"/>
                    </a:cxn>
                    <a:cxn ang="0">
                      <a:pos x="942" y="677"/>
                    </a:cxn>
                    <a:cxn ang="0">
                      <a:pos x="874" y="664"/>
                    </a:cxn>
                    <a:cxn ang="0">
                      <a:pos x="830" y="621"/>
                    </a:cxn>
                    <a:cxn ang="0">
                      <a:pos x="778" y="582"/>
                    </a:cxn>
                    <a:cxn ang="0">
                      <a:pos x="702" y="543"/>
                    </a:cxn>
                    <a:cxn ang="0">
                      <a:pos x="614" y="530"/>
                    </a:cxn>
                    <a:cxn ang="0">
                      <a:pos x="506" y="487"/>
                    </a:cxn>
                    <a:cxn ang="0">
                      <a:pos x="462" y="415"/>
                    </a:cxn>
                    <a:cxn ang="0">
                      <a:pos x="430" y="379"/>
                    </a:cxn>
                    <a:cxn ang="0">
                      <a:pos x="382" y="353"/>
                    </a:cxn>
                    <a:cxn ang="0">
                      <a:pos x="342" y="303"/>
                    </a:cxn>
                    <a:cxn ang="0">
                      <a:pos x="354" y="339"/>
                    </a:cxn>
                    <a:cxn ang="0">
                      <a:pos x="418" y="405"/>
                    </a:cxn>
                    <a:cxn ang="0">
                      <a:pos x="422" y="431"/>
                    </a:cxn>
                    <a:cxn ang="0">
                      <a:pos x="394" y="408"/>
                    </a:cxn>
                    <a:cxn ang="0">
                      <a:pos x="354" y="382"/>
                    </a:cxn>
                    <a:cxn ang="0">
                      <a:pos x="314" y="330"/>
                    </a:cxn>
                    <a:cxn ang="0">
                      <a:pos x="266" y="284"/>
                    </a:cxn>
                    <a:cxn ang="0">
                      <a:pos x="210" y="257"/>
                    </a:cxn>
                    <a:cxn ang="0">
                      <a:pos x="154" y="195"/>
                    </a:cxn>
                    <a:cxn ang="0">
                      <a:pos x="66" y="54"/>
                    </a:cxn>
                    <a:cxn ang="0">
                      <a:pos x="34" y="31"/>
                    </a:cxn>
                    <a:cxn ang="0">
                      <a:pos x="46" y="18"/>
                    </a:cxn>
                    <a:cxn ang="0">
                      <a:pos x="102" y="57"/>
                    </a:cxn>
                  </a:cxnLst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80" name="Freeform 32"/>
                <p:cNvSpPr/>
                <p:nvPr userDrawn="1"/>
              </p:nvSpPr>
              <p:spPr>
                <a:xfrm>
                  <a:off x="3577" y="490"/>
                  <a:ext cx="36" cy="39"/>
                </a:xfrm>
                <a:custGeom>
                  <a:avLst/>
                  <a:gdLst/>
                  <a:ahLst/>
                  <a:cxnLst>
                    <a:cxn ang="0">
                      <a:pos x="6" y="23"/>
                    </a:cxn>
                    <a:cxn ang="0">
                      <a:pos x="10" y="39"/>
                    </a:cxn>
                    <a:cxn ang="0">
                      <a:pos x="6" y="23"/>
                    </a:cxn>
                  </a:cxnLst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81" name="Freeform 33"/>
                <p:cNvSpPr/>
                <p:nvPr userDrawn="1"/>
              </p:nvSpPr>
              <p:spPr>
                <a:xfrm>
                  <a:off x="3549" y="475"/>
                  <a:ext cx="38" cy="29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13" y="1"/>
                    </a:cxn>
                    <a:cxn ang="0">
                      <a:pos x="38" y="13"/>
                    </a:cxn>
                    <a:cxn ang="0">
                      <a:pos x="8" y="13"/>
                    </a:cxn>
                    <a:cxn ang="0">
                      <a:pos x="0" y="4"/>
                    </a:cxn>
                  </a:cxnLst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82" name="Freeform 34"/>
                <p:cNvSpPr/>
                <p:nvPr userDrawn="1"/>
              </p:nvSpPr>
              <p:spPr>
                <a:xfrm>
                  <a:off x="4686" y="394"/>
                  <a:ext cx="171" cy="81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28" y="21"/>
                    </a:cxn>
                    <a:cxn ang="0">
                      <a:pos x="56" y="18"/>
                    </a:cxn>
                    <a:cxn ang="0">
                      <a:pos x="80" y="8"/>
                    </a:cxn>
                    <a:cxn ang="0">
                      <a:pos x="64" y="21"/>
                    </a:cxn>
                    <a:cxn ang="0">
                      <a:pos x="125" y="41"/>
                    </a:cxn>
                    <a:cxn ang="0">
                      <a:pos x="161" y="55"/>
                    </a:cxn>
                    <a:cxn ang="0">
                      <a:pos x="117" y="65"/>
                    </a:cxn>
                    <a:cxn ang="0">
                      <a:pos x="89" y="48"/>
                    </a:cxn>
                    <a:cxn ang="0">
                      <a:pos x="76" y="45"/>
                    </a:cxn>
                    <a:cxn ang="0">
                      <a:pos x="24" y="35"/>
                    </a:cxn>
                    <a:cxn ang="0">
                      <a:pos x="0" y="41"/>
                    </a:cxn>
                  </a:cxnLst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83" name="Freeform 35"/>
                <p:cNvSpPr/>
                <p:nvPr userDrawn="1"/>
              </p:nvSpPr>
              <p:spPr>
                <a:xfrm>
                  <a:off x="4867" y="460"/>
                  <a:ext cx="138" cy="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3"/>
                    </a:cxn>
                    <a:cxn ang="0">
                      <a:pos x="88" y="20"/>
                    </a:cxn>
                    <a:cxn ang="0">
                      <a:pos x="112" y="17"/>
                    </a:cxn>
                    <a:cxn ang="0">
                      <a:pos x="108" y="37"/>
                    </a:cxn>
                    <a:cxn ang="0">
                      <a:pos x="64" y="34"/>
                    </a:cxn>
                    <a:cxn ang="0">
                      <a:pos x="0" y="30"/>
                    </a:cxn>
                    <a:cxn ang="0">
                      <a:pos x="28" y="17"/>
                    </a:cxn>
                    <a:cxn ang="0">
                      <a:pos x="0" y="0"/>
                    </a:cxn>
                  </a:cxnLst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84" name="Freeform 36"/>
                <p:cNvSpPr/>
                <p:nvPr userDrawn="1"/>
              </p:nvSpPr>
              <p:spPr>
                <a:xfrm>
                  <a:off x="4794" y="480"/>
                  <a:ext cx="56" cy="34"/>
                </a:xfrm>
                <a:custGeom>
                  <a:avLst/>
                  <a:gdLst/>
                  <a:ahLst/>
                  <a:cxnLst>
                    <a:cxn ang="0">
                      <a:pos x="17" y="20"/>
                    </a:cxn>
                    <a:cxn ang="0">
                      <a:pos x="36" y="11"/>
                    </a:cxn>
                    <a:cxn ang="0">
                      <a:pos x="17" y="20"/>
                    </a:cxn>
                  </a:cxnLst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85" name="Freeform 37"/>
                <p:cNvSpPr/>
                <p:nvPr userDrawn="1"/>
              </p:nvSpPr>
              <p:spPr>
                <a:xfrm>
                  <a:off x="4757" y="375"/>
                  <a:ext cx="37" cy="44"/>
                </a:xfrm>
                <a:custGeom>
                  <a:avLst/>
                  <a:gdLst/>
                  <a:ahLst/>
                  <a:cxnLst>
                    <a:cxn ang="0">
                      <a:pos x="18" y="27"/>
                    </a:cxn>
                    <a:cxn ang="0">
                      <a:pos x="18" y="0"/>
                    </a:cxn>
                    <a:cxn ang="0">
                      <a:pos x="18" y="27"/>
                    </a:cxn>
                  </a:cxnLst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86" name="Freeform 38"/>
                <p:cNvSpPr/>
                <p:nvPr userDrawn="1"/>
              </p:nvSpPr>
              <p:spPr>
                <a:xfrm>
                  <a:off x="5054" y="507"/>
                  <a:ext cx="45" cy="66"/>
                </a:xfrm>
                <a:custGeom>
                  <a:avLst/>
                  <a:gdLst/>
                  <a:ahLst/>
                  <a:cxnLst>
                    <a:cxn ang="0">
                      <a:pos x="4" y="7"/>
                    </a:cxn>
                    <a:cxn ang="0">
                      <a:pos x="20" y="27"/>
                    </a:cxn>
                    <a:cxn ang="0">
                      <a:pos x="25" y="40"/>
                    </a:cxn>
                    <a:cxn ang="0">
                      <a:pos x="37" y="44"/>
                    </a:cxn>
                    <a:cxn ang="0">
                      <a:pos x="25" y="60"/>
                    </a:cxn>
                    <a:cxn ang="0">
                      <a:pos x="0" y="17"/>
                    </a:cxn>
                    <a:cxn ang="0">
                      <a:pos x="4" y="7"/>
                    </a:cxn>
                  </a:cxnLst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87" name="Freeform 39"/>
                <p:cNvSpPr/>
                <p:nvPr userDrawn="1"/>
              </p:nvSpPr>
              <p:spPr>
                <a:xfrm>
                  <a:off x="4260" y="6"/>
                  <a:ext cx="480" cy="100"/>
                </a:xfrm>
                <a:custGeom>
                  <a:avLst/>
                  <a:gdLst/>
                  <a:ahLst/>
                  <a:cxnLst>
                    <a:cxn ang="0">
                      <a:pos x="327" y="2"/>
                    </a:cxn>
                    <a:cxn ang="0">
                      <a:pos x="343" y="13"/>
                    </a:cxn>
                    <a:cxn ang="0">
                      <a:pos x="349" y="0"/>
                    </a:cxn>
                    <a:cxn ang="0">
                      <a:pos x="394" y="0"/>
                    </a:cxn>
                    <a:cxn ang="0">
                      <a:pos x="427" y="27"/>
                    </a:cxn>
                    <a:cxn ang="0">
                      <a:pos x="474" y="16"/>
                    </a:cxn>
                    <a:cxn ang="0">
                      <a:pos x="467" y="45"/>
                    </a:cxn>
                    <a:cxn ang="0">
                      <a:pos x="443" y="72"/>
                    </a:cxn>
                    <a:cxn ang="0">
                      <a:pos x="438" y="45"/>
                    </a:cxn>
                    <a:cxn ang="0">
                      <a:pos x="427" y="48"/>
                    </a:cxn>
                    <a:cxn ang="0">
                      <a:pos x="415" y="45"/>
                    </a:cxn>
                    <a:cxn ang="0">
                      <a:pos x="391" y="33"/>
                    </a:cxn>
                    <a:cxn ang="0">
                      <a:pos x="339" y="59"/>
                    </a:cxn>
                    <a:cxn ang="0">
                      <a:pos x="299" y="69"/>
                    </a:cxn>
                    <a:cxn ang="0">
                      <a:pos x="315" y="89"/>
                    </a:cxn>
                    <a:cxn ang="0">
                      <a:pos x="279" y="98"/>
                    </a:cxn>
                    <a:cxn ang="0">
                      <a:pos x="251" y="95"/>
                    </a:cxn>
                    <a:cxn ang="0">
                      <a:pos x="263" y="89"/>
                    </a:cxn>
                    <a:cxn ang="0">
                      <a:pos x="254" y="63"/>
                    </a:cxn>
                    <a:cxn ang="0">
                      <a:pos x="251" y="48"/>
                    </a:cxn>
                    <a:cxn ang="0">
                      <a:pos x="235" y="36"/>
                    </a:cxn>
                    <a:cxn ang="0">
                      <a:pos x="211" y="42"/>
                    </a:cxn>
                    <a:cxn ang="0">
                      <a:pos x="199" y="42"/>
                    </a:cxn>
                    <a:cxn ang="0">
                      <a:pos x="183" y="39"/>
                    </a:cxn>
                    <a:cxn ang="0">
                      <a:pos x="123" y="3"/>
                    </a:cxn>
                    <a:cxn ang="0">
                      <a:pos x="88" y="22"/>
                    </a:cxn>
                    <a:cxn ang="0">
                      <a:pos x="1" y="0"/>
                    </a:cxn>
                    <a:cxn ang="0">
                      <a:pos x="327" y="2"/>
                    </a:cxn>
                  </a:cxnLst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88" name="Freeform 40"/>
                <p:cNvSpPr/>
                <p:nvPr userDrawn="1"/>
              </p:nvSpPr>
              <p:spPr>
                <a:xfrm>
                  <a:off x="3835" y="3"/>
                  <a:ext cx="446" cy="49"/>
                </a:xfrm>
                <a:custGeom>
                  <a:avLst/>
                  <a:gdLst/>
                  <a:ahLst/>
                  <a:cxnLst>
                    <a:cxn ang="0">
                      <a:pos x="156" y="49"/>
                    </a:cxn>
                    <a:cxn ang="0">
                      <a:pos x="45" y="2"/>
                    </a:cxn>
                    <a:cxn ang="0">
                      <a:pos x="424" y="0"/>
                    </a:cxn>
                    <a:cxn ang="0">
                      <a:pos x="440" y="22"/>
                    </a:cxn>
                    <a:cxn ang="0">
                      <a:pos x="392" y="25"/>
                    </a:cxn>
                    <a:cxn ang="0">
                      <a:pos x="156" y="49"/>
                    </a:cxn>
                  </a:cxnLst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89" name="Freeform 41"/>
                <p:cNvSpPr/>
                <p:nvPr userDrawn="1"/>
              </p:nvSpPr>
              <p:spPr>
                <a:xfrm>
                  <a:off x="2853" y="74"/>
                  <a:ext cx="42" cy="25"/>
                </a:xfrm>
                <a:custGeom>
                  <a:avLst/>
                  <a:gdLst/>
                  <a:ahLst/>
                  <a:cxnLst>
                    <a:cxn ang="0">
                      <a:pos x="0" y="22"/>
                    </a:cxn>
                    <a:cxn ang="0">
                      <a:pos x="12" y="25"/>
                    </a:cxn>
                    <a:cxn ang="0">
                      <a:pos x="0" y="22"/>
                    </a:cxn>
                  </a:cxnLst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90" name="Freeform 42"/>
                <p:cNvSpPr/>
                <p:nvPr userDrawn="1"/>
              </p:nvSpPr>
              <p:spPr>
                <a:xfrm>
                  <a:off x="1704" y="3"/>
                  <a:ext cx="1022" cy="372"/>
                </a:xfrm>
                <a:custGeom>
                  <a:avLst/>
                  <a:gdLst/>
                  <a:ahLst/>
                  <a:cxnLst>
                    <a:cxn ang="0">
                      <a:pos x="171" y="2"/>
                    </a:cxn>
                    <a:cxn ang="0">
                      <a:pos x="1022" y="0"/>
                    </a:cxn>
                    <a:cxn ang="0">
                      <a:pos x="975" y="132"/>
                    </a:cxn>
                    <a:cxn ang="0">
                      <a:pos x="931" y="166"/>
                    </a:cxn>
                    <a:cxn ang="0">
                      <a:pos x="919" y="171"/>
                    </a:cxn>
                    <a:cxn ang="0">
                      <a:pos x="879" y="179"/>
                    </a:cxn>
                    <a:cxn ang="0">
                      <a:pos x="846" y="215"/>
                    </a:cxn>
                    <a:cxn ang="0">
                      <a:pos x="849" y="242"/>
                    </a:cxn>
                    <a:cxn ang="0">
                      <a:pos x="853" y="262"/>
                    </a:cxn>
                    <a:cxn ang="0">
                      <a:pos x="858" y="277"/>
                    </a:cxn>
                    <a:cxn ang="0">
                      <a:pos x="849" y="299"/>
                    </a:cxn>
                    <a:cxn ang="0">
                      <a:pos x="823" y="294"/>
                    </a:cxn>
                    <a:cxn ang="0">
                      <a:pos x="802" y="316"/>
                    </a:cxn>
                    <a:cxn ang="0">
                      <a:pos x="813" y="257"/>
                    </a:cxn>
                    <a:cxn ang="0">
                      <a:pos x="792" y="245"/>
                    </a:cxn>
                    <a:cxn ang="0">
                      <a:pos x="806" y="228"/>
                    </a:cxn>
                    <a:cxn ang="0">
                      <a:pos x="802" y="218"/>
                    </a:cxn>
                    <a:cxn ang="0">
                      <a:pos x="750" y="230"/>
                    </a:cxn>
                    <a:cxn ang="0">
                      <a:pos x="743" y="208"/>
                    </a:cxn>
                    <a:cxn ang="0">
                      <a:pos x="696" y="230"/>
                    </a:cxn>
                    <a:cxn ang="0">
                      <a:pos x="750" y="252"/>
                    </a:cxn>
                    <a:cxn ang="0">
                      <a:pos x="715" y="286"/>
                    </a:cxn>
                    <a:cxn ang="0">
                      <a:pos x="729" y="308"/>
                    </a:cxn>
                    <a:cxn ang="0">
                      <a:pos x="738" y="338"/>
                    </a:cxn>
                    <a:cxn ang="0">
                      <a:pos x="724" y="340"/>
                    </a:cxn>
                    <a:cxn ang="0">
                      <a:pos x="736" y="352"/>
                    </a:cxn>
                    <a:cxn ang="0">
                      <a:pos x="720" y="372"/>
                    </a:cxn>
                    <a:cxn ang="0">
                      <a:pos x="0" y="365"/>
                    </a:cxn>
                    <a:cxn ang="0">
                      <a:pos x="171" y="2"/>
                    </a:cxn>
                  </a:cxnLst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91" name="Freeform 43"/>
                <p:cNvSpPr/>
                <p:nvPr userDrawn="1"/>
              </p:nvSpPr>
              <p:spPr>
                <a:xfrm>
                  <a:off x="2729" y="-9"/>
                  <a:ext cx="47" cy="134"/>
                </a:xfrm>
                <a:custGeom>
                  <a:avLst/>
                  <a:gdLst/>
                  <a:ahLst/>
                  <a:cxnLst>
                    <a:cxn ang="0">
                      <a:pos x="5" y="127"/>
                    </a:cxn>
                    <a:cxn ang="0">
                      <a:pos x="15" y="88"/>
                    </a:cxn>
                    <a:cxn ang="0">
                      <a:pos x="17" y="55"/>
                    </a:cxn>
                    <a:cxn ang="0">
                      <a:pos x="11" y="32"/>
                    </a:cxn>
                    <a:cxn ang="0">
                      <a:pos x="17" y="10"/>
                    </a:cxn>
                    <a:cxn ang="0">
                      <a:pos x="21" y="0"/>
                    </a:cxn>
                    <a:cxn ang="0">
                      <a:pos x="31" y="24"/>
                    </a:cxn>
                    <a:cxn ang="0">
                      <a:pos x="47" y="80"/>
                    </a:cxn>
                    <a:cxn ang="0">
                      <a:pos x="31" y="88"/>
                    </a:cxn>
                    <a:cxn ang="0">
                      <a:pos x="23" y="102"/>
                    </a:cxn>
                    <a:cxn ang="0">
                      <a:pos x="21" y="107"/>
                    </a:cxn>
                    <a:cxn ang="0">
                      <a:pos x="27" y="109"/>
                    </a:cxn>
                    <a:cxn ang="0">
                      <a:pos x="31" y="119"/>
                    </a:cxn>
                    <a:cxn ang="0">
                      <a:pos x="13" y="120"/>
                    </a:cxn>
                    <a:cxn ang="0">
                      <a:pos x="7" y="130"/>
                    </a:cxn>
                    <a:cxn ang="0">
                      <a:pos x="3" y="125"/>
                    </a:cxn>
                    <a:cxn ang="0">
                      <a:pos x="5" y="127"/>
                    </a:cxn>
                  </a:cxnLst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92" name="Freeform 44"/>
                <p:cNvSpPr/>
                <p:nvPr userDrawn="1"/>
              </p:nvSpPr>
              <p:spPr>
                <a:xfrm>
                  <a:off x="2701" y="103"/>
                  <a:ext cx="138" cy="84"/>
                </a:xfrm>
                <a:custGeom>
                  <a:avLst/>
                  <a:gdLst/>
                  <a:ahLst/>
                  <a:cxnLst>
                    <a:cxn ang="0">
                      <a:pos x="26" y="50"/>
                    </a:cxn>
                    <a:cxn ang="0">
                      <a:pos x="30" y="35"/>
                    </a:cxn>
                    <a:cxn ang="0">
                      <a:pos x="50" y="27"/>
                    </a:cxn>
                    <a:cxn ang="0">
                      <a:pos x="54" y="37"/>
                    </a:cxn>
                    <a:cxn ang="0">
                      <a:pos x="66" y="40"/>
                    </a:cxn>
                    <a:cxn ang="0">
                      <a:pos x="80" y="45"/>
                    </a:cxn>
                    <a:cxn ang="0">
                      <a:pos x="116" y="27"/>
                    </a:cxn>
                    <a:cxn ang="0">
                      <a:pos x="130" y="14"/>
                    </a:cxn>
                    <a:cxn ang="0">
                      <a:pos x="138" y="9"/>
                    </a:cxn>
                    <a:cxn ang="0">
                      <a:pos x="106" y="40"/>
                    </a:cxn>
                    <a:cxn ang="0">
                      <a:pos x="84" y="55"/>
                    </a:cxn>
                    <a:cxn ang="0">
                      <a:pos x="66" y="66"/>
                    </a:cxn>
                    <a:cxn ang="0">
                      <a:pos x="48" y="84"/>
                    </a:cxn>
                    <a:cxn ang="0">
                      <a:pos x="26" y="73"/>
                    </a:cxn>
                    <a:cxn ang="0">
                      <a:pos x="20" y="71"/>
                    </a:cxn>
                    <a:cxn ang="0">
                      <a:pos x="22" y="79"/>
                    </a:cxn>
                    <a:cxn ang="0">
                      <a:pos x="0" y="79"/>
                    </a:cxn>
                    <a:cxn ang="0">
                      <a:pos x="10" y="64"/>
                    </a:cxn>
                    <a:cxn ang="0">
                      <a:pos x="26" y="50"/>
                    </a:cxn>
                  </a:cxnLst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93" name="Freeform 45"/>
                <p:cNvSpPr/>
                <p:nvPr userDrawn="1"/>
              </p:nvSpPr>
              <p:spPr>
                <a:xfrm>
                  <a:off x="2553" y="182"/>
                  <a:ext cx="187" cy="176"/>
                </a:xfrm>
                <a:custGeom>
                  <a:avLst/>
                  <a:gdLst/>
                  <a:ahLst/>
                  <a:cxnLst>
                    <a:cxn ang="0">
                      <a:pos x="157" y="20"/>
                    </a:cxn>
                    <a:cxn ang="0">
                      <a:pos x="159" y="5"/>
                    </a:cxn>
                    <a:cxn ang="0">
                      <a:pos x="169" y="0"/>
                    </a:cxn>
                    <a:cxn ang="0">
                      <a:pos x="181" y="20"/>
                    </a:cxn>
                    <a:cxn ang="0">
                      <a:pos x="187" y="35"/>
                    </a:cxn>
                    <a:cxn ang="0">
                      <a:pos x="177" y="48"/>
                    </a:cxn>
                    <a:cxn ang="0">
                      <a:pos x="169" y="63"/>
                    </a:cxn>
                    <a:cxn ang="0">
                      <a:pos x="161" y="104"/>
                    </a:cxn>
                    <a:cxn ang="0">
                      <a:pos x="143" y="112"/>
                    </a:cxn>
                    <a:cxn ang="0">
                      <a:pos x="119" y="113"/>
                    </a:cxn>
                    <a:cxn ang="0">
                      <a:pos x="111" y="102"/>
                    </a:cxn>
                    <a:cxn ang="0">
                      <a:pos x="101" y="120"/>
                    </a:cxn>
                    <a:cxn ang="0">
                      <a:pos x="90" y="123"/>
                    </a:cxn>
                    <a:cxn ang="0">
                      <a:pos x="80" y="109"/>
                    </a:cxn>
                    <a:cxn ang="0">
                      <a:pos x="58" y="118"/>
                    </a:cxn>
                    <a:cxn ang="0">
                      <a:pos x="76" y="117"/>
                    </a:cxn>
                    <a:cxn ang="0">
                      <a:pos x="78" y="132"/>
                    </a:cxn>
                    <a:cxn ang="0">
                      <a:pos x="58" y="137"/>
                    </a:cxn>
                    <a:cxn ang="0">
                      <a:pos x="34" y="137"/>
                    </a:cxn>
                    <a:cxn ang="0">
                      <a:pos x="36" y="127"/>
                    </a:cxn>
                    <a:cxn ang="0">
                      <a:pos x="46" y="118"/>
                    </a:cxn>
                    <a:cxn ang="0">
                      <a:pos x="34" y="122"/>
                    </a:cxn>
                    <a:cxn ang="0">
                      <a:pos x="26" y="137"/>
                    </a:cxn>
                    <a:cxn ang="0">
                      <a:pos x="30" y="156"/>
                    </a:cxn>
                    <a:cxn ang="0">
                      <a:pos x="14" y="164"/>
                    </a:cxn>
                    <a:cxn ang="0">
                      <a:pos x="0" y="176"/>
                    </a:cxn>
                    <a:cxn ang="0">
                      <a:pos x="8" y="155"/>
                    </a:cxn>
                    <a:cxn ang="0">
                      <a:pos x="0" y="135"/>
                    </a:cxn>
                    <a:cxn ang="0">
                      <a:pos x="14" y="125"/>
                    </a:cxn>
                    <a:cxn ang="0">
                      <a:pos x="32" y="110"/>
                    </a:cxn>
                    <a:cxn ang="0">
                      <a:pos x="44" y="97"/>
                    </a:cxn>
                    <a:cxn ang="0">
                      <a:pos x="72" y="95"/>
                    </a:cxn>
                    <a:cxn ang="0">
                      <a:pos x="84" y="92"/>
                    </a:cxn>
                    <a:cxn ang="0">
                      <a:pos x="113" y="64"/>
                    </a:cxn>
                    <a:cxn ang="0">
                      <a:pos x="119" y="76"/>
                    </a:cxn>
                    <a:cxn ang="0">
                      <a:pos x="131" y="63"/>
                    </a:cxn>
                    <a:cxn ang="0">
                      <a:pos x="149" y="44"/>
                    </a:cxn>
                    <a:cxn ang="0">
                      <a:pos x="153" y="35"/>
                    </a:cxn>
                    <a:cxn ang="0">
                      <a:pos x="147" y="31"/>
                    </a:cxn>
                    <a:cxn ang="0">
                      <a:pos x="151" y="26"/>
                    </a:cxn>
                    <a:cxn ang="0">
                      <a:pos x="157" y="20"/>
                    </a:cxn>
                  </a:cxnLst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94" name="Freeform 46"/>
                <p:cNvSpPr/>
                <p:nvPr userDrawn="1"/>
              </p:nvSpPr>
              <p:spPr>
                <a:xfrm>
                  <a:off x="2677" y="233"/>
                  <a:ext cx="14" cy="10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4" y="10"/>
                    </a:cxn>
                    <a:cxn ang="0">
                      <a:pos x="0" y="7"/>
                    </a:cxn>
                  </a:cxnLst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95" name="Freeform 47"/>
                <p:cNvSpPr/>
                <p:nvPr userDrawn="1"/>
              </p:nvSpPr>
              <p:spPr>
                <a:xfrm>
                  <a:off x="1627" y="353"/>
                  <a:ext cx="813" cy="462"/>
                </a:xfrm>
                <a:custGeom>
                  <a:avLst/>
                  <a:gdLst/>
                  <a:ahLst/>
                  <a:cxnLst>
                    <a:cxn ang="0">
                      <a:pos x="813" y="21"/>
                    </a:cxn>
                    <a:cxn ang="0">
                      <a:pos x="779" y="64"/>
                    </a:cxn>
                    <a:cxn ang="0">
                      <a:pos x="749" y="100"/>
                    </a:cxn>
                    <a:cxn ang="0">
                      <a:pos x="723" y="116"/>
                    </a:cxn>
                    <a:cxn ang="0">
                      <a:pos x="635" y="147"/>
                    </a:cxn>
                    <a:cxn ang="0">
                      <a:pos x="633" y="172"/>
                    </a:cxn>
                    <a:cxn ang="0">
                      <a:pos x="605" y="188"/>
                    </a:cxn>
                    <a:cxn ang="0">
                      <a:pos x="621" y="146"/>
                    </a:cxn>
                    <a:cxn ang="0">
                      <a:pos x="577" y="154"/>
                    </a:cxn>
                    <a:cxn ang="0">
                      <a:pos x="557" y="179"/>
                    </a:cxn>
                    <a:cxn ang="0">
                      <a:pos x="597" y="229"/>
                    </a:cxn>
                    <a:cxn ang="0">
                      <a:pos x="595" y="301"/>
                    </a:cxn>
                    <a:cxn ang="0">
                      <a:pos x="543" y="333"/>
                    </a:cxn>
                    <a:cxn ang="0">
                      <a:pos x="523" y="316"/>
                    </a:cxn>
                    <a:cxn ang="0">
                      <a:pos x="483" y="285"/>
                    </a:cxn>
                    <a:cxn ang="0">
                      <a:pos x="463" y="285"/>
                    </a:cxn>
                    <a:cxn ang="0">
                      <a:pos x="451" y="323"/>
                    </a:cxn>
                    <a:cxn ang="0">
                      <a:pos x="501" y="380"/>
                    </a:cxn>
                    <a:cxn ang="0">
                      <a:pos x="511" y="429"/>
                    </a:cxn>
                    <a:cxn ang="0">
                      <a:pos x="527" y="459"/>
                    </a:cxn>
                    <a:cxn ang="0">
                      <a:pos x="493" y="446"/>
                    </a:cxn>
                    <a:cxn ang="0">
                      <a:pos x="471" y="424"/>
                    </a:cxn>
                    <a:cxn ang="0">
                      <a:pos x="423" y="347"/>
                    </a:cxn>
                    <a:cxn ang="0">
                      <a:pos x="427" y="254"/>
                    </a:cxn>
                    <a:cxn ang="0">
                      <a:pos x="423" y="220"/>
                    </a:cxn>
                    <a:cxn ang="0">
                      <a:pos x="413" y="226"/>
                    </a:cxn>
                    <a:cxn ang="0">
                      <a:pos x="386" y="218"/>
                    </a:cxn>
                    <a:cxn ang="0">
                      <a:pos x="360" y="139"/>
                    </a:cxn>
                    <a:cxn ang="0">
                      <a:pos x="330" y="136"/>
                    </a:cxn>
                    <a:cxn ang="0">
                      <a:pos x="288" y="141"/>
                    </a:cxn>
                    <a:cxn ang="0">
                      <a:pos x="242" y="190"/>
                    </a:cxn>
                    <a:cxn ang="0">
                      <a:pos x="196" y="220"/>
                    </a:cxn>
                    <a:cxn ang="0">
                      <a:pos x="184" y="224"/>
                    </a:cxn>
                    <a:cxn ang="0">
                      <a:pos x="160" y="269"/>
                    </a:cxn>
                    <a:cxn ang="0">
                      <a:pos x="152" y="290"/>
                    </a:cxn>
                    <a:cxn ang="0">
                      <a:pos x="128" y="331"/>
                    </a:cxn>
                    <a:cxn ang="0">
                      <a:pos x="94" y="321"/>
                    </a:cxn>
                    <a:cxn ang="0">
                      <a:pos x="66" y="211"/>
                    </a:cxn>
                    <a:cxn ang="0">
                      <a:pos x="72" y="128"/>
                    </a:cxn>
                    <a:cxn ang="0">
                      <a:pos x="44" y="147"/>
                    </a:cxn>
                    <a:cxn ang="0">
                      <a:pos x="20" y="123"/>
                    </a:cxn>
                    <a:cxn ang="0">
                      <a:pos x="24" y="113"/>
                    </a:cxn>
                    <a:cxn ang="0">
                      <a:pos x="0" y="75"/>
                    </a:cxn>
                    <a:cxn ang="0">
                      <a:pos x="799" y="5"/>
                    </a:cxn>
                  </a:cxnLst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96" name="Freeform 48"/>
                <p:cNvSpPr/>
                <p:nvPr userDrawn="1"/>
              </p:nvSpPr>
              <p:spPr>
                <a:xfrm>
                  <a:off x="1770" y="671"/>
                  <a:ext cx="45" cy="71"/>
                </a:xfrm>
                <a:custGeom>
                  <a:avLst/>
                  <a:gdLst/>
                  <a:ahLst/>
                  <a:cxnLst>
                    <a:cxn ang="0">
                      <a:pos x="7" y="9"/>
                    </a:cxn>
                    <a:cxn ang="0">
                      <a:pos x="18" y="3"/>
                    </a:cxn>
                    <a:cxn ang="0">
                      <a:pos x="39" y="28"/>
                    </a:cxn>
                    <a:cxn ang="0">
                      <a:pos x="20" y="71"/>
                    </a:cxn>
                    <a:cxn ang="0">
                      <a:pos x="1" y="58"/>
                    </a:cxn>
                    <a:cxn ang="0">
                      <a:pos x="7" y="9"/>
                    </a:cxn>
                  </a:cxnLst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97" name="Freeform 49"/>
                <p:cNvSpPr/>
                <p:nvPr userDrawn="1"/>
              </p:nvSpPr>
              <p:spPr>
                <a:xfrm>
                  <a:off x="2394" y="431"/>
                  <a:ext cx="42" cy="59"/>
                </a:xfrm>
                <a:custGeom>
                  <a:avLst/>
                  <a:gdLst/>
                  <a:ahLst/>
                  <a:cxnLst>
                    <a:cxn ang="0">
                      <a:pos x="12" y="22"/>
                    </a:cxn>
                    <a:cxn ang="0">
                      <a:pos x="28" y="2"/>
                    </a:cxn>
                    <a:cxn ang="0">
                      <a:pos x="41" y="3"/>
                    </a:cxn>
                    <a:cxn ang="0">
                      <a:pos x="37" y="21"/>
                    </a:cxn>
                    <a:cxn ang="0">
                      <a:pos x="12" y="59"/>
                    </a:cxn>
                    <a:cxn ang="0">
                      <a:pos x="7" y="48"/>
                    </a:cxn>
                    <a:cxn ang="0">
                      <a:pos x="3" y="29"/>
                    </a:cxn>
                    <a:cxn ang="0">
                      <a:pos x="12" y="22"/>
                    </a:cxn>
                  </a:cxnLst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98" name="Freeform 50"/>
                <p:cNvSpPr/>
                <p:nvPr userDrawn="1"/>
              </p:nvSpPr>
              <p:spPr>
                <a:xfrm>
                  <a:off x="2513" y="402"/>
                  <a:ext cx="21" cy="24"/>
                </a:xfrm>
                <a:custGeom>
                  <a:avLst/>
                  <a:gdLst/>
                  <a:ahLst/>
                  <a:cxnLst>
                    <a:cxn ang="0">
                      <a:pos x="7" y="13"/>
                    </a:cxn>
                    <a:cxn ang="0">
                      <a:pos x="5" y="24"/>
                    </a:cxn>
                    <a:cxn ang="0">
                      <a:pos x="7" y="13"/>
                    </a:cxn>
                  </a:cxnLst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99" name="Freeform 51"/>
                <p:cNvSpPr/>
                <p:nvPr userDrawn="1"/>
              </p:nvSpPr>
              <p:spPr>
                <a:xfrm>
                  <a:off x="333" y="169"/>
                  <a:ext cx="1015" cy="866"/>
                </a:xfrm>
                <a:custGeom>
                  <a:avLst/>
                  <a:gdLst/>
                  <a:ahLst/>
                  <a:cxnLst>
                    <a:cxn ang="0">
                      <a:pos x="716" y="721"/>
                    </a:cxn>
                    <a:cxn ang="0">
                      <a:pos x="723" y="701"/>
                    </a:cxn>
                    <a:cxn ang="0">
                      <a:pos x="744" y="642"/>
                    </a:cxn>
                    <a:cxn ang="0">
                      <a:pos x="460" y="446"/>
                    </a:cxn>
                    <a:cxn ang="0">
                      <a:pos x="420" y="538"/>
                    </a:cxn>
                    <a:cxn ang="0">
                      <a:pos x="451" y="864"/>
                    </a:cxn>
                    <a:cxn ang="0">
                      <a:pos x="420" y="768"/>
                    </a:cxn>
                    <a:cxn ang="0">
                      <a:pos x="360" y="683"/>
                    </a:cxn>
                    <a:cxn ang="0">
                      <a:pos x="365" y="642"/>
                    </a:cxn>
                    <a:cxn ang="0">
                      <a:pos x="368" y="613"/>
                    </a:cxn>
                    <a:cxn ang="0">
                      <a:pos x="327" y="583"/>
                    </a:cxn>
                    <a:cxn ang="0">
                      <a:pos x="289" y="538"/>
                    </a:cxn>
                    <a:cxn ang="0">
                      <a:pos x="220" y="550"/>
                    </a:cxn>
                    <a:cxn ang="0">
                      <a:pos x="188" y="567"/>
                    </a:cxn>
                    <a:cxn ang="0">
                      <a:pos x="116" y="567"/>
                    </a:cxn>
                    <a:cxn ang="0">
                      <a:pos x="33" y="485"/>
                    </a:cxn>
                    <a:cxn ang="0">
                      <a:pos x="16" y="459"/>
                    </a:cxn>
                    <a:cxn ang="0">
                      <a:pos x="0" y="410"/>
                    </a:cxn>
                    <a:cxn ang="0">
                      <a:pos x="36" y="331"/>
                    </a:cxn>
                    <a:cxn ang="0">
                      <a:pos x="48" y="281"/>
                    </a:cxn>
                    <a:cxn ang="0">
                      <a:pos x="76" y="222"/>
                    </a:cxn>
                    <a:cxn ang="0">
                      <a:pos x="121" y="180"/>
                    </a:cxn>
                    <a:cxn ang="0">
                      <a:pos x="249" y="104"/>
                    </a:cxn>
                    <a:cxn ang="0">
                      <a:pos x="327" y="47"/>
                    </a:cxn>
                    <a:cxn ang="0">
                      <a:pos x="384" y="9"/>
                    </a:cxn>
                    <a:cxn ang="0">
                      <a:pos x="540" y="3"/>
                    </a:cxn>
                    <a:cxn ang="0">
                      <a:pos x="592" y="0"/>
                    </a:cxn>
                    <a:cxn ang="0">
                      <a:pos x="571" y="53"/>
                    </a:cxn>
                    <a:cxn ang="0">
                      <a:pos x="659" y="131"/>
                    </a:cxn>
                    <a:cxn ang="0">
                      <a:pos x="740" y="115"/>
                    </a:cxn>
                    <a:cxn ang="0">
                      <a:pos x="787" y="127"/>
                    </a:cxn>
                    <a:cxn ang="0">
                      <a:pos x="832" y="151"/>
                    </a:cxn>
                    <a:cxn ang="0">
                      <a:pos x="851" y="292"/>
                    </a:cxn>
                    <a:cxn ang="0">
                      <a:pos x="851" y="373"/>
                    </a:cxn>
                    <a:cxn ang="0">
                      <a:pos x="891" y="440"/>
                    </a:cxn>
                    <a:cxn ang="0">
                      <a:pos x="960" y="466"/>
                    </a:cxn>
                    <a:cxn ang="0">
                      <a:pos x="1012" y="459"/>
                    </a:cxn>
                    <a:cxn ang="0">
                      <a:pos x="988" y="529"/>
                    </a:cxn>
                    <a:cxn ang="0">
                      <a:pos x="891" y="633"/>
                    </a:cxn>
                    <a:cxn ang="0">
                      <a:pos x="816" y="754"/>
                    </a:cxn>
                    <a:cxn ang="0">
                      <a:pos x="827" y="790"/>
                    </a:cxn>
                    <a:cxn ang="0">
                      <a:pos x="647" y="864"/>
                    </a:cxn>
                  </a:cxnLst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100" name="Freeform 52"/>
                <p:cNvSpPr/>
                <p:nvPr userDrawn="1"/>
              </p:nvSpPr>
              <p:spPr>
                <a:xfrm>
                  <a:off x="727" y="495"/>
                  <a:ext cx="382" cy="540"/>
                </a:xfrm>
                <a:custGeom>
                  <a:avLst/>
                  <a:gdLst/>
                  <a:ahLst/>
                  <a:cxnLst>
                    <a:cxn ang="0">
                      <a:pos x="361" y="540"/>
                    </a:cxn>
                    <a:cxn ang="0">
                      <a:pos x="346" y="468"/>
                    </a:cxn>
                    <a:cxn ang="0">
                      <a:pos x="323" y="448"/>
                    </a:cxn>
                    <a:cxn ang="0">
                      <a:pos x="320" y="419"/>
                    </a:cxn>
                    <a:cxn ang="0">
                      <a:pos x="311" y="395"/>
                    </a:cxn>
                    <a:cxn ang="0">
                      <a:pos x="311" y="356"/>
                    </a:cxn>
                    <a:cxn ang="0">
                      <a:pos x="308" y="333"/>
                    </a:cxn>
                    <a:cxn ang="0">
                      <a:pos x="339" y="314"/>
                    </a:cxn>
                    <a:cxn ang="0">
                      <a:pos x="382" y="307"/>
                    </a:cxn>
                    <a:cxn ang="0">
                      <a:pos x="382" y="212"/>
                    </a:cxn>
                    <a:cxn ang="0">
                      <a:pos x="80" y="149"/>
                    </a:cxn>
                    <a:cxn ang="0">
                      <a:pos x="48" y="153"/>
                    </a:cxn>
                    <a:cxn ang="0">
                      <a:pos x="24" y="159"/>
                    </a:cxn>
                    <a:cxn ang="0">
                      <a:pos x="0" y="232"/>
                    </a:cxn>
                    <a:cxn ang="0">
                      <a:pos x="138" y="538"/>
                    </a:cxn>
                    <a:cxn ang="0">
                      <a:pos x="361" y="540"/>
                    </a:cxn>
                  </a:cxnLst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101" name="Freeform 53"/>
                <p:cNvSpPr/>
                <p:nvPr userDrawn="1"/>
              </p:nvSpPr>
              <p:spPr>
                <a:xfrm>
                  <a:off x="1400" y="896"/>
                  <a:ext cx="16" cy="29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6" y="16"/>
                    </a:cxn>
                    <a:cxn ang="0">
                      <a:pos x="6" y="20"/>
                    </a:cxn>
                  </a:cxnLst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102" name="Freeform 54"/>
                <p:cNvSpPr/>
                <p:nvPr userDrawn="1"/>
              </p:nvSpPr>
              <p:spPr>
                <a:xfrm>
                  <a:off x="1379" y="617"/>
                  <a:ext cx="21" cy="17"/>
                </a:xfrm>
                <a:custGeom>
                  <a:avLst/>
                  <a:gdLst/>
                  <a:ahLst/>
                  <a:cxnLst>
                    <a:cxn ang="0">
                      <a:pos x="11" y="10"/>
                    </a:cxn>
                    <a:cxn ang="0">
                      <a:pos x="15" y="0"/>
                    </a:cxn>
                    <a:cxn ang="0">
                      <a:pos x="19" y="10"/>
                    </a:cxn>
                    <a:cxn ang="0">
                      <a:pos x="8" y="17"/>
                    </a:cxn>
                    <a:cxn ang="0">
                      <a:pos x="11" y="10"/>
                    </a:cxn>
                  </a:cxnLst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103" name="Freeform 55"/>
                <p:cNvSpPr/>
                <p:nvPr userDrawn="1"/>
              </p:nvSpPr>
              <p:spPr>
                <a:xfrm>
                  <a:off x="453" y="275"/>
                  <a:ext cx="58" cy="24"/>
                </a:xfrm>
                <a:custGeom>
                  <a:avLst/>
                  <a:gdLst/>
                  <a:ahLst/>
                  <a:cxnLst>
                    <a:cxn ang="0">
                      <a:pos x="24" y="14"/>
                    </a:cxn>
                    <a:cxn ang="0">
                      <a:pos x="33" y="5"/>
                    </a:cxn>
                    <a:cxn ang="0">
                      <a:pos x="37" y="24"/>
                    </a:cxn>
                    <a:cxn ang="0">
                      <a:pos x="24" y="14"/>
                    </a:cxn>
                  </a:cxnLst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104" name="Freeform 56"/>
                <p:cNvSpPr/>
                <p:nvPr userDrawn="1"/>
              </p:nvSpPr>
              <p:spPr>
                <a:xfrm>
                  <a:off x="1161" y="50"/>
                  <a:ext cx="691" cy="569"/>
                </a:xfrm>
                <a:custGeom>
                  <a:avLst/>
                  <a:gdLst/>
                  <a:ahLst/>
                  <a:cxnLst>
                    <a:cxn ang="0">
                      <a:pos x="472" y="379"/>
                    </a:cxn>
                    <a:cxn ang="0">
                      <a:pos x="392" y="370"/>
                    </a:cxn>
                    <a:cxn ang="0">
                      <a:pos x="324" y="337"/>
                    </a:cxn>
                    <a:cxn ang="0">
                      <a:pos x="264" y="327"/>
                    </a:cxn>
                    <a:cxn ang="0">
                      <a:pos x="236" y="340"/>
                    </a:cxn>
                    <a:cxn ang="0">
                      <a:pos x="260" y="350"/>
                    </a:cxn>
                    <a:cxn ang="0">
                      <a:pos x="292" y="383"/>
                    </a:cxn>
                    <a:cxn ang="0">
                      <a:pos x="320" y="389"/>
                    </a:cxn>
                    <a:cxn ang="0">
                      <a:pos x="332" y="438"/>
                    </a:cxn>
                    <a:cxn ang="0">
                      <a:pos x="312" y="451"/>
                    </a:cxn>
                    <a:cxn ang="0">
                      <a:pos x="260" y="504"/>
                    </a:cxn>
                    <a:cxn ang="0">
                      <a:pos x="224" y="513"/>
                    </a:cxn>
                    <a:cxn ang="0">
                      <a:pos x="97" y="569"/>
                    </a:cxn>
                    <a:cxn ang="0">
                      <a:pos x="77" y="504"/>
                    </a:cxn>
                    <a:cxn ang="0">
                      <a:pos x="45" y="428"/>
                    </a:cxn>
                    <a:cxn ang="0">
                      <a:pos x="33" y="366"/>
                    </a:cxn>
                    <a:cxn ang="0">
                      <a:pos x="53" y="281"/>
                    </a:cxn>
                    <a:cxn ang="0">
                      <a:pos x="17" y="320"/>
                    </a:cxn>
                    <a:cxn ang="0">
                      <a:pos x="81" y="229"/>
                    </a:cxn>
                    <a:cxn ang="0">
                      <a:pos x="113" y="167"/>
                    </a:cxn>
                    <a:cxn ang="0">
                      <a:pos x="37" y="167"/>
                    </a:cxn>
                    <a:cxn ang="0">
                      <a:pos x="1" y="160"/>
                    </a:cxn>
                    <a:cxn ang="0">
                      <a:pos x="25" y="114"/>
                    </a:cxn>
                    <a:cxn ang="0">
                      <a:pos x="97" y="92"/>
                    </a:cxn>
                    <a:cxn ang="0">
                      <a:pos x="220" y="101"/>
                    </a:cxn>
                    <a:cxn ang="0">
                      <a:pos x="228" y="52"/>
                    </a:cxn>
                    <a:cxn ang="0">
                      <a:pos x="260" y="0"/>
                    </a:cxn>
                    <a:cxn ang="0">
                      <a:pos x="356" y="36"/>
                    </a:cxn>
                    <a:cxn ang="0">
                      <a:pos x="328" y="72"/>
                    </a:cxn>
                    <a:cxn ang="0">
                      <a:pos x="300" y="144"/>
                    </a:cxn>
                    <a:cxn ang="0">
                      <a:pos x="360" y="157"/>
                    </a:cxn>
                    <a:cxn ang="0">
                      <a:pos x="372" y="111"/>
                    </a:cxn>
                    <a:cxn ang="0">
                      <a:pos x="416" y="75"/>
                    </a:cxn>
                    <a:cxn ang="0">
                      <a:pos x="496" y="72"/>
                    </a:cxn>
                    <a:cxn ang="0">
                      <a:pos x="527" y="43"/>
                    </a:cxn>
                    <a:cxn ang="0">
                      <a:pos x="539" y="376"/>
                    </a:cxn>
                  </a:cxnLst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105" name="Freeform 57"/>
                <p:cNvSpPr/>
                <p:nvPr userDrawn="1"/>
              </p:nvSpPr>
              <p:spPr>
                <a:xfrm>
                  <a:off x="689" y="6"/>
                  <a:ext cx="1386" cy="232"/>
                </a:xfrm>
                <a:custGeom>
                  <a:avLst/>
                  <a:gdLst/>
                  <a:ahLst/>
                  <a:cxnLst>
                    <a:cxn ang="0">
                      <a:pos x="1228" y="0"/>
                    </a:cxn>
                    <a:cxn ang="0">
                      <a:pos x="213" y="45"/>
                    </a:cxn>
                    <a:cxn ang="0">
                      <a:pos x="135" y="65"/>
                    </a:cxn>
                    <a:cxn ang="0">
                      <a:pos x="92" y="65"/>
                    </a:cxn>
                    <a:cxn ang="0">
                      <a:pos x="33" y="120"/>
                    </a:cxn>
                    <a:cxn ang="0">
                      <a:pos x="0" y="163"/>
                    </a:cxn>
                    <a:cxn ang="0">
                      <a:pos x="88" y="179"/>
                    </a:cxn>
                    <a:cxn ang="0">
                      <a:pos x="144" y="149"/>
                    </a:cxn>
                    <a:cxn ang="0">
                      <a:pos x="161" y="131"/>
                    </a:cxn>
                    <a:cxn ang="0">
                      <a:pos x="249" y="81"/>
                    </a:cxn>
                    <a:cxn ang="0">
                      <a:pos x="320" y="72"/>
                    </a:cxn>
                    <a:cxn ang="0">
                      <a:pos x="353" y="146"/>
                    </a:cxn>
                    <a:cxn ang="0">
                      <a:pos x="280" y="170"/>
                    </a:cxn>
                    <a:cxn ang="0">
                      <a:pos x="344" y="176"/>
                    </a:cxn>
                    <a:cxn ang="0">
                      <a:pos x="372" y="140"/>
                    </a:cxn>
                    <a:cxn ang="0">
                      <a:pos x="396" y="143"/>
                    </a:cxn>
                    <a:cxn ang="0">
                      <a:pos x="377" y="84"/>
                    </a:cxn>
                    <a:cxn ang="0">
                      <a:pos x="396" y="69"/>
                    </a:cxn>
                    <a:cxn ang="0">
                      <a:pos x="412" y="137"/>
                    </a:cxn>
                    <a:cxn ang="0">
                      <a:pos x="396" y="176"/>
                    </a:cxn>
                    <a:cxn ang="0">
                      <a:pos x="441" y="202"/>
                    </a:cxn>
                    <a:cxn ang="0">
                      <a:pos x="445" y="143"/>
                    </a:cxn>
                    <a:cxn ang="0">
                      <a:pos x="493" y="160"/>
                    </a:cxn>
                    <a:cxn ang="0">
                      <a:pos x="569" y="114"/>
                    </a:cxn>
                    <a:cxn ang="0">
                      <a:pos x="609" y="78"/>
                    </a:cxn>
                    <a:cxn ang="0">
                      <a:pos x="654" y="87"/>
                    </a:cxn>
                    <a:cxn ang="0">
                      <a:pos x="677" y="78"/>
                    </a:cxn>
                    <a:cxn ang="0">
                      <a:pos x="642" y="69"/>
                    </a:cxn>
                    <a:cxn ang="0">
                      <a:pos x="706" y="54"/>
                    </a:cxn>
                    <a:cxn ang="0">
                      <a:pos x="810" y="84"/>
                    </a:cxn>
                    <a:cxn ang="0">
                      <a:pos x="865" y="65"/>
                    </a:cxn>
                    <a:cxn ang="0">
                      <a:pos x="869" y="98"/>
                    </a:cxn>
                    <a:cxn ang="0">
                      <a:pos x="846" y="157"/>
                    </a:cxn>
                    <a:cxn ang="0">
                      <a:pos x="910" y="137"/>
                    </a:cxn>
                    <a:cxn ang="0">
                      <a:pos x="929" y="125"/>
                    </a:cxn>
                    <a:cxn ang="0">
                      <a:pos x="965" y="95"/>
                    </a:cxn>
                    <a:cxn ang="0">
                      <a:pos x="1182" y="131"/>
                    </a:cxn>
                  </a:cxnLst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106" name="Freeform 58"/>
                <p:cNvSpPr/>
                <p:nvPr userDrawn="1"/>
              </p:nvSpPr>
              <p:spPr>
                <a:xfrm>
                  <a:off x="971" y="91"/>
                  <a:ext cx="30" cy="25"/>
                </a:xfrm>
                <a:custGeom>
                  <a:avLst/>
                  <a:gdLst/>
                  <a:ahLst/>
                  <a:cxnLst>
                    <a:cxn ang="0">
                      <a:pos x="3" y="23"/>
                    </a:cxn>
                    <a:cxn ang="0">
                      <a:pos x="30" y="0"/>
                    </a:cxn>
                    <a:cxn ang="0">
                      <a:pos x="18" y="20"/>
                    </a:cxn>
                    <a:cxn ang="0">
                      <a:pos x="3" y="23"/>
                    </a:cxn>
                  </a:cxnLst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107" name="Freeform 59"/>
                <p:cNvSpPr/>
                <p:nvPr userDrawn="1"/>
              </p:nvSpPr>
              <p:spPr>
                <a:xfrm>
                  <a:off x="935" y="125"/>
                  <a:ext cx="45" cy="27"/>
                </a:xfrm>
                <a:custGeom>
                  <a:avLst/>
                  <a:gdLst/>
                  <a:ahLst/>
                  <a:cxnLst>
                    <a:cxn ang="0">
                      <a:pos x="6" y="27"/>
                    </a:cxn>
                    <a:cxn ang="0">
                      <a:pos x="23" y="0"/>
                    </a:cxn>
                    <a:cxn ang="0">
                      <a:pos x="39" y="3"/>
                    </a:cxn>
                    <a:cxn ang="0">
                      <a:pos x="6" y="27"/>
                    </a:cxn>
                  </a:cxnLst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108" name="Freeform 60"/>
                <p:cNvSpPr/>
                <p:nvPr userDrawn="1"/>
              </p:nvSpPr>
              <p:spPr>
                <a:xfrm>
                  <a:off x="1081" y="226"/>
                  <a:ext cx="75" cy="14"/>
                </a:xfrm>
                <a:custGeom>
                  <a:avLst/>
                  <a:gdLst/>
                  <a:ahLst/>
                  <a:cxnLst>
                    <a:cxn ang="0">
                      <a:pos x="37" y="14"/>
                    </a:cxn>
                    <a:cxn ang="0">
                      <a:pos x="25" y="2"/>
                    </a:cxn>
                    <a:cxn ang="0">
                      <a:pos x="37" y="14"/>
                    </a:cxn>
                  </a:cxnLst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109" name="Freeform 61"/>
                <p:cNvSpPr/>
                <p:nvPr userDrawn="1"/>
              </p:nvSpPr>
              <p:spPr>
                <a:xfrm>
                  <a:off x="1210" y="223"/>
                  <a:ext cx="42" cy="37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12" y="8"/>
                    </a:cxn>
                    <a:cxn ang="0">
                      <a:pos x="0" y="18"/>
                    </a:cxn>
                  </a:cxnLst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110" name="Freeform 62"/>
                <p:cNvSpPr/>
                <p:nvPr userDrawn="1"/>
              </p:nvSpPr>
              <p:spPr>
                <a:xfrm>
                  <a:off x="865" y="123"/>
                  <a:ext cx="33" cy="24"/>
                </a:xfrm>
                <a:custGeom>
                  <a:avLst/>
                  <a:gdLst/>
                  <a:ahLst/>
                  <a:cxnLst>
                    <a:cxn ang="0">
                      <a:pos x="7" y="18"/>
                    </a:cxn>
                    <a:cxn ang="0">
                      <a:pos x="33" y="8"/>
                    </a:cxn>
                    <a:cxn ang="0">
                      <a:pos x="7" y="18"/>
                    </a:cxn>
                  </a:cxnLst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2111" name="Group 63"/>
              <p:cNvGrpSpPr/>
              <p:nvPr userDrawn="1"/>
            </p:nvGrpSpPr>
            <p:grpSpPr>
              <a:xfrm>
                <a:off x="7" y="6"/>
                <a:ext cx="5739" cy="1022"/>
                <a:chOff x="1056" y="111"/>
                <a:chExt cx="2448" cy="418"/>
              </a:xfrm>
            </p:grpSpPr>
            <p:sp>
              <p:nvSpPr>
                <p:cNvPr id="183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84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85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86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87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88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89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90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91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92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93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</p:grpSp>
          <p:grpSp>
            <p:nvGrpSpPr>
              <p:cNvPr id="2123" name="Group 75"/>
              <p:cNvGrpSpPr/>
              <p:nvPr userDrawn="1"/>
            </p:nvGrpSpPr>
            <p:grpSpPr>
              <a:xfrm>
                <a:off x="363" y="1"/>
                <a:ext cx="4919" cy="1034"/>
                <a:chOff x="1208" y="109"/>
                <a:chExt cx="2098" cy="423"/>
              </a:xfrm>
            </p:grpSpPr>
            <p:sp>
              <p:nvSpPr>
                <p:cNvPr id="168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69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70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71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72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73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74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75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76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77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78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79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80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81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182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</p:grpSp>
        </p:grpSp>
        <p:pic>
          <p:nvPicPr>
            <p:cNvPr id="2139" name="Picture 91" descr="C:\My Documents\bits\earth.GIF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" y="1566"/>
              <a:ext cx="690" cy="64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308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单击此处编辑母版标题样式</a:t>
            </a:r>
            <a:endParaRPr lang="zh-CN" altLang="en-US" strike="noStrike" noProof="0" smtClean="0"/>
          </a:p>
        </p:txBody>
      </p:sp>
      <p:sp>
        <p:nvSpPr>
          <p:cNvPr id="9309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单击此处编辑母版副标题样式</a:t>
            </a:r>
            <a:endParaRPr lang="zh-CN" altLang="en-US" strike="noStrike" noProof="0" smtClean="0"/>
          </a:p>
        </p:txBody>
      </p:sp>
      <p:sp>
        <p:nvSpPr>
          <p:cNvPr id="250" name="Rectangle 9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251" name="Rectangle 9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algn="ctr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trike="noStrike" noProof="1" dirty="0"/>
          </a:p>
        </p:txBody>
      </p:sp>
      <p:sp>
        <p:nvSpPr>
          <p:cNvPr id="252" name="Rectangle 9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/>
          </a:p>
        </p:txBody>
      </p:sp>
    </p:spTree>
  </p:cSld>
  <p:clrMapOvr>
    <a:masterClrMapping/>
  </p:clrMapOvr>
  <p:transition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z="1400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z="1400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z="1400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z="1400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z="1400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z="1400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z="1400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z="1400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z="1400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z="1400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3.png"/><Relationship Id="rId13" Type="http://schemas.openxmlformats.org/officeDocument/2006/relationships/image" Target="../media/image2.png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85800" y="2147888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  <a:p>
            <a:pPr lvl="1" indent="-285750"/>
            <a:r>
              <a:rPr lang="zh-CN" altLang="en-US" dirty="0"/>
              <a:t>第二级</a:t>
            </a:r>
            <a:endParaRPr lang="en-US" altLang="zh-CN" dirty="0"/>
          </a:p>
          <a:p>
            <a:pPr lvl="2" indent="-228600"/>
            <a:r>
              <a:rPr lang="zh-CN" altLang="en-US" dirty="0"/>
              <a:t>第三级</a:t>
            </a:r>
            <a:endParaRPr lang="en-US" altLang="zh-CN" dirty="0"/>
          </a:p>
          <a:p>
            <a:pPr lvl="3" indent="-228600"/>
            <a:r>
              <a:rPr lang="zh-CN" altLang="en-US" dirty="0"/>
              <a:t>第四级</a:t>
            </a:r>
            <a:endParaRPr lang="en-US" altLang="zh-CN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400"/>
            </a:lvl1pPr>
          </a:lstStyle>
          <a:p>
            <a:pPr lvl="0" fontAlgn="base"/>
            <a:r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  <a:t>无脊椎动物学</a:t>
            </a:r>
            <a:endParaRPr lang="en-US" altLang="zh-CN" sz="1400" strike="noStrike" noProof="1" dirty="0">
              <a:latin typeface="Times New Roman" panose="02020603050405020304" pitchFamily="1" charset="0"/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1" charset="0"/>
            </a:endParaRPr>
          </a:p>
        </p:txBody>
      </p:sp>
      <p:grpSp>
        <p:nvGrpSpPr>
          <p:cNvPr id="1031" name="Group 7"/>
          <p:cNvGrpSpPr/>
          <p:nvPr/>
        </p:nvGrpSpPr>
        <p:grpSpPr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1032" name="Group 8"/>
            <p:cNvGrpSpPr/>
            <p:nvPr userDrawn="1"/>
          </p:nvGrpSpPr>
          <p:grpSpPr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1033" name="Freeform 9"/>
              <p:cNvSpPr/>
              <p:nvPr/>
            </p:nvSpPr>
            <p:spPr>
              <a:xfrm>
                <a:off x="664" y="104"/>
                <a:ext cx="4848" cy="432"/>
              </a:xfrm>
              <a:custGeom>
                <a:avLst/>
                <a:gdLst/>
                <a:ahLst/>
                <a:cxnLst>
                  <a:cxn ang="0">
                    <a:pos x="4848" y="48"/>
                  </a:cxn>
                  <a:cxn ang="0">
                    <a:pos x="4848" y="432"/>
                  </a:cxn>
                  <a:cxn ang="0">
                    <a:pos x="0" y="432"/>
                  </a:cxn>
                  <a:cxn ang="0">
                    <a:pos x="0" y="0"/>
                  </a:cxn>
                  <a:cxn ang="0">
                    <a:pos x="4848" y="0"/>
                  </a:cxn>
                  <a:cxn ang="0">
                    <a:pos x="4848" y="48"/>
                  </a:cxn>
                </a:cxnLst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1034" name="Group 10"/>
              <p:cNvGrpSpPr/>
              <p:nvPr/>
            </p:nvGrpSpPr>
            <p:grpSpPr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1035" name="Group 11"/>
                <p:cNvGrpSpPr/>
                <p:nvPr/>
              </p:nvGrpSpPr>
              <p:grpSpPr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1036" name="Freeform 12"/>
                  <p:cNvSpPr/>
                  <p:nvPr/>
                </p:nvSpPr>
                <p:spPr>
                  <a:xfrm>
                    <a:off x="2257" y="633"/>
                    <a:ext cx="7" cy="8"/>
                  </a:xfrm>
                  <a:custGeom>
                    <a:avLst/>
                    <a:gdLst/>
                    <a:ahLst/>
                    <a:cxnLst>
                      <a:cxn ang="0">
                        <a:pos x="2" y="4"/>
                      </a:cxn>
                      <a:cxn ang="0">
                        <a:pos x="7" y="2"/>
                      </a:cxn>
                      <a:cxn ang="0">
                        <a:pos x="6" y="6"/>
                      </a:cxn>
                      <a:cxn ang="0">
                        <a:pos x="2" y="4"/>
                      </a:cxn>
                    </a:cxnLst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37" name="Freeform 13"/>
                  <p:cNvSpPr/>
                  <p:nvPr/>
                </p:nvSpPr>
                <p:spPr>
                  <a:xfrm>
                    <a:off x="2332" y="660"/>
                    <a:ext cx="9" cy="8"/>
                  </a:xfrm>
                  <a:custGeom>
                    <a:avLst/>
                    <a:gdLst/>
                    <a:ahLst/>
                    <a:cxnLst>
                      <a:cxn ang="0">
                        <a:pos x="1" y="5"/>
                      </a:cxn>
                      <a:cxn ang="0">
                        <a:pos x="5" y="1"/>
                      </a:cxn>
                      <a:cxn ang="0">
                        <a:pos x="3" y="7"/>
                      </a:cxn>
                      <a:cxn ang="0">
                        <a:pos x="1" y="5"/>
                      </a:cxn>
                    </a:cxnLst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38" name="Freeform 14"/>
                  <p:cNvSpPr/>
                  <p:nvPr/>
                </p:nvSpPr>
                <p:spPr>
                  <a:xfrm>
                    <a:off x="2120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39" name="Freeform 15"/>
                  <p:cNvSpPr/>
                  <p:nvPr/>
                </p:nvSpPr>
                <p:spPr>
                  <a:xfrm>
                    <a:off x="1967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0" name="Freeform 16"/>
                  <p:cNvSpPr/>
                  <p:nvPr/>
                </p:nvSpPr>
                <p:spPr>
                  <a:xfrm>
                    <a:off x="1921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1" name="Freeform 17"/>
                  <p:cNvSpPr/>
                  <p:nvPr/>
                </p:nvSpPr>
                <p:spPr>
                  <a:xfrm>
                    <a:off x="1892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2" name="Freeform 18"/>
                  <p:cNvSpPr/>
                  <p:nvPr/>
                </p:nvSpPr>
                <p:spPr>
                  <a:xfrm>
                    <a:off x="1735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3" name="Freeform 19"/>
                  <p:cNvSpPr/>
                  <p:nvPr/>
                </p:nvSpPr>
                <p:spPr>
                  <a:xfrm>
                    <a:off x="1827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4" name="Freeform 20"/>
                  <p:cNvSpPr/>
                  <p:nvPr/>
                </p:nvSpPr>
                <p:spPr>
                  <a:xfrm>
                    <a:off x="1892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5" name="Freeform 21"/>
                  <p:cNvSpPr/>
                  <p:nvPr/>
                </p:nvSpPr>
                <p:spPr>
                  <a:xfrm>
                    <a:off x="1890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6" name="Freeform 22"/>
                  <p:cNvSpPr/>
                  <p:nvPr/>
                </p:nvSpPr>
                <p:spPr>
                  <a:xfrm>
                    <a:off x="1944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7" name="Freeform 23"/>
                  <p:cNvSpPr/>
                  <p:nvPr/>
                </p:nvSpPr>
                <p:spPr>
                  <a:xfrm>
                    <a:off x="1948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8" name="Freeform 24"/>
                  <p:cNvSpPr/>
                  <p:nvPr/>
                </p:nvSpPr>
                <p:spPr>
                  <a:xfrm>
                    <a:off x="1969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9" name="Freeform 25"/>
                  <p:cNvSpPr/>
                  <p:nvPr/>
                </p:nvSpPr>
                <p:spPr>
                  <a:xfrm>
                    <a:off x="1976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0" name="Freeform 26"/>
                  <p:cNvSpPr/>
                  <p:nvPr/>
                </p:nvSpPr>
                <p:spPr>
                  <a:xfrm>
                    <a:off x="2082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1" name="Freeform 27"/>
                  <p:cNvSpPr/>
                  <p:nvPr/>
                </p:nvSpPr>
                <p:spPr>
                  <a:xfrm>
                    <a:off x="2152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2" name="Freeform 28"/>
                  <p:cNvSpPr/>
                  <p:nvPr/>
                </p:nvSpPr>
                <p:spPr>
                  <a:xfrm>
                    <a:off x="2194" y="584"/>
                    <a:ext cx="11" cy="8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6" y="0"/>
                      </a:cxn>
                      <a:cxn ang="0">
                        <a:pos x="6" y="8"/>
                      </a:cxn>
                      <a:cxn ang="0">
                        <a:pos x="3" y="5"/>
                      </a:cxn>
                    </a:cxnLst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3" name="Freeform 29"/>
                  <p:cNvSpPr/>
                  <p:nvPr/>
                </p:nvSpPr>
                <p:spPr>
                  <a:xfrm>
                    <a:off x="2059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4" name="Freeform 30"/>
                  <p:cNvSpPr/>
                  <p:nvPr/>
                </p:nvSpPr>
                <p:spPr>
                  <a:xfrm>
                    <a:off x="1988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5" name="Freeform 31"/>
                  <p:cNvSpPr/>
                  <p:nvPr/>
                </p:nvSpPr>
                <p:spPr>
                  <a:xfrm>
                    <a:off x="1910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6" name="Freeform 32"/>
                  <p:cNvSpPr/>
                  <p:nvPr/>
                </p:nvSpPr>
                <p:spPr>
                  <a:xfrm>
                    <a:off x="1899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7" name="Freeform 33"/>
                  <p:cNvSpPr/>
                  <p:nvPr/>
                </p:nvSpPr>
                <p:spPr>
                  <a:xfrm>
                    <a:off x="1909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8" name="Freeform 34"/>
                  <p:cNvSpPr/>
                  <p:nvPr/>
                </p:nvSpPr>
                <p:spPr>
                  <a:xfrm>
                    <a:off x="1881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9" name="Freeform 35"/>
                  <p:cNvSpPr/>
                  <p:nvPr/>
                </p:nvSpPr>
                <p:spPr>
                  <a:xfrm>
                    <a:off x="2930" y="489"/>
                    <a:ext cx="299" cy="179"/>
                  </a:xfrm>
                  <a:custGeom>
                    <a:avLst/>
                    <a:gdLst/>
                    <a:ahLst/>
                    <a:cxnLst>
                      <a:cxn ang="0">
                        <a:pos x="13" y="178"/>
                      </a:cxn>
                      <a:cxn ang="0">
                        <a:pos x="15" y="159"/>
                      </a:cxn>
                      <a:cxn ang="0">
                        <a:pos x="14" y="156"/>
                      </a:cxn>
                      <a:cxn ang="0">
                        <a:pos x="10" y="139"/>
                      </a:cxn>
                      <a:cxn ang="0">
                        <a:pos x="3" y="137"/>
                      </a:cxn>
                      <a:cxn ang="0">
                        <a:pos x="0" y="122"/>
                      </a:cxn>
                      <a:cxn ang="0">
                        <a:pos x="8" y="115"/>
                      </a:cxn>
                      <a:cxn ang="0">
                        <a:pos x="4" y="105"/>
                      </a:cxn>
                      <a:cxn ang="0">
                        <a:pos x="1" y="102"/>
                      </a:cxn>
                      <a:cxn ang="0">
                        <a:pos x="18" y="76"/>
                      </a:cxn>
                      <a:cxn ang="0">
                        <a:pos x="28" y="61"/>
                      </a:cxn>
                      <a:cxn ang="0">
                        <a:pos x="27" y="45"/>
                      </a:cxn>
                      <a:cxn ang="0">
                        <a:pos x="15" y="27"/>
                      </a:cxn>
                      <a:cxn ang="0">
                        <a:pos x="13" y="20"/>
                      </a:cxn>
                      <a:cxn ang="0">
                        <a:pos x="17" y="23"/>
                      </a:cxn>
                      <a:cxn ang="0">
                        <a:pos x="30" y="22"/>
                      </a:cxn>
                      <a:cxn ang="0">
                        <a:pos x="41" y="7"/>
                      </a:cxn>
                      <a:cxn ang="0">
                        <a:pos x="52" y="0"/>
                      </a:cxn>
                      <a:cxn ang="0">
                        <a:pos x="56" y="1"/>
                      </a:cxn>
                      <a:cxn ang="0">
                        <a:pos x="58" y="6"/>
                      </a:cxn>
                      <a:cxn ang="0">
                        <a:pos x="62" y="3"/>
                      </a:cxn>
                      <a:cxn ang="0">
                        <a:pos x="70" y="5"/>
                      </a:cxn>
                      <a:cxn ang="0">
                        <a:pos x="74" y="6"/>
                      </a:cxn>
                      <a:cxn ang="0">
                        <a:pos x="90" y="9"/>
                      </a:cxn>
                      <a:cxn ang="0">
                        <a:pos x="98" y="15"/>
                      </a:cxn>
                      <a:cxn ang="0">
                        <a:pos x="106" y="11"/>
                      </a:cxn>
                      <a:cxn ang="0">
                        <a:pos x="110" y="9"/>
                      </a:cxn>
                      <a:cxn ang="0">
                        <a:pos x="124" y="9"/>
                      </a:cxn>
                      <a:cxn ang="0">
                        <a:pos x="134" y="20"/>
                      </a:cxn>
                      <a:cxn ang="0">
                        <a:pos x="147" y="38"/>
                      </a:cxn>
                      <a:cxn ang="0">
                        <a:pos x="156" y="45"/>
                      </a:cxn>
                      <a:cxn ang="0">
                        <a:pos x="163" y="43"/>
                      </a:cxn>
                      <a:cxn ang="0">
                        <a:pos x="171" y="41"/>
                      </a:cxn>
                      <a:cxn ang="0">
                        <a:pos x="184" y="45"/>
                      </a:cxn>
                      <a:cxn ang="0">
                        <a:pos x="190" y="52"/>
                      </a:cxn>
                      <a:cxn ang="0">
                        <a:pos x="196" y="57"/>
                      </a:cxn>
                      <a:cxn ang="0">
                        <a:pos x="202" y="71"/>
                      </a:cxn>
                      <a:cxn ang="0">
                        <a:pos x="204" y="76"/>
                      </a:cxn>
                      <a:cxn ang="0">
                        <a:pos x="206" y="80"/>
                      </a:cxn>
                      <a:cxn ang="0">
                        <a:pos x="197" y="90"/>
                      </a:cxn>
                      <a:cxn ang="0">
                        <a:pos x="204" y="90"/>
                      </a:cxn>
                      <a:cxn ang="0">
                        <a:pos x="217" y="99"/>
                      </a:cxn>
                      <a:cxn ang="0">
                        <a:pos x="231" y="100"/>
                      </a:cxn>
                      <a:cxn ang="0">
                        <a:pos x="241" y="107"/>
                      </a:cxn>
                      <a:cxn ang="0">
                        <a:pos x="243" y="110"/>
                      </a:cxn>
                      <a:cxn ang="0">
                        <a:pos x="243" y="112"/>
                      </a:cxn>
                      <a:cxn ang="0">
                        <a:pos x="250" y="110"/>
                      </a:cxn>
                      <a:cxn ang="0">
                        <a:pos x="254" y="109"/>
                      </a:cxn>
                      <a:cxn ang="0">
                        <a:pos x="279" y="118"/>
                      </a:cxn>
                      <a:cxn ang="0">
                        <a:pos x="284" y="127"/>
                      </a:cxn>
                      <a:cxn ang="0">
                        <a:pos x="295" y="128"/>
                      </a:cxn>
                      <a:cxn ang="0">
                        <a:pos x="299" y="137"/>
                      </a:cxn>
                      <a:cxn ang="0">
                        <a:pos x="286" y="164"/>
                      </a:cxn>
                      <a:cxn ang="0">
                        <a:pos x="276" y="179"/>
                      </a:cxn>
                    </a:cxnLst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0" name="Freeform 36"/>
                  <p:cNvSpPr/>
                  <p:nvPr/>
                </p:nvSpPr>
                <p:spPr>
                  <a:xfrm>
                    <a:off x="2534" y="242"/>
                    <a:ext cx="420" cy="283"/>
                  </a:xfrm>
                  <a:custGeom>
                    <a:avLst/>
                    <a:gdLst/>
                    <a:ahLst/>
                    <a:cxnLst>
                      <a:cxn ang="0">
                        <a:pos x="173" y="2"/>
                      </a:cxn>
                      <a:cxn ang="0">
                        <a:pos x="214" y="11"/>
                      </a:cxn>
                      <a:cxn ang="0">
                        <a:pos x="235" y="13"/>
                      </a:cxn>
                      <a:cxn ang="0">
                        <a:pos x="247" y="44"/>
                      </a:cxn>
                      <a:cxn ang="0">
                        <a:pos x="250" y="30"/>
                      </a:cxn>
                      <a:cxn ang="0">
                        <a:pos x="259" y="23"/>
                      </a:cxn>
                      <a:cxn ang="0">
                        <a:pos x="274" y="42"/>
                      </a:cxn>
                      <a:cxn ang="0">
                        <a:pos x="291" y="33"/>
                      </a:cxn>
                      <a:cxn ang="0">
                        <a:pos x="301" y="29"/>
                      </a:cxn>
                      <a:cxn ang="0">
                        <a:pos x="325" y="1"/>
                      </a:cxn>
                      <a:cxn ang="0">
                        <a:pos x="341" y="23"/>
                      </a:cxn>
                      <a:cxn ang="0">
                        <a:pos x="341" y="44"/>
                      </a:cxn>
                      <a:cxn ang="0">
                        <a:pos x="337" y="53"/>
                      </a:cxn>
                      <a:cxn ang="0">
                        <a:pos x="327" y="54"/>
                      </a:cxn>
                      <a:cxn ang="0">
                        <a:pos x="325" y="62"/>
                      </a:cxn>
                      <a:cxn ang="0">
                        <a:pos x="342" y="76"/>
                      </a:cxn>
                      <a:cxn ang="0">
                        <a:pos x="335" y="108"/>
                      </a:cxn>
                      <a:cxn ang="0">
                        <a:pos x="354" y="139"/>
                      </a:cxn>
                      <a:cxn ang="0">
                        <a:pos x="365" y="151"/>
                      </a:cxn>
                      <a:cxn ang="0">
                        <a:pos x="354" y="151"/>
                      </a:cxn>
                      <a:cxn ang="0">
                        <a:pos x="318" y="127"/>
                      </a:cxn>
                      <a:cxn ang="0">
                        <a:pos x="289" y="135"/>
                      </a:cxn>
                      <a:cxn ang="0">
                        <a:pos x="252" y="148"/>
                      </a:cxn>
                      <a:cxn ang="0">
                        <a:pos x="274" y="194"/>
                      </a:cxn>
                      <a:cxn ang="0">
                        <a:pos x="303" y="205"/>
                      </a:cxn>
                      <a:cxn ang="0">
                        <a:pos x="315" y="184"/>
                      </a:cxn>
                      <a:cxn ang="0">
                        <a:pos x="330" y="191"/>
                      </a:cxn>
                      <a:cxn ang="0">
                        <a:pos x="327" y="211"/>
                      </a:cxn>
                      <a:cxn ang="0">
                        <a:pos x="342" y="225"/>
                      </a:cxn>
                      <a:cxn ang="0">
                        <a:pos x="358" y="221"/>
                      </a:cxn>
                      <a:cxn ang="0">
                        <a:pos x="394" y="270"/>
                      </a:cxn>
                      <a:cxn ang="0">
                        <a:pos x="402" y="277"/>
                      </a:cxn>
                      <a:cxn ang="0">
                        <a:pos x="373" y="272"/>
                      </a:cxn>
                      <a:cxn ang="0">
                        <a:pos x="354" y="254"/>
                      </a:cxn>
                      <a:cxn ang="0">
                        <a:pos x="332" y="238"/>
                      </a:cxn>
                      <a:cxn ang="0">
                        <a:pos x="300" y="222"/>
                      </a:cxn>
                      <a:cxn ang="0">
                        <a:pos x="262" y="217"/>
                      </a:cxn>
                      <a:cxn ang="0">
                        <a:pos x="216" y="199"/>
                      </a:cxn>
                      <a:cxn ang="0">
                        <a:pos x="197" y="170"/>
                      </a:cxn>
                      <a:cxn ang="0">
                        <a:pos x="184" y="155"/>
                      </a:cxn>
                      <a:cxn ang="0">
                        <a:pos x="163" y="144"/>
                      </a:cxn>
                      <a:cxn ang="0">
                        <a:pos x="146" y="124"/>
                      </a:cxn>
                      <a:cxn ang="0">
                        <a:pos x="151" y="139"/>
                      </a:cxn>
                      <a:cxn ang="0">
                        <a:pos x="178" y="166"/>
                      </a:cxn>
                      <a:cxn ang="0">
                        <a:pos x="180" y="176"/>
                      </a:cxn>
                      <a:cxn ang="0">
                        <a:pos x="168" y="167"/>
                      </a:cxn>
                      <a:cxn ang="0">
                        <a:pos x="151" y="156"/>
                      </a:cxn>
                      <a:cxn ang="0">
                        <a:pos x="134" y="135"/>
                      </a:cxn>
                      <a:cxn ang="0">
                        <a:pos x="114" y="116"/>
                      </a:cxn>
                      <a:cxn ang="0">
                        <a:pos x="90" y="105"/>
                      </a:cxn>
                      <a:cxn ang="0">
                        <a:pos x="66" y="80"/>
                      </a:cxn>
                      <a:cxn ang="0">
                        <a:pos x="28" y="22"/>
                      </a:cxn>
                      <a:cxn ang="0">
                        <a:pos x="15" y="13"/>
                      </a:cxn>
                      <a:cxn ang="0">
                        <a:pos x="20" y="7"/>
                      </a:cxn>
                      <a:cxn ang="0">
                        <a:pos x="44" y="23"/>
                      </a:cxn>
                    </a:cxnLst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1" name="Freeform 37"/>
                  <p:cNvSpPr/>
                  <p:nvPr/>
                </p:nvSpPr>
                <p:spPr>
                  <a:xfrm>
                    <a:off x="2405" y="445"/>
                    <a:ext cx="15" cy="16"/>
                  </a:xfrm>
                  <a:custGeom>
                    <a:avLst/>
                    <a:gdLst/>
                    <a:ahLst/>
                    <a:cxnLst>
                      <a:cxn ang="0">
                        <a:pos x="3" y="9"/>
                      </a:cxn>
                      <a:cxn ang="0">
                        <a:pos x="4" y="16"/>
                      </a:cxn>
                      <a:cxn ang="0">
                        <a:pos x="3" y="9"/>
                      </a:cxn>
                    </a:cxnLst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2" name="Freeform 38"/>
                  <p:cNvSpPr/>
                  <p:nvPr/>
                </p:nvSpPr>
                <p:spPr>
                  <a:xfrm>
                    <a:off x="2393" y="439"/>
                    <a:ext cx="16" cy="12"/>
                  </a:xfrm>
                  <a:custGeom>
                    <a:avLst/>
                    <a:gdLst/>
                    <a:ahLst/>
                    <a:cxnLst>
                      <a:cxn ang="0">
                        <a:pos x="0" y="2"/>
                      </a:cxn>
                      <a:cxn ang="0">
                        <a:pos x="5" y="0"/>
                      </a:cxn>
                      <a:cxn ang="0">
                        <a:pos x="16" y="6"/>
                      </a:cxn>
                      <a:cxn ang="0">
                        <a:pos x="4" y="6"/>
                      </a:cxn>
                      <a:cxn ang="0">
                        <a:pos x="0" y="2"/>
                      </a:cxn>
                    </a:cxnLst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3" name="Freeform 39"/>
                  <p:cNvSpPr/>
                  <p:nvPr/>
                </p:nvSpPr>
                <p:spPr>
                  <a:xfrm>
                    <a:off x="2878" y="406"/>
                    <a:ext cx="73" cy="33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12" y="9"/>
                      </a:cxn>
                      <a:cxn ang="0">
                        <a:pos x="24" y="7"/>
                      </a:cxn>
                      <a:cxn ang="0">
                        <a:pos x="34" y="3"/>
                      </a:cxn>
                      <a:cxn ang="0">
                        <a:pos x="27" y="9"/>
                      </a:cxn>
                      <a:cxn ang="0">
                        <a:pos x="53" y="17"/>
                      </a:cxn>
                      <a:cxn ang="0">
                        <a:pos x="69" y="22"/>
                      </a:cxn>
                      <a:cxn ang="0">
                        <a:pos x="50" y="26"/>
                      </a:cxn>
                      <a:cxn ang="0">
                        <a:pos x="38" y="20"/>
                      </a:cxn>
                      <a:cxn ang="0">
                        <a:pos x="33" y="18"/>
                      </a:cxn>
                      <a:cxn ang="0">
                        <a:pos x="10" y="14"/>
                      </a:cxn>
                      <a:cxn ang="0">
                        <a:pos x="0" y="17"/>
                      </a:cxn>
                    </a:cxnLst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4" name="Freeform 40"/>
                  <p:cNvSpPr/>
                  <p:nvPr/>
                </p:nvSpPr>
                <p:spPr>
                  <a:xfrm>
                    <a:off x="2955" y="433"/>
                    <a:ext cx="59" cy="1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2" y="1"/>
                      </a:cxn>
                      <a:cxn ang="0">
                        <a:pos x="38" y="8"/>
                      </a:cxn>
                      <a:cxn ang="0">
                        <a:pos x="48" y="7"/>
                      </a:cxn>
                      <a:cxn ang="0">
                        <a:pos x="46" y="15"/>
                      </a:cxn>
                      <a:cxn ang="0">
                        <a:pos x="27" y="14"/>
                      </a:cxn>
                      <a:cxn ang="0">
                        <a:pos x="0" y="12"/>
                      </a:cxn>
                      <a:cxn ang="0">
                        <a:pos x="12" y="7"/>
                      </a:cxn>
                      <a:cxn ang="0">
                        <a:pos x="0" y="0"/>
                      </a:cxn>
                    </a:cxnLst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5" name="Freeform 41"/>
                  <p:cNvSpPr/>
                  <p:nvPr/>
                </p:nvSpPr>
                <p:spPr>
                  <a:xfrm>
                    <a:off x="2924" y="441"/>
                    <a:ext cx="24" cy="14"/>
                  </a:xfrm>
                  <a:custGeom>
                    <a:avLst/>
                    <a:gdLst/>
                    <a:ahLst/>
                    <a:cxnLst>
                      <a:cxn ang="0">
                        <a:pos x="7" y="8"/>
                      </a:cxn>
                      <a:cxn ang="0">
                        <a:pos x="16" y="4"/>
                      </a:cxn>
                      <a:cxn ang="0">
                        <a:pos x="7" y="8"/>
                      </a:cxn>
                    </a:cxnLst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6" name="Freeform 42"/>
                  <p:cNvSpPr/>
                  <p:nvPr/>
                </p:nvSpPr>
                <p:spPr>
                  <a:xfrm>
                    <a:off x="2908" y="398"/>
                    <a:ext cx="16" cy="18"/>
                  </a:xfrm>
                  <a:custGeom>
                    <a:avLst/>
                    <a:gdLst/>
                    <a:ahLst/>
                    <a:cxnLst>
                      <a:cxn ang="0">
                        <a:pos x="8" y="11"/>
                      </a:cxn>
                      <a:cxn ang="0">
                        <a:pos x="8" y="0"/>
                      </a:cxn>
                      <a:cxn ang="0">
                        <a:pos x="8" y="11"/>
                      </a:cxn>
                    </a:cxnLst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7" name="Freeform 43"/>
                  <p:cNvSpPr/>
                  <p:nvPr/>
                </p:nvSpPr>
                <p:spPr>
                  <a:xfrm>
                    <a:off x="3035" y="452"/>
                    <a:ext cx="19" cy="27"/>
                  </a:xfrm>
                  <a:custGeom>
                    <a:avLst/>
                    <a:gdLst/>
                    <a:ahLst/>
                    <a:cxnLst>
                      <a:cxn ang="0">
                        <a:pos x="2" y="3"/>
                      </a:cxn>
                      <a:cxn ang="0">
                        <a:pos x="9" y="11"/>
                      </a:cxn>
                      <a:cxn ang="0">
                        <a:pos x="10" y="17"/>
                      </a:cxn>
                      <a:cxn ang="0">
                        <a:pos x="16" y="18"/>
                      </a:cxn>
                      <a:cxn ang="0">
                        <a:pos x="10" y="25"/>
                      </a:cxn>
                      <a:cxn ang="0">
                        <a:pos x="0" y="7"/>
                      </a:cxn>
                      <a:cxn ang="0">
                        <a:pos x="2" y="3"/>
                      </a:cxn>
                    </a:cxnLst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8" name="Freeform 44"/>
                  <p:cNvSpPr/>
                  <p:nvPr/>
                </p:nvSpPr>
                <p:spPr>
                  <a:xfrm>
                    <a:off x="2696" y="247"/>
                    <a:ext cx="205" cy="41"/>
                  </a:xfrm>
                  <a:custGeom>
                    <a:avLst/>
                    <a:gdLst/>
                    <a:ahLst/>
                    <a:cxnLst>
                      <a:cxn ang="0">
                        <a:pos x="140" y="1"/>
                      </a:cxn>
                      <a:cxn ang="0">
                        <a:pos x="147" y="5"/>
                      </a:cxn>
                      <a:cxn ang="0">
                        <a:pos x="149" y="0"/>
                      </a:cxn>
                      <a:cxn ang="0">
                        <a:pos x="168" y="0"/>
                      </a:cxn>
                      <a:cxn ang="0">
                        <a:pos x="182" y="11"/>
                      </a:cxn>
                      <a:cxn ang="0">
                        <a:pos x="202" y="6"/>
                      </a:cxn>
                      <a:cxn ang="0">
                        <a:pos x="199" y="19"/>
                      </a:cxn>
                      <a:cxn ang="0">
                        <a:pos x="189" y="29"/>
                      </a:cxn>
                      <a:cxn ang="0">
                        <a:pos x="187" y="19"/>
                      </a:cxn>
                      <a:cxn ang="0">
                        <a:pos x="182" y="20"/>
                      </a:cxn>
                      <a:cxn ang="0">
                        <a:pos x="177" y="19"/>
                      </a:cxn>
                      <a:cxn ang="0">
                        <a:pos x="167" y="13"/>
                      </a:cxn>
                      <a:cxn ang="0">
                        <a:pos x="145" y="24"/>
                      </a:cxn>
                      <a:cxn ang="0">
                        <a:pos x="128" y="28"/>
                      </a:cxn>
                      <a:cxn ang="0">
                        <a:pos x="135" y="37"/>
                      </a:cxn>
                      <a:cxn ang="0">
                        <a:pos x="119" y="40"/>
                      </a:cxn>
                      <a:cxn ang="0">
                        <a:pos x="107" y="39"/>
                      </a:cxn>
                      <a:cxn ang="0">
                        <a:pos x="112" y="37"/>
                      </a:cxn>
                      <a:cxn ang="0">
                        <a:pos x="109" y="26"/>
                      </a:cxn>
                      <a:cxn ang="0">
                        <a:pos x="107" y="20"/>
                      </a:cxn>
                      <a:cxn ang="0">
                        <a:pos x="100" y="15"/>
                      </a:cxn>
                      <a:cxn ang="0">
                        <a:pos x="90" y="17"/>
                      </a:cxn>
                      <a:cxn ang="0">
                        <a:pos x="85" y="17"/>
                      </a:cxn>
                      <a:cxn ang="0">
                        <a:pos x="78" y="16"/>
                      </a:cxn>
                      <a:cxn ang="0">
                        <a:pos x="53" y="1"/>
                      </a:cxn>
                      <a:cxn ang="0">
                        <a:pos x="37" y="9"/>
                      </a:cxn>
                      <a:cxn ang="0">
                        <a:pos x="1" y="0"/>
                      </a:cxn>
                      <a:cxn ang="0">
                        <a:pos x="140" y="1"/>
                      </a:cxn>
                    </a:cxnLst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9" name="Freeform 45"/>
                  <p:cNvSpPr/>
                  <p:nvPr/>
                </p:nvSpPr>
                <p:spPr>
                  <a:xfrm>
                    <a:off x="2515" y="246"/>
                    <a:ext cx="190" cy="20"/>
                  </a:xfrm>
                  <a:custGeom>
                    <a:avLst/>
                    <a:gdLst/>
                    <a:ahLst/>
                    <a:cxnLst>
                      <a:cxn ang="0">
                        <a:pos x="67" y="20"/>
                      </a:cxn>
                      <a:cxn ang="0">
                        <a:pos x="19" y="1"/>
                      </a:cxn>
                      <a:cxn ang="0">
                        <a:pos x="181" y="0"/>
                      </a:cxn>
                      <a:cxn ang="0">
                        <a:pos x="187" y="9"/>
                      </a:cxn>
                      <a:cxn ang="0">
                        <a:pos x="167" y="10"/>
                      </a:cxn>
                      <a:cxn ang="0">
                        <a:pos x="67" y="20"/>
                      </a:cxn>
                    </a:cxnLst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0" name="Freeform 46"/>
                  <p:cNvSpPr/>
                  <p:nvPr/>
                </p:nvSpPr>
                <p:spPr>
                  <a:xfrm>
                    <a:off x="2096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1" name="Freeform 47"/>
                  <p:cNvSpPr/>
                  <p:nvPr/>
                </p:nvSpPr>
                <p:spPr>
                  <a:xfrm>
                    <a:off x="1606" y="246"/>
                    <a:ext cx="436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6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2" name="Freeform 48"/>
                  <p:cNvSpPr/>
                  <p:nvPr/>
                </p:nvSpPr>
                <p:spPr>
                  <a:xfrm>
                    <a:off x="2043" y="241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3" name="Freeform 49"/>
                  <p:cNvSpPr/>
                  <p:nvPr/>
                </p:nvSpPr>
                <p:spPr>
                  <a:xfrm>
                    <a:off x="2031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4" name="Freeform 50"/>
                  <p:cNvSpPr/>
                  <p:nvPr/>
                </p:nvSpPr>
                <p:spPr>
                  <a:xfrm>
                    <a:off x="1968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5" name="Freeform 51"/>
                  <p:cNvSpPr/>
                  <p:nvPr/>
                </p:nvSpPr>
                <p:spPr>
                  <a:xfrm>
                    <a:off x="2021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6" name="Freeform 52"/>
                  <p:cNvSpPr/>
                  <p:nvPr/>
                </p:nvSpPr>
                <p:spPr>
                  <a:xfrm>
                    <a:off x="1573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7" name="Freeform 53"/>
                  <p:cNvSpPr/>
                  <p:nvPr/>
                </p:nvSpPr>
                <p:spPr>
                  <a:xfrm>
                    <a:off x="1634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8" name="Freeform 54"/>
                  <p:cNvSpPr/>
                  <p:nvPr/>
                </p:nvSpPr>
                <p:spPr>
                  <a:xfrm>
                    <a:off x="1900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9" name="Freeform 55"/>
                  <p:cNvSpPr/>
                  <p:nvPr/>
                </p:nvSpPr>
                <p:spPr>
                  <a:xfrm>
                    <a:off x="1951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0" name="Freeform 56"/>
                  <p:cNvSpPr/>
                  <p:nvPr/>
                </p:nvSpPr>
                <p:spPr>
                  <a:xfrm>
                    <a:off x="1021" y="314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1" name="Freeform 57"/>
                  <p:cNvSpPr/>
                  <p:nvPr/>
                </p:nvSpPr>
                <p:spPr>
                  <a:xfrm>
                    <a:off x="1189" y="447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2" name="Freeform 58"/>
                  <p:cNvSpPr/>
                  <p:nvPr/>
                </p:nvSpPr>
                <p:spPr>
                  <a:xfrm>
                    <a:off x="1476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3" name="Freeform 59"/>
                  <p:cNvSpPr/>
                  <p:nvPr/>
                </p:nvSpPr>
                <p:spPr>
                  <a:xfrm>
                    <a:off x="1467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4" name="Freeform 60"/>
                  <p:cNvSpPr/>
                  <p:nvPr/>
                </p:nvSpPr>
                <p:spPr>
                  <a:xfrm>
                    <a:off x="1072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5" name="Freeform 61"/>
                  <p:cNvSpPr/>
                  <p:nvPr/>
                </p:nvSpPr>
                <p:spPr>
                  <a:xfrm>
                    <a:off x="1374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6" name="Freeform 62"/>
                  <p:cNvSpPr/>
                  <p:nvPr/>
                </p:nvSpPr>
                <p:spPr>
                  <a:xfrm>
                    <a:off x="1173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7" name="Freeform 63"/>
                  <p:cNvSpPr/>
                  <p:nvPr/>
                </p:nvSpPr>
                <p:spPr>
                  <a:xfrm>
                    <a:off x="1293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8" name="Freeform 64"/>
                  <p:cNvSpPr/>
                  <p:nvPr/>
                </p:nvSpPr>
                <p:spPr>
                  <a:xfrm>
                    <a:off x="1278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9" name="Freeform 65"/>
                  <p:cNvSpPr/>
                  <p:nvPr/>
                </p:nvSpPr>
                <p:spPr>
                  <a:xfrm>
                    <a:off x="1340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0" name="Freeform 66"/>
                  <p:cNvSpPr/>
                  <p:nvPr/>
                </p:nvSpPr>
                <p:spPr>
                  <a:xfrm>
                    <a:off x="1395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1" name="Freeform 67"/>
                  <p:cNvSpPr/>
                  <p:nvPr/>
                </p:nvSpPr>
                <p:spPr>
                  <a:xfrm>
                    <a:off x="1248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  <p:grpSp>
              <p:nvGrpSpPr>
                <p:cNvPr id="1092" name="Group 68"/>
                <p:cNvGrpSpPr/>
                <p:nvPr/>
              </p:nvGrpSpPr>
              <p:grpSpPr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1093" name="Freeform 69"/>
                  <p:cNvSpPr/>
                  <p:nvPr/>
                </p:nvSpPr>
                <p:spPr>
                  <a:xfrm>
                    <a:off x="4808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4" name="Freeform 70"/>
                  <p:cNvSpPr/>
                  <p:nvPr/>
                </p:nvSpPr>
                <p:spPr>
                  <a:xfrm>
                    <a:off x="4655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5" name="Freeform 71"/>
                  <p:cNvSpPr/>
                  <p:nvPr/>
                </p:nvSpPr>
                <p:spPr>
                  <a:xfrm>
                    <a:off x="4609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6" name="Freeform 72"/>
                  <p:cNvSpPr/>
                  <p:nvPr/>
                </p:nvSpPr>
                <p:spPr>
                  <a:xfrm>
                    <a:off x="4580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7" name="Freeform 73"/>
                  <p:cNvSpPr/>
                  <p:nvPr/>
                </p:nvSpPr>
                <p:spPr>
                  <a:xfrm>
                    <a:off x="4423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8" name="Freeform 74"/>
                  <p:cNvSpPr/>
                  <p:nvPr/>
                </p:nvSpPr>
                <p:spPr>
                  <a:xfrm>
                    <a:off x="4515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9" name="Freeform 75"/>
                  <p:cNvSpPr/>
                  <p:nvPr/>
                </p:nvSpPr>
                <p:spPr>
                  <a:xfrm>
                    <a:off x="4580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0" name="Freeform 76"/>
                  <p:cNvSpPr/>
                  <p:nvPr/>
                </p:nvSpPr>
                <p:spPr>
                  <a:xfrm>
                    <a:off x="4578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1" name="Freeform 77"/>
                  <p:cNvSpPr/>
                  <p:nvPr/>
                </p:nvSpPr>
                <p:spPr>
                  <a:xfrm>
                    <a:off x="4632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2" name="Freeform 78"/>
                  <p:cNvSpPr/>
                  <p:nvPr/>
                </p:nvSpPr>
                <p:spPr>
                  <a:xfrm>
                    <a:off x="4636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3" name="Freeform 79"/>
                  <p:cNvSpPr/>
                  <p:nvPr/>
                </p:nvSpPr>
                <p:spPr>
                  <a:xfrm>
                    <a:off x="4657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4" name="Freeform 80"/>
                  <p:cNvSpPr/>
                  <p:nvPr/>
                </p:nvSpPr>
                <p:spPr>
                  <a:xfrm>
                    <a:off x="4664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5" name="Freeform 81"/>
                  <p:cNvSpPr/>
                  <p:nvPr/>
                </p:nvSpPr>
                <p:spPr>
                  <a:xfrm>
                    <a:off x="4770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6" name="Freeform 82"/>
                  <p:cNvSpPr/>
                  <p:nvPr/>
                </p:nvSpPr>
                <p:spPr>
                  <a:xfrm>
                    <a:off x="4840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7" name="Freeform 83"/>
                  <p:cNvSpPr/>
                  <p:nvPr/>
                </p:nvSpPr>
                <p:spPr>
                  <a:xfrm>
                    <a:off x="4747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8" name="Freeform 84"/>
                  <p:cNvSpPr/>
                  <p:nvPr/>
                </p:nvSpPr>
                <p:spPr>
                  <a:xfrm>
                    <a:off x="4676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9" name="Freeform 85"/>
                  <p:cNvSpPr/>
                  <p:nvPr/>
                </p:nvSpPr>
                <p:spPr>
                  <a:xfrm>
                    <a:off x="4598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0" name="Freeform 86"/>
                  <p:cNvSpPr/>
                  <p:nvPr/>
                </p:nvSpPr>
                <p:spPr>
                  <a:xfrm>
                    <a:off x="4587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1" name="Freeform 87"/>
                  <p:cNvSpPr/>
                  <p:nvPr/>
                </p:nvSpPr>
                <p:spPr>
                  <a:xfrm>
                    <a:off x="4597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2" name="Freeform 88"/>
                  <p:cNvSpPr/>
                  <p:nvPr/>
                </p:nvSpPr>
                <p:spPr>
                  <a:xfrm>
                    <a:off x="4569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3" name="Freeform 89"/>
                  <p:cNvSpPr/>
                  <p:nvPr/>
                </p:nvSpPr>
                <p:spPr>
                  <a:xfrm>
                    <a:off x="4784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4" name="Freeform 90"/>
                  <p:cNvSpPr/>
                  <p:nvPr/>
                </p:nvSpPr>
                <p:spPr>
                  <a:xfrm>
                    <a:off x="4293" y="246"/>
                    <a:ext cx="438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8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5" name="Freeform 91"/>
                  <p:cNvSpPr/>
                  <p:nvPr/>
                </p:nvSpPr>
                <p:spPr>
                  <a:xfrm>
                    <a:off x="4731" y="240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6" name="Freeform 92"/>
                  <p:cNvSpPr/>
                  <p:nvPr/>
                </p:nvSpPr>
                <p:spPr>
                  <a:xfrm>
                    <a:off x="4719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7" name="Freeform 93"/>
                  <p:cNvSpPr/>
                  <p:nvPr/>
                </p:nvSpPr>
                <p:spPr>
                  <a:xfrm>
                    <a:off x="4656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8" name="Freeform 94"/>
                  <p:cNvSpPr/>
                  <p:nvPr/>
                </p:nvSpPr>
                <p:spPr>
                  <a:xfrm>
                    <a:off x="4709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9" name="Freeform 95"/>
                  <p:cNvSpPr/>
                  <p:nvPr/>
                </p:nvSpPr>
                <p:spPr>
                  <a:xfrm>
                    <a:off x="4261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0" name="Freeform 96"/>
                  <p:cNvSpPr/>
                  <p:nvPr/>
                </p:nvSpPr>
                <p:spPr>
                  <a:xfrm>
                    <a:off x="4322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1" name="Freeform 97"/>
                  <p:cNvSpPr/>
                  <p:nvPr/>
                </p:nvSpPr>
                <p:spPr>
                  <a:xfrm>
                    <a:off x="4588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2" name="Freeform 98"/>
                  <p:cNvSpPr/>
                  <p:nvPr/>
                </p:nvSpPr>
                <p:spPr>
                  <a:xfrm>
                    <a:off x="4639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3" name="Freeform 99"/>
                  <p:cNvSpPr/>
                  <p:nvPr/>
                </p:nvSpPr>
                <p:spPr>
                  <a:xfrm>
                    <a:off x="3709" y="315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4" name="Freeform 100"/>
                  <p:cNvSpPr/>
                  <p:nvPr/>
                </p:nvSpPr>
                <p:spPr>
                  <a:xfrm>
                    <a:off x="3877" y="448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5" name="Freeform 101"/>
                  <p:cNvSpPr/>
                  <p:nvPr/>
                </p:nvSpPr>
                <p:spPr>
                  <a:xfrm>
                    <a:off x="4164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6" name="Freeform 102"/>
                  <p:cNvSpPr/>
                  <p:nvPr/>
                </p:nvSpPr>
                <p:spPr>
                  <a:xfrm>
                    <a:off x="4155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7" name="Freeform 103"/>
                  <p:cNvSpPr/>
                  <p:nvPr/>
                </p:nvSpPr>
                <p:spPr>
                  <a:xfrm>
                    <a:off x="3760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8" name="Freeform 104"/>
                  <p:cNvSpPr/>
                  <p:nvPr/>
                </p:nvSpPr>
                <p:spPr>
                  <a:xfrm>
                    <a:off x="4062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9" name="Freeform 105"/>
                  <p:cNvSpPr/>
                  <p:nvPr/>
                </p:nvSpPr>
                <p:spPr>
                  <a:xfrm>
                    <a:off x="3861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30" name="Freeform 106"/>
                  <p:cNvSpPr/>
                  <p:nvPr/>
                </p:nvSpPr>
                <p:spPr>
                  <a:xfrm>
                    <a:off x="3981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31" name="Freeform 107"/>
                  <p:cNvSpPr/>
                  <p:nvPr/>
                </p:nvSpPr>
                <p:spPr>
                  <a:xfrm>
                    <a:off x="3966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32" name="Freeform 108"/>
                  <p:cNvSpPr/>
                  <p:nvPr/>
                </p:nvSpPr>
                <p:spPr>
                  <a:xfrm>
                    <a:off x="4028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33" name="Freeform 109"/>
                  <p:cNvSpPr/>
                  <p:nvPr/>
                </p:nvSpPr>
                <p:spPr>
                  <a:xfrm>
                    <a:off x="4083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34" name="Freeform 110"/>
                  <p:cNvSpPr/>
                  <p:nvPr/>
                </p:nvSpPr>
                <p:spPr>
                  <a:xfrm>
                    <a:off x="3936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135" name="Group 111"/>
              <p:cNvGrpSpPr/>
              <p:nvPr/>
            </p:nvGrpSpPr>
            <p:grpSpPr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8304" name="Line 112"/>
                <p:cNvSpPr>
                  <a:spLocks noChangeShapeType="1"/>
                </p:cNvSpPr>
                <p:nvPr/>
              </p:nvSpPr>
              <p:spPr bwMode="white">
                <a:xfrm>
                  <a:off x="798" y="476"/>
                  <a:ext cx="470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05" name="Line 113"/>
                <p:cNvSpPr>
                  <a:spLocks noChangeShapeType="1"/>
                </p:cNvSpPr>
                <p:nvPr/>
              </p:nvSpPr>
              <p:spPr bwMode="white">
                <a:xfrm>
                  <a:off x="102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06" name="Line 114"/>
                <p:cNvSpPr>
                  <a:spLocks noChangeShapeType="1"/>
                </p:cNvSpPr>
                <p:nvPr/>
              </p:nvSpPr>
              <p:spPr bwMode="white">
                <a:xfrm>
                  <a:off x="125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07" name="Line 115"/>
                <p:cNvSpPr>
                  <a:spLocks noChangeShapeType="1"/>
                </p:cNvSpPr>
                <p:nvPr/>
              </p:nvSpPr>
              <p:spPr bwMode="white">
                <a:xfrm>
                  <a:off x="148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08" name="Line 116"/>
                <p:cNvSpPr>
                  <a:spLocks noChangeShapeType="1"/>
                </p:cNvSpPr>
                <p:nvPr/>
              </p:nvSpPr>
              <p:spPr bwMode="white">
                <a:xfrm>
                  <a:off x="171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09" name="Line 117"/>
                <p:cNvSpPr>
                  <a:spLocks noChangeShapeType="1"/>
                </p:cNvSpPr>
                <p:nvPr/>
              </p:nvSpPr>
              <p:spPr bwMode="white">
                <a:xfrm>
                  <a:off x="193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10" name="Line 118"/>
                <p:cNvSpPr>
                  <a:spLocks noChangeShapeType="1"/>
                </p:cNvSpPr>
                <p:nvPr/>
              </p:nvSpPr>
              <p:spPr bwMode="white">
                <a:xfrm>
                  <a:off x="216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11" name="Line 119"/>
                <p:cNvSpPr>
                  <a:spLocks noChangeShapeType="1"/>
                </p:cNvSpPr>
                <p:nvPr/>
              </p:nvSpPr>
              <p:spPr bwMode="white">
                <a:xfrm>
                  <a:off x="239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12" name="Line 120"/>
                <p:cNvSpPr>
                  <a:spLocks noChangeShapeType="1"/>
                </p:cNvSpPr>
                <p:nvPr/>
              </p:nvSpPr>
              <p:spPr bwMode="white">
                <a:xfrm>
                  <a:off x="262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13" name="Line 121"/>
                <p:cNvSpPr>
                  <a:spLocks noChangeShapeType="1"/>
                </p:cNvSpPr>
                <p:nvPr/>
              </p:nvSpPr>
              <p:spPr bwMode="white">
                <a:xfrm>
                  <a:off x="285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14" name="Line 122"/>
                <p:cNvSpPr>
                  <a:spLocks noChangeShapeType="1"/>
                </p:cNvSpPr>
                <p:nvPr/>
              </p:nvSpPr>
              <p:spPr bwMode="white">
                <a:xfrm>
                  <a:off x="307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15" name="Line 123"/>
                <p:cNvSpPr>
                  <a:spLocks noChangeShapeType="1"/>
                </p:cNvSpPr>
                <p:nvPr/>
              </p:nvSpPr>
              <p:spPr bwMode="white">
                <a:xfrm>
                  <a:off x="330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16" name="Line 124"/>
                <p:cNvSpPr>
                  <a:spLocks noChangeShapeType="1"/>
                </p:cNvSpPr>
                <p:nvPr/>
              </p:nvSpPr>
              <p:spPr bwMode="white">
                <a:xfrm>
                  <a:off x="353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17" name="Line 125"/>
                <p:cNvSpPr>
                  <a:spLocks noChangeShapeType="1"/>
                </p:cNvSpPr>
                <p:nvPr/>
              </p:nvSpPr>
              <p:spPr bwMode="white">
                <a:xfrm>
                  <a:off x="376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18" name="Line 126"/>
                <p:cNvSpPr>
                  <a:spLocks noChangeShapeType="1"/>
                </p:cNvSpPr>
                <p:nvPr/>
              </p:nvSpPr>
              <p:spPr bwMode="white">
                <a:xfrm>
                  <a:off x="399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19" name="Line 127"/>
                <p:cNvSpPr>
                  <a:spLocks noChangeShapeType="1"/>
                </p:cNvSpPr>
                <p:nvPr/>
              </p:nvSpPr>
              <p:spPr bwMode="white">
                <a:xfrm>
                  <a:off x="421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20" name="Line 128"/>
                <p:cNvSpPr>
                  <a:spLocks noChangeShapeType="1"/>
                </p:cNvSpPr>
                <p:nvPr/>
              </p:nvSpPr>
              <p:spPr bwMode="white">
                <a:xfrm>
                  <a:off x="444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21" name="Line 129"/>
                <p:cNvSpPr>
                  <a:spLocks noChangeShapeType="1"/>
                </p:cNvSpPr>
                <p:nvPr/>
              </p:nvSpPr>
              <p:spPr bwMode="white">
                <a:xfrm>
                  <a:off x="467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22" name="Line 130"/>
                <p:cNvSpPr>
                  <a:spLocks noChangeShapeType="1"/>
                </p:cNvSpPr>
                <p:nvPr/>
              </p:nvSpPr>
              <p:spPr bwMode="white">
                <a:xfrm>
                  <a:off x="490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23" name="Line 131"/>
                <p:cNvSpPr>
                  <a:spLocks noChangeShapeType="1"/>
                </p:cNvSpPr>
                <p:nvPr/>
              </p:nvSpPr>
              <p:spPr bwMode="white">
                <a:xfrm>
                  <a:off x="513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24" name="Line 132"/>
                <p:cNvSpPr>
                  <a:spLocks noChangeShapeType="1"/>
                </p:cNvSpPr>
                <p:nvPr/>
              </p:nvSpPr>
              <p:spPr bwMode="white">
                <a:xfrm>
                  <a:off x="535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</p:grpSp>
          <p:grpSp>
            <p:nvGrpSpPr>
              <p:cNvPr id="1157" name="Group 133"/>
              <p:cNvGrpSpPr/>
              <p:nvPr/>
            </p:nvGrpSpPr>
            <p:grpSpPr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8326" name="Line 134"/>
                <p:cNvSpPr>
                  <a:spLocks noChangeShapeType="1"/>
                </p:cNvSpPr>
                <p:nvPr/>
              </p:nvSpPr>
              <p:spPr bwMode="ltGray">
                <a:xfrm>
                  <a:off x="2676" y="246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27" name="Line 135"/>
                <p:cNvSpPr>
                  <a:spLocks noChangeShapeType="1"/>
                </p:cNvSpPr>
                <p:nvPr/>
              </p:nvSpPr>
              <p:spPr bwMode="ltGray">
                <a:xfrm>
                  <a:off x="2798" y="468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28" name="Line 136"/>
                <p:cNvSpPr>
                  <a:spLocks noChangeShapeType="1"/>
                </p:cNvSpPr>
                <p:nvPr/>
              </p:nvSpPr>
              <p:spPr bwMode="ltGray">
                <a:xfrm>
                  <a:off x="2904" y="486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29" name="Line 137"/>
                <p:cNvSpPr>
                  <a:spLocks noChangeShapeType="1"/>
                </p:cNvSpPr>
                <p:nvPr/>
              </p:nvSpPr>
              <p:spPr bwMode="ltGray">
                <a:xfrm>
                  <a:off x="3132" y="586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30" name="Line 138"/>
                <p:cNvSpPr>
                  <a:spLocks noChangeShapeType="1"/>
                </p:cNvSpPr>
                <p:nvPr/>
              </p:nvSpPr>
              <p:spPr bwMode="ltGray">
                <a:xfrm>
                  <a:off x="3816" y="358"/>
                  <a:ext cx="0" cy="18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31" name="Line 139"/>
                <p:cNvSpPr>
                  <a:spLocks noChangeShapeType="1"/>
                </p:cNvSpPr>
                <p:nvPr/>
              </p:nvSpPr>
              <p:spPr bwMode="ltGray">
                <a:xfrm>
                  <a:off x="3722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32" name="Line 140"/>
                <p:cNvSpPr>
                  <a:spLocks noChangeShapeType="1"/>
                </p:cNvSpPr>
                <p:nvPr/>
              </p:nvSpPr>
              <p:spPr bwMode="ltGray">
                <a:xfrm>
                  <a:off x="4044" y="372"/>
                  <a:ext cx="0" cy="29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33" name="Line 141"/>
                <p:cNvSpPr>
                  <a:spLocks noChangeShapeType="1"/>
                </p:cNvSpPr>
                <p:nvPr/>
              </p:nvSpPr>
              <p:spPr bwMode="ltGray">
                <a:xfrm flipV="1">
                  <a:off x="4046" y="248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34" name="Line 142"/>
                <p:cNvSpPr>
                  <a:spLocks noChangeShapeType="1"/>
                </p:cNvSpPr>
                <p:nvPr/>
              </p:nvSpPr>
              <p:spPr bwMode="ltGray">
                <a:xfrm flipV="1">
                  <a:off x="4272" y="24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35" name="Line 143"/>
                <p:cNvSpPr>
                  <a:spLocks noChangeShapeType="1"/>
                </p:cNvSpPr>
                <p:nvPr/>
              </p:nvSpPr>
              <p:spPr bwMode="ltGray">
                <a:xfrm flipH="1">
                  <a:off x="4422" y="468"/>
                  <a:ext cx="7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36" name="Line 144"/>
                <p:cNvSpPr>
                  <a:spLocks noChangeShapeType="1"/>
                </p:cNvSpPr>
                <p:nvPr/>
              </p:nvSpPr>
              <p:spPr bwMode="ltGray">
                <a:xfrm flipH="1">
                  <a:off x="4290" y="468"/>
                  <a:ext cx="6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37" name="Line 145"/>
                <p:cNvSpPr>
                  <a:spLocks noChangeShapeType="1"/>
                </p:cNvSpPr>
                <p:nvPr/>
              </p:nvSpPr>
              <p:spPr bwMode="ltGray">
                <a:xfrm flipV="1">
                  <a:off x="4500" y="246"/>
                  <a:ext cx="0" cy="27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38" name="Line 146"/>
                <p:cNvSpPr>
                  <a:spLocks noChangeShapeType="1"/>
                </p:cNvSpPr>
                <p:nvPr/>
              </p:nvSpPr>
              <p:spPr bwMode="ltGray">
                <a:xfrm>
                  <a:off x="4728" y="606"/>
                  <a:ext cx="0" cy="3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39" name="Line 147"/>
                <p:cNvSpPr>
                  <a:spLocks noChangeShapeType="1"/>
                </p:cNvSpPr>
                <p:nvPr/>
              </p:nvSpPr>
              <p:spPr bwMode="ltGray">
                <a:xfrm>
                  <a:off x="1992" y="250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40" name="Line 148"/>
                <p:cNvSpPr>
                  <a:spLocks noChangeShapeType="1"/>
                </p:cNvSpPr>
                <p:nvPr/>
              </p:nvSpPr>
              <p:spPr bwMode="ltGray">
                <a:xfrm>
                  <a:off x="1764" y="247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41" name="Line 149"/>
                <p:cNvSpPr>
                  <a:spLocks noChangeShapeType="1"/>
                </p:cNvSpPr>
                <p:nvPr/>
              </p:nvSpPr>
              <p:spPr bwMode="ltGray">
                <a:xfrm flipH="1">
                  <a:off x="1738" y="468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42" name="Line 150"/>
                <p:cNvSpPr>
                  <a:spLocks noChangeShapeType="1"/>
                </p:cNvSpPr>
                <p:nvPr/>
              </p:nvSpPr>
              <p:spPr bwMode="ltGray">
                <a:xfrm>
                  <a:off x="1604" y="468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43" name="Line 151"/>
                <p:cNvSpPr>
                  <a:spLocks noChangeShapeType="1"/>
                </p:cNvSpPr>
                <p:nvPr/>
              </p:nvSpPr>
              <p:spPr bwMode="ltGray">
                <a:xfrm flipH="1">
                  <a:off x="1404" y="46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44" name="Line 152"/>
                <p:cNvSpPr>
                  <a:spLocks noChangeShapeType="1"/>
                </p:cNvSpPr>
                <p:nvPr/>
              </p:nvSpPr>
              <p:spPr bwMode="ltGray">
                <a:xfrm>
                  <a:off x="1034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45" name="Line 153"/>
                <p:cNvSpPr>
                  <a:spLocks noChangeShapeType="1"/>
                </p:cNvSpPr>
                <p:nvPr/>
              </p:nvSpPr>
              <p:spPr bwMode="ltGray">
                <a:xfrm>
                  <a:off x="1306" y="370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46" name="Line 154"/>
                <p:cNvSpPr>
                  <a:spLocks noChangeShapeType="1"/>
                </p:cNvSpPr>
                <p:nvPr/>
              </p:nvSpPr>
              <p:spPr bwMode="ltGray">
                <a:xfrm>
                  <a:off x="1080" y="388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47" name="Line 155"/>
                <p:cNvSpPr>
                  <a:spLocks noChangeShapeType="1"/>
                </p:cNvSpPr>
                <p:nvPr/>
              </p:nvSpPr>
              <p:spPr bwMode="ltGray">
                <a:xfrm flipH="1" flipV="1">
                  <a:off x="1308" y="245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48" name="Line 156"/>
                <p:cNvSpPr>
                  <a:spLocks noChangeShapeType="1"/>
                </p:cNvSpPr>
                <p:nvPr/>
              </p:nvSpPr>
              <p:spPr bwMode="ltGray">
                <a:xfrm>
                  <a:off x="1536" y="31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49" name="Line 157"/>
                <p:cNvSpPr>
                  <a:spLocks noChangeShapeType="1"/>
                </p:cNvSpPr>
                <p:nvPr/>
              </p:nvSpPr>
              <p:spPr bwMode="ltGray">
                <a:xfrm flipV="1">
                  <a:off x="1536" y="247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  <p:sp>
              <p:nvSpPr>
                <p:cNvPr id="8350" name="Line 158"/>
                <p:cNvSpPr>
                  <a:spLocks noChangeShapeType="1"/>
                </p:cNvSpPr>
                <p:nvPr/>
              </p:nvSpPr>
              <p:spPr bwMode="ltGray">
                <a:xfrm>
                  <a:off x="4095" y="46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" charset="0"/>
                    <a:ea typeface="SimSun" panose="02010600030101010101" pitchFamily="2" charset="-122"/>
                    <a:cs typeface="SimSun" panose="02010600030101010101" pitchFamily="2" charset="-122"/>
                  </a:endParaRPr>
                </a:p>
              </p:txBody>
            </p:sp>
          </p:grpSp>
        </p:grpSp>
        <p:pic>
          <p:nvPicPr>
            <p:cNvPr id="1183" name="Picture 159" descr="C:\My Documents\bits\earth.GIF"/>
            <p:cNvPicPr>
              <a:picLocks noChangeAspect="1"/>
            </p:cNvPicPr>
            <p:nvPr userDrawn="1"/>
          </p:nvPicPr>
          <p:blipFill>
            <a:blip r:embed="rId1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5" y="55"/>
              <a:ext cx="562" cy="52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over dir="r"/>
  </p:transition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1" charset="0"/>
          <a:ea typeface="SimSun" panose="02010600030101010101" pitchFamily="2" charset="-122"/>
          <a:cs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1" charset="0"/>
          <a:ea typeface="SimSun" panose="02010600030101010101" pitchFamily="2" charset="-122"/>
          <a:cs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1" charset="0"/>
          <a:ea typeface="SimSun" panose="02010600030101010101" pitchFamily="2" charset="-122"/>
          <a:cs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1" charset="0"/>
          <a:ea typeface="SimSun" panose="02010600030101010101" pitchFamily="2" charset="-122"/>
          <a:cs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1" charset="0"/>
          <a:ea typeface="SimSun" panose="02010600030101010101" pitchFamily="2" charset="-122"/>
          <a:cs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1" charset="0"/>
          <a:ea typeface="SimSun" panose="02010600030101010101" pitchFamily="2" charset="-122"/>
          <a:cs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1" charset="0"/>
          <a:ea typeface="SimSun" panose="02010600030101010101" pitchFamily="2" charset="-122"/>
          <a:cs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1" charset="0"/>
          <a:ea typeface="SimSun" panose="02010600030101010101" pitchFamily="2" charset="-122"/>
          <a:cs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3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75000"/>
        <a:buBlip>
          <a:blip r:embed="rId14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wmf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Rectangle 94"/>
          <p:cNvSpPr>
            <a:spLocks noGrp="1"/>
          </p:cNvSpPr>
          <p:nvPr>
            <p:ph type="dt" sz="half" idx="2"/>
          </p:nvPr>
        </p:nvSpPr>
        <p:spPr/>
        <p:txBody>
          <a:bodyPr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>
                <a:latin typeface="Times New Roman" panose="02020603050405020304" pitchFamily="1" charset="0"/>
                <a:ea typeface="SimSun" panose="02010600030101010101" pitchFamily="2" charset="-122"/>
              </a:rPr>
            </a:fld>
            <a:endParaRPr lang="zh-CN" altLang="en-US" sz="1400" dirty="0">
              <a:latin typeface="Times New Roman" panose="02020603050405020304" pitchFamily="1" charset="0"/>
              <a:ea typeface="SimSun" panose="02010600030101010101" pitchFamily="2" charset="-122"/>
            </a:endParaRPr>
          </a:p>
        </p:txBody>
      </p:sp>
      <p:sp>
        <p:nvSpPr>
          <p:cNvPr id="5122" name="Rectangle 95"/>
          <p:cNvSpPr>
            <a:spLocks noGrp="1"/>
          </p:cNvSpPr>
          <p:nvPr>
            <p:ph type="ftr" sz="quarter" idx="3"/>
          </p:nvPr>
        </p:nvSpPr>
        <p:spPr/>
        <p:txBody>
          <a:bodyPr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>
                <a:latin typeface="Times New Roman" panose="02020603050405020304" pitchFamily="1" charset="0"/>
              </a:rPr>
              <a:t>无脊椎动物学</a:t>
            </a:r>
            <a:endParaRPr lang="en-US" altLang="zh-CN" sz="1400" dirty="0">
              <a:latin typeface="Times New Roman" panose="02020603050405020304" pitchFamily="1" charset="0"/>
            </a:endParaRPr>
          </a:p>
        </p:txBody>
      </p:sp>
      <p:sp>
        <p:nvSpPr>
          <p:cNvPr id="5123" name="Rectangle 96"/>
          <p:cNvSpPr>
            <a:spLocks noGrp="1"/>
          </p:cNvSpPr>
          <p:nvPr>
            <p:ph type="sldNum" sz="quarter" idx="4"/>
          </p:nvPr>
        </p:nvSpPr>
        <p:spPr/>
        <p:txBody>
          <a:bodyPr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>
                <a:latin typeface="Times New Roman" panose="02020603050405020304" pitchFamily="1" charset="0"/>
              </a:rPr>
            </a:fld>
            <a:endParaRPr lang="en-US" altLang="zh-CN" sz="1400" dirty="0">
              <a:latin typeface="Times New Roman" panose="02020603050405020304" pitchFamily="1" charset="0"/>
            </a:endParaRPr>
          </a:p>
        </p:txBody>
      </p:sp>
      <p:sp>
        <p:nvSpPr>
          <p:cNvPr id="5124" name="Rectangle 2"/>
          <p:cNvSpPr>
            <a:spLocks noGrp="1"/>
          </p:cNvSpPr>
          <p:nvPr>
            <p:ph type="ctrTitle"/>
          </p:nvPr>
        </p:nvSpPr>
        <p:spPr>
          <a:xfrm>
            <a:off x="323850" y="0"/>
            <a:ext cx="7331075" cy="1557338"/>
          </a:xfrm>
          <a:solidFill>
            <a:schemeClr val="folHlink"/>
          </a:solidFill>
          <a:effectLst>
            <a:outerShdw dist="35921" dir="2699999" algn="ctr" rotWithShape="0">
              <a:schemeClr val="bg2">
                <a:alpha val="50000"/>
              </a:schemeClr>
            </a:outerShdw>
          </a:effectLst>
        </p:spPr>
        <p:txBody>
          <a:bodyPr vert="horz" wrap="square" lIns="91440" tIns="45720" rIns="91440" bIns="45720" anchor="ctr" anchorCtr="0"/>
          <a:p>
            <a:pPr algn="ctr">
              <a:buClrTx/>
              <a:buSzTx/>
              <a:buFontTx/>
            </a:pPr>
            <a:r>
              <a:rPr kumimoji="1" lang="zh-CN" altLang="en-US" sz="3600" b="1" i="0" dirty="0">
                <a:latin typeface="+mj-lt"/>
                <a:ea typeface="+mj-ea"/>
                <a:cs typeface="+mj-cs"/>
              </a:rPr>
              <a:t>第</a:t>
            </a:r>
            <a:r>
              <a:rPr kumimoji="1" lang="en-US" altLang="zh-CN" sz="3600" b="1" i="0" dirty="0">
                <a:latin typeface="+mj-lt"/>
                <a:ea typeface="+mj-ea"/>
                <a:cs typeface="+mj-cs"/>
              </a:rPr>
              <a:t>8</a:t>
            </a:r>
            <a:r>
              <a:rPr kumimoji="1" lang="zh-CN" altLang="en-US" sz="3600" b="1" i="0" dirty="0">
                <a:latin typeface="+mj-lt"/>
                <a:ea typeface="+mj-ea"/>
                <a:cs typeface="+mj-cs"/>
              </a:rPr>
              <a:t>章</a:t>
            </a:r>
            <a:r>
              <a:rPr kumimoji="1" lang="en-US" altLang="zh-CN" sz="3600" b="1" i="0" dirty="0">
                <a:latin typeface="+mj-lt"/>
                <a:ea typeface="+mj-ea"/>
                <a:cs typeface="+mj-cs"/>
              </a:rPr>
              <a:t>   </a:t>
            </a:r>
            <a:r>
              <a:rPr kumimoji="1" lang="zh-CN" altLang="en-US" sz="3600" b="1" i="0" dirty="0">
                <a:latin typeface="+mj-lt"/>
                <a:ea typeface="+mj-ea"/>
                <a:cs typeface="+mj-cs"/>
              </a:rPr>
              <a:t>假体腔动物 </a:t>
            </a:r>
            <a:r>
              <a:rPr kumimoji="1" lang="en-US" altLang="zh-CN" sz="3600" b="1" i="0" dirty="0">
                <a:solidFill>
                  <a:schemeClr val="tx1"/>
                </a:solidFill>
                <a:latin typeface="+mj-lt"/>
                <a:ea typeface="SimHei" panose="02010609060101010101" pitchFamily="2" charset="-122"/>
                <a:cs typeface="+mj-cs"/>
              </a:rPr>
              <a:t>Pseudocoelomata</a:t>
            </a:r>
            <a:endParaRPr kumimoji="1" lang="zh-CN" altLang="en-US" sz="3600" b="1" i="0" dirty="0">
              <a:latin typeface="+mj-lt"/>
              <a:ea typeface="+mj-ea"/>
              <a:cs typeface="+mj-cs"/>
            </a:endParaRPr>
          </a:p>
        </p:txBody>
      </p:sp>
      <p:sp>
        <p:nvSpPr>
          <p:cNvPr id="2051" name="Rectangle 3"/>
          <p:cNvSpPr>
            <a:spLocks noGrp="1"/>
          </p:cNvSpPr>
          <p:nvPr>
            <p:ph type="subTitle" idx="1"/>
          </p:nvPr>
        </p:nvSpPr>
        <p:spPr>
          <a:xfrm>
            <a:off x="323850" y="1557338"/>
            <a:ext cx="5832475" cy="5300663"/>
          </a:xfrm>
          <a:solidFill>
            <a:srgbClr val="0000FF"/>
          </a:solidFill>
        </p:spPr>
        <p:txBody>
          <a:bodyPr vert="horz" wrap="square" lIns="91440" tIns="45720" rIns="91440" bIns="45720" anchor="t"/>
          <a:p>
            <a:pPr marL="0" marR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zh-CN" sz="3600" b="1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8.1 </a:t>
            </a:r>
            <a:r>
              <a:rPr kumimoji="1" lang="zh-CN" altLang="en-US" sz="3600" b="1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共同特征：</a:t>
            </a:r>
            <a:endParaRPr kumimoji="1" lang="zh-CN" altLang="en-US" sz="3600" b="1" i="0" u="none" strike="noStrike" kern="0" cap="none" spc="0" normalizeH="0" baseline="0" noProof="1" dirty="0">
              <a:solidFill>
                <a:schemeClr val="tx1"/>
              </a:solidFill>
              <a:latin typeface="SimSun" panose="02010600030101010101" pitchFamily="2" charset="-122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AutoNum type="circleNumDbPlain"/>
            </a:pPr>
            <a:r>
              <a:rPr kumimoji="1" lang="zh-CN" altLang="en-US" sz="2000" b="1" i="0" u="none" strike="noStrike" kern="0" cap="none" spc="0" normalizeH="0" baseline="0" noProof="1" dirty="0">
                <a:solidFill>
                  <a:srgbClr val="FF0000"/>
                </a:solidFill>
                <a:latin typeface="SimSun" panose="02010600030101010101" pitchFamily="2" charset="-122"/>
                <a:ea typeface="+mn-ea"/>
                <a:cs typeface="+mn-cs"/>
              </a:rPr>
              <a:t>假体腔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：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rgbClr val="FFFF00"/>
                </a:solidFill>
                <a:latin typeface="SimSun" panose="02010600030101010101" pitchFamily="2" charset="-122"/>
                <a:ea typeface="+mn-ea"/>
                <a:cs typeface="+mn-cs"/>
              </a:rPr>
              <a:t>体壁上</a:t>
            </a:r>
            <a:r>
              <a:rPr kumimoji="1" lang="zh-CN" altLang="en-US" sz="2000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有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rgbClr val="FFFF00"/>
                </a:solidFill>
                <a:latin typeface="SimSun" panose="02010600030101010101" pitchFamily="2" charset="-122"/>
                <a:ea typeface="+mn-ea"/>
                <a:cs typeface="+mn-cs"/>
              </a:rPr>
              <a:t>中胚层</a:t>
            </a:r>
            <a:r>
              <a:rPr kumimoji="1" lang="zh-CN" altLang="en-US" sz="2000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来源的组织结构，在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rgbClr val="FFFF00"/>
                </a:solidFill>
                <a:latin typeface="SimSun" panose="02010600030101010101" pitchFamily="2" charset="-122"/>
                <a:ea typeface="+mn-ea"/>
                <a:cs typeface="+mn-cs"/>
              </a:rPr>
              <a:t>肠壁外无</a:t>
            </a:r>
            <a:r>
              <a:rPr kumimoji="1" lang="zh-CN" altLang="en-US" sz="2000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中胚层分化的结构，没有体腔膜。真体腔：在中胚层中间形成的腔。</a:t>
            </a:r>
            <a:endParaRPr kumimoji="1" lang="zh-CN" altLang="en-US" sz="2000" i="0" u="none" strike="noStrike" kern="0" cap="none" spc="0" normalizeH="0" baseline="0" noProof="1" dirty="0">
              <a:solidFill>
                <a:schemeClr val="tx1"/>
              </a:solidFill>
              <a:latin typeface="SimSun" panose="02010600030101010101" pitchFamily="2" charset="-122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AutoNum type="circleNumDbPlain"/>
            </a:pPr>
            <a:r>
              <a:rPr kumimoji="1" lang="zh-CN" altLang="en-US" sz="2000" b="1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消化管：</a:t>
            </a:r>
            <a:r>
              <a:rPr kumimoji="1" lang="zh-CN" altLang="en-US" sz="2000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大部分具有口有肛门完全的消化管。</a:t>
            </a:r>
            <a:endParaRPr kumimoji="1" lang="zh-CN" altLang="en-US" sz="2000" i="0" u="none" strike="noStrike" kern="0" cap="none" spc="0" normalizeH="0" baseline="0" noProof="1" dirty="0">
              <a:solidFill>
                <a:schemeClr val="tx1"/>
              </a:solidFill>
              <a:latin typeface="SimSun" panose="02010600030101010101" pitchFamily="2" charset="-122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AutoNum type="circleNumDbPlain"/>
            </a:pPr>
            <a:r>
              <a:rPr kumimoji="1" lang="zh-CN" altLang="en-US" sz="2000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其他特征：体表非细胞质</a:t>
            </a:r>
            <a:r>
              <a:rPr kumimoji="1" lang="zh-CN" altLang="en-US" sz="2000" i="0" u="none" strike="noStrike" kern="0" cap="none" spc="0" normalizeH="0" baseline="0" noProof="1" dirty="0">
                <a:solidFill>
                  <a:srgbClr val="FF0000"/>
                </a:solidFill>
                <a:latin typeface="SimSun" panose="02010600030101010101" pitchFamily="2" charset="-122"/>
                <a:ea typeface="+mn-ea"/>
                <a:cs typeface="+mn-cs"/>
              </a:rPr>
              <a:t>角质膜</a:t>
            </a:r>
            <a:r>
              <a:rPr kumimoji="1" lang="en-US" altLang="zh-CN" sz="2000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-</a:t>
            </a:r>
            <a:r>
              <a:rPr kumimoji="1" lang="zh-CN" altLang="en-US" sz="2000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由上皮细胞分泌形成的。大多雌雄异体，排泄系统仍属</a:t>
            </a:r>
            <a:r>
              <a:rPr kumimoji="1" lang="zh-CN" altLang="en-US" sz="2000" i="0" u="none" strike="noStrike" kern="0" cap="none" spc="0" normalizeH="0" baseline="0" noProof="1" dirty="0">
                <a:solidFill>
                  <a:srgbClr val="FFFF00"/>
                </a:solidFill>
                <a:latin typeface="SimSun" panose="02010600030101010101" pitchFamily="2" charset="-122"/>
                <a:ea typeface="+mn-ea"/>
                <a:cs typeface="+mn-cs"/>
              </a:rPr>
              <a:t>原肾管</a:t>
            </a:r>
            <a:r>
              <a:rPr kumimoji="1" lang="zh-CN" altLang="en-US" sz="2000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系。</a:t>
            </a:r>
            <a:endParaRPr kumimoji="1" lang="zh-CN" altLang="en-US" sz="2000" i="0" u="none" strike="noStrike" kern="0" cap="none" spc="0" normalizeH="0" baseline="0" noProof="1" dirty="0">
              <a:solidFill>
                <a:schemeClr val="tx1"/>
              </a:solidFill>
              <a:latin typeface="SimSun" panose="02010600030101010101" pitchFamily="2" charset="-122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AutoNum type="circleNumDbPlain"/>
            </a:pPr>
            <a:r>
              <a:rPr kumimoji="1" lang="zh-CN" altLang="en-US" sz="2000" i="0" u="none" strike="noStrike" kern="0" cap="none" spc="0" normalizeH="0" baseline="0" noProof="1" dirty="0">
                <a:solidFill>
                  <a:schemeClr val="tx1"/>
                </a:solidFill>
                <a:latin typeface="SimSun" panose="02010600030101010101" pitchFamily="2" charset="-122"/>
                <a:ea typeface="+mn-ea"/>
                <a:cs typeface="+mn-cs"/>
              </a:rPr>
              <a:t>假体腔动物是异质性很强，分支较多</a:t>
            </a:r>
            <a:endParaRPr kumimoji="1" lang="en-US" altLang="zh-CN" sz="2000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None/>
            </a:pPr>
            <a:endParaRPr kumimoji="1" lang="zh-CN" altLang="en-US" sz="2000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126" name="组合 283651"/>
          <p:cNvGrpSpPr/>
          <p:nvPr/>
        </p:nvGrpSpPr>
        <p:grpSpPr>
          <a:xfrm>
            <a:off x="6156325" y="1557338"/>
            <a:ext cx="2420938" cy="5335587"/>
            <a:chOff x="0" y="0"/>
            <a:chExt cx="2480" cy="4288"/>
          </a:xfrm>
        </p:grpSpPr>
        <p:pic>
          <p:nvPicPr>
            <p:cNvPr id="5127" name="图片 283652" descr="09_12"/>
            <p:cNvPicPr>
              <a:picLocks noChangeAspect="1"/>
            </p:cNvPicPr>
            <p:nvPr/>
          </p:nvPicPr>
          <p:blipFill>
            <a:blip r:embed="rId1"/>
            <a:srcRect l="10860" r="10593"/>
            <a:stretch>
              <a:fillRect/>
            </a:stretch>
          </p:blipFill>
          <p:spPr>
            <a:xfrm>
              <a:off x="0" y="0"/>
              <a:ext cx="2480" cy="4199"/>
            </a:xfrm>
            <a:prstGeom prst="rect">
              <a:avLst/>
            </a:prstGeom>
            <a:noFill/>
            <a:ln w="9525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5128" name="矩形 283653"/>
            <p:cNvSpPr/>
            <p:nvPr/>
          </p:nvSpPr>
          <p:spPr>
            <a:xfrm>
              <a:off x="1338" y="992"/>
              <a:ext cx="667" cy="4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zh-CN" altLang="en-US" sz="1600" b="1">
                  <a:solidFill>
                    <a:srgbClr val="09090D"/>
                  </a:solidFill>
                  <a:latin typeface="Times New Roman" panose="02020603050405020304" pitchFamily="1" charset="0"/>
                  <a:ea typeface="SimHei" panose="02010609060101010101" pitchFamily="2" charset="-122"/>
                </a:rPr>
                <a:t>无体腔</a:t>
              </a:r>
              <a:endParaRPr lang="zh-CN" altLang="en-US" sz="1600" b="1">
                <a:solidFill>
                  <a:srgbClr val="09090D"/>
                </a:solidFill>
                <a:latin typeface="Times New Roman" panose="02020603050405020304" pitchFamily="1" charset="0"/>
                <a:ea typeface="SimHei" panose="02010609060101010101" pitchFamily="2" charset="-122"/>
              </a:endParaRPr>
            </a:p>
          </p:txBody>
        </p:sp>
        <p:sp>
          <p:nvSpPr>
            <p:cNvPr id="5129" name="矩形 283654"/>
            <p:cNvSpPr/>
            <p:nvPr/>
          </p:nvSpPr>
          <p:spPr>
            <a:xfrm>
              <a:off x="1520" y="2474"/>
              <a:ext cx="666" cy="4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zh-CN" altLang="en-US" sz="1600" b="1">
                  <a:solidFill>
                    <a:srgbClr val="09090D"/>
                  </a:solidFill>
                  <a:latin typeface="Times New Roman" panose="02020603050405020304" pitchFamily="1" charset="0"/>
                  <a:ea typeface="SimHei" panose="02010609060101010101" pitchFamily="2" charset="-122"/>
                </a:rPr>
                <a:t>假体腔</a:t>
              </a:r>
              <a:endParaRPr lang="zh-CN" altLang="en-US" sz="1600" b="1">
                <a:solidFill>
                  <a:srgbClr val="09090D"/>
                </a:solidFill>
                <a:latin typeface="Times New Roman" panose="02020603050405020304" pitchFamily="1" charset="0"/>
                <a:ea typeface="SimHei" panose="02010609060101010101" pitchFamily="2" charset="-122"/>
              </a:endParaRPr>
            </a:p>
          </p:txBody>
        </p:sp>
        <p:sp>
          <p:nvSpPr>
            <p:cNvPr id="5130" name="矩形 283655"/>
            <p:cNvSpPr/>
            <p:nvPr/>
          </p:nvSpPr>
          <p:spPr>
            <a:xfrm>
              <a:off x="1560" y="3819"/>
              <a:ext cx="666" cy="4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zh-CN" altLang="en-US" sz="1600" b="1">
                  <a:solidFill>
                    <a:srgbClr val="09090D"/>
                  </a:solidFill>
                  <a:latin typeface="Times New Roman" panose="02020603050405020304" pitchFamily="1" charset="0"/>
                  <a:ea typeface="SimHei" panose="02010609060101010101" pitchFamily="2" charset="-122"/>
                </a:rPr>
                <a:t>真体腔</a:t>
              </a:r>
              <a:endParaRPr lang="zh-CN" altLang="en-US" sz="1600" b="1">
                <a:solidFill>
                  <a:srgbClr val="09090D"/>
                </a:solidFill>
                <a:latin typeface="Times New Roman" panose="02020603050405020304" pitchFamily="1" charset="0"/>
                <a:ea typeface="SimHei" panose="02010609060101010101" pitchFamily="2" charset="-122"/>
              </a:endParaRPr>
            </a:p>
          </p:txBody>
        </p:sp>
      </p:grpSp>
      <p:sp>
        <p:nvSpPr>
          <p:cNvPr id="2" name="矩形标注 1"/>
          <p:cNvSpPr/>
          <p:nvPr/>
        </p:nvSpPr>
        <p:spPr>
          <a:xfrm>
            <a:off x="6282055" y="3212465"/>
            <a:ext cx="575945" cy="288290"/>
          </a:xfrm>
          <a:prstGeom prst="wedgeRectCallout">
            <a:avLst>
              <a:gd name="adj1" fmla="val 55953"/>
              <a:gd name="adj2" fmla="val 15925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12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" charset="0"/>
                <a:ea typeface="SimSun" panose="02010600030101010101" pitchFamily="2" charset="-122"/>
                <a:cs typeface="SimSun" panose="02010600030101010101" pitchFamily="2" charset="-122"/>
              </a:rPr>
              <a:t>中胚层</a:t>
            </a:r>
            <a:endParaRPr kumimoji="1" lang="zh-CN" altLang="en-US" sz="12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charRg st="131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charRg st="131" end="14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ldLvl="0" animBg="1"/>
      <p:bldP spid="2051" grpId="0" advAuto="100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14338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14339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14340" name="Rectangle 2"/>
          <p:cNvSpPr>
            <a:spLocks noGrp="1"/>
          </p:cNvSpPr>
          <p:nvPr>
            <p:ph type="title"/>
          </p:nvPr>
        </p:nvSpPr>
        <p:spPr>
          <a:xfrm>
            <a:off x="323850" y="188913"/>
            <a:ext cx="6911975" cy="985837"/>
          </a:xfrm>
        </p:spPr>
        <p:txBody>
          <a:bodyPr vert="horz" wrap="square" lIns="91440" tIns="45720" rIns="91440" bIns="45720" anchor="ctr" anchorCtr="0"/>
          <a:p>
            <a:pPr algn="ctr"/>
            <a:r>
              <a:rPr lang="en-US" altLang="zh-CN" sz="4000" b="1" i="0" dirty="0"/>
              <a:t>8.2.2 </a:t>
            </a:r>
            <a:r>
              <a:rPr lang="zh-CN" altLang="en-US" sz="4000" b="1" i="0" dirty="0"/>
              <a:t>线虫动物门的主要特征</a:t>
            </a:r>
            <a:endParaRPr lang="zh-CN" altLang="en-US" sz="4000" b="1" i="0" dirty="0"/>
          </a:p>
        </p:txBody>
      </p:sp>
      <p:sp>
        <p:nvSpPr>
          <p:cNvPr id="14341" name="Rectangle 3"/>
          <p:cNvSpPr>
            <a:spLocks noGrp="1"/>
          </p:cNvSpPr>
          <p:nvPr>
            <p:ph idx="1"/>
          </p:nvPr>
        </p:nvSpPr>
        <p:spPr>
          <a:xfrm>
            <a:off x="323850" y="1268413"/>
            <a:ext cx="7981950" cy="2160587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en-US" altLang="zh-CN" dirty="0"/>
              <a:t>1.</a:t>
            </a:r>
            <a:r>
              <a:rPr lang="zh-CN" altLang="en-US" dirty="0"/>
              <a:t>角质膜：由上皮分泌形成，由皮层、中层（基质）和基层（斜行纤维）构成。线虫要蜕皮</a:t>
            </a:r>
            <a:r>
              <a:rPr lang="en-US" altLang="zh-CN" dirty="0"/>
              <a:t>→</a:t>
            </a:r>
            <a:r>
              <a:rPr lang="zh-CN" altLang="en-US" dirty="0"/>
              <a:t>脱去旧的角质膜，长出新的角质膜。</a:t>
            </a:r>
            <a:endParaRPr lang="zh-CN" altLang="en-US" dirty="0"/>
          </a:p>
        </p:txBody>
      </p:sp>
      <p:pic>
        <p:nvPicPr>
          <p:cNvPr id="14342" name="Picture 5" descr="角质丛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013" y="3500438"/>
            <a:ext cx="7056437" cy="3165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15362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15363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15364" name="Rectangle 3"/>
          <p:cNvSpPr>
            <a:spLocks noGrp="1"/>
          </p:cNvSpPr>
          <p:nvPr>
            <p:ph idx="1"/>
          </p:nvPr>
        </p:nvSpPr>
        <p:spPr>
          <a:xfrm>
            <a:off x="395288" y="836613"/>
            <a:ext cx="8497887" cy="5400675"/>
          </a:xfrm>
        </p:spPr>
        <p:txBody>
          <a:bodyPr vert="horz" wrap="square" lIns="91440" tIns="45720" rIns="91440" bIns="45720" anchor="t" anchorCtr="0"/>
          <a:p>
            <a:r>
              <a:rPr lang="en-US" altLang="zh-CN" b="1" dirty="0"/>
              <a:t>2.</a:t>
            </a:r>
            <a:r>
              <a:rPr lang="zh-CN" altLang="en-US" b="1" dirty="0"/>
              <a:t>体壁：皮肌囊</a:t>
            </a:r>
            <a:r>
              <a:rPr lang="en-US" altLang="zh-CN" b="1" dirty="0"/>
              <a:t>→</a:t>
            </a:r>
            <a:r>
              <a:rPr lang="zh-CN" altLang="en-US" b="1" dirty="0"/>
              <a:t>线虫动物的体壁由角质膜、上皮和纵肌层组成。上皮结构为合胞体，即细胞界限不清，具多核。上皮向内突出形成侧线、背线和腹线。肌层无环肌。</a:t>
            </a:r>
            <a:endParaRPr lang="en-US" altLang="zh-CN" b="1" dirty="0"/>
          </a:p>
          <a:p>
            <a:r>
              <a:rPr lang="en-US" altLang="zh-CN" b="1" dirty="0"/>
              <a:t>3.</a:t>
            </a:r>
            <a:r>
              <a:rPr lang="zh-CN" altLang="en-US" b="1" dirty="0"/>
              <a:t>原体腔：胚胎时期囊胚腔的剩余部份，保留到成体形成的体腔，</a:t>
            </a:r>
            <a:r>
              <a:rPr lang="zh-CN" altLang="en-US" b="1" dirty="0">
                <a:solidFill>
                  <a:srgbClr val="FFFF00"/>
                </a:solidFill>
              </a:rPr>
              <a:t>又叫假体腔</a:t>
            </a:r>
            <a:r>
              <a:rPr lang="zh-CN" altLang="en-US" b="1" dirty="0"/>
              <a:t>、初生体腔，没有脏壁中胚层形成的体腔膜。假体腔意义</a:t>
            </a:r>
            <a:r>
              <a:rPr lang="en-US" altLang="zh-CN" b="1" dirty="0"/>
              <a:t>→</a:t>
            </a:r>
            <a:r>
              <a:rPr lang="zh-CN" altLang="en-US" b="1" dirty="0"/>
              <a:t>提供</a:t>
            </a:r>
            <a:r>
              <a:rPr lang="zh-CN" altLang="en-US" b="1" dirty="0">
                <a:solidFill>
                  <a:srgbClr val="FFFF00"/>
                </a:solidFill>
              </a:rPr>
              <a:t>体内器官发展和运动的空间</a:t>
            </a:r>
            <a:r>
              <a:rPr lang="zh-CN" altLang="en-US" b="1" dirty="0"/>
              <a:t>；有效的运输营养物质和代谢产物；有效的维持体内水分平衡；运动加快。</a:t>
            </a:r>
            <a:endParaRPr lang="zh-CN" altLang="en-US" b="1" dirty="0"/>
          </a:p>
        </p:txBody>
      </p:sp>
    </p:spTree>
  </p:cSld>
  <p:clrMapOvr>
    <a:masterClrMapping/>
  </p:clrMapOvr>
  <p:transition>
    <p:cover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16386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16387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16388" name="Rectangle 3"/>
          <p:cNvSpPr>
            <a:spLocks noGrp="1"/>
          </p:cNvSpPr>
          <p:nvPr>
            <p:ph idx="1"/>
          </p:nvPr>
        </p:nvSpPr>
        <p:spPr>
          <a:xfrm>
            <a:off x="304800" y="620713"/>
            <a:ext cx="8534400" cy="5688012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en-US" altLang="zh-CN" sz="3600" b="1" dirty="0"/>
              <a:t>4.</a:t>
            </a:r>
            <a:r>
              <a:rPr lang="zh-CN" altLang="en-US" sz="3600" b="1" dirty="0"/>
              <a:t>发育完善的消化管：完全消化系统，有口有肛门，具食道腺，进行胞外消化。</a:t>
            </a:r>
            <a:endParaRPr lang="en-US" altLang="zh-CN" sz="3600" b="1" dirty="0"/>
          </a:p>
          <a:p>
            <a:pPr algn="just"/>
            <a:r>
              <a:rPr lang="en-US" altLang="zh-CN" sz="3600" b="1" dirty="0"/>
              <a:t>5.</a:t>
            </a:r>
            <a:r>
              <a:rPr lang="zh-CN" altLang="en-US" sz="3600" b="1" dirty="0"/>
              <a:t>排泄器官：</a:t>
            </a:r>
            <a:r>
              <a:rPr lang="zh-CN" altLang="en-US" sz="3600" b="1" dirty="0">
                <a:solidFill>
                  <a:srgbClr val="FFFF00"/>
                </a:solidFill>
              </a:rPr>
              <a:t>腺型</a:t>
            </a:r>
            <a:r>
              <a:rPr lang="en-US" altLang="zh-CN" sz="3600" b="1" dirty="0"/>
              <a:t>→1~2</a:t>
            </a:r>
            <a:r>
              <a:rPr lang="zh-CN" altLang="en-US" sz="3600" b="1" dirty="0"/>
              <a:t>个大的原肾细胞（腺细胞）组成。</a:t>
            </a:r>
            <a:r>
              <a:rPr lang="zh-CN" altLang="en-US" sz="3600" b="1" dirty="0">
                <a:solidFill>
                  <a:srgbClr val="FFFF00"/>
                </a:solidFill>
              </a:rPr>
              <a:t>管型</a:t>
            </a:r>
            <a:r>
              <a:rPr lang="zh-CN" altLang="en-US" sz="3600" b="1" dirty="0"/>
              <a:t>：</a:t>
            </a:r>
            <a:r>
              <a:rPr lang="en-US" altLang="zh-CN" sz="3600" b="1" dirty="0"/>
              <a:t>1</a:t>
            </a:r>
            <a:r>
              <a:rPr lang="zh-CN" altLang="en-US" sz="3600" b="1" dirty="0"/>
              <a:t>个原肾细胞特化形成，由纵贯侧线内的</a:t>
            </a:r>
            <a:r>
              <a:rPr lang="en-US" altLang="zh-CN" sz="3600" b="1" dirty="0"/>
              <a:t>2</a:t>
            </a:r>
            <a:r>
              <a:rPr lang="zh-CN" altLang="en-US" sz="3600" b="1" dirty="0"/>
              <a:t>条纵排泄管构成，</a:t>
            </a:r>
            <a:r>
              <a:rPr lang="en-US" altLang="zh-CN" sz="3600" b="1" dirty="0"/>
              <a:t>2</a:t>
            </a:r>
            <a:r>
              <a:rPr lang="zh-CN" altLang="en-US" sz="3600" b="1" dirty="0"/>
              <a:t>管间有一横管。由横管处伸出一短管，末端开口，即为排泄孔。排泄器官无纤毛和焰细胞。</a:t>
            </a:r>
            <a:endParaRPr lang="zh-CN" altLang="en-US" sz="3600" b="1" dirty="0"/>
          </a:p>
        </p:txBody>
      </p:sp>
    </p:spTree>
  </p:cSld>
  <p:clrMapOvr>
    <a:masterClrMapping/>
  </p:clrMapOvr>
  <p:transition>
    <p:cover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17410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17411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17412" name="Rectangle 3"/>
          <p:cNvSpPr>
            <a:spLocks noGrp="1"/>
          </p:cNvSpPr>
          <p:nvPr>
            <p:ph idx="1"/>
          </p:nvPr>
        </p:nvSpPr>
        <p:spPr>
          <a:xfrm>
            <a:off x="609600" y="620713"/>
            <a:ext cx="7772400" cy="5703887"/>
          </a:xfrm>
        </p:spPr>
        <p:txBody>
          <a:bodyPr vert="horz" wrap="square" lIns="91440" tIns="45720" rIns="91440" bIns="45720" anchor="t" anchorCtr="0"/>
          <a:p>
            <a:r>
              <a:rPr lang="en-US" altLang="zh-CN" sz="3600" b="1" dirty="0"/>
              <a:t>6.</a:t>
            </a:r>
            <a:r>
              <a:rPr lang="zh-CN" altLang="en-US" sz="3600" b="1" dirty="0"/>
              <a:t>神经系统：前端有围咽神经环，由此向前后发出</a:t>
            </a:r>
            <a:r>
              <a:rPr lang="en-US" altLang="zh-CN" sz="3600" b="1" dirty="0"/>
              <a:t>6</a:t>
            </a:r>
            <a:r>
              <a:rPr lang="zh-CN" altLang="en-US" sz="3600" b="1" dirty="0"/>
              <a:t>条神经。有侧神经节、腹神经节。感觉有乳突，另有头感器和尾感器（化学感受器）。</a:t>
            </a:r>
            <a:endParaRPr lang="en-US" altLang="zh-CN" sz="3600" b="1" dirty="0"/>
          </a:p>
          <a:p>
            <a:pPr>
              <a:buNone/>
            </a:pPr>
            <a:r>
              <a:rPr lang="en-US" altLang="zh-CN" sz="3600" b="1" dirty="0"/>
              <a:t>   7.</a:t>
            </a:r>
            <a:r>
              <a:rPr lang="zh-CN" altLang="en-US" sz="3600" b="1" dirty="0"/>
              <a:t>生殖：多数雌雄异体异形，少数雌雄同体。异体授精，交配后产卵，有的产含幼虫的卵，有的直接产幼虫。线虫发育一般要蜕皮</a:t>
            </a:r>
            <a:r>
              <a:rPr lang="en-US" altLang="zh-CN" sz="3600" b="1" dirty="0"/>
              <a:t>4</a:t>
            </a:r>
            <a:r>
              <a:rPr lang="zh-CN" altLang="en-US" sz="3600" b="1" dirty="0"/>
              <a:t>次，有许多是间接发育。</a:t>
            </a:r>
            <a:endParaRPr lang="zh-CN" altLang="en-US" sz="3600" b="1" dirty="0"/>
          </a:p>
        </p:txBody>
      </p:sp>
    </p:spTree>
  </p:cSld>
  <p:clrMapOvr>
    <a:masterClrMapping/>
  </p:clrMapOvr>
  <p:transition>
    <p:cover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日期占位符 1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18434" name="页脚占位符 2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18435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pic>
        <p:nvPicPr>
          <p:cNvPr id="18436" name="Picture 2" descr="F:\wjzdw\新建文件夹\唇瓣2 副本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3613" y="0"/>
            <a:ext cx="4675187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zh-CN" altLang="en-US" strike="noStrike" noProof="1" dirty="0">
                <a:latin typeface="Times New Roman" panose="02020603050405020304" pitchFamily="1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Times New Roman" panose="02020603050405020304" pitchFamily="1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3625" t="5472" r="9095" b="3151"/>
          <a:stretch>
            <a:fillRect/>
          </a:stretch>
        </p:blipFill>
        <p:spPr>
          <a:xfrm rot="16200000">
            <a:off x="1760855" y="-135890"/>
            <a:ext cx="5724525" cy="799465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日期占位符 1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19458" name="页脚占位符 2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19459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pic>
        <p:nvPicPr>
          <p:cNvPr id="19460" name="Picture 2" descr="F:\wjzdw\新建文件夹\唇瓣电镜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0" y="0"/>
            <a:ext cx="2898775" cy="3962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1" name="Picture 4" descr="F:\wjzdw\新建文件夹\人蛔虫 副本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3962400"/>
            <a:ext cx="6477000" cy="26622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1" name="日期占位符 1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20482" name="页脚占位符 2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20483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pic>
        <p:nvPicPr>
          <p:cNvPr id="20484" name="Picture 2" descr="F:\wjzdw\新建文件夹\肌细胞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57800" y="609600"/>
            <a:ext cx="3497263" cy="4532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Picture 3" descr="F:\wjzdw\新建文件夹\角质膜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4876800" cy="3870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21506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21507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21508" name="Rectangle 3"/>
          <p:cNvSpPr>
            <a:spLocks noGrp="1"/>
          </p:cNvSpPr>
          <p:nvPr>
            <p:ph idx="1"/>
          </p:nvPr>
        </p:nvSpPr>
        <p:spPr>
          <a:xfrm>
            <a:off x="323850" y="476250"/>
            <a:ext cx="8424863" cy="5905500"/>
          </a:xfrm>
        </p:spPr>
        <p:txBody>
          <a:bodyPr vert="horz" wrap="square" lIns="91440" tIns="45720" rIns="91440" bIns="45720" anchor="t" anchorCtr="0"/>
          <a:p>
            <a:r>
              <a:rPr lang="en-US" altLang="zh-CN" sz="3600" b="1" dirty="0">
                <a:solidFill>
                  <a:schemeClr val="tx2"/>
                </a:solidFill>
              </a:rPr>
              <a:t>8.2.3 </a:t>
            </a:r>
            <a:r>
              <a:rPr lang="zh-CN" altLang="en-US" sz="3600" b="1" dirty="0">
                <a:solidFill>
                  <a:schemeClr val="tx2"/>
                </a:solidFill>
              </a:rPr>
              <a:t>分类</a:t>
            </a:r>
            <a:endParaRPr lang="en-US" altLang="zh-CN" sz="3600" b="1" dirty="0">
              <a:solidFill>
                <a:schemeClr val="tx2"/>
              </a:solidFill>
            </a:endParaRPr>
          </a:p>
          <a:p>
            <a:r>
              <a:rPr lang="zh-CN" altLang="en-US" b="1" dirty="0"/>
              <a:t>约</a:t>
            </a:r>
            <a:r>
              <a:rPr lang="en-US" altLang="zh-CN" b="1" dirty="0"/>
              <a:t>15000</a:t>
            </a:r>
            <a:r>
              <a:rPr lang="zh-CN" altLang="en-US" b="1" dirty="0"/>
              <a:t>种。分</a:t>
            </a:r>
            <a:r>
              <a:rPr lang="zh-CN" altLang="en-US" b="1" dirty="0">
                <a:solidFill>
                  <a:srgbClr val="FF0000"/>
                </a:solidFill>
              </a:rPr>
              <a:t>无尾感器纲</a:t>
            </a:r>
            <a:r>
              <a:rPr lang="zh-CN" altLang="en-US" b="1" dirty="0"/>
              <a:t>（腺肾纲）和</a:t>
            </a:r>
            <a:r>
              <a:rPr lang="zh-CN" altLang="en-US" b="1" dirty="0">
                <a:solidFill>
                  <a:srgbClr val="FF0000"/>
                </a:solidFill>
              </a:rPr>
              <a:t>尾感器纲</a:t>
            </a:r>
            <a:r>
              <a:rPr lang="zh-CN" altLang="en-US" b="1" dirty="0"/>
              <a:t>（胞管肾纲）。无尾感器纲特征是无尾感器；</a:t>
            </a:r>
            <a:r>
              <a:rPr lang="zh-CN" altLang="en-US" b="1" dirty="0">
                <a:solidFill>
                  <a:srgbClr val="FFFF00"/>
                </a:solidFill>
              </a:rPr>
              <a:t>排泄器官退化或无</a:t>
            </a:r>
            <a:r>
              <a:rPr lang="zh-CN" altLang="en-US" b="1" dirty="0"/>
              <a:t>；雄虫有</a:t>
            </a:r>
            <a:r>
              <a:rPr lang="en-US" altLang="zh-CN" b="1" dirty="0"/>
              <a:t>1</a:t>
            </a:r>
            <a:r>
              <a:rPr lang="zh-CN" altLang="en-US" b="1" dirty="0"/>
              <a:t>交合刺，多自由生活，海产种类多。嘴刺目</a:t>
            </a:r>
            <a:r>
              <a:rPr lang="en-US" altLang="zh-CN" b="1" dirty="0"/>
              <a:t>→</a:t>
            </a:r>
            <a:r>
              <a:rPr lang="zh-CN" altLang="en-US" b="1" dirty="0"/>
              <a:t>咽分前后两部分；色矛目</a:t>
            </a:r>
            <a:r>
              <a:rPr lang="en-US" altLang="zh-CN" b="1" dirty="0"/>
              <a:t>→</a:t>
            </a:r>
            <a:r>
              <a:rPr lang="zh-CN" altLang="en-US" b="1" dirty="0"/>
              <a:t>咽分三部分。</a:t>
            </a:r>
            <a:r>
              <a:rPr lang="zh-CN" altLang="en-US" b="1" dirty="0">
                <a:solidFill>
                  <a:srgbClr val="FF0000"/>
                </a:solidFill>
              </a:rPr>
              <a:t>尾感器纲</a:t>
            </a:r>
            <a:r>
              <a:rPr lang="zh-CN" altLang="en-US" b="1" dirty="0"/>
              <a:t>有尾感器，</a:t>
            </a:r>
            <a:r>
              <a:rPr lang="zh-CN" altLang="en-US" b="1" dirty="0">
                <a:solidFill>
                  <a:srgbClr val="FFFF00"/>
                </a:solidFill>
              </a:rPr>
              <a:t>排泄器官为成对纵管</a:t>
            </a:r>
            <a:r>
              <a:rPr lang="zh-CN" altLang="en-US" b="1" dirty="0"/>
              <a:t>；雄虫有</a:t>
            </a:r>
            <a:r>
              <a:rPr lang="en-US" altLang="zh-CN" b="1" dirty="0"/>
              <a:t>1</a:t>
            </a:r>
            <a:r>
              <a:rPr lang="zh-CN" altLang="en-US" b="1" dirty="0"/>
              <a:t>对交合刺，几乎全部陆生，约一半寄生生活。有蛔目（咽长筒状，口周围有乳突）、原线虫目（咽球状或筒状，无乳突）等。</a:t>
            </a:r>
            <a:endParaRPr lang="zh-CN" altLang="en-US" b="1" dirty="0"/>
          </a:p>
        </p:txBody>
      </p:sp>
    </p:spTree>
  </p:cSld>
  <p:clrMapOvr>
    <a:masterClrMapping/>
  </p:clrMapOvr>
  <p:transition>
    <p:cover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22530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22531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22532" name="Rectangle 3"/>
          <p:cNvSpPr>
            <a:spLocks noGrp="1"/>
          </p:cNvSpPr>
          <p:nvPr>
            <p:ph idx="1"/>
          </p:nvPr>
        </p:nvSpPr>
        <p:spPr>
          <a:xfrm>
            <a:off x="381000" y="476250"/>
            <a:ext cx="8305800" cy="6048375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en-US" altLang="zh-CN" sz="3600" b="1" dirty="0">
                <a:solidFill>
                  <a:schemeClr val="tx2"/>
                </a:solidFill>
                <a:latin typeface="Arial" panose="020B0604020202020204" pitchFamily="34" charset="0"/>
              </a:rPr>
              <a:t>8.2.4 </a:t>
            </a:r>
            <a:r>
              <a:rPr lang="zh-CN" altLang="en-US" sz="3600" b="1" dirty="0">
                <a:solidFill>
                  <a:schemeClr val="tx2"/>
                </a:solidFill>
              </a:rPr>
              <a:t>几种重要的寄生线虫</a:t>
            </a:r>
            <a:endParaRPr lang="en-US" altLang="zh-CN" sz="3600" b="1" dirty="0">
              <a:solidFill>
                <a:schemeClr val="tx2"/>
              </a:solidFill>
            </a:endParaRPr>
          </a:p>
          <a:p>
            <a:pPr algn="just"/>
            <a:r>
              <a:rPr lang="en-US" altLang="zh-CN" dirty="0"/>
              <a:t> 1.</a:t>
            </a:r>
            <a:r>
              <a:rPr lang="zh-CN" altLang="en-US" dirty="0"/>
              <a:t>蛲虫</a:t>
            </a:r>
            <a:r>
              <a:rPr lang="en-US" altLang="zh-CN" dirty="0"/>
              <a:t>→</a:t>
            </a:r>
            <a:r>
              <a:rPr lang="zh-CN" altLang="en-US" dirty="0"/>
              <a:t>寄生在人的肠中，造成失眠，消瘦等，自体感染和异体感染。</a:t>
            </a:r>
            <a:endParaRPr lang="en-US" altLang="zh-CN" dirty="0"/>
          </a:p>
          <a:p>
            <a:pPr algn="just"/>
            <a:r>
              <a:rPr lang="en-US" altLang="zh-CN" dirty="0"/>
              <a:t> 2.</a:t>
            </a:r>
            <a:r>
              <a:rPr lang="zh-CN" altLang="en-US" dirty="0"/>
              <a:t>十二指肠钩虫</a:t>
            </a:r>
            <a:r>
              <a:rPr lang="en-US" altLang="zh-CN" dirty="0"/>
              <a:t>→</a:t>
            </a:r>
            <a:r>
              <a:rPr lang="zh-CN" altLang="en-US" dirty="0"/>
              <a:t>寄生在人的十二指肠，造成慢性失血，浮肿，无力。</a:t>
            </a:r>
            <a:endParaRPr lang="en-US" altLang="zh-CN" dirty="0"/>
          </a:p>
          <a:p>
            <a:pPr algn="just"/>
            <a:r>
              <a:rPr lang="en-US" altLang="zh-CN" dirty="0"/>
              <a:t> 3.</a:t>
            </a:r>
            <a:r>
              <a:rPr lang="zh-CN" altLang="en-US" dirty="0"/>
              <a:t>丝虫</a:t>
            </a:r>
            <a:r>
              <a:rPr lang="en-US" altLang="zh-CN" dirty="0"/>
              <a:t>→</a:t>
            </a:r>
            <a:r>
              <a:rPr lang="zh-CN" altLang="en-US" dirty="0"/>
              <a:t>寄生在热带，亚热带地区的人体淋巴系统，有中间宿主（蚊），造成象皮肿。</a:t>
            </a:r>
            <a:endParaRPr lang="en-US" altLang="zh-CN" dirty="0"/>
          </a:p>
          <a:p>
            <a:pPr algn="just"/>
            <a:r>
              <a:rPr lang="en-US" altLang="zh-CN" dirty="0"/>
              <a:t> 4.</a:t>
            </a:r>
            <a:r>
              <a:rPr lang="zh-CN" altLang="en-US" dirty="0"/>
              <a:t>小麦粒线虫</a:t>
            </a:r>
            <a:r>
              <a:rPr lang="en-US" altLang="zh-CN" dirty="0"/>
              <a:t>→</a:t>
            </a:r>
            <a:r>
              <a:rPr lang="zh-CN" altLang="en-US" dirty="0"/>
              <a:t>寄生在叶片内，进出口检疫对象之一。</a:t>
            </a:r>
            <a:endParaRPr lang="zh-CN" altLang="en-US" dirty="0"/>
          </a:p>
        </p:txBody>
      </p:sp>
      <p:pic>
        <p:nvPicPr>
          <p:cNvPr id="22533" name="图片 359428" descr="ancylostoma duodenale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26050" y="4943475"/>
            <a:ext cx="1655763" cy="1914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4" name="Picture 3" descr="F:\wjzdw\新建文件夹\小麦线虫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638" y="4943475"/>
            <a:ext cx="1963737" cy="1914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1235075" y="123825"/>
            <a:ext cx="7759700" cy="865188"/>
          </a:xfrm>
        </p:spPr>
        <p:txBody>
          <a:bodyPr vert="horz" wrap="square" lIns="91440" tIns="45720" rIns="91440" bIns="45720" anchor="ctr" anchorCtr="0"/>
          <a:p>
            <a:r>
              <a:rPr lang="en-US" altLang="zh-CN" sz="3600" b="1" i="0" dirty="0">
                <a:latin typeface="Arial" panose="020B0604020202020204" pitchFamily="34" charset="0"/>
              </a:rPr>
              <a:t>8.2</a:t>
            </a:r>
            <a:r>
              <a:rPr lang="en-US" altLang="zh-CN" sz="3600" b="1" i="0" dirty="0"/>
              <a:t>   </a:t>
            </a:r>
            <a:r>
              <a:rPr lang="zh-CN" altLang="en-US" sz="3600" b="1" i="0" dirty="0"/>
              <a:t>线虫动物门 </a:t>
            </a:r>
            <a:r>
              <a:rPr lang="en-US" altLang="zh-CN" sz="3600" b="1" i="0" dirty="0"/>
              <a:t>Phylum Nematoda</a:t>
            </a:r>
            <a:endParaRPr lang="zh-CN" altLang="en-US" sz="3600" b="1" i="0" dirty="0">
              <a:solidFill>
                <a:srgbClr val="CC0099"/>
              </a:solidFill>
            </a:endParaRPr>
          </a:p>
        </p:txBody>
      </p:sp>
      <p:sp>
        <p:nvSpPr>
          <p:cNvPr id="6149" name="Rectangle 3"/>
          <p:cNvSpPr>
            <a:spLocks noGrp="1"/>
          </p:cNvSpPr>
          <p:nvPr>
            <p:ph idx="1"/>
          </p:nvPr>
        </p:nvSpPr>
        <p:spPr>
          <a:xfrm>
            <a:off x="228600" y="1341438"/>
            <a:ext cx="8229600" cy="4392613"/>
          </a:xfrm>
        </p:spPr>
        <p:txBody>
          <a:bodyPr vert="horz" wrap="square" lIns="91440" tIns="45720" rIns="91440" bIns="45720" anchor="t"/>
          <a:p>
            <a:pPr marL="342900" marR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1"/>
              </a:buBlip>
            </a:pPr>
            <a:r>
              <a:rPr kumimoji="1" lang="en-US" altLang="zh-CN" sz="3200" b="1" i="0" u="none" strike="noStrike" kern="0" cap="none" spc="0" normalizeH="0" baseline="0" noProof="1" dirty="0">
                <a:solidFill>
                  <a:srgbClr val="CC0099"/>
                </a:solidFill>
                <a:latin typeface="+mn-lt"/>
                <a:ea typeface="+mn-ea"/>
                <a:cs typeface="+mn-cs"/>
              </a:rPr>
              <a:t>8.2.1 </a:t>
            </a:r>
            <a:r>
              <a:rPr kumimoji="1" lang="zh-CN" altLang="en-US" sz="3200" b="1" i="0" u="none" strike="noStrike" kern="0" cap="none" spc="0" normalizeH="0" baseline="0" noProof="1" dirty="0">
                <a:solidFill>
                  <a:srgbClr val="CC0099"/>
                </a:solidFill>
                <a:latin typeface="+mn-lt"/>
                <a:ea typeface="+mn-ea"/>
                <a:cs typeface="+mn-cs"/>
              </a:rPr>
              <a:t>代表动物</a:t>
            </a:r>
            <a:r>
              <a:rPr kumimoji="1" lang="en-US" altLang="zh-CN" sz="3200" b="1" i="0" u="none" strike="noStrike" kern="0" cap="none" spc="0" normalizeH="0" baseline="0" noProof="1" dirty="0">
                <a:solidFill>
                  <a:srgbClr val="CC0099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1" lang="zh-CN" altLang="en-US" sz="3200" b="1" i="0" u="none" strike="noStrike" kern="0" cap="none" spc="0" normalizeH="0" baseline="0" noProof="1" dirty="0">
                <a:solidFill>
                  <a:srgbClr val="CC0099"/>
                </a:solidFill>
                <a:latin typeface="+mn-lt"/>
                <a:ea typeface="+mn-ea"/>
                <a:cs typeface="+mn-cs"/>
              </a:rPr>
              <a:t>人蛔虫</a:t>
            </a:r>
            <a:endParaRPr kumimoji="1" lang="en-US" altLang="zh-CN" sz="3200" b="1" i="0" u="none" strike="noStrike" kern="0" cap="none" spc="0" normalizeH="0" baseline="0" noProof="1" dirty="0">
              <a:solidFill>
                <a:srgbClr val="CC0099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1"/>
              </a:buBlip>
            </a:pPr>
            <a:r>
              <a:rPr kumimoji="1" lang="en-US" altLang="zh-CN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8.2.1.1 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外形特征：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体呈圆长型，侧线明显，口有三片唇片，四个乳突。</a:t>
            </a:r>
            <a:endParaRPr kumimoji="1" lang="zh-CN" altLang="en-US" sz="20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1"/>
              </a:buBlip>
            </a:pPr>
            <a:r>
              <a:rPr kumimoji="1" lang="en-US" altLang="zh-CN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8.2.1.2 </a:t>
            </a:r>
            <a:r>
              <a:rPr kumimoji="1" lang="zh-CN" altLang="en-US" sz="28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结构和机能</a:t>
            </a:r>
            <a:endParaRPr kumimoji="1" lang="zh-CN" altLang="en-US" sz="28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AutoNum type="circleNumDbPlain"/>
            </a:pPr>
            <a:r>
              <a:rPr kumimoji="1" lang="zh-CN" altLang="en-US" sz="2000" b="1" i="0" u="none" strike="noStrike" kern="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+mn-cs"/>
                <a:sym typeface="+mn-ea"/>
              </a:rPr>
              <a:t>角质膜</a:t>
            </a:r>
            <a:r>
              <a:rPr kumimoji="1" lang="zh-CN" altLang="en-US" sz="2000" b="0" i="0" u="none" strike="noStrike" kern="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+mn-cs"/>
                <a:sym typeface="+mn-ea"/>
              </a:rPr>
              <a:t>(</a:t>
            </a:r>
            <a:r>
              <a:rPr kumimoji="1" lang="en-US" altLang="zh-CN" sz="2000" b="0" i="0" u="none" strike="noStrike" kern="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+mn-cs"/>
                <a:sym typeface="+mn-ea"/>
              </a:rPr>
              <a:t>Cuticle)</a:t>
            </a:r>
            <a:r>
              <a:rPr kumimoji="1" lang="en-US" altLang="zh-CN" sz="2000" b="1" i="0" u="none" strike="noStrike" kern="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+mn-cs"/>
                <a:sym typeface="+mn-ea"/>
              </a:rPr>
              <a:t> 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+mn-cs"/>
                <a:sym typeface="+mn-ea"/>
              </a:rPr>
              <a:t>发达</a:t>
            </a:r>
            <a:r>
              <a:rPr kumimoji="1" lang="en-US" altLang="zh-CN" sz="2000" b="1" i="0" u="none" strike="noStrike" kern="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+mn-cs"/>
                <a:sym typeface="+mn-ea"/>
              </a:rPr>
              <a:t> 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：线虫体表被一层角质膜，</a:t>
            </a:r>
            <a:r>
              <a:rPr kumimoji="1" lang="zh-CN" altLang="en-US" sz="20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厚度一般为身体半径的0</a:t>
            </a:r>
            <a:r>
              <a:rPr kumimoji="1" lang="en-US" altLang="zh-CN" sz="20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.07</a:t>
            </a:r>
            <a:r>
              <a:rPr kumimoji="1" lang="zh-CN" altLang="en-US" sz="20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倍，坚韧富有弹性，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主要成分为蛋白质，抗宿主酶和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保护虫体作用。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角质膜为上皮细胞分泌形成，发育过程中，有几次脱去旧的角质膜，长出新的角质膜，称为蜕皮</a:t>
            </a:r>
            <a:r>
              <a:rPr kumimoji="1" lang="zh-CN" altLang="en-US" sz="20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(</a:t>
            </a:r>
            <a:r>
              <a:rPr kumimoji="1" lang="en-US" altLang="zh-CN" sz="20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ecdysis)。</a:t>
            </a:r>
            <a:endParaRPr kumimoji="1" lang="en-US" altLang="zh-CN" sz="2000" b="0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  <a:sym typeface="+mn-ea"/>
            </a:endParaRPr>
          </a:p>
          <a:p>
            <a:pPr marL="342900" marR="0" indent="-34290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AutoNum type="circleNumDbPlain"/>
            </a:pPr>
            <a:r>
              <a:rPr kumimoji="1" lang="zh-CN" altLang="en-US" sz="2000" b="1" i="0" u="none" strike="noStrike" kern="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+mn-cs"/>
                <a:sym typeface="+mn-ea"/>
              </a:rPr>
              <a:t>皮肌囊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：线虫的体壁由角质膜、上皮层和纵肌层组成，又称皮肌囊；角质膜下为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rgbClr val="C41A08"/>
                </a:solidFill>
                <a:latin typeface="+mn-lt"/>
                <a:ea typeface="+mn-ea"/>
                <a:cs typeface="+mn-cs"/>
                <a:sym typeface="+mn-ea"/>
              </a:rPr>
              <a:t>合胞体</a:t>
            </a:r>
            <a:r>
              <a:rPr kumimoji="1" lang="zh-CN" altLang="en-US" sz="2000" b="0" i="0" u="none" strike="noStrike" kern="0" cap="none" spc="0" normalizeH="0" baseline="0" noProof="1" dirty="0">
                <a:solidFill>
                  <a:srgbClr val="C41A08"/>
                </a:solidFill>
                <a:latin typeface="+mn-lt"/>
                <a:ea typeface="+mn-ea"/>
                <a:cs typeface="+mn-cs"/>
                <a:sym typeface="+mn-ea"/>
              </a:rPr>
              <a:t>(</a:t>
            </a:r>
            <a:r>
              <a:rPr kumimoji="1" lang="en-US" altLang="zh-CN" sz="2000" b="0" i="0" u="none" strike="noStrike" kern="0" cap="none" spc="0" normalizeH="0" baseline="0" noProof="1" dirty="0">
                <a:solidFill>
                  <a:srgbClr val="C41A08"/>
                </a:solidFill>
                <a:latin typeface="+mn-lt"/>
                <a:ea typeface="+mn-ea"/>
                <a:cs typeface="+mn-cs"/>
                <a:sym typeface="+mn-ea"/>
              </a:rPr>
              <a:t>syncytial)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rgbClr val="C41A08"/>
                </a:solidFill>
                <a:latin typeface="+mn-lt"/>
                <a:ea typeface="+mn-ea"/>
                <a:cs typeface="+mn-cs"/>
                <a:sym typeface="+mn-ea"/>
              </a:rPr>
              <a:t>的上皮</a:t>
            </a:r>
            <a:r>
              <a:rPr kumimoji="1" lang="zh-CN" altLang="en-US" sz="2000" b="0" i="0" u="none" strike="noStrike" kern="0" cap="none" spc="0" normalizeH="0" baseline="0" noProof="1" dirty="0">
                <a:solidFill>
                  <a:srgbClr val="C41A08"/>
                </a:solidFill>
                <a:latin typeface="+mn-lt"/>
                <a:ea typeface="+mn-ea"/>
                <a:cs typeface="+mn-cs"/>
                <a:sym typeface="+mn-ea"/>
              </a:rPr>
              <a:t>(</a:t>
            </a:r>
            <a:r>
              <a:rPr kumimoji="1" lang="en-US" altLang="zh-CN" sz="2000" b="0" i="0" u="none" strike="noStrike" kern="0" cap="none" spc="0" normalizeH="0" baseline="0" noProof="1" dirty="0">
                <a:solidFill>
                  <a:srgbClr val="C41A08"/>
                </a:solidFill>
                <a:latin typeface="+mn-lt"/>
                <a:ea typeface="+mn-ea"/>
                <a:cs typeface="+mn-cs"/>
                <a:sym typeface="+mn-ea"/>
              </a:rPr>
              <a:t>epidermis)，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rgbClr val="C41A08"/>
                </a:solidFill>
                <a:latin typeface="+mn-lt"/>
                <a:ea typeface="+mn-ea"/>
                <a:cs typeface="+mn-cs"/>
                <a:sym typeface="+mn-ea"/>
              </a:rPr>
              <a:t>即上皮细胞的界限不清，具多核。</a:t>
            </a:r>
            <a:r>
              <a:rPr kumimoji="1" lang="zh-CN" altLang="en-US" sz="20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 上皮内为中胚层形成的纵肌层，不发达，属典型的斜纹肌。</a:t>
            </a:r>
            <a:endParaRPr kumimoji="1" lang="zh-CN" altLang="en-US" sz="20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en-US" altLang="zh-CN" sz="2000" b="0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ea"/>
            </a:endParaRPr>
          </a:p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0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148" name="文本占位符 343041" descr="Rectangle: Click to edit Master text styles&#13;&#10;Second level&#13;&#10;Third level&#13;&#10;Fourth level&#13;&#10;Fifth level"/>
          <p:cNvPicPr>
            <a:picLocks noChangeAspect="1"/>
          </p:cNvPicPr>
          <p:nvPr/>
        </p:nvPicPr>
        <p:blipFill>
          <a:blip r:embed="rId2"/>
          <a:srcRect r="15643" b="3978"/>
          <a:stretch>
            <a:fillRect/>
          </a:stretch>
        </p:blipFill>
        <p:spPr>
          <a:xfrm>
            <a:off x="7758113" y="812800"/>
            <a:ext cx="1385887" cy="11731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日期占位符 1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23554" name="页脚占位符 2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23555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pic>
        <p:nvPicPr>
          <p:cNvPr id="23556" name="Picture 2" descr="F:\wjzdw\新建文件夹\蛲虫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57200"/>
            <a:ext cx="2185988" cy="59261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Picture 3" descr="F:\wjzdw\新建文件夹\鞭虫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533400"/>
            <a:ext cx="2312988" cy="5751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8" name="Picture 4" descr="F:\wjzdw\新建文件夹\钩虫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600200"/>
            <a:ext cx="3962400" cy="4291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9" name="矩形标注 1"/>
          <p:cNvSpPr/>
          <p:nvPr/>
        </p:nvSpPr>
        <p:spPr>
          <a:xfrm>
            <a:off x="2819400" y="533400"/>
            <a:ext cx="1295400" cy="273050"/>
          </a:xfrm>
          <a:prstGeom prst="wedgeRectCallout">
            <a:avLst>
              <a:gd name="adj1" fmla="val 22954"/>
              <a:gd name="adj2" fmla="val 235384"/>
            </a:avLst>
          </a:prstGeom>
          <a:gradFill rotWithShape="1">
            <a:gsLst>
              <a:gs pos="0">
                <a:srgbClr val="ECBEB7">
                  <a:alpha val="100000"/>
                </a:srgbClr>
              </a:gs>
              <a:gs pos="44000">
                <a:srgbClr val="E39D93">
                  <a:alpha val="100000"/>
                </a:srgbClr>
              </a:gs>
              <a:gs pos="100000">
                <a:srgbClr val="D97C6F">
                  <a:alpha val="100000"/>
                </a:srgbClr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40" tIns="45720" rIns="91440" bIns="45720" anchor="t" anchorCtr="0"/>
          <a:p>
            <a:pPr>
              <a:buSzTx/>
            </a:pPr>
            <a:r>
              <a:rPr lang="zh-CN" altLang="en-US" sz="1000" b="1">
                <a:solidFill>
                  <a:srgbClr val="FFFF00"/>
                </a:solidFill>
                <a:latin typeface="Times New Roman" panose="02020603050405020304" pitchFamily="1" charset="0"/>
                <a:ea typeface="SimSun" panose="02010600030101010101" pitchFamily="2" charset="-122"/>
              </a:rPr>
              <a:t>无尾感，寄生盲肠</a:t>
            </a:r>
            <a:endParaRPr lang="zh-CN" altLang="en-US" sz="1000" b="1">
              <a:solidFill>
                <a:srgbClr val="FFFF00"/>
              </a:solidFill>
              <a:latin typeface="Times New Roman" panose="02020603050405020304" pitchFamily="1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日期占位符 1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24578" name="页脚占位符 2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24579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pic>
        <p:nvPicPr>
          <p:cNvPr id="24580" name="Picture 2" descr="F:\wjzdw\新建文件夹\丝虫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0"/>
            <a:ext cx="4645025" cy="3671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1" name="Picture 3" descr="F:\wjzdw\新建文件夹\丝虫生活史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827463"/>
            <a:ext cx="5272088" cy="30305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1" name="日期占位符 1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25602" name="页脚占位符 2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25603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pic>
        <p:nvPicPr>
          <p:cNvPr id="25604" name="Picture 2" descr="象皮肿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196975"/>
            <a:ext cx="8610600" cy="42719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26626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26627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26628" name="Rectangle 2"/>
          <p:cNvSpPr>
            <a:spLocks noGrp="1"/>
          </p:cNvSpPr>
          <p:nvPr>
            <p:ph type="title"/>
          </p:nvPr>
        </p:nvSpPr>
        <p:spPr>
          <a:xfrm>
            <a:off x="323850" y="188913"/>
            <a:ext cx="4319588" cy="792162"/>
          </a:xfrm>
        </p:spPr>
        <p:txBody>
          <a:bodyPr vert="horz" wrap="square" lIns="91440" tIns="45720" rIns="91440" bIns="45720" anchor="ctr" anchorCtr="0"/>
          <a:p>
            <a:r>
              <a:rPr lang="en-US" altLang="zh-CN" b="1" i="0" dirty="0"/>
              <a:t>8.3  </a:t>
            </a:r>
            <a:r>
              <a:rPr lang="zh-CN" altLang="en-US" b="1" i="0" dirty="0"/>
              <a:t>轮虫动物门</a:t>
            </a:r>
            <a:endParaRPr lang="zh-CN" altLang="en-US" b="1" i="0" dirty="0"/>
          </a:p>
        </p:txBody>
      </p:sp>
      <p:sp>
        <p:nvSpPr>
          <p:cNvPr id="26629" name="Rectangle 3"/>
          <p:cNvSpPr>
            <a:spLocks noGrp="1"/>
          </p:cNvSpPr>
          <p:nvPr>
            <p:ph idx="1"/>
          </p:nvPr>
        </p:nvSpPr>
        <p:spPr>
          <a:xfrm>
            <a:off x="685800" y="1196975"/>
            <a:ext cx="7772400" cy="5065713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zh-CN" altLang="en-US" sz="2800" dirty="0"/>
              <a:t>主要特征</a:t>
            </a:r>
            <a:endParaRPr lang="en-US" altLang="zh-CN" sz="2800" dirty="0"/>
          </a:p>
          <a:p>
            <a:pPr algn="just"/>
            <a:r>
              <a:rPr lang="zh-CN" altLang="en-US" sz="2800" dirty="0">
                <a:latin typeface="Times New Roman" panose="02020603050405020304" pitchFamily="1" charset="0"/>
              </a:rPr>
              <a:t>身体分为</a:t>
            </a:r>
            <a:r>
              <a:rPr lang="zh-CN" altLang="en-US" sz="2800" dirty="0">
                <a:solidFill>
                  <a:srgbClr val="FFFF00"/>
                </a:solidFill>
                <a:latin typeface="Times New Roman" panose="02020603050405020304" pitchFamily="1" charset="0"/>
              </a:rPr>
              <a:t>头、躯干和尾</a:t>
            </a:r>
            <a:r>
              <a:rPr lang="zh-CN" altLang="en-US" sz="2800" dirty="0">
                <a:latin typeface="Times New Roman" panose="02020603050405020304" pitchFamily="1" charset="0"/>
              </a:rPr>
              <a:t>三部分。头部具</a:t>
            </a:r>
            <a:r>
              <a:rPr lang="en-US" altLang="zh-CN" sz="2800" dirty="0"/>
              <a:t>1-2</a:t>
            </a:r>
            <a:r>
              <a:rPr lang="zh-CN" altLang="en-US" sz="2800" dirty="0">
                <a:latin typeface="Times New Roman" panose="02020603050405020304" pitchFamily="1" charset="0"/>
              </a:rPr>
              <a:t>圈纤毛组成的</a:t>
            </a:r>
            <a:r>
              <a:rPr lang="zh-CN" altLang="en-US" sz="2800" dirty="0">
                <a:solidFill>
                  <a:srgbClr val="FFFF00"/>
                </a:solidFill>
                <a:latin typeface="Times New Roman" panose="02020603050405020304" pitchFamily="1" charset="0"/>
              </a:rPr>
              <a:t>头冠</a:t>
            </a:r>
            <a:r>
              <a:rPr lang="zh-CN" altLang="en-US" sz="2800" dirty="0">
                <a:latin typeface="Times New Roman" panose="02020603050405020304" pitchFamily="1" charset="0"/>
              </a:rPr>
              <a:t>；躯干被</a:t>
            </a:r>
            <a:r>
              <a:rPr lang="zh-CN" altLang="en-US" sz="2800" dirty="0">
                <a:solidFill>
                  <a:srgbClr val="FFFF00"/>
                </a:solidFill>
                <a:latin typeface="Times New Roman" panose="02020603050405020304" pitchFamily="1" charset="0"/>
              </a:rPr>
              <a:t>角质膜</a:t>
            </a:r>
            <a:r>
              <a:rPr lang="zh-CN" altLang="en-US" sz="2800" dirty="0">
                <a:latin typeface="Times New Roman" panose="02020603050405020304" pitchFamily="1" charset="0"/>
              </a:rPr>
              <a:t>，称兜甲，有环形折痕，似体节。足有足腺和趾。</a:t>
            </a:r>
            <a:endParaRPr lang="en-US" altLang="zh-CN" sz="2800" dirty="0"/>
          </a:p>
          <a:p>
            <a:r>
              <a:rPr lang="zh-CN" altLang="en-US" sz="2800" dirty="0">
                <a:latin typeface="Times New Roman" panose="02020603050405020304" pitchFamily="1" charset="0"/>
              </a:rPr>
              <a:t>体壁表面被角质膜；上皮为合胞体，环肌及纵肌成束存在。</a:t>
            </a:r>
            <a:endParaRPr lang="en-US" altLang="zh-CN" sz="2800" dirty="0">
              <a:latin typeface="Times New Roman" panose="02020603050405020304" pitchFamily="1" charset="0"/>
            </a:endParaRPr>
          </a:p>
          <a:p>
            <a:r>
              <a:rPr lang="zh-CN" altLang="en-US" sz="2800" dirty="0">
                <a:latin typeface="Times New Roman" panose="02020603050405020304" pitchFamily="1" charset="0"/>
              </a:rPr>
              <a:t>消化管有口、咽、食道、胃、肠、肛门。咽特别膨大，肌肉发达，称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" charset="0"/>
              </a:rPr>
              <a:t>咀嚼囊</a:t>
            </a:r>
            <a:r>
              <a:rPr lang="zh-CN" altLang="en-US" sz="2800" dirty="0">
                <a:latin typeface="Times New Roman" panose="02020603050405020304" pitchFamily="1" charset="0"/>
              </a:rPr>
              <a:t>；咽内有咀嚼器；咽侧有唾液腺。</a:t>
            </a:r>
            <a:endParaRPr lang="en-US" altLang="zh-CN" sz="2800" dirty="0">
              <a:latin typeface="Times New Roman" panose="02020603050405020304" pitchFamily="1" charset="0"/>
            </a:endParaRPr>
          </a:p>
          <a:p>
            <a:r>
              <a:rPr lang="zh-CN" altLang="en-US" sz="2800" dirty="0">
                <a:latin typeface="Times New Roman" panose="02020603050405020304" pitchFamily="1" charset="0"/>
              </a:rPr>
              <a:t>排泄系统为</a:t>
            </a:r>
            <a:r>
              <a:rPr lang="en-US" altLang="zh-CN" sz="2800" dirty="0">
                <a:solidFill>
                  <a:srgbClr val="FFFF00"/>
                </a:solidFill>
              </a:rPr>
              <a:t>1</a:t>
            </a:r>
            <a:r>
              <a:rPr lang="zh-CN" altLang="en-US" sz="2800" dirty="0">
                <a:solidFill>
                  <a:srgbClr val="FFFF00"/>
                </a:solidFill>
                <a:latin typeface="Times New Roman" panose="02020603050405020304" pitchFamily="1" charset="0"/>
              </a:rPr>
              <a:t>对排泄管</a:t>
            </a:r>
            <a:r>
              <a:rPr lang="zh-CN" altLang="en-US" sz="2800" dirty="0">
                <a:latin typeface="Times New Roman" panose="02020603050405020304" pitchFamily="1" charset="0"/>
              </a:rPr>
              <a:t>和</a:t>
            </a:r>
            <a:r>
              <a:rPr lang="zh-CN" altLang="en-US" sz="2800" dirty="0">
                <a:solidFill>
                  <a:srgbClr val="FFFF00"/>
                </a:solidFill>
                <a:latin typeface="Times New Roman" panose="02020603050405020304" pitchFamily="1" charset="0"/>
              </a:rPr>
              <a:t>焰球</a:t>
            </a:r>
            <a:r>
              <a:rPr lang="zh-CN" altLang="en-US" sz="2800" dirty="0">
                <a:latin typeface="Times New Roman" panose="02020603050405020304" pitchFamily="1" charset="0"/>
              </a:rPr>
              <a:t>组成的原肾管。</a:t>
            </a:r>
            <a:endParaRPr lang="zh-CN" altLang="en-US" sz="2800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27650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27651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27652" name="Rectangle 3"/>
          <p:cNvSpPr>
            <a:spLocks noGrp="1"/>
          </p:cNvSpPr>
          <p:nvPr>
            <p:ph idx="1"/>
          </p:nvPr>
        </p:nvSpPr>
        <p:spPr>
          <a:xfrm>
            <a:off x="395288" y="404813"/>
            <a:ext cx="8353425" cy="5857875"/>
          </a:xfrm>
        </p:spPr>
        <p:txBody>
          <a:bodyPr vert="horz" wrap="square" lIns="91440" tIns="45720" rIns="91440" bIns="45720" anchor="t" anchorCtr="0"/>
          <a:p>
            <a:r>
              <a:rPr lang="zh-CN" altLang="en-US" dirty="0">
                <a:latin typeface="Times New Roman" panose="02020603050405020304" pitchFamily="1" charset="0"/>
              </a:rPr>
              <a:t>神经系统由脑神经节</a:t>
            </a:r>
            <a:r>
              <a:rPr lang="zh-CN" altLang="en-US" dirty="0"/>
              <a:t>和</a:t>
            </a:r>
            <a:r>
              <a:rPr lang="en-US" altLang="zh-CN" dirty="0"/>
              <a:t>2</a:t>
            </a:r>
            <a:r>
              <a:rPr lang="zh-CN" altLang="en-US" dirty="0">
                <a:latin typeface="Times New Roman" panose="02020603050405020304" pitchFamily="1" charset="0"/>
              </a:rPr>
              <a:t>条腹神经组成。</a:t>
            </a:r>
            <a:endParaRPr lang="en-US" altLang="zh-CN" dirty="0"/>
          </a:p>
          <a:p>
            <a:r>
              <a:rPr lang="zh-CN" altLang="en-US" dirty="0">
                <a:latin typeface="Times New Roman" panose="02020603050405020304" pitchFamily="1" charset="0"/>
              </a:rPr>
              <a:t>生殖系统：雌雄异体。雄性个体少见，多为</a:t>
            </a:r>
            <a:r>
              <a:rPr lang="en-US" altLang="zh-CN" dirty="0">
                <a:latin typeface="Times New Roman" panose="02020603050405020304" pitchFamily="1" charset="0"/>
              </a:rPr>
              <a:t>1</a:t>
            </a:r>
            <a:r>
              <a:rPr lang="zh-CN" altLang="en-US" dirty="0">
                <a:latin typeface="Times New Roman" panose="02020603050405020304" pitchFamily="1" charset="0"/>
              </a:rPr>
              <a:t>个睾丸，有输精管和阴茎，其他器官退化。雌性包括卵巢、输卵管、卵黄腺。环境条件适宜时，进行孤雌生殖。环境条件不适宜时，能隐生</a:t>
            </a:r>
            <a:r>
              <a:rPr lang="en-US" altLang="zh-CN" dirty="0"/>
              <a:t>→P150</a:t>
            </a:r>
            <a:r>
              <a:rPr lang="zh-CN" altLang="en-US" dirty="0">
                <a:latin typeface="Times New Roman" panose="02020603050405020304" pitchFamily="1" charset="0"/>
              </a:rPr>
              <a:t>。</a:t>
            </a:r>
            <a:endParaRPr lang="en-US" altLang="zh-CN" dirty="0"/>
          </a:p>
          <a:p>
            <a:r>
              <a:rPr lang="zh-CN" altLang="en-US" dirty="0">
                <a:latin typeface="Times New Roman" panose="02020603050405020304" pitchFamily="1" charset="0"/>
              </a:rPr>
              <a:t>所有器官组织均为合胞体，且各部分含有的细胞核数目恒定不变。</a:t>
            </a:r>
            <a:endParaRPr lang="en-US" altLang="zh-CN" dirty="0">
              <a:latin typeface="Times New Roman" panose="02020603050405020304" pitchFamily="1" charset="0"/>
            </a:endParaRPr>
          </a:p>
          <a:p>
            <a:r>
              <a:rPr lang="zh-CN" altLang="en-US" dirty="0"/>
              <a:t>轮虫分单巢纲和双巢纲。它们是浮游生物的重要组成部分，主要是虾和蟹的饵料。</a:t>
            </a:r>
            <a:endParaRPr lang="zh-CN" altLang="en-US" dirty="0"/>
          </a:p>
        </p:txBody>
      </p:sp>
    </p:spTree>
  </p:cSld>
  <p:clrMapOvr>
    <a:masterClrMapping/>
  </p:clrMapOvr>
  <p:transition>
    <p:cover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日期占位符 1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28674" name="页脚占位符 2"/>
          <p:cNvSpPr>
            <a:spLocks noGrp="1"/>
          </p:cNvSpPr>
          <p:nvPr>
            <p:ph type="ftr" sz="quarter" idx="11"/>
          </p:nvPr>
        </p:nvSpPr>
        <p:spPr>
          <a:xfrm>
            <a:off x="2195195" y="5805170"/>
            <a:ext cx="2895600" cy="457200"/>
          </a:xfrm>
        </p:spPr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28675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pic>
        <p:nvPicPr>
          <p:cNvPr id="28676" name="Picture 2" descr="F:\wjzdw\新建文件夹\轮虫结构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7" name="Picture 3" descr="F:\wjzdw\新建文件夹\轮虫咀嚼器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975" y="44450"/>
            <a:ext cx="2062480" cy="12236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8" name="Picture 4" descr="F:\wjzdw\新建文件夹\轮虫生活史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855" y="-27940"/>
            <a:ext cx="4685030" cy="68694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日期占位符 1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29698" name="页脚占位符 2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29699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pic>
        <p:nvPicPr>
          <p:cNvPr id="29700" name="Picture 2" descr="F:\wjzdw\新建文件夹\习见轮虫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7888" y="31750"/>
            <a:ext cx="4846637" cy="6794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30722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30723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30724" name="Rectangle 2"/>
          <p:cNvSpPr>
            <a:spLocks noGrp="1"/>
          </p:cNvSpPr>
          <p:nvPr>
            <p:ph type="title"/>
          </p:nvPr>
        </p:nvSpPr>
        <p:spPr>
          <a:xfrm>
            <a:off x="246063" y="260350"/>
            <a:ext cx="7772400" cy="936625"/>
          </a:xfrm>
        </p:spPr>
        <p:txBody>
          <a:bodyPr vert="horz" wrap="square" lIns="91440" tIns="45720" rIns="91440" bIns="45720" anchor="ctr" anchorCtr="0"/>
          <a:p>
            <a:r>
              <a:rPr lang="en-US" altLang="zh-CN" b="1" i="0" dirty="0"/>
              <a:t>8.4 </a:t>
            </a:r>
            <a:r>
              <a:rPr lang="zh-CN" altLang="en-US" b="1" i="0" dirty="0"/>
              <a:t>原腔动物的起源和进化</a:t>
            </a:r>
            <a:endParaRPr lang="zh-CN" altLang="en-US" b="1" i="0" dirty="0"/>
          </a:p>
        </p:txBody>
      </p:sp>
      <p:sp>
        <p:nvSpPr>
          <p:cNvPr id="30725" name="Rectangle 3"/>
          <p:cNvSpPr>
            <a:spLocks noGrp="1"/>
          </p:cNvSpPr>
          <p:nvPr>
            <p:ph idx="1"/>
          </p:nvPr>
        </p:nvSpPr>
        <p:spPr>
          <a:xfrm>
            <a:off x="685800" y="1412875"/>
            <a:ext cx="7772400" cy="4849813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zh-CN" altLang="en-US" sz="3600" b="1" dirty="0">
                <a:latin typeface="Times New Roman" panose="02020603050405020304" pitchFamily="1" charset="0"/>
              </a:rPr>
              <a:t>起源和演化很复杂，众说纷纭。一般认为，假体腔动物是由扁形动物（涡虫）进化而来。</a:t>
            </a:r>
            <a:endParaRPr lang="en-US" altLang="zh-CN" sz="3600" b="1" dirty="0">
              <a:latin typeface="Times New Roman" panose="02020603050405020304" pitchFamily="1" charset="0"/>
            </a:endParaRPr>
          </a:p>
          <a:p>
            <a:r>
              <a:rPr lang="zh-CN" altLang="en-US" sz="3600" b="1" dirty="0">
                <a:latin typeface="Times New Roman" panose="02020603050405020304" pitchFamily="1" charset="0"/>
              </a:rPr>
              <a:t>腹毛动物门、线形动物门、动吻动物门、兜甲动物门、曳鳃动物门、内肛动物门、圆环动物门自己参阅</a:t>
            </a:r>
            <a:r>
              <a:rPr lang="en-US" altLang="zh-CN" sz="3600" b="1" dirty="0">
                <a:latin typeface="Times New Roman" panose="02020603050405020304" pitchFamily="1" charset="0"/>
              </a:rPr>
              <a:t>P151~159</a:t>
            </a:r>
            <a:r>
              <a:rPr lang="zh-CN" altLang="en-US" sz="3600" b="1" dirty="0">
                <a:latin typeface="Times New Roman" panose="02020603050405020304" pitchFamily="1" charset="0"/>
              </a:rPr>
              <a:t>。</a:t>
            </a:r>
            <a:endParaRPr lang="zh-CN" altLang="en-US" sz="3600" b="1" dirty="0">
              <a:latin typeface="Times New Roman" panose="02020603050405020304" pitchFamily="1" charset="0"/>
            </a:endParaRPr>
          </a:p>
        </p:txBody>
      </p:sp>
    </p:spTree>
  </p:cSld>
  <p:clrMapOvr>
    <a:masterClrMapping/>
  </p:clrMapOvr>
  <p:transition>
    <p:cover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5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31746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31747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31748" name="Rectangle 2"/>
          <p:cNvSpPr>
            <a:spLocks noGrp="1"/>
          </p:cNvSpPr>
          <p:nvPr>
            <p:ph type="title"/>
          </p:nvPr>
        </p:nvSpPr>
        <p:spPr>
          <a:xfrm>
            <a:off x="250825" y="188913"/>
            <a:ext cx="4537075" cy="842962"/>
          </a:xfrm>
        </p:spPr>
        <p:txBody>
          <a:bodyPr vert="horz" wrap="square" lIns="91440" tIns="45720" rIns="91440" bIns="45720" anchor="ctr" anchorCtr="0"/>
          <a:p>
            <a:r>
              <a:rPr lang="zh-CN" altLang="en-US" b="1" i="0" dirty="0"/>
              <a:t>附：棘头动物门</a:t>
            </a:r>
            <a:endParaRPr lang="zh-CN" altLang="en-US" b="1" i="0" dirty="0"/>
          </a:p>
        </p:txBody>
      </p:sp>
      <p:sp>
        <p:nvSpPr>
          <p:cNvPr id="31749" name="Rectangle 3"/>
          <p:cNvSpPr>
            <a:spLocks noGrp="1"/>
          </p:cNvSpPr>
          <p:nvPr>
            <p:ph idx="1"/>
          </p:nvPr>
        </p:nvSpPr>
        <p:spPr>
          <a:xfrm>
            <a:off x="323850" y="1196975"/>
            <a:ext cx="8134350" cy="5256213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zh-CN" altLang="en-US" sz="3600" b="1" dirty="0">
                <a:latin typeface="Times New Roman" panose="02020603050405020304" pitchFamily="1" charset="0"/>
              </a:rPr>
              <a:t>全为寄生，成虫寄生在脊椎动物肠道，幼虫寄在节肢动物体内，约</a:t>
            </a:r>
            <a:r>
              <a:rPr lang="en-US" altLang="zh-CN" sz="3600" b="1" dirty="0">
                <a:latin typeface="Times New Roman" panose="02020603050405020304" pitchFamily="1" charset="0"/>
              </a:rPr>
              <a:t>1100</a:t>
            </a:r>
            <a:r>
              <a:rPr lang="zh-CN" altLang="en-US" sz="3600" b="1" dirty="0">
                <a:latin typeface="Times New Roman" panose="02020603050405020304" pitchFamily="1" charset="0"/>
              </a:rPr>
              <a:t>种。头端有一可伸缩的吻突，上有钩；没有消化系统，体表吸收营养。内部器官生殖系统发达，其它均退化。生殖系统雄性睾丸</a:t>
            </a:r>
            <a:r>
              <a:rPr lang="en-US" altLang="zh-CN" sz="3600" b="1" dirty="0">
                <a:latin typeface="Times New Roman" panose="02020603050405020304" pitchFamily="1" charset="0"/>
              </a:rPr>
              <a:t>2</a:t>
            </a:r>
            <a:r>
              <a:rPr lang="zh-CN" altLang="en-US" sz="3600" b="1" dirty="0">
                <a:latin typeface="Times New Roman" panose="02020603050405020304" pitchFamily="1" charset="0"/>
              </a:rPr>
              <a:t>个；雌性卵巢开始是</a:t>
            </a:r>
            <a:r>
              <a:rPr lang="en-US" altLang="zh-CN" sz="3600" b="1" dirty="0">
                <a:latin typeface="Times New Roman" panose="02020603050405020304" pitchFamily="1" charset="0"/>
              </a:rPr>
              <a:t>1~2</a:t>
            </a:r>
            <a:r>
              <a:rPr lang="zh-CN" altLang="en-US" sz="3600" b="1" dirty="0">
                <a:latin typeface="Times New Roman" panose="02020603050405020304" pitchFamily="1" charset="0"/>
              </a:rPr>
              <a:t>个，成熟后碎裂成游离卵巢或崩解为虫卵，有子宫钟吸收虫卵进阴道，经生殖孔排出。</a:t>
            </a:r>
            <a:r>
              <a:rPr lang="en-US" altLang="zh-CN" sz="3600" b="1" dirty="0"/>
              <a:t> </a:t>
            </a:r>
            <a:endParaRPr lang="en-US" altLang="zh-CN" sz="3600" b="1" dirty="0"/>
          </a:p>
        </p:txBody>
      </p:sp>
    </p:spTree>
  </p:cSld>
  <p:clrMapOvr>
    <a:masterClrMapping/>
  </p:clrMapOvr>
  <p:transition>
    <p:cover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7170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7171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7172" name="Rectangle 3"/>
          <p:cNvSpPr>
            <a:spLocks noGrp="1"/>
          </p:cNvSpPr>
          <p:nvPr>
            <p:ph idx="1"/>
          </p:nvPr>
        </p:nvSpPr>
        <p:spPr>
          <a:xfrm>
            <a:off x="381000" y="885825"/>
            <a:ext cx="8382000" cy="4895850"/>
          </a:xfrm>
        </p:spPr>
        <p:txBody>
          <a:bodyPr vert="horz" wrap="square" lIns="91440" tIns="45720" rIns="91440" bIns="45720" anchor="t" anchorCtr="0"/>
          <a:p>
            <a:pPr>
              <a:lnSpc>
                <a:spcPct val="130000"/>
              </a:lnSpc>
              <a:buFont typeface="Arial" panose="020B0604020202020204" pitchFamily="34" charset="0"/>
              <a:buAutoNum type="circleNumDbPlain" startAt="3"/>
            </a:pPr>
            <a:r>
              <a:rPr lang="zh-CN" altLang="en-US" sz="2000" b="1">
                <a:solidFill>
                  <a:srgbClr val="FF0000"/>
                </a:solidFill>
              </a:rPr>
              <a:t>完全的消化系统</a:t>
            </a:r>
            <a:r>
              <a:rPr lang="zh-CN" altLang="en-US" sz="2000" b="1"/>
              <a:t>：</a:t>
            </a:r>
            <a:r>
              <a:rPr lang="zh-CN" altLang="en-US" sz="2000" b="1" dirty="0"/>
              <a:t>作波浪形运动，吸收宿主的半消化物质，无消化腺，肠壁无肌肉层，具绒毛。雌虫肛门在虫体末端；雄虫肛门开口泄殖腔。</a:t>
            </a:r>
            <a:endParaRPr lang="zh-CN" altLang="en-US" sz="2000" b="1"/>
          </a:p>
          <a:p>
            <a:pPr>
              <a:lnSpc>
                <a:spcPct val="130000"/>
              </a:lnSpc>
              <a:buNone/>
            </a:pPr>
            <a:r>
              <a:rPr lang="zh-CN" altLang="en-US" sz="2000" b="1"/>
              <a:t>   有口有肛门，消化管分为前肠、中肠和后肠</a:t>
            </a:r>
            <a:endParaRPr lang="zh-CN" altLang="en-US" sz="2000" b="1"/>
          </a:p>
          <a:p>
            <a:pPr>
              <a:lnSpc>
                <a:spcPct val="130000"/>
              </a:lnSpc>
              <a:buNone/>
            </a:pPr>
            <a:r>
              <a:rPr lang="zh-CN" altLang="en-US" sz="2000" b="1"/>
              <a:t>                </a:t>
            </a:r>
            <a:r>
              <a:rPr lang="zh-CN" altLang="en-US" sz="2000" b="1">
                <a:solidFill>
                  <a:srgbClr val="C41A08"/>
                </a:solidFill>
              </a:rPr>
              <a:t>前肠：</a:t>
            </a:r>
            <a:r>
              <a:rPr lang="zh-CN" altLang="en-US" sz="2000" b="1"/>
              <a:t>口、口腔及咽，来源于</a:t>
            </a:r>
            <a:r>
              <a:rPr lang="zh-CN" altLang="en-US" sz="2000" b="1">
                <a:solidFill>
                  <a:srgbClr val="FFFF00"/>
                </a:solidFill>
              </a:rPr>
              <a:t>外胚层</a:t>
            </a:r>
            <a:r>
              <a:rPr lang="zh-CN" altLang="en-US" sz="2000" b="1"/>
              <a:t>，摄食和吸食作用</a:t>
            </a:r>
            <a:r>
              <a:rPr lang="zh-CN" altLang="en-US" sz="2000"/>
              <a:t> </a:t>
            </a:r>
            <a:endParaRPr lang="zh-CN" altLang="en-US" sz="2000"/>
          </a:p>
          <a:p>
            <a:pPr>
              <a:lnSpc>
                <a:spcPct val="130000"/>
              </a:lnSpc>
              <a:buNone/>
            </a:pPr>
            <a:r>
              <a:rPr lang="zh-CN" altLang="en-US" sz="2000" b="1"/>
              <a:t>                </a:t>
            </a:r>
            <a:r>
              <a:rPr lang="zh-CN" altLang="en-US" sz="2000" b="1">
                <a:solidFill>
                  <a:srgbClr val="C41A08"/>
                </a:solidFill>
              </a:rPr>
              <a:t>中肠：</a:t>
            </a:r>
            <a:r>
              <a:rPr lang="zh-CN" altLang="en-US" sz="2000" b="1"/>
              <a:t>来源于</a:t>
            </a:r>
            <a:r>
              <a:rPr lang="zh-CN" altLang="en-US" sz="2000" b="1">
                <a:solidFill>
                  <a:srgbClr val="FFFF00"/>
                </a:solidFill>
              </a:rPr>
              <a:t>内胚层</a:t>
            </a:r>
            <a:r>
              <a:rPr lang="zh-CN" altLang="en-US" sz="2000" b="1"/>
              <a:t>，消化和吸收的主要部位</a:t>
            </a:r>
            <a:endParaRPr lang="zh-CN" altLang="en-US" sz="2000" b="1"/>
          </a:p>
          <a:p>
            <a:pPr>
              <a:lnSpc>
                <a:spcPct val="130000"/>
              </a:lnSpc>
              <a:buNone/>
            </a:pPr>
            <a:r>
              <a:rPr lang="zh-CN" altLang="en-US" sz="2000" b="1"/>
              <a:t>                </a:t>
            </a:r>
            <a:r>
              <a:rPr lang="zh-CN" altLang="en-US" sz="2000" b="1">
                <a:solidFill>
                  <a:srgbClr val="C41A08"/>
                </a:solidFill>
              </a:rPr>
              <a:t>后肠：</a:t>
            </a:r>
            <a:r>
              <a:rPr lang="zh-CN" altLang="en-US" sz="2000" b="1"/>
              <a:t>包括短的直肠和肛门，来源于</a:t>
            </a:r>
            <a:r>
              <a:rPr lang="zh-CN" altLang="en-US" sz="2000" b="1">
                <a:solidFill>
                  <a:srgbClr val="FFFF00"/>
                </a:solidFill>
              </a:rPr>
              <a:t>外胚层</a:t>
            </a:r>
            <a:r>
              <a:rPr lang="zh-CN" altLang="en-US" sz="2000" b="1"/>
              <a:t>，排出食物残渣</a:t>
            </a:r>
            <a:endParaRPr lang="zh-CN" altLang="en-US" sz="2000" b="1"/>
          </a:p>
          <a:p>
            <a:pPr algn="just"/>
            <a:endParaRPr lang="en-US" altLang="zh-CN" sz="1800" b="1" dirty="0"/>
          </a:p>
          <a:p>
            <a:pPr algn="just"/>
            <a:endParaRPr lang="en-US" altLang="zh-CN" sz="1800" b="1" dirty="0"/>
          </a:p>
          <a:p>
            <a:pPr>
              <a:buNone/>
            </a:pPr>
            <a:endParaRPr lang="zh-CN" altLang="en-US" sz="1800" b="1" dirty="0"/>
          </a:p>
        </p:txBody>
      </p:sp>
      <p:pic>
        <p:nvPicPr>
          <p:cNvPr id="7173" name="图片 347138" descr="线虫0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4163" y="3849688"/>
            <a:ext cx="8567737" cy="29321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4" name="文本框 1"/>
          <p:cNvSpPr txBox="1"/>
          <p:nvPr/>
        </p:nvSpPr>
        <p:spPr>
          <a:xfrm>
            <a:off x="284163" y="2678113"/>
            <a:ext cx="131603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>
                <a:latin typeface="Times New Roman" panose="02020603050405020304" pitchFamily="1" charset="0"/>
                <a:ea typeface="SimSun" panose="02010600030101010101" pitchFamily="2" charset="-122"/>
              </a:rPr>
              <a:t>消化管</a:t>
            </a:r>
            <a:endParaRPr lang="zh-CN" altLang="en-US">
              <a:latin typeface="Times New Roman" panose="02020603050405020304" pitchFamily="1" charset="0"/>
              <a:ea typeface="SimSun" panose="02010600030101010101" pitchFamily="2" charset="-122"/>
            </a:endParaRPr>
          </a:p>
        </p:txBody>
      </p:sp>
      <p:sp>
        <p:nvSpPr>
          <p:cNvPr id="3" name="左大括号 2"/>
          <p:cNvSpPr/>
          <p:nvPr/>
        </p:nvSpPr>
        <p:spPr>
          <a:xfrm>
            <a:off x="1335088" y="2382838"/>
            <a:ext cx="204788" cy="1049338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4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8950" y="327025"/>
            <a:ext cx="3381375" cy="5326063"/>
          </a:xfrm>
        </p:spPr>
        <p:txBody>
          <a:bodyPr/>
          <a:p>
            <a:pPr marL="514350" marR="0" indent="-5143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AutoNum type="circleNumDbPlain" startAt="4"/>
            </a:pPr>
            <a:r>
              <a:rPr kumimoji="1" lang="zh-CN" altLang="en-US" sz="2400" b="1" i="0" u="none" strike="noStrike" kern="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+mn-cs"/>
                <a:sym typeface="+mn-ea"/>
              </a:rPr>
              <a:t>呼吸和排泄</a:t>
            </a:r>
            <a:r>
              <a:rPr kumimoji="1" lang="zh-CN" altLang="en-US" sz="24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：蛔虫没有呼吸器官，厌氧呼吸。在低氧环境下，有较完善的糖酵解及马酸盐还原系统的代谢途径。</a:t>
            </a:r>
            <a:endParaRPr kumimoji="1" lang="zh-CN" altLang="en-US" sz="24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  <a:sym typeface="+mn-ea"/>
            </a:endParaRPr>
          </a:p>
          <a:p>
            <a:pPr marL="514350" marR="0" indent="-5143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AutoNum type="circleNumDbPlain" startAt="4"/>
            </a:pPr>
            <a:r>
              <a:rPr kumimoji="1" lang="zh-CN" altLang="en-US" sz="2400" b="1" i="0" u="none" strike="noStrike" kern="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+mn-cs"/>
                <a:sym typeface="+mn-ea"/>
              </a:rPr>
              <a:t>原肾型的排泄系统</a:t>
            </a:r>
            <a:r>
              <a:rPr kumimoji="1" lang="zh-CN" altLang="en-US" sz="24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：</a:t>
            </a:r>
            <a:endParaRPr kumimoji="1" lang="zh-CN" altLang="en-US" sz="32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2400" b="1" i="0" u="none" strike="noStrike" kern="0" cap="none" spc="0" normalizeH="0" baseline="0" noProof="1" dirty="0">
                <a:solidFill>
                  <a:schemeClr val="tx2"/>
                </a:solidFill>
                <a:latin typeface="+mn-lt"/>
                <a:ea typeface="+mn-ea"/>
                <a:cs typeface="+mn-cs"/>
                <a:sym typeface="+mn-ea"/>
              </a:rPr>
              <a:t>腺型：</a:t>
            </a:r>
            <a:r>
              <a:rPr kumimoji="1" lang="zh-CN" altLang="en-US" sz="24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原始种类，海产自由生活种类，由1-2个腺肾细胞进行水分调节和排泄</a:t>
            </a:r>
            <a:endParaRPr kumimoji="1" lang="zh-CN" altLang="en-US" sz="24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2400" b="1" i="0" u="none" strike="noStrike" kern="0" cap="none" spc="0" normalizeH="0" baseline="0" noProof="1" dirty="0">
                <a:solidFill>
                  <a:schemeClr val="tx2"/>
                </a:solidFill>
                <a:latin typeface="+mn-lt"/>
                <a:ea typeface="+mn-ea"/>
                <a:cs typeface="+mn-cs"/>
                <a:sym typeface="+mn-ea"/>
              </a:rPr>
              <a:t>管型：</a:t>
            </a:r>
            <a:r>
              <a:rPr kumimoji="1" lang="zh-CN" altLang="en-US" sz="24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由腺肾细胞特化而成，由纵贯侧线内的2条纵排泄管构成，2管间有横管相连，呈“</a:t>
            </a:r>
            <a:r>
              <a:rPr kumimoji="1" lang="en-US" altLang="zh-CN" sz="24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H</a:t>
            </a:r>
            <a:r>
              <a:rPr kumimoji="1" lang="zh-CN" altLang="en-US" sz="24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”型。</a:t>
            </a:r>
            <a:endParaRPr kumimoji="1" lang="zh-CN" altLang="en-US" sz="32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1"/>
              </a:buBlip>
            </a:pPr>
            <a:endParaRPr kumimoji="1" lang="zh-CN" altLang="en-US" sz="3200" b="0" i="0" u="none" strike="noStrike" kern="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194" name="图片 349185" descr="11"/>
          <p:cNvPicPr>
            <a:picLocks noChangeAspect="1"/>
          </p:cNvPicPr>
          <p:nvPr/>
        </p:nvPicPr>
        <p:blipFill>
          <a:blip r:embed="rId2"/>
          <a:srcRect r="3572"/>
          <a:stretch>
            <a:fillRect/>
          </a:stretch>
        </p:blipFill>
        <p:spPr>
          <a:xfrm>
            <a:off x="4121150" y="765175"/>
            <a:ext cx="4843463" cy="525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矩形 349187"/>
          <p:cNvSpPr/>
          <p:nvPr/>
        </p:nvSpPr>
        <p:spPr>
          <a:xfrm>
            <a:off x="4067175" y="2349500"/>
            <a:ext cx="7937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Tahoma" panose="020B0604030504040204" pitchFamily="1" charset="0"/>
                <a:ea typeface="SimSun" panose="02010600030101010101" pitchFamily="2" charset="-122"/>
              </a:rPr>
              <a:t>腺型</a:t>
            </a:r>
            <a:endParaRPr lang="zh-CN" altLang="en-US" b="1" dirty="0">
              <a:solidFill>
                <a:srgbClr val="FF0000"/>
              </a:solidFill>
              <a:latin typeface="Tahoma" panose="020B0604030504040204" pitchFamily="1" charset="0"/>
              <a:ea typeface="SimSun" panose="02010600030101010101" pitchFamily="2" charset="-122"/>
            </a:endParaRPr>
          </a:p>
        </p:txBody>
      </p:sp>
      <p:sp>
        <p:nvSpPr>
          <p:cNvPr id="8196" name="矩形 349188"/>
          <p:cNvSpPr/>
          <p:nvPr/>
        </p:nvSpPr>
        <p:spPr>
          <a:xfrm>
            <a:off x="4065588" y="4700588"/>
            <a:ext cx="7937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Tahoma" panose="020B0604030504040204" pitchFamily="1" charset="0"/>
                <a:ea typeface="SimSun" panose="02010600030101010101" pitchFamily="2" charset="-122"/>
              </a:rPr>
              <a:t>管型</a:t>
            </a:r>
            <a:endParaRPr lang="zh-CN" altLang="en-US" b="1" dirty="0">
              <a:solidFill>
                <a:srgbClr val="FF0000"/>
              </a:solidFill>
              <a:latin typeface="Tahoma" panose="020B0604030504040204" pitchFamily="1" charset="0"/>
              <a:ea typeface="SimSun" panose="02010600030101010101" pitchFamily="2" charset="-122"/>
            </a:endParaRPr>
          </a:p>
        </p:txBody>
      </p:sp>
      <p:sp>
        <p:nvSpPr>
          <p:cNvPr id="8197" name="矩形标注 4"/>
          <p:cNvSpPr/>
          <p:nvPr/>
        </p:nvSpPr>
        <p:spPr>
          <a:xfrm>
            <a:off x="7616825" y="765175"/>
            <a:ext cx="958850" cy="360363"/>
          </a:xfrm>
          <a:prstGeom prst="wedgeRectCallout">
            <a:avLst>
              <a:gd name="adj1" fmla="val -27810"/>
              <a:gd name="adj2" fmla="val 267815"/>
            </a:avLst>
          </a:prstGeom>
          <a:solidFill>
            <a:srgbClr val="7030A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40" tIns="45720" rIns="91440" bIns="45720" anchor="t" anchorCtr="0"/>
          <a:p>
            <a:pPr>
              <a:buSzTx/>
            </a:pPr>
            <a:r>
              <a:rPr lang="zh-CN" altLang="en-US" sz="1600" b="1">
                <a:latin typeface="Times New Roman" panose="02020603050405020304" pitchFamily="1" charset="0"/>
                <a:ea typeface="SimSun" panose="02010600030101010101" pitchFamily="2" charset="-122"/>
              </a:rPr>
              <a:t>腺肾细胞</a:t>
            </a:r>
            <a:endParaRPr lang="zh-CN" altLang="en-US" sz="1600" b="1">
              <a:latin typeface="Times New Roman" panose="02020603050405020304" pitchFamily="1" charset="0"/>
              <a:ea typeface="SimSun" panose="02010600030101010101" pitchFamily="2" charset="-122"/>
            </a:endParaRPr>
          </a:p>
        </p:txBody>
      </p:sp>
      <p:sp>
        <p:nvSpPr>
          <p:cNvPr id="8198" name="矩形标注 5"/>
          <p:cNvSpPr/>
          <p:nvPr/>
        </p:nvSpPr>
        <p:spPr>
          <a:xfrm>
            <a:off x="6753225" y="765175"/>
            <a:ext cx="863600" cy="360363"/>
          </a:xfrm>
          <a:prstGeom prst="wedgeRectCallout">
            <a:avLst>
              <a:gd name="adj1" fmla="val -54704"/>
              <a:gd name="adj2" fmla="val 303616"/>
            </a:avLst>
          </a:prstGeom>
          <a:solidFill>
            <a:srgbClr val="8681F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40" tIns="45720" rIns="91440" bIns="45720" anchor="t" anchorCtr="0"/>
          <a:p>
            <a:pPr>
              <a:buSzTx/>
            </a:pPr>
            <a:r>
              <a:rPr lang="zh-CN" altLang="en-US" sz="1800" b="1">
                <a:latin typeface="Times New Roman" panose="02020603050405020304" pitchFamily="1" charset="0"/>
                <a:ea typeface="SimSun" panose="02010600030101010101" pitchFamily="2" charset="-122"/>
              </a:rPr>
              <a:t>排泄孔</a:t>
            </a:r>
            <a:endParaRPr lang="zh-CN" altLang="en-US" sz="1800" b="1">
              <a:latin typeface="Times New Roman" panose="02020603050405020304" pitchFamily="1" charset="0"/>
              <a:ea typeface="SimSun" panose="02010600030101010101" pitchFamily="2" charset="-122"/>
            </a:endParaRPr>
          </a:p>
        </p:txBody>
      </p:sp>
      <p:sp>
        <p:nvSpPr>
          <p:cNvPr id="8199" name="矩形标注 6"/>
          <p:cNvSpPr/>
          <p:nvPr/>
        </p:nvSpPr>
        <p:spPr>
          <a:xfrm>
            <a:off x="5819775" y="3213100"/>
            <a:ext cx="865188" cy="360363"/>
          </a:xfrm>
          <a:prstGeom prst="wedgeRectCallout">
            <a:avLst>
              <a:gd name="adj1" fmla="val -27810"/>
              <a:gd name="adj2" fmla="val 289329"/>
            </a:avLst>
          </a:prstGeom>
          <a:solidFill>
            <a:srgbClr val="8681F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40" tIns="45720" rIns="91440" bIns="45720" anchor="t" anchorCtr="0"/>
          <a:p>
            <a:pPr>
              <a:buSzTx/>
            </a:pPr>
            <a:r>
              <a:rPr lang="zh-CN" altLang="en-US" sz="1800" b="1">
                <a:latin typeface="Times New Roman" panose="02020603050405020304" pitchFamily="1" charset="0"/>
                <a:ea typeface="SimSun" panose="02010600030101010101" pitchFamily="2" charset="-122"/>
              </a:rPr>
              <a:t>排泄孔</a:t>
            </a:r>
            <a:endParaRPr lang="zh-CN" altLang="en-US" sz="1800" b="1">
              <a:latin typeface="Times New Roman" panose="02020603050405020304" pitchFamily="1" charset="0"/>
              <a:ea typeface="SimSun" panose="02010600030101010101" pitchFamily="2" charset="-122"/>
            </a:endParaRPr>
          </a:p>
        </p:txBody>
      </p:sp>
      <p:sp>
        <p:nvSpPr>
          <p:cNvPr id="8200" name="矩形标注 7"/>
          <p:cNvSpPr/>
          <p:nvPr/>
        </p:nvSpPr>
        <p:spPr>
          <a:xfrm>
            <a:off x="5076825" y="3140075"/>
            <a:ext cx="719138" cy="433388"/>
          </a:xfrm>
          <a:prstGeom prst="wedgeRectCallout">
            <a:avLst>
              <a:gd name="adj1" fmla="val 40125"/>
              <a:gd name="adj2" fmla="val 155875"/>
            </a:avLst>
          </a:prstGeom>
          <a:solidFill>
            <a:srgbClr val="CC00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40" tIns="45720" rIns="91440" bIns="45720" anchor="t" anchorCtr="0"/>
          <a:p>
            <a:pPr>
              <a:buSzTx/>
            </a:pPr>
            <a:r>
              <a:rPr lang="zh-CN" altLang="en-US" b="1">
                <a:latin typeface="Times New Roman" panose="02020603050405020304" pitchFamily="1" charset="0"/>
                <a:ea typeface="SimSun" panose="02010600030101010101" pitchFamily="2" charset="-122"/>
              </a:rPr>
              <a:t>前管</a:t>
            </a:r>
            <a:endParaRPr lang="zh-CN" altLang="en-US" b="1">
              <a:latin typeface="Times New Roman" panose="02020603050405020304" pitchFamily="1" charset="0"/>
              <a:ea typeface="SimSun" panose="02010600030101010101" pitchFamily="2" charset="-122"/>
            </a:endParaRPr>
          </a:p>
        </p:txBody>
      </p:sp>
      <p:sp>
        <p:nvSpPr>
          <p:cNvPr id="8201" name="矩形标注 8"/>
          <p:cNvSpPr/>
          <p:nvPr/>
        </p:nvSpPr>
        <p:spPr>
          <a:xfrm>
            <a:off x="7437438" y="3141663"/>
            <a:ext cx="720725" cy="431800"/>
          </a:xfrm>
          <a:prstGeom prst="wedgeRectCallout">
            <a:avLst>
              <a:gd name="adj1" fmla="val -38625"/>
              <a:gd name="adj2" fmla="val 153815"/>
            </a:avLst>
          </a:prstGeom>
          <a:solidFill>
            <a:srgbClr val="CC00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40" tIns="45720" rIns="91440" bIns="45720" anchor="t" anchorCtr="0"/>
          <a:p>
            <a:pPr>
              <a:buSzTx/>
            </a:pPr>
            <a:r>
              <a:rPr lang="zh-CN" altLang="en-US" b="1">
                <a:latin typeface="Times New Roman" panose="02020603050405020304" pitchFamily="1" charset="0"/>
                <a:ea typeface="SimSun" panose="02010600030101010101" pitchFamily="2" charset="-122"/>
              </a:rPr>
              <a:t>后管</a:t>
            </a:r>
            <a:endParaRPr lang="zh-CN" altLang="en-US" b="1">
              <a:latin typeface="Times New Roman" panose="02020603050405020304" pitchFamily="1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9220" name="Rectangle 3"/>
          <p:cNvSpPr>
            <a:spLocks noGrp="1"/>
          </p:cNvSpPr>
          <p:nvPr>
            <p:ph idx="1"/>
          </p:nvPr>
        </p:nvSpPr>
        <p:spPr>
          <a:xfrm>
            <a:off x="249238" y="1096963"/>
            <a:ext cx="8208963" cy="5761038"/>
          </a:xfrm>
        </p:spPr>
        <p:txBody>
          <a:bodyPr vert="horz" wrap="square" lIns="91440" tIns="45720" rIns="91440" bIns="45720" anchor="t"/>
          <a:p>
            <a:pPr marL="457200" marR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AutoNum type="circleNumDbPlain" startAt="6"/>
            </a:pPr>
            <a:r>
              <a:rPr kumimoji="1" lang="zh-CN" altLang="en-US" sz="2000" b="0" i="0" u="none" strike="noStrike" kern="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神经与感光</a:t>
            </a:r>
            <a:r>
              <a:rPr kumimoji="1" lang="zh-CN" altLang="en-US" sz="20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：背神经司运动，腹神经司感觉和运动，侧神经感觉，围咽</a:t>
            </a:r>
            <a:r>
              <a:rPr kumimoji="1" lang="zh-CN" altLang="en-US" sz="2000" b="0" i="0" u="none" strike="noStrike" kern="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神经环</a:t>
            </a:r>
            <a:r>
              <a:rPr kumimoji="1" lang="zh-CN" altLang="en-US" sz="20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分泌脱皮激素。</a:t>
            </a:r>
            <a:endParaRPr kumimoji="1" lang="en-US" altLang="zh-CN" sz="2000" b="0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1"/>
              </a:buBlip>
            </a:pPr>
            <a:endParaRPr kumimoji="1" lang="zh-CN" altLang="en-US" sz="2000" b="0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219" name="图片 1"/>
          <p:cNvPicPr>
            <a:picLocks noChangeAspect="1"/>
          </p:cNvPicPr>
          <p:nvPr/>
        </p:nvPicPr>
        <p:blipFill>
          <a:blip r:embed="rId2"/>
          <a:srcRect l="4745" t="6024" r="6738" b="3143"/>
          <a:stretch>
            <a:fillRect/>
          </a:stretch>
        </p:blipFill>
        <p:spPr>
          <a:xfrm rot="-5400000">
            <a:off x="2043113" y="906463"/>
            <a:ext cx="4959350" cy="6786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标题 1"/>
          <p:cNvSpPr>
            <a:spLocks noGrp="1"/>
          </p:cNvSpPr>
          <p:nvPr>
            <p:ph type="title"/>
          </p:nvPr>
        </p:nvSpPr>
        <p:spPr>
          <a:xfrm>
            <a:off x="461963" y="930275"/>
            <a:ext cx="7772400" cy="1143000"/>
          </a:xfrm>
        </p:spPr>
        <p:txBody>
          <a:bodyPr vert="horz" wrap="square" lIns="91440" tIns="45720" rIns="91440" bIns="45720" anchor="ctr" anchorCtr="0"/>
          <a:p>
            <a:r>
              <a:rPr lang="en-US" altLang="zh-CN" sz="2800" b="1" i="0" dirty="0">
                <a:solidFill>
                  <a:schemeClr val="tx1"/>
                </a:solidFill>
              </a:rPr>
              <a:t>8.2.1.2 </a:t>
            </a:r>
            <a:r>
              <a:rPr lang="zh-CN" altLang="en-US" sz="2800" b="1" i="0" dirty="0">
                <a:solidFill>
                  <a:schemeClr val="tx1"/>
                </a:solidFill>
              </a:rPr>
              <a:t>生殖和发育</a:t>
            </a:r>
            <a:endParaRPr lang="zh-CN" altLang="en-US" sz="2800" b="1" i="0" dirty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31750" y="2147888"/>
            <a:ext cx="4121150" cy="4114800"/>
          </a:xfrm>
        </p:spPr>
        <p:txBody>
          <a:bodyPr/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AutoNum type="circleNumDbPlain"/>
            </a:pPr>
            <a:r>
              <a:rPr kumimoji="1" lang="zh-CN" altLang="en-US" sz="24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生殖和生活史：雌性生殖系统包括细丝状卵巢、输卵管、子宫、阴道、阴门；雄性有</a:t>
            </a:r>
            <a:r>
              <a:rPr kumimoji="1" lang="zh-CN" altLang="en-US" sz="24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细丝状精巢</a:t>
            </a:r>
            <a:r>
              <a:rPr kumimoji="1" lang="zh-CN" altLang="en-US" sz="24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、输精管、储精囊、射精管。交配产卵。</a:t>
            </a:r>
            <a:endParaRPr kumimoji="1" lang="zh-CN" altLang="en-US" sz="2400" b="0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  <a:sym typeface="+mn-ea"/>
            </a:endParaRP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ea"/>
              <a:buAutoNum type="circleNumDbPlain"/>
            </a:pPr>
            <a:r>
              <a:rPr kumimoji="1" lang="zh-CN" altLang="en-US" sz="24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生活史蛔虫的发育为直接发育。受精卵（人体内）</a:t>
            </a:r>
            <a:r>
              <a:rPr kumimoji="1" lang="en-US" altLang="zh-CN" sz="24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→</a:t>
            </a:r>
            <a:r>
              <a:rPr kumimoji="1" lang="zh-CN" altLang="en-US" sz="24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四胞期卵（体外）</a:t>
            </a:r>
            <a:r>
              <a:rPr kumimoji="1" lang="en-US" altLang="zh-CN" sz="24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→</a:t>
            </a:r>
            <a:r>
              <a:rPr kumimoji="1" lang="zh-CN" altLang="en-US" sz="24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多胞期卵</a:t>
            </a:r>
            <a:r>
              <a:rPr kumimoji="1" lang="en-US" altLang="zh-CN" sz="24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→</a:t>
            </a:r>
            <a:r>
              <a:rPr kumimoji="1" lang="zh-CN" altLang="en-US" sz="2400" b="0" i="0" u="none" strike="noStrike" kern="0" cap="none" spc="0" normalizeH="0" baseline="0" noProof="1" dirty="0">
                <a:solidFill>
                  <a:schemeClr val="tx1"/>
                </a:solidFill>
                <a:latin typeface="Times New Roman" panose="02020603050405020304" pitchFamily="1" charset="0"/>
                <a:ea typeface="+mn-ea"/>
                <a:cs typeface="+mn-cs"/>
                <a:sym typeface="+mn-ea"/>
              </a:rPr>
              <a:t>感染性卵</a:t>
            </a:r>
            <a:r>
              <a:rPr kumimoji="1" lang="en-US" altLang="zh-CN" sz="24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→</a:t>
            </a:r>
            <a:r>
              <a:rPr kumimoji="1" lang="zh-CN" altLang="en-US" sz="2400" b="0" i="0" u="none" strike="noStrike" kern="0" cap="none" spc="0" normalizeH="0" baseline="0" noProof="1" dirty="0">
                <a:solidFill>
                  <a:schemeClr val="tx1"/>
                </a:solidFill>
                <a:latin typeface="Times New Roman" panose="02020603050405020304" pitchFamily="1" charset="0"/>
                <a:ea typeface="+mn-ea"/>
                <a:cs typeface="+mn-cs"/>
                <a:sym typeface="+mn-ea"/>
              </a:rPr>
              <a:t>经口感染寄生于人小肠</a:t>
            </a:r>
            <a:r>
              <a:rPr kumimoji="1" lang="zh-CN" altLang="en-US" sz="2400" b="0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。</a:t>
            </a:r>
            <a:endParaRPr kumimoji="1" lang="zh-CN" altLang="en-US" sz="2400" b="0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1"/>
              </a:buBlip>
            </a:pPr>
            <a:endParaRPr kumimoji="1" lang="zh-CN" altLang="en-US" sz="2400" b="0" i="0" u="none" strike="noStrike" kern="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43" name="图片 4"/>
          <p:cNvPicPr>
            <a:picLocks noChangeAspect="1"/>
          </p:cNvPicPr>
          <p:nvPr/>
        </p:nvPicPr>
        <p:blipFill>
          <a:blip r:embed="rId2"/>
          <a:srcRect l="4993" t="18243" r="6044" b="11002"/>
          <a:stretch>
            <a:fillRect/>
          </a:stretch>
        </p:blipFill>
        <p:spPr>
          <a:xfrm>
            <a:off x="4089400" y="1066800"/>
            <a:ext cx="4984750" cy="5578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pic>
        <p:nvPicPr>
          <p:cNvPr id="11266" name="Picture 3" descr="F:\wjzdw\新建文件夹\蛔虫交合刺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63" y="2633663"/>
            <a:ext cx="5616575" cy="402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Picture 4" descr="F:\wjzdw\新建文件夹\蛔虫交合刺电镜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175" y="-22225"/>
            <a:ext cx="2514600" cy="2867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Picture 5" descr="F:\wjzdw\新建文件夹\蛔虫生殖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18" y="-22225"/>
            <a:ext cx="3810000" cy="68516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3" name="直接连接符 2"/>
          <p:cNvCxnSpPr/>
          <p:nvPr/>
        </p:nvCxnSpPr>
        <p:spPr>
          <a:xfrm>
            <a:off x="5652135" y="6525895"/>
            <a:ext cx="792480" cy="0"/>
          </a:xfrm>
          <a:prstGeom prst="line">
            <a:avLst/>
          </a:prstGeom>
          <a:solidFill>
            <a:schemeClr val="accent1"/>
          </a:solidFill>
          <a:ln w="9525" cap="flat" cmpd="sng" algn="ctr"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</a:gra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" name="直接连接符 3"/>
          <p:cNvCxnSpPr/>
          <p:nvPr/>
        </p:nvCxnSpPr>
        <p:spPr>
          <a:xfrm>
            <a:off x="6215380" y="6047740"/>
            <a:ext cx="948690" cy="9099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  <p:transition>
    <p:cover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日期占位符 1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12290" name="页脚占位符 2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12291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pic>
        <p:nvPicPr>
          <p:cNvPr id="12292" name="Picture 2" descr="F:\wjzdw\新建文件夹\蛔虫从肛门排出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850" y="952500"/>
            <a:ext cx="3216275" cy="4959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Picture 3" descr="F:\wjzdw\新建文件夹\蛔虫从脐带排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5075" y="952500"/>
            <a:ext cx="2828925" cy="5178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4" name="Picture 4" descr="F:\wjzdw\新建文件夹\蛔虫在肝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8" y="946150"/>
            <a:ext cx="3071812" cy="4965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日期占位符 3"/>
          <p:cNvSpPr>
            <a:spLocks noGrp="1"/>
          </p:cNvSpPr>
          <p:nvPr>
            <p:ph type="dt" sz="half" idx="10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/>
            <a:fld id="{BB962C8B-B14F-4D97-AF65-F5344CB8AC3E}" type="datetime1">
              <a:rPr lang="zh-CN" altLang="en-US" sz="1400" dirty="0"/>
            </a:fld>
            <a:endParaRPr lang="zh-CN" altLang="en-US" sz="1400" dirty="0"/>
          </a:p>
        </p:txBody>
      </p:sp>
      <p:sp>
        <p:nvSpPr>
          <p:cNvPr id="13314" name="页脚占位符 4"/>
          <p:cNvSpPr>
            <a:spLocks noGrp="1"/>
          </p:cNvSpPr>
          <p:nvPr>
            <p:ph type="ftr" sz="quarter" idx="11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en-US" altLang="zh-CN" sz="1400" dirty="0"/>
              <a:t>无脊椎动物学</a:t>
            </a:r>
            <a:endParaRPr lang="en-US" altLang="zh-CN" sz="1400" dirty="0"/>
          </a:p>
        </p:txBody>
      </p:sp>
      <p:sp>
        <p:nvSpPr>
          <p:cNvPr id="13315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vert="horz" wrap="square" lIns="91440" tIns="45720" rIns="91440" bIns="45720" anchor="b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" charset="0"/>
                <a:ea typeface="SimSun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  <p:sp>
        <p:nvSpPr>
          <p:cNvPr id="13316" name="Rectangle 3"/>
          <p:cNvSpPr>
            <a:spLocks noGrp="1"/>
          </p:cNvSpPr>
          <p:nvPr>
            <p:ph idx="1"/>
          </p:nvPr>
        </p:nvSpPr>
        <p:spPr>
          <a:xfrm>
            <a:off x="395288" y="981075"/>
            <a:ext cx="8062912" cy="5111750"/>
          </a:xfrm>
        </p:spPr>
        <p:txBody>
          <a:bodyPr vert="horz" wrap="square" lIns="91440" tIns="45720" rIns="91440" bIns="45720" anchor="t" anchorCtr="0"/>
          <a:p>
            <a:r>
              <a:rPr lang="zh-CN" altLang="en-US" sz="4400" b="1" dirty="0"/>
              <a:t>秀丽线虫：是重要的模型动物，由于它角质膜透明，细胞数目恒定可数，且生长周期短，特别在研究器官分化、基因测序等方面有重要作用。</a:t>
            </a:r>
            <a:r>
              <a:rPr lang="en-US" altLang="zh-CN" sz="4400" b="1" dirty="0"/>
              <a:t>P139</a:t>
            </a:r>
            <a:endParaRPr lang="en-US" altLang="zh-CN" sz="4400" b="1" dirty="0"/>
          </a:p>
        </p:txBody>
      </p:sp>
    </p:spTree>
  </p:cSld>
  <p:clrMapOvr>
    <a:masterClrMapping/>
  </p:clrMapOvr>
  <p:transition>
    <p:cover dir="r"/>
  </p:transition>
</p:sld>
</file>

<file path=ppt/tags/tag1.xml><?xml version="1.0" encoding="utf-8"?>
<p:tagLst xmlns:p="http://schemas.openxmlformats.org/presentationml/2006/main">
  <p:tag name="KSO_WM_UNIT_PLACING_PICTURE_USER_VIEWPORT" val="{&quot;height&quot;:4617.499212598425,&quot;width&quot;:13492.499212598424}"/>
</p:tagLst>
</file>

<file path=ppt/tags/tag2.xml><?xml version="1.0" encoding="utf-8"?>
<p:tagLst xmlns:p="http://schemas.openxmlformats.org/presentationml/2006/main">
  <p:tag name="COMMONDATA" val="eyJoZGlkIjoiZWEwOTQ2NzQwNmY4YTM0ZjkwOGVlYTdiODI2YzNlYjMifQ=="/>
</p:tagLst>
</file>

<file path=ppt/theme/theme1.xml><?xml version="1.0" encoding="utf-8"?>
<a:theme xmlns:a="http://schemas.openxmlformats.org/drawingml/2006/main" name="Global">
  <a:themeElements>
    <a:clrScheme name="">
      <a:dk1>
        <a:srgbClr val="000000"/>
      </a:dk1>
      <a:lt1>
        <a:srgbClr val="FFFFFF"/>
      </a:lt1>
      <a:dk2>
        <a:srgbClr val="17118B"/>
      </a:dk2>
      <a:lt2>
        <a:srgbClr val="FFCC00"/>
      </a:lt2>
      <a:accent1>
        <a:srgbClr val="B2B2B2"/>
      </a:accent1>
      <a:accent2>
        <a:srgbClr val="54ABB2"/>
      </a:accent2>
      <a:accent3>
        <a:srgbClr val="ABAAC4"/>
      </a:accent3>
      <a:accent4>
        <a:srgbClr val="DADADA"/>
      </a:accent4>
      <a:accent5>
        <a:srgbClr val="D5D5D5"/>
      </a:accent5>
      <a:accent6>
        <a:srgbClr val="4B9BA1"/>
      </a:accent6>
      <a:hlink>
        <a:srgbClr val="4F49A3"/>
      </a:hlink>
      <a:folHlink>
        <a:srgbClr val="2E2573"/>
      </a:folHlink>
    </a:clrScheme>
    <a:fontScheme name="Global">
      <a:majorFont>
        <a:latin typeface="Times New Roman"/>
        <a:ea typeface="宋体"/>
        <a:cs typeface="宋体"/>
      </a:majorFont>
      <a:minorFont>
        <a:latin typeface="Tahoma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lnDef>
  </a:objectDefaults>
  <a:extraClrSchemeLst>
    <a:extraClrScheme>
      <a:clrScheme name="Global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7118B"/>
    </a:dk2>
    <a:lt2>
      <a:srgbClr val="FFCC00"/>
    </a:lt2>
    <a:accent1>
      <a:srgbClr val="B2B2B2"/>
    </a:accent1>
    <a:accent2>
      <a:srgbClr val="54ABB2"/>
    </a:accent2>
    <a:accent3>
      <a:srgbClr val="ABAAC4"/>
    </a:accent3>
    <a:accent4>
      <a:srgbClr val="DADADA"/>
    </a:accent4>
    <a:accent5>
      <a:srgbClr val="D5D5D5"/>
    </a:accent5>
    <a:accent6>
      <a:srgbClr val="4B9BA1"/>
    </a:accent6>
    <a:hlink>
      <a:srgbClr val="8BC5D1"/>
    </a:hlink>
    <a:folHlink>
      <a:srgbClr val="2E257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Designs\Global.pot</Template>
  <TotalTime>0</TotalTime>
  <Words>2728</Words>
  <Application>WPS 演示</Application>
  <PresentationFormat>全屏显示(4:3)</PresentationFormat>
  <Paragraphs>255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8" baseType="lpstr">
      <vt:lpstr>Arial</vt:lpstr>
      <vt:lpstr>SimSun</vt:lpstr>
      <vt:lpstr>Wingdings</vt:lpstr>
      <vt:lpstr>Times New Roman</vt:lpstr>
      <vt:lpstr>SimHei</vt:lpstr>
      <vt:lpstr>Tahoma</vt:lpstr>
      <vt:lpstr>Microsoft YaHei</vt:lpstr>
      <vt:lpstr>ＭＳ Ｐゴシック</vt:lpstr>
      <vt:lpstr>Arial Unicode MS</vt:lpstr>
      <vt:lpstr>Global</vt:lpstr>
      <vt:lpstr>第8章   假体腔动物 Pseudocoelomata</vt:lpstr>
      <vt:lpstr>8.2   线虫动物门 Phylum Nematoda</vt:lpstr>
      <vt:lpstr>PowerPoint 演示文稿</vt:lpstr>
      <vt:lpstr>PowerPoint 演示文稿</vt:lpstr>
      <vt:lpstr>PowerPoint 演示文稿</vt:lpstr>
      <vt:lpstr>8.2.1.2 生殖和发育</vt:lpstr>
      <vt:lpstr>PowerPoint 演示文稿</vt:lpstr>
      <vt:lpstr>PowerPoint 演示文稿</vt:lpstr>
      <vt:lpstr>PowerPoint 演示文稿</vt:lpstr>
      <vt:lpstr>8.2.2 线虫动物门的主要特征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8.3  轮虫动物门</vt:lpstr>
      <vt:lpstr>PowerPoint 演示文稿</vt:lpstr>
      <vt:lpstr>PowerPoint 演示文稿</vt:lpstr>
      <vt:lpstr>PowerPoint 演示文稿</vt:lpstr>
      <vt:lpstr>8.4 原腔动物的起源和进化</vt:lpstr>
      <vt:lpstr>附：棘头动物门</vt:lpstr>
    </vt:vector>
  </TitlesOfParts>
  <Company>bnu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网络课件教学设计的思考与实践</dc:title>
  <dc:creator>fang jin</dc:creator>
  <cp:lastModifiedBy>那木拉</cp:lastModifiedBy>
  <cp:revision>48</cp:revision>
  <dcterms:created xsi:type="dcterms:W3CDTF">2000-08-20T07:10:00Z</dcterms:created>
  <dcterms:modified xsi:type="dcterms:W3CDTF">2022-05-19T08:33:28Z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2052-11.1.0.11636</vt:lpwstr>
  </property>
  <property fmtid="{D5CDD505-2E9C-101B-9397-08002B2CF9AE}" pid="3" name="ICV">
    <vt:lpwstr>B0123AE904434E84A60E7707A78A2060</vt:lpwstr>
  </property>
</Properties>
</file>