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9"/>
  </p:notesMasterIdLst>
  <p:sldIdLst>
    <p:sldId id="256" r:id="rId3"/>
    <p:sldId id="258" r:id="rId4"/>
    <p:sldId id="259" r:id="rId5"/>
    <p:sldId id="260" r:id="rId6"/>
    <p:sldId id="280" r:id="rId7"/>
    <p:sldId id="281" r:id="rId8"/>
    <p:sldId id="282" r:id="rId10"/>
    <p:sldId id="283" r:id="rId11"/>
    <p:sldId id="271" r:id="rId12"/>
    <p:sldId id="270" r:id="rId13"/>
    <p:sldId id="269" r:id="rId14"/>
    <p:sldId id="263" r:id="rId15"/>
    <p:sldId id="264" r:id="rId16"/>
    <p:sldId id="265" r:id="rId17"/>
    <p:sldId id="268" r:id="rId18"/>
    <p:sldId id="266" r:id="rId19"/>
    <p:sldId id="267" r:id="rId20"/>
    <p:sldId id="293" r:id="rId21"/>
  </p:sldIdLst>
  <p:sldSz cx="9144000" cy="6858000" type="screen4x3"/>
  <p:notesSz cx="6858000" cy="9144000"/>
  <p:custDataLst>
    <p:tags r:id="rId25"/>
  </p:custDataLst>
  <p:defaultTextStyle>
    <a:defPPr>
      <a:defRPr lang="zh-CN"/>
    </a:defPPr>
    <a:lvl1pPr marL="0" lvl="0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sz="2400" b="0" i="0" u="none" kern="1200" baseline="0">
        <a:solidFill>
          <a:schemeClr val="tx1"/>
        </a:solidFill>
        <a:latin typeface="Times New Roman" panose="02020603050405020304" pitchFamily="1" charset="0"/>
        <a:ea typeface="SimSun" panose="02010600030101010101" pitchFamily="2" charset="-122"/>
        <a:cs typeface="+mn-cs"/>
      </a:defRPr>
    </a:lvl1pPr>
    <a:lvl2pPr marL="457200" lvl="1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sz="2400" b="0" i="0" u="none" kern="1200" baseline="0">
        <a:solidFill>
          <a:schemeClr val="tx1"/>
        </a:solidFill>
        <a:latin typeface="Times New Roman" panose="02020603050405020304" pitchFamily="1" charset="0"/>
        <a:ea typeface="SimSun" panose="02010600030101010101" pitchFamily="2" charset="-122"/>
        <a:cs typeface="+mn-cs"/>
      </a:defRPr>
    </a:lvl2pPr>
    <a:lvl3pPr marL="914400" lvl="2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sz="2400" b="0" i="0" u="none" kern="1200" baseline="0">
        <a:solidFill>
          <a:schemeClr val="tx1"/>
        </a:solidFill>
        <a:latin typeface="Times New Roman" panose="02020603050405020304" pitchFamily="1" charset="0"/>
        <a:ea typeface="SimSun" panose="02010600030101010101" pitchFamily="2" charset="-122"/>
        <a:cs typeface="+mn-cs"/>
      </a:defRPr>
    </a:lvl3pPr>
    <a:lvl4pPr marL="1371600" lvl="3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sz="2400" b="0" i="0" u="none" kern="1200" baseline="0">
        <a:solidFill>
          <a:schemeClr val="tx1"/>
        </a:solidFill>
        <a:latin typeface="Times New Roman" panose="02020603050405020304" pitchFamily="1" charset="0"/>
        <a:ea typeface="SimSun" panose="02010600030101010101" pitchFamily="2" charset="-122"/>
        <a:cs typeface="+mn-cs"/>
      </a:defRPr>
    </a:lvl4pPr>
    <a:lvl5pPr marL="1828800" lvl="4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sz="2400" b="0" i="0" u="none" kern="1200" baseline="0">
        <a:solidFill>
          <a:schemeClr val="tx1"/>
        </a:solidFill>
        <a:latin typeface="Times New Roman" panose="02020603050405020304" pitchFamily="1" charset="0"/>
        <a:ea typeface="SimSun" panose="02010600030101010101" pitchFamily="2" charset="-122"/>
        <a:cs typeface="+mn-cs"/>
      </a:defRPr>
    </a:lvl5pPr>
    <a:lvl6pPr marL="2286000" lvl="5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sz="2400" b="0" i="0" u="none" kern="1200" baseline="0">
        <a:solidFill>
          <a:schemeClr val="tx1"/>
        </a:solidFill>
        <a:latin typeface="Times New Roman" panose="02020603050405020304" pitchFamily="1" charset="0"/>
        <a:ea typeface="SimSun" panose="02010600030101010101" pitchFamily="2" charset="-122"/>
        <a:cs typeface="+mn-cs"/>
      </a:defRPr>
    </a:lvl6pPr>
    <a:lvl7pPr marL="2743200" lvl="6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sz="2400" b="0" i="0" u="none" kern="1200" baseline="0">
        <a:solidFill>
          <a:schemeClr val="tx1"/>
        </a:solidFill>
        <a:latin typeface="Times New Roman" panose="02020603050405020304" pitchFamily="1" charset="0"/>
        <a:ea typeface="SimSun" panose="02010600030101010101" pitchFamily="2" charset="-122"/>
        <a:cs typeface="+mn-cs"/>
      </a:defRPr>
    </a:lvl7pPr>
    <a:lvl8pPr marL="3200400" lvl="7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sz="2400" b="0" i="0" u="none" kern="1200" baseline="0">
        <a:solidFill>
          <a:schemeClr val="tx1"/>
        </a:solidFill>
        <a:latin typeface="Times New Roman" panose="02020603050405020304" pitchFamily="1" charset="0"/>
        <a:ea typeface="SimSun" panose="02010600030101010101" pitchFamily="2" charset="-122"/>
        <a:cs typeface="+mn-cs"/>
      </a:defRPr>
    </a:lvl8pPr>
    <a:lvl9pPr marL="3657600" lvl="8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sz="2400" b="0" i="0" u="none" kern="1200" baseline="0">
        <a:solidFill>
          <a:schemeClr val="tx1"/>
        </a:solidFill>
        <a:latin typeface="Times New Roman" panose="02020603050405020304" pitchFamily="1" charset="0"/>
        <a:ea typeface="SimSun" panose="02010600030101010101" pitchFamily="2" charset="-122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 showGuides="1">
      <p:cViewPr varScale="1">
        <p:scale>
          <a:sx n="97" d="100"/>
          <a:sy n="97" d="100"/>
        </p:scale>
        <p:origin x="-400" y="-10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notesMaster" Target="notesMasters/notesMaster1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5" Type="http://schemas.openxmlformats.org/officeDocument/2006/relationships/tags" Target="tags/tag5.xml"/><Relationship Id="rId24" Type="http://schemas.openxmlformats.org/officeDocument/2006/relationships/tableStyles" Target="tableStyles.xml"/><Relationship Id="rId23" Type="http://schemas.openxmlformats.org/officeDocument/2006/relationships/viewProps" Target="viewProps.xml"/><Relationship Id="rId22" Type="http://schemas.openxmlformats.org/officeDocument/2006/relationships/presProps" Target="presProps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/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fontAlgn="base"/>
            <a:fld id="{D2A48B96-639E-45A3-A0BA-2464DFDB1FAA}" type="datetimeFigureOut">
              <a:rPr lang="zh-CN" altLang="en-US" strike="noStrike" noProof="1" smtClean="0">
                <a:latin typeface="Times New Roman" panose="02020603050405020304" pitchFamily="1" charset="0"/>
                <a:ea typeface="SimSun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3076" name="幻灯片图像占位符 3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3077" name="备注占位符 4"/>
          <p:cNvSpPr>
            <a:spLocks noGrp="1"/>
          </p:cNvSpPr>
          <p:nvPr>
            <p:ph type="body" sz="quarter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 w="9525">
            <a:noFill/>
          </a:ln>
        </p:spPr>
        <p:txBody>
          <a:bodyPr vert="horz" lIns="91440" tIns="45720" rIns="91440" bIns="45720" anchor="t" anchorCtr="0"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fontAlgn="base"/>
            <a:fld id="{A6837353-30EB-4A48-80EB-173D804AEFBD}" type="slidenum">
              <a:rPr lang="zh-CN" altLang="en-US" strike="noStrike" noProof="1" smtClean="0">
                <a:latin typeface="Times New Roman" panose="02020603050405020304" pitchFamily="1" charset="0"/>
                <a:ea typeface="SimSun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10242" name="幻灯片图像占位符 254977"/>
          <p:cNvSpPr>
            <a:spLocks noGrp="1" noRot="1" noTextEdit="1"/>
          </p:cNvSpPr>
          <p:nvPr>
            <p:ph type="sldImg"/>
          </p:nvPr>
        </p:nvSpPr>
        <p:spPr>
          <a:xfrm>
            <a:off x="1141413" y="684213"/>
            <a:ext cx="4572000" cy="3429000"/>
          </a:xfrm>
        </p:spPr>
      </p:sp>
      <p:sp>
        <p:nvSpPr>
          <p:cNvPr id="10243" name="文本占位符 254978"/>
          <p:cNvSpPr>
            <a:spLocks noGrp="1" noRot="1"/>
          </p:cNvSpPr>
          <p:nvPr>
            <p:ph type="body"/>
          </p:nvPr>
        </p:nvSpPr>
        <p:spPr>
          <a:xfrm>
            <a:off x="684213" y="4341813"/>
            <a:ext cx="5486400" cy="4114800"/>
          </a:xfrm>
        </p:spPr>
        <p:txBody>
          <a:bodyPr lIns="91440" tIns="45720" rIns="91440" bIns="45720" anchor="ctr" anchorCtr="0"/>
          <a:p>
            <a:pPr lvl="1" indent="0"/>
            <a:r>
              <a:rPr lang="zh-CN" altLang="en-US" b="1" dirty="0">
                <a:solidFill>
                  <a:srgbClr val="000099"/>
                </a:solidFill>
              </a:rPr>
              <a:t>水流自进水小孔</a:t>
            </a:r>
            <a:r>
              <a:rPr lang="en-US" altLang="zh-CN" b="1" dirty="0">
                <a:solidFill>
                  <a:srgbClr val="000099"/>
                </a:solidFill>
              </a:rPr>
              <a:t>(ostium)</a:t>
            </a:r>
            <a:r>
              <a:rPr lang="zh-CN" altLang="en-US" b="1" dirty="0">
                <a:solidFill>
                  <a:srgbClr val="000099"/>
                </a:solidFill>
              </a:rPr>
              <a:t>流入，直接到中央腔，或称海绵腔(</a:t>
            </a:r>
            <a:r>
              <a:rPr lang="en-US" altLang="zh-CN" b="1" dirty="0">
                <a:solidFill>
                  <a:srgbClr val="000099"/>
                </a:solidFill>
              </a:rPr>
              <a:t>spongiocoel)。</a:t>
            </a:r>
            <a:r>
              <a:rPr lang="zh-CN" altLang="en-US" b="1" dirty="0">
                <a:ea typeface="SimHei" panose="02010609060101010101" pitchFamily="2" charset="-122"/>
              </a:rPr>
              <a:t>中央腔的壁是领细胞</a:t>
            </a:r>
            <a:r>
              <a:rPr lang="zh-CN" altLang="en-US" b="1" dirty="0">
                <a:solidFill>
                  <a:srgbClr val="000099"/>
                </a:solidFill>
              </a:rPr>
              <a:t>，然后经出水孔(</a:t>
            </a:r>
            <a:r>
              <a:rPr lang="en-US" altLang="zh-CN" b="1" dirty="0">
                <a:solidFill>
                  <a:srgbClr val="000099"/>
                </a:solidFill>
              </a:rPr>
              <a:t>osculum)</a:t>
            </a:r>
            <a:r>
              <a:rPr lang="zh-CN" altLang="en-US" b="1" dirty="0">
                <a:solidFill>
                  <a:srgbClr val="000099"/>
                </a:solidFill>
              </a:rPr>
              <a:t>流出，如白枝海绵。</a:t>
            </a:r>
            <a:endParaRPr lang="zh-CN" altLang="en-US" b="1" dirty="0">
              <a:solidFill>
                <a:srgbClr val="000099"/>
              </a:solidFill>
            </a:endParaRPr>
          </a:p>
          <a:p>
            <a:pPr lvl="0"/>
            <a:endParaRPr lang="zh-CN" altLang="en-US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13314" name="幻灯片图像占位符 258049"/>
          <p:cNvSpPr>
            <a:spLocks noGrp="1" noRot="1" noTextEdit="1"/>
          </p:cNvSpPr>
          <p:nvPr>
            <p:ph type="sldImg"/>
          </p:nvPr>
        </p:nvSpPr>
        <p:spPr>
          <a:xfrm>
            <a:off x="1141413" y="684213"/>
            <a:ext cx="4572000" cy="3429000"/>
          </a:xfrm>
        </p:spPr>
      </p:sp>
      <p:sp>
        <p:nvSpPr>
          <p:cNvPr id="13315" name="文本占位符 258050"/>
          <p:cNvSpPr>
            <a:spLocks noGrp="1" noRot="1"/>
          </p:cNvSpPr>
          <p:nvPr>
            <p:ph type="body"/>
          </p:nvPr>
        </p:nvSpPr>
        <p:spPr>
          <a:xfrm>
            <a:off x="684213" y="4341813"/>
            <a:ext cx="5486400" cy="4114800"/>
          </a:xfrm>
        </p:spPr>
        <p:txBody>
          <a:bodyPr lIns="91440" tIns="45720" rIns="91440" bIns="45720" anchor="ctr" anchorCtr="0"/>
          <a:p>
            <a:pPr lvl="1" indent="0"/>
            <a:r>
              <a:rPr lang="zh-CN" altLang="en-US" sz="1400" b="1" dirty="0">
                <a:solidFill>
                  <a:srgbClr val="000099"/>
                </a:solidFill>
              </a:rPr>
              <a:t>最为复杂，管道分支多，在中胶层中有很多具</a:t>
            </a:r>
            <a:r>
              <a:rPr lang="zh-CN" altLang="en-US" sz="1400" b="1" dirty="0"/>
              <a:t>领细胞的鞭毛室</a:t>
            </a:r>
            <a:r>
              <a:rPr lang="zh-CN" altLang="en-US" sz="1400" b="1" dirty="0">
                <a:solidFill>
                  <a:srgbClr val="000099"/>
                </a:solidFill>
              </a:rPr>
              <a:t>，中央腔由扁细胞构成。</a:t>
            </a:r>
            <a:endParaRPr lang="zh-CN" altLang="en-US" sz="1400" b="1" dirty="0">
              <a:solidFill>
                <a:srgbClr val="000099"/>
              </a:solidFill>
            </a:endParaRPr>
          </a:p>
          <a:p>
            <a:pPr lvl="1" indent="0"/>
            <a:r>
              <a:rPr lang="zh-CN" altLang="en-US" b="1" dirty="0">
                <a:solidFill>
                  <a:srgbClr val="000099"/>
                </a:solidFill>
              </a:rPr>
              <a:t>水流由流入孔流入，经流入管、前幽门孔、鞭毛室(</a:t>
            </a:r>
            <a:r>
              <a:rPr lang="en-US" altLang="zh-CN" b="1" dirty="0">
                <a:solidFill>
                  <a:srgbClr val="000099"/>
                </a:solidFill>
              </a:rPr>
              <a:t>flagellated chamber)、</a:t>
            </a:r>
            <a:r>
              <a:rPr lang="zh-CN" altLang="en-US" b="1" dirty="0">
                <a:solidFill>
                  <a:srgbClr val="000099"/>
                </a:solidFill>
              </a:rPr>
              <a:t>后幽门孔、流出管 (</a:t>
            </a:r>
            <a:r>
              <a:rPr lang="en-US" altLang="zh-CN" b="1" dirty="0">
                <a:solidFill>
                  <a:srgbClr val="000099"/>
                </a:solidFill>
              </a:rPr>
              <a:t>excurrentcanal)、</a:t>
            </a:r>
            <a:r>
              <a:rPr lang="zh-CN" altLang="en-US" b="1" dirty="0">
                <a:solidFill>
                  <a:srgbClr val="000099"/>
                </a:solidFill>
              </a:rPr>
              <a:t>中央腔，再由出水孔流出。如浴海绵(</a:t>
            </a:r>
            <a:r>
              <a:rPr lang="en-US" altLang="zh-CN" b="1" i="1" dirty="0">
                <a:solidFill>
                  <a:srgbClr val="000099"/>
                </a:solidFill>
              </a:rPr>
              <a:t>Euspongia</a:t>
            </a:r>
            <a:r>
              <a:rPr lang="en-US" altLang="zh-CN" b="1" dirty="0">
                <a:solidFill>
                  <a:srgbClr val="000099"/>
                </a:solidFill>
              </a:rPr>
              <a:t>)、</a:t>
            </a:r>
            <a:r>
              <a:rPr lang="zh-CN" altLang="en-US" b="1" dirty="0">
                <a:solidFill>
                  <a:srgbClr val="000099"/>
                </a:solidFill>
              </a:rPr>
              <a:t>淡水海绵等</a:t>
            </a:r>
            <a:endParaRPr lang="zh-CN" altLang="en-US" b="1" dirty="0">
              <a:solidFill>
                <a:srgbClr val="000099"/>
              </a:solidFill>
            </a:endParaRPr>
          </a:p>
          <a:p>
            <a:pPr lvl="0"/>
            <a:endParaRPr lang="zh-CN" altLang="en-US" sz="1000" b="1" dirty="0">
              <a:solidFill>
                <a:srgbClr val="000099"/>
              </a:solidFill>
            </a:endParaRPr>
          </a:p>
          <a:p>
            <a:pPr lvl="0"/>
            <a:endParaRPr lang="zh-CN" altLang="en-US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 showMasterSp="0">
  <p:cSld name="标题幻灯片">
    <p:bg>
      <p:bgPr>
        <a:gradFill rotWithShape="0">
          <a:gsLst>
            <a:gs pos="0">
              <a:schemeClr val="bg1"/>
            </a:gs>
            <a:gs pos="100000">
              <a:schemeClr val="bg2"/>
            </a:gs>
          </a:gsLst>
          <a:lin ang="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50" name="Group 2"/>
          <p:cNvGrpSpPr/>
          <p:nvPr/>
        </p:nvGrpSpPr>
        <p:grpSpPr>
          <a:xfrm>
            <a:off x="-1035050" y="1552575"/>
            <a:ext cx="10179050" cy="5305425"/>
            <a:chOff x="-652" y="978"/>
            <a:chExt cx="6412" cy="3342"/>
          </a:xfrm>
        </p:grpSpPr>
        <p:sp>
          <p:nvSpPr>
            <p:cNvPr id="2051" name="Freeform 3"/>
            <p:cNvSpPr/>
            <p:nvPr/>
          </p:nvSpPr>
          <p:spPr>
            <a:xfrm>
              <a:off x="2061" y="1707"/>
              <a:ext cx="3699" cy="2613"/>
            </a:xfrm>
            <a:custGeom>
              <a:avLst/>
              <a:gdLst/>
              <a:ahLst/>
              <a:cxnLst>
                <a:cxn ang="0">
                  <a:pos x="1523" y="2611"/>
                </a:cxn>
                <a:cxn ang="0">
                  <a:pos x="3698" y="2612"/>
                </a:cxn>
                <a:cxn ang="0">
                  <a:pos x="3698" y="2228"/>
                </a:cxn>
                <a:cxn ang="0">
                  <a:pos x="0" y="0"/>
                </a:cxn>
                <a:cxn ang="0">
                  <a:pos x="160" y="118"/>
                </a:cxn>
                <a:cxn ang="0">
                  <a:pos x="292" y="219"/>
                </a:cxn>
                <a:cxn ang="0">
                  <a:pos x="441" y="347"/>
                </a:cxn>
                <a:cxn ang="0">
                  <a:pos x="585" y="482"/>
                </a:cxn>
                <a:cxn ang="0">
                  <a:pos x="796" y="711"/>
                </a:cxn>
                <a:cxn ang="0">
                  <a:pos x="983" y="955"/>
                </a:cxn>
                <a:cxn ang="0">
                  <a:pos x="1119" y="1168"/>
                </a:cxn>
                <a:cxn ang="0">
                  <a:pos x="1238" y="1388"/>
                </a:cxn>
                <a:cxn ang="0">
                  <a:pos x="1331" y="1608"/>
                </a:cxn>
                <a:cxn ang="0">
                  <a:pos x="1400" y="1809"/>
                </a:cxn>
                <a:cxn ang="0">
                  <a:pos x="1447" y="1979"/>
                </a:cxn>
                <a:cxn ang="0">
                  <a:pos x="1490" y="2190"/>
                </a:cxn>
                <a:cxn ang="0">
                  <a:pos x="1511" y="2374"/>
                </a:cxn>
                <a:cxn ang="0">
                  <a:pos x="1523" y="2611"/>
                </a:cxn>
              </a:cxnLst>
              <a:pathLst>
                <a:path w="3699" h="2613">
                  <a:moveTo>
                    <a:pt x="1523" y="2611"/>
                  </a:moveTo>
                  <a:lnTo>
                    <a:pt x="3698" y="2612"/>
                  </a:lnTo>
                  <a:lnTo>
                    <a:pt x="3698" y="2228"/>
                  </a:lnTo>
                  <a:lnTo>
                    <a:pt x="0" y="0"/>
                  </a:lnTo>
                  <a:lnTo>
                    <a:pt x="160" y="118"/>
                  </a:lnTo>
                  <a:lnTo>
                    <a:pt x="292" y="219"/>
                  </a:lnTo>
                  <a:lnTo>
                    <a:pt x="441" y="347"/>
                  </a:lnTo>
                  <a:lnTo>
                    <a:pt x="585" y="482"/>
                  </a:lnTo>
                  <a:lnTo>
                    <a:pt x="796" y="711"/>
                  </a:lnTo>
                  <a:lnTo>
                    <a:pt x="983" y="955"/>
                  </a:lnTo>
                  <a:lnTo>
                    <a:pt x="1119" y="1168"/>
                  </a:lnTo>
                  <a:lnTo>
                    <a:pt x="1238" y="1388"/>
                  </a:lnTo>
                  <a:lnTo>
                    <a:pt x="1331" y="1608"/>
                  </a:lnTo>
                  <a:lnTo>
                    <a:pt x="1400" y="1809"/>
                  </a:lnTo>
                  <a:lnTo>
                    <a:pt x="1447" y="1979"/>
                  </a:lnTo>
                  <a:lnTo>
                    <a:pt x="1490" y="2190"/>
                  </a:lnTo>
                  <a:lnTo>
                    <a:pt x="1511" y="2374"/>
                  </a:lnTo>
                  <a:lnTo>
                    <a:pt x="1523" y="2611"/>
                  </a:lnTo>
                </a:path>
              </a:pathLst>
            </a:custGeom>
            <a:gradFill rotWithShape="0">
              <a:gsLst>
                <a:gs pos="0">
                  <a:srgbClr val="182F76"/>
                </a:gs>
                <a:gs pos="100000">
                  <a:schemeClr val="accent2"/>
                </a:gs>
              </a:gsLst>
              <a:lin ang="0" scaled="1"/>
              <a:tileRect/>
            </a:gradFill>
            <a:ln w="9525">
              <a:noFill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2052" name="弧 4"/>
            <p:cNvSpPr/>
            <p:nvPr/>
          </p:nvSpPr>
          <p:spPr>
            <a:xfrm>
              <a:off x="-652" y="978"/>
              <a:ext cx="4237" cy="3342"/>
            </a:xfrm>
            <a:custGeom>
              <a:avLst/>
              <a:gdLst/>
              <a:ahLst/>
              <a:cxnLst>
                <a:cxn ang="0">
                  <a:pos x="780" y="0"/>
                </a:cxn>
                <a:cxn ang="0">
                  <a:pos x="4237" y="3342"/>
                </a:cxn>
                <a:cxn ang="0">
                  <a:pos x="0" y="3342"/>
                </a:cxn>
              </a:cxnLst>
              <a:pathLst>
                <a:path w="21600" h="21231" fill="none">
                  <a:moveTo>
                    <a:pt x="3976" y="0"/>
                  </a:moveTo>
                  <a:cubicBezTo>
                    <a:pt x="14194" y="1914"/>
                    <a:pt x="21600" y="10835"/>
                    <a:pt x="21600" y="21231"/>
                  </a:cubicBezTo>
                </a:path>
                <a:path w="21600" h="21231" stroke="0">
                  <a:moveTo>
                    <a:pt x="3976" y="0"/>
                  </a:moveTo>
                  <a:cubicBezTo>
                    <a:pt x="14194" y="1914"/>
                    <a:pt x="21600" y="10835"/>
                    <a:pt x="21600" y="21231"/>
                  </a:cubicBezTo>
                  <a:lnTo>
                    <a:pt x="0" y="21231"/>
                  </a:lnTo>
                  <a:lnTo>
                    <a:pt x="3976" y="0"/>
                  </a:lnTo>
                  <a:close/>
                </a:path>
              </a:pathLst>
            </a:custGeom>
            <a:noFill/>
            <a:ln w="12700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/>
            <a:p>
              <a:endParaRPr lang="zh-CN" altLang="en-US"/>
            </a:p>
          </p:txBody>
        </p:sp>
      </p:grpSp>
      <p:sp>
        <p:nvSpPr>
          <p:cNvPr id="4101" name="Rectangle 5"/>
          <p:cNvSpPr>
            <a:spLocks noGrp="1" noChangeArrowheads="1"/>
          </p:cNvSpPr>
          <p:nvPr>
            <p:ph type="ctrTitle" sz="quarter"/>
          </p:nvPr>
        </p:nvSpPr>
        <p:spPr>
          <a:xfrm>
            <a:off x="1293813" y="762000"/>
            <a:ext cx="7772400" cy="1143000"/>
          </a:xfrm>
        </p:spPr>
        <p:txBody>
          <a:bodyPr anchor="b"/>
          <a:lstStyle>
            <a:lvl1pPr>
              <a:defRPr/>
            </a:lvl1pPr>
          </a:lstStyle>
          <a:p>
            <a:pPr lvl="0" fontAlgn="base"/>
            <a:r>
              <a:rPr lang="zh-CN" altLang="en-US" strike="noStrike" noProof="0" smtClean="0"/>
              <a:t>单击此处编辑母版标题样式</a:t>
            </a:r>
            <a:endParaRPr lang="zh-CN" altLang="en-US" strike="noStrike" noProof="0" smtClean="0"/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685800" y="3429000"/>
            <a:ext cx="6400800" cy="1752600"/>
          </a:xfrm>
        </p:spPr>
        <p:txBody>
          <a:bodyPr lIns="92075" tIns="46038" rIns="92075" bIns="46038" anchor="ctr"/>
          <a:lstStyle>
            <a:lvl1pPr marL="0" indent="0" algn="ctr">
              <a:buFont typeface="Wingdings" panose="05000000000000000000" charset="0"/>
              <a:buNone/>
              <a:defRPr/>
            </a:lvl1pPr>
          </a:lstStyle>
          <a:p>
            <a:pPr lvl="0" fontAlgn="base"/>
            <a:r>
              <a:rPr lang="zh-CN" altLang="en-US" strike="noStrike" noProof="0" smtClean="0"/>
              <a:t>单击此处编辑母版副标题样式</a:t>
            </a:r>
            <a:endParaRPr lang="zh-CN" altLang="en-US" strike="noStrike" noProof="0" smtClean="0"/>
          </a:p>
        </p:txBody>
      </p:sp>
      <p:sp>
        <p:nvSpPr>
          <p:cNvPr id="13" name="Rectangle 7"/>
          <p:cNvSpPr>
            <a:spLocks noGrp="1" noChangeArrowheads="1"/>
          </p:cNvSpPr>
          <p:nvPr>
            <p:ph type="dt" sz="quarter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2075" tIns="46038" rIns="92075" bIns="46038" numCol="1" anchor="ctr" anchorCtr="0" compatLnSpc="1"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" charset="0"/>
              <a:ea typeface="SimSun" panose="02010600030101010101" pitchFamily="2" charset="-122"/>
              <a:cs typeface="SimSun" panose="02010600030101010101" pitchFamily="2" charset="-122"/>
            </a:endParaRPr>
          </a:p>
        </p:txBody>
      </p:sp>
      <p:sp>
        <p:nvSpPr>
          <p:cNvPr id="14" name="Rectangle 8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2075" tIns="46038" rIns="92075" bIns="46038" numCol="1" anchor="ctr" anchorCtr="0" compatLnSpc="1"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" charset="0"/>
              <a:ea typeface="SimSun" panose="02010600030101010101" pitchFamily="2" charset="-122"/>
              <a:cs typeface="SimSun" panose="02010600030101010101" pitchFamily="2" charset="-122"/>
            </a:endParaRPr>
          </a:p>
        </p:txBody>
      </p:sp>
      <p:sp>
        <p:nvSpPr>
          <p:cNvPr id="15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2075" tIns="46038" rIns="92075" bIns="46038" numCol="1" anchor="ctr" anchorCtr="0" compatLnSpc="1"/>
          <a:p>
            <a:pPr algn="r" fontAlgn="base"/>
            <a:fld id="{9A0DB2DC-4C9A-4742-B13C-FB6460FD3503}" type="slidenum">
              <a:rPr lang="en-US" altLang="zh-CN" strike="noStrike" noProof="1" dirty="0">
                <a:latin typeface="Times New Roman" panose="02020603050405020304" pitchFamily="1" charset="0"/>
                <a:ea typeface="SimSun" panose="02010600030101010101" pitchFamily="2" charset="-122"/>
                <a:cs typeface="+mn-cs"/>
              </a:rPr>
            </a:fld>
            <a:endParaRPr lang="en-US" altLang="zh-CN" strike="noStrike" noProof="1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竖排文本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五级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" charset="0"/>
              <a:ea typeface="SimSun" panose="02010600030101010101" pitchFamily="2" charset="-122"/>
              <a:cs typeface="SimSun" panose="02010600030101010101" pitchFamily="2" charset="-122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" charset="0"/>
              <a:ea typeface="SimSun" panose="02010600030101010101" pitchFamily="2" charset="-122"/>
              <a:cs typeface="SimSun" panose="02010600030101010101" pitchFamily="2" charset="-122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en-US" altLang="zh-CN" strike="noStrike" noProof="1" dirty="0">
                <a:latin typeface="Times New Roman" panose="02020603050405020304" pitchFamily="1" charset="0"/>
                <a:ea typeface="SimSun" panose="02010600030101010101" pitchFamily="2" charset="-122"/>
                <a:cs typeface="+mn-cs"/>
              </a:rPr>
            </a:fld>
            <a:endParaRPr lang="en-US" altLang="zh-CN" strike="noStrike" noProof="1" dirty="0">
              <a:latin typeface="Times New Roman" panose="02020603050405020304" pitchFamily="1" charset="0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和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竖排文本占位符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五级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" charset="0"/>
              <a:ea typeface="SimSun" panose="02010600030101010101" pitchFamily="2" charset="-122"/>
              <a:cs typeface="SimSun" panose="02010600030101010101" pitchFamily="2" charset="-122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" charset="0"/>
              <a:ea typeface="SimSun" panose="02010600030101010101" pitchFamily="2" charset="-122"/>
              <a:cs typeface="SimSun" panose="02010600030101010101" pitchFamily="2" charset="-122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en-US" altLang="zh-CN" strike="noStrike" noProof="1" dirty="0">
                <a:latin typeface="Times New Roman" panose="02020603050405020304" pitchFamily="1" charset="0"/>
                <a:ea typeface="SimSun" panose="02010600030101010101" pitchFamily="2" charset="-122"/>
                <a:cs typeface="+mn-cs"/>
              </a:rPr>
            </a:fld>
            <a:endParaRPr lang="en-US" altLang="zh-CN" strike="noStrike" noProof="1" dirty="0">
              <a:latin typeface="Times New Roman" panose="02020603050405020304" pitchFamily="1" charset="0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标题、文本和剪贴画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五级</a:t>
            </a:r>
            <a:endParaRPr lang="zh-CN" altLang="en-US" strike="noStrike" noProof="1"/>
          </a:p>
        </p:txBody>
      </p:sp>
      <p:sp>
        <p:nvSpPr>
          <p:cNvPr id="4" name="剪贴画占位符 3"/>
          <p:cNvSpPr>
            <a:spLocks noGrp="1"/>
          </p:cNvSpPr>
          <p:nvPr>
            <p:ph type="clipArt" sz="half" idx="2"/>
          </p:nvPr>
        </p:nvSpPr>
        <p:spPr>
          <a:xfrm>
            <a:off x="4648200" y="1981200"/>
            <a:ext cx="3810000" cy="4114800"/>
          </a:xfrm>
        </p:spPr>
        <p:txBody>
          <a:bodyPr vert="horz" wrap="square" lIns="91440" tIns="45720" rIns="91440" bIns="45720" numCol="1" anchor="t" anchorCtr="0" compatLnSpc="1"/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0000"/>
              <a:buFont typeface="Wingdings" panose="05000000000000000000" charset="0"/>
              <a:buChar char="l"/>
              <a:defRPr/>
            </a:pPr>
            <a:endParaRPr kumimoji="1" lang="zh-CN" altLang="en-US" sz="3200" b="0" i="0" u="none" strike="noStrike" kern="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" charset="0"/>
              <a:ea typeface="SimSun" panose="02010600030101010101" pitchFamily="2" charset="-122"/>
              <a:cs typeface="SimSun" panose="02010600030101010101" pitchFamily="2" charset="-122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" charset="0"/>
              <a:ea typeface="SimSun" panose="02010600030101010101" pitchFamily="2" charset="-122"/>
              <a:cs typeface="SimSun" panose="02010600030101010101" pitchFamily="2" charset="-122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en-US" altLang="zh-CN" strike="noStrike" noProof="1" dirty="0">
                <a:latin typeface="Times New Roman" panose="02020603050405020304" pitchFamily="1" charset="0"/>
                <a:ea typeface="SimSun" panose="02010600030101010101" pitchFamily="2" charset="-122"/>
                <a:cs typeface="+mn-cs"/>
              </a:rPr>
            </a:fld>
            <a:endParaRPr lang="en-US" altLang="zh-CN" strike="noStrike" noProof="1" dirty="0">
              <a:latin typeface="Times New Roman" panose="02020603050405020304" pitchFamily="1" charset="0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Media" preserve="1">
  <p:cSld name="标题，文本与媒体剪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媒体占位符 3"/>
          <p:cNvSpPr>
            <a:spLocks noGrp="1"/>
          </p:cNvSpPr>
          <p:nvPr>
            <p:ph type="media"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fontAlgn="base"/>
            <a:endParaRPr lang="zh-CN" altLang="en-US" strike="noStrike" noProof="1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" charset="0"/>
              <a:ea typeface="SimSun" panose="02010600030101010101" pitchFamily="2" charset="-122"/>
              <a:cs typeface="SimSun" panose="02010600030101010101" pitchFamily="2" charset="-122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" charset="0"/>
              <a:ea typeface="SimSun" panose="02010600030101010101" pitchFamily="2" charset="-122"/>
              <a:cs typeface="SimSun" panose="02010600030101010101" pitchFamily="2" charset="-122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en-US" altLang="zh-CN" strike="noStrike" noProof="1" dirty="0">
                <a:latin typeface="Times New Roman" panose="02020603050405020304" pitchFamily="1" charset="0"/>
                <a:ea typeface="SimSun" panose="02010600030101010101" pitchFamily="2" charset="-122"/>
                <a:cs typeface="+mn-cs"/>
              </a:rPr>
            </a:fld>
            <a:endParaRPr lang="en-US" altLang="zh-CN" strike="noStrike" noProof="1" dirty="0">
              <a:latin typeface="Times New Roman" panose="02020603050405020304" pitchFamily="1" charset="0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五级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" charset="0"/>
              <a:ea typeface="SimSun" panose="02010600030101010101" pitchFamily="2" charset="-122"/>
              <a:cs typeface="SimSun" panose="02010600030101010101" pitchFamily="2" charset="-122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" charset="0"/>
              <a:ea typeface="SimSun" panose="02010600030101010101" pitchFamily="2" charset="-122"/>
              <a:cs typeface="SimSun" panose="02010600030101010101" pitchFamily="2" charset="-122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en-US" altLang="zh-CN" strike="noStrike" noProof="1" dirty="0">
                <a:latin typeface="Times New Roman" panose="02020603050405020304" pitchFamily="1" charset="0"/>
                <a:ea typeface="SimSun" panose="02010600030101010101" pitchFamily="2" charset="-122"/>
                <a:cs typeface="+mn-cs"/>
              </a:rPr>
            </a:fld>
            <a:endParaRPr lang="en-US" altLang="zh-CN" strike="noStrike" noProof="1" dirty="0">
              <a:latin typeface="Times New Roman" panose="02020603050405020304" pitchFamily="1" charset="0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" charset="0"/>
              <a:ea typeface="SimSun" panose="02010600030101010101" pitchFamily="2" charset="-122"/>
              <a:cs typeface="SimSun" panose="02010600030101010101" pitchFamily="2" charset="-122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" charset="0"/>
              <a:ea typeface="SimSun" panose="02010600030101010101" pitchFamily="2" charset="-122"/>
              <a:cs typeface="SimSun" panose="02010600030101010101" pitchFamily="2" charset="-122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en-US" altLang="zh-CN" strike="noStrike" noProof="1" dirty="0">
                <a:latin typeface="Times New Roman" panose="02020603050405020304" pitchFamily="1" charset="0"/>
                <a:ea typeface="SimSun" panose="02010600030101010101" pitchFamily="2" charset="-122"/>
                <a:cs typeface="+mn-cs"/>
              </a:rPr>
            </a:fld>
            <a:endParaRPr lang="en-US" altLang="zh-CN" strike="noStrike" noProof="1" dirty="0">
              <a:latin typeface="Times New Roman" panose="02020603050405020304" pitchFamily="1" charset="0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项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五级</a:t>
            </a:r>
            <a:endParaRPr lang="zh-CN" altLang="en-US" strike="noStrike" noProof="1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五级</a:t>
            </a:r>
            <a:endParaRPr lang="zh-CN" altLang="en-US" strike="noStrike" noProof="1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" charset="0"/>
              <a:ea typeface="SimSun" panose="02010600030101010101" pitchFamily="2" charset="-122"/>
              <a:cs typeface="SimSun" panose="02010600030101010101" pitchFamily="2" charset="-122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" charset="0"/>
              <a:ea typeface="SimSun" panose="02010600030101010101" pitchFamily="2" charset="-122"/>
              <a:cs typeface="SimSun" panose="02010600030101010101" pitchFamily="2" charset="-122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en-US" altLang="zh-CN" strike="noStrike" noProof="1" dirty="0">
                <a:latin typeface="Times New Roman" panose="02020603050405020304" pitchFamily="1" charset="0"/>
                <a:ea typeface="SimSun" panose="02010600030101010101" pitchFamily="2" charset="-122"/>
                <a:cs typeface="+mn-cs"/>
              </a:rPr>
            </a:fld>
            <a:endParaRPr lang="en-US" altLang="zh-CN" strike="noStrike" noProof="1" dirty="0">
              <a:latin typeface="Times New Roman" panose="02020603050405020304" pitchFamily="1" charset="0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五级</a:t>
            </a:r>
            <a:endParaRPr lang="zh-CN" altLang="en-US" strike="noStrike" noProof="1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五级</a:t>
            </a:r>
            <a:endParaRPr lang="zh-CN" altLang="en-US" strike="noStrike" noProof="1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" charset="0"/>
              <a:ea typeface="SimSun" panose="02010600030101010101" pitchFamily="2" charset="-122"/>
              <a:cs typeface="SimSun" panose="02010600030101010101" pitchFamily="2" charset="-122"/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" charset="0"/>
              <a:ea typeface="SimSun" panose="02010600030101010101" pitchFamily="2" charset="-122"/>
              <a:cs typeface="SimSun" panose="02010600030101010101" pitchFamily="2" charset="-122"/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en-US" altLang="zh-CN" strike="noStrike" noProof="1" dirty="0">
                <a:latin typeface="Times New Roman" panose="02020603050405020304" pitchFamily="1" charset="0"/>
                <a:ea typeface="SimSun" panose="02010600030101010101" pitchFamily="2" charset="-122"/>
                <a:cs typeface="+mn-cs"/>
              </a:rPr>
            </a:fld>
            <a:endParaRPr lang="en-US" altLang="zh-CN" strike="noStrike" noProof="1" dirty="0">
              <a:latin typeface="Times New Roman" panose="02020603050405020304" pitchFamily="1" charset="0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" charset="0"/>
              <a:ea typeface="SimSun" panose="02010600030101010101" pitchFamily="2" charset="-122"/>
              <a:cs typeface="SimSun" panose="02010600030101010101" pitchFamily="2" charset="-122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" charset="0"/>
              <a:ea typeface="SimSun" panose="02010600030101010101" pitchFamily="2" charset="-122"/>
              <a:cs typeface="SimSun" panose="02010600030101010101" pitchFamily="2" charset="-122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en-US" altLang="zh-CN" strike="noStrike" noProof="1" dirty="0">
                <a:latin typeface="Times New Roman" panose="02020603050405020304" pitchFamily="1" charset="0"/>
                <a:ea typeface="SimSun" panose="02010600030101010101" pitchFamily="2" charset="-122"/>
                <a:cs typeface="+mn-cs"/>
              </a:rPr>
            </a:fld>
            <a:endParaRPr lang="en-US" altLang="zh-CN" strike="noStrike" noProof="1" dirty="0">
              <a:latin typeface="Times New Roman" panose="02020603050405020304" pitchFamily="1" charset="0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" charset="0"/>
              <a:ea typeface="SimSun" panose="02010600030101010101" pitchFamily="2" charset="-122"/>
              <a:cs typeface="SimSun" panose="02010600030101010101" pitchFamily="2" charset="-122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" charset="0"/>
              <a:ea typeface="SimSun" panose="02010600030101010101" pitchFamily="2" charset="-122"/>
              <a:cs typeface="SimSun" panose="02010600030101010101" pitchFamily="2" charset="-122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en-US" altLang="zh-CN" strike="noStrike" noProof="1" dirty="0">
                <a:latin typeface="Times New Roman" panose="02020603050405020304" pitchFamily="1" charset="0"/>
                <a:ea typeface="SimSun" panose="02010600030101010101" pitchFamily="2" charset="-122"/>
                <a:cs typeface="+mn-cs"/>
              </a:rPr>
            </a:fld>
            <a:endParaRPr lang="en-US" altLang="zh-CN" strike="noStrike" noProof="1" dirty="0">
              <a:latin typeface="Times New Roman" panose="02020603050405020304" pitchFamily="1" charset="0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五级</a:t>
            </a:r>
            <a:endParaRPr lang="zh-CN" altLang="en-US" strike="noStrike" noProof="1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" charset="0"/>
              <a:ea typeface="SimSun" panose="02010600030101010101" pitchFamily="2" charset="-122"/>
              <a:cs typeface="SimSun" panose="02010600030101010101" pitchFamily="2" charset="-122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" charset="0"/>
              <a:ea typeface="SimSun" panose="02010600030101010101" pitchFamily="2" charset="-122"/>
              <a:cs typeface="SimSun" panose="02010600030101010101" pitchFamily="2" charset="-122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en-US" altLang="zh-CN" strike="noStrike" noProof="1" dirty="0">
                <a:latin typeface="Times New Roman" panose="02020603050405020304" pitchFamily="1" charset="0"/>
                <a:ea typeface="SimSun" panose="02010600030101010101" pitchFamily="2" charset="-122"/>
                <a:cs typeface="+mn-cs"/>
              </a:rPr>
            </a:fld>
            <a:endParaRPr lang="en-US" altLang="zh-CN" strike="noStrike" noProof="1" dirty="0">
              <a:latin typeface="Times New Roman" panose="02020603050405020304" pitchFamily="1" charset="0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vert="horz" wrap="square" lIns="91440" tIns="45720" rIns="91440" bIns="45720" numCol="1" anchor="t" anchorCtr="0" compatLnSpc="1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0000"/>
              <a:buFont typeface="Wingdings" panose="05000000000000000000" charset="0"/>
              <a:buNone/>
              <a:defRPr/>
            </a:pPr>
            <a:endParaRPr kumimoji="1" lang="zh-CN" altLang="en-US" sz="3200" b="0" i="0" u="none" strike="noStrike" kern="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" charset="0"/>
              <a:ea typeface="SimSun" panose="02010600030101010101" pitchFamily="2" charset="-122"/>
              <a:cs typeface="SimSun" panose="02010600030101010101" pitchFamily="2" charset="-122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" charset="0"/>
              <a:ea typeface="SimSun" panose="02010600030101010101" pitchFamily="2" charset="-122"/>
              <a:cs typeface="SimSun" panose="02010600030101010101" pitchFamily="2" charset="-122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en-US" altLang="zh-CN" strike="noStrike" noProof="1" dirty="0">
                <a:latin typeface="Times New Roman" panose="02020603050405020304" pitchFamily="1" charset="0"/>
                <a:ea typeface="SimSun" panose="02010600030101010101" pitchFamily="2" charset="-122"/>
                <a:cs typeface="+mn-cs"/>
              </a:rPr>
            </a:fld>
            <a:endParaRPr lang="en-US" altLang="zh-CN" strike="noStrike" noProof="1" dirty="0">
              <a:latin typeface="Times New Roman" panose="02020603050405020304" pitchFamily="1" charset="0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4" Type="http://schemas.openxmlformats.org/officeDocument/2006/relationships/theme" Target="../theme/theme1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1"/>
            </a:gs>
            <a:gs pos="100000">
              <a:schemeClr val="bg2"/>
            </a:gs>
          </a:gsLst>
          <a:lin ang="0" scaled="1"/>
          <a:tileRect/>
        </a:gradFill>
        <a:effectLst/>
      </p:bgPr>
    </p:bg>
    <p:spTree>
      <p:nvGrpSpPr>
        <p:cNvPr id="1" name=""/>
        <p:cNvGrpSpPr/>
        <p:nvPr/>
      </p:nvGrpSpPr>
      <p:grpSpPr/>
      <p:grpSp>
        <p:nvGrpSpPr>
          <p:cNvPr id="1026" name="Group 1026"/>
          <p:cNvGrpSpPr/>
          <p:nvPr/>
        </p:nvGrpSpPr>
        <p:grpSpPr>
          <a:xfrm>
            <a:off x="0" y="1588"/>
            <a:ext cx="9132888" cy="6845300"/>
            <a:chOff x="0" y="1"/>
            <a:chExt cx="5753" cy="4312"/>
          </a:xfrm>
        </p:grpSpPr>
        <p:sp>
          <p:nvSpPr>
            <p:cNvPr id="1027" name="Freeform 1027"/>
            <p:cNvSpPr/>
            <p:nvPr/>
          </p:nvSpPr>
          <p:spPr>
            <a:xfrm>
              <a:off x="3394" y="999"/>
              <a:ext cx="2359" cy="3314"/>
            </a:xfrm>
            <a:custGeom>
              <a:avLst/>
              <a:gdLst/>
              <a:ahLst/>
              <a:cxnLst>
                <a:cxn ang="0">
                  <a:pos x="1905" y="3312"/>
                </a:cxn>
                <a:cxn ang="0">
                  <a:pos x="2358" y="3313"/>
                </a:cxn>
                <a:cxn ang="0">
                  <a:pos x="2358" y="1437"/>
                </a:cxn>
                <a:cxn ang="0">
                  <a:pos x="0" y="0"/>
                </a:cxn>
                <a:cxn ang="0">
                  <a:pos x="201" y="150"/>
                </a:cxn>
                <a:cxn ang="0">
                  <a:pos x="366" y="279"/>
                </a:cxn>
                <a:cxn ang="0">
                  <a:pos x="552" y="441"/>
                </a:cxn>
                <a:cxn ang="0">
                  <a:pos x="732" y="612"/>
                </a:cxn>
                <a:cxn ang="0">
                  <a:pos x="996" y="903"/>
                </a:cxn>
                <a:cxn ang="0">
                  <a:pos x="1230" y="1212"/>
                </a:cxn>
                <a:cxn ang="0">
                  <a:pos x="1400" y="1482"/>
                </a:cxn>
                <a:cxn ang="0">
                  <a:pos x="1548" y="1761"/>
                </a:cxn>
                <a:cxn ang="0">
                  <a:pos x="1665" y="2040"/>
                </a:cxn>
                <a:cxn ang="0">
                  <a:pos x="1751" y="2295"/>
                </a:cxn>
                <a:cxn ang="0">
                  <a:pos x="1809" y="2511"/>
                </a:cxn>
                <a:cxn ang="0">
                  <a:pos x="1863" y="2778"/>
                </a:cxn>
                <a:cxn ang="0">
                  <a:pos x="1890" y="3012"/>
                </a:cxn>
                <a:cxn ang="0">
                  <a:pos x="1905" y="3312"/>
                </a:cxn>
              </a:cxnLst>
              <a:pathLst>
                <a:path w="2359" h="3314">
                  <a:moveTo>
                    <a:pt x="1905" y="3312"/>
                  </a:moveTo>
                  <a:lnTo>
                    <a:pt x="2358" y="3313"/>
                  </a:lnTo>
                  <a:lnTo>
                    <a:pt x="2358" y="1437"/>
                  </a:lnTo>
                  <a:lnTo>
                    <a:pt x="0" y="0"/>
                  </a:lnTo>
                  <a:lnTo>
                    <a:pt x="201" y="150"/>
                  </a:lnTo>
                  <a:lnTo>
                    <a:pt x="366" y="279"/>
                  </a:lnTo>
                  <a:lnTo>
                    <a:pt x="552" y="441"/>
                  </a:lnTo>
                  <a:lnTo>
                    <a:pt x="732" y="612"/>
                  </a:lnTo>
                  <a:lnTo>
                    <a:pt x="996" y="903"/>
                  </a:lnTo>
                  <a:lnTo>
                    <a:pt x="1230" y="1212"/>
                  </a:lnTo>
                  <a:lnTo>
                    <a:pt x="1400" y="1482"/>
                  </a:lnTo>
                  <a:lnTo>
                    <a:pt x="1548" y="1761"/>
                  </a:lnTo>
                  <a:lnTo>
                    <a:pt x="1665" y="2040"/>
                  </a:lnTo>
                  <a:lnTo>
                    <a:pt x="1751" y="2295"/>
                  </a:lnTo>
                  <a:lnTo>
                    <a:pt x="1809" y="2511"/>
                  </a:lnTo>
                  <a:lnTo>
                    <a:pt x="1863" y="2778"/>
                  </a:lnTo>
                  <a:lnTo>
                    <a:pt x="1890" y="3012"/>
                  </a:lnTo>
                  <a:lnTo>
                    <a:pt x="1905" y="3312"/>
                  </a:lnTo>
                </a:path>
              </a:pathLst>
            </a:custGeom>
            <a:gradFill rotWithShape="0">
              <a:gsLst>
                <a:gs pos="0">
                  <a:srgbClr val="182F76"/>
                </a:gs>
                <a:gs pos="100000">
                  <a:schemeClr val="accent2"/>
                </a:gs>
              </a:gsLst>
              <a:lin ang="0" scaled="1"/>
              <a:tileRect/>
            </a:gradFill>
            <a:ln w="9525">
              <a:noFill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1028" name="弧 1028"/>
            <p:cNvSpPr/>
            <p:nvPr/>
          </p:nvSpPr>
          <p:spPr>
            <a:xfrm>
              <a:off x="0" y="1"/>
              <a:ext cx="5298" cy="431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298" y="4312"/>
                </a:cxn>
                <a:cxn ang="0">
                  <a:pos x="0" y="4312"/>
                </a:cxn>
              </a:cxnLst>
              <a:pathLst>
                <a:path w="21600" h="21600" fill="none">
                  <a:moveTo>
                    <a:pt x="0" y="-1"/>
                  </a:moveTo>
                  <a:cubicBezTo>
                    <a:pt x="11929" y="-1"/>
                    <a:pt x="21600" y="9670"/>
                    <a:pt x="21600" y="21600"/>
                  </a:cubicBezTo>
                </a:path>
                <a:path w="21600" h="21600" stroke="0">
                  <a:moveTo>
                    <a:pt x="0" y="-1"/>
                  </a:moveTo>
                  <a:cubicBezTo>
                    <a:pt x="11929" y="-1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0" y="-1"/>
                  </a:lnTo>
                  <a:close/>
                </a:path>
              </a:pathLst>
            </a:custGeom>
            <a:noFill/>
            <a:ln w="12700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/>
            <a:p>
              <a:endParaRPr lang="zh-CN" altLang="en-US"/>
            </a:p>
          </p:txBody>
        </p:sp>
      </p:grpSp>
      <p:sp>
        <p:nvSpPr>
          <p:cNvPr id="3077" name="Rectangle 1029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2075" tIns="46038" rIns="92075" bIns="46038" numCol="1" anchor="ctr" anchorCtr="0" compatLnSpc="1"/>
          <a:p>
            <a:pPr lvl="0" fontAlgn="base"/>
            <a:r>
              <a:rPr lang="zh-CN" altLang="en-US" strike="noStrike" noProof="1" dirty="0"/>
              <a:t>单击此处编辑母版标题样式</a:t>
            </a:r>
            <a:endParaRPr lang="zh-CN" altLang="en-US" strike="noStrike" noProof="1" dirty="0"/>
          </a:p>
        </p:txBody>
      </p:sp>
      <p:sp>
        <p:nvSpPr>
          <p:cNvPr id="3078" name="Rectangle 1030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2075" tIns="46038" rIns="92075" bIns="46038" numCol="1" anchor="ctr" anchorCtr="0" compatLnSpc="1"/>
          <a:lstStyle>
            <a:lvl1pPr>
              <a:defRPr kumimoji="0" sz="1400"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" charset="0"/>
              <a:ea typeface="SimSun" panose="02010600030101010101" pitchFamily="2" charset="-122"/>
              <a:cs typeface="SimSun" panose="02010600030101010101" pitchFamily="2" charset="-122"/>
            </a:endParaRPr>
          </a:p>
        </p:txBody>
      </p:sp>
      <p:sp>
        <p:nvSpPr>
          <p:cNvPr id="3079" name="Rectangle 1031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2075" tIns="46038" rIns="92075" bIns="46038" numCol="1" anchor="ctr" anchorCtr="0" compatLnSpc="1"/>
          <a:lstStyle>
            <a:lvl1pPr algn="ctr">
              <a:defRPr kumimoji="0" sz="1400"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" charset="0"/>
              <a:ea typeface="SimSun" panose="02010600030101010101" pitchFamily="2" charset="-122"/>
              <a:cs typeface="SimSun" panose="02010600030101010101" pitchFamily="2" charset="-122"/>
            </a:endParaRPr>
          </a:p>
        </p:txBody>
      </p:sp>
      <p:sp>
        <p:nvSpPr>
          <p:cNvPr id="3080" name="Rectangle 1032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2075" tIns="46038" rIns="92075" bIns="46038" numCol="1" anchor="ctr" anchorCtr="0" compatLnSpc="1"/>
          <a:lstStyle>
            <a:lvl1pPr algn="r">
              <a:defRPr sz="1400"/>
            </a:lvl1pPr>
          </a:lstStyle>
          <a:p>
            <a:pPr lvl="0" fontAlgn="base"/>
            <a:fld id="{9A0DB2DC-4C9A-4742-B13C-FB6460FD3503}" type="slidenum">
              <a:rPr lang="en-US" altLang="zh-CN" strike="noStrike" noProof="1" dirty="0">
                <a:latin typeface="Times New Roman" panose="02020603050405020304" pitchFamily="1" charset="0"/>
                <a:ea typeface="SimSun" panose="02010600030101010101" pitchFamily="2" charset="-122"/>
                <a:cs typeface="+mn-cs"/>
              </a:rPr>
            </a:fld>
            <a:endParaRPr lang="en-US" altLang="zh-CN" strike="noStrike" noProof="1" dirty="0">
              <a:latin typeface="Times New Roman" panose="02020603050405020304" pitchFamily="1" charset="0"/>
            </a:endParaRPr>
          </a:p>
        </p:txBody>
      </p:sp>
      <p:sp>
        <p:nvSpPr>
          <p:cNvPr id="1033" name="Rectangle 1033"/>
          <p:cNvSpPr>
            <a:spLocks noGrp="1"/>
          </p:cNvSpPr>
          <p:nvPr>
            <p:ph type="body"/>
          </p:nvPr>
        </p:nvSpPr>
        <p:spPr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</a:ln>
        </p:spPr>
        <p:txBody>
          <a:bodyPr vert="horz" wrap="square" lIns="91440" tIns="45720" rIns="91440" bIns="45720" anchor="t" anchorCtr="0"/>
          <a:p>
            <a:pPr lvl="0"/>
            <a:r>
              <a:rPr lang="zh-CN" altLang="en-US" dirty="0"/>
              <a:t>单击此处编辑母版文本样式</a:t>
            </a:r>
            <a:endParaRPr lang="en-US" altLang="zh-CN" dirty="0"/>
          </a:p>
          <a:p>
            <a:pPr lvl="1"/>
            <a:r>
              <a:rPr lang="zh-CN" altLang="en-US" dirty="0"/>
              <a:t>第二级</a:t>
            </a:r>
            <a:endParaRPr lang="en-US" altLang="zh-CN" dirty="0"/>
          </a:p>
          <a:p>
            <a:pPr lvl="2"/>
            <a:r>
              <a:rPr lang="zh-CN" altLang="en-US" dirty="0"/>
              <a:t>第三级</a:t>
            </a:r>
            <a:endParaRPr lang="en-US" altLang="zh-CN" dirty="0"/>
          </a:p>
          <a:p>
            <a:pPr lvl="3"/>
            <a:r>
              <a:rPr lang="zh-CN" altLang="en-US" dirty="0"/>
              <a:t>第四级</a:t>
            </a:r>
            <a:endParaRPr lang="en-US" altLang="zh-CN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hf sldNum="0" hdr="0" ftr="0" dt="0"/>
  <p:txStyles>
    <p:titleStyle>
      <a:lvl1pPr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anose="020B0604020202020204" pitchFamily="34" charset="0"/>
          <a:ea typeface="SimSun" panose="02010600030101010101" pitchFamily="2" charset="-122"/>
          <a:cs typeface="SimSun" panose="02010600030101010101" pitchFamily="2" charset="-122"/>
        </a:defRPr>
      </a:lvl2pPr>
      <a:lvl3pPr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anose="020B0604020202020204" pitchFamily="34" charset="0"/>
          <a:ea typeface="SimSun" panose="02010600030101010101" pitchFamily="2" charset="-122"/>
          <a:cs typeface="SimSun" panose="02010600030101010101" pitchFamily="2" charset="-122"/>
        </a:defRPr>
      </a:lvl3pPr>
      <a:lvl4pPr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anose="020B0604020202020204" pitchFamily="34" charset="0"/>
          <a:ea typeface="SimSun" panose="02010600030101010101" pitchFamily="2" charset="-122"/>
          <a:cs typeface="SimSun" panose="02010600030101010101" pitchFamily="2" charset="-122"/>
        </a:defRPr>
      </a:lvl4pPr>
      <a:lvl5pPr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anose="020B0604020202020204" pitchFamily="34" charset="0"/>
          <a:ea typeface="SimSun" panose="02010600030101010101" pitchFamily="2" charset="-122"/>
          <a:cs typeface="SimSun" panose="02010600030101010101" pitchFamily="2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anose="020B0604020202020204" pitchFamily="34" charset="0"/>
          <a:ea typeface="SimSun" panose="02010600030101010101" pitchFamily="2" charset="-122"/>
          <a:cs typeface="SimSun" panose="02010600030101010101" pitchFamily="2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anose="020B0604020202020204" pitchFamily="34" charset="0"/>
          <a:ea typeface="SimSun" panose="02010600030101010101" pitchFamily="2" charset="-122"/>
          <a:cs typeface="SimSun" panose="02010600030101010101" pitchFamily="2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anose="020B0604020202020204" pitchFamily="34" charset="0"/>
          <a:ea typeface="SimSun" panose="02010600030101010101" pitchFamily="2" charset="-122"/>
          <a:cs typeface="SimSun" panose="02010600030101010101" pitchFamily="2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anose="020B0604020202020204" pitchFamily="34" charset="0"/>
          <a:ea typeface="SimSun" panose="02010600030101010101" pitchFamily="2" charset="-122"/>
          <a:cs typeface="SimSun" panose="02010600030101010101" pitchFamily="2" charset="-122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80000"/>
        <a:buFont typeface="Wingdings" panose="05000000000000000000" charset="0"/>
        <a:buChar char="l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tx1"/>
        </a:buClr>
        <a:buSzPct val="90000"/>
        <a:buChar char="–"/>
        <a:defRPr kumimoji="1" sz="2800">
          <a:solidFill>
            <a:schemeClr val="tx1"/>
          </a:solidFill>
          <a:latin typeface="+mn-lt"/>
          <a:ea typeface="+mn-ea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60000"/>
        <a:buFont typeface="Wingdings" panose="05000000000000000000" charset="0"/>
        <a:buChar char="l"/>
        <a:defRPr kumimoji="1" sz="2400">
          <a:solidFill>
            <a:schemeClr val="tx1"/>
          </a:solidFill>
          <a:latin typeface="+mn-lt"/>
          <a:ea typeface="+mn-ea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Char char="–"/>
        <a:defRPr kumimoji="1" sz="2000">
          <a:solidFill>
            <a:schemeClr val="tx1"/>
          </a:solidFill>
          <a:latin typeface="+mn-lt"/>
          <a:ea typeface="+mn-ea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Char char="•"/>
        <a:defRPr kumimoji="1"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Char char="•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Char char="•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Char char="•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Char char="•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9.jpeg"/></Relationships>
</file>

<file path=ppt/slides/_rels/slide11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tags" Target="../tags/tag2.xml"/><Relationship Id="rId2" Type="http://schemas.openxmlformats.org/officeDocument/2006/relationships/image" Target="../media/image8.jpeg"/><Relationship Id="rId1" Type="http://schemas.openxmlformats.org/officeDocument/2006/relationships/tags" Target="../tags/tag1.xml"/></Relationships>
</file>

<file path=ppt/slides/_rels/slide12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2.xml"/><Relationship Id="rId3" Type="http://schemas.openxmlformats.org/officeDocument/2006/relationships/tags" Target="../tags/tag4.xml"/><Relationship Id="rId2" Type="http://schemas.openxmlformats.org/officeDocument/2006/relationships/image" Target="../media/image8.jpeg"/><Relationship Id="rId1" Type="http://schemas.openxmlformats.org/officeDocument/2006/relationships/tags" Target="../tags/tag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0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1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2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3.jpe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1.xml"/><Relationship Id="rId4" Type="http://schemas.openxmlformats.org/officeDocument/2006/relationships/slideLayout" Target="../slideLayouts/slideLayout13.xml"/><Relationship Id="rId3" Type="http://schemas.openxmlformats.org/officeDocument/2006/relationships/image" Target="../media/image5.png"/><Relationship Id="rId2" Type="http://schemas.microsoft.com/office/2007/relationships/media" Target="file:///D:\&#21160;&#29289;&#23398;&#35838;&#20214;\04&#22810;&#23380;&#21160;&#29289;\&#28023;&#32501;&#21160;&#29289;&#30340;&#27700;&#31649;&#31995;&#21333;.AVI" TargetMode="External"/><Relationship Id="rId1" Type="http://schemas.openxmlformats.org/officeDocument/2006/relationships/video" Target="file:///D:\&#21160;&#29289;&#23398;&#35838;&#20214;\04&#22810;&#23380;&#21160;&#29289;\&#28023;&#32501;&#21160;&#29289;&#30340;&#27700;&#31649;&#31995;&#21333;.AVI" TargetMode="External"/></Relationships>
</file>

<file path=ppt/slides/_rels/slide7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3.xml"/><Relationship Id="rId3" Type="http://schemas.openxmlformats.org/officeDocument/2006/relationships/image" Target="../media/image6.png"/><Relationship Id="rId2" Type="http://schemas.microsoft.com/office/2007/relationships/media" Target="file:///D:\&#21160;&#29289;&#23398;&#35838;&#20214;\04&#22810;&#23380;&#21160;&#29289;\&#28023;&#32501;&#21160;&#29289;&#30340;&#27700;&#31649;&#31995;&#21452;.AVI" TargetMode="External"/><Relationship Id="rId1" Type="http://schemas.openxmlformats.org/officeDocument/2006/relationships/video" Target="file:///D:\&#21160;&#29289;&#23398;&#35838;&#20214;\04&#22810;&#23380;&#21160;&#29289;\&#28023;&#32501;&#21160;&#29289;&#30340;&#27700;&#31649;&#31995;&#21452;.AVI" TargetMode="External"/></Relationships>
</file>

<file path=ppt/slides/_rels/slide8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2.xml"/><Relationship Id="rId4" Type="http://schemas.openxmlformats.org/officeDocument/2006/relationships/slideLayout" Target="../slideLayouts/slideLayout13.xml"/><Relationship Id="rId3" Type="http://schemas.openxmlformats.org/officeDocument/2006/relationships/image" Target="../media/image7.png"/><Relationship Id="rId2" Type="http://schemas.microsoft.com/office/2007/relationships/media" Target="file:///D:\&#21160;&#29289;&#23398;&#35838;&#20214;\04&#22810;&#23380;&#21160;&#29289;\&#28023;&#32501;&#21160;&#29289;&#30340;&#27700;&#31649;&#31995;&#22797;.AVI" TargetMode="External"/><Relationship Id="rId1" Type="http://schemas.openxmlformats.org/officeDocument/2006/relationships/video" Target="file:///D:\&#21160;&#29289;&#23398;&#35838;&#20214;\04&#22810;&#23380;&#21160;&#29289;\&#28023;&#32501;&#21160;&#29289;&#30340;&#27700;&#31649;&#31995;&#22797;.AVI" TargetMode="Externa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188913"/>
            <a:ext cx="5472113" cy="719138"/>
          </a:xfrm>
        </p:spPr>
        <p:txBody>
          <a:bodyPr vert="horz" wrap="square" lIns="92075" tIns="46038" rIns="92075" bIns="46038" numCol="1" anchor="ctr" anchorCtr="0" compatLnSpc="1"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1" lang="zh-CN" altLang="en-US" sz="4000" b="0" i="0" u="none" strike="noStrike" kern="0" cap="none" spc="0" normalizeH="0" baseline="0" noProof="1" dirty="0">
                <a:solidFill>
                  <a:schemeClr val="tx2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+mj-lt"/>
                <a:ea typeface="+mj-ea"/>
                <a:cs typeface="+mj-cs"/>
              </a:rPr>
              <a:t>第</a:t>
            </a:r>
            <a:r>
              <a:rPr kumimoji="1" lang="en-US" altLang="zh-CN" sz="4000" b="0" i="0" u="none" strike="noStrike" kern="0" cap="none" spc="0" normalizeH="0" baseline="0" noProof="1" dirty="0">
                <a:solidFill>
                  <a:schemeClr val="tx2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+mj-lt"/>
                <a:ea typeface="+mj-ea"/>
                <a:cs typeface="+mj-cs"/>
              </a:rPr>
              <a:t>5</a:t>
            </a:r>
            <a:r>
              <a:rPr kumimoji="1" lang="zh-CN" altLang="en-US" sz="4000" b="0" i="0" u="none" strike="noStrike" kern="0" cap="none" spc="0" normalizeH="0" baseline="0" noProof="1" dirty="0">
                <a:solidFill>
                  <a:schemeClr val="tx2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+mj-lt"/>
                <a:ea typeface="+mj-ea"/>
                <a:cs typeface="+mj-cs"/>
              </a:rPr>
              <a:t>章</a:t>
            </a:r>
            <a:r>
              <a:rPr kumimoji="1" lang="en-US" altLang="zh-CN" sz="4000" b="0" i="0" u="none" strike="noStrike" kern="0" cap="none" spc="0" normalizeH="0" baseline="0" noProof="1" dirty="0">
                <a:solidFill>
                  <a:schemeClr val="tx2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+mj-lt"/>
                <a:ea typeface="+mj-ea"/>
                <a:cs typeface="+mj-cs"/>
              </a:rPr>
              <a:t> </a:t>
            </a:r>
            <a:r>
              <a:rPr kumimoji="1" lang="zh-CN" altLang="en-US" sz="4000" b="0" i="0" u="none" strike="noStrike" kern="0" cap="none" spc="0" normalizeH="0" baseline="0" noProof="1" dirty="0">
                <a:solidFill>
                  <a:schemeClr val="tx2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+mj-lt"/>
                <a:ea typeface="+mj-ea"/>
                <a:cs typeface="+mj-cs"/>
              </a:rPr>
              <a:t>多孔动物门</a:t>
            </a:r>
            <a:endParaRPr kumimoji="1" lang="zh-CN" altLang="en-US" sz="4000" b="0" i="0" u="none" strike="noStrike" kern="0" cap="none" spc="0" normalizeH="0" baseline="0" noProof="1" dirty="0">
              <a:solidFill>
                <a:schemeClr val="tx2"/>
              </a:solidFill>
              <a:effectLst>
                <a:outerShdw blurRad="38100" dist="38100" dir="2700000">
                  <a:srgbClr val="C0C0C0"/>
                </a:outerShdw>
              </a:effectLst>
              <a:latin typeface="+mj-lt"/>
              <a:ea typeface="+mj-ea"/>
              <a:cs typeface="+mj-cs"/>
            </a:endParaRPr>
          </a:p>
        </p:txBody>
      </p:sp>
      <p:sp>
        <p:nvSpPr>
          <p:cNvPr id="3074" name="Rectangle 3"/>
          <p:cNvSpPr>
            <a:spLocks noGrp="1"/>
          </p:cNvSpPr>
          <p:nvPr>
            <p:ph type="body" sz="half" idx="1"/>
          </p:nvPr>
        </p:nvSpPr>
        <p:spPr>
          <a:xfrm>
            <a:off x="304800" y="1268413"/>
            <a:ext cx="4627563" cy="5329238"/>
          </a:xfrm>
        </p:spPr>
        <p:txBody>
          <a:bodyPr vert="horz" wrap="square" lIns="91440" tIns="45720" rIns="91440" bIns="45720" anchor="t"/>
          <a:p>
            <a:pPr marL="342900" marR="0" indent="-342900" algn="ctr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None/>
            </a:pPr>
            <a:r>
              <a:rPr kumimoji="1" lang="en-US" altLang="zh-CN" sz="3200" b="1" i="0" u="none" strike="noStrike" kern="0" cap="none" spc="0" normalizeH="0" baseline="0" noProof="1" dirty="0">
                <a:solidFill>
                  <a:srgbClr val="FFFF00"/>
                </a:solidFill>
                <a:latin typeface="Arial" panose="020B0604020202020204" pitchFamily="34" charset="0"/>
                <a:ea typeface="+mn-ea"/>
                <a:cs typeface="+mn-cs"/>
              </a:rPr>
              <a:t>5.1 </a:t>
            </a:r>
            <a:r>
              <a:rPr kumimoji="1" lang="zh-CN" altLang="en-US" sz="3200" b="1" i="0" u="none" strike="noStrike" kern="0" cap="none" spc="0" normalizeH="0" baseline="0" noProof="1" dirty="0">
                <a:solidFill>
                  <a:srgbClr val="FFFF00"/>
                </a:solidFill>
                <a:latin typeface="+mn-lt"/>
                <a:ea typeface="+mn-ea"/>
                <a:cs typeface="+mn-cs"/>
              </a:rPr>
              <a:t>海绵动物的形态结构</a:t>
            </a:r>
            <a:endParaRPr kumimoji="1" lang="en-US" altLang="zh-CN" sz="3200" b="1" i="0" u="none" strike="noStrike" kern="0" cap="none" spc="0" normalizeH="0" baseline="0" noProof="1" dirty="0">
              <a:solidFill>
                <a:srgbClr val="FFFF00"/>
              </a:solidFill>
              <a:latin typeface="+mn-lt"/>
              <a:ea typeface="+mn-ea"/>
              <a:cs typeface="+mn-cs"/>
            </a:endParaRPr>
          </a:p>
          <a:p>
            <a:pPr marL="514350" marR="0" indent="-514350" algn="just" defTabSz="914400" rtl="0" eaLnBrk="1" fontAlgn="base" latinLnBrk="0" hangingPunct="1">
              <a:lnSpc>
                <a:spcPct val="125000"/>
              </a:lnSpc>
              <a:spcBef>
                <a:spcPct val="20000"/>
              </a:spcBef>
              <a:spcAft>
                <a:spcPct val="0"/>
              </a:spcAft>
              <a:buClr>
                <a:srgbClr val="FFFF00"/>
              </a:buClr>
              <a:buSzPct val="80000"/>
              <a:buFont typeface="+mj-ea"/>
              <a:buAutoNum type="circleNumDbPlain"/>
            </a:pPr>
            <a:r>
              <a:rPr kumimoji="1" lang="zh-CN" altLang="en-US" sz="2800" b="1" i="0" u="none" strike="noStrike" kern="0" cap="none" spc="0" normalizeH="0" baseline="0" noProof="1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侧生动物</a:t>
            </a:r>
            <a:r>
              <a:rPr kumimoji="1" lang="en-US" altLang="zh-CN" sz="2800" b="1" i="0" u="none" strike="noStrike" kern="0" cap="none" spc="0" normalizeH="0" baseline="0" noProof="1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→</a:t>
            </a:r>
            <a:r>
              <a:rPr kumimoji="1" lang="zh-CN" altLang="en-US" sz="2800" b="1" i="0" u="none" strike="noStrike" kern="0" cap="none" spc="0" normalizeH="0" baseline="0" noProof="1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海绵这类动物在动物演化上是一个侧支。</a:t>
            </a:r>
            <a:endParaRPr kumimoji="1" lang="en-US" altLang="zh-CN" sz="2800" b="1" i="0" u="none" strike="noStrike" kern="0" cap="none" spc="0" normalizeH="0" baseline="0" noProof="1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514350" marR="0" indent="-514350" algn="just" defTabSz="914400" rtl="0" eaLnBrk="1" fontAlgn="base" latinLnBrk="0" hangingPunct="1">
              <a:lnSpc>
                <a:spcPct val="125000"/>
              </a:lnSpc>
              <a:spcBef>
                <a:spcPct val="20000"/>
              </a:spcBef>
              <a:spcAft>
                <a:spcPct val="0"/>
              </a:spcAft>
              <a:buClr>
                <a:srgbClr val="FFFF00"/>
              </a:buClr>
              <a:buSzPct val="80000"/>
              <a:buFont typeface="+mj-ea"/>
              <a:buAutoNum type="circleNumDbPlain"/>
            </a:pPr>
            <a:r>
              <a:rPr kumimoji="1" lang="zh-CN" altLang="en-US" sz="2800" b="1" i="0" u="none" strike="noStrike" kern="0" cap="none" spc="0" normalizeH="0" baseline="0" noProof="1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体型多数不对称，活在</a:t>
            </a:r>
            <a:r>
              <a:rPr kumimoji="1" lang="zh-CN" altLang="en-US" sz="2800" b="1" i="0" u="none" strike="noStrike" kern="0" cap="none" spc="0" normalizeH="0" baseline="0" noProof="1" dirty="0">
                <a:solidFill>
                  <a:srgbClr val="FFFF00"/>
                </a:solidFill>
                <a:latin typeface="+mn-lt"/>
                <a:ea typeface="+mn-ea"/>
                <a:cs typeface="+mn-cs"/>
              </a:rPr>
              <a:t>海水</a:t>
            </a:r>
            <a:r>
              <a:rPr kumimoji="1" lang="zh-CN" altLang="en-US" sz="2800" b="1" i="0" u="none" strike="noStrike" kern="0" cap="none" spc="0" normalizeH="0" baseline="0" noProof="1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或淡水</a:t>
            </a:r>
            <a:r>
              <a:rPr kumimoji="1" lang="en-US" altLang="zh-CN" sz="2800" b="1" i="0" u="none" strike="noStrike" kern="0" cap="none" spc="0" normalizeH="0" baseline="0" noProof="1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</a:t>
            </a:r>
            <a:r>
              <a:rPr kumimoji="1" lang="zh-CN" altLang="en-US" sz="2800" b="1" i="0" u="none" strike="noStrike" kern="0" cap="none" spc="0" normalizeH="0" baseline="0" noProof="1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营固定生活</a:t>
            </a:r>
            <a:r>
              <a:rPr kumimoji="1" lang="en-US" altLang="zh-CN" sz="2800" b="1" i="0" u="none" strike="noStrike" kern="0" cap="none" spc="0" normalizeH="0" baseline="0" noProof="1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  <a:r>
              <a:rPr kumimoji="1" lang="zh-CN" altLang="en-US" sz="2800" b="1" i="0" u="none" strike="noStrike" kern="0" cap="none" spc="0" normalizeH="0" baseline="0" noProof="1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体表有</a:t>
            </a:r>
            <a:r>
              <a:rPr kumimoji="1" lang="zh-CN" altLang="en-US" sz="2800" b="1" i="0" u="none" strike="noStrike" kern="0" cap="none" spc="0" normalizeH="0" baseline="0" noProof="1" dirty="0">
                <a:solidFill>
                  <a:srgbClr val="FFFF00"/>
                </a:solidFill>
                <a:latin typeface="+mn-lt"/>
                <a:ea typeface="+mn-ea"/>
                <a:cs typeface="+mn-cs"/>
              </a:rPr>
              <a:t>无数</a:t>
            </a:r>
            <a:r>
              <a:rPr kumimoji="1" lang="zh-CN" altLang="en-US" sz="2800" b="1" i="0" u="none" strike="noStrike" kern="0" cap="none" spc="0" normalizeH="0" baseline="0" noProof="1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小孔，体型多样。</a:t>
            </a:r>
            <a:endParaRPr kumimoji="1" lang="zh-CN" altLang="en-US" sz="2800" b="1" i="0" u="none" strike="noStrike" kern="0" cap="none" spc="0" normalizeH="0" baseline="0" noProof="1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4099" name="Picture 6" descr="1"/>
          <p:cNvPicPr>
            <a:picLocks noGrp="1" noChangeAspect="1"/>
          </p:cNvPicPr>
          <p:nvPr>
            <p:ph type="clipArt" sz="half" idx="2"/>
          </p:nvPr>
        </p:nvPicPr>
        <p:blipFill>
          <a:blip r:embed="rId1"/>
          <a:stretch>
            <a:fillRect/>
          </a:stretch>
        </p:blipFill>
        <p:spPr>
          <a:xfrm>
            <a:off x="5043488" y="1524000"/>
            <a:ext cx="3914775" cy="5334000"/>
          </a:xfr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15361" name="Picture 4" descr="芽球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87450" y="260350"/>
            <a:ext cx="6913563" cy="6335713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" name="矩形标注 1"/>
          <p:cNvSpPr/>
          <p:nvPr/>
        </p:nvSpPr>
        <p:spPr>
          <a:xfrm>
            <a:off x="6732270" y="4653280"/>
            <a:ext cx="1296670" cy="621665"/>
          </a:xfrm>
          <a:prstGeom prst="wedgeRectCallout">
            <a:avLst>
              <a:gd name="adj1" fmla="val -81096"/>
              <a:gd name="adj2" fmla="val -122727"/>
            </a:avLst>
          </a:prstGeom>
          <a:gradFill>
            <a:gsLst>
              <a:gs pos="0">
                <a:srgbClr val="007BD3"/>
              </a:gs>
              <a:gs pos="100000">
                <a:srgbClr val="034373"/>
              </a:gs>
            </a:gsLst>
            <a:lin scaled="0"/>
          </a:gra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txBody>
          <a:bodyPr vert="horz" wrap="none" lIns="91440" tIns="45720" rIns="91440" bIns="45720" numCol="1" anchor="t" anchorCtr="0" compatLnSpc="1"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1" lang="zh-CN" altLang="en-US" sz="16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" charset="0"/>
                <a:ea typeface="SimSun" panose="02010600030101010101" pitchFamily="2" charset="-122"/>
                <a:cs typeface="SimSun" panose="02010600030101010101" pitchFamily="2" charset="-122"/>
              </a:rPr>
              <a:t>中胶层形成</a:t>
            </a:r>
            <a:endParaRPr kumimoji="1" lang="zh-CN" altLang="en-US" sz="16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" charset="0"/>
              <a:ea typeface="SimSun" panose="02010600030101010101" pitchFamily="2" charset="-122"/>
              <a:cs typeface="SimSun" panose="02010600030101010101" pitchFamily="2" charset="-122"/>
            </a:endParaRPr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1" lang="zh-CN" altLang="en-US" sz="16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" charset="0"/>
                <a:ea typeface="SimSun" panose="02010600030101010101" pitchFamily="2" charset="-122"/>
                <a:cs typeface="SimSun" panose="02010600030101010101" pitchFamily="2" charset="-122"/>
              </a:rPr>
              <a:t>芽球</a:t>
            </a:r>
            <a:endParaRPr kumimoji="1" lang="zh-CN" altLang="en-US" sz="16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" charset="0"/>
              <a:ea typeface="SimSun" panose="02010600030101010101" pitchFamily="2" charset="-122"/>
              <a:cs typeface="SimSun" panose="02010600030101010101" pitchFamily="2" charset="-122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6385" name="Rectangle 9"/>
          <p:cNvSpPr>
            <a:spLocks noGrp="1"/>
          </p:cNvSpPr>
          <p:nvPr>
            <p:ph idx="1"/>
          </p:nvPr>
        </p:nvSpPr>
        <p:spPr>
          <a:xfrm>
            <a:off x="251143" y="115888"/>
            <a:ext cx="7772400" cy="5472112"/>
          </a:xfrm>
        </p:spPr>
        <p:txBody>
          <a:bodyPr vert="horz" wrap="square" lIns="91440" tIns="45720" rIns="91440" bIns="45720" anchor="t" anchorCtr="0"/>
          <a:p>
            <a:pPr algn="just">
              <a:lnSpc>
                <a:spcPct val="120000"/>
              </a:lnSpc>
              <a:buClr>
                <a:srgbClr val="FFFF00"/>
              </a:buClr>
              <a:buFont typeface="Wingdings" panose="05000000000000000000" charset="0"/>
              <a:buChar char="u"/>
            </a:pPr>
            <a:r>
              <a:rPr lang="zh-CN" altLang="en-US" sz="2800" b="1" dirty="0">
                <a:solidFill>
                  <a:srgbClr val="FF0000"/>
                </a:solidFill>
                <a:highlight>
                  <a:srgbClr val="C0C0C0"/>
                </a:highlight>
              </a:rPr>
              <a:t>两囊幼虫</a:t>
            </a:r>
            <a:r>
              <a:rPr lang="en-US" altLang="zh-CN" sz="2800" b="1" dirty="0">
                <a:solidFill>
                  <a:schemeClr val="tx1"/>
                </a:solidFill>
              </a:rPr>
              <a:t>→</a:t>
            </a:r>
            <a:r>
              <a:rPr lang="zh-CN" altLang="en-US" sz="2800" b="1" dirty="0">
                <a:solidFill>
                  <a:schemeClr val="tx1"/>
                </a:solidFill>
              </a:rPr>
              <a:t>指海绵囊胚</a:t>
            </a:r>
            <a:r>
              <a:rPr lang="zh-CN" altLang="en-US" sz="2800" b="1" dirty="0">
                <a:solidFill>
                  <a:srgbClr val="FFFF00"/>
                </a:solidFill>
              </a:rPr>
              <a:t>动物极</a:t>
            </a:r>
            <a:r>
              <a:rPr lang="zh-CN" altLang="en-US" sz="2800" b="1" dirty="0">
                <a:solidFill>
                  <a:schemeClr val="tx1"/>
                </a:solidFill>
              </a:rPr>
              <a:t>的一端为具鞭毛的</a:t>
            </a:r>
            <a:r>
              <a:rPr lang="zh-CN" altLang="en-US" sz="2800" b="1" dirty="0">
                <a:solidFill>
                  <a:srgbClr val="FFFF00"/>
                </a:solidFill>
              </a:rPr>
              <a:t>小细胞</a:t>
            </a:r>
            <a:r>
              <a:rPr lang="zh-CN" altLang="en-US" sz="2800" b="1" dirty="0">
                <a:solidFill>
                  <a:schemeClr val="tx1"/>
                </a:solidFill>
              </a:rPr>
              <a:t>，</a:t>
            </a:r>
            <a:r>
              <a:rPr lang="zh-CN" altLang="en-US" sz="2800" b="1" dirty="0">
                <a:solidFill>
                  <a:srgbClr val="FFFF00"/>
                </a:solidFill>
              </a:rPr>
              <a:t>植物极</a:t>
            </a:r>
            <a:r>
              <a:rPr lang="zh-CN" altLang="en-US" sz="2800" b="1" dirty="0">
                <a:solidFill>
                  <a:schemeClr val="tx1"/>
                </a:solidFill>
              </a:rPr>
              <a:t>的一端为不具鞭毛的</a:t>
            </a:r>
            <a:r>
              <a:rPr lang="zh-CN" altLang="en-US" sz="2800" b="1" dirty="0">
                <a:solidFill>
                  <a:srgbClr val="FFFF00"/>
                </a:solidFill>
              </a:rPr>
              <a:t>大细胞</a:t>
            </a:r>
            <a:r>
              <a:rPr lang="zh-CN" altLang="en-US" sz="2800" b="1" dirty="0">
                <a:solidFill>
                  <a:schemeClr val="tx1"/>
                </a:solidFill>
              </a:rPr>
              <a:t>。</a:t>
            </a:r>
            <a:endParaRPr lang="en-US" altLang="zh-CN" sz="2800" b="1" dirty="0">
              <a:solidFill>
                <a:schemeClr val="tx1"/>
              </a:solidFill>
            </a:endParaRPr>
          </a:p>
          <a:p>
            <a:pPr algn="just">
              <a:lnSpc>
                <a:spcPct val="120000"/>
              </a:lnSpc>
              <a:buClr>
                <a:srgbClr val="FFFF00"/>
              </a:buClr>
              <a:buFont typeface="Wingdings" panose="05000000000000000000" charset="0"/>
              <a:buChar char="u"/>
            </a:pPr>
            <a:r>
              <a:rPr lang="zh-CN" altLang="en-US" sz="2800" b="1" dirty="0">
                <a:solidFill>
                  <a:srgbClr val="FF0000"/>
                </a:solidFill>
                <a:highlight>
                  <a:srgbClr val="C0C0C0"/>
                </a:highlight>
              </a:rPr>
              <a:t>逆转</a:t>
            </a:r>
            <a:r>
              <a:rPr lang="en-US" altLang="zh-CN" sz="2800" b="1" dirty="0">
                <a:solidFill>
                  <a:schemeClr val="tx1"/>
                </a:solidFill>
              </a:rPr>
              <a:t>→</a:t>
            </a:r>
            <a:r>
              <a:rPr lang="zh-CN" altLang="en-US" sz="2800" b="1" dirty="0">
                <a:solidFill>
                  <a:schemeClr val="tx1"/>
                </a:solidFill>
              </a:rPr>
              <a:t>两囊幼虫从母体随水流逸出，具鞭毛的</a:t>
            </a:r>
            <a:r>
              <a:rPr lang="zh-CN" altLang="en-US" sz="2800" b="1" dirty="0">
                <a:solidFill>
                  <a:schemeClr val="tx1"/>
                </a:solidFill>
                <a:sym typeface="+mn-ea"/>
              </a:rPr>
              <a:t>动物极</a:t>
            </a:r>
            <a:r>
              <a:rPr lang="zh-CN" altLang="en-US" sz="2800" b="1" dirty="0">
                <a:solidFill>
                  <a:schemeClr val="tx1"/>
                </a:solidFill>
              </a:rPr>
              <a:t>小细胞内陷为内层，</a:t>
            </a:r>
            <a:r>
              <a:rPr lang="zh-CN" altLang="en-US" sz="2800" b="1" dirty="0">
                <a:solidFill>
                  <a:schemeClr val="tx1"/>
                </a:solidFill>
                <a:sym typeface="+mn-ea"/>
              </a:rPr>
              <a:t>植物极</a:t>
            </a:r>
            <a:r>
              <a:rPr lang="zh-CN" altLang="en-US" sz="2800" b="1" dirty="0">
                <a:solidFill>
                  <a:schemeClr val="tx1"/>
                </a:solidFill>
              </a:rPr>
              <a:t>大细胞为外层，形成原肠胚，这与多细胞动物的胚胎形成正相反（其他多细胞动物的植物极大细胞内陷成为内胚层，动物极细胞形成外胚层）。</a:t>
            </a:r>
            <a:endParaRPr lang="zh-CN" altLang="en-US" sz="2800" b="1" dirty="0">
              <a:solidFill>
                <a:schemeClr val="tx1"/>
              </a:solidFill>
            </a:endParaRPr>
          </a:p>
        </p:txBody>
      </p:sp>
      <p:pic>
        <p:nvPicPr>
          <p:cNvPr id="2" name="Picture 6" descr="F:\wjzdw\海绵图\发育.jpg"/>
          <p:cNvPicPr>
            <a:picLocks noGrp="1" noChangeAspect="1"/>
          </p:cNvPicPr>
          <p:nvPr>
            <p:custDataLst>
              <p:tags r:id="rId1"/>
            </p:custDataLst>
          </p:nvPr>
        </p:nvPicPr>
        <p:blipFill>
          <a:blip r:embed="rId2"/>
          <a:srcRect l="6553" t="36352" r="555" b="17105"/>
          <a:stretch>
            <a:fillRect/>
          </a:stretch>
        </p:blipFill>
        <p:spPr>
          <a:xfrm>
            <a:off x="6156325" y="4131310"/>
            <a:ext cx="3000375" cy="246951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7409" name="Picture 6" descr="F:\wjzdw\海绵图\发育.jpg"/>
          <p:cNvPicPr>
            <a:picLocks noGrp="1" noChangeAspect="1"/>
          </p:cNvPicPr>
          <p:nvPr>
            <p:ph type="clipArt" sz="half" idx="2"/>
            <p:custDataLst>
              <p:tags r:id="rId3"/>
            </p:custDataLst>
          </p:nvPr>
        </p:nvPicPr>
        <p:blipFill>
          <a:blip r:embed="rId2"/>
          <a:srcRect l="4507" t="89202" r="9797" b="586"/>
          <a:stretch>
            <a:fillRect/>
          </a:stretch>
        </p:blipFill>
        <p:spPr>
          <a:xfrm>
            <a:off x="39370" y="5085080"/>
            <a:ext cx="6116955" cy="1466215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17409" name="Picture 6" descr="F:\wjzdw\海绵图\发育.jpg"/>
          <p:cNvPicPr>
            <a:picLocks noGrp="1" noChangeAspect="1"/>
          </p:cNvPicPr>
          <p:nvPr>
            <p:ph type="clipArt" sz="half" idx="2"/>
            <p:custDataLst>
              <p:tags r:id="rId1"/>
            </p:custDataLst>
          </p:nvPr>
        </p:nvPicPr>
        <p:blipFill>
          <a:blip r:embed="rId2"/>
          <a:srcRect l="3451" t="87796" r="8635" b="-398"/>
          <a:stretch>
            <a:fillRect/>
          </a:stretch>
        </p:blipFill>
        <p:spPr>
          <a:xfrm>
            <a:off x="0" y="4149090"/>
            <a:ext cx="8938260" cy="2577465"/>
          </a:xfrm>
        </p:spPr>
      </p:pic>
      <p:pic>
        <p:nvPicPr>
          <p:cNvPr id="2" name="Picture 6" descr="F:\wjzdw\海绵图\发育.jpg"/>
          <p:cNvPicPr>
            <a:picLocks noGrp="1" noChangeAspect="1"/>
          </p:cNvPicPr>
          <p:nvPr>
            <p:custDataLst>
              <p:tags r:id="rId3"/>
            </p:custDataLst>
          </p:nvPr>
        </p:nvPicPr>
        <p:blipFill>
          <a:blip r:embed="rId2"/>
          <a:srcRect l="6553" t="36352" r="555" b="17105"/>
          <a:stretch>
            <a:fillRect/>
          </a:stretch>
        </p:blipFill>
        <p:spPr>
          <a:xfrm>
            <a:off x="2172970" y="116205"/>
            <a:ext cx="4798695" cy="394779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xfrm>
            <a:off x="611188" y="333375"/>
            <a:ext cx="7772400" cy="731838"/>
          </a:xfrm>
        </p:spPr>
        <p:txBody>
          <a:bodyPr vert="horz" wrap="square" lIns="92075" tIns="46038" rIns="92075" bIns="46038" numCol="1" anchor="ctr" anchorCtr="0" compatLnSpc="1"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1" lang="zh-CN" altLang="en-US" sz="3600" b="1" i="0" u="none" strike="noStrike" kern="0" cap="none" spc="0" normalizeH="0" baseline="0" noProof="1" dirty="0">
                <a:solidFill>
                  <a:schemeClr val="tx2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+mj-lt"/>
                <a:ea typeface="+mj-ea"/>
                <a:cs typeface="+mj-cs"/>
              </a:rPr>
              <a:t>第三节</a:t>
            </a:r>
            <a:r>
              <a:rPr kumimoji="1" lang="en-US" altLang="zh-CN" sz="3600" b="1" i="0" u="none" strike="noStrike" kern="0" cap="none" spc="0" normalizeH="0" baseline="0" noProof="1" dirty="0">
                <a:solidFill>
                  <a:schemeClr val="tx2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+mj-lt"/>
                <a:ea typeface="+mj-ea"/>
                <a:cs typeface="+mj-cs"/>
              </a:rPr>
              <a:t> </a:t>
            </a:r>
            <a:r>
              <a:rPr kumimoji="1" lang="zh-CN" altLang="en-US" sz="3600" b="1" i="0" u="none" strike="noStrike" kern="0" cap="none" spc="0" normalizeH="0" baseline="0" noProof="1" dirty="0">
                <a:solidFill>
                  <a:schemeClr val="tx2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+mj-lt"/>
                <a:ea typeface="+mj-ea"/>
                <a:cs typeface="+mj-cs"/>
              </a:rPr>
              <a:t>海绵动物门的分类及经济价值</a:t>
            </a:r>
            <a:endParaRPr kumimoji="1" lang="zh-CN" altLang="en-US" sz="3600" b="1" i="0" u="none" strike="noStrike" kern="0" cap="none" spc="0" normalizeH="0" baseline="0" noProof="1" dirty="0">
              <a:solidFill>
                <a:schemeClr val="tx2"/>
              </a:solidFill>
              <a:effectLst>
                <a:outerShdw blurRad="38100" dist="38100" dir="2700000">
                  <a:srgbClr val="C0C0C0"/>
                </a:outerShdw>
              </a:effectLst>
              <a:latin typeface="+mj-lt"/>
              <a:ea typeface="+mj-ea"/>
              <a:cs typeface="+mj-cs"/>
            </a:endParaRPr>
          </a:p>
        </p:txBody>
      </p:sp>
      <p:sp>
        <p:nvSpPr>
          <p:cNvPr id="18434" name="Rectangle 3"/>
          <p:cNvSpPr>
            <a:spLocks noGrp="1"/>
          </p:cNvSpPr>
          <p:nvPr>
            <p:ph idx="1"/>
          </p:nvPr>
        </p:nvSpPr>
        <p:spPr>
          <a:xfrm>
            <a:off x="457200" y="1341755"/>
            <a:ext cx="8382000" cy="5238115"/>
          </a:xfrm>
        </p:spPr>
        <p:txBody>
          <a:bodyPr vert="horz" wrap="square" lIns="91440" tIns="45720" rIns="91440" bIns="45720" anchor="t" anchorCtr="0"/>
          <a:p>
            <a:pPr algn="just">
              <a:buClr>
                <a:srgbClr val="FFFF00"/>
              </a:buClr>
              <a:buFont typeface="Wingdings" panose="05000000000000000000" charset="0"/>
              <a:buChar char="Ø"/>
            </a:pPr>
            <a:r>
              <a:rPr lang="zh-CN" altLang="en-US" sz="2800" b="1" dirty="0"/>
              <a:t>一、分类：分三纲，</a:t>
            </a:r>
            <a:r>
              <a:rPr lang="en-US" altLang="zh-CN" sz="2800" b="1" dirty="0"/>
              <a:t>1.</a:t>
            </a:r>
            <a:r>
              <a:rPr lang="zh-CN" altLang="en-US" sz="2800" b="1" u="sng" dirty="0"/>
              <a:t>钙质海绵纲</a:t>
            </a:r>
            <a:r>
              <a:rPr lang="zh-CN" altLang="en-US" sz="2800" b="1" dirty="0"/>
              <a:t>（骨针由钙质组成，如白枝海绵）；</a:t>
            </a:r>
            <a:r>
              <a:rPr lang="en-US" altLang="zh-CN" sz="2800" b="1" dirty="0"/>
              <a:t>2.</a:t>
            </a:r>
            <a:r>
              <a:rPr lang="zh-CN" altLang="en-US" sz="2800" b="1" u="sng" dirty="0"/>
              <a:t>六放海绵纲</a:t>
            </a:r>
            <a:r>
              <a:rPr lang="zh-CN" altLang="en-US" sz="2800" b="1" dirty="0"/>
              <a:t>（骨针六放，硅质，如拂子介、偕老同穴）；</a:t>
            </a:r>
            <a:r>
              <a:rPr lang="en-US" altLang="zh-CN" sz="2800" b="1" dirty="0"/>
              <a:t>3.</a:t>
            </a:r>
            <a:r>
              <a:rPr lang="zh-CN" altLang="en-US" sz="2800" b="1" u="sng" dirty="0"/>
              <a:t>寻常海绵纲</a:t>
            </a:r>
            <a:r>
              <a:rPr lang="zh-CN" altLang="en-US" sz="2800" b="1" dirty="0"/>
              <a:t>（海绵丝硅质，如浴海绵、淡水海绵）。</a:t>
            </a:r>
            <a:endParaRPr lang="en-US" altLang="zh-CN" sz="2800" b="1" dirty="0"/>
          </a:p>
          <a:p>
            <a:pPr algn="just">
              <a:buClr>
                <a:srgbClr val="FFFF00"/>
              </a:buClr>
              <a:buFont typeface="Wingdings" panose="05000000000000000000" charset="0"/>
              <a:buChar char="Ø"/>
            </a:pPr>
            <a:r>
              <a:rPr lang="zh-CN" altLang="en-US" sz="2800" b="1" dirty="0">
                <a:solidFill>
                  <a:schemeClr val="tx2"/>
                </a:solidFill>
              </a:rPr>
              <a:t>二、经济价值：</a:t>
            </a:r>
            <a:r>
              <a:rPr lang="zh-CN" altLang="en-US" sz="2800" b="1" dirty="0"/>
              <a:t>海绵可以吸药液、血液、脓汁、擦机器。</a:t>
            </a:r>
            <a:endParaRPr lang="zh-CN" altLang="en-US" sz="2800" b="1" dirty="0"/>
          </a:p>
          <a:p>
            <a:pPr algn="just">
              <a:buClr>
                <a:srgbClr val="FFFF00"/>
              </a:buClr>
              <a:buFont typeface="Wingdings" panose="05000000000000000000" charset="0"/>
              <a:buChar char="Ø"/>
            </a:pPr>
            <a:r>
              <a:rPr lang="zh-CN" altLang="en-US" sz="2800" b="1" dirty="0"/>
              <a:t>海绵长在牡蛎壳上，把壳封闭起来造成死亡。淡水海绵大量繁殖可以堵塞水道。</a:t>
            </a:r>
            <a:endParaRPr lang="zh-CN" altLang="en-US" sz="2800" b="1" dirty="0"/>
          </a:p>
          <a:p>
            <a:pPr algn="just">
              <a:buClr>
                <a:srgbClr val="FFFF00"/>
              </a:buClr>
              <a:buFont typeface="Wingdings" panose="05000000000000000000" charset="0"/>
              <a:buChar char="Ø"/>
            </a:pPr>
            <a:r>
              <a:rPr lang="zh-CN" altLang="en-US" sz="2800" b="1" dirty="0"/>
              <a:t>近些年发现海绵体内含氮生物活性物质有</a:t>
            </a:r>
            <a:r>
              <a:rPr lang="zh-CN" altLang="en-US" sz="2800" b="1" dirty="0">
                <a:solidFill>
                  <a:srgbClr val="FFFF00"/>
                </a:solidFill>
              </a:rPr>
              <a:t>抗抑郁作用</a:t>
            </a:r>
            <a:r>
              <a:rPr lang="zh-CN" altLang="en-US" sz="2800" b="1" dirty="0"/>
              <a:t>及抗癌的生理活性。</a:t>
            </a:r>
            <a:endParaRPr lang="zh-CN" altLang="en-US" sz="2800" b="1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19457" name="Picture 2" descr="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0481" name="Picture 2" descr="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1505" name="Picture 1026" descr="hm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2529" name="Picture 2" descr="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188913"/>
            <a:ext cx="9144000" cy="6408737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文本框 1"/>
          <p:cNvSpPr txBox="1"/>
          <p:nvPr/>
        </p:nvSpPr>
        <p:spPr>
          <a:xfrm>
            <a:off x="1403985" y="1124585"/>
            <a:ext cx="6076315" cy="292290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4000" b="1"/>
              <a:t>思考题</a:t>
            </a:r>
            <a:endParaRPr lang="zh-CN" altLang="en-US" sz="4000" b="1"/>
          </a:p>
          <a:p>
            <a:pPr>
              <a:lnSpc>
                <a:spcPct val="150000"/>
              </a:lnSpc>
            </a:pPr>
            <a:r>
              <a:rPr lang="en-US" altLang="zh-CN" sz="3200" b="1">
                <a:solidFill>
                  <a:schemeClr val="tx1"/>
                </a:solidFill>
              </a:rPr>
              <a:t>1.</a:t>
            </a:r>
            <a:r>
              <a:rPr lang="zh-CN" altLang="en-US" sz="3200" b="1">
                <a:solidFill>
                  <a:schemeClr val="tx1"/>
                </a:solidFill>
              </a:rPr>
              <a:t>多孔动物（</a:t>
            </a:r>
            <a:r>
              <a:rPr kumimoji="1" lang="zh-CN" altLang="en-US" sz="3200" b="1" kern="0" dirty="0">
                <a:solidFill>
                  <a:schemeClr val="tx1"/>
                </a:solidFill>
                <a:latin typeface="+mn-lt"/>
                <a:ea typeface="+mn-ea"/>
                <a:sym typeface="+mn-ea"/>
              </a:rPr>
              <a:t>海绵动物）的形态结构特点</a:t>
            </a:r>
            <a:endParaRPr kumimoji="1" lang="zh-CN" altLang="en-US" sz="3200" b="1" kern="0" dirty="0">
              <a:solidFill>
                <a:schemeClr val="tx1"/>
              </a:solidFill>
              <a:latin typeface="+mn-lt"/>
              <a:ea typeface="+mn-ea"/>
              <a:sym typeface="+mn-ea"/>
            </a:endParaRPr>
          </a:p>
          <a:p>
            <a:pPr>
              <a:lnSpc>
                <a:spcPct val="150000"/>
              </a:lnSpc>
            </a:pPr>
            <a:r>
              <a:rPr kumimoji="1" lang="en-US" altLang="zh-CN" sz="3200" b="1" kern="0" dirty="0">
                <a:solidFill>
                  <a:schemeClr val="tx1"/>
                </a:solidFill>
                <a:latin typeface="+mn-lt"/>
                <a:ea typeface="+mn-ea"/>
                <a:sym typeface="+mn-ea"/>
              </a:rPr>
              <a:t>2.</a:t>
            </a:r>
            <a:r>
              <a:rPr kumimoji="1" lang="zh-CN" altLang="en-US" sz="3200" b="1" kern="0" dirty="0">
                <a:solidFill>
                  <a:schemeClr val="tx1"/>
                </a:solidFill>
                <a:latin typeface="+mn-lt"/>
                <a:ea typeface="+mn-ea"/>
                <a:sym typeface="+mn-ea"/>
              </a:rPr>
              <a:t>掌握</a:t>
            </a:r>
            <a:r>
              <a:rPr lang="zh-CN" altLang="en-US" sz="3200" b="1" dirty="0">
                <a:solidFill>
                  <a:srgbClr val="FF0000"/>
                </a:solidFill>
                <a:sym typeface="+mn-ea"/>
              </a:rPr>
              <a:t>两囊幼虫，逆转</a:t>
            </a:r>
            <a:r>
              <a:rPr lang="zh-CN" altLang="en-US" sz="3200" b="1" dirty="0">
                <a:solidFill>
                  <a:schemeClr val="tx1"/>
                </a:solidFill>
                <a:sym typeface="+mn-ea"/>
              </a:rPr>
              <a:t>的概念</a:t>
            </a:r>
            <a:endParaRPr kumimoji="1" lang="zh-CN" altLang="en-US" sz="3200" b="1" kern="0" dirty="0">
              <a:solidFill>
                <a:schemeClr val="tx1"/>
              </a:solidFill>
              <a:latin typeface="+mn-lt"/>
              <a:ea typeface="+mn-ea"/>
              <a:sym typeface="+mn-ea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098" name="Rectangle 3"/>
          <p:cNvSpPr>
            <a:spLocks noGrp="1"/>
          </p:cNvSpPr>
          <p:nvPr>
            <p:ph type="body" sz="half" idx="1"/>
          </p:nvPr>
        </p:nvSpPr>
        <p:spPr>
          <a:xfrm>
            <a:off x="250825" y="620713"/>
            <a:ext cx="4465638" cy="5976938"/>
          </a:xfrm>
        </p:spPr>
        <p:txBody>
          <a:bodyPr vert="horz" wrap="square" lIns="91440" tIns="45720" rIns="91440" bIns="45720" anchor="t"/>
          <a:p>
            <a:pPr marL="514350" marR="0" indent="-514350" algn="just" defTabSz="914400" rtl="0" eaLnBrk="1" fontAlgn="base" latinLnBrk="0" hangingPunct="1">
              <a:lnSpc>
                <a:spcPct val="115000"/>
              </a:lnSpc>
              <a:spcBef>
                <a:spcPct val="20000"/>
              </a:spcBef>
              <a:spcAft>
                <a:spcPct val="0"/>
              </a:spcAft>
              <a:buClr>
                <a:srgbClr val="FFFF00"/>
              </a:buClr>
              <a:buSzPct val="80000"/>
              <a:buFont typeface="+mj-ea"/>
              <a:buAutoNum type="circleNumDbPlain" startAt="3"/>
            </a:pPr>
            <a:r>
              <a:rPr kumimoji="1" lang="zh-CN" altLang="en-US" sz="2800" b="1" i="0" u="none" strike="noStrike" kern="0" cap="none" spc="0" normalizeH="0" baseline="0" noProof="1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没有明确的组织、器官和系统。体壁由</a:t>
            </a:r>
            <a:r>
              <a:rPr kumimoji="1" lang="zh-CN" altLang="en-US" sz="2800" b="1" i="0" u="none" strike="noStrike" kern="0" cap="none" spc="0" normalizeH="0" baseline="0" noProof="1" dirty="0">
                <a:solidFill>
                  <a:srgbClr val="FFFF00"/>
                </a:solidFill>
                <a:latin typeface="+mn-lt"/>
                <a:ea typeface="+mn-ea"/>
                <a:cs typeface="+mn-cs"/>
              </a:rPr>
              <a:t>皮层</a:t>
            </a:r>
            <a:r>
              <a:rPr kumimoji="1" lang="zh-CN" altLang="en-US" sz="2800" b="1" i="0" u="none" strike="noStrike" kern="0" cap="none" spc="0" normalizeH="0" baseline="0" noProof="1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、</a:t>
            </a:r>
            <a:r>
              <a:rPr kumimoji="1" lang="zh-CN" altLang="en-US" sz="2800" b="1" i="0" u="none" strike="noStrike" kern="0" cap="none" spc="0" normalizeH="0" baseline="0" noProof="1" dirty="0">
                <a:solidFill>
                  <a:srgbClr val="FFFF00"/>
                </a:solidFill>
                <a:latin typeface="+mn-lt"/>
                <a:ea typeface="+mn-ea"/>
                <a:cs typeface="+mn-cs"/>
              </a:rPr>
              <a:t>中胶层</a:t>
            </a:r>
            <a:r>
              <a:rPr kumimoji="1" lang="zh-CN" altLang="en-US" sz="2800" b="1" i="0" u="none" strike="noStrike" kern="0" cap="none" spc="0" normalizeH="0" baseline="0" noProof="1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和</a:t>
            </a:r>
            <a:r>
              <a:rPr kumimoji="1" lang="zh-CN" altLang="en-US" sz="2800" b="1" i="0" u="none" strike="noStrike" kern="0" cap="none" spc="0" normalizeH="0" baseline="0" noProof="1" dirty="0">
                <a:solidFill>
                  <a:srgbClr val="FFFF00"/>
                </a:solidFill>
                <a:latin typeface="+mn-lt"/>
                <a:ea typeface="+mn-ea"/>
                <a:cs typeface="+mn-cs"/>
              </a:rPr>
              <a:t>胃层</a:t>
            </a:r>
            <a:r>
              <a:rPr kumimoji="1" lang="zh-CN" altLang="en-US" sz="2800" b="1" i="0" u="none" strike="noStrike" kern="0" cap="none" spc="0" normalizeH="0" baseline="0" noProof="1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构成。皮层为</a:t>
            </a:r>
            <a:r>
              <a:rPr kumimoji="1" lang="zh-CN" altLang="en-US" sz="2800" b="1" i="0" u="none" strike="noStrike" kern="0" cap="none" spc="0" normalizeH="0" baseline="0" noProof="1" dirty="0">
                <a:solidFill>
                  <a:srgbClr val="FFFF00"/>
                </a:solidFill>
                <a:latin typeface="+mn-lt"/>
                <a:ea typeface="+mn-ea"/>
                <a:cs typeface="+mn-cs"/>
              </a:rPr>
              <a:t>扁平细胞</a:t>
            </a:r>
            <a:r>
              <a:rPr kumimoji="1" lang="zh-CN" altLang="en-US" sz="2800" b="1" i="0" u="none" strike="noStrike" kern="0" cap="none" spc="0" normalizeH="0" baseline="0" noProof="1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，含肌丝，有</a:t>
            </a:r>
            <a:r>
              <a:rPr kumimoji="1" lang="zh-CN" altLang="en-US" sz="2800" b="1" i="0" u="sng" strike="noStrike" kern="0" cap="none" spc="0" normalizeH="0" baseline="0" noProof="1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调节作用</a:t>
            </a:r>
            <a:r>
              <a:rPr kumimoji="1" lang="zh-CN" altLang="en-US" sz="2800" b="1" i="0" u="none" strike="noStrike" kern="0" cap="none" spc="0" normalizeH="0" baseline="0" noProof="1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，控制水流。中胶层为胶状物质，含有</a:t>
            </a:r>
            <a:r>
              <a:rPr kumimoji="1" lang="zh-CN" altLang="en-US" sz="2800" b="1" i="0" u="sng" strike="noStrike" kern="0" cap="none" spc="0" normalizeH="0" baseline="0" noProof="1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骨针</a:t>
            </a:r>
            <a:r>
              <a:rPr kumimoji="1" lang="zh-CN" altLang="en-US" sz="2800" b="1" i="0" u="none" strike="noStrike" kern="0" cap="none" spc="0" normalizeH="0" baseline="0" noProof="1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、</a:t>
            </a:r>
            <a:r>
              <a:rPr kumimoji="1" lang="zh-CN" altLang="en-US" sz="2800" b="1" i="0" u="none" strike="noStrike" kern="0" cap="none" spc="0" normalizeH="0" baseline="0" noProof="1" dirty="0">
                <a:solidFill>
                  <a:srgbClr val="FFFF00"/>
                </a:solidFill>
                <a:latin typeface="+mn-lt"/>
                <a:ea typeface="+mn-ea"/>
                <a:cs typeface="+mn-cs"/>
              </a:rPr>
              <a:t>变形细胞</a:t>
            </a:r>
            <a:r>
              <a:rPr kumimoji="1" lang="zh-CN" altLang="en-US" sz="2800" b="1" i="0" u="none" strike="noStrike" kern="0" cap="none" spc="0" normalizeH="0" baseline="0" noProof="1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（有消化、生殖、造骨和传运功能）和</a:t>
            </a:r>
            <a:r>
              <a:rPr kumimoji="1" lang="zh-CN" altLang="en-US" sz="2800" b="1" i="0" u="none" strike="noStrike" kern="0" cap="none" spc="0" normalizeH="0" baseline="0" noProof="1" dirty="0">
                <a:solidFill>
                  <a:srgbClr val="FFFF00"/>
                </a:solidFill>
                <a:latin typeface="+mn-lt"/>
                <a:ea typeface="+mn-ea"/>
                <a:cs typeface="+mn-cs"/>
              </a:rPr>
              <a:t>芒状细胞</a:t>
            </a:r>
            <a:r>
              <a:rPr kumimoji="1" lang="zh-CN" altLang="en-US" sz="2800" b="1" i="0" u="none" strike="noStrike" kern="0" cap="none" spc="0" normalizeH="0" baseline="0" noProof="1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（神经传递）。胃层由</a:t>
            </a:r>
            <a:r>
              <a:rPr kumimoji="1" lang="zh-CN" altLang="en-US" sz="2800" b="1" i="0" u="none" strike="noStrike" kern="0" cap="none" spc="0" normalizeH="0" baseline="0" noProof="1" dirty="0">
                <a:solidFill>
                  <a:srgbClr val="FFFF00"/>
                </a:solidFill>
                <a:latin typeface="+mn-lt"/>
                <a:ea typeface="+mn-ea"/>
                <a:cs typeface="+mn-cs"/>
              </a:rPr>
              <a:t>领细胞</a:t>
            </a:r>
            <a:r>
              <a:rPr kumimoji="1" lang="zh-CN" altLang="en-US" sz="2800" b="1" i="0" u="none" strike="noStrike" kern="0" cap="none" spc="0" normalizeH="0" baseline="0" noProof="1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构成，形成食物泡。</a:t>
            </a:r>
            <a:endParaRPr kumimoji="1" lang="en-US" altLang="zh-CN" sz="2800" b="1" i="0" u="none" strike="noStrike" kern="0" cap="none" spc="0" normalizeH="0" baseline="0" noProof="1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342900" marR="0" indent="-342900" algn="l" defTabSz="914400" rtl="0" eaLnBrk="1" fontAlgn="base" latinLnBrk="0" hangingPunct="1">
              <a:lnSpc>
                <a:spcPct val="115000"/>
              </a:lnSpc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l"/>
            </a:pPr>
            <a:endParaRPr kumimoji="1" lang="zh-CN" altLang="en-US" sz="2800" b="1" i="0" u="none" strike="noStrike" kern="0" cap="none" spc="0" normalizeH="0" baseline="0" noProof="1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5122" name="Picture 6" descr="体壁"/>
          <p:cNvPicPr>
            <a:picLocks noGrp="1" noChangeAspect="1"/>
          </p:cNvPicPr>
          <p:nvPr>
            <p:ph type="clipArt" sz="half" idx="2"/>
          </p:nvPr>
        </p:nvPicPr>
        <p:blipFill>
          <a:blip r:embed="rId1"/>
          <a:stretch>
            <a:fillRect/>
          </a:stretch>
        </p:blipFill>
        <p:spPr>
          <a:xfrm>
            <a:off x="5270500" y="0"/>
            <a:ext cx="3873500" cy="6858000"/>
          </a:xfr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6145" name="Picture 6" descr="F:\wjzdw\海绵图\细胞.jpg"/>
          <p:cNvPicPr>
            <a:picLocks noGrp="1" noChangeAspect="1"/>
          </p:cNvPicPr>
          <p:nvPr>
            <p:ph type="clipArt" sz="half" idx="2"/>
          </p:nvPr>
        </p:nvPicPr>
        <p:blipFill>
          <a:blip r:embed="rId1"/>
          <a:stretch>
            <a:fillRect/>
          </a:stretch>
        </p:blipFill>
        <p:spPr>
          <a:xfrm>
            <a:off x="2286000" y="0"/>
            <a:ext cx="4600575" cy="6858000"/>
          </a:xfr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7169" name="Picture 6" descr="F:\wjzdw\海绵图\骨针.jpg"/>
          <p:cNvPicPr>
            <a:picLocks noGrp="1" noChangeAspect="1"/>
          </p:cNvPicPr>
          <p:nvPr>
            <p:ph type="clipArt" sz="half" idx="2"/>
          </p:nvPr>
        </p:nvPicPr>
        <p:blipFill>
          <a:blip r:embed="rId1"/>
          <a:stretch>
            <a:fillRect/>
          </a:stretch>
        </p:blipFill>
        <p:spPr>
          <a:xfrm>
            <a:off x="1600200" y="0"/>
            <a:ext cx="5757863" cy="6858000"/>
          </a:xfr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51907" name="文本占位符 251906"/>
          <p:cNvSpPr>
            <a:spLocks noGrp="1"/>
          </p:cNvSpPr>
          <p:nvPr>
            <p:ph idx="1"/>
          </p:nvPr>
        </p:nvSpPr>
        <p:spPr>
          <a:xfrm>
            <a:off x="685800" y="703263"/>
            <a:ext cx="7772400" cy="5265738"/>
          </a:xfrm>
        </p:spPr>
        <p:txBody>
          <a:bodyPr/>
          <a:p>
            <a:pPr marL="514350" marR="0" indent="-5143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FF00"/>
              </a:buClr>
              <a:buSzPct val="80000"/>
              <a:buFont typeface="+mj-ea"/>
              <a:buAutoNum type="circleNumDbPlain" startAt="4"/>
            </a:pPr>
            <a:r>
              <a:rPr kumimoji="1" lang="zh-CN" altLang="en-US" sz="3600" b="1" i="0" u="none" strike="noStrike" kern="0" cap="none" spc="0" normalizeH="0" baseline="0" noProof="1">
                <a:solidFill>
                  <a:schemeClr val="tx1"/>
                </a:solidFill>
                <a:latin typeface="HGP明朝B" panose="02020800000000000000" charset="-128"/>
                <a:ea typeface="HGP明朝B" panose="02020800000000000000" charset="-128"/>
                <a:cs typeface="+mn-cs"/>
                <a:sym typeface="+mn-ea"/>
              </a:rPr>
              <a:t>具有水沟系</a:t>
            </a:r>
            <a:endParaRPr kumimoji="1" lang="zh-CN" altLang="en-US" sz="3600" b="1" i="0" u="none" strike="noStrike" kern="0" cap="none" spc="0" normalizeH="0" baseline="0" noProof="1" dirty="0">
              <a:solidFill>
                <a:schemeClr val="tx1"/>
              </a:solidFill>
              <a:latin typeface="HGP明朝B" panose="02020800000000000000" charset="-128"/>
              <a:ea typeface="HGP明朝B" panose="02020800000000000000" charset="-128"/>
              <a:cs typeface="+mn-cs"/>
            </a:endParaRPr>
          </a:p>
          <a:p>
            <a:pPr marL="342900" marR="0" indent="-342900" algn="l" defTabSz="914400" rtl="0" eaLnBrk="1" fontAlgn="base" latinLnBrk="0" hangingPunct="1">
              <a:lnSpc>
                <a:spcPct val="120000"/>
              </a:lnSpc>
              <a:spcBef>
                <a:spcPct val="20000"/>
              </a:spcBef>
              <a:spcAft>
                <a:spcPct val="0"/>
              </a:spcAft>
              <a:buClr>
                <a:srgbClr val="FFFF00"/>
              </a:buClr>
              <a:buSzPct val="80000"/>
              <a:buFont typeface="Wingdings" panose="05000000000000000000" charset="0"/>
              <a:buChar char="u"/>
            </a:pPr>
            <a:r>
              <a:rPr kumimoji="1" lang="zh-CN" altLang="en-US" sz="3200" b="1" i="0" u="none" strike="noStrike" kern="0" cap="none" spc="0" normalizeH="0" baseline="0" noProof="1" dirty="0">
                <a:solidFill>
                  <a:srgbClr val="FFFF00"/>
                </a:solidFill>
                <a:latin typeface="SimHei" panose="02010609060101010101" pitchFamily="2" charset="-122"/>
                <a:ea typeface="SimHei" panose="02010609060101010101" pitchFamily="2" charset="-122"/>
                <a:cs typeface="+mn-cs"/>
              </a:rPr>
              <a:t>水沟系(</a:t>
            </a:r>
            <a:r>
              <a:rPr kumimoji="1" lang="en-US" altLang="zh-CN" sz="3200" b="1" i="0" u="none" strike="noStrike" kern="0" cap="none" spc="0" normalizeH="0" baseline="0" noProof="1" dirty="0">
                <a:solidFill>
                  <a:schemeClr val="tx1"/>
                </a:solidFill>
                <a:latin typeface="+mn-lt"/>
                <a:ea typeface="SimHei" panose="02010609060101010101" pitchFamily="2" charset="-122"/>
                <a:cs typeface="+mn-cs"/>
              </a:rPr>
              <a:t>canal system</a:t>
            </a:r>
            <a:r>
              <a:rPr kumimoji="1" lang="en-US" altLang="zh-CN" sz="3200" b="1" i="0" u="none" strike="noStrike" kern="0" cap="none" spc="0" normalizeH="0" baseline="0" noProof="1" dirty="0">
                <a:solidFill>
                  <a:schemeClr val="tx1"/>
                </a:solidFill>
                <a:latin typeface="SimHei" panose="02010609060101010101" pitchFamily="2" charset="-122"/>
                <a:ea typeface="SimHei" panose="02010609060101010101" pitchFamily="2" charset="-122"/>
                <a:cs typeface="+mn-cs"/>
              </a:rPr>
              <a:t>)</a:t>
            </a:r>
            <a:r>
              <a:rPr kumimoji="1" lang="zh-CN" altLang="en-US" sz="3200" b="1" i="0" u="none" strike="noStrike" kern="0" cap="none" spc="0" normalizeH="0" baseline="0" noProof="1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是海绵动物所</a:t>
            </a:r>
            <a:r>
              <a:rPr kumimoji="1" lang="zh-CN" altLang="en-US" sz="3200" b="1" i="0" u="none" strike="noStrike" kern="0" cap="none" spc="0" normalizeH="0" baseline="0" noProof="1" dirty="0">
                <a:solidFill>
                  <a:srgbClr val="FFFF00"/>
                </a:solidFill>
                <a:latin typeface="+mn-lt"/>
                <a:ea typeface="+mn-ea"/>
                <a:cs typeface="+mn-cs"/>
              </a:rPr>
              <a:t>特有</a:t>
            </a:r>
            <a:r>
              <a:rPr kumimoji="1" lang="zh-CN" altLang="en-US" sz="3200" b="1" i="0" u="none" strike="noStrike" kern="0" cap="none" spc="0" normalizeH="0" baseline="0" noProof="1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的结构，它对适应固着生活有重要意义</a:t>
            </a:r>
            <a:endParaRPr kumimoji="1" lang="zh-CN" altLang="en-US" sz="3200" b="1" i="0" u="none" strike="noStrike" kern="0" cap="none" spc="0" normalizeH="0" baseline="0" noProof="1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342900" marR="0" indent="-342900" algn="l" defTabSz="914400" rtl="0" eaLnBrk="1" fontAlgn="base" latinLnBrk="0" hangingPunct="1">
              <a:lnSpc>
                <a:spcPct val="120000"/>
              </a:lnSpc>
              <a:spcBef>
                <a:spcPct val="20000"/>
              </a:spcBef>
              <a:spcAft>
                <a:spcPct val="0"/>
              </a:spcAft>
              <a:buClr>
                <a:srgbClr val="FFFF00"/>
              </a:buClr>
              <a:buSzPct val="80000"/>
              <a:buFont typeface="Wingdings" panose="05000000000000000000" charset="0"/>
              <a:buChar char="u"/>
            </a:pPr>
            <a:r>
              <a:rPr kumimoji="1" lang="zh-CN" altLang="en-US" sz="3200" b="1" i="0" u="none" strike="noStrike" kern="0" cap="none" spc="0" normalizeH="0" baseline="0" noProof="1" dirty="0">
                <a:solidFill>
                  <a:srgbClr val="FFFF00"/>
                </a:solidFill>
                <a:latin typeface="+mn-lt"/>
                <a:ea typeface="+mn-ea"/>
                <a:cs typeface="+mn-cs"/>
              </a:rPr>
              <a:t>不同种的海绵</a:t>
            </a:r>
            <a:r>
              <a:rPr kumimoji="1" lang="zh-CN" altLang="en-US" sz="3200" b="1" i="0" u="none" strike="noStrike" kern="0" cap="none" spc="0" normalizeH="0" baseline="0" noProof="1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其水沟系有很大差别，但其基本类型有3种：</a:t>
            </a:r>
            <a:endParaRPr kumimoji="1" lang="zh-CN" altLang="en-US" sz="3200" b="1" i="0" u="none" strike="noStrike" kern="0" cap="none" spc="0" normalizeH="0" baseline="0" noProof="1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742950" marR="0" lvl="1" indent="-285750" algn="l" defTabSz="914400" rtl="0" eaLnBrk="1" fontAlgn="base" latinLnBrk="0" hangingPunct="1">
              <a:lnSpc>
                <a:spcPct val="130000"/>
              </a:lnSpc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90000"/>
              <a:buFontTx/>
              <a:buChar char="–"/>
            </a:pPr>
            <a:r>
              <a:rPr kumimoji="1" lang="zh-CN" altLang="en-US" sz="2800" b="1" i="0" u="none" strike="noStrike" kern="0" cap="none" spc="0" normalizeH="0" baseline="0" noProof="1" dirty="0">
                <a:solidFill>
                  <a:srgbClr val="FFFF00"/>
                </a:solidFill>
                <a:latin typeface="+mn-lt"/>
                <a:ea typeface="+mn-ea"/>
                <a:cs typeface="+mn-ea"/>
              </a:rPr>
              <a:t>单沟型(</a:t>
            </a:r>
            <a:r>
              <a:rPr kumimoji="1" lang="en-US" altLang="zh-CN" sz="2800" b="1" i="0" u="none" strike="noStrike" kern="0" cap="none" spc="0" normalizeH="0" baseline="0" noProof="1" dirty="0">
                <a:solidFill>
                  <a:srgbClr val="FFFF00"/>
                </a:solidFill>
                <a:latin typeface="+mn-lt"/>
                <a:ea typeface="+mn-ea"/>
                <a:cs typeface="+mn-ea"/>
              </a:rPr>
              <a:t>ascon type)</a:t>
            </a:r>
            <a:endParaRPr kumimoji="1" lang="en-US" altLang="zh-CN" sz="2800" b="1" i="0" u="none" strike="noStrike" kern="0" cap="none" spc="0" normalizeH="0" baseline="0" noProof="1" dirty="0">
              <a:solidFill>
                <a:srgbClr val="FFFF00"/>
              </a:solidFill>
              <a:latin typeface="+mn-lt"/>
              <a:ea typeface="+mn-ea"/>
              <a:cs typeface="+mn-ea"/>
            </a:endParaRPr>
          </a:p>
          <a:p>
            <a:pPr marL="742950" marR="0" lvl="1" indent="-285750" algn="l" defTabSz="914400" rtl="0" eaLnBrk="1" fontAlgn="base" latinLnBrk="0" hangingPunct="1">
              <a:lnSpc>
                <a:spcPct val="130000"/>
              </a:lnSpc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90000"/>
              <a:buFontTx/>
              <a:buChar char="–"/>
            </a:pPr>
            <a:r>
              <a:rPr kumimoji="1" lang="zh-CN" altLang="en-US" sz="2800" b="1" i="0" u="none" strike="noStrike" kern="0" cap="none" spc="0" normalizeH="0" baseline="0" noProof="1" dirty="0">
                <a:solidFill>
                  <a:srgbClr val="FFFF00"/>
                </a:solidFill>
                <a:latin typeface="+mn-lt"/>
                <a:ea typeface="+mn-ea"/>
                <a:cs typeface="+mn-ea"/>
              </a:rPr>
              <a:t>双沟型(</a:t>
            </a:r>
            <a:r>
              <a:rPr kumimoji="1" lang="en-US" altLang="zh-CN" sz="2800" b="1" i="0" u="none" strike="noStrike" kern="0" cap="none" spc="0" normalizeH="0" baseline="0" noProof="1" dirty="0">
                <a:solidFill>
                  <a:srgbClr val="FFFF00"/>
                </a:solidFill>
                <a:latin typeface="+mn-lt"/>
                <a:ea typeface="+mn-ea"/>
                <a:cs typeface="+mn-ea"/>
              </a:rPr>
              <a:t>sycon type)</a:t>
            </a:r>
            <a:endParaRPr kumimoji="1" lang="en-US" altLang="zh-CN" sz="2800" b="1" i="0" u="none" strike="noStrike" kern="0" cap="none" spc="0" normalizeH="0" baseline="0" noProof="1" dirty="0">
              <a:solidFill>
                <a:srgbClr val="FFFF00"/>
              </a:solidFill>
              <a:latin typeface="+mn-lt"/>
              <a:ea typeface="+mn-ea"/>
              <a:cs typeface="+mn-ea"/>
            </a:endParaRPr>
          </a:p>
          <a:p>
            <a:pPr marL="742950" marR="0" lvl="1" indent="-285750" algn="l" defTabSz="914400" rtl="0" eaLnBrk="1" fontAlgn="base" latinLnBrk="0" hangingPunct="1">
              <a:lnSpc>
                <a:spcPct val="130000"/>
              </a:lnSpc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90000"/>
              <a:buFontTx/>
              <a:buChar char="–"/>
            </a:pPr>
            <a:r>
              <a:rPr kumimoji="1" lang="zh-CN" altLang="en-US" sz="2800" b="1" i="0" u="none" strike="noStrike" kern="0" cap="none" spc="0" normalizeH="0" baseline="0" noProof="1" dirty="0">
                <a:solidFill>
                  <a:srgbClr val="FFFF00"/>
                </a:solidFill>
                <a:latin typeface="+mn-lt"/>
                <a:ea typeface="+mn-ea"/>
                <a:cs typeface="+mn-ea"/>
              </a:rPr>
              <a:t>复沟型(1</a:t>
            </a:r>
            <a:r>
              <a:rPr kumimoji="1" lang="en-US" altLang="zh-CN" sz="2800" b="1" i="0" u="none" strike="noStrike" kern="0" cap="none" spc="0" normalizeH="0" baseline="0" noProof="1" dirty="0">
                <a:solidFill>
                  <a:srgbClr val="FFFF00"/>
                </a:solidFill>
                <a:latin typeface="+mn-lt"/>
                <a:ea typeface="+mn-ea"/>
                <a:cs typeface="+mn-ea"/>
              </a:rPr>
              <a:t>eucon type)</a:t>
            </a:r>
            <a:endParaRPr kumimoji="1" lang="en-US" altLang="zh-CN" sz="2800" b="1" i="0" u="none" strike="noStrike" kern="0" cap="none" spc="0" normalizeH="0" baseline="0" noProof="1" dirty="0">
              <a:solidFill>
                <a:srgbClr val="FFFF00"/>
              </a:solidFill>
              <a:latin typeface="+mn-lt"/>
              <a:ea typeface="+mn-ea"/>
              <a:cs typeface="+mn-ea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9217" name="文本占位符 253953"/>
          <p:cNvSpPr>
            <a:spLocks noGrp="1"/>
          </p:cNvSpPr>
          <p:nvPr>
            <p:ph type="body" sz="half" idx="1"/>
          </p:nvPr>
        </p:nvSpPr>
        <p:spPr>
          <a:xfrm>
            <a:off x="36513" y="693738"/>
            <a:ext cx="4176712" cy="5472112"/>
          </a:xfrm>
        </p:spPr>
        <p:txBody>
          <a:bodyPr vert="horz" wrap="square" lIns="91440" tIns="45720" rIns="91440" bIns="45720" anchor="t" anchorCtr="0"/>
          <a:p>
            <a:pPr>
              <a:buClr>
                <a:srgbClr val="FFFF00"/>
              </a:buClr>
              <a:buSzPct val="80000"/>
              <a:buFont typeface="Wingdings" panose="05000000000000000000" charset="0"/>
              <a:buChar char="u"/>
            </a:pPr>
            <a:r>
              <a:rPr lang="zh-CN" altLang="en-US" sz="2800" b="1" dirty="0"/>
              <a:t>单沟型(</a:t>
            </a:r>
            <a:r>
              <a:rPr lang="en-US" altLang="zh-CN" sz="2800" b="1" dirty="0"/>
              <a:t>ascon type)</a:t>
            </a:r>
            <a:r>
              <a:rPr lang="en-US" altLang="zh-CN" sz="1800" b="1" dirty="0"/>
              <a:t>  </a:t>
            </a:r>
            <a:endParaRPr lang="en-US" altLang="zh-CN" sz="1800" b="1" dirty="0"/>
          </a:p>
          <a:p>
            <a:pPr lvl="1">
              <a:lnSpc>
                <a:spcPct val="150000"/>
              </a:lnSpc>
              <a:buClr>
                <a:srgbClr val="FFFF00"/>
              </a:buClr>
              <a:buSzTx/>
              <a:buFont typeface="Wingdings" panose="05000000000000000000" charset="0"/>
              <a:buChar char="u"/>
            </a:pPr>
            <a:r>
              <a:rPr lang="zh-CN" altLang="en-US" sz="2600" b="1" dirty="0"/>
              <a:t>是最简单的水沟系。</a:t>
            </a:r>
            <a:endParaRPr lang="zh-CN" altLang="en-US" sz="2600" b="1" dirty="0"/>
          </a:p>
          <a:p>
            <a:pPr lvl="1">
              <a:lnSpc>
                <a:spcPct val="150000"/>
              </a:lnSpc>
              <a:buClr>
                <a:srgbClr val="FFFF00"/>
              </a:buClr>
              <a:buSzTx/>
              <a:buFont typeface="Wingdings" panose="05000000000000000000" charset="0"/>
              <a:buChar char="u"/>
            </a:pPr>
            <a:r>
              <a:rPr lang="zh-CN" altLang="en-US" sz="2600" b="1" dirty="0"/>
              <a:t>水流自进水小孔</a:t>
            </a:r>
            <a:r>
              <a:rPr lang="en-US" altLang="zh-CN" sz="2600" b="1" dirty="0"/>
              <a:t>(ostium) </a:t>
            </a:r>
            <a:r>
              <a:rPr lang="zh-CN" altLang="en-US" sz="2600" b="1" dirty="0"/>
              <a:t>→</a:t>
            </a:r>
            <a:r>
              <a:rPr lang="zh-CN" altLang="en-US" sz="2600" dirty="0"/>
              <a:t> </a:t>
            </a:r>
            <a:r>
              <a:rPr lang="zh-CN" altLang="en-US" sz="2600" b="1" dirty="0"/>
              <a:t>中央腔</a:t>
            </a:r>
            <a:r>
              <a:rPr lang="en-US" altLang="zh-CN" sz="2600" b="1" dirty="0"/>
              <a:t>(central cavity)</a:t>
            </a:r>
            <a:r>
              <a:rPr lang="zh-CN" altLang="en-US" sz="2600" b="1" dirty="0"/>
              <a:t>或称海绵腔(</a:t>
            </a:r>
            <a:r>
              <a:rPr lang="en-US" altLang="zh-CN" sz="2600" b="1" dirty="0"/>
              <a:t>spongiocoel)。</a:t>
            </a:r>
            <a:r>
              <a:rPr lang="zh-CN" altLang="en-US" sz="2600" b="1" dirty="0"/>
              <a:t>→出水口</a:t>
            </a:r>
            <a:r>
              <a:rPr lang="en-US" altLang="zh-CN" sz="2600" b="1" dirty="0"/>
              <a:t>(osculum)</a:t>
            </a:r>
            <a:r>
              <a:rPr lang="zh-CN" altLang="en-US" sz="2600" b="1" dirty="0"/>
              <a:t>。</a:t>
            </a:r>
            <a:r>
              <a:rPr lang="zh-CN" altLang="en-US" sz="2600" b="1" dirty="0">
                <a:ea typeface="SimHei" panose="02010609060101010101" pitchFamily="2" charset="-122"/>
              </a:rPr>
              <a:t>中央腔的壁是领细胞</a:t>
            </a:r>
            <a:r>
              <a:rPr lang="zh-CN" altLang="en-US" sz="2600" b="1" dirty="0"/>
              <a:t>，如白枝海绵。</a:t>
            </a:r>
            <a:endParaRPr lang="zh-CN" altLang="en-US" sz="2600" b="1" dirty="0"/>
          </a:p>
        </p:txBody>
      </p:sp>
      <p:pic>
        <p:nvPicPr>
          <p:cNvPr id="253955" name="海绵动物的水管系单.AVI">
            <a:hlinkClick r:id="" action="ppaction://media"/>
          </p:cNvPr>
          <p:cNvPicPr>
            <a:picLocks noGrp="1" noRot="1" noChangeAspect="1"/>
          </p:cNvPicPr>
          <p:nvPr>
            <p:ph sz="half" idx="4294967295"/>
            <a:videoFile r:link="rId1"/>
            <p:extLst>
              <p:ext uri="{DAA4B4D4-6D71-4841-9C94-3DE7FCFB9230}">
                <p14:media xmlns:p14="http://schemas.microsoft.com/office/powerpoint/2010/main" r:link="rId2"/>
              </p:ext>
            </p:extLst>
          </p:nvPr>
        </p:nvPicPr>
        <p:blipFill>
          <a:blip r:embed="rId3"/>
          <a:stretch>
            <a:fillRect/>
          </a:stretch>
        </p:blipFill>
        <p:spPr>
          <a:xfrm>
            <a:off x="4213225" y="927100"/>
            <a:ext cx="4905375" cy="3679825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5395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5395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3955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253955"/>
                </p:tgtEl>
              </p:cMediaNode>
            </p:vide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1265" name="文本占位符 256001"/>
          <p:cNvSpPr>
            <a:spLocks noGrp="1"/>
          </p:cNvSpPr>
          <p:nvPr>
            <p:ph type="body" sz="half" idx="1"/>
          </p:nvPr>
        </p:nvSpPr>
        <p:spPr>
          <a:xfrm>
            <a:off x="-107950" y="620713"/>
            <a:ext cx="4681538" cy="5472112"/>
          </a:xfrm>
        </p:spPr>
        <p:txBody>
          <a:bodyPr vert="horz" wrap="square" lIns="91440" tIns="45720" rIns="91440" bIns="45720" anchor="t" anchorCtr="0"/>
          <a:p>
            <a:pPr>
              <a:buClr>
                <a:srgbClr val="FFFF00"/>
              </a:buClr>
              <a:buSzPct val="80000"/>
              <a:buFont typeface="Wingdings" panose="05000000000000000000" charset="0"/>
              <a:buChar char="u"/>
            </a:pPr>
            <a:r>
              <a:rPr lang="zh-CN" altLang="en-US" sz="2800" b="1" dirty="0"/>
              <a:t>双沟型(</a:t>
            </a:r>
            <a:r>
              <a:rPr lang="en-US" altLang="zh-CN" sz="2800" b="1" dirty="0"/>
              <a:t>sycon type)</a:t>
            </a:r>
            <a:r>
              <a:rPr lang="en-US" altLang="zh-CN" b="1" dirty="0"/>
              <a:t>  </a:t>
            </a:r>
            <a:endParaRPr lang="en-US" altLang="zh-CN" b="1" dirty="0"/>
          </a:p>
          <a:p>
            <a:pPr lvl="1">
              <a:buClrTx/>
              <a:buSzTx/>
              <a:buFontTx/>
            </a:pPr>
            <a:r>
              <a:rPr lang="zh-CN" altLang="en-US" sz="2600" b="1" dirty="0"/>
              <a:t>相当于单沟型的体壁凹凸折叠而成，领细胞在辐射管的壁上。</a:t>
            </a:r>
            <a:endParaRPr lang="zh-CN" altLang="en-US" sz="2600" b="1" dirty="0"/>
          </a:p>
          <a:p>
            <a:pPr lvl="1">
              <a:buClrTx/>
              <a:buSzTx/>
              <a:buFontTx/>
            </a:pPr>
            <a:r>
              <a:rPr lang="zh-CN" altLang="en-US" sz="2600" b="1" dirty="0"/>
              <a:t>水流由流入孔(</a:t>
            </a:r>
            <a:r>
              <a:rPr lang="en-US" altLang="zh-CN" sz="2600" b="1" dirty="0"/>
              <a:t>incurrent pore)</a:t>
            </a:r>
            <a:r>
              <a:rPr lang="zh-CN" altLang="en-US" sz="2600" b="1" dirty="0"/>
              <a:t>→流入管(</a:t>
            </a:r>
            <a:r>
              <a:rPr lang="en-US" altLang="zh-CN" sz="2600" b="1" dirty="0"/>
              <a:t>incurrent canal) </a:t>
            </a:r>
            <a:r>
              <a:rPr lang="zh-CN" altLang="en-US" sz="2600" b="1" dirty="0"/>
              <a:t>→前幽门孔(</a:t>
            </a:r>
            <a:r>
              <a:rPr lang="en-US" altLang="zh-CN" sz="2600" b="1" dirty="0"/>
              <a:t>prosopyle) </a:t>
            </a:r>
            <a:r>
              <a:rPr lang="zh-CN" altLang="en-US" sz="2600" b="1" dirty="0"/>
              <a:t>→辐射管→后幽门孔(</a:t>
            </a:r>
            <a:r>
              <a:rPr lang="en-US" altLang="zh-CN" sz="2600" b="1" dirty="0"/>
              <a:t>apopyle) </a:t>
            </a:r>
            <a:r>
              <a:rPr lang="zh-CN" altLang="en-US" sz="2600" b="1" dirty="0"/>
              <a:t>→中央腔→出水口。如毛壶(</a:t>
            </a:r>
            <a:r>
              <a:rPr lang="en-US" altLang="zh-CN" sz="2600" b="1" i="1" dirty="0"/>
              <a:t>Grantia</a:t>
            </a:r>
            <a:r>
              <a:rPr lang="en-US" altLang="zh-CN" sz="2600" b="1" dirty="0"/>
              <a:t>)。</a:t>
            </a:r>
            <a:endParaRPr lang="en-US" altLang="zh-CN" sz="2600" b="1" dirty="0"/>
          </a:p>
          <a:p>
            <a:pPr>
              <a:buClr>
                <a:schemeClr val="accent1"/>
              </a:buClr>
              <a:buSzPct val="80000"/>
              <a:buFont typeface="Wingdings" panose="05000000000000000000" pitchFamily="2" charset="2"/>
              <a:buNone/>
            </a:pPr>
            <a:endParaRPr lang="en-US" altLang="zh-CN" sz="2600" b="1" dirty="0"/>
          </a:p>
        </p:txBody>
      </p:sp>
      <p:pic>
        <p:nvPicPr>
          <p:cNvPr id="256003" name="海绵动物的水管系双.AVI">
            <a:hlinkClick r:id="" action="ppaction://media"/>
          </p:cNvPr>
          <p:cNvPicPr>
            <a:picLocks noGrp="1" noRot="1" noChangeAspect="1"/>
          </p:cNvPicPr>
          <p:nvPr>
            <p:ph sz="half" idx="4294967295"/>
            <a:videoFile r:link="rId1"/>
            <p:extLst>
              <p:ext uri="{DAA4B4D4-6D71-4841-9C94-3DE7FCFB9230}">
                <p14:media xmlns:p14="http://schemas.microsoft.com/office/powerpoint/2010/main" r:link="rId2"/>
              </p:ext>
            </p:extLst>
          </p:nvPr>
        </p:nvPicPr>
        <p:blipFill>
          <a:blip r:embed="rId3"/>
          <a:stretch>
            <a:fillRect/>
          </a:stretch>
        </p:blipFill>
        <p:spPr>
          <a:xfrm>
            <a:off x="4489450" y="1135063"/>
            <a:ext cx="4654550" cy="3490912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5600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5600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6003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256003"/>
                </p:tgtEl>
              </p:cMediaNode>
            </p:vide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57026" name="海绵动物的水管系复.AVI">
            <a:hlinkClick r:id="" action="ppaction://media"/>
          </p:cNvPr>
          <p:cNvPicPr>
            <a:picLocks noGrp="1" noRot="1" noChangeAspect="1"/>
          </p:cNvPicPr>
          <p:nvPr>
            <p:ph sz="half" idx="4294967295"/>
            <a:videoFile r:link="rId1"/>
            <p:extLst>
              <p:ext uri="{DAA4B4D4-6D71-4841-9C94-3DE7FCFB9230}">
                <p14:media xmlns:p14="http://schemas.microsoft.com/office/powerpoint/2010/main" r:link="rId2"/>
              </p:ext>
            </p:extLst>
          </p:nvPr>
        </p:nvPicPr>
        <p:blipFill>
          <a:blip r:embed="rId3"/>
          <a:srcRect l="4283" r="3590"/>
          <a:stretch>
            <a:fillRect/>
          </a:stretch>
        </p:blipFill>
        <p:spPr>
          <a:xfrm>
            <a:off x="4213225" y="608013"/>
            <a:ext cx="5011738" cy="4079875"/>
          </a:xfrm>
        </p:spPr>
      </p:pic>
      <p:sp>
        <p:nvSpPr>
          <p:cNvPr id="12290" name="文本占位符 257026"/>
          <p:cNvSpPr>
            <a:spLocks noGrp="1"/>
          </p:cNvSpPr>
          <p:nvPr>
            <p:ph type="body" sz="half" idx="1"/>
          </p:nvPr>
        </p:nvSpPr>
        <p:spPr>
          <a:xfrm>
            <a:off x="-34925" y="476250"/>
            <a:ext cx="4248150" cy="6408738"/>
          </a:xfrm>
        </p:spPr>
        <p:txBody>
          <a:bodyPr vert="horz" wrap="square" lIns="91440" tIns="45720" rIns="91440" bIns="45720" anchor="t" anchorCtr="0"/>
          <a:p>
            <a:pPr>
              <a:buClr>
                <a:srgbClr val="FFFF00"/>
              </a:buClr>
              <a:buSzPct val="80000"/>
              <a:buFont typeface="Wingdings" panose="05000000000000000000" charset="0"/>
              <a:buChar char="u"/>
            </a:pPr>
            <a:r>
              <a:rPr lang="zh-CN" altLang="en-US" b="1" dirty="0"/>
              <a:t>复沟型</a:t>
            </a:r>
            <a:r>
              <a:rPr lang="zh-CN" altLang="en-US" dirty="0"/>
              <a:t>(</a:t>
            </a:r>
            <a:r>
              <a:rPr lang="zh-CN" altLang="en-US" b="1" dirty="0"/>
              <a:t>1</a:t>
            </a:r>
            <a:r>
              <a:rPr lang="en-US" altLang="zh-CN" b="1" dirty="0"/>
              <a:t>eucon type</a:t>
            </a:r>
            <a:r>
              <a:rPr lang="en-US" altLang="zh-CN" dirty="0"/>
              <a:t>)</a:t>
            </a:r>
            <a:r>
              <a:rPr lang="en-US" altLang="zh-CN" sz="1800" dirty="0"/>
              <a:t>  </a:t>
            </a:r>
            <a:endParaRPr lang="en-US" altLang="zh-CN" sz="1800" dirty="0"/>
          </a:p>
          <a:p>
            <a:pPr lvl="1">
              <a:lnSpc>
                <a:spcPct val="120000"/>
              </a:lnSpc>
              <a:buClrTx/>
              <a:buSzTx/>
              <a:buFontTx/>
            </a:pPr>
            <a:r>
              <a:rPr lang="zh-CN" altLang="en-US" sz="2600" b="1" dirty="0"/>
              <a:t>管道分支多</a:t>
            </a:r>
            <a:r>
              <a:rPr lang="en-US" altLang="zh-CN" sz="2600" b="1" dirty="0"/>
              <a:t>,</a:t>
            </a:r>
            <a:r>
              <a:rPr lang="zh-CN" altLang="en-US" sz="2600" b="1" dirty="0"/>
              <a:t>中胶层中有很多具领细胞的</a:t>
            </a:r>
            <a:r>
              <a:rPr lang="zh-CN" altLang="en-US" sz="2600" b="1" dirty="0">
                <a:solidFill>
                  <a:srgbClr val="FFFF00"/>
                </a:solidFill>
              </a:rPr>
              <a:t>鞭毛室</a:t>
            </a:r>
            <a:r>
              <a:rPr lang="zh-CN" altLang="en-US" sz="2600" b="1" dirty="0"/>
              <a:t>，中央腔由扁细胞构成。</a:t>
            </a:r>
            <a:endParaRPr lang="zh-CN" altLang="en-US" sz="2600" b="1" dirty="0"/>
          </a:p>
          <a:p>
            <a:pPr lvl="1">
              <a:lnSpc>
                <a:spcPct val="120000"/>
              </a:lnSpc>
              <a:buClrTx/>
              <a:buSzTx/>
              <a:buFontTx/>
            </a:pPr>
            <a:r>
              <a:rPr lang="zh-CN" altLang="en-US" sz="2400" b="1" dirty="0"/>
              <a:t>水流由流入孔→流入管→前幽门孔→鞭毛室(</a:t>
            </a:r>
            <a:r>
              <a:rPr lang="en-US" altLang="zh-CN" sz="2400" b="1" dirty="0"/>
              <a:t>flagellated chamber)、</a:t>
            </a:r>
            <a:r>
              <a:rPr lang="zh-CN" altLang="en-US" sz="2400" b="1" dirty="0"/>
              <a:t>后幽门孔→流出管 (</a:t>
            </a:r>
            <a:r>
              <a:rPr lang="en-US" altLang="zh-CN" sz="2400" b="1" dirty="0"/>
              <a:t>excurrentcanal) </a:t>
            </a:r>
            <a:r>
              <a:rPr lang="zh-CN" altLang="en-US" sz="2400" b="1" dirty="0"/>
              <a:t>→中央腔→出水口。如浴海绵(</a:t>
            </a:r>
            <a:r>
              <a:rPr lang="en-US" altLang="zh-CN" sz="2400" b="1" i="1" dirty="0"/>
              <a:t>Euspongia</a:t>
            </a:r>
            <a:r>
              <a:rPr lang="en-US" altLang="zh-CN" sz="2400" b="1" dirty="0"/>
              <a:t>)、</a:t>
            </a:r>
            <a:r>
              <a:rPr lang="zh-CN" altLang="en-US" sz="2400" b="1" dirty="0"/>
              <a:t>淡水海绵等</a:t>
            </a:r>
            <a:endParaRPr lang="zh-CN" altLang="en-US" sz="2400" b="1" dirty="0"/>
          </a:p>
          <a:p>
            <a:pPr>
              <a:buClr>
                <a:schemeClr val="accent1"/>
              </a:buClr>
              <a:buSzPct val="80000"/>
              <a:buFont typeface="Wingdings" panose="05000000000000000000" pitchFamily="2" charset="2"/>
              <a:buChar char="l"/>
            </a:pPr>
            <a:endParaRPr lang="zh-CN" altLang="en-US" sz="24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570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5702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7026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257026"/>
                </p:tgtEl>
              </p:cMediaNode>
            </p:vide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>
          <a:xfrm>
            <a:off x="611505" y="116205"/>
            <a:ext cx="7772400" cy="874713"/>
          </a:xfrm>
        </p:spPr>
        <p:txBody>
          <a:bodyPr vert="horz" wrap="square" lIns="92075" tIns="46038" rIns="92075" bIns="46038" numCol="1" anchor="ctr" anchorCtr="0" compatLnSpc="1"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1" lang="en-US" altLang="zh-CN" sz="4000" b="1" i="0" u="none" strike="noStrike" kern="0" cap="none" spc="0" normalizeH="0" baseline="0" noProof="1" dirty="0">
                <a:solidFill>
                  <a:schemeClr val="tx2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+mj-lt"/>
                <a:ea typeface="+mj-ea"/>
                <a:cs typeface="+mj-cs"/>
              </a:rPr>
              <a:t>5.2 </a:t>
            </a:r>
            <a:r>
              <a:rPr kumimoji="1" lang="zh-CN" altLang="en-US" sz="4000" b="1" i="0" u="none" strike="noStrike" kern="0" cap="none" spc="0" normalizeH="0" baseline="0" noProof="1" dirty="0">
                <a:solidFill>
                  <a:schemeClr val="tx2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SimSun" panose="02010600030101010101" pitchFamily="2" charset="-122"/>
                <a:ea typeface="+mj-ea"/>
                <a:cs typeface="+mj-cs"/>
              </a:rPr>
              <a:t>海绵动物的生殖和发育</a:t>
            </a:r>
            <a:endParaRPr kumimoji="1" lang="zh-CN" altLang="en-US" sz="4000" b="1" i="0" u="none" strike="noStrike" kern="0" cap="none" spc="0" normalizeH="0" baseline="0" noProof="1" dirty="0">
              <a:solidFill>
                <a:schemeClr val="tx2"/>
              </a:solidFill>
              <a:effectLst>
                <a:outerShdw blurRad="38100" dist="38100" dir="2700000">
                  <a:srgbClr val="C0C0C0"/>
                </a:outerShdw>
              </a:effectLst>
              <a:latin typeface="SimSun" panose="02010600030101010101" pitchFamily="2" charset="-122"/>
              <a:ea typeface="+mj-ea"/>
              <a:cs typeface="+mj-cs"/>
            </a:endParaRPr>
          </a:p>
        </p:txBody>
      </p:sp>
      <p:sp>
        <p:nvSpPr>
          <p:cNvPr id="14338" name="Rectangle 3"/>
          <p:cNvSpPr>
            <a:spLocks noGrp="1"/>
          </p:cNvSpPr>
          <p:nvPr>
            <p:ph idx="1"/>
          </p:nvPr>
        </p:nvSpPr>
        <p:spPr>
          <a:xfrm>
            <a:off x="323850" y="980440"/>
            <a:ext cx="8204200" cy="5039995"/>
          </a:xfrm>
        </p:spPr>
        <p:txBody>
          <a:bodyPr vert="horz" wrap="square" lIns="91440" tIns="45720" rIns="91440" bIns="45720" anchor="t"/>
          <a:p>
            <a:pPr marL="0" indent="0" algn="just" fontAlgn="base">
              <a:buClr>
                <a:srgbClr val="FFFF00"/>
              </a:buClr>
              <a:buFont typeface="Wingdings" panose="05000000000000000000" charset="0"/>
              <a:buNone/>
            </a:pPr>
            <a:r>
              <a:rPr lang="en-US" altLang="zh-CN" sz="2400" b="1" u="sng" strike="noStrike" noProof="1" dirty="0"/>
              <a:t>5.2.1</a:t>
            </a:r>
            <a:r>
              <a:rPr lang="zh-CN" altLang="en-US" sz="2400" b="1" u="sng" strike="noStrike" noProof="1" dirty="0"/>
              <a:t>、无性生殖</a:t>
            </a:r>
            <a:endParaRPr lang="zh-CN" altLang="en-US" sz="2400" b="1" u="sng" strike="noStrike" noProof="1" dirty="0"/>
          </a:p>
          <a:p>
            <a:pPr marL="0" indent="0" algn="just" fontAlgn="base">
              <a:buClr>
                <a:srgbClr val="FFFF00"/>
              </a:buClr>
              <a:buFont typeface="Wingdings" panose="05000000000000000000" charset="0"/>
              <a:buNone/>
            </a:pPr>
            <a:r>
              <a:rPr lang="zh-CN" altLang="en-US" sz="2400" b="1" u="sng" strike="noStrike" noProof="1" dirty="0"/>
              <a:t>无性生殖</a:t>
            </a:r>
            <a:r>
              <a:rPr lang="zh-CN" altLang="en-US" sz="2400" b="1" strike="noStrike" noProof="1" dirty="0"/>
              <a:t>以出芽（为主）和形成</a:t>
            </a:r>
            <a:r>
              <a:rPr lang="zh-CN" altLang="en-US" sz="2400" b="1" strike="noStrike" noProof="1" dirty="0">
                <a:solidFill>
                  <a:srgbClr val="FFFF00"/>
                </a:solidFill>
              </a:rPr>
              <a:t>芽球</a:t>
            </a:r>
            <a:r>
              <a:rPr lang="zh-CN" altLang="en-US" sz="2400" b="1" strike="noStrike" noProof="1" dirty="0"/>
              <a:t>。</a:t>
            </a:r>
            <a:endParaRPr lang="en-US" altLang="zh-CN" sz="2400" b="1" strike="noStrike" noProof="1" dirty="0"/>
          </a:p>
          <a:p>
            <a:pPr algn="just" fontAlgn="base">
              <a:buClr>
                <a:srgbClr val="FFFF00"/>
              </a:buClr>
              <a:buFont typeface="Wingdings" panose="05000000000000000000" charset="0"/>
              <a:buChar char="u"/>
            </a:pPr>
            <a:r>
              <a:rPr lang="zh-CN" altLang="en-US" sz="2400" b="1" dirty="0">
                <a:gradFill>
                  <a:gsLst>
                    <a:gs pos="0">
                      <a:srgbClr val="FE4444"/>
                    </a:gs>
                    <a:gs pos="100000">
                      <a:srgbClr val="832B2B"/>
                    </a:gs>
                  </a:gsLst>
                  <a:lin scaled="0"/>
                </a:gradFill>
                <a:sym typeface="+mn-ea"/>
              </a:rPr>
              <a:t>芽球</a:t>
            </a:r>
            <a:r>
              <a:rPr lang="en-US" altLang="zh-CN" sz="2400" b="1" dirty="0">
                <a:sym typeface="+mn-ea"/>
              </a:rPr>
              <a:t>→</a:t>
            </a:r>
            <a:r>
              <a:rPr lang="zh-CN" altLang="en-US" sz="2400" b="1" dirty="0">
                <a:sym typeface="+mn-ea"/>
              </a:rPr>
              <a:t>是中胶层中一些储备了丰富营养的</a:t>
            </a:r>
            <a:r>
              <a:rPr lang="zh-CN" altLang="en-US" sz="2400" b="1" dirty="0">
                <a:solidFill>
                  <a:srgbClr val="FFFF00"/>
                </a:solidFill>
                <a:sym typeface="+mn-ea"/>
              </a:rPr>
              <a:t>原细胞</a:t>
            </a:r>
            <a:r>
              <a:rPr lang="zh-CN" altLang="en-US" sz="2400" b="1" dirty="0">
                <a:sym typeface="+mn-ea"/>
              </a:rPr>
              <a:t>聚集成堆，外包以几丁质膜和骨针形成芽球。当虫体死后或严冬、干旱过去，再发育成新个体。</a:t>
            </a:r>
            <a:endParaRPr lang="zh-CN" altLang="en-US" sz="2400" b="1" dirty="0">
              <a:sym typeface="+mn-ea"/>
            </a:endParaRPr>
          </a:p>
          <a:p>
            <a:pPr marL="0" indent="0" algn="just" fontAlgn="base">
              <a:buClr>
                <a:srgbClr val="FFFF00"/>
              </a:buClr>
              <a:buFont typeface="Wingdings" panose="05000000000000000000" charset="0"/>
              <a:buNone/>
            </a:pPr>
            <a:r>
              <a:rPr lang="en-US" altLang="zh-CN" sz="2400" b="1" u="sng" strike="noStrike" noProof="1" dirty="0"/>
              <a:t>5.2.2</a:t>
            </a:r>
            <a:r>
              <a:rPr lang="zh-CN" altLang="en-US" sz="2400" b="1" u="sng" strike="noStrike" noProof="1" dirty="0"/>
              <a:t>、有性生殖</a:t>
            </a:r>
            <a:endParaRPr lang="zh-CN" altLang="en-US" sz="2400" b="1" u="sng" strike="noStrike" noProof="1" dirty="0"/>
          </a:p>
          <a:p>
            <a:pPr algn="just" fontAlgn="base">
              <a:buClr>
                <a:srgbClr val="FFFF00"/>
              </a:buClr>
              <a:buFont typeface="Wingdings" panose="05000000000000000000" charset="0"/>
              <a:buChar char="u"/>
            </a:pPr>
            <a:r>
              <a:rPr lang="zh-CN" altLang="en-US" sz="2400" b="1" u="sng" strike="noStrike" noProof="1" dirty="0"/>
              <a:t>海绵有些为雌雄同体和雌雄异体</a:t>
            </a:r>
            <a:r>
              <a:rPr lang="zh-CN" altLang="en-US" sz="2400" b="1" strike="noStrike" noProof="1" dirty="0"/>
              <a:t>。</a:t>
            </a:r>
            <a:endParaRPr lang="en-US" altLang="zh-CN" sz="2400" b="1" strike="noStrike" noProof="1" dirty="0"/>
          </a:p>
          <a:p>
            <a:pPr algn="just" fontAlgn="base">
              <a:buClr>
                <a:srgbClr val="FFFF00"/>
              </a:buClr>
              <a:buFont typeface="Wingdings" panose="05000000000000000000" charset="0"/>
              <a:buChar char="u"/>
            </a:pPr>
            <a:endParaRPr lang="zh-CN" altLang="en-US" sz="2400" b="1" strike="noStrike" noProof="1" dirty="0"/>
          </a:p>
        </p:txBody>
      </p:sp>
      <p:pic>
        <p:nvPicPr>
          <p:cNvPr id="17409" name="Picture 6" descr="F:\wjzdw\海绵图\发育.jpg"/>
          <p:cNvPicPr>
            <a:picLocks noGrp="1" noChangeAspect="1"/>
          </p:cNvPicPr>
          <p:nvPr>
            <p:ph type="clipArt" sz="half" idx="2"/>
          </p:nvPr>
        </p:nvPicPr>
        <p:blipFill>
          <a:blip r:embed="rId1"/>
          <a:srcRect l="7908" t="3018" r="1748" b="68500"/>
          <a:stretch>
            <a:fillRect/>
          </a:stretch>
        </p:blipFill>
        <p:spPr>
          <a:xfrm>
            <a:off x="3347720" y="3860800"/>
            <a:ext cx="5789295" cy="2997200"/>
          </a:xfrm>
        </p:spPr>
      </p:pic>
    </p:spTree>
  </p:cSld>
  <p:clrMapOvr>
    <a:masterClrMapping/>
  </p:clrMapOvr>
</p:sld>
</file>

<file path=ppt/tags/tag1.xml><?xml version="1.0" encoding="utf-8"?>
<p:tagLst xmlns:p="http://schemas.openxmlformats.org/presentationml/2006/main">
  <p:tag name="KSO_WM_UNIT_PLACING_PICTURE_USER_VIEWPORT" val="{&quot;height&quot;:6217,&quot;width&quot;:7557}"/>
</p:tagLst>
</file>

<file path=ppt/tags/tag2.xml><?xml version="1.0" encoding="utf-8"?>
<p:tagLst xmlns:p="http://schemas.openxmlformats.org/presentationml/2006/main">
  <p:tag name="KSO_WM_UNIT_PLACING_PICTURE_USER_VIEWPORT" val="{&quot;height&quot;:6874,&quot;width&quot;:6578}"/>
</p:tagLst>
</file>

<file path=ppt/tags/tag3.xml><?xml version="1.0" encoding="utf-8"?>
<p:tagLst xmlns:p="http://schemas.openxmlformats.org/presentationml/2006/main">
  <p:tag name="KSO_WM_UNIT_PLACING_PICTURE_USER_VIEWPORT" val="{&quot;height&quot;:6874,&quot;width&quot;:6578}"/>
</p:tagLst>
</file>

<file path=ppt/tags/tag4.xml><?xml version="1.0" encoding="utf-8"?>
<p:tagLst xmlns:p="http://schemas.openxmlformats.org/presentationml/2006/main">
  <p:tag name="KSO_WM_UNIT_PLACING_PICTURE_USER_VIEWPORT" val="{&quot;height&quot;:6874,&quot;width&quot;:6578}"/>
</p:tagLst>
</file>

<file path=ppt/tags/tag5.xml><?xml version="1.0" encoding="utf-8"?>
<p:tagLst xmlns:p="http://schemas.openxmlformats.org/presentationml/2006/main">
  <p:tag name="COMMONDATA" val="eyJoZGlkIjoiZWEwOTQ2NzQwNmY4YTM0ZjkwOGVlYTdiODI2YzNlYjMifQ=="/>
</p:tagLst>
</file>

<file path=ppt/theme/theme1.xml><?xml version="1.0" encoding="utf-8"?>
<a:theme xmlns:a="http://schemas.openxmlformats.org/drawingml/2006/main" name="Soaring">
  <a:themeElements>
    <a:clrScheme name="Soaring 1">
      <a:dk1>
        <a:srgbClr val="000000"/>
      </a:dk1>
      <a:lt1>
        <a:srgbClr val="FFFFFF"/>
      </a:lt1>
      <a:dk2>
        <a:srgbClr val="0000FF"/>
      </a:dk2>
      <a:lt2>
        <a:srgbClr val="FFCC66"/>
      </a:lt2>
      <a:accent1>
        <a:srgbClr val="00FFFF"/>
      </a:accent1>
      <a:accent2>
        <a:srgbClr val="3366FF"/>
      </a:accent2>
      <a:accent3>
        <a:srgbClr val="AAAAFF"/>
      </a:accent3>
      <a:accent4>
        <a:srgbClr val="DADADA"/>
      </a:accent4>
      <a:accent5>
        <a:srgbClr val="AAFFFF"/>
      </a:accent5>
      <a:accent6>
        <a:srgbClr val="2D5CE7"/>
      </a:accent6>
      <a:hlink>
        <a:srgbClr val="FF0033"/>
      </a:hlink>
      <a:folHlink>
        <a:srgbClr val="FFFF00"/>
      </a:folHlink>
    </a:clrScheme>
    <a:fontScheme name="Soaring">
      <a:majorFont>
        <a:latin typeface="Arial"/>
        <a:ea typeface="宋体"/>
        <a:cs typeface="宋体"/>
      </a:majorFont>
      <a:minorFont>
        <a:latin typeface="Times New Roman"/>
        <a:ea typeface="宋体"/>
        <a:cs typeface="宋体"/>
      </a:minorFont>
    </a:fontScheme>
    <a:fmtScheme name="办公室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</a:spPr>
      <a:bodyPr vert="horz" wrap="none" lIns="91440" tIns="45720" rIns="91440" bIns="45720" numCol="1" anchor="t" anchorCtr="0" compatLnSpc="1"/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1" lang="zh-CN" alt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Times New Roman" panose="02020603050405020304" pitchFamily="1" charset="0"/>
            <a:ea typeface="SimSun" panose="02010600030101010101" pitchFamily="2" charset="-122"/>
            <a:cs typeface="SimSun" panose="02010600030101010101" pitchFamily="2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</a:spPr>
      <a:bodyPr vert="horz" wrap="none" lIns="91440" tIns="45720" rIns="91440" bIns="45720" numCol="1" anchor="t" anchorCtr="0" compatLnSpc="1"/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1" lang="zh-CN" alt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Times New Roman" panose="02020603050405020304" pitchFamily="1" charset="0"/>
            <a:ea typeface="SimSun" panose="02010600030101010101" pitchFamily="2" charset="-122"/>
            <a:cs typeface="SimSun" panose="02010600030101010101" pitchFamily="2" charset="-122"/>
          </a:defRPr>
        </a:defPPr>
      </a:lstStyle>
    </a:lnDef>
  </a:objectDefaults>
  <a:extraClrSchemeLst>
    <a:extraClrScheme>
      <a:clrScheme name="Soaring 1">
        <a:dk1>
          <a:srgbClr val="000000"/>
        </a:dk1>
        <a:lt1>
          <a:srgbClr val="FFFFFF"/>
        </a:lt1>
        <a:dk2>
          <a:srgbClr val="0000FF"/>
        </a:dk2>
        <a:lt2>
          <a:srgbClr val="FFCC66"/>
        </a:lt2>
        <a:accent1>
          <a:srgbClr val="00FFFF"/>
        </a:accent1>
        <a:accent2>
          <a:srgbClr val="3366FF"/>
        </a:accent2>
        <a:accent3>
          <a:srgbClr val="AAAAFF"/>
        </a:accent3>
        <a:accent4>
          <a:srgbClr val="DADADA"/>
        </a:accent4>
        <a:accent5>
          <a:srgbClr val="AAFFFF"/>
        </a:accent5>
        <a:accent6>
          <a:srgbClr val="2D5CE7"/>
        </a:accent6>
        <a:hlink>
          <a:srgbClr val="FF0033"/>
        </a:hlink>
        <a:folHlink>
          <a:srgbClr val="FF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oaring 2">
        <a:dk1>
          <a:srgbClr val="000000"/>
        </a:dk1>
        <a:lt1>
          <a:srgbClr val="FFFFFF"/>
        </a:lt1>
        <a:dk2>
          <a:srgbClr val="000000"/>
        </a:dk2>
        <a:lt2>
          <a:srgbClr val="CCECFF"/>
        </a:lt2>
        <a:accent1>
          <a:srgbClr val="6699FF"/>
        </a:accent1>
        <a:accent2>
          <a:srgbClr val="66CCFF"/>
        </a:accent2>
        <a:accent3>
          <a:srgbClr val="FFFFFF"/>
        </a:accent3>
        <a:accent4>
          <a:srgbClr val="000000"/>
        </a:accent4>
        <a:accent5>
          <a:srgbClr val="B8CAFF"/>
        </a:accent5>
        <a:accent6>
          <a:srgbClr val="5CB9E7"/>
        </a:accent6>
        <a:hlink>
          <a:srgbClr val="CC99FF"/>
        </a:hlink>
        <a:folHlink>
          <a:srgbClr val="00CC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oaring 3">
        <a:dk1>
          <a:srgbClr val="000000"/>
        </a:dk1>
        <a:lt1>
          <a:srgbClr val="FFFFFF"/>
        </a:lt1>
        <a:dk2>
          <a:srgbClr val="000000"/>
        </a:dk2>
        <a:lt2>
          <a:srgbClr val="FFFFFF"/>
        </a:lt2>
        <a:accent1>
          <a:srgbClr val="CBCBCB"/>
        </a:accent1>
        <a:accent2>
          <a:srgbClr val="EAEAEA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D4D4D4"/>
        </a:accent6>
        <a:hlink>
          <a:srgbClr val="5F5F5F"/>
        </a:hlink>
        <a:folHlink>
          <a:srgbClr val="96969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oaring 4">
        <a:dk1>
          <a:srgbClr val="000000"/>
        </a:dk1>
        <a:lt1>
          <a:srgbClr val="FFFFFF"/>
        </a:lt1>
        <a:dk2>
          <a:srgbClr val="008080"/>
        </a:dk2>
        <a:lt2>
          <a:srgbClr val="FFCC66"/>
        </a:lt2>
        <a:accent1>
          <a:srgbClr val="0099CC"/>
        </a:accent1>
        <a:accent2>
          <a:srgbClr val="009999"/>
        </a:accent2>
        <a:accent3>
          <a:srgbClr val="AAC0C0"/>
        </a:accent3>
        <a:accent4>
          <a:srgbClr val="DADADA"/>
        </a:accent4>
        <a:accent5>
          <a:srgbClr val="AACAE2"/>
        </a:accent5>
        <a:accent6>
          <a:srgbClr val="008A8A"/>
        </a:accent6>
        <a:hlink>
          <a:srgbClr val="6600CC"/>
        </a:hlink>
        <a:folHlink>
          <a:srgbClr val="FF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oaring 5">
        <a:dk1>
          <a:srgbClr val="000000"/>
        </a:dk1>
        <a:lt1>
          <a:srgbClr val="FFFFFF"/>
        </a:lt1>
        <a:dk2>
          <a:srgbClr val="993300"/>
        </a:dk2>
        <a:lt2>
          <a:srgbClr val="FFCC66"/>
        </a:lt2>
        <a:accent1>
          <a:srgbClr val="FF6633"/>
        </a:accent1>
        <a:accent2>
          <a:srgbClr val="CC6600"/>
        </a:accent2>
        <a:accent3>
          <a:srgbClr val="CAADAA"/>
        </a:accent3>
        <a:accent4>
          <a:srgbClr val="DADADA"/>
        </a:accent4>
        <a:accent5>
          <a:srgbClr val="FFB8AD"/>
        </a:accent5>
        <a:accent6>
          <a:srgbClr val="B95C00"/>
        </a:accent6>
        <a:hlink>
          <a:srgbClr val="CC0000"/>
        </a:hlink>
        <a:folHlink>
          <a:srgbClr val="FFFF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C:\Program Files\Microsoft Office\Templates\Presentation Designs\Soaring.pot</Template>
  <TotalTime>0</TotalTime>
  <Words>1221</Words>
  <Application>WPS 演示</Application>
  <PresentationFormat>全屏显示(4:3)</PresentationFormat>
  <Paragraphs>56</Paragraphs>
  <Slides>18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11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18</vt:i4>
      </vt:variant>
    </vt:vector>
  </HeadingPairs>
  <TitlesOfParts>
    <vt:vector size="30" baseType="lpstr">
      <vt:lpstr>Arial</vt:lpstr>
      <vt:lpstr>SimSun</vt:lpstr>
      <vt:lpstr>Wingdings</vt:lpstr>
      <vt:lpstr>Times New Roman</vt:lpstr>
      <vt:lpstr>Wingdings</vt:lpstr>
      <vt:lpstr>HGP明朝B</vt:lpstr>
      <vt:lpstr>SimHei</vt:lpstr>
      <vt:lpstr>Microsoft YaHei</vt:lpstr>
      <vt:lpstr>ＭＳ Ｐゴシック</vt:lpstr>
      <vt:lpstr>Arial Unicode MS</vt:lpstr>
      <vt:lpstr>Calibri</vt:lpstr>
      <vt:lpstr>Soaring</vt:lpstr>
      <vt:lpstr>第5章 多孔动物门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5.2 海绵动物的生殖和发育</vt:lpstr>
      <vt:lpstr>PowerPoint 演示文稿</vt:lpstr>
      <vt:lpstr>PowerPoint 演示文稿</vt:lpstr>
      <vt:lpstr>PowerPoint 演示文稿</vt:lpstr>
      <vt:lpstr>第三节 海绵动物门的分类及经济价值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第四章 多孔动物门</dc:title>
  <dc:creator>zhl</dc:creator>
  <cp:lastModifiedBy>那木拉</cp:lastModifiedBy>
  <cp:revision>14</cp:revision>
  <dcterms:created xsi:type="dcterms:W3CDTF">2000-10-10T07:50:00Z</dcterms:created>
  <dcterms:modified xsi:type="dcterms:W3CDTF">2022-05-12T01:47:01Z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2052-11.1.0.11636</vt:lpwstr>
  </property>
  <property fmtid="{D5CDD505-2E9C-101B-9397-08002B2CF9AE}" pid="3" name="ICV">
    <vt:lpwstr>EACF004CE29F4288BE7F2BD7D768CA59</vt:lpwstr>
  </property>
</Properties>
</file>