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4" r:id="rId4"/>
    <p:sldMasterId id="2147483687" r:id="rId5"/>
  </p:sldMasterIdLst>
  <p:notesMasterIdLst>
    <p:notesMasterId r:id="rId41"/>
  </p:notesMasterIdLst>
  <p:sldIdLst>
    <p:sldId id="400" r:id="rId6"/>
    <p:sldId id="749" r:id="rId7"/>
    <p:sldId id="750" r:id="rId8"/>
    <p:sldId id="402" r:id="rId9"/>
    <p:sldId id="461" r:id="rId10"/>
    <p:sldId id="462" r:id="rId11"/>
    <p:sldId id="463" r:id="rId12"/>
    <p:sldId id="464" r:id="rId13"/>
    <p:sldId id="466" r:id="rId14"/>
    <p:sldId id="579" r:id="rId15"/>
    <p:sldId id="520" r:id="rId16"/>
    <p:sldId id="521" r:id="rId17"/>
    <p:sldId id="522" r:id="rId18"/>
    <p:sldId id="523" r:id="rId19"/>
    <p:sldId id="580" r:id="rId20"/>
    <p:sldId id="524" r:id="rId21"/>
    <p:sldId id="751" r:id="rId22"/>
    <p:sldId id="638" r:id="rId23"/>
    <p:sldId id="640" r:id="rId24"/>
    <p:sldId id="350" r:id="rId25"/>
    <p:sldId id="349" r:id="rId26"/>
    <p:sldId id="301" r:id="rId27"/>
    <p:sldId id="337" r:id="rId28"/>
    <p:sldId id="297" r:id="rId29"/>
    <p:sldId id="302" r:id="rId30"/>
    <p:sldId id="303" r:id="rId31"/>
    <p:sldId id="305" r:id="rId32"/>
    <p:sldId id="351" r:id="rId33"/>
    <p:sldId id="308" r:id="rId34"/>
    <p:sldId id="681" r:id="rId35"/>
    <p:sldId id="682" r:id="rId36"/>
    <p:sldId id="683" r:id="rId37"/>
    <p:sldId id="680" r:id="rId38"/>
    <p:sldId id="316" r:id="rId39"/>
    <p:sldId id="706" r:id="rId40"/>
    <p:sldId id="707" r:id="rId42"/>
    <p:sldId id="708" r:id="rId43"/>
    <p:sldId id="709" r:id="rId44"/>
    <p:sldId id="836" r:id="rId45"/>
    <p:sldId id="837" r:id="rId46"/>
    <p:sldId id="318" r:id="rId47"/>
    <p:sldId id="710" r:id="rId48"/>
    <p:sldId id="711" r:id="rId49"/>
    <p:sldId id="320" r:id="rId50"/>
    <p:sldId id="321" r:id="rId51"/>
    <p:sldId id="322" r:id="rId52"/>
    <p:sldId id="338" r:id="rId53"/>
    <p:sldId id="336" r:id="rId54"/>
    <p:sldId id="324" r:id="rId55"/>
    <p:sldId id="325" r:id="rId56"/>
    <p:sldId id="326" r:id="rId57"/>
    <p:sldId id="713" r:id="rId58"/>
    <p:sldId id="328" r:id="rId59"/>
    <p:sldId id="329" r:id="rId60"/>
    <p:sldId id="714" r:id="rId61"/>
    <p:sldId id="332" r:id="rId62"/>
    <p:sldId id="731" r:id="rId63"/>
    <p:sldId id="732" r:id="rId64"/>
    <p:sldId id="334" r:id="rId65"/>
    <p:sldId id="821" r:id="rId66"/>
    <p:sldId id="734" r:id="rId67"/>
    <p:sldId id="735" r:id="rId68"/>
    <p:sldId id="736" r:id="rId69"/>
    <p:sldId id="737" r:id="rId70"/>
    <p:sldId id="738" r:id="rId71"/>
    <p:sldId id="823" r:id="rId72"/>
    <p:sldId id="824" r:id="rId73"/>
    <p:sldId id="825" r:id="rId74"/>
    <p:sldId id="826" r:id="rId75"/>
    <p:sldId id="827" r:id="rId76"/>
    <p:sldId id="744" r:id="rId77"/>
    <p:sldId id="745" r:id="rId78"/>
    <p:sldId id="746" r:id="rId79"/>
    <p:sldId id="748" r:id="rId80"/>
    <p:sldId id="838" r:id="rId81"/>
  </p:sldIdLst>
  <p:sldSz cx="9144000" cy="6858000" type="screen4x3"/>
  <p:notesSz cx="6858000" cy="9144000"/>
  <p:custDataLst>
    <p:tags r:id="rId85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" charset="0"/>
        <a:ea typeface="SimSun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9FC6"/>
    <a:srgbClr val="9EB7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-1608" y="-584"/>
      </p:cViewPr>
      <p:guideLst>
        <p:guide orient="horz" pos="220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5" Type="http://schemas.openxmlformats.org/officeDocument/2006/relationships/tags" Target="tags/tag9.xml"/><Relationship Id="rId84" Type="http://schemas.openxmlformats.org/officeDocument/2006/relationships/tableStyles" Target="tableStyles.xml"/><Relationship Id="rId83" Type="http://schemas.openxmlformats.org/officeDocument/2006/relationships/viewProps" Target="viewProps.xml"/><Relationship Id="rId82" Type="http://schemas.openxmlformats.org/officeDocument/2006/relationships/presProps" Target="presProps.xml"/><Relationship Id="rId81" Type="http://schemas.openxmlformats.org/officeDocument/2006/relationships/slide" Target="slides/slide75.xml"/><Relationship Id="rId80" Type="http://schemas.openxmlformats.org/officeDocument/2006/relationships/slide" Target="slides/slide74.xml"/><Relationship Id="rId8" Type="http://schemas.openxmlformats.org/officeDocument/2006/relationships/slide" Target="slides/slide3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7" Type="http://schemas.openxmlformats.org/officeDocument/2006/relationships/slide" Target="slides/slide2.xml"/><Relationship Id="rId69" Type="http://schemas.openxmlformats.org/officeDocument/2006/relationships/slide" Target="slides/slide63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0" Type="http://schemas.openxmlformats.org/officeDocument/2006/relationships/slide" Target="slides/slide54.xml"/><Relationship Id="rId6" Type="http://schemas.openxmlformats.org/officeDocument/2006/relationships/slide" Target="slides/slide1.xml"/><Relationship Id="rId59" Type="http://schemas.openxmlformats.org/officeDocument/2006/relationships/slide" Target="slides/slide53.xml"/><Relationship Id="rId58" Type="http://schemas.openxmlformats.org/officeDocument/2006/relationships/slide" Target="slides/slide52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2" Type="http://schemas.openxmlformats.org/officeDocument/2006/relationships/slide" Target="slides/slide36.xml"/><Relationship Id="rId41" Type="http://schemas.openxmlformats.org/officeDocument/2006/relationships/notesMaster" Target="notesMasters/notesMaster1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717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7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5058" name="幻灯片图像占位符 165889"/>
          <p:cNvSpPr>
            <a:spLocks noGrp="1" noRot="1" noTextEdit="1"/>
          </p:cNvSpPr>
          <p:nvPr>
            <p:ph type="sldImg"/>
          </p:nvPr>
        </p:nvSpPr>
        <p:spPr>
          <a:xfrm>
            <a:off x="928688" y="685800"/>
            <a:ext cx="5002212" cy="3427413"/>
          </a:xfrm>
        </p:spPr>
      </p:sp>
      <p:sp>
        <p:nvSpPr>
          <p:cNvPr id="45059" name="文本占位符 165890"/>
          <p:cNvSpPr>
            <a:spLocks noGrp="1"/>
          </p:cNvSpPr>
          <p:nvPr>
            <p:ph type="body"/>
          </p:nvPr>
        </p:nvSpPr>
        <p:spPr>
          <a:xfrm>
            <a:off x="912813" y="4343400"/>
            <a:ext cx="5030787" cy="4113213"/>
          </a:xfrm>
        </p:spPr>
        <p:txBody>
          <a:bodyPr lIns="91440" tIns="45720" rIns="91440" bIns="45720" anchor="ctr" anchorCtr="0"/>
          <a:p>
            <a:pPr lvl="0"/>
            <a:r>
              <a:rPr lang="zh-CN" altLang="en-US" dirty="0"/>
              <a:t>间日疟原虫生活史图：</a:t>
            </a:r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/>
          <p:nvPr/>
        </p:nvGrpSpPr>
        <p:grpSpPr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4099" name="Freeform 3"/>
            <p:cNvSpPr/>
            <p:nvPr/>
          </p:nvSpPr>
          <p:spPr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rgbClr val="182F76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00" name="弧 4"/>
            <p:cNvSpPr/>
            <p:nvPr/>
          </p:nvSpPr>
          <p:spPr>
            <a:xfrm>
              <a:off x="-652" y="978"/>
              <a:ext cx="4237" cy="3342"/>
            </a:xfrm>
            <a:custGeom>
              <a:avLst/>
              <a:gdLst/>
              <a:ahLst/>
              <a:cxnLst>
                <a:cxn ang="0">
                  <a:pos x="780" y="0"/>
                </a:cxn>
                <a:cxn ang="0">
                  <a:pos x="4237" y="3342"/>
                </a:cxn>
                <a:cxn ang="0">
                  <a:pos x="0" y="3342"/>
                </a:cxn>
              </a:cxnLst>
              <a:pathLst>
                <a:path w="21600" h="21231" fill="none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4101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单击此处编辑母版标题样式</a:t>
            </a:r>
            <a:endParaRPr lang="zh-CN" altLang="en-US" strike="noStrike" noProof="0" smtClean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anose="05000000000000000000" charset="0"/>
              <a:buNone/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单击此处编辑母版副标题样式</a:t>
            </a:r>
            <a:endParaRPr lang="zh-CN" altLang="en-US" strike="noStrike" noProof="0" smtClean="0"/>
          </a:p>
        </p:txBody>
      </p:sp>
      <p:sp>
        <p:nvSpPr>
          <p:cNvPr id="13" name="Rectangle 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1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1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p>
            <a:pPr algn="r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标题、文本和剪贴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剪贴画占位符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Char char="l"/>
              <a:defRPr/>
            </a:pPr>
            <a:endParaRPr kumimoji="1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/>
          <p:nvPr/>
        </p:nvGrpSpPr>
        <p:grpSpPr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123" name="Freeform 3"/>
            <p:cNvSpPr/>
            <p:nvPr/>
          </p:nvSpPr>
          <p:spPr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rgbClr val="182F76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124" name="弧 4"/>
            <p:cNvSpPr/>
            <p:nvPr/>
          </p:nvSpPr>
          <p:spPr>
            <a:xfrm>
              <a:off x="-652" y="978"/>
              <a:ext cx="4237" cy="3342"/>
            </a:xfrm>
            <a:custGeom>
              <a:avLst/>
              <a:gdLst/>
              <a:ahLst/>
              <a:cxnLst>
                <a:cxn ang="0">
                  <a:pos x="780" y="0"/>
                </a:cxn>
                <a:cxn ang="0">
                  <a:pos x="4237" y="3342"/>
                </a:cxn>
                <a:cxn ang="0">
                  <a:pos x="0" y="3342"/>
                </a:cxn>
              </a:cxnLst>
              <a:pathLst>
                <a:path w="21600" h="21231" fill="none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4101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单击此处编辑母版标题样式</a:t>
            </a:r>
            <a:endParaRPr lang="zh-CN" altLang="en-US" strike="noStrike" noProof="0" smtClean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anose="05000000000000000000" charset="0"/>
              <a:buNone/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单击此处编辑母版副标题样式</a:t>
            </a:r>
            <a:endParaRPr lang="zh-CN" altLang="en-US" strike="noStrike" noProof="0" smtClean="0"/>
          </a:p>
        </p:txBody>
      </p:sp>
      <p:sp>
        <p:nvSpPr>
          <p:cNvPr id="13" name="Rectangle 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1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1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p>
            <a:pPr algn="r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  <a:defRPr/>
            </a:pPr>
            <a:endParaRPr kumimoji="1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标题、文本和剪贴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剪贴画占位符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Char char="l"/>
              <a:defRPr/>
            </a:pPr>
            <a:endParaRPr kumimoji="1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/>
          <p:nvPr/>
        </p:nvGrpSpPr>
        <p:grpSpPr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6147" name="Freeform 3"/>
            <p:cNvSpPr/>
            <p:nvPr/>
          </p:nvSpPr>
          <p:spPr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rgbClr val="182F76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6148" name="弧 4"/>
            <p:cNvSpPr/>
            <p:nvPr/>
          </p:nvSpPr>
          <p:spPr>
            <a:xfrm>
              <a:off x="-652" y="978"/>
              <a:ext cx="4237" cy="3342"/>
            </a:xfrm>
            <a:custGeom>
              <a:avLst/>
              <a:gdLst/>
              <a:ahLst/>
              <a:cxnLst>
                <a:cxn ang="0">
                  <a:pos x="780" y="0"/>
                </a:cxn>
                <a:cxn ang="0">
                  <a:pos x="4237" y="3342"/>
                </a:cxn>
                <a:cxn ang="0">
                  <a:pos x="0" y="3342"/>
                </a:cxn>
              </a:cxnLst>
              <a:pathLst>
                <a:path w="21600" h="21231" fill="none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4101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单击此处编辑母版标题样式</a:t>
            </a:r>
            <a:endParaRPr lang="zh-CN" altLang="en-US" strike="noStrike" noProof="0" smtClean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anose="05000000000000000000" charset="0"/>
              <a:buNone/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单击此处编辑母版副标题样式</a:t>
            </a:r>
            <a:endParaRPr lang="zh-CN" altLang="en-US" strike="noStrike" noProof="0" smtClean="0"/>
          </a:p>
        </p:txBody>
      </p:sp>
      <p:sp>
        <p:nvSpPr>
          <p:cNvPr id="13" name="Rectangle 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1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1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p>
            <a:pPr algn="r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  <a:defRPr/>
            </a:pPr>
            <a:endParaRPr kumimoji="1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标题、文本和剪贴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剪贴画占位符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Char char="l"/>
              <a:defRPr/>
            </a:pPr>
            <a:endParaRPr kumimoji="1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/>
          <p:nvPr/>
        </p:nvGrpSpPr>
        <p:grpSpPr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4099" name="Freeform 3"/>
            <p:cNvSpPr/>
            <p:nvPr/>
          </p:nvSpPr>
          <p:spPr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rgbClr val="182F76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00" name="弧 4"/>
            <p:cNvSpPr/>
            <p:nvPr/>
          </p:nvSpPr>
          <p:spPr>
            <a:xfrm>
              <a:off x="-652" y="978"/>
              <a:ext cx="4237" cy="3342"/>
            </a:xfrm>
            <a:custGeom>
              <a:avLst/>
              <a:gdLst/>
              <a:ahLst/>
              <a:cxnLst>
                <a:cxn ang="0">
                  <a:pos x="780" y="0"/>
                </a:cxn>
                <a:cxn ang="0">
                  <a:pos x="4237" y="3342"/>
                </a:cxn>
                <a:cxn ang="0">
                  <a:pos x="0" y="3342"/>
                </a:cxn>
              </a:cxnLst>
              <a:pathLst>
                <a:path w="21600" h="21231" fill="none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4101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单击此处编辑母版标题样式</a:t>
            </a:r>
            <a:endParaRPr lang="zh-CN" altLang="en-US" strike="noStrike" noProof="0" smtClean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anose="05000000000000000000" charset="0"/>
              <a:buNone/>
              <a:defRPr/>
            </a:lvl1pPr>
          </a:lstStyle>
          <a:p>
            <a:pPr lvl="0" fontAlgn="base"/>
            <a:r>
              <a:rPr lang="zh-CN" altLang="en-US" strike="noStrike" noProof="0" smtClean="0"/>
              <a:t>单击此处编辑母版副标题样式</a:t>
            </a:r>
            <a:endParaRPr lang="zh-CN" altLang="en-US" strike="noStrike" noProof="0" smtClean="0"/>
          </a:p>
        </p:txBody>
      </p:sp>
      <p:sp>
        <p:nvSpPr>
          <p:cNvPr id="13" name="Rectangle 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1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1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p>
            <a:pPr algn="r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  <a:defRPr/>
            </a:pPr>
            <a:endParaRPr kumimoji="1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标题、文本和剪贴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剪贴画占位符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Char char="l"/>
              <a:defRPr/>
            </a:pPr>
            <a:endParaRPr kumimoji="1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  <a:defRPr/>
            </a:pPr>
            <a:endParaRPr kumimoji="1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/>
      <p:grpSp>
        <p:nvGrpSpPr>
          <p:cNvPr id="1026" name="Group 1026"/>
          <p:cNvGrpSpPr/>
          <p:nvPr/>
        </p:nvGrpSpPr>
        <p:grpSpPr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1027" name="Freeform 1027"/>
            <p:cNvSpPr/>
            <p:nvPr/>
          </p:nvSpPr>
          <p:spPr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182F76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28" name="弧 1028"/>
            <p:cNvSpPr/>
            <p:nvPr/>
          </p:nvSpPr>
          <p:spPr>
            <a:xfrm>
              <a:off x="0" y="1"/>
              <a:ext cx="5298" cy="43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98" y="4312"/>
                </a:cxn>
                <a:cxn ang="0">
                  <a:pos x="0" y="4312"/>
                </a:cxn>
              </a:cxnLst>
              <a:pathLst>
                <a:path w="21600" h="21600" fill="none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3077" name="Rectangle 10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p>
            <a:pPr lvl="0" fontAlgn="base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 kumimoji="0"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3079" name="Rectangle 103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ctr">
              <a:defRPr kumimoji="0"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3080" name="Rectangle 103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  <p:sp>
        <p:nvSpPr>
          <p:cNvPr id="1033" name="Rectangle 1033"/>
          <p:cNvSpPr>
            <a:spLocks noGrp="1"/>
          </p:cNvSpPr>
          <p:nvPr>
            <p:ph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p>
            <a:pPr lvl="0"/>
            <a:r>
              <a:rPr lang="zh-CN" altLang="en-US" dirty="0"/>
              <a:t>单击此处编辑母版文本样式</a:t>
            </a:r>
            <a:endParaRPr lang="en-US" altLang="zh-CN" dirty="0"/>
          </a:p>
          <a:p>
            <a:pPr lvl="1" indent="-285750"/>
            <a:r>
              <a:rPr lang="zh-CN" altLang="en-US" dirty="0"/>
              <a:t>第二级</a:t>
            </a:r>
            <a:endParaRPr lang="en-US" altLang="zh-CN" dirty="0"/>
          </a:p>
          <a:p>
            <a:pPr lvl="2" indent="-228600"/>
            <a:r>
              <a:rPr lang="zh-CN" altLang="en-US" dirty="0"/>
              <a:t>第三级</a:t>
            </a:r>
            <a:endParaRPr lang="en-US" altLang="zh-CN" dirty="0"/>
          </a:p>
          <a:p>
            <a:pPr lvl="3" indent="-228600"/>
            <a:r>
              <a:rPr lang="zh-CN" altLang="en-US" dirty="0"/>
              <a:t>第四级</a:t>
            </a:r>
            <a:endParaRPr lang="en-US" altLang="zh-CN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charset="0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charset="0"/>
        <a:buChar char="l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/>
      <p:grpSp>
        <p:nvGrpSpPr>
          <p:cNvPr id="2050" name="Group 1026"/>
          <p:cNvGrpSpPr/>
          <p:nvPr/>
        </p:nvGrpSpPr>
        <p:grpSpPr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051" name="Freeform 1027"/>
            <p:cNvSpPr/>
            <p:nvPr/>
          </p:nvSpPr>
          <p:spPr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182F76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2" name="弧 1028"/>
            <p:cNvSpPr/>
            <p:nvPr/>
          </p:nvSpPr>
          <p:spPr>
            <a:xfrm>
              <a:off x="0" y="1"/>
              <a:ext cx="5298" cy="43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98" y="4312"/>
                </a:cxn>
                <a:cxn ang="0">
                  <a:pos x="0" y="4312"/>
                </a:cxn>
              </a:cxnLst>
              <a:pathLst>
                <a:path w="21600" h="21600" fill="none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3077" name="Rectangle 10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p>
            <a:pPr lvl="0" fontAlgn="base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 kumimoji="0"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3079" name="Rectangle 103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ctr">
              <a:defRPr kumimoji="0"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3080" name="Rectangle 103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  <p:sp>
        <p:nvSpPr>
          <p:cNvPr id="2057" name="Rectangle 1033"/>
          <p:cNvSpPr>
            <a:spLocks noGrp="1"/>
          </p:cNvSpPr>
          <p:nvPr>
            <p:ph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p>
            <a:pPr lvl="0"/>
            <a:r>
              <a:rPr lang="zh-CN" altLang="en-US" dirty="0"/>
              <a:t>单击此处编辑母版文本样式</a:t>
            </a:r>
            <a:endParaRPr lang="en-US" altLang="zh-CN" dirty="0"/>
          </a:p>
          <a:p>
            <a:pPr lvl="1" indent="-285750"/>
            <a:r>
              <a:rPr lang="zh-CN" altLang="en-US" dirty="0"/>
              <a:t>第二级</a:t>
            </a:r>
            <a:endParaRPr lang="en-US" altLang="zh-CN" dirty="0"/>
          </a:p>
          <a:p>
            <a:pPr lvl="2" indent="-228600"/>
            <a:r>
              <a:rPr lang="zh-CN" altLang="en-US" dirty="0"/>
              <a:t>第三级</a:t>
            </a:r>
            <a:endParaRPr lang="en-US" altLang="zh-CN" dirty="0"/>
          </a:p>
          <a:p>
            <a:pPr lvl="3" indent="-228600"/>
            <a:r>
              <a:rPr lang="zh-CN" altLang="en-US" dirty="0"/>
              <a:t>第四级</a:t>
            </a:r>
            <a:endParaRPr lang="en-US" altLang="zh-CN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charset="0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charset="0"/>
        <a:buChar char="l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/>
      <p:grpSp>
        <p:nvGrpSpPr>
          <p:cNvPr id="3074" name="Group 1026"/>
          <p:cNvGrpSpPr/>
          <p:nvPr/>
        </p:nvGrpSpPr>
        <p:grpSpPr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3075" name="Freeform 1027"/>
            <p:cNvSpPr/>
            <p:nvPr/>
          </p:nvSpPr>
          <p:spPr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182F76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076" name="弧 1028"/>
            <p:cNvSpPr/>
            <p:nvPr/>
          </p:nvSpPr>
          <p:spPr>
            <a:xfrm>
              <a:off x="0" y="1"/>
              <a:ext cx="5298" cy="43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98" y="4312"/>
                </a:cxn>
                <a:cxn ang="0">
                  <a:pos x="0" y="4312"/>
                </a:cxn>
              </a:cxnLst>
              <a:pathLst>
                <a:path w="21600" h="21600" fill="none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3077" name="Rectangle 10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p>
            <a:pPr lvl="0" fontAlgn="base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 kumimoji="0"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3079" name="Rectangle 103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ctr">
              <a:defRPr kumimoji="0"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3080" name="Rectangle 103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  <p:sp>
        <p:nvSpPr>
          <p:cNvPr id="3081" name="Rectangle 1033"/>
          <p:cNvSpPr>
            <a:spLocks noGrp="1"/>
          </p:cNvSpPr>
          <p:nvPr>
            <p:ph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p>
            <a:pPr lvl="0"/>
            <a:r>
              <a:rPr lang="zh-CN" altLang="en-US" dirty="0"/>
              <a:t>单击此处编辑母版文本样式</a:t>
            </a:r>
            <a:endParaRPr lang="en-US" altLang="zh-CN" dirty="0"/>
          </a:p>
          <a:p>
            <a:pPr lvl="1" indent="-285750"/>
            <a:r>
              <a:rPr lang="zh-CN" altLang="en-US" dirty="0"/>
              <a:t>第二级</a:t>
            </a:r>
            <a:endParaRPr lang="en-US" altLang="zh-CN" dirty="0"/>
          </a:p>
          <a:p>
            <a:pPr lvl="2" indent="-228600"/>
            <a:r>
              <a:rPr lang="zh-CN" altLang="en-US" dirty="0"/>
              <a:t>第三级</a:t>
            </a:r>
            <a:endParaRPr lang="en-US" altLang="zh-CN" dirty="0"/>
          </a:p>
          <a:p>
            <a:pPr lvl="3" indent="-228600"/>
            <a:r>
              <a:rPr lang="zh-CN" altLang="en-US" dirty="0"/>
              <a:t>第四级</a:t>
            </a:r>
            <a:endParaRPr lang="en-US" altLang="zh-CN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charset="0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charset="0"/>
        <a:buChar char="l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/>
      <p:grpSp>
        <p:nvGrpSpPr>
          <p:cNvPr id="1026" name="Group 1026"/>
          <p:cNvGrpSpPr/>
          <p:nvPr/>
        </p:nvGrpSpPr>
        <p:grpSpPr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1027" name="Freeform 1027"/>
            <p:cNvSpPr/>
            <p:nvPr/>
          </p:nvSpPr>
          <p:spPr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182F76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28" name="弧 1028"/>
            <p:cNvSpPr/>
            <p:nvPr/>
          </p:nvSpPr>
          <p:spPr>
            <a:xfrm>
              <a:off x="0" y="1"/>
              <a:ext cx="5298" cy="43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98" y="4312"/>
                </a:cxn>
                <a:cxn ang="0">
                  <a:pos x="0" y="4312"/>
                </a:cxn>
              </a:cxnLst>
              <a:pathLst>
                <a:path w="21600" h="21600" fill="none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3077" name="Rectangle 10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p>
            <a:pPr lvl="0" fontAlgn="base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 kumimoji="0"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3079" name="Rectangle 103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ctr">
              <a:defRPr kumimoji="0"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3080" name="Rectangle 103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 dirty="0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Times New Roman" panose="02020603050405020304" pitchFamily="1" charset="0"/>
            </a:endParaRPr>
          </a:p>
        </p:txBody>
      </p:sp>
      <p:sp>
        <p:nvSpPr>
          <p:cNvPr id="1033" name="Rectangle 1033"/>
          <p:cNvSpPr>
            <a:spLocks noGrp="1"/>
          </p:cNvSpPr>
          <p:nvPr>
            <p:ph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p>
            <a:pPr lvl="0"/>
            <a:r>
              <a:rPr lang="zh-CN" altLang="en-US" dirty="0"/>
              <a:t>单击此处编辑母版文本样式</a:t>
            </a:r>
            <a:endParaRPr lang="en-US" altLang="zh-CN" dirty="0"/>
          </a:p>
          <a:p>
            <a:pPr lvl="1" indent="-285750"/>
            <a:r>
              <a:rPr lang="zh-CN" altLang="en-US" dirty="0"/>
              <a:t>第二级</a:t>
            </a:r>
            <a:endParaRPr lang="en-US" altLang="zh-CN" dirty="0"/>
          </a:p>
          <a:p>
            <a:pPr lvl="2" indent="-228600"/>
            <a:r>
              <a:rPr lang="zh-CN" altLang="en-US" dirty="0"/>
              <a:t>第三级</a:t>
            </a:r>
            <a:endParaRPr lang="en-US" altLang="zh-CN" dirty="0"/>
          </a:p>
          <a:p>
            <a:pPr lvl="3" indent="-228600"/>
            <a:r>
              <a:rPr lang="zh-CN" altLang="en-US" dirty="0"/>
              <a:t>第四级</a:t>
            </a:r>
            <a:endParaRPr lang="en-US" altLang="zh-CN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SimSun" panose="02010600030101010101" pitchFamily="2" charset="-122"/>
          <a:cs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charset="0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charset="0"/>
        <a:buChar char="l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tags" Target="../tags/tag3.xml"/><Relationship Id="rId4" Type="http://schemas.openxmlformats.org/officeDocument/2006/relationships/image" Target="../media/image24.jpeg"/><Relationship Id="rId3" Type="http://schemas.openxmlformats.org/officeDocument/2006/relationships/tags" Target="../tags/tag2.xml"/><Relationship Id="rId2" Type="http://schemas.openxmlformats.org/officeDocument/2006/relationships/image" Target="../media/image9.jpeg"/><Relationship Id="rId1" Type="http://schemas.openxmlformats.org/officeDocument/2006/relationships/tags" Target="../tags/tag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1" Type="http://schemas.openxmlformats.org/officeDocument/2006/relationships/tags" Target="../tags/tag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wmf"/><Relationship Id="rId1" Type="http://schemas.openxmlformats.org/officeDocument/2006/relationships/tags" Target="../tags/tag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1" Type="http://schemas.openxmlformats.org/officeDocument/2006/relationships/tags" Target="../tags/tag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1" Type="http://schemas.openxmlformats.org/officeDocument/2006/relationships/tags" Target="../tags/tag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9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9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1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2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3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393700"/>
            <a:ext cx="7772400" cy="1143000"/>
          </a:xfrm>
        </p:spPr>
        <p:txBody>
          <a:bodyPr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4400" b="1" i="0" u="none" strike="noStrike" kern="0" cap="none" spc="0" normalizeH="0" baseline="0" noProof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第三章 原生动物门</a:t>
            </a:r>
            <a:r>
              <a:rPr kumimoji="1" lang="zh-CN" altLang="en-US" sz="4400" b="0" i="0" u="none" strike="noStrike" kern="0" cap="none" spc="0" normalizeH="0" baseline="0" noProof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（</a:t>
            </a:r>
            <a:r>
              <a:rPr kumimoji="1" lang="en-US" altLang="zh-CN" sz="4400" b="0" i="0" u="none" strike="noStrike" kern="0" cap="none" spc="0" normalizeH="0" baseline="0" noProof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" charset="0"/>
                <a:ea typeface="+mj-ea"/>
                <a:cs typeface="Times New Roman" panose="02020603050405020304" pitchFamily="1" charset="0"/>
              </a:rPr>
              <a:t>Protozoa</a:t>
            </a:r>
            <a:r>
              <a:rPr kumimoji="1" lang="zh-CN" altLang="en-US" sz="4400" b="0" i="0" u="none" strike="noStrike" kern="0" cap="none" spc="0" normalizeH="0" baseline="0" noProof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）</a:t>
            </a:r>
            <a:endParaRPr kumimoji="1" lang="zh-CN" altLang="en-US" sz="4400" b="0" i="0" u="none" strike="noStrike" kern="0" cap="none" spc="0" normalizeH="0" baseline="0" noProof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123" name="内容占位符 2"/>
          <p:cNvSpPr>
            <a:spLocks noGrp="1"/>
          </p:cNvSpPr>
          <p:nvPr>
            <p:ph idx="1"/>
          </p:nvPr>
        </p:nvSpPr>
        <p:spPr>
          <a:xfrm>
            <a:off x="685800" y="1622425"/>
            <a:ext cx="7772400" cy="4905375"/>
          </a:xfrm>
        </p:spPr>
        <p:txBody>
          <a:bodyPr vert="horz" wrap="square" lIns="91440" tIns="45720" rIns="91440" bIns="45720" anchor="t"/>
          <a:p>
            <a:pPr marL="0" marR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zh-CN" altLang="en-US" sz="3200" b="1" i="0" u="none" strike="noStrike" kern="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一、</a:t>
            </a:r>
            <a:r>
              <a:rPr kumimoji="1" lang="zh-CN" altLang="en-US" sz="2800" b="1" i="0" u="none" strike="noStrike" kern="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主要特征</a:t>
            </a:r>
            <a:endParaRPr kumimoji="1" lang="zh-CN" altLang="en-US" sz="2800" b="1" i="0" u="none" strike="noStrike" kern="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zh-CN" altLang="en-US" sz="2800" b="1" i="0" u="none" strike="noStrike" kern="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二、分纲</a:t>
            </a:r>
            <a:endParaRPr kumimoji="1" lang="zh-CN" altLang="en-US" sz="2800" b="1" i="0" u="none" strike="noStrike" kern="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kumimoji="1" lang="zh-CN" altLang="en-US" sz="2800" b="1" i="0" u="none" strike="noStrike" kern="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（一）鞭毛纲</a:t>
            </a:r>
            <a:r>
              <a:rPr kumimoji="1" lang="en-US" altLang="zh-CN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(Mastigophora)</a:t>
            </a:r>
            <a:r>
              <a:rPr kumimoji="1" lang="en-US" altLang="zh-CN" sz="2800" b="1" i="0" u="none" strike="noStrike" kern="0" cap="none" spc="0" normalizeH="0" baseline="0" noProof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  <a:sym typeface="+mn-ea"/>
              </a:rPr>
              <a:t>—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眼虫</a:t>
            </a:r>
            <a:endParaRPr kumimoji="1" lang="zh-CN" altLang="en-US" sz="28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       （二）肉足纲</a:t>
            </a:r>
            <a:r>
              <a:rPr kumimoji="1" lang="en-US" altLang="zh-CN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(Sarcodina)</a:t>
            </a:r>
            <a:r>
              <a:rPr kumimoji="1" lang="en-US" altLang="zh-CN" sz="2800" b="1" i="0" u="none" strike="noStrike" kern="0" cap="none" spc="0" normalizeH="0" baseline="0" noProof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  <a:sym typeface="+mn-ea"/>
              </a:rPr>
              <a:t>—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大变形虫</a:t>
            </a:r>
            <a:endParaRPr kumimoji="1" lang="zh-CN" altLang="en-US" sz="28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       （三）孢子纲</a:t>
            </a:r>
            <a:r>
              <a:rPr kumimoji="1" lang="en-US" altLang="zh-CN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(Sporovoa)</a:t>
            </a:r>
            <a:r>
              <a:rPr kumimoji="1" lang="en-US" altLang="zh-CN" sz="2800" b="1" i="0" u="none" strike="noStrike" kern="0" cap="none" spc="0" normalizeH="0" baseline="0" noProof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  <a:sym typeface="+mn-ea"/>
              </a:rPr>
              <a:t>—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间日疟原虫</a:t>
            </a:r>
            <a:endParaRPr kumimoji="1" lang="zh-CN" altLang="en-US" sz="28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       （四）纤毛纲</a:t>
            </a:r>
            <a:r>
              <a:rPr kumimoji="1" lang="en-US" altLang="zh-CN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(Ciliata)</a:t>
            </a:r>
            <a:r>
              <a:rPr kumimoji="1" lang="en-US" altLang="zh-CN" sz="2800" b="1" i="0" u="none" strike="noStrike" kern="0" cap="none" spc="0" normalizeH="0" baseline="0" noProof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  <a:sym typeface="+mn-ea"/>
              </a:rPr>
              <a:t>—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大草履虫</a:t>
            </a:r>
            <a:endParaRPr kumimoji="1" lang="zh-CN" altLang="en-US" sz="28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zh-CN" altLang="en-US" sz="2800" b="1" i="0" u="none" strike="noStrike" kern="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三、原生动物与人类的关系</a:t>
            </a:r>
            <a:endParaRPr kumimoji="1" lang="zh-CN" altLang="en-US" sz="2800" b="1" i="0" u="none" strike="noStrike" kern="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zh-CN" altLang="en-US" sz="2800" b="1" i="0" u="none" strike="noStrike" kern="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四、系统发生</a:t>
            </a:r>
            <a:endParaRPr kumimoji="1" lang="zh-CN" altLang="en-US" sz="2800" b="1" i="0" u="none" strike="noStrike" kern="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7410" name="Picture 4" descr="bianmao1 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713" y="0"/>
            <a:ext cx="7567612" cy="6669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文本框 1"/>
          <p:cNvSpPr txBox="1"/>
          <p:nvPr/>
        </p:nvSpPr>
        <p:spPr>
          <a:xfrm>
            <a:off x="1295400" y="549275"/>
            <a:ext cx="612775" cy="343535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vert="eaVert" wrap="square" anchor="t" anchorCtr="0">
            <a:spAutoFit/>
          </a:bodyPr>
          <a:p>
            <a:r>
              <a:rPr lang="zh-CN" altLang="en-US" sz="2800" b="1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眼虫前段中部纵切面</a:t>
            </a:r>
            <a:endParaRPr lang="zh-CN" altLang="en-US" sz="2800" b="1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newsfla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FF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8434" name="内容占位符 2"/>
          <p:cNvSpPr>
            <a:spLocks noGrp="1"/>
          </p:cNvSpPr>
          <p:nvPr>
            <p:ph idx="1"/>
          </p:nvPr>
        </p:nvSpPr>
        <p:spPr>
          <a:xfrm>
            <a:off x="1371600" y="962025"/>
            <a:ext cx="657225" cy="4114800"/>
          </a:xfrm>
        </p:spPr>
        <p:txBody>
          <a:bodyPr vert="horz" wrap="square" lIns="91440" tIns="45720" rIns="91440" bIns="45720" anchor="t" anchorCtr="0"/>
          <a:p>
            <a:pPr marL="0" indent="0">
              <a:buNone/>
            </a:pPr>
            <a:r>
              <a:rPr lang="zh-CN" altLang="en-US" sz="4400" b="1" dirty="0">
                <a:latin typeface="Tahoma" panose="020B0604030504040204" pitchFamily="2" charset="0"/>
                <a:sym typeface="SimSun" panose="02010600030101010101" pitchFamily="2" charset="-122"/>
              </a:rPr>
              <a:t>鞭毛的结构</a:t>
            </a:r>
            <a:endParaRPr lang="zh-CN" altLang="en-US" sz="4400" b="1" dirty="0">
              <a:latin typeface="Tahoma" panose="020B0604030504040204" pitchFamily="2" charset="0"/>
              <a:sym typeface="SimSun" panose="02010600030101010101" pitchFamily="2" charset="-122"/>
            </a:endParaRPr>
          </a:p>
        </p:txBody>
      </p:sp>
      <p:pic>
        <p:nvPicPr>
          <p:cNvPr id="18435" name="Picture 3" descr="bianmao2 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7925" y="0"/>
            <a:ext cx="5873750" cy="67865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newsfla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FF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9458" name="内容占位符 2"/>
          <p:cNvSpPr>
            <a:spLocks noGrp="1"/>
          </p:cNvSpPr>
          <p:nvPr>
            <p:ph idx="1"/>
          </p:nvPr>
        </p:nvSpPr>
        <p:spPr>
          <a:xfrm>
            <a:off x="523875" y="534988"/>
            <a:ext cx="7353300" cy="2647950"/>
          </a:xfrm>
        </p:spPr>
        <p:txBody>
          <a:bodyPr vert="horz" wrap="square" lIns="91440" tIns="45720" rIns="91440" bIns="45720" anchor="t" anchorCtr="0"/>
          <a:p>
            <a:pPr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zh-CN" b="1" dirty="0"/>
              <a:t>     (4)</a:t>
            </a:r>
            <a:r>
              <a:rPr lang="zh-CN" altLang="en-US" b="1" dirty="0"/>
              <a:t>营养：</a:t>
            </a:r>
            <a:endParaRPr lang="zh-CN" altLang="en-US" b="1" dirty="0"/>
          </a:p>
          <a:p>
            <a:pPr lvl="1">
              <a:buClrTx/>
              <a:buSzTx/>
              <a:buNone/>
            </a:pPr>
            <a:r>
              <a:rPr lang="zh-CN" altLang="en-US" sz="3200" b="1" dirty="0"/>
              <a:t>           光合营养</a:t>
            </a:r>
            <a:r>
              <a:rPr lang="zh-CN" altLang="en-US" sz="3200" dirty="0"/>
              <a:t>，</a:t>
            </a:r>
            <a:endParaRPr lang="zh-CN" altLang="en-US" sz="3200" dirty="0"/>
          </a:p>
          <a:p>
            <a:pPr lvl="1">
              <a:buClrTx/>
              <a:buSzTx/>
              <a:buNone/>
            </a:pPr>
            <a:r>
              <a:rPr lang="zh-CN" altLang="en-US" sz="3200" b="1" dirty="0"/>
              <a:t>           腐生性营养</a:t>
            </a:r>
            <a:r>
              <a:rPr lang="zh-CN" altLang="en-US" sz="3200" dirty="0"/>
              <a:t>（</a:t>
            </a:r>
            <a:r>
              <a:rPr lang="zh-CN" altLang="en-US" sz="3200" b="1" dirty="0"/>
              <a:t>渗透性营养）</a:t>
            </a:r>
            <a:endParaRPr lang="zh-CN" altLang="en-US" sz="3200" b="1" dirty="0"/>
          </a:p>
          <a:p>
            <a:pPr lvl="1">
              <a:buClrTx/>
              <a:buSzTx/>
              <a:buNone/>
            </a:pPr>
            <a:r>
              <a:rPr lang="en-US" altLang="zh-CN" sz="3200" b="1" dirty="0"/>
              <a:t>(5)</a:t>
            </a:r>
            <a:r>
              <a:rPr lang="zh-CN" altLang="en-US" sz="3200" b="1" dirty="0"/>
              <a:t>运动：鞭毛</a:t>
            </a:r>
            <a:endParaRPr lang="zh-CN" altLang="en-US" sz="3200" dirty="0"/>
          </a:p>
          <a:p>
            <a:endParaRPr lang="zh-CN" altLang="en-US"/>
          </a:p>
        </p:txBody>
      </p:sp>
      <p:pic>
        <p:nvPicPr>
          <p:cNvPr id="19459" name="Picture 2" descr="F:\wjzdw\yanc副本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643313"/>
            <a:ext cx="9144000" cy="28082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newsfla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FF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474663"/>
            <a:ext cx="7772400" cy="2676525"/>
          </a:xfrm>
        </p:spPr>
        <p:txBody>
          <a:bodyPr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en-US" altLang="zh-CN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(6)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生殖：</a:t>
            </a:r>
            <a:endParaRPr kumimoji="1" lang="zh-CN" altLang="en-US" sz="32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Tx/>
              <a:buNone/>
            </a:pP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ea"/>
              </a:rPr>
              <a:t>    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ea"/>
              </a:rPr>
              <a:t>纵二分裂（有丝分裂的一种）。</a:t>
            </a:r>
            <a:endParaRPr kumimoji="1" lang="zh-CN" altLang="en-US" sz="32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ea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Tx/>
              <a:buNone/>
            </a:pP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ea"/>
              </a:rPr>
              <a:t>	 包囊生殖：</a:t>
            </a:r>
            <a:endParaRPr kumimoji="1" lang="zh-CN" altLang="en-US" sz="32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endParaRPr kumimoji="1" lang="zh-CN" altLang="en-US" sz="3200" b="0" i="0" u="none" strike="noStrike" kern="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0483" name="组合 143362"/>
          <p:cNvGrpSpPr/>
          <p:nvPr/>
        </p:nvGrpSpPr>
        <p:grpSpPr>
          <a:xfrm>
            <a:off x="219075" y="3465513"/>
            <a:ext cx="8686800" cy="3165475"/>
            <a:chOff x="0" y="23"/>
            <a:chExt cx="4800" cy="1513"/>
          </a:xfrm>
        </p:grpSpPr>
        <p:pic>
          <p:nvPicPr>
            <p:cNvPr id="20484" name="图片 143364" descr="11_10"/>
            <p:cNvPicPr>
              <a:picLocks noChangeAspect="1"/>
            </p:cNvPicPr>
            <p:nvPr/>
          </p:nvPicPr>
          <p:blipFill>
            <a:blip r:embed="rId1"/>
            <a:srcRect l="2632" t="62555" r="1315"/>
            <a:stretch>
              <a:fillRect/>
            </a:stretch>
          </p:blipFill>
          <p:spPr>
            <a:xfrm>
              <a:off x="0" y="23"/>
              <a:ext cx="4800" cy="15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485" name="矩形 143368"/>
            <p:cNvSpPr/>
            <p:nvPr/>
          </p:nvSpPr>
          <p:spPr>
            <a:xfrm>
              <a:off x="3744" y="1281"/>
              <a:ext cx="438" cy="19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sz="2000" b="1" dirty="0">
                  <a:latin typeface="Tahoma" panose="020B0604030504040204" pitchFamily="2" charset="0"/>
                  <a:ea typeface="SimHei" panose="02010609060101010101" pitchFamily="2" charset="-122"/>
                </a:rPr>
                <a:t>眼虫</a:t>
              </a:r>
              <a:endParaRPr lang="zh-CN" altLang="en-US" sz="2000" b="1" dirty="0">
                <a:latin typeface="Tahoma" panose="020B0604030504040204" pitchFamily="2" charset="0"/>
                <a:ea typeface="SimHei" panose="02010609060101010101" pitchFamily="2" charset="-122"/>
              </a:endParaRPr>
            </a:p>
          </p:txBody>
        </p:sp>
        <p:sp>
          <p:nvSpPr>
            <p:cNvPr id="20486" name="矩形 143369"/>
            <p:cNvSpPr/>
            <p:nvPr/>
          </p:nvSpPr>
          <p:spPr>
            <a:xfrm>
              <a:off x="1056" y="1296"/>
              <a:ext cx="438" cy="19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sz="2000" b="1" dirty="0">
                  <a:latin typeface="Tahoma" panose="020B0604030504040204" pitchFamily="2" charset="0"/>
                  <a:ea typeface="SimHei" panose="02010609060101010101" pitchFamily="2" charset="-122"/>
                </a:rPr>
                <a:t>锥虫</a:t>
              </a:r>
              <a:endParaRPr lang="zh-CN" altLang="en-US" sz="2000" b="1" dirty="0">
                <a:latin typeface="Tahoma" panose="020B0604030504040204" pitchFamily="2" charset="0"/>
                <a:ea typeface="SimHei" panose="02010609060101010101" pitchFamily="2" charset="-122"/>
              </a:endParaRPr>
            </a:p>
          </p:txBody>
        </p:sp>
      </p:grpSp>
      <p:sp>
        <p:nvSpPr>
          <p:cNvPr id="20487" name="矩形 3"/>
          <p:cNvSpPr/>
          <p:nvPr/>
        </p:nvSpPr>
        <p:spPr>
          <a:xfrm>
            <a:off x="2389188" y="6162675"/>
            <a:ext cx="949325" cy="3984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000" b="1" dirty="0">
                <a:solidFill>
                  <a:schemeClr val="bg2"/>
                </a:solidFill>
                <a:latin typeface="Tahoma" panose="020B0604030504040204" pitchFamily="2" charset="0"/>
                <a:ea typeface="SimHei" panose="02010609060101010101" pitchFamily="2" charset="-122"/>
              </a:rPr>
              <a:t>锥虫</a:t>
            </a:r>
            <a:r>
              <a:rPr lang="zh-CN" altLang="en-US" sz="2000" b="1" dirty="0">
                <a:latin typeface="Tahoma" panose="020B0604030504040204" pitchFamily="2" charset="0"/>
                <a:ea typeface="SimHei" panose="02010609060101010101" pitchFamily="2" charset="-122"/>
              </a:rPr>
              <a:t>虫</a:t>
            </a:r>
            <a:endParaRPr lang="zh-CN" altLang="en-US" sz="2000" b="1" dirty="0">
              <a:latin typeface="Tahoma" panose="020B0604030504040204" pitchFamily="2" charset="0"/>
              <a:ea typeface="SimHei" panose="02010609060101010101" pitchFamily="2" charset="-122"/>
            </a:endParaRPr>
          </a:p>
        </p:txBody>
      </p:sp>
      <p:sp>
        <p:nvSpPr>
          <p:cNvPr id="20488" name="矩形 4"/>
          <p:cNvSpPr/>
          <p:nvPr/>
        </p:nvSpPr>
        <p:spPr>
          <a:xfrm>
            <a:off x="7227888" y="6170613"/>
            <a:ext cx="695325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000" b="1" dirty="0">
                <a:solidFill>
                  <a:schemeClr val="bg2"/>
                </a:solidFill>
                <a:latin typeface="Tahoma" panose="020B0604030504040204" pitchFamily="2" charset="0"/>
                <a:ea typeface="SimHei" panose="02010609060101010101" pitchFamily="2" charset="-122"/>
              </a:rPr>
              <a:t>眼虫</a:t>
            </a:r>
            <a:endParaRPr lang="zh-CN" altLang="en-US" sz="2000" b="1" dirty="0">
              <a:solidFill>
                <a:schemeClr val="bg2"/>
              </a:solidFill>
              <a:latin typeface="Tahoma" panose="020B0604030504040204" pitchFamily="2" charset="0"/>
              <a:ea typeface="SimHei" panose="02010609060101010101" pitchFamily="2" charset="-122"/>
            </a:endParaRPr>
          </a:p>
        </p:txBody>
      </p:sp>
    </p:spTree>
  </p:cSld>
  <p:clrMapOvr>
    <a:masterClrMapping/>
  </p:clrMapOvr>
  <p:transition>
    <p:newsfla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FF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34925"/>
            <a:ext cx="7772400" cy="1143000"/>
          </a:xfrm>
        </p:spPr>
        <p:txBody>
          <a:bodyPr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zh-CN" sz="44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+mn-ea"/>
              </a:rPr>
              <a:t>2. </a:t>
            </a:r>
            <a:r>
              <a:rPr kumimoji="1" lang="zh-CN" altLang="en-US" sz="44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+mn-ea"/>
              </a:rPr>
              <a:t>鞭毛纲的特征</a:t>
            </a:r>
            <a:endParaRPr kumimoji="1" lang="zh-CN" altLang="en-US" sz="4400" b="1" i="0" u="none" strike="noStrike" kern="0" cap="none" spc="0" normalizeH="0" baseline="0" noProof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047750"/>
            <a:ext cx="7772400" cy="5295900"/>
          </a:xfrm>
        </p:spPr>
        <p:txBody>
          <a:bodyPr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en-US" altLang="zh-CN" sz="24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A</a:t>
            </a: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、以鞭毛为运动类器官，通常</a:t>
            </a:r>
            <a:r>
              <a:rPr kumimoji="1" lang="en-US" altLang="zh-CN" sz="24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1</a:t>
            </a:r>
            <a:r>
              <a:rPr kumimoji="1" lang="en-US" altLang="zh-CN" sz="2400" b="1" i="0" u="none" strike="noStrike" kern="0" cap="none" spc="0" normalizeH="0" baseline="0" noProof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  <a:sym typeface="+mn-ea"/>
              </a:rPr>
              <a:t>—</a:t>
            </a:r>
            <a:r>
              <a:rPr kumimoji="1" lang="en-US" altLang="zh-CN" sz="24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4</a:t>
            </a: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条或更多。</a:t>
            </a:r>
            <a:endParaRPr kumimoji="1" lang="zh-CN" altLang="en-US" sz="24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en-US" altLang="zh-CN" sz="24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B</a:t>
            </a: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、营养方式</a:t>
            </a:r>
            <a:r>
              <a:rPr kumimoji="1" lang="en-US" altLang="zh-CN" sz="24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:</a:t>
            </a:r>
            <a:endParaRPr kumimoji="1" lang="en-US" altLang="zh-CN" sz="24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charset="0"/>
              <a:buNone/>
            </a:pP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ea"/>
              </a:rPr>
              <a:t>光合营养</a:t>
            </a:r>
            <a:endParaRPr kumimoji="1" lang="zh-CN" altLang="en-US" sz="24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ea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charset="0"/>
              <a:buNone/>
            </a:pP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ea"/>
              </a:rPr>
              <a:t>渗透性营养</a:t>
            </a:r>
            <a:endParaRPr kumimoji="1" lang="zh-CN" altLang="en-US" sz="24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ea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charset="0"/>
              <a:buNone/>
            </a:pP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ea"/>
              </a:rPr>
              <a:t>吞噬营养</a:t>
            </a:r>
            <a:endParaRPr kumimoji="1" lang="zh-CN" altLang="en-US" sz="24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ea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en-US" altLang="zh-CN" sz="24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C</a:t>
            </a:r>
            <a:r>
              <a:rPr kumimoji="1" lang="zh-CN" altLang="en-US" sz="24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、</a:t>
            </a: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以无性生殖为主，无性生殖为</a:t>
            </a:r>
            <a:r>
              <a:rPr kumimoji="1" lang="zh-CN" altLang="en-US" sz="2400" b="1" i="0" u="sng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纵二分裂</a:t>
            </a: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。有性生殖为   配子结合或整个个体结合；环境不良时形成包囊。</a:t>
            </a:r>
            <a:endParaRPr kumimoji="1" lang="zh-CN" altLang="en-US" sz="24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   生殖方式：</a:t>
            </a:r>
            <a:endParaRPr kumimoji="1" lang="en-US" altLang="zh-CN" sz="2400" b="1" i="0" u="none" strike="noStrike" kern="0" cap="none" spc="0" normalizeH="0" baseline="0" noProof="1" dirty="0">
              <a:solidFill>
                <a:schemeClr val="tx1"/>
              </a:solidFill>
              <a:latin typeface="SimSun" panose="02010600030101010101" pitchFamily="2" charset="-122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en-US" altLang="zh-CN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           </a:t>
            </a: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二分法</a:t>
            </a:r>
            <a:r>
              <a:rPr kumimoji="1" lang="en-US" altLang="zh-CN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(</a:t>
            </a: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眼虫</a:t>
            </a:r>
            <a:r>
              <a:rPr kumimoji="1" lang="en-US" altLang="zh-CN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),</a:t>
            </a:r>
            <a:endParaRPr kumimoji="1" lang="en-US" altLang="zh-CN" sz="2400" b="1" i="0" u="none" strike="noStrike" kern="0" cap="none" spc="0" normalizeH="0" baseline="0" noProof="1" dirty="0">
              <a:solidFill>
                <a:schemeClr val="tx1"/>
              </a:solidFill>
              <a:latin typeface="SimSun" panose="02010600030101010101" pitchFamily="2" charset="-122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en-US" altLang="zh-CN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           </a:t>
            </a: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出芽法</a:t>
            </a:r>
            <a:r>
              <a:rPr kumimoji="1" lang="en-US" altLang="zh-CN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(</a:t>
            </a: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夜光虫</a:t>
            </a:r>
            <a:r>
              <a:rPr kumimoji="1" lang="en-US" altLang="zh-CN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),</a:t>
            </a:r>
            <a:endParaRPr kumimoji="1" lang="en-US" altLang="zh-CN" sz="2400" b="1" i="0" u="none" strike="noStrike" kern="0" cap="none" spc="0" normalizeH="0" baseline="0" noProof="1" dirty="0">
              <a:solidFill>
                <a:schemeClr val="tx1"/>
              </a:solidFill>
              <a:latin typeface="SimSun" panose="02010600030101010101" pitchFamily="2" charset="-122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en-US" altLang="zh-CN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           </a:t>
            </a: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同配生殖</a:t>
            </a:r>
            <a:r>
              <a:rPr kumimoji="1" lang="en-US" altLang="zh-CN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(</a:t>
            </a: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盘藻</a:t>
            </a:r>
            <a:r>
              <a:rPr kumimoji="1" lang="en-US" altLang="zh-CN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),</a:t>
            </a:r>
            <a:endParaRPr kumimoji="1" lang="en-US" altLang="zh-CN" sz="2400" b="1" i="0" u="none" strike="noStrike" kern="0" cap="none" spc="0" normalizeH="0" baseline="0" noProof="1" dirty="0">
              <a:solidFill>
                <a:schemeClr val="tx1"/>
              </a:solidFill>
              <a:latin typeface="SimSun" panose="02010600030101010101" pitchFamily="2" charset="-122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en-US" altLang="zh-CN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           </a:t>
            </a: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异配生殖</a:t>
            </a:r>
            <a:r>
              <a:rPr kumimoji="1" lang="en-US" altLang="zh-CN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(</a:t>
            </a: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团藻</a:t>
            </a:r>
            <a:r>
              <a:rPr kumimoji="1" lang="en-US" altLang="zh-CN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)</a:t>
            </a: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。</a:t>
            </a:r>
            <a:endParaRPr kumimoji="1" lang="zh-CN" altLang="en-US" sz="24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endParaRPr kumimoji="1" lang="zh-CN" altLang="en-US" sz="2400" b="0" i="0" u="none" strike="noStrike" kern="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newsfla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3213" y="506413"/>
            <a:ext cx="3168650" cy="720725"/>
          </a:xfrm>
        </p:spPr>
        <p:txBody>
          <a:bodyPr vert="horz" wrap="square" lIns="92075" tIns="46038" rIns="92075" bIns="46038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zh-CN" sz="44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3.</a:t>
            </a:r>
            <a:r>
              <a:rPr kumimoji="1" lang="zh-CN" altLang="en-US" sz="44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重要类群</a:t>
            </a:r>
            <a:endParaRPr kumimoji="1" lang="zh-CN" altLang="en-US" sz="4400" b="1" i="0" u="none" strike="noStrike" kern="0" cap="none" spc="0" normalizeH="0" baseline="0" noProof="1" dirty="0"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2531" name="Rectangle 3"/>
          <p:cNvSpPr>
            <a:spLocks noGrp="1"/>
          </p:cNvSpPr>
          <p:nvPr>
            <p:ph idx="1"/>
          </p:nvPr>
        </p:nvSpPr>
        <p:spPr>
          <a:xfrm>
            <a:off x="327025" y="1412875"/>
            <a:ext cx="4097338" cy="4824413"/>
          </a:xfrm>
        </p:spPr>
        <p:txBody>
          <a:bodyPr vert="horz" wrap="square" lIns="91440" tIns="45720" rIns="91440" bIns="45720" anchor="t" anchorCtr="0"/>
          <a:p>
            <a:pPr>
              <a:lnSpc>
                <a:spcPct val="120000"/>
              </a:lnSpc>
              <a:buClr>
                <a:srgbClr val="FFFF00"/>
              </a:buClr>
              <a:buFont typeface="Wingdings" panose="05000000000000000000" charset="0"/>
              <a:buChar char="u"/>
            </a:pPr>
            <a:r>
              <a:rPr lang="zh-CN" altLang="en-US" sz="2400" b="1" dirty="0">
                <a:solidFill>
                  <a:srgbClr val="FFFF00"/>
                </a:solidFill>
              </a:rPr>
              <a:t>（一）植鞭亚纲</a:t>
            </a:r>
            <a:r>
              <a:rPr lang="en-US" altLang="zh-CN" sz="2400" b="1" dirty="0"/>
              <a:t>(phytomastigina)</a:t>
            </a:r>
            <a:r>
              <a:rPr lang="zh-CN" altLang="en-US" sz="2400" b="1" dirty="0"/>
              <a:t>：具有</a:t>
            </a:r>
            <a:r>
              <a:rPr lang="zh-CN" altLang="en-US" sz="2400" b="1" dirty="0">
                <a:solidFill>
                  <a:srgbClr val="FFFF00"/>
                </a:solidFill>
              </a:rPr>
              <a:t>色素体</a:t>
            </a:r>
            <a:r>
              <a:rPr lang="zh-CN" altLang="en-US" sz="2400" b="1" dirty="0"/>
              <a:t>，有光合作用，表膜硬，有副淀粉粒。如盘藻、团藻、空球藻、夜光虫、钟罩虫。</a:t>
            </a:r>
            <a:endParaRPr lang="zh-CN" altLang="en-US" sz="2400" b="1" dirty="0"/>
          </a:p>
          <a:p>
            <a:pPr>
              <a:lnSpc>
                <a:spcPct val="120000"/>
              </a:lnSpc>
              <a:buClr>
                <a:srgbClr val="FFFF00"/>
              </a:buClr>
              <a:buFont typeface="Wingdings" panose="05000000000000000000" charset="0"/>
              <a:buChar char="u"/>
            </a:pPr>
            <a:r>
              <a:rPr lang="zh-CN" altLang="en-US" b="1" dirty="0">
                <a:solidFill>
                  <a:srgbClr val="030305"/>
                </a:solidFill>
                <a:latin typeface="Tahoma" panose="020B0604030504040204" pitchFamily="2" charset="0"/>
              </a:rPr>
              <a:t>盘藻属</a:t>
            </a:r>
            <a:r>
              <a:rPr lang="en-US" altLang="zh-CN" b="1" dirty="0">
                <a:solidFill>
                  <a:srgbClr val="030305"/>
                </a:solidFill>
                <a:ea typeface="SimHei" panose="02010609060101010101" pitchFamily="2" charset="-122"/>
              </a:rPr>
              <a:t>(</a:t>
            </a:r>
            <a:r>
              <a:rPr lang="en-US" altLang="zh-CN" b="1" i="1" dirty="0">
                <a:solidFill>
                  <a:srgbClr val="030305"/>
                </a:solidFill>
                <a:ea typeface="SimHei" panose="02010609060101010101" pitchFamily="2" charset="-122"/>
              </a:rPr>
              <a:t>Gonium</a:t>
            </a:r>
            <a:r>
              <a:rPr lang="en-US" altLang="zh-CN" b="1" dirty="0">
                <a:solidFill>
                  <a:srgbClr val="030305"/>
                </a:solidFill>
                <a:ea typeface="SimHei" panose="02010609060101010101" pitchFamily="2" charset="-122"/>
              </a:rPr>
              <a:t>)</a:t>
            </a:r>
            <a:endParaRPr lang="en-US" altLang="zh-CN" b="1" dirty="0">
              <a:solidFill>
                <a:srgbClr val="030305"/>
              </a:solidFill>
              <a:latin typeface="Tahoma" panose="020B0604030504040204" pitchFamily="2" charset="0"/>
            </a:endParaRPr>
          </a:p>
          <a:p>
            <a:pPr>
              <a:lnSpc>
                <a:spcPct val="140000"/>
              </a:lnSpc>
              <a:buClr>
                <a:srgbClr val="FFFF00"/>
              </a:buClr>
              <a:buFont typeface="Wingdings" panose="05000000000000000000" charset="0"/>
              <a:buChar char="u"/>
            </a:pPr>
            <a:r>
              <a:rPr lang="zh-CN" altLang="en-US" b="1" dirty="0">
                <a:solidFill>
                  <a:srgbClr val="030305"/>
                </a:solidFill>
                <a:latin typeface="Tahoma" panose="020B0604030504040204" pitchFamily="2" charset="0"/>
              </a:rPr>
              <a:t>空球藻属</a:t>
            </a:r>
            <a:r>
              <a:rPr lang="en-US" altLang="zh-CN" b="1" dirty="0">
                <a:solidFill>
                  <a:srgbClr val="030305"/>
                </a:solidFill>
                <a:ea typeface="SimHei" panose="02010609060101010101" pitchFamily="2" charset="-122"/>
              </a:rPr>
              <a:t>(</a:t>
            </a:r>
            <a:r>
              <a:rPr lang="en-US" altLang="zh-CN" b="1" i="1" dirty="0">
                <a:solidFill>
                  <a:srgbClr val="030305"/>
                </a:solidFill>
                <a:ea typeface="SimHei" panose="02010609060101010101" pitchFamily="2" charset="-122"/>
              </a:rPr>
              <a:t>Eudorina</a:t>
            </a:r>
            <a:r>
              <a:rPr lang="en-US" altLang="zh-CN" b="1" dirty="0">
                <a:solidFill>
                  <a:srgbClr val="030305"/>
                </a:solidFill>
                <a:ea typeface="SimHei" panose="02010609060101010101" pitchFamily="2" charset="-122"/>
              </a:rPr>
              <a:t>)</a:t>
            </a:r>
            <a:endParaRPr lang="en-US" altLang="zh-CN" b="1" dirty="0">
              <a:solidFill>
                <a:srgbClr val="030305"/>
              </a:solidFill>
              <a:latin typeface="Tahoma" panose="020B0604030504040204" pitchFamily="2" charset="0"/>
            </a:endParaRPr>
          </a:p>
          <a:p>
            <a:pPr>
              <a:lnSpc>
                <a:spcPct val="140000"/>
              </a:lnSpc>
              <a:buClr>
                <a:srgbClr val="FFFF00"/>
              </a:buClr>
              <a:buFont typeface="Wingdings" panose="05000000000000000000" charset="0"/>
              <a:buChar char="u"/>
            </a:pPr>
            <a:r>
              <a:rPr lang="zh-CN" altLang="en-US" b="1" dirty="0">
                <a:solidFill>
                  <a:srgbClr val="030305"/>
                </a:solidFill>
                <a:latin typeface="Tahoma" panose="020B0604030504040204" pitchFamily="2" charset="0"/>
              </a:rPr>
              <a:t>实球藻属</a:t>
            </a:r>
            <a:r>
              <a:rPr lang="en-US" altLang="zh-CN" b="1" dirty="0">
                <a:solidFill>
                  <a:srgbClr val="030305"/>
                </a:solidFill>
                <a:ea typeface="SimHei" panose="02010609060101010101" pitchFamily="2" charset="-122"/>
              </a:rPr>
              <a:t>(</a:t>
            </a:r>
            <a:r>
              <a:rPr lang="en-US" altLang="zh-CN" b="1" i="1" dirty="0">
                <a:solidFill>
                  <a:srgbClr val="030305"/>
                </a:solidFill>
                <a:ea typeface="SimHei" panose="02010609060101010101" pitchFamily="2" charset="-122"/>
              </a:rPr>
              <a:t>Pandorina</a:t>
            </a:r>
            <a:r>
              <a:rPr lang="en-US" altLang="zh-CN" b="1" dirty="0">
                <a:solidFill>
                  <a:srgbClr val="030305"/>
                </a:solidFill>
                <a:ea typeface="SimHei" panose="02010609060101010101" pitchFamily="2" charset="-122"/>
              </a:rPr>
              <a:t>)</a:t>
            </a:r>
            <a:endParaRPr lang="zh-CN" altLang="en-US" b="1" dirty="0"/>
          </a:p>
        </p:txBody>
      </p:sp>
      <p:grpSp>
        <p:nvGrpSpPr>
          <p:cNvPr id="22532" name="组合 145413"/>
          <p:cNvGrpSpPr/>
          <p:nvPr/>
        </p:nvGrpSpPr>
        <p:grpSpPr>
          <a:xfrm>
            <a:off x="4522788" y="479425"/>
            <a:ext cx="4687887" cy="6365875"/>
            <a:chOff x="1266" y="554"/>
            <a:chExt cx="3312" cy="4204"/>
          </a:xfrm>
        </p:grpSpPr>
        <p:pic>
          <p:nvPicPr>
            <p:cNvPr id="22533" name="图片 145414" descr="11_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66" y="554"/>
              <a:ext cx="3312" cy="407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534" name="矩形 145415"/>
            <p:cNvSpPr/>
            <p:nvPr/>
          </p:nvSpPr>
          <p:spPr>
            <a:xfrm>
              <a:off x="2697" y="2252"/>
              <a:ext cx="768" cy="263"/>
            </a:xfrm>
            <a:prstGeom prst="rect">
              <a:avLst/>
            </a:prstGeom>
            <a:solidFill>
              <a:srgbClr val="CCFFFF"/>
            </a:solidFill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2000" dirty="0">
                  <a:solidFill>
                    <a:srgbClr val="030305"/>
                  </a:solidFill>
                  <a:latin typeface="Tahoma" panose="020B0604030504040204" pitchFamily="2" charset="0"/>
                  <a:ea typeface="SimHei" panose="02010609060101010101" pitchFamily="2" charset="-122"/>
                </a:rPr>
                <a:t>盘藻属</a:t>
              </a:r>
              <a:endParaRPr lang="zh-CN" altLang="en-US" sz="2000" dirty="0">
                <a:solidFill>
                  <a:srgbClr val="030305"/>
                </a:solidFill>
                <a:latin typeface="Tahoma" panose="020B0604030504040204" pitchFamily="2" charset="0"/>
                <a:ea typeface="SimHei" panose="02010609060101010101" pitchFamily="2" charset="-122"/>
              </a:endParaRPr>
            </a:p>
          </p:txBody>
        </p:sp>
        <p:sp>
          <p:nvSpPr>
            <p:cNvPr id="22535" name="矩形 145416"/>
            <p:cNvSpPr/>
            <p:nvPr/>
          </p:nvSpPr>
          <p:spPr>
            <a:xfrm>
              <a:off x="1926" y="1568"/>
              <a:ext cx="436" cy="467"/>
            </a:xfrm>
            <a:prstGeom prst="rect">
              <a:avLst/>
            </a:prstGeom>
            <a:solidFill>
              <a:srgbClr val="CCFFFF"/>
            </a:solidFill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sz="2000" dirty="0">
                  <a:solidFill>
                    <a:srgbClr val="030305"/>
                  </a:solidFill>
                  <a:latin typeface="Tahoma" panose="020B0604030504040204" pitchFamily="2" charset="0"/>
                  <a:ea typeface="SimHei" panose="02010609060101010101" pitchFamily="2" charset="-122"/>
                </a:rPr>
                <a:t>衣藻</a:t>
              </a:r>
              <a:endParaRPr lang="zh-CN" altLang="en-US" sz="2000" dirty="0">
                <a:solidFill>
                  <a:srgbClr val="030305"/>
                </a:solidFill>
                <a:latin typeface="Tahoma" panose="020B0604030504040204" pitchFamily="2" charset="0"/>
                <a:ea typeface="SimHei" panose="02010609060101010101" pitchFamily="2" charset="-122"/>
              </a:endParaRPr>
            </a:p>
          </p:txBody>
        </p:sp>
        <p:sp>
          <p:nvSpPr>
            <p:cNvPr id="22536" name="矩形 145417"/>
            <p:cNvSpPr/>
            <p:nvPr/>
          </p:nvSpPr>
          <p:spPr>
            <a:xfrm>
              <a:off x="3111" y="4495"/>
              <a:ext cx="987" cy="263"/>
            </a:xfrm>
            <a:prstGeom prst="rect">
              <a:avLst/>
            </a:prstGeom>
            <a:solidFill>
              <a:srgbClr val="CCFFFF"/>
            </a:solidFill>
            <a:ln w="9525" cap="flat" cmpd="sng">
              <a:solidFill>
                <a:srgbClr val="CC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t" anchorCtr="0">
              <a:spAutoFit/>
            </a:bodyPr>
            <a:p>
              <a:r>
                <a:rPr lang="zh-CN" altLang="en-US" sz="2000" dirty="0">
                  <a:solidFill>
                    <a:srgbClr val="030305"/>
                  </a:solidFill>
                  <a:latin typeface="SimHei" panose="02010609060101010101" pitchFamily="2" charset="-122"/>
                  <a:ea typeface="SimHei" panose="02010609060101010101" pitchFamily="2" charset="-122"/>
                </a:rPr>
                <a:t>实球藻属</a:t>
              </a:r>
              <a:endParaRPr lang="zh-CN" altLang="en-US" sz="2000" dirty="0">
                <a:solidFill>
                  <a:srgbClr val="030305"/>
                </a:solidFill>
                <a:latin typeface="SimHei" panose="02010609060101010101" pitchFamily="2" charset="-122"/>
                <a:ea typeface="SimHei" panose="02010609060101010101" pitchFamily="2" charset="-122"/>
              </a:endParaRPr>
            </a:p>
          </p:txBody>
        </p:sp>
        <p:sp>
          <p:nvSpPr>
            <p:cNvPr id="22537" name="矩形 145418"/>
            <p:cNvSpPr/>
            <p:nvPr/>
          </p:nvSpPr>
          <p:spPr>
            <a:xfrm>
              <a:off x="1538" y="4495"/>
              <a:ext cx="972" cy="263"/>
            </a:xfrm>
            <a:prstGeom prst="rect">
              <a:avLst/>
            </a:prstGeom>
            <a:solidFill>
              <a:srgbClr val="CCFFFF"/>
            </a:solidFill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sz="2000" dirty="0">
                  <a:solidFill>
                    <a:srgbClr val="030305"/>
                  </a:solidFill>
                  <a:latin typeface="SimHei" panose="02010609060101010101" pitchFamily="2" charset="-122"/>
                  <a:ea typeface="SimHei" panose="02010609060101010101" pitchFamily="2" charset="-122"/>
                </a:rPr>
                <a:t>空球藻属</a:t>
              </a:r>
              <a:endParaRPr lang="zh-CN" altLang="en-US" sz="2000" dirty="0">
                <a:solidFill>
                  <a:srgbClr val="030305"/>
                </a:solidFill>
                <a:latin typeface="SimHei" panose="02010609060101010101" pitchFamily="2" charset="-122"/>
                <a:ea typeface="SimHei" panose="02010609060101010101" pitchFamily="2" charset="-122"/>
              </a:endParaRPr>
            </a:p>
          </p:txBody>
        </p:sp>
      </p:grpSp>
    </p:spTree>
  </p:cSld>
  <p:clrMapOvr>
    <a:masterClrMapping/>
  </p:clrMapOvr>
  <p:transition>
    <p:newsfla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FF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3554" name="内容占位符 2"/>
          <p:cNvSpPr>
            <a:spLocks noGrp="1"/>
          </p:cNvSpPr>
          <p:nvPr>
            <p:ph idx="1"/>
          </p:nvPr>
        </p:nvSpPr>
        <p:spPr>
          <a:xfrm>
            <a:off x="419100" y="406400"/>
            <a:ext cx="4419600" cy="6288088"/>
          </a:xfrm>
        </p:spPr>
        <p:txBody>
          <a:bodyPr vert="horz" wrap="square" lIns="91440" tIns="45720" rIns="91440" bIns="45720" anchor="t" anchorCtr="0"/>
          <a:p>
            <a:pPr>
              <a:lnSpc>
                <a:spcPct val="90000"/>
              </a:lnSpc>
              <a:buClr>
                <a:srgbClr val="FFFF00"/>
              </a:buClr>
              <a:buFont typeface="Wingdings" panose="05000000000000000000" charset="0"/>
              <a:buChar char="u"/>
            </a:pPr>
            <a:r>
              <a:rPr lang="zh-CN" altLang="en-US" sz="2400" b="1" dirty="0">
                <a:solidFill>
                  <a:srgbClr val="FFFF00"/>
                </a:solidFill>
                <a:sym typeface="SimSun" panose="02010600030101010101" pitchFamily="2" charset="-122"/>
              </a:rPr>
              <a:t>（二）动鞭亚纲</a:t>
            </a:r>
            <a:r>
              <a:rPr lang="en-US" altLang="zh-CN" sz="2400" dirty="0">
                <a:sym typeface="SimSun" panose="02010600030101010101" pitchFamily="2" charset="-122"/>
              </a:rPr>
              <a:t>(Zoomastigim)</a:t>
            </a:r>
            <a:r>
              <a:rPr lang="zh-CN" altLang="en-US" sz="2400" b="1" dirty="0"/>
              <a:t>：无色素体，无光合作用，无硬表膜。如利什曼原虫、锥虫、阴道毛滴虫。</a:t>
            </a:r>
            <a:endParaRPr lang="zh-CN" altLang="en-US" sz="2400" b="1" dirty="0"/>
          </a:p>
          <a:p>
            <a:pPr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zh-CN" altLang="en-US" b="1" dirty="0"/>
          </a:p>
          <a:p>
            <a:pPr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chemeClr val="bg2"/>
                </a:solidFill>
              </a:rPr>
              <a:t>利什曼原</a:t>
            </a:r>
            <a:r>
              <a:rPr lang="zh-CN" altLang="en-US" sz="2800" b="1" dirty="0">
                <a:solidFill>
                  <a:schemeClr val="bg2"/>
                </a:solidFill>
              </a:rPr>
              <a:t>（</a:t>
            </a:r>
            <a:r>
              <a:rPr lang="en-US" altLang="zh-CN" sz="2800" i="1" dirty="0">
                <a:solidFill>
                  <a:schemeClr val="bg2"/>
                </a:solidFill>
              </a:rPr>
              <a:t>Leishmania</a:t>
            </a:r>
            <a:r>
              <a:rPr lang="zh-CN" altLang="en-US" sz="2800" b="1" dirty="0">
                <a:solidFill>
                  <a:schemeClr val="bg2"/>
                </a:solidFill>
              </a:rPr>
              <a:t>）</a:t>
            </a:r>
            <a:r>
              <a:rPr lang="zh-CN" altLang="en-US" sz="2800" dirty="0">
                <a:solidFill>
                  <a:schemeClr val="bg2"/>
                </a:solidFill>
              </a:rPr>
              <a:t>	</a:t>
            </a:r>
            <a:endParaRPr lang="zh-CN" altLang="en-US" sz="2800" dirty="0">
              <a:solidFill>
                <a:schemeClr val="bg2"/>
              </a:solidFill>
            </a:endParaRPr>
          </a:p>
          <a:p>
            <a:pPr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chemeClr val="bg2"/>
                </a:solidFill>
              </a:rPr>
              <a:t>锥虫</a:t>
            </a:r>
            <a:r>
              <a:rPr lang="zh-CN" altLang="en-US" sz="2800" b="1" dirty="0">
                <a:solidFill>
                  <a:schemeClr val="bg2"/>
                </a:solidFill>
              </a:rPr>
              <a:t>（</a:t>
            </a:r>
            <a:r>
              <a:rPr lang="en-US" altLang="zh-CN" sz="2800" i="1" dirty="0">
                <a:solidFill>
                  <a:schemeClr val="bg2"/>
                </a:solidFill>
              </a:rPr>
              <a:t>Trypanosoma</a:t>
            </a:r>
            <a:r>
              <a:rPr lang="zh-CN" altLang="en-US" sz="2800" b="1" dirty="0">
                <a:solidFill>
                  <a:schemeClr val="bg2"/>
                </a:solidFill>
              </a:rPr>
              <a:t>）</a:t>
            </a:r>
            <a:endParaRPr lang="zh-CN" altLang="en-US" b="1" dirty="0"/>
          </a:p>
          <a:p>
            <a:endParaRPr lang="zh-CN" altLang="en-US"/>
          </a:p>
        </p:txBody>
      </p:sp>
      <p:grpSp>
        <p:nvGrpSpPr>
          <p:cNvPr id="23555" name="组合 149513"/>
          <p:cNvGrpSpPr/>
          <p:nvPr/>
        </p:nvGrpSpPr>
        <p:grpSpPr>
          <a:xfrm>
            <a:off x="504825" y="4451350"/>
            <a:ext cx="4133850" cy="2243138"/>
            <a:chOff x="0" y="0"/>
            <a:chExt cx="2688" cy="1392"/>
          </a:xfrm>
        </p:grpSpPr>
        <p:graphicFrame>
          <p:nvGraphicFramePr>
            <p:cNvPr id="23556" name="对象 149514"/>
            <p:cNvGraphicFramePr>
              <a:graphicFrameLocks noChangeAspect="1"/>
            </p:cNvGraphicFramePr>
            <p:nvPr/>
          </p:nvGraphicFramePr>
          <p:xfrm>
            <a:off x="0" y="0"/>
            <a:ext cx="2688" cy="1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" name="" r:id="rId1" imgW="3901440" imgH="1913890" progId="">
                    <p:embed/>
                  </p:oleObj>
                </mc:Choice>
                <mc:Fallback>
                  <p:oleObj name="" r:id="rId1" imgW="3901440" imgH="1913890" progId="">
                    <p:embed/>
                    <p:pic>
                      <p:nvPicPr>
                        <p:cNvPr id="0" name="图片 3075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0" y="0"/>
                          <a:ext cx="2688" cy="139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557" name="矩形 149515"/>
            <p:cNvSpPr/>
            <p:nvPr/>
          </p:nvSpPr>
          <p:spPr>
            <a:xfrm>
              <a:off x="0" y="1103"/>
              <a:ext cx="1468" cy="24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p>
              <a:r>
                <a:rPr lang="es-ES_tradnl" altLang="en-US" sz="2000" i="1" dirty="0">
                  <a:solidFill>
                    <a:schemeClr val="bg1"/>
                  </a:solidFill>
                  <a:latin typeface="Times New Roman" panose="02020603050405020304" pitchFamily="1" charset="0"/>
                  <a:ea typeface="SimSun" panose="02010600030101010101" pitchFamily="2" charset="-122"/>
                </a:rPr>
                <a:t>Trypanosoma</a:t>
              </a:r>
              <a:r>
                <a:rPr lang="es-ES_tradnl" altLang="en-US" sz="2000" i="1" dirty="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. cruzi</a:t>
              </a:r>
              <a:endParaRPr lang="zh-CN" altLang="en-US" sz="2000" i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23558" name="组合 149510"/>
          <p:cNvGrpSpPr/>
          <p:nvPr/>
        </p:nvGrpSpPr>
        <p:grpSpPr>
          <a:xfrm>
            <a:off x="5038725" y="4451350"/>
            <a:ext cx="3578225" cy="2243138"/>
            <a:chOff x="0" y="0"/>
            <a:chExt cx="2208" cy="1472"/>
          </a:xfrm>
        </p:grpSpPr>
        <p:pic>
          <p:nvPicPr>
            <p:cNvPr id="23559" name="内容占位符 149511" descr="Rectangle: Click to edit Master text styles&#13;&#10;Second level&#13;&#10;Third level&#13;&#10;Fourth level&#13;&#10;Fifth level"/>
            <p:cNvPicPr>
              <a:picLocks noGrp="1" noChangeAspect="1"/>
            </p:cNvPicPr>
            <p:nvPr>
              <p:ph sz="quarter" idx="4294967295"/>
            </p:nvPr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08" cy="1472"/>
            </a:xfrm>
          </p:spPr>
        </p:pic>
        <p:sp>
          <p:nvSpPr>
            <p:cNvPr id="23560" name="矩形 149512"/>
            <p:cNvSpPr/>
            <p:nvPr/>
          </p:nvSpPr>
          <p:spPr>
            <a:xfrm>
              <a:off x="0" y="1170"/>
              <a:ext cx="682" cy="30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marL="342900" indent="-342900">
                <a:spcBef>
                  <a:spcPct val="20000"/>
                </a:spcBef>
              </a:pPr>
              <a:r>
                <a:rPr lang="zh-CN" altLang="en-US" dirty="0">
                  <a:solidFill>
                    <a:srgbClr val="FF3300"/>
                  </a:solidFill>
                  <a:latin typeface="Times New Roman" panose="02020603050405020304" pitchFamily="1" charset="0"/>
                  <a:ea typeface="SimHei" panose="02010609060101010101" pitchFamily="2" charset="-122"/>
                </a:rPr>
                <a:t>锥虫</a:t>
              </a:r>
              <a:endParaRPr lang="zh-CN" altLang="en-US" dirty="0">
                <a:solidFill>
                  <a:srgbClr val="FF3300"/>
                </a:solidFill>
                <a:latin typeface="Times New Roman" panose="02020603050405020304" pitchFamily="1" charset="0"/>
                <a:ea typeface="SimHei" panose="02010609060101010101" pitchFamily="2" charset="-122"/>
              </a:endParaRPr>
            </a:p>
          </p:txBody>
        </p:sp>
      </p:grpSp>
      <p:grpSp>
        <p:nvGrpSpPr>
          <p:cNvPr id="23561" name="组合 149507"/>
          <p:cNvGrpSpPr/>
          <p:nvPr/>
        </p:nvGrpSpPr>
        <p:grpSpPr>
          <a:xfrm>
            <a:off x="5038725" y="2181225"/>
            <a:ext cx="3578225" cy="2052638"/>
            <a:chOff x="0" y="0"/>
            <a:chExt cx="2634" cy="1600"/>
          </a:xfrm>
        </p:grpSpPr>
        <p:pic>
          <p:nvPicPr>
            <p:cNvPr id="23562" name="内容占位符 149508" descr="Rectangle: Click to edit Master text styles&#13;&#10;Second level&#13;&#10;Third level&#13;&#10;Fourth level&#13;&#10;Fifth level"/>
            <p:cNvPicPr>
              <a:picLocks noGrp="1" noChangeAspect="1"/>
            </p:cNvPicPr>
            <p:nvPr>
              <p:ph sz="quarter" idx="4294967295"/>
            </p:nvPr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400" cy="1600"/>
            </a:xfrm>
          </p:spPr>
        </p:pic>
        <p:sp>
          <p:nvSpPr>
            <p:cNvPr id="23563" name="矩形 149509"/>
            <p:cNvSpPr/>
            <p:nvPr/>
          </p:nvSpPr>
          <p:spPr>
            <a:xfrm>
              <a:off x="904" y="1156"/>
              <a:ext cx="1730" cy="33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marL="342900" indent="-342900">
                <a:spcBef>
                  <a:spcPct val="20000"/>
                </a:spcBef>
              </a:pPr>
              <a:r>
                <a:rPr lang="zh-CN" altLang="en-US" sz="2200" dirty="0">
                  <a:solidFill>
                    <a:srgbClr val="0000CC"/>
                  </a:solidFill>
                  <a:latin typeface="Times New Roman" panose="02020603050405020304" pitchFamily="1" charset="0"/>
                  <a:ea typeface="SimHei" panose="02010609060101010101" pitchFamily="2" charset="-122"/>
                </a:rPr>
                <a:t>杜氏利什曼原虫</a:t>
              </a:r>
              <a:endParaRPr lang="zh-CN" altLang="en-US" sz="2200" dirty="0">
                <a:solidFill>
                  <a:srgbClr val="0000CC"/>
                </a:solidFill>
                <a:latin typeface="Times New Roman" panose="02020603050405020304" pitchFamily="1" charset="0"/>
                <a:ea typeface="SimHei" panose="02010609060101010101" pitchFamily="2" charset="-122"/>
              </a:endParaRPr>
            </a:p>
          </p:txBody>
        </p:sp>
      </p:grpSp>
      <p:pic>
        <p:nvPicPr>
          <p:cNvPr id="23564" name="Picture 3" descr="F:\wjzdw\MDC1副本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450" y="0"/>
            <a:ext cx="2514600" cy="2047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newsfla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FF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0483" name="内容占位符 2"/>
          <p:cNvSpPr>
            <a:spLocks noGrp="1"/>
          </p:cNvSpPr>
          <p:nvPr>
            <p:ph idx="1"/>
          </p:nvPr>
        </p:nvSpPr>
        <p:spPr>
          <a:xfrm>
            <a:off x="685800" y="520700"/>
            <a:ext cx="7772400" cy="4114800"/>
          </a:xfrm>
        </p:spPr>
        <p:txBody>
          <a:bodyPr vert="horz" wrap="square" lIns="91440" tIns="45720" rIns="91440" bIns="45720" anchor="t"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Char char="l"/>
            </a:pPr>
            <a:r>
              <a:rPr kumimoji="1" lang="en-US" altLang="zh-CN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2002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年</a:t>
            </a:r>
            <a:r>
              <a:rPr kumimoji="1" lang="en-US" altLang="zh-CN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1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月</a:t>
            </a:r>
            <a:r>
              <a:rPr kumimoji="1" lang="en-US" altLang="zh-CN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30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日，在南非开普敦以北</a:t>
            </a:r>
            <a:r>
              <a:rPr kumimoji="1" lang="en-US" altLang="zh-CN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350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公里的埃兰兹海湾，</a:t>
            </a:r>
            <a:r>
              <a:rPr kumimoji="1" lang="en-US" altLang="zh-CN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50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多吨龙虾因“赤潮”的影响而涌上海岸。有关部门官员称之为环境灾害。 </a:t>
            </a:r>
            <a:endParaRPr kumimoji="1" lang="zh-CN" altLang="en-US" sz="32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endParaRPr kumimoji="1" lang="zh-CN" altLang="en-US" sz="3200" b="0" i="0" u="none" strike="noStrike" kern="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5603" name="内容占位符 148483" descr="Rectangle: Click to edit Master text styles&#13;&#10;Second level&#13;&#10;Third level&#13;&#10;Fourth level&#13;&#10;Fifth level"/>
          <p:cNvPicPr>
            <a:picLocks noGrp="1" noChangeAspect="1"/>
          </p:cNvPicPr>
          <p:nvPr>
            <p:ph sz="half" idx="4294967295"/>
          </p:nvPr>
        </p:nvPicPr>
        <p:blipFill>
          <a:blip r:embed="rId1"/>
          <a:stretch>
            <a:fillRect/>
          </a:stretch>
        </p:blipFill>
        <p:spPr>
          <a:xfrm>
            <a:off x="1027113" y="2698750"/>
            <a:ext cx="6951662" cy="3676650"/>
          </a:xfrm>
        </p:spPr>
      </p:pic>
    </p:spTree>
  </p:cSld>
  <p:clrMapOvr>
    <a:masterClrMapping/>
  </p:clrMapOvr>
  <p:transition>
    <p:newsfla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4578" name="Picture 2" descr="F:\wjzdw\cichao2副本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71600"/>
            <a:ext cx="2798763" cy="3270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3" descr="F:\wjzdw\cchao副本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762000"/>
            <a:ext cx="6400800" cy="57927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newsfla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6626" name="Picture 2" descr="F:\wjzdw\LSMYC2副本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375" y="912813"/>
            <a:ext cx="7715250" cy="5945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020888" y="201613"/>
            <a:ext cx="4805363" cy="584200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 b="1" noProof="1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  <a:t>杜氏利什曼原虫生活史</a:t>
            </a:r>
            <a:endParaRPr lang="zh-CN" altLang="en-US" sz="3200" b="1" noProof="1">
              <a:solidFill>
                <a:schemeClr val="bg2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72238" y="912813"/>
            <a:ext cx="1957388" cy="39846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r>
              <a:rPr lang="zh-CN" altLang="en-US" sz="2000" noProof="1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  <a:t>死亡率</a:t>
            </a:r>
            <a:r>
              <a:rPr lang="en-US" altLang="zh-CN" sz="2000" noProof="1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  <a:t>90%</a:t>
            </a:r>
            <a:r>
              <a:rPr lang="zh-CN" altLang="en-US" sz="2000" noProof="1">
                <a:latin typeface="Times New Roman" panose="02020603050405020304" pitchFamily="1" charset="0"/>
                <a:ea typeface="SimSun" panose="02010600030101010101" pitchFamily="2" charset="-122"/>
                <a:cs typeface="+mn-cs"/>
              </a:rPr>
              <a:t>以上</a:t>
            </a:r>
            <a:endParaRPr lang="zh-CN" altLang="en-US" sz="2000" noProof="1"/>
          </a:p>
        </p:txBody>
      </p:sp>
    </p:spTree>
  </p:cSld>
  <p:clrMapOvr>
    <a:masterClrMapping/>
  </p:clrMapOvr>
  <p:transition>
    <p:newsfla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140" y="1341120"/>
            <a:ext cx="7772400" cy="1143000"/>
          </a:xfrm>
        </p:spPr>
        <p:txBody>
          <a:bodyPr/>
          <a:p>
            <a:pPr algn="l"/>
            <a:r>
              <a:rPr lang="en-US" altLang="zh-CN" sz="3600" b="1">
                <a:solidFill>
                  <a:schemeClr val="tx1"/>
                </a:solidFill>
              </a:rPr>
              <a:t>1. </a:t>
            </a:r>
            <a:r>
              <a:rPr lang="zh-CN" altLang="en-US" sz="3600" b="1">
                <a:solidFill>
                  <a:schemeClr val="tx1"/>
                </a:solidFill>
              </a:rPr>
              <a:t>原生动物是</a:t>
            </a:r>
            <a:r>
              <a:rPr lang="zh-CN" altLang="en-US" sz="3600" b="1" u="sng">
                <a:solidFill>
                  <a:schemeClr val="tx1"/>
                </a:solidFill>
              </a:rPr>
              <a:t>真核单细胞</a:t>
            </a:r>
            <a:r>
              <a:rPr lang="zh-CN" altLang="en-US" sz="3600" b="1">
                <a:solidFill>
                  <a:schemeClr val="tx1"/>
                </a:solidFill>
              </a:rPr>
              <a:t>动物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2292985"/>
            <a:ext cx="7772400" cy="4170680"/>
          </a:xfrm>
        </p:spPr>
        <p:txBody>
          <a:bodyPr/>
          <a:p>
            <a:pPr marL="0" indent="0">
              <a:lnSpc>
                <a:spcPct val="160000"/>
              </a:lnSpc>
              <a:buNone/>
            </a:pPr>
            <a:r>
              <a:rPr lang="zh-CN" altLang="en-US" b="1" dirty="0">
                <a:sym typeface="+mn-ea"/>
              </a:rPr>
              <a:t>原生动物是最原始的单细胞动物，身体由单个细胞组成，既具有一般细胞特点如胞膜和胞质等，也具有一切生物有机体的特性，如运动和取食等。大小</a:t>
            </a:r>
            <a:r>
              <a:rPr lang="en-US" altLang="zh-CN" b="1" dirty="0">
                <a:sym typeface="+mn-ea"/>
              </a:rPr>
              <a:t>2~200</a:t>
            </a:r>
            <a:r>
              <a:rPr lang="zh-CN" altLang="en-US" b="1" dirty="0">
                <a:sym typeface="+mn-ea"/>
              </a:rPr>
              <a:t>微米；形态多种多样；分布广泛。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83895" y="548640"/>
            <a:ext cx="78911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48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+mn-ea"/>
              </a:rPr>
              <a:t>一、原生动物门的主要特征</a:t>
            </a:r>
            <a:endParaRPr kumimoji="1" lang="zh-CN" altLang="en-US" sz="4800" b="1" ker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7475"/>
            <a:ext cx="6407150" cy="874713"/>
          </a:xfrm>
        </p:spPr>
        <p:txBody>
          <a:bodyPr vert="horz" wrap="square" lIns="92075" tIns="46038" rIns="92075" bIns="46038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zh-CN" sz="44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" charset="0"/>
                <a:ea typeface="+mj-ea"/>
                <a:cs typeface="+mj-cs"/>
              </a:rPr>
              <a:t>(</a:t>
            </a:r>
            <a:r>
              <a:rPr kumimoji="1" lang="zh-CN" altLang="zh-CN" sz="44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" charset="0"/>
                <a:ea typeface="+mj-ea"/>
                <a:cs typeface="+mj-cs"/>
              </a:rPr>
              <a:t>二</a:t>
            </a:r>
            <a:r>
              <a:rPr kumimoji="1" lang="en-US" altLang="zh-CN" sz="44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" charset="0"/>
                <a:ea typeface="+mj-ea"/>
                <a:cs typeface="+mj-cs"/>
              </a:rPr>
              <a:t>)</a:t>
            </a:r>
            <a:r>
              <a:rPr kumimoji="1" lang="zh-CN" altLang="en-US" sz="44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" charset="0"/>
                <a:ea typeface="+mj-ea"/>
                <a:cs typeface="+mj-cs"/>
              </a:rPr>
              <a:t>肉足纲（</a:t>
            </a:r>
            <a:r>
              <a:rPr kumimoji="1" lang="en-US" altLang="zh-CN" sz="44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" charset="0"/>
                <a:ea typeface="+mj-ea"/>
                <a:cs typeface="+mj-cs"/>
              </a:rPr>
              <a:t>Sarcodina</a:t>
            </a:r>
            <a:r>
              <a:rPr kumimoji="1" lang="zh-CN" altLang="en-US" sz="44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" charset="0"/>
                <a:ea typeface="+mj-ea"/>
                <a:cs typeface="+mj-cs"/>
              </a:rPr>
              <a:t>）</a:t>
            </a:r>
            <a:endParaRPr kumimoji="1" lang="zh-CN" altLang="en-US" sz="4400" b="1" i="0" u="none" strike="noStrike" kern="0" cap="none" spc="0" normalizeH="0" baseline="0" noProof="1" dirty="0"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" charset="0"/>
              <a:ea typeface="+mj-ea"/>
              <a:cs typeface="+mj-cs"/>
            </a:endParaRPr>
          </a:p>
        </p:txBody>
      </p:sp>
      <p:sp>
        <p:nvSpPr>
          <p:cNvPr id="27651" name="Rectangle 3"/>
          <p:cNvSpPr>
            <a:spLocks noGrp="1"/>
          </p:cNvSpPr>
          <p:nvPr>
            <p:ph idx="1"/>
          </p:nvPr>
        </p:nvSpPr>
        <p:spPr>
          <a:xfrm>
            <a:off x="203200" y="1279525"/>
            <a:ext cx="4584700" cy="5110163"/>
          </a:xfrm>
        </p:spPr>
        <p:txBody>
          <a:bodyPr vert="horz" wrap="square" lIns="91440" tIns="45720" rIns="91440" bIns="45720" anchor="t" anchorCtr="0"/>
          <a:p>
            <a:pPr marL="0" indent="0" algn="just">
              <a:lnSpc>
                <a:spcPct val="80000"/>
              </a:lnSpc>
              <a:buNone/>
            </a:pPr>
            <a:r>
              <a:rPr lang="en-US" altLang="zh-CN" sz="2800" b="1" dirty="0">
                <a:solidFill>
                  <a:srgbClr val="FFFF00"/>
                </a:solidFill>
                <a:latin typeface="SimSun" panose="02010600030101010101" pitchFamily="2" charset="-122"/>
              </a:rPr>
              <a:t>1. </a:t>
            </a:r>
            <a:r>
              <a:rPr lang="zh-CN" altLang="en-US" sz="2800" b="1" dirty="0">
                <a:solidFill>
                  <a:srgbClr val="FFFF00"/>
                </a:solidFill>
                <a:latin typeface="SimSun" panose="02010600030101010101" pitchFamily="2" charset="-122"/>
              </a:rPr>
              <a:t>代表动物：大变形虫</a:t>
            </a:r>
            <a:endParaRPr lang="en-US" altLang="zh-CN" sz="2800" b="1" dirty="0">
              <a:solidFill>
                <a:srgbClr val="FFFF00"/>
              </a:solidFill>
              <a:latin typeface="SimSu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sz="2400" b="1" dirty="0">
                <a:latin typeface="SimSun" panose="02010600030101010101" pitchFamily="2" charset="-122"/>
              </a:rPr>
              <a:t>（</a:t>
            </a:r>
            <a:r>
              <a:rPr lang="en-US" altLang="zh-CN" sz="2400" b="1" dirty="0">
                <a:latin typeface="SimSun" panose="02010600030101010101" pitchFamily="2" charset="-122"/>
              </a:rPr>
              <a:t>1</a:t>
            </a:r>
            <a:r>
              <a:rPr lang="zh-CN" altLang="en-US" sz="2400" b="1" dirty="0">
                <a:latin typeface="SimSun" panose="02010600030101010101" pitchFamily="2" charset="-122"/>
              </a:rPr>
              <a:t>）</a:t>
            </a:r>
            <a:r>
              <a:rPr lang="zh-CN" altLang="en-US" sz="2400" b="1" dirty="0">
                <a:solidFill>
                  <a:srgbClr val="FFFF00"/>
                </a:solidFill>
                <a:latin typeface="SimSun" panose="02010600030101010101" pitchFamily="2" charset="-122"/>
              </a:rPr>
              <a:t>分布</a:t>
            </a:r>
            <a:r>
              <a:rPr lang="zh-CN" altLang="en-US" sz="2400" b="1" dirty="0">
                <a:latin typeface="SimSun" panose="02010600030101010101" pitchFamily="2" charset="-122"/>
              </a:rPr>
              <a:t>：广泛，清水池塘或藻类较多的浅水中</a:t>
            </a:r>
            <a:endParaRPr lang="zh-CN" altLang="en-US" sz="2400" b="1" dirty="0">
              <a:latin typeface="SimSu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sz="2400" b="1" dirty="0">
                <a:latin typeface="SimSun" panose="02010600030101010101" pitchFamily="2" charset="-122"/>
              </a:rPr>
              <a:t>（</a:t>
            </a:r>
            <a:r>
              <a:rPr lang="en-US" altLang="zh-CN" sz="2400" b="1" dirty="0">
                <a:latin typeface="SimSun" panose="02010600030101010101" pitchFamily="2" charset="-122"/>
              </a:rPr>
              <a:t>2</a:t>
            </a:r>
            <a:r>
              <a:rPr lang="zh-CN" altLang="en-US" sz="2400" b="1" dirty="0">
                <a:latin typeface="SimSun" panose="02010600030101010101" pitchFamily="2" charset="-122"/>
              </a:rPr>
              <a:t>）</a:t>
            </a:r>
            <a:r>
              <a:rPr lang="zh-CN" altLang="en-US" sz="2400" b="1" dirty="0">
                <a:solidFill>
                  <a:srgbClr val="FFFF00"/>
                </a:solidFill>
                <a:latin typeface="SimSun" panose="02010600030101010101" pitchFamily="2" charset="-122"/>
              </a:rPr>
              <a:t>形态</a:t>
            </a:r>
            <a:r>
              <a:rPr lang="zh-CN" altLang="en-US" sz="2400" b="1" dirty="0">
                <a:latin typeface="SimSun" panose="02010600030101010101" pitchFamily="2" charset="-122"/>
              </a:rPr>
              <a:t>：直径约</a:t>
            </a:r>
            <a:r>
              <a:rPr lang="en-US" altLang="zh-CN" sz="2400" b="1" dirty="0">
                <a:latin typeface="SimSun" panose="02010600030101010101" pitchFamily="2" charset="-122"/>
              </a:rPr>
              <a:t>200-600µm</a:t>
            </a:r>
            <a:r>
              <a:rPr lang="zh-CN" altLang="en-US" sz="2400" b="1" dirty="0">
                <a:latin typeface="SimSun" panose="02010600030101010101" pitchFamily="2" charset="-122"/>
              </a:rPr>
              <a:t>变形虫最大的特点是随着原生质的流动，</a:t>
            </a:r>
            <a:r>
              <a:rPr lang="zh-CN" altLang="en-US" sz="2400" b="1" u="sng" dirty="0">
                <a:latin typeface="SimSun" panose="02010600030101010101" pitchFamily="2" charset="-122"/>
              </a:rPr>
              <a:t>体形经常变化</a:t>
            </a:r>
            <a:r>
              <a:rPr lang="zh-CN" altLang="en-US" sz="2400" b="1" dirty="0">
                <a:latin typeface="SimSun" panose="02010600030101010101" pitchFamily="2" charset="-122"/>
              </a:rPr>
              <a:t>。</a:t>
            </a:r>
            <a:endParaRPr lang="en-US" altLang="zh-CN" sz="2400" b="1" dirty="0">
              <a:latin typeface="SimSu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sz="2400" b="1" dirty="0">
                <a:solidFill>
                  <a:srgbClr val="FFFF00"/>
                </a:solidFill>
                <a:latin typeface="SimSun" panose="02010600030101010101" pitchFamily="2" charset="-122"/>
              </a:rPr>
              <a:t>伸缩泡</a:t>
            </a:r>
            <a:r>
              <a:rPr lang="en-US" altLang="zh-CN" sz="2400" b="1" dirty="0">
                <a:latin typeface="SimSun" panose="02010600030101010101" pitchFamily="2" charset="-122"/>
              </a:rPr>
              <a:t>→</a:t>
            </a:r>
            <a:r>
              <a:rPr lang="zh-CN" altLang="en-US" sz="2400" b="1" dirty="0">
                <a:latin typeface="SimSun" panose="02010600030101010101" pitchFamily="2" charset="-122"/>
              </a:rPr>
              <a:t>排除体内多余的水分和排泄作用；</a:t>
            </a:r>
            <a:endParaRPr lang="zh-CN" altLang="en-US" sz="2400" b="1" dirty="0">
              <a:latin typeface="SimSu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sz="2400" b="1" dirty="0">
                <a:solidFill>
                  <a:srgbClr val="FFFF00"/>
                </a:solidFill>
                <a:latin typeface="SimSun" panose="02010600030101010101" pitchFamily="2" charset="-122"/>
              </a:rPr>
              <a:t>食物泡</a:t>
            </a:r>
            <a:r>
              <a:rPr lang="en-US" altLang="zh-CN" sz="2400" b="1" dirty="0">
                <a:latin typeface="SimSun" panose="02010600030101010101" pitchFamily="2" charset="-122"/>
              </a:rPr>
              <a:t>→</a:t>
            </a:r>
            <a:r>
              <a:rPr lang="zh-CN" altLang="en-US" sz="2400" b="1" dirty="0">
                <a:latin typeface="SimSun" panose="02010600030101010101" pitchFamily="2" charset="-122"/>
              </a:rPr>
              <a:t>体表形成，含营养物质；</a:t>
            </a:r>
            <a:endParaRPr lang="zh-CN" altLang="en-US" sz="2400" b="1" dirty="0">
              <a:latin typeface="SimSu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sz="2400" b="1" dirty="0">
                <a:solidFill>
                  <a:srgbClr val="FFFF00"/>
                </a:solidFill>
                <a:latin typeface="SimSun" panose="02010600030101010101" pitchFamily="2" charset="-122"/>
              </a:rPr>
              <a:t>核</a:t>
            </a:r>
            <a:r>
              <a:rPr lang="en-US" altLang="zh-CN" sz="2400" b="1" dirty="0">
                <a:latin typeface="SimSun" panose="02010600030101010101" pitchFamily="2" charset="-122"/>
              </a:rPr>
              <a:t>→</a:t>
            </a:r>
            <a:r>
              <a:rPr lang="zh-CN" altLang="en-US" sz="2400" b="1" dirty="0">
                <a:latin typeface="SimSun" panose="02010600030101010101" pitchFamily="2" charset="-122"/>
              </a:rPr>
              <a:t>遗传物质；</a:t>
            </a:r>
            <a:endParaRPr lang="zh-CN" altLang="en-US" sz="2400" b="1" dirty="0">
              <a:latin typeface="SimSu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sz="2400" b="1" dirty="0">
                <a:solidFill>
                  <a:srgbClr val="FFFF00"/>
                </a:solidFill>
                <a:latin typeface="SimSun" panose="02010600030101010101" pitchFamily="2" charset="-122"/>
              </a:rPr>
              <a:t>外质</a:t>
            </a:r>
            <a:r>
              <a:rPr lang="en-US" altLang="zh-CN" sz="2400" b="1" dirty="0">
                <a:latin typeface="SimSun" panose="02010600030101010101" pitchFamily="2" charset="-122"/>
              </a:rPr>
              <a:t>→</a:t>
            </a:r>
            <a:r>
              <a:rPr lang="zh-CN" altLang="en-US" sz="2400" b="1" dirty="0">
                <a:latin typeface="SimSun" panose="02010600030101010101" pitchFamily="2" charset="-122"/>
              </a:rPr>
              <a:t>形成伪足时，向外突起呈指状的原生质；</a:t>
            </a:r>
            <a:endParaRPr lang="zh-CN" altLang="en-US" sz="2400" b="1" dirty="0">
              <a:latin typeface="SimSun" panose="02010600030101010101" pitchFamily="2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sz="2400" b="1" dirty="0">
                <a:solidFill>
                  <a:srgbClr val="FFFF00"/>
                </a:solidFill>
                <a:latin typeface="SimSun" panose="02010600030101010101" pitchFamily="2" charset="-122"/>
              </a:rPr>
              <a:t>内质</a:t>
            </a:r>
            <a:r>
              <a:rPr lang="en-US" altLang="zh-CN" sz="2400" b="1" dirty="0">
                <a:latin typeface="SimSun" panose="02010600030101010101" pitchFamily="2" charset="-122"/>
              </a:rPr>
              <a:t>→</a:t>
            </a:r>
            <a:r>
              <a:rPr lang="zh-CN" altLang="en-US" sz="2400" b="1" dirty="0">
                <a:latin typeface="SimSun" panose="02010600030101010101" pitchFamily="2" charset="-122"/>
              </a:rPr>
              <a:t>分为凝胶质和溶胶质。</a:t>
            </a:r>
            <a:endParaRPr lang="zh-CN" altLang="en-US" sz="2400" b="1" dirty="0">
              <a:latin typeface="SimSun" panose="02010600030101010101" pitchFamily="2" charset="-122"/>
            </a:endParaRPr>
          </a:p>
        </p:txBody>
      </p:sp>
      <p:pic>
        <p:nvPicPr>
          <p:cNvPr id="27652" name="图片 154628" descr="amoeba2_labels－01"/>
          <p:cNvPicPr>
            <a:picLocks noChangeAspect="1"/>
          </p:cNvPicPr>
          <p:nvPr/>
        </p:nvPicPr>
        <p:blipFill>
          <a:blip r:embed="rId1"/>
          <a:srcRect l="3975" r="10973" b="2161"/>
          <a:stretch>
            <a:fillRect/>
          </a:stretch>
        </p:blipFill>
        <p:spPr>
          <a:xfrm>
            <a:off x="4932363" y="3927475"/>
            <a:ext cx="4211637" cy="2462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3" name="图片 154627" descr="amoeba proteus大变形虫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363" y="1279525"/>
            <a:ext cx="3784600" cy="2565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newsfla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8674" name="Picture 4" descr="变形虫1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404813"/>
            <a:ext cx="7993063" cy="6007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newsfla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9698" name="Picture 2" descr="F:\wjzdw\bianxingc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3400" y="0"/>
            <a:ext cx="60452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newsfla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4210" name="bianxingchong.MPG">
            <a:hlinkClick r:id="" action="ppaction://media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1195388"/>
            <a:ext cx="6781800" cy="4622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4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4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4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1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22" name="Rectangle 3"/>
          <p:cNvSpPr>
            <a:spLocks noGrp="1"/>
          </p:cNvSpPr>
          <p:nvPr>
            <p:ph idx="1"/>
          </p:nvPr>
        </p:nvSpPr>
        <p:spPr>
          <a:xfrm>
            <a:off x="412750" y="219075"/>
            <a:ext cx="4367213" cy="6343650"/>
          </a:xfrm>
        </p:spPr>
        <p:txBody>
          <a:bodyPr vert="horz" wrap="square" lIns="91440" tIns="45720" rIns="91440" bIns="45720" anchor="t"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None/>
            </a:pPr>
            <a:r>
              <a:rPr kumimoji="1" lang="zh-CN" altLang="en-US" sz="28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（</a:t>
            </a:r>
            <a:r>
              <a:rPr kumimoji="1" lang="en-US" altLang="zh-CN" sz="28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3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）运动、生殖、营养</a:t>
            </a:r>
            <a:endParaRPr kumimoji="1" lang="zh-CN" altLang="en-US" sz="2800" b="1" i="0" u="none" strike="noStrike" kern="0" cap="none" spc="0" normalizeH="0" baseline="0" noProof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just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kumimoji="1" lang="zh-CN" altLang="en-US" sz="20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呼吸和排泄</a:t>
            </a:r>
            <a:r>
              <a:rPr kumimoji="1" lang="en-US" altLang="zh-CN" sz="2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→</a:t>
            </a:r>
            <a:r>
              <a:rPr kumimoji="1" lang="zh-CN" altLang="en-US" sz="2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体表；</a:t>
            </a:r>
            <a:endParaRPr kumimoji="1" lang="zh-CN" altLang="en-US" sz="20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just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kumimoji="1" lang="zh-CN" altLang="en-US" sz="20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无性繁殖</a:t>
            </a:r>
            <a:r>
              <a:rPr kumimoji="1" lang="en-US" altLang="zh-CN" sz="2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→</a:t>
            </a:r>
            <a:r>
              <a:rPr kumimoji="1" lang="zh-CN" altLang="en-US" sz="2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二分裂；</a:t>
            </a:r>
            <a:endParaRPr kumimoji="1" lang="zh-CN" altLang="en-US" sz="20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just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kumimoji="1" lang="zh-CN" altLang="en-US" sz="20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运动和摄食</a:t>
            </a:r>
            <a:r>
              <a:rPr kumimoji="1" lang="en-US" altLang="zh-CN" sz="2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→</a:t>
            </a:r>
            <a:r>
              <a:rPr kumimoji="1" lang="zh-CN" altLang="en-US" sz="2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伪足。肉足（伪足）</a:t>
            </a:r>
            <a:r>
              <a:rPr kumimoji="1" lang="en-US" altLang="zh-CN" sz="2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→</a:t>
            </a:r>
            <a:r>
              <a:rPr kumimoji="1" lang="zh-CN" altLang="en-US" sz="2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变形虫体表临时形成的原生质突起，随时形成伪足。</a:t>
            </a:r>
            <a:endParaRPr kumimoji="1" lang="en-US" altLang="zh-CN" sz="20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just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kumimoji="1" lang="zh-CN" altLang="en-US" sz="20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吞噬作用</a:t>
            </a:r>
            <a:r>
              <a:rPr kumimoji="1" lang="en-US" altLang="zh-CN" sz="2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→</a:t>
            </a:r>
            <a:r>
              <a:rPr kumimoji="1" lang="zh-CN" altLang="en-US" sz="2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变形虫用伪足将食物包围，摄进胞内，形成食物泡。</a:t>
            </a:r>
            <a:endParaRPr kumimoji="1" lang="en-US" altLang="zh-CN" sz="20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just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kumimoji="1" lang="zh-CN" altLang="en-US" sz="20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胞饮作用</a:t>
            </a:r>
            <a:r>
              <a:rPr kumimoji="1" lang="en-US" altLang="zh-CN" sz="2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→</a:t>
            </a:r>
            <a:r>
              <a:rPr kumimoji="1" lang="zh-CN" altLang="en-US" sz="2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在液体环境中的一些大分子化合物或离子吸附到质膜表面，使膜发生反应</a:t>
            </a:r>
            <a:r>
              <a:rPr kumimoji="1" lang="en-US" altLang="zh-CN" sz="2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kumimoji="1" lang="zh-CN" altLang="en-US" sz="2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凹陷形成管道，然后在管道内端下形成一些液泡进入胞质内。</a:t>
            </a:r>
            <a:endParaRPr kumimoji="1" lang="zh-CN" altLang="en-US" sz="20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1747" name="组合 158723"/>
          <p:cNvGrpSpPr/>
          <p:nvPr/>
        </p:nvGrpSpPr>
        <p:grpSpPr>
          <a:xfrm>
            <a:off x="5363845" y="67628"/>
            <a:ext cx="3667125" cy="2354262"/>
            <a:chOff x="545" y="-1470"/>
            <a:chExt cx="4128" cy="2297"/>
          </a:xfrm>
        </p:grpSpPr>
        <p:pic>
          <p:nvPicPr>
            <p:cNvPr id="31748" name="图片 158724" descr="11_1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b="33981"/>
            <a:stretch>
              <a:fillRect/>
            </a:stretch>
          </p:blipFill>
          <p:spPr>
            <a:xfrm>
              <a:off x="545" y="-1141"/>
              <a:ext cx="4128" cy="19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749" name="矩形 158725"/>
            <p:cNvSpPr/>
            <p:nvPr/>
          </p:nvSpPr>
          <p:spPr>
            <a:xfrm>
              <a:off x="545" y="-1470"/>
              <a:ext cx="1013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sz="1600" dirty="0">
                  <a:solidFill>
                    <a:srgbClr val="030305"/>
                  </a:solidFill>
                  <a:latin typeface="Tahoma" panose="020B0604030504040204" pitchFamily="2" charset="0"/>
                  <a:ea typeface="SimHei" panose="02010609060101010101" pitchFamily="2" charset="-122"/>
                </a:rPr>
                <a:t>表壳虫</a:t>
              </a:r>
              <a:endParaRPr lang="zh-CN" altLang="en-US" sz="1600" dirty="0">
                <a:solidFill>
                  <a:srgbClr val="030305"/>
                </a:solidFill>
                <a:latin typeface="Tahoma" panose="020B0604030504040204" pitchFamily="2" charset="0"/>
                <a:ea typeface="SimHei" panose="02010609060101010101" pitchFamily="2" charset="-122"/>
              </a:endParaRPr>
            </a:p>
          </p:txBody>
        </p:sp>
      </p:grpSp>
      <p:pic>
        <p:nvPicPr>
          <p:cNvPr id="31750" name="图片 156674" descr="变形虫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20970" y="2420303"/>
            <a:ext cx="3952875" cy="2449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3" name="Picture 6" descr="F:\wjzdw\变形虫3.jpg"/>
          <p:cNvPicPr>
            <a:picLocks noGrp="1" noChangeAspect="1"/>
          </p:cNvPicPr>
          <p:nvPr>
            <p:ph type="clipArt" sz="half" idx="2"/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83150" y="4940935"/>
            <a:ext cx="4290695" cy="1936750"/>
          </a:xfrm>
        </p:spPr>
      </p:pic>
    </p:spTree>
  </p:cSld>
  <p:clrMapOvr>
    <a:masterClrMapping/>
  </p:clrMapOvr>
  <p:transition>
    <p:newsfla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2075" tIns="46038" rIns="92075" bIns="46038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无性繁殖</a:t>
            </a:r>
            <a:endParaRPr kumimoji="1" lang="zh-CN" altLang="en-US" sz="4400" b="0" i="0" u="none" strike="noStrike" kern="0" cap="none" spc="0" normalizeH="0" baseline="0" noProof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2771" name="Picture 6" descr="F:\wjzdw\bianxingch.jpg"/>
          <p:cNvPicPr>
            <a:picLocks noGrp="1" noChangeAspect="1"/>
          </p:cNvPicPr>
          <p:nvPr>
            <p:ph type="clipArt" sz="half" idx="2"/>
          </p:nvPr>
        </p:nvPicPr>
        <p:blipFill>
          <a:blip r:embed="rId1"/>
          <a:stretch>
            <a:fillRect/>
          </a:stretch>
        </p:blipFill>
        <p:spPr>
          <a:xfrm>
            <a:off x="1143000" y="1524000"/>
            <a:ext cx="7010400" cy="5078413"/>
          </a:xfrm>
        </p:spPr>
      </p:pic>
    </p:spTree>
  </p:cSld>
  <p:clrMapOvr>
    <a:masterClrMapping/>
  </p:clrMapOvr>
  <p:transition>
    <p:newsfla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2075" tIns="46038" rIns="92075" bIns="46038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运动</a:t>
            </a:r>
            <a:endParaRPr kumimoji="1" lang="zh-CN" altLang="en-US" sz="4400" b="0" i="0" u="none" strike="noStrike" kern="0" cap="none" spc="0" normalizeH="0" baseline="0" noProof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3795" name="Picture 5" descr="F:\wjzdw\变形虫运动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8220" y="-317"/>
            <a:ext cx="6324600" cy="555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6" descr="F:\wjzdw\变形虫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546725"/>
            <a:ext cx="7239000" cy="1311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newsfla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2075" tIns="46038" rIns="92075" bIns="46038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48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消化</a:t>
            </a:r>
            <a:endParaRPr kumimoji="1" lang="zh-CN" altLang="en-US" sz="4800" b="1" i="0" u="none" strike="noStrike" kern="0" cap="none" spc="0" normalizeH="0" baseline="0" noProof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4819" name="Picture 6" descr="F:\wjzdw\变形虫消化.jpg"/>
          <p:cNvPicPr>
            <a:picLocks noGrp="1" noChangeAspect="1"/>
          </p:cNvPicPr>
          <p:nvPr>
            <p:ph type="clipArt" sz="half" idx="2"/>
          </p:nvPr>
        </p:nvPicPr>
        <p:blipFill>
          <a:blip r:embed="rId1"/>
          <a:stretch>
            <a:fillRect/>
          </a:stretch>
        </p:blipFill>
        <p:spPr>
          <a:xfrm>
            <a:off x="2824163" y="0"/>
            <a:ext cx="3494087" cy="6858000"/>
          </a:xfrm>
        </p:spPr>
      </p:pic>
    </p:spTree>
  </p:cSld>
  <p:clrMapOvr>
    <a:masterClrMapping/>
  </p:clrMapOvr>
  <p:transition>
    <p:newsfla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6867" name="Rectangle 3"/>
          <p:cNvSpPr>
            <a:spLocks noGrp="1"/>
          </p:cNvSpPr>
          <p:nvPr>
            <p:ph idx="1"/>
          </p:nvPr>
        </p:nvSpPr>
        <p:spPr>
          <a:xfrm>
            <a:off x="617538" y="542925"/>
            <a:ext cx="8072438" cy="5889625"/>
          </a:xfrm>
        </p:spPr>
        <p:txBody>
          <a:bodyPr vert="horz" wrap="square" lIns="91440" tIns="45720" rIns="91440" bIns="45720" anchor="t"/>
          <a:p>
            <a:pPr marL="0" marR="0" indent="0" algn="just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en-US" altLang="zh-CN" sz="3200" b="1" i="0" u="none" strike="noStrike" kern="0" cap="none" spc="0" normalizeH="0" baseline="0" noProof="1" dirty="0">
                <a:solidFill>
                  <a:srgbClr val="FFFF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  <a:sym typeface="+mn-ea"/>
              </a:rPr>
              <a:t>2. 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rgbClr val="FFFF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  <a:sym typeface="+mn-ea"/>
              </a:rPr>
              <a:t>肉足纲的主要特征</a:t>
            </a:r>
            <a:endParaRPr kumimoji="1" lang="en-US" altLang="zh-CN" sz="32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just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kumimoji="1" lang="en-US" altLang="zh-CN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具伪足（叶状、丝状、根状，有轴）</a:t>
            </a:r>
            <a:endParaRPr kumimoji="1" lang="en-US" altLang="zh-CN" sz="28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just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kumimoji="1" lang="en-US" altLang="zh-CN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体表仅有极薄的质膜；细胞常分化为外质和内质，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  <a:sym typeface="+mn-ea"/>
              </a:rPr>
              <a:t>内质分为凝胶质和溶胶质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。多以二分裂进行繁殖，可形成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  <a:sym typeface="+mn-ea"/>
              </a:rPr>
              <a:t>包囊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。</a:t>
            </a:r>
            <a:endParaRPr kumimoji="1" lang="zh-CN" altLang="en-US" sz="28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L="342900" marR="0" indent="-342900" algn="just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kumimoji="1" lang="en-US" altLang="zh-CN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生活在不大流动的浅水中，通常可在浸没在水中的植物上找到。</a:t>
            </a:r>
            <a:endParaRPr kumimoji="1" lang="zh-CN" altLang="en-US" sz="20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newsfla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37890" name="组合 160774"/>
          <p:cNvGrpSpPr/>
          <p:nvPr/>
        </p:nvGrpSpPr>
        <p:grpSpPr>
          <a:xfrm>
            <a:off x="6444615" y="254000"/>
            <a:ext cx="2492375" cy="2249488"/>
            <a:chOff x="0" y="0"/>
            <a:chExt cx="1882" cy="1498"/>
          </a:xfrm>
        </p:grpSpPr>
        <p:pic>
          <p:nvPicPr>
            <p:cNvPr id="37891" name="内容占位符 160775" descr="Rectangle: Click to edit Master text styles&#13;&#10;Second level&#13;&#10;Third level&#13;&#10;Fourth level&#13;&#10;Fifth level"/>
            <p:cNvPicPr>
              <a:picLocks noGrp="1" noChangeAspect="1"/>
            </p:cNvPicPr>
            <p:nvPr>
              <p:ph sz="quarter" idx="4294967295"/>
            </p:nvPr>
          </p:nvPicPr>
          <p:blipFill>
            <a:blip r:embed="rId1"/>
            <a:srcRect l="52159" b="25395"/>
            <a:stretch>
              <a:fillRect/>
            </a:stretch>
          </p:blipFill>
          <p:spPr>
            <a:xfrm>
              <a:off x="0" y="0"/>
              <a:ext cx="1882" cy="1498"/>
            </a:xfrm>
          </p:spPr>
        </p:pic>
        <p:sp>
          <p:nvSpPr>
            <p:cNvPr id="37892" name="文本框 160776"/>
            <p:cNvSpPr txBox="1"/>
            <p:nvPr/>
          </p:nvSpPr>
          <p:spPr>
            <a:xfrm>
              <a:off x="91" y="1134"/>
              <a:ext cx="952" cy="30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marL="342900" indent="-342900">
                <a:spcBef>
                  <a:spcPct val="50000"/>
                </a:spcBef>
              </a:pPr>
              <a:r>
                <a:rPr lang="zh-CN" altLang="en-US" dirty="0">
                  <a:solidFill>
                    <a:srgbClr val="FFFF00"/>
                  </a:solidFill>
                  <a:latin typeface="Times New Roman" panose="02020603050405020304" pitchFamily="1" charset="0"/>
                  <a:ea typeface="SimHei" panose="02010609060101010101" pitchFamily="2" charset="-122"/>
                </a:rPr>
                <a:t>有孔虫</a:t>
              </a:r>
              <a:endParaRPr lang="zh-CN" altLang="en-US" dirty="0">
                <a:solidFill>
                  <a:srgbClr val="FFFF00"/>
                </a:solidFill>
                <a:latin typeface="Times New Roman" panose="02020603050405020304" pitchFamily="1" charset="0"/>
                <a:ea typeface="SimHei" panose="02010609060101010101" pitchFamily="2" charset="-122"/>
              </a:endParaRPr>
            </a:p>
          </p:txBody>
        </p:sp>
      </p:grp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0663" y="514350"/>
            <a:ext cx="2627313" cy="5827713"/>
          </a:xfrm>
        </p:spPr>
        <p:txBody>
          <a:bodyPr vert="horz" wrap="square" lIns="91440" tIns="45720" rIns="91440" bIns="45720" numCol="1" anchor="t" anchorCtr="0" compatLnSpc="1"/>
          <a:p>
            <a:pPr marL="0" marR="0" indent="0" algn="just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zh-CN" sz="2000" b="1" i="0" u="none" strike="noStrike" kern="0" cap="none" spc="0" normalizeH="0" baseline="0" noProof="1" dirty="0">
                <a:solidFill>
                  <a:srgbClr val="FFFF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3. </a:t>
            </a:r>
            <a:r>
              <a:rPr kumimoji="1" lang="zh-CN" altLang="en-US" sz="2000" b="1" i="0" u="none" strike="noStrike" kern="0" cap="none" spc="0" normalizeH="0" baseline="0" noProof="1" dirty="0">
                <a:solidFill>
                  <a:srgbClr val="FFFF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肉足纲分类</a:t>
            </a:r>
            <a:endParaRPr kumimoji="1" lang="en-US" altLang="zh-CN" sz="2000" b="1" i="0" u="none" strike="noStrike" kern="0" cap="none" spc="0" normalizeH="0" baseline="0" noProof="1" dirty="0">
              <a:solidFill>
                <a:srgbClr val="FFFF00"/>
              </a:solidFill>
              <a:effectLst>
                <a:outerShdw blurRad="38100" dist="38100" dir="2700000">
                  <a:srgbClr val="C0C0C0"/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kumimoji="1" lang="zh-CN" altLang="en-US" sz="20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（</a:t>
            </a:r>
            <a:r>
              <a:rPr kumimoji="1" lang="en-US" altLang="zh-CN" sz="20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1</a:t>
            </a:r>
            <a:r>
              <a:rPr kumimoji="1" lang="zh-CN" altLang="en-US" sz="20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）</a:t>
            </a:r>
            <a:r>
              <a:rPr kumimoji="1" lang="zh-CN" altLang="en-US" sz="2000" b="1" i="0" u="none" strike="noStrike" kern="0" cap="none" spc="0" normalizeH="0" baseline="0" noProof="1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根足亚纲</a:t>
            </a:r>
            <a:r>
              <a:rPr kumimoji="1" lang="en-US" altLang="zh-CN" sz="2000" b="1" i="0" u="none" strike="noStrike" kern="0" cap="none" spc="0" normalizeH="0" baseline="0" noProof="1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(Rhizopoda)</a:t>
            </a:r>
            <a:r>
              <a:rPr kumimoji="1" lang="zh-CN" altLang="en-US" sz="2000" b="1" i="0" u="none" strike="noStrike" kern="0" cap="none" spc="0" normalizeH="0" baseline="0" noProof="1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：</a:t>
            </a:r>
            <a:endParaRPr kumimoji="1" lang="en-US" altLang="zh-CN" sz="2000" b="0" i="0" u="none" strike="noStrike" kern="0" cap="none" spc="0" normalizeH="0" baseline="0" noProof="1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 indent="0" algn="just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zh-CN" altLang="en-US" sz="20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伪足为叶状、指状、丝状、根状，无轴丝。与</a:t>
            </a:r>
            <a:r>
              <a:rPr kumimoji="1" lang="zh-CN" altLang="en-US" sz="2000" b="1" i="0" u="none" strike="noStrike" kern="0" cap="none" spc="0" normalizeH="0" baseline="0" noProof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人类关系密切</a:t>
            </a:r>
            <a:r>
              <a:rPr kumimoji="1" lang="zh-CN" altLang="en-US" sz="20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的</a:t>
            </a:r>
            <a:r>
              <a:rPr kumimoji="1" lang="zh-CN" altLang="en-US" sz="2000" b="1" i="0" u="sng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痢疾内变形虫</a:t>
            </a:r>
            <a:r>
              <a:rPr kumimoji="1" lang="zh-CN" altLang="en-US" sz="20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。</a:t>
            </a:r>
            <a:endParaRPr kumimoji="1" lang="en-US" altLang="zh-CN" sz="2000" b="1" i="0" u="none" strike="noStrike" kern="0" cap="none" spc="0" normalizeH="0" baseline="0" noProof="1" dirty="0"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 indent="0" algn="just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endParaRPr kumimoji="1" lang="zh-CN" altLang="en-US" sz="2000" b="1" i="0" u="none" strike="noStrike" kern="0" cap="none" spc="0" normalizeH="0" baseline="0" noProof="1" dirty="0"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grpSp>
        <p:nvGrpSpPr>
          <p:cNvPr id="37894" name="组合 160777"/>
          <p:cNvGrpSpPr/>
          <p:nvPr/>
        </p:nvGrpSpPr>
        <p:grpSpPr>
          <a:xfrm>
            <a:off x="2320925" y="65088"/>
            <a:ext cx="5543550" cy="1579562"/>
            <a:chOff x="0" y="0"/>
            <a:chExt cx="3492" cy="995"/>
          </a:xfrm>
        </p:grpSpPr>
        <p:grpSp>
          <p:nvGrpSpPr>
            <p:cNvPr id="37895" name="组合 160778"/>
            <p:cNvGrpSpPr/>
            <p:nvPr/>
          </p:nvGrpSpPr>
          <p:grpSpPr>
            <a:xfrm>
              <a:off x="0" y="0"/>
              <a:ext cx="2154" cy="995"/>
              <a:chOff x="0" y="0"/>
              <a:chExt cx="2631" cy="1486"/>
            </a:xfrm>
          </p:grpSpPr>
          <p:pic>
            <p:nvPicPr>
              <p:cNvPr id="37896" name="内容占位符 160779" descr="Rectangle: Click to edit Master text styles&#13;&#10;Second level&#13;&#10;Third level&#13;&#10;Fourth level&#13;&#10;Fifth level"/>
              <p:cNvPicPr>
                <a:picLocks noGrp="1" noChangeAspect="1"/>
              </p:cNvPicPr>
              <p:nvPr>
                <p:ph sz="quarter" idx="4294967295"/>
              </p:nvPr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2631" cy="1486"/>
              </a:xfrm>
            </p:spPr>
          </p:pic>
          <p:sp>
            <p:nvSpPr>
              <p:cNvPr id="37897" name="文本框 160780"/>
              <p:cNvSpPr txBox="1"/>
              <p:nvPr/>
            </p:nvSpPr>
            <p:spPr>
              <a:xfrm>
                <a:off x="1677" y="260"/>
                <a:ext cx="908" cy="43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marL="342900" indent="-342900">
                  <a:spcBef>
                    <a:spcPct val="50000"/>
                  </a:spcBef>
                </a:pPr>
                <a:r>
                  <a:rPr lang="zh-CN" altLang="en-US" dirty="0">
                    <a:solidFill>
                      <a:srgbClr val="030305"/>
                    </a:solidFill>
                    <a:latin typeface="Times New Roman" panose="02020603050405020304" pitchFamily="1" charset="0"/>
                    <a:ea typeface="SimSun" panose="02010600030101010101" pitchFamily="2" charset="-122"/>
                  </a:rPr>
                  <a:t>砂壳虫</a:t>
                </a:r>
                <a:endParaRPr lang="zh-CN" altLang="en-US" dirty="0">
                  <a:solidFill>
                    <a:srgbClr val="030305"/>
                  </a:solidFill>
                  <a:latin typeface="Times New Roman" panose="02020603050405020304" pitchFamily="1" charset="0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37898" name="直接连接符 160781"/>
            <p:cNvSpPr/>
            <p:nvPr/>
          </p:nvSpPr>
          <p:spPr>
            <a:xfrm flipV="1">
              <a:off x="1950" y="436"/>
              <a:ext cx="227" cy="13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37899" name="文本框 160782"/>
            <p:cNvSpPr txBox="1"/>
            <p:nvPr/>
          </p:nvSpPr>
          <p:spPr>
            <a:xfrm>
              <a:off x="2131" y="300"/>
              <a:ext cx="1361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b="1" dirty="0">
                  <a:latin typeface="Tahoma" panose="020B0604030504040204" pitchFamily="2" charset="0"/>
                  <a:ea typeface="SimSun" panose="02010600030101010101" pitchFamily="2" charset="-122"/>
                </a:rPr>
                <a:t>叶足</a:t>
              </a:r>
              <a:r>
                <a:rPr lang="en-US" altLang="zh-CN" sz="2000" dirty="0">
                  <a:latin typeface="Tahoma" panose="020B0604030504040204" pitchFamily="2" charset="0"/>
                  <a:ea typeface="SimSun" panose="02010600030101010101" pitchFamily="2" charset="-122"/>
                </a:rPr>
                <a:t>Lobopodia</a:t>
              </a:r>
              <a:endParaRPr lang="en-US" altLang="zh-CN" sz="2000" dirty="0">
                <a:latin typeface="Tahoma" panose="020B0604030504040204" pitchFamily="2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37900" name="组合 160783"/>
          <p:cNvGrpSpPr/>
          <p:nvPr/>
        </p:nvGrpSpPr>
        <p:grpSpPr>
          <a:xfrm>
            <a:off x="4216400" y="2503488"/>
            <a:ext cx="4664075" cy="4175125"/>
            <a:chOff x="0" y="0"/>
            <a:chExt cx="3376" cy="3003"/>
          </a:xfrm>
        </p:grpSpPr>
        <p:grpSp>
          <p:nvGrpSpPr>
            <p:cNvPr id="37901" name="组合 160784"/>
            <p:cNvGrpSpPr/>
            <p:nvPr/>
          </p:nvGrpSpPr>
          <p:grpSpPr>
            <a:xfrm>
              <a:off x="0" y="0"/>
              <a:ext cx="3376" cy="3003"/>
              <a:chOff x="0" y="0"/>
              <a:chExt cx="4176" cy="3863"/>
            </a:xfrm>
          </p:grpSpPr>
          <p:pic>
            <p:nvPicPr>
              <p:cNvPr id="37902" name="图片 160785" descr="11_2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4176" cy="381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7903" name="文本框 160786"/>
              <p:cNvSpPr txBox="1"/>
              <p:nvPr/>
            </p:nvSpPr>
            <p:spPr>
              <a:xfrm>
                <a:off x="1311" y="3485"/>
                <a:ext cx="969" cy="3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zh-CN" altLang="en-US" sz="1600" dirty="0">
                    <a:solidFill>
                      <a:srgbClr val="030305"/>
                    </a:solidFill>
                    <a:latin typeface="Tahoma" panose="020B0604030504040204" pitchFamily="2" charset="0"/>
                    <a:ea typeface="SimHei" panose="02010609060101010101" pitchFamily="2" charset="-122"/>
                  </a:rPr>
                  <a:t>球房虫</a:t>
                </a:r>
                <a:endParaRPr lang="zh-CN" altLang="en-US" sz="1600" dirty="0">
                  <a:solidFill>
                    <a:srgbClr val="030305"/>
                  </a:solidFill>
                  <a:latin typeface="Tahoma" panose="020B0604030504040204" pitchFamily="2" charset="0"/>
                  <a:ea typeface="SimHei" panose="02010609060101010101" pitchFamily="2" charset="-122"/>
                </a:endParaRPr>
              </a:p>
            </p:txBody>
          </p:sp>
          <p:sp>
            <p:nvSpPr>
              <p:cNvPr id="37904" name="文本框 160787"/>
              <p:cNvSpPr txBox="1"/>
              <p:nvPr/>
            </p:nvSpPr>
            <p:spPr>
              <a:xfrm>
                <a:off x="865" y="1394"/>
                <a:ext cx="623" cy="54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zh-CN" altLang="en-US" sz="1600" dirty="0">
                    <a:solidFill>
                      <a:srgbClr val="030305"/>
                    </a:solidFill>
                    <a:latin typeface="Tahoma" panose="020B0604030504040204" pitchFamily="2" charset="0"/>
                    <a:ea typeface="SimHei" panose="02010609060101010101" pitchFamily="2" charset="-122"/>
                  </a:rPr>
                  <a:t>变形虫</a:t>
                </a:r>
                <a:endParaRPr lang="zh-CN" altLang="en-US" sz="1600" dirty="0">
                  <a:solidFill>
                    <a:srgbClr val="030305"/>
                  </a:solidFill>
                  <a:latin typeface="Tahoma" panose="020B0604030504040204" pitchFamily="2" charset="0"/>
                  <a:ea typeface="SimHei" panose="02010609060101010101" pitchFamily="2" charset="-122"/>
                </a:endParaRPr>
              </a:p>
            </p:txBody>
          </p:sp>
          <p:sp>
            <p:nvSpPr>
              <p:cNvPr id="37905" name="文本框 160788"/>
              <p:cNvSpPr txBox="1"/>
              <p:nvPr/>
            </p:nvSpPr>
            <p:spPr>
              <a:xfrm>
                <a:off x="2160" y="2304"/>
                <a:ext cx="624" cy="54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zh-CN" altLang="en-US" sz="1600" dirty="0">
                    <a:solidFill>
                      <a:srgbClr val="030305"/>
                    </a:solidFill>
                    <a:latin typeface="Tahoma" panose="020B0604030504040204" pitchFamily="2" charset="0"/>
                    <a:ea typeface="SimHei" panose="02010609060101010101" pitchFamily="2" charset="-122"/>
                  </a:rPr>
                  <a:t>砂壳虫</a:t>
                </a:r>
                <a:endParaRPr lang="zh-CN" altLang="en-US" sz="1600" dirty="0">
                  <a:solidFill>
                    <a:srgbClr val="030305"/>
                  </a:solidFill>
                  <a:latin typeface="Tahoma" panose="020B0604030504040204" pitchFamily="2" charset="0"/>
                  <a:ea typeface="SimHei" panose="02010609060101010101" pitchFamily="2" charset="-122"/>
                </a:endParaRPr>
              </a:p>
            </p:txBody>
          </p:sp>
          <p:sp>
            <p:nvSpPr>
              <p:cNvPr id="37906" name="矩形 160789"/>
              <p:cNvSpPr/>
              <p:nvPr/>
            </p:nvSpPr>
            <p:spPr>
              <a:xfrm>
                <a:off x="3217" y="1059"/>
                <a:ext cx="619" cy="3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p>
                <a:r>
                  <a:rPr lang="zh-CN" altLang="en-US" sz="1600" dirty="0">
                    <a:solidFill>
                      <a:srgbClr val="030305"/>
                    </a:solidFill>
                    <a:latin typeface="Tahoma" panose="020B0604030504040204" pitchFamily="2" charset="0"/>
                    <a:ea typeface="SimHei" panose="02010609060101010101" pitchFamily="2" charset="-122"/>
                  </a:rPr>
                  <a:t>表壳虫</a:t>
                </a:r>
                <a:endParaRPr lang="zh-CN" altLang="en-US" sz="1600" dirty="0">
                  <a:solidFill>
                    <a:srgbClr val="030305"/>
                  </a:solidFill>
                  <a:latin typeface="Tahoma" panose="020B0604030504040204" pitchFamily="2" charset="0"/>
                  <a:ea typeface="SimHei" panose="02010609060101010101" pitchFamily="2" charset="-122"/>
                </a:endParaRPr>
              </a:p>
            </p:txBody>
          </p:sp>
          <p:sp>
            <p:nvSpPr>
              <p:cNvPr id="37907" name="文本框 160790"/>
              <p:cNvSpPr txBox="1"/>
              <p:nvPr/>
            </p:nvSpPr>
            <p:spPr>
              <a:xfrm>
                <a:off x="2457" y="3551"/>
                <a:ext cx="985" cy="3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zh-CN" altLang="en-US" sz="1600" dirty="0">
                    <a:solidFill>
                      <a:srgbClr val="030305"/>
                    </a:solidFill>
                    <a:latin typeface="Tahoma" panose="020B0604030504040204" pitchFamily="2" charset="0"/>
                    <a:ea typeface="SimHei" panose="02010609060101010101" pitchFamily="2" charset="-122"/>
                  </a:rPr>
                  <a:t>足衣虫</a:t>
                </a:r>
                <a:endParaRPr lang="zh-CN" altLang="en-US" sz="1600" dirty="0">
                  <a:solidFill>
                    <a:srgbClr val="030305"/>
                  </a:solidFill>
                  <a:latin typeface="Tahoma" panose="020B0604030504040204" pitchFamily="2" charset="0"/>
                  <a:ea typeface="SimHei" panose="02010609060101010101" pitchFamily="2" charset="-122"/>
                </a:endParaRPr>
              </a:p>
            </p:txBody>
          </p:sp>
        </p:grpSp>
        <p:sp>
          <p:nvSpPr>
            <p:cNvPr id="37908" name="矩形 160791"/>
            <p:cNvSpPr/>
            <p:nvPr/>
          </p:nvSpPr>
          <p:spPr>
            <a:xfrm>
              <a:off x="2317" y="1333"/>
              <a:ext cx="1059" cy="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b="1" dirty="0">
                  <a:latin typeface="Tahoma" panose="020B0604030504040204" pitchFamily="2" charset="0"/>
                  <a:ea typeface="SimSun" panose="02010600030101010101" pitchFamily="2" charset="-122"/>
                </a:rPr>
                <a:t>叶足</a:t>
              </a:r>
              <a:r>
                <a:rPr lang="en-US" altLang="zh-CN" dirty="0">
                  <a:latin typeface="Tahoma" panose="020B0604030504040204" pitchFamily="2" charset="0"/>
                  <a:ea typeface="SimSun" panose="02010600030101010101" pitchFamily="2" charset="-122"/>
                </a:rPr>
                <a:t>Lobopodia</a:t>
              </a:r>
              <a:endParaRPr lang="en-US" altLang="zh-CN" dirty="0">
                <a:latin typeface="Tahoma" panose="020B0604030504040204" pitchFamily="2" charset="0"/>
                <a:ea typeface="SimSun" panose="02010600030101010101" pitchFamily="2" charset="-122"/>
              </a:endParaRPr>
            </a:p>
          </p:txBody>
        </p:sp>
      </p:grpSp>
      <p:pic>
        <p:nvPicPr>
          <p:cNvPr id="37909" name="图片 160770" descr="表壳目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13" y="3630613"/>
            <a:ext cx="3132137" cy="2805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910" name="文本框 2"/>
          <p:cNvSpPr txBox="1"/>
          <p:nvPr/>
        </p:nvSpPr>
        <p:spPr>
          <a:xfrm>
            <a:off x="288925" y="6394450"/>
            <a:ext cx="1101725" cy="460375"/>
          </a:xfrm>
          <a:prstGeom prst="rect">
            <a:avLst/>
          </a:prstGeom>
          <a:solidFill>
            <a:srgbClr val="FFEBC2"/>
          </a:solidFill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b="1" dirty="0">
                <a:solidFill>
                  <a:srgbClr val="0000CC"/>
                </a:solidFill>
                <a:latin typeface="Times New Roman" panose="02020603050405020304" pitchFamily="1" charset="0"/>
                <a:ea typeface="SimSun" panose="02010600030101010101" pitchFamily="2" charset="-122"/>
                <a:sym typeface="SimSun" panose="02010600030101010101" pitchFamily="2" charset="-122"/>
              </a:rPr>
              <a:t>表壳虫</a:t>
            </a:r>
            <a:endParaRPr lang="zh-CN" altLang="en-US"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newsfla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7035" y="259080"/>
            <a:ext cx="7979410" cy="5604510"/>
          </a:xfrm>
        </p:spPr>
        <p:txBody>
          <a:bodyPr/>
          <a:p>
            <a:pPr marL="0" indent="0" algn="just">
              <a:lnSpc>
                <a:spcPct val="150000"/>
              </a:lnSpc>
              <a:buNone/>
            </a:pPr>
            <a:r>
              <a:rPr lang="zh-CN" altLang="en-US" sz="2800" b="1" dirty="0">
                <a:solidFill>
                  <a:srgbClr val="FFFF00"/>
                </a:solidFill>
                <a:sym typeface="+mn-ea"/>
              </a:rPr>
              <a:t>单细胞动物群体</a:t>
            </a:r>
            <a:r>
              <a:rPr lang="en-US" altLang="zh-CN" sz="2800" b="1" dirty="0">
                <a:sym typeface="+mn-ea"/>
              </a:rPr>
              <a:t>→</a:t>
            </a:r>
            <a:r>
              <a:rPr lang="zh-CN" altLang="en-US" sz="2800" b="1" dirty="0">
                <a:sym typeface="+mn-ea"/>
              </a:rPr>
              <a:t>是由多个</a:t>
            </a:r>
            <a:r>
              <a:rPr lang="zh-CN" altLang="en-US" sz="2800" b="1" u="sng" dirty="0">
                <a:sym typeface="+mn-ea"/>
              </a:rPr>
              <a:t>个体</a:t>
            </a:r>
            <a:r>
              <a:rPr lang="zh-CN" altLang="en-US" sz="2800" b="1" dirty="0">
                <a:sym typeface="+mn-ea"/>
              </a:rPr>
              <a:t>聚合而成，没有细胞分化，各个体相对独立，或者只有体细胞和生殖细胞的分化如团藻。</a:t>
            </a:r>
            <a:endParaRPr lang="en-US" altLang="zh-CN" sz="2800" b="1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en-US" sz="2800" b="1" dirty="0">
                <a:solidFill>
                  <a:srgbClr val="FFFF00"/>
                </a:solidFill>
                <a:sym typeface="+mn-ea"/>
              </a:rPr>
              <a:t>多细胞动物</a:t>
            </a:r>
            <a:r>
              <a:rPr lang="en-US" altLang="zh-CN" sz="2800" b="1" dirty="0">
                <a:sym typeface="+mn-ea"/>
              </a:rPr>
              <a:t>→</a:t>
            </a:r>
            <a:r>
              <a:rPr lang="zh-CN" altLang="en-US" sz="2800" b="1" dirty="0">
                <a:sym typeface="+mn-ea"/>
              </a:rPr>
              <a:t>动物的体细胞进一步分化，形成组织、器官和系统，相互协调。</a:t>
            </a:r>
            <a:endParaRPr lang="en-US" altLang="zh-CN" sz="2800" b="1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en-US" sz="2800" b="1" dirty="0">
                <a:solidFill>
                  <a:srgbClr val="FFFF00"/>
                </a:solidFill>
                <a:sym typeface="+mn-ea"/>
              </a:rPr>
              <a:t>细胞器</a:t>
            </a:r>
            <a:r>
              <a:rPr lang="en-US" altLang="zh-CN" sz="2800" b="1" dirty="0">
                <a:sym typeface="+mn-ea"/>
              </a:rPr>
              <a:t>→</a:t>
            </a:r>
            <a:r>
              <a:rPr lang="zh-CN" altLang="en-US" sz="2800" b="1" dirty="0">
                <a:sym typeface="+mn-ea"/>
              </a:rPr>
              <a:t>由原生动物的原生质分化而形成，能执行一定的生理功能如鞭毛司运动。</a:t>
            </a:r>
            <a:endParaRPr lang="zh-CN" altLang="en-US" b="1" dirty="0"/>
          </a:p>
          <a:p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6371590" y="4509135"/>
            <a:ext cx="2554605" cy="23228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FF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38915" name="文本占位符 2"/>
          <p:cNvSpPr>
            <a:spLocks noGrp="1"/>
          </p:cNvSpPr>
          <p:nvPr>
            <p:ph type="body" sz="half" idx="1"/>
          </p:nvPr>
        </p:nvSpPr>
        <p:spPr>
          <a:xfrm>
            <a:off x="635000" y="2916238"/>
            <a:ext cx="7694613" cy="2655887"/>
          </a:xfrm>
        </p:spPr>
        <p:txBody>
          <a:bodyPr vert="horz" wrap="square" lIns="91440" tIns="45720" rIns="91440" bIns="45720" anchor="t" anchorCtr="0"/>
          <a:p>
            <a:pPr marL="0" indent="0">
              <a:lnSpc>
                <a:spcPct val="140000"/>
              </a:lnSpc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lang="zh-CN" altLang="en-US" b="1"/>
              <a:t>痢疾内变形虫即</a:t>
            </a:r>
            <a:r>
              <a:rPr lang="zh-CN" altLang="en-US" b="1" u="sng"/>
              <a:t>痢疾阿米巴</a:t>
            </a:r>
            <a:r>
              <a:rPr lang="zh-CN" altLang="en-US" b="1"/>
              <a:t>，除能引起痢疾、</a:t>
            </a:r>
            <a:r>
              <a:rPr lang="zh-CN" altLang="en-US" b="1" dirty="0"/>
              <a:t>发烧、腹膜炎</a:t>
            </a:r>
            <a:r>
              <a:rPr lang="zh-CN" altLang="en-US" b="1"/>
              <a:t>外，还会造成</a:t>
            </a:r>
            <a:r>
              <a:rPr lang="zh-CN" altLang="en-US" b="1" u="sng"/>
              <a:t>肝脓肿</a:t>
            </a:r>
            <a:r>
              <a:rPr lang="zh-CN" altLang="en-US" b="1"/>
              <a:t>。当药物进入肠道时，它们会形成孢子而随粪便排出体外，经人、畜饮水后再进入寄主体内。</a:t>
            </a:r>
            <a:endParaRPr lang="zh-CN" altLang="en-US"/>
          </a:p>
        </p:txBody>
      </p:sp>
      <p:pic>
        <p:nvPicPr>
          <p:cNvPr id="38916" name="图片 161795" descr="痢疾内变形虫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525463"/>
            <a:ext cx="3017838" cy="226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161796" descr="痢疾内变形虫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0" y="527050"/>
            <a:ext cx="3378200" cy="2263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8918" name="组合 161797"/>
          <p:cNvGrpSpPr/>
          <p:nvPr/>
        </p:nvGrpSpPr>
        <p:grpSpPr>
          <a:xfrm>
            <a:off x="5589588" y="527050"/>
            <a:ext cx="3554412" cy="2262188"/>
            <a:chOff x="0" y="0"/>
            <a:chExt cx="2239" cy="1489"/>
          </a:xfrm>
        </p:grpSpPr>
        <p:pic>
          <p:nvPicPr>
            <p:cNvPr id="38919" name="图片 161798" descr="痢疾内变形虫电镜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39" cy="148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920" name="矩形 161799"/>
            <p:cNvSpPr/>
            <p:nvPr/>
          </p:nvSpPr>
          <p:spPr>
            <a:xfrm>
              <a:off x="130" y="0"/>
              <a:ext cx="1815" cy="30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b="1" dirty="0">
                  <a:latin typeface="Tahoma" panose="020B0604030504040204" pitchFamily="2" charset="0"/>
                  <a:ea typeface="SimSun" panose="02010600030101010101" pitchFamily="2" charset="-122"/>
                </a:rPr>
                <a:t>痢疾内变形虫  电镜</a:t>
              </a:r>
              <a:endParaRPr lang="zh-CN" altLang="en-US" b="1" dirty="0">
                <a:latin typeface="Tahoma" panose="020B0604030504040204" pitchFamily="2" charset="0"/>
                <a:ea typeface="SimSun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newsfla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2949575" cy="658813"/>
          </a:xfrm>
        </p:spPr>
        <p:txBody>
          <a:bodyPr vert="horz" wrap="square" lIns="92075" tIns="46038" rIns="92075" bIns="46038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3600" b="1" i="0" u="none" strike="noStrike" kern="0" cap="none" spc="0" normalizeH="0" baseline="0" noProof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痢疾内变形虫</a:t>
            </a:r>
            <a:endParaRPr kumimoji="1" lang="zh-CN" altLang="en-US" sz="3600" b="1" i="0" u="none" strike="noStrike" kern="0" cap="none" spc="0" normalizeH="0" baseline="0" noProof="1" dirty="0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9939" name="Rectangle 3"/>
          <p:cNvSpPr>
            <a:spLocks noGrp="1"/>
          </p:cNvSpPr>
          <p:nvPr>
            <p:ph idx="1"/>
          </p:nvPr>
        </p:nvSpPr>
        <p:spPr>
          <a:xfrm>
            <a:off x="609600" y="1341438"/>
            <a:ext cx="7923213" cy="4754562"/>
          </a:xfrm>
        </p:spPr>
        <p:txBody>
          <a:bodyPr vert="horz" wrap="square" lIns="91440" tIns="45720" rIns="91440" bIns="45720" anchor="t" anchorCtr="0"/>
          <a:p>
            <a:pPr algn="just">
              <a:lnSpc>
                <a:spcPct val="120000"/>
              </a:lnSpc>
              <a:buClr>
                <a:srgbClr val="FFFF00"/>
              </a:buClr>
              <a:buFont typeface="Wingdings" panose="05000000000000000000" charset="0"/>
              <a:buChar char="u"/>
            </a:pPr>
            <a:r>
              <a:rPr lang="zh-CN" altLang="en-US" b="1" dirty="0"/>
              <a:t>痢疾内变形虫寄生在人的消化道中，引起肝肿、发烧、腹膜炎。</a:t>
            </a:r>
            <a:endParaRPr lang="en-US" altLang="zh-CN" b="1" dirty="0"/>
          </a:p>
          <a:p>
            <a:pPr algn="just">
              <a:lnSpc>
                <a:spcPct val="120000"/>
              </a:lnSpc>
              <a:buClr>
                <a:srgbClr val="FFFF00"/>
              </a:buClr>
              <a:buFont typeface="Wingdings" panose="05000000000000000000" charset="0"/>
              <a:buChar char="u"/>
            </a:pPr>
            <a:r>
              <a:rPr lang="en-US" altLang="zh-CN" b="1" dirty="0"/>
              <a:t> </a:t>
            </a:r>
            <a:r>
              <a:rPr lang="zh-CN" altLang="en-US" b="1" dirty="0"/>
              <a:t>滋养体</a:t>
            </a:r>
            <a:r>
              <a:rPr lang="en-US" altLang="zh-CN" b="1" dirty="0">
                <a:latin typeface="Courier New" panose="02070309020205020404" pitchFamily="1" charset="0"/>
              </a:rPr>
              <a:t>——</a:t>
            </a:r>
            <a:r>
              <a:rPr lang="zh-CN" altLang="en-US" b="1" dirty="0"/>
              <a:t>原生动物</a:t>
            </a:r>
            <a:r>
              <a:rPr lang="zh-CN" altLang="en-US" b="1" u="sng" dirty="0"/>
              <a:t>摄取营养阶段</a:t>
            </a:r>
            <a:r>
              <a:rPr lang="zh-CN" altLang="en-US" b="1" dirty="0"/>
              <a:t>，能活动，摄取养料，生长和繁殖，是寄生虫</a:t>
            </a:r>
            <a:r>
              <a:rPr lang="zh-CN" altLang="en-US" b="1" u="sng" dirty="0">
                <a:solidFill>
                  <a:srgbClr val="FFFF00"/>
                </a:solidFill>
              </a:rPr>
              <a:t>寄生阶段</a:t>
            </a:r>
            <a:r>
              <a:rPr lang="zh-CN" altLang="en-US" b="1" dirty="0"/>
              <a:t>。分为不活泼，不侵蚀肠壁的</a:t>
            </a:r>
            <a:r>
              <a:rPr lang="zh-CN" altLang="en-US" b="1" dirty="0">
                <a:solidFill>
                  <a:srgbClr val="FF0000"/>
                </a:solidFill>
              </a:rPr>
              <a:t>小滋</a:t>
            </a:r>
            <a:r>
              <a:rPr lang="zh-CN" altLang="en-US" b="1" dirty="0"/>
              <a:t>养体和活泼，侵蚀肠壁的</a:t>
            </a:r>
            <a:r>
              <a:rPr lang="zh-CN" altLang="en-US" b="1" dirty="0">
                <a:solidFill>
                  <a:srgbClr val="FF0000"/>
                </a:solidFill>
              </a:rPr>
              <a:t>大滋养体</a:t>
            </a:r>
            <a:r>
              <a:rPr lang="zh-CN" altLang="en-US" b="1" dirty="0"/>
              <a:t>。</a:t>
            </a:r>
            <a:endParaRPr lang="en-US" altLang="zh-CN" b="1" dirty="0"/>
          </a:p>
          <a:p>
            <a:pPr algn="just">
              <a:lnSpc>
                <a:spcPct val="120000"/>
              </a:lnSpc>
              <a:buClr>
                <a:srgbClr val="FFFF00"/>
              </a:buClr>
              <a:buFont typeface="Wingdings" panose="05000000000000000000" charset="0"/>
              <a:buChar char="u"/>
            </a:pPr>
            <a:r>
              <a:rPr lang="en-US" altLang="zh-CN" b="1" dirty="0"/>
              <a:t> </a:t>
            </a:r>
            <a:r>
              <a:rPr lang="zh-CN" altLang="en-US" b="1" dirty="0"/>
              <a:t>包囊</a:t>
            </a:r>
            <a:r>
              <a:rPr lang="en-US" altLang="zh-CN" b="1" dirty="0">
                <a:latin typeface="Courier New" panose="02070309020205020404" pitchFamily="1" charset="0"/>
              </a:rPr>
              <a:t>——</a:t>
            </a:r>
            <a:r>
              <a:rPr lang="zh-CN" altLang="en-US" b="1" dirty="0"/>
              <a:t>原生动物</a:t>
            </a:r>
            <a:r>
              <a:rPr lang="zh-CN" altLang="en-US" b="1" u="sng" dirty="0"/>
              <a:t>不摄取营养阶段</a:t>
            </a:r>
            <a:r>
              <a:rPr lang="zh-CN" altLang="en-US" b="1" dirty="0"/>
              <a:t>，有囊壁和能抵抗不良环境的能力，是</a:t>
            </a:r>
            <a:r>
              <a:rPr lang="zh-CN" altLang="en-US" b="1" u="sng" dirty="0">
                <a:solidFill>
                  <a:srgbClr val="FFFF00"/>
                </a:solidFill>
              </a:rPr>
              <a:t>感染阶段</a:t>
            </a:r>
            <a:r>
              <a:rPr lang="zh-CN" altLang="en-US" b="1" dirty="0"/>
              <a:t>。</a:t>
            </a:r>
            <a:endParaRPr lang="zh-CN" altLang="en-US" b="1" dirty="0"/>
          </a:p>
        </p:txBody>
      </p:sp>
    </p:spTree>
  </p:cSld>
  <p:clrMapOvr>
    <a:masterClrMapping/>
  </p:clrMapOvr>
  <p:transition>
    <p:newsfla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88913"/>
            <a:ext cx="5465763" cy="719138"/>
          </a:xfrm>
        </p:spPr>
        <p:txBody>
          <a:bodyPr vert="horz" wrap="square" lIns="92075" tIns="46038" rIns="92075" bIns="46038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40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痢疾内变形虫生活史</a:t>
            </a:r>
            <a:endParaRPr kumimoji="1" lang="zh-CN" altLang="en-US" sz="4000" b="1" i="0" u="none" strike="noStrike" kern="0" cap="none" spc="0" normalizeH="0" baseline="0" noProof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0963" name="Picture 6" descr="阿米巴生活史"/>
          <p:cNvPicPr>
            <a:picLocks noGrp="1" noChangeAspect="1"/>
          </p:cNvPicPr>
          <p:nvPr>
            <p:ph type="clipArt" sz="half" idx="2"/>
          </p:nvPr>
        </p:nvPicPr>
        <p:blipFill>
          <a:blip r:embed="rId1"/>
          <a:stretch>
            <a:fillRect/>
          </a:stretch>
        </p:blipFill>
        <p:spPr>
          <a:xfrm>
            <a:off x="0" y="1143000"/>
            <a:ext cx="9144000" cy="5715000"/>
          </a:xfrm>
        </p:spPr>
      </p:pic>
      <p:sp>
        <p:nvSpPr>
          <p:cNvPr id="40964" name="矩形标注 1"/>
          <p:cNvSpPr/>
          <p:nvPr/>
        </p:nvSpPr>
        <p:spPr>
          <a:xfrm>
            <a:off x="60325" y="1200150"/>
            <a:ext cx="1778000" cy="263525"/>
          </a:xfrm>
          <a:prstGeom prst="wedgeRectCallout">
            <a:avLst>
              <a:gd name="adj1" fmla="val 2856"/>
              <a:gd name="adj2" fmla="val 32077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r>
              <a:rPr lang="en-US" altLang="zh-CN" sz="140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4</a:t>
            </a:r>
            <a:r>
              <a:rPr lang="zh-CN" altLang="en-US" sz="140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个核包囊是感染阶段</a:t>
            </a:r>
            <a:endParaRPr lang="zh-CN" altLang="en-US" sz="1400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  <p:sp>
        <p:nvSpPr>
          <p:cNvPr id="40965" name="矩形标注 2"/>
          <p:cNvSpPr/>
          <p:nvPr/>
        </p:nvSpPr>
        <p:spPr>
          <a:xfrm>
            <a:off x="2001838" y="2352675"/>
            <a:ext cx="1100137" cy="215900"/>
          </a:xfrm>
          <a:prstGeom prst="wedgeRectCallout">
            <a:avLst>
              <a:gd name="adj1" fmla="val -76491"/>
              <a:gd name="adj2" fmla="val 154116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r>
              <a:rPr lang="zh-CN" altLang="en-US" sz="120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变</a:t>
            </a:r>
            <a:r>
              <a:rPr lang="en-US" altLang="zh-CN" sz="120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4</a:t>
            </a:r>
            <a:r>
              <a:rPr lang="zh-CN" altLang="en-US" sz="120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个小滋养体</a:t>
            </a:r>
            <a:endParaRPr lang="zh-CN" altLang="en-US" sz="1200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  <p:sp>
        <p:nvSpPr>
          <p:cNvPr id="40966" name="矩形 3"/>
          <p:cNvSpPr/>
          <p:nvPr/>
        </p:nvSpPr>
        <p:spPr>
          <a:xfrm>
            <a:off x="4211638" y="2997200"/>
            <a:ext cx="803275" cy="215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r>
              <a:rPr lang="zh-CN" altLang="en-US" sz="120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小滋养体</a:t>
            </a:r>
            <a:endParaRPr lang="zh-CN" altLang="en-US" sz="1200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newsfla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FF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41986" name="文本占位符 2"/>
          <p:cNvSpPr>
            <a:spLocks noGrp="1"/>
          </p:cNvSpPr>
          <p:nvPr>
            <p:ph type="body" sz="half" idx="1"/>
          </p:nvPr>
        </p:nvSpPr>
        <p:spPr>
          <a:xfrm>
            <a:off x="395288" y="142875"/>
            <a:ext cx="3810000" cy="4114800"/>
          </a:xfrm>
        </p:spPr>
        <p:txBody>
          <a:bodyPr vert="horz" wrap="square" lIns="91440" tIns="45720" rIns="91440" bIns="45720" anchor="t" anchorCtr="0"/>
          <a:p>
            <a:pPr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2000" b="1" dirty="0">
                <a:solidFill>
                  <a:srgbClr val="FFFF00"/>
                </a:solidFill>
              </a:rPr>
              <a:t>（</a:t>
            </a:r>
            <a:r>
              <a:rPr lang="en-US" altLang="zh-CN" sz="2000" b="1" dirty="0">
                <a:solidFill>
                  <a:srgbClr val="FFFF00"/>
                </a:solidFill>
              </a:rPr>
              <a:t>2</a:t>
            </a:r>
            <a:r>
              <a:rPr lang="zh-CN" altLang="en-US" sz="2000" b="1" dirty="0">
                <a:solidFill>
                  <a:srgbClr val="FFFF00"/>
                </a:solidFill>
              </a:rPr>
              <a:t>）辐足亚纲</a:t>
            </a:r>
            <a:r>
              <a:rPr lang="en-US" altLang="zh-CN" sz="2000" b="1" dirty="0">
                <a:solidFill>
                  <a:srgbClr val="FFFF00"/>
                </a:solidFill>
              </a:rPr>
              <a:t>(Actinopoda)</a:t>
            </a:r>
            <a:r>
              <a:rPr lang="zh-CN" altLang="en-US" sz="2000" b="1" dirty="0"/>
              <a:t>：</a:t>
            </a:r>
            <a:endParaRPr lang="zh-CN" altLang="en-US" sz="2000" b="1" dirty="0"/>
          </a:p>
          <a:p>
            <a:pPr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2000" b="1" dirty="0"/>
              <a:t>     针状伪足有轴丝支持，多漂浮生活，如太阳虫、艾氏辐射虫等。</a:t>
            </a:r>
            <a:endParaRPr lang="zh-CN" altLang="en-US" sz="2000" b="1" dirty="0"/>
          </a:p>
          <a:p>
            <a:pPr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2000" b="1" dirty="0"/>
              <a:t>	</a:t>
            </a:r>
            <a:endParaRPr lang="zh-CN" altLang="en-US" sz="2000" b="1" dirty="0"/>
          </a:p>
          <a:p>
            <a:pPr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2000" b="1" dirty="0"/>
              <a:t>     </a:t>
            </a:r>
            <a:r>
              <a:rPr lang="zh-CN" altLang="en-US" sz="2000" b="1" dirty="0">
                <a:solidFill>
                  <a:srgbClr val="FFFF00"/>
                </a:solidFill>
              </a:rPr>
              <a:t>表壳虫、太阳虫</a:t>
            </a:r>
            <a:r>
              <a:rPr lang="zh-CN" altLang="en-US" sz="2000" b="1" dirty="0"/>
              <a:t>等是浮游生物的组成部分。</a:t>
            </a:r>
            <a:endParaRPr lang="zh-CN" altLang="en-US" sz="2000"/>
          </a:p>
        </p:txBody>
      </p:sp>
      <p:sp>
        <p:nvSpPr>
          <p:cNvPr id="41987" name="联机映像占位符 3"/>
          <p:cNvSpPr>
            <a:spLocks noGrp="1"/>
          </p:cNvSpPr>
          <p:nvPr>
            <p:ph type="clipArt" sz="half" idx="2"/>
          </p:nvPr>
        </p:nvSpPr>
        <p:spPr/>
      </p:sp>
      <p:grpSp>
        <p:nvGrpSpPr>
          <p:cNvPr id="41988" name="组合 162818"/>
          <p:cNvGrpSpPr/>
          <p:nvPr/>
        </p:nvGrpSpPr>
        <p:grpSpPr>
          <a:xfrm>
            <a:off x="250825" y="4354513"/>
            <a:ext cx="3465513" cy="2667000"/>
            <a:chOff x="0" y="0"/>
            <a:chExt cx="2268" cy="1625"/>
          </a:xfrm>
        </p:grpSpPr>
        <p:pic>
          <p:nvPicPr>
            <p:cNvPr id="41989" name="内容占位符 162819" descr="Rectangle: Click to edit Master text styles&#13;&#10;Second level&#13;&#10;Third level&#13;&#10;Fourth level&#13;&#10;Fifth level"/>
            <p:cNvPicPr>
              <a:picLocks noGrp="1" noChangeAspect="1"/>
            </p:cNvPicPr>
            <p:nvPr>
              <p:ph sz="half" idx="4294967295"/>
            </p:nvPr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2268" cy="1625"/>
            </a:xfrm>
          </p:spPr>
        </p:pic>
        <p:sp>
          <p:nvSpPr>
            <p:cNvPr id="41990" name="矩形 162820"/>
            <p:cNvSpPr/>
            <p:nvPr/>
          </p:nvSpPr>
          <p:spPr>
            <a:xfrm>
              <a:off x="46" y="191"/>
              <a:ext cx="622" cy="2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p>
              <a:pPr marL="342900" indent="-342900">
                <a:spcBef>
                  <a:spcPct val="20000"/>
                </a:spcBef>
              </a:pPr>
              <a:r>
                <a:rPr lang="zh-CN" altLang="en-US" sz="2000" b="1" dirty="0">
                  <a:solidFill>
                    <a:schemeClr val="bg1"/>
                  </a:solidFill>
                  <a:latin typeface="Times New Roman" panose="02020603050405020304" pitchFamily="1" charset="0"/>
                  <a:ea typeface="SimSun" panose="02010600030101010101" pitchFamily="2" charset="-122"/>
                </a:rPr>
                <a:t>太阳虫</a:t>
              </a:r>
              <a:endParaRPr lang="zh-CN" altLang="en-US" sz="2000" b="1" dirty="0">
                <a:solidFill>
                  <a:schemeClr val="bg1"/>
                </a:solidFill>
                <a:latin typeface="Times New Roman" panose="02020603050405020304" pitchFamily="1" charset="0"/>
                <a:ea typeface="SimSun" panose="02010600030101010101" pitchFamily="2" charset="-122"/>
              </a:endParaRPr>
            </a:p>
          </p:txBody>
        </p:sp>
      </p:grpSp>
      <p:pic>
        <p:nvPicPr>
          <p:cNvPr id="41991" name="图片 162821" descr="radro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2563813"/>
            <a:ext cx="3465513" cy="1793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图片 162823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125" y="0"/>
            <a:ext cx="2759075" cy="69992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newsfla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15900"/>
            <a:ext cx="4957763" cy="823913"/>
          </a:xfrm>
        </p:spPr>
        <p:txBody>
          <a:bodyPr vert="horz" wrap="square" lIns="92075" tIns="46038" rIns="92075" bIns="46038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44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（三）</a:t>
            </a:r>
            <a:r>
              <a:rPr kumimoji="1" lang="en-US" altLang="zh-CN" sz="44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kumimoji="1" lang="zh-CN" altLang="en-US" sz="44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孢子纲</a:t>
            </a:r>
            <a:endParaRPr kumimoji="1" lang="zh-CN" altLang="en-US" sz="4400" b="1" i="0" u="none" strike="noStrike" kern="0" cap="none" spc="0" normalizeH="0" baseline="0" noProof="1" dirty="0"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3011" name="Rectangle 3"/>
          <p:cNvSpPr>
            <a:spLocks noGrp="1"/>
          </p:cNvSpPr>
          <p:nvPr>
            <p:ph idx="1"/>
          </p:nvPr>
        </p:nvSpPr>
        <p:spPr>
          <a:xfrm>
            <a:off x="442913" y="1196975"/>
            <a:ext cx="7942262" cy="5081588"/>
          </a:xfrm>
        </p:spPr>
        <p:txBody>
          <a:bodyPr vert="horz" wrap="square" lIns="91440" tIns="45720" rIns="91440" bIns="45720" anchor="t" anchorCtr="0"/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b="1" dirty="0">
                <a:solidFill>
                  <a:srgbClr val="FFAE0D"/>
                </a:solidFill>
              </a:rPr>
              <a:t>1.</a:t>
            </a:r>
            <a:r>
              <a:rPr lang="zh-CN" altLang="en-US" b="1" dirty="0">
                <a:solidFill>
                  <a:srgbClr val="FFAE0D"/>
                </a:solidFill>
              </a:rPr>
              <a:t>代表动物</a:t>
            </a:r>
            <a:r>
              <a:rPr lang="en-US" altLang="zh-CN" sz="2800" b="1" dirty="0">
                <a:solidFill>
                  <a:srgbClr val="FFAE0D"/>
                </a:solidFill>
              </a:rPr>
              <a:t>→</a:t>
            </a:r>
            <a:r>
              <a:rPr lang="zh-CN" altLang="en-US" b="1" dirty="0">
                <a:solidFill>
                  <a:srgbClr val="FFAE0D"/>
                </a:solidFill>
              </a:rPr>
              <a:t>间日疟原虫</a:t>
            </a:r>
            <a:r>
              <a:rPr lang="zh-CN" altLang="es-ES_tradnl" dirty="0">
                <a:solidFill>
                  <a:schemeClr val="tx2"/>
                </a:solidFill>
              </a:rPr>
              <a:t>（</a:t>
            </a:r>
            <a:r>
              <a:rPr lang="es-ES_tradnl" altLang="en-US" i="1" dirty="0">
                <a:solidFill>
                  <a:schemeClr val="tx2"/>
                </a:solidFill>
              </a:rPr>
              <a:t>Plasmodium vivax</a:t>
            </a:r>
            <a:r>
              <a:rPr lang="zh-CN" altLang="es-ES_tradnl" dirty="0">
                <a:solidFill>
                  <a:schemeClr val="tx2"/>
                </a:solidFill>
              </a:rPr>
              <a:t>）</a:t>
            </a:r>
            <a:endParaRPr lang="en-US" altLang="zh-CN" b="1" dirty="0"/>
          </a:p>
          <a:p>
            <a:pPr algn="just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Font typeface="Wingdings" panose="05000000000000000000" charset="0"/>
              <a:buChar char="u"/>
            </a:pPr>
            <a:r>
              <a:rPr lang="zh-CN" altLang="en-US" b="1" dirty="0">
                <a:solidFill>
                  <a:schemeClr val="bg2"/>
                </a:solidFill>
              </a:rPr>
              <a:t>引起疟疾，是我国五大寄生病之一。</a:t>
            </a:r>
            <a:endParaRPr lang="zh-CN" altLang="en-US" b="1" dirty="0"/>
          </a:p>
          <a:p>
            <a:pPr algn="just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Font typeface="Wingdings" panose="05000000000000000000" charset="0"/>
              <a:buChar char="u"/>
            </a:pPr>
            <a:r>
              <a:rPr lang="zh-CN" altLang="en-US" b="1" dirty="0"/>
              <a:t>寄生在人体内的有四种疟原虫：</a:t>
            </a:r>
            <a:r>
              <a:rPr lang="zh-CN" altLang="en-US" b="1" dirty="0">
                <a:solidFill>
                  <a:srgbClr val="FFFF00"/>
                </a:solidFill>
              </a:rPr>
              <a:t>间日疟原虫</a:t>
            </a:r>
            <a:r>
              <a:rPr lang="zh-CN" altLang="en-US" b="1" dirty="0"/>
              <a:t>、</a:t>
            </a:r>
            <a:r>
              <a:rPr lang="zh-CN" altLang="en-US" b="1" dirty="0">
                <a:solidFill>
                  <a:srgbClr val="FFFF00"/>
                </a:solidFill>
              </a:rPr>
              <a:t>三日疟原虫</a:t>
            </a:r>
            <a:r>
              <a:rPr lang="zh-CN" altLang="en-US" b="1" dirty="0"/>
              <a:t>、</a:t>
            </a:r>
            <a:r>
              <a:rPr lang="zh-CN" altLang="en-US" b="1" dirty="0">
                <a:solidFill>
                  <a:srgbClr val="FFFF00"/>
                </a:solidFill>
              </a:rPr>
              <a:t>恶性疟原虫</a:t>
            </a:r>
            <a:r>
              <a:rPr lang="zh-CN" altLang="en-US" b="1" dirty="0"/>
              <a:t>和</a:t>
            </a:r>
            <a:r>
              <a:rPr lang="zh-CN" altLang="en-US" b="1" dirty="0">
                <a:solidFill>
                  <a:srgbClr val="FFFF00"/>
                </a:solidFill>
              </a:rPr>
              <a:t>卵形疟原虫</a:t>
            </a:r>
            <a:r>
              <a:rPr lang="zh-CN" altLang="en-US" b="1" dirty="0"/>
              <a:t>。世界性分布。这四种疟原虫的</a:t>
            </a:r>
            <a:r>
              <a:rPr lang="zh-CN" altLang="en-US" b="1" u="sng" dirty="0"/>
              <a:t>生活史</a:t>
            </a:r>
            <a:r>
              <a:rPr lang="zh-CN" altLang="en-US" b="1" dirty="0"/>
              <a:t>基本相同。</a:t>
            </a:r>
            <a:endParaRPr lang="en-US" altLang="zh-CN" b="1" dirty="0"/>
          </a:p>
          <a:p>
            <a:pPr algn="just">
              <a:lnSpc>
                <a:spcPct val="110000"/>
              </a:lnSpc>
              <a:spcBef>
                <a:spcPct val="0"/>
              </a:spcBef>
            </a:pPr>
            <a:endParaRPr lang="zh-CN" altLang="en-US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8864600" y="5244465"/>
            <a:ext cx="309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64866" name="标题 164865"/>
          <p:cNvSpPr>
            <a:spLocks noGrp="1"/>
          </p:cNvSpPr>
          <p:nvPr>
            <p:ph type="title"/>
          </p:nvPr>
        </p:nvSpPr>
        <p:spPr>
          <a:xfrm>
            <a:off x="533400" y="479425"/>
            <a:ext cx="7772400" cy="457200"/>
          </a:xfrm>
        </p:spPr>
        <p:txBody>
          <a:bodyPr anchor="ctr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4000" b="1" i="0" u="none" strike="noStrike" kern="0" cap="none" spc="0" normalizeH="0" baseline="0" noProof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名词</a:t>
            </a:r>
            <a:endParaRPr kumimoji="1" lang="zh-CN" altLang="en-US" sz="4000" b="1" i="0" u="none" strike="noStrike" kern="0" cap="none" spc="0" normalizeH="0" baseline="0" noProof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4035" name="文本占位符 164866" descr="Rectangle: Click to edit Master text styles&#13;&#10;Second level&#13;&#10;Third level&#13;&#10;Fourth level&#13;&#10;Fifth level"/>
          <p:cNvSpPr>
            <a:spLocks noGrp="1"/>
          </p:cNvSpPr>
          <p:nvPr>
            <p:ph type="body" sz="half" idx="1"/>
          </p:nvPr>
        </p:nvSpPr>
        <p:spPr>
          <a:xfrm>
            <a:off x="250825" y="1097280"/>
            <a:ext cx="8588375" cy="4998720"/>
          </a:xfrm>
        </p:spPr>
        <p:txBody>
          <a:bodyPr vert="horz" wrap="square" lIns="91440" tIns="45720" rIns="91440" bIns="45720" anchor="t" anchorCtr="0"/>
          <a:p>
            <a:pPr>
              <a:lnSpc>
                <a:spcPct val="16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b="1">
                <a:solidFill>
                  <a:schemeClr val="tx2"/>
                </a:solidFill>
              </a:rPr>
              <a:t>生活史：</a:t>
            </a:r>
            <a:r>
              <a:rPr lang="zh-CN" altLang="en-US" b="1">
                <a:solidFill>
                  <a:srgbClr val="030305"/>
                </a:solidFill>
              </a:rPr>
              <a:t>生物在一生中所经历的</a:t>
            </a:r>
            <a:r>
              <a:rPr lang="zh-CN" altLang="en-US" b="1">
                <a:solidFill>
                  <a:srgbClr val="FFFF00"/>
                </a:solidFill>
              </a:rPr>
              <a:t>发育</a:t>
            </a:r>
            <a:r>
              <a:rPr lang="zh-CN" altLang="en-US" b="1">
                <a:solidFill>
                  <a:srgbClr val="030305"/>
                </a:solidFill>
              </a:rPr>
              <a:t>和</a:t>
            </a:r>
            <a:r>
              <a:rPr lang="zh-CN" altLang="en-US" b="1">
                <a:solidFill>
                  <a:srgbClr val="FFFF00"/>
                </a:solidFill>
              </a:rPr>
              <a:t>繁殖阶段</a:t>
            </a:r>
            <a:r>
              <a:rPr lang="zh-CN" altLang="en-US" b="1">
                <a:solidFill>
                  <a:srgbClr val="030305"/>
                </a:solidFill>
              </a:rPr>
              <a:t>的</a:t>
            </a:r>
            <a:r>
              <a:rPr lang="zh-CN" altLang="en-US" b="1" u="sng">
                <a:solidFill>
                  <a:srgbClr val="030305"/>
                </a:solidFill>
              </a:rPr>
              <a:t>全部过程</a:t>
            </a:r>
            <a:r>
              <a:rPr lang="zh-CN" altLang="en-US" b="1">
                <a:solidFill>
                  <a:srgbClr val="030305"/>
                </a:solidFill>
              </a:rPr>
              <a:t>。</a:t>
            </a:r>
            <a:endParaRPr lang="zh-CN" altLang="en-US" b="1">
              <a:solidFill>
                <a:srgbClr val="030305"/>
              </a:solidFill>
            </a:endParaRPr>
          </a:p>
          <a:p>
            <a:pPr>
              <a:lnSpc>
                <a:spcPct val="16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b="1">
                <a:solidFill>
                  <a:schemeClr val="tx2"/>
                </a:solidFill>
              </a:rPr>
              <a:t>世代交替：</a:t>
            </a:r>
            <a:r>
              <a:rPr lang="zh-CN" altLang="en-US" b="1">
                <a:solidFill>
                  <a:srgbClr val="030305"/>
                </a:solidFill>
              </a:rPr>
              <a:t>在动物的生活史中，无性繁殖和有性繁殖</a:t>
            </a:r>
            <a:r>
              <a:rPr lang="zh-CN" altLang="en-US" b="1" u="sng">
                <a:solidFill>
                  <a:srgbClr val="030305"/>
                </a:solidFill>
              </a:rPr>
              <a:t>交替</a:t>
            </a:r>
            <a:r>
              <a:rPr lang="zh-CN" altLang="en-US" b="1">
                <a:solidFill>
                  <a:srgbClr val="030305"/>
                </a:solidFill>
              </a:rPr>
              <a:t>进行的现象。</a:t>
            </a:r>
            <a:endParaRPr lang="zh-CN" altLang="en-US" b="1">
              <a:solidFill>
                <a:srgbClr val="030305"/>
              </a:solidFill>
            </a:endParaRPr>
          </a:p>
          <a:p>
            <a:pPr>
              <a:lnSpc>
                <a:spcPct val="16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b="1">
                <a:solidFill>
                  <a:schemeClr val="tx2"/>
                </a:solidFill>
              </a:rPr>
              <a:t>无性世代：</a:t>
            </a:r>
            <a:r>
              <a:rPr lang="zh-CN" altLang="en-US" b="1">
                <a:solidFill>
                  <a:srgbClr val="030305"/>
                </a:solidFill>
              </a:rPr>
              <a:t>进行无性生殖的时期。</a:t>
            </a:r>
            <a:endParaRPr lang="zh-CN" altLang="en-US" b="1">
              <a:solidFill>
                <a:srgbClr val="030305"/>
              </a:solidFill>
            </a:endParaRPr>
          </a:p>
          <a:p>
            <a:pPr>
              <a:lnSpc>
                <a:spcPct val="16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b="1">
                <a:solidFill>
                  <a:schemeClr val="tx2"/>
                </a:solidFill>
              </a:rPr>
              <a:t>有性世代：</a:t>
            </a:r>
            <a:r>
              <a:rPr lang="zh-CN" altLang="en-US" b="1">
                <a:solidFill>
                  <a:srgbClr val="030305"/>
                </a:solidFill>
              </a:rPr>
              <a:t>进行有性生殖的时期。</a:t>
            </a:r>
            <a:endParaRPr lang="zh-CN" altLang="en-US" b="1">
              <a:solidFill>
                <a:srgbClr val="030305"/>
              </a:solidFill>
            </a:endParaRPr>
          </a:p>
        </p:txBody>
      </p:sp>
      <p:sp>
        <p:nvSpPr>
          <p:cNvPr id="44036" name="矩形 164867"/>
          <p:cNvSpPr>
            <a:spLocks noChangeAspect="1"/>
          </p:cNvSpPr>
          <p:nvPr/>
        </p:nvSpPr>
        <p:spPr>
          <a:xfrm>
            <a:off x="4424363" y="3281363"/>
            <a:ext cx="296862" cy="29686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endParaRPr lang="zh-CN" altLang="en-US"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blinds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6082" name="文本占位符 166913" descr="Rectangle: Click to edit Master text styles&#13;&#10;Second level&#13;&#10;Third level&#13;&#10;Fourth level&#13;&#10;Fifth level"/>
          <p:cNvSpPr>
            <a:spLocks noGrp="1"/>
          </p:cNvSpPr>
          <p:nvPr>
            <p:ph idx="1"/>
          </p:nvPr>
        </p:nvSpPr>
        <p:spPr>
          <a:xfrm>
            <a:off x="844550" y="588963"/>
            <a:ext cx="7772400" cy="5464175"/>
          </a:xfrm>
        </p:spPr>
        <p:txBody>
          <a:bodyPr vert="horz" wrap="square" lIns="91440" tIns="45720" rIns="91440" bIns="45720" anchor="t" anchorCtr="0"/>
          <a:p>
            <a:pPr>
              <a:lnSpc>
                <a:spcPct val="150000"/>
              </a:lnSpc>
              <a:buNone/>
            </a:pPr>
            <a:r>
              <a:rPr lang="zh-CN" altLang="en-US" sz="2800" b="1" dirty="0">
                <a:solidFill>
                  <a:schemeClr val="tx2"/>
                </a:solidFill>
              </a:rPr>
              <a:t>寄生</a:t>
            </a:r>
            <a:r>
              <a:rPr lang="en-US" altLang="zh-CN" sz="2800" b="1" dirty="0">
                <a:solidFill>
                  <a:srgbClr val="FFAE0D"/>
                </a:solidFill>
              </a:rPr>
              <a:t>: </a:t>
            </a:r>
            <a:r>
              <a:rPr lang="zh-CN" altLang="en-US" sz="2800" b="1" dirty="0">
                <a:solidFill>
                  <a:srgbClr val="030305"/>
                </a:solidFill>
              </a:rPr>
              <a:t>一种生物寄居于另一种生物的体内或体表，从而摄取养分以维持生活的现象</a:t>
            </a:r>
            <a:r>
              <a:rPr lang="zh-CN" altLang="en-US" sz="2800" dirty="0">
                <a:solidFill>
                  <a:srgbClr val="030305"/>
                </a:solidFill>
              </a:rPr>
              <a:t>。</a:t>
            </a:r>
            <a:endParaRPr lang="zh-CN" altLang="en-US" sz="2800" dirty="0">
              <a:solidFill>
                <a:srgbClr val="030305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2800" b="1" dirty="0">
                <a:solidFill>
                  <a:schemeClr val="tx2"/>
                </a:solidFill>
              </a:rPr>
              <a:t>寄主：</a:t>
            </a:r>
            <a:r>
              <a:rPr lang="zh-CN" altLang="en-US" sz="2800" b="1" dirty="0">
                <a:solidFill>
                  <a:srgbClr val="030305"/>
                </a:solidFill>
              </a:rPr>
              <a:t>指病毒、细菌、螺旋体、真菌、原虫、蠕虫等寄生物所寄生的植物、动物或人。</a:t>
            </a:r>
            <a:endParaRPr lang="zh-CN" altLang="en-US" sz="2800" b="1" dirty="0">
              <a:solidFill>
                <a:srgbClr val="030305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2800" b="1" dirty="0">
                <a:solidFill>
                  <a:schemeClr val="tx2"/>
                </a:solidFill>
              </a:rPr>
              <a:t>中间寄主：</a:t>
            </a:r>
            <a:r>
              <a:rPr lang="zh-CN" altLang="en-US" sz="2800" b="1" dirty="0">
                <a:solidFill>
                  <a:srgbClr val="030305"/>
                </a:solidFill>
              </a:rPr>
              <a:t>寄生动物在其体内进行</a:t>
            </a:r>
            <a:r>
              <a:rPr lang="zh-CN" altLang="en-US" sz="2800" b="1" dirty="0">
                <a:solidFill>
                  <a:srgbClr val="FFFF00"/>
                </a:solidFill>
              </a:rPr>
              <a:t>无性繁殖</a:t>
            </a:r>
            <a:r>
              <a:rPr lang="zh-CN" altLang="en-US" sz="2800" b="1" dirty="0">
                <a:solidFill>
                  <a:srgbClr val="030305"/>
                </a:solidFill>
              </a:rPr>
              <a:t>的寄主。</a:t>
            </a:r>
            <a:endParaRPr lang="zh-CN" altLang="en-US" sz="2800" b="1" dirty="0">
              <a:solidFill>
                <a:srgbClr val="030305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2800" b="1" dirty="0">
                <a:solidFill>
                  <a:schemeClr val="tx2"/>
                </a:solidFill>
              </a:rPr>
              <a:t>终末寄主：</a:t>
            </a:r>
            <a:r>
              <a:rPr lang="zh-CN" altLang="en-US" sz="2800" b="1" dirty="0">
                <a:solidFill>
                  <a:srgbClr val="030305"/>
                </a:solidFill>
              </a:rPr>
              <a:t>寄生动物在其体内进行</a:t>
            </a:r>
            <a:r>
              <a:rPr lang="zh-CN" altLang="en-US" sz="2800" b="1" dirty="0">
                <a:solidFill>
                  <a:srgbClr val="FFFF00"/>
                </a:solidFill>
              </a:rPr>
              <a:t>有性繁殖</a:t>
            </a:r>
            <a:r>
              <a:rPr lang="zh-CN" altLang="en-US" sz="2800" b="1" dirty="0">
                <a:solidFill>
                  <a:srgbClr val="030305"/>
                </a:solidFill>
              </a:rPr>
              <a:t>的寄主。</a:t>
            </a:r>
            <a:endParaRPr lang="zh-CN" altLang="en-US" sz="2800" b="1" dirty="0">
              <a:solidFill>
                <a:srgbClr val="030305"/>
              </a:solidFill>
            </a:endParaRPr>
          </a:p>
          <a:p>
            <a:pPr>
              <a:buNone/>
            </a:pPr>
            <a:endParaRPr lang="zh-CN" altLang="en-US" sz="1800" b="1" dirty="0">
              <a:solidFill>
                <a:srgbClr val="030305"/>
              </a:solidFill>
            </a:endParaRPr>
          </a:p>
          <a:p>
            <a:endParaRPr lang="zh-CN" altLang="en-US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7106" name="文本占位符 167937" descr="Rectangle: Click to edit Master text styles&#13;&#10;Second level&#13;&#10;Third level&#13;&#10;Fourth level&#13;&#10;Fifth level"/>
          <p:cNvSpPr>
            <a:spLocks noGrp="1"/>
          </p:cNvSpPr>
          <p:nvPr>
            <p:ph idx="1"/>
          </p:nvPr>
        </p:nvSpPr>
        <p:spPr>
          <a:xfrm>
            <a:off x="609600" y="990600"/>
            <a:ext cx="7772400" cy="4114800"/>
          </a:xfrm>
        </p:spPr>
        <p:txBody>
          <a:bodyPr vert="horz" wrap="square" lIns="91440" tIns="45720" rIns="91440" bIns="45720" anchor="t" anchorCtr="0"/>
          <a:p>
            <a:pPr>
              <a:lnSpc>
                <a:spcPct val="110000"/>
              </a:lnSpc>
              <a:buNone/>
            </a:pPr>
            <a:r>
              <a:rPr lang="zh-CN" altLang="en-US" sz="2800" b="1">
                <a:solidFill>
                  <a:schemeClr val="tx2"/>
                </a:solidFill>
              </a:rPr>
              <a:t>裂体生殖：</a:t>
            </a:r>
            <a:r>
              <a:rPr lang="zh-CN" altLang="en-US" sz="2800" b="1"/>
              <a:t>原生动物细胞核首先分裂为多个，然后</a:t>
            </a:r>
            <a:r>
              <a:rPr lang="zh-CN" altLang="en-US" sz="2800" b="1">
                <a:solidFill>
                  <a:srgbClr val="FFFF00"/>
                </a:solidFill>
              </a:rPr>
              <a:t>细胞质</a:t>
            </a:r>
            <a:r>
              <a:rPr lang="zh-CN" altLang="en-US" sz="2800" b="1"/>
              <a:t>随着核分裂，形成很多新个体，这种生殖方式为裂体生殖。</a:t>
            </a:r>
            <a:endParaRPr lang="zh-CN" altLang="en-US" sz="2800" b="1"/>
          </a:p>
          <a:p>
            <a:pPr>
              <a:lnSpc>
                <a:spcPct val="110000"/>
              </a:lnSpc>
              <a:buNone/>
            </a:pPr>
            <a:r>
              <a:rPr lang="zh-CN" altLang="en-US" sz="2800" b="1">
                <a:solidFill>
                  <a:schemeClr val="tx2"/>
                </a:solidFill>
              </a:rPr>
              <a:t>裂殖体：</a:t>
            </a:r>
            <a:r>
              <a:rPr lang="zh-CN" altLang="en-US" sz="2800" b="1"/>
              <a:t>原生动物进行裂体生殖时，细胞核分裂为多个，而</a:t>
            </a:r>
            <a:r>
              <a:rPr lang="zh-CN" altLang="en-US" sz="2800" b="1">
                <a:solidFill>
                  <a:srgbClr val="FFFF00"/>
                </a:solidFill>
              </a:rPr>
              <a:t>细胞尚未分裂</a:t>
            </a:r>
            <a:r>
              <a:rPr lang="zh-CN" altLang="en-US" sz="2800" b="1"/>
              <a:t>，此期称为裂殖体。</a:t>
            </a:r>
            <a:endParaRPr lang="zh-CN" altLang="en-US" sz="2800" b="1"/>
          </a:p>
          <a:p>
            <a:pPr>
              <a:lnSpc>
                <a:spcPct val="110000"/>
              </a:lnSpc>
              <a:buNone/>
            </a:pPr>
            <a:r>
              <a:rPr lang="zh-CN" altLang="en-US" sz="2800" b="1">
                <a:solidFill>
                  <a:schemeClr val="tx2"/>
                </a:solidFill>
              </a:rPr>
              <a:t>裂殖子：</a:t>
            </a:r>
            <a:r>
              <a:rPr lang="zh-CN" altLang="en-US" sz="2800" b="1"/>
              <a:t>原生动物裂体生殖时产生的</a:t>
            </a:r>
            <a:r>
              <a:rPr lang="zh-CN" altLang="en-US" sz="2800" b="1">
                <a:solidFill>
                  <a:srgbClr val="FFFF00"/>
                </a:solidFill>
              </a:rPr>
              <a:t>子体</a:t>
            </a:r>
            <a:r>
              <a:rPr lang="zh-CN" altLang="en-US" sz="2800" b="1"/>
              <a:t>即裂殖子，即核先分裂，然后细胞质分裂，形成的许多新的个体。</a:t>
            </a:r>
            <a:endParaRPr lang="zh-CN" altLang="en-US" sz="2800" b="1"/>
          </a:p>
          <a:p>
            <a:pPr>
              <a:lnSpc>
                <a:spcPct val="110000"/>
              </a:lnSpc>
              <a:buNone/>
            </a:pPr>
            <a:r>
              <a:rPr lang="zh-CN" altLang="en-US" sz="2800" b="1">
                <a:solidFill>
                  <a:schemeClr val="tx2"/>
                </a:solidFill>
              </a:rPr>
              <a:t>滋养体：</a:t>
            </a:r>
            <a:r>
              <a:rPr lang="zh-CN" altLang="en-US" sz="2800" b="1"/>
              <a:t>侵入寄主细胞的原生动物，获取营养，逐渐增大的时期。</a:t>
            </a:r>
            <a:endParaRPr lang="zh-CN" altLang="en-US" sz="2800" b="1"/>
          </a:p>
          <a:p>
            <a:pPr>
              <a:lnSpc>
                <a:spcPct val="110000"/>
              </a:lnSpc>
            </a:pPr>
            <a:endParaRPr lang="zh-CN" altLang="en-US" sz="2800" b="1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68962" name="标题 16896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 anchor="ctr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zh-CN" sz="4400" b="0" i="0" u="none" strike="noStrike" kern="0" cap="none" spc="0" normalizeH="0" baseline="0" noProof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kumimoji="1" lang="en-US" altLang="zh-CN" sz="4400" b="0" i="0" u="none" strike="noStrike" kern="0" cap="none" spc="0" normalizeH="0" baseline="0" noProof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8131" name="矩形 168963"/>
          <p:cNvSpPr/>
          <p:nvPr/>
        </p:nvSpPr>
        <p:spPr>
          <a:xfrm>
            <a:off x="1066800" y="533400"/>
            <a:ext cx="5018088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20000"/>
              </a:spcBef>
            </a:pPr>
            <a:r>
              <a:rPr lang="zh-CN" altLang="en-US" sz="3600" b="1" dirty="0">
                <a:solidFill>
                  <a:schemeClr val="tx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间日疟原虫的生活史</a:t>
            </a:r>
            <a:endParaRPr lang="zh-CN" altLang="en-US" sz="3600" b="1" dirty="0">
              <a:solidFill>
                <a:schemeClr val="tx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  <p:grpSp>
        <p:nvGrpSpPr>
          <p:cNvPr id="48132" name="组合 168964"/>
          <p:cNvGrpSpPr/>
          <p:nvPr/>
        </p:nvGrpSpPr>
        <p:grpSpPr>
          <a:xfrm>
            <a:off x="5662613" y="155575"/>
            <a:ext cx="2492375" cy="3314700"/>
            <a:chOff x="0" y="0"/>
            <a:chExt cx="1458" cy="2040"/>
          </a:xfrm>
        </p:grpSpPr>
        <p:pic>
          <p:nvPicPr>
            <p:cNvPr id="48133" name="图片 168965" descr="中华按蚊-疟疾传播者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458" cy="204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134" name="矩形 168966"/>
            <p:cNvSpPr/>
            <p:nvPr/>
          </p:nvSpPr>
          <p:spPr>
            <a:xfrm>
              <a:off x="363" y="1680"/>
              <a:ext cx="944" cy="2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b="1" dirty="0">
                  <a:solidFill>
                    <a:srgbClr val="00FFFF"/>
                  </a:solidFill>
                  <a:latin typeface="Tahoma" panose="020B0604030504040204" pitchFamily="2" charset="0"/>
                  <a:ea typeface="SimSun" panose="02010600030101010101" pitchFamily="2" charset="-122"/>
                  <a:sym typeface="Wingdings" panose="05000000000000000000" pitchFamily="2" charset="2"/>
                </a:rPr>
                <a:t>中华按蚊</a:t>
              </a:r>
              <a:endParaRPr lang="zh-CN" altLang="en-US" b="1" dirty="0">
                <a:solidFill>
                  <a:srgbClr val="00FFFF"/>
                </a:solidFill>
                <a:latin typeface="Tahoma" panose="020B0604030504040204" pitchFamily="2" charset="0"/>
                <a:ea typeface="SimSun" panose="02010600030101010101" pitchFamily="2" charset="-122"/>
                <a:sym typeface="Wingdings" panose="05000000000000000000" pitchFamily="2" charset="2"/>
              </a:endParaRPr>
            </a:p>
          </p:txBody>
        </p:sp>
      </p:grpSp>
      <p:pic>
        <p:nvPicPr>
          <p:cNvPr id="48135" name="图片 168967" descr="微小按蚊-疟疾传播者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613" y="3462338"/>
            <a:ext cx="2492375" cy="3398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6" name="文本框 1"/>
          <p:cNvSpPr txBox="1"/>
          <p:nvPr/>
        </p:nvSpPr>
        <p:spPr>
          <a:xfrm>
            <a:off x="1066800" y="1252538"/>
            <a:ext cx="3554413" cy="54054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>
              <a:lnSpc>
                <a:spcPct val="160000"/>
              </a:lnSpc>
            </a:pPr>
            <a:r>
              <a:rPr lang="zh-CN" altLang="en-US" b="1" dirty="0">
                <a:latin typeface="Times New Roman" panose="02020603050405020304" pitchFamily="1" charset="0"/>
                <a:ea typeface="SimSun" panose="02010600030101010101" pitchFamily="2" charset="-122"/>
              </a:rPr>
              <a:t>疟原虫需要</a:t>
            </a:r>
            <a:r>
              <a:rPr lang="zh-CN" altLang="en-US" b="1" dirty="0">
                <a:solidFill>
                  <a:srgbClr val="FFFF00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两个</a:t>
            </a:r>
            <a:r>
              <a:rPr lang="zh-CN" altLang="en-US" b="1" dirty="0">
                <a:latin typeface="Times New Roman" panose="02020603050405020304" pitchFamily="1" charset="0"/>
                <a:ea typeface="SimSun" panose="02010600030101010101" pitchFamily="2" charset="-122"/>
              </a:rPr>
              <a:t>寄主</a:t>
            </a:r>
            <a:endParaRPr lang="zh-CN" altLang="en-US" b="1" dirty="0">
              <a:latin typeface="Times New Roman" panose="02020603050405020304" pitchFamily="1" charset="0"/>
              <a:ea typeface="SimSun" panose="02010600030101010101" pitchFamily="2" charset="-122"/>
            </a:endParaRPr>
          </a:p>
          <a:p>
            <a:pPr algn="just">
              <a:lnSpc>
                <a:spcPct val="160000"/>
              </a:lnSpc>
            </a:pPr>
            <a:r>
              <a:rPr lang="zh-CN" altLang="en-US" b="1" dirty="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（</a:t>
            </a:r>
            <a:r>
              <a:rPr lang="en-US" altLang="zh-CN" b="1" dirty="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1</a:t>
            </a:r>
            <a:r>
              <a:rPr lang="zh-CN" altLang="en-US" b="1" dirty="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）人是中间宿主：</a:t>
            </a:r>
            <a:endParaRPr lang="zh-CN" altLang="en-US" b="1" dirty="0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  <a:p>
            <a:pPr algn="just">
              <a:lnSpc>
                <a:spcPct val="160000"/>
              </a:lnSpc>
            </a:pPr>
            <a:r>
              <a:rPr lang="zh-CN" altLang="en-US" b="1" dirty="0">
                <a:latin typeface="Times New Roman" panose="02020603050405020304" pitchFamily="1" charset="0"/>
                <a:ea typeface="SimSun" panose="02010600030101010101" pitchFamily="2" charset="-122"/>
              </a:rPr>
              <a:t>进行无性生殖和有性生殖的</a:t>
            </a:r>
            <a:r>
              <a:rPr lang="zh-CN" altLang="en-US" b="1" dirty="0">
                <a:solidFill>
                  <a:srgbClr val="FFFF00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开始阶段</a:t>
            </a:r>
            <a:r>
              <a:rPr lang="zh-CN" altLang="en-US" b="1" dirty="0">
                <a:latin typeface="Times New Roman" panose="02020603050405020304" pitchFamily="1" charset="0"/>
                <a:ea typeface="SimSun" panose="02010600030101010101" pitchFamily="2" charset="-122"/>
              </a:rPr>
              <a:t>。</a:t>
            </a:r>
            <a:endParaRPr lang="zh-CN" altLang="en-US" b="1" dirty="0">
              <a:latin typeface="Times New Roman" panose="02020603050405020304" pitchFamily="1" charset="0"/>
              <a:ea typeface="SimSun" panose="02010600030101010101" pitchFamily="2" charset="-122"/>
            </a:endParaRPr>
          </a:p>
          <a:p>
            <a:pPr algn="just">
              <a:lnSpc>
                <a:spcPct val="160000"/>
              </a:lnSpc>
            </a:pPr>
            <a:r>
              <a:rPr lang="zh-CN" altLang="en-US" b="1" dirty="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（</a:t>
            </a:r>
            <a:r>
              <a:rPr lang="en-US" altLang="zh-CN" b="1" dirty="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2</a:t>
            </a:r>
            <a:r>
              <a:rPr lang="zh-CN" altLang="en-US" b="1" dirty="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）按蚊为终末宿主：</a:t>
            </a:r>
            <a:endParaRPr lang="zh-CN" altLang="en-US" b="1" dirty="0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  <a:p>
            <a:pPr algn="just">
              <a:lnSpc>
                <a:spcPct val="160000"/>
              </a:lnSpc>
            </a:pPr>
            <a:r>
              <a:rPr lang="zh-CN" altLang="en-US" b="1" dirty="0">
                <a:latin typeface="Times New Roman" panose="02020603050405020304" pitchFamily="1" charset="0"/>
                <a:ea typeface="SimSun" panose="02010600030101010101" pitchFamily="2" charset="-122"/>
              </a:rPr>
              <a:t>在其体内完成</a:t>
            </a:r>
            <a:r>
              <a:rPr lang="zh-CN" altLang="en-US" b="1" dirty="0">
                <a:solidFill>
                  <a:srgbClr val="FFFF00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有性</a:t>
            </a:r>
            <a:r>
              <a:rPr lang="zh-CN" altLang="en-US" b="1" dirty="0">
                <a:latin typeface="Times New Roman" panose="02020603050405020304" pitchFamily="1" charset="0"/>
                <a:ea typeface="SimSun" panose="02010600030101010101" pitchFamily="2" charset="-122"/>
              </a:rPr>
              <a:t>生殖。</a:t>
            </a:r>
            <a:endParaRPr lang="en-US" altLang="zh-CN" b="1" dirty="0">
              <a:latin typeface="Times New Roman" panose="02020603050405020304" pitchFamily="1" charset="0"/>
              <a:ea typeface="SimSun" panose="02010600030101010101" pitchFamily="2" charset="-122"/>
            </a:endParaRPr>
          </a:p>
          <a:p>
            <a:pPr algn="just">
              <a:lnSpc>
                <a:spcPct val="160000"/>
              </a:lnSpc>
            </a:pPr>
            <a:r>
              <a:rPr lang="zh-CN" altLang="en-US" b="1" dirty="0">
                <a:latin typeface="Times New Roman" panose="02020603050405020304" pitchFamily="1" charset="0"/>
                <a:ea typeface="SimSun" panose="02010600030101010101" pitchFamily="2" charset="-122"/>
              </a:rPr>
              <a:t>疟原虫引起的病症：发冷发热，且有间隔性，俗称</a:t>
            </a: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b="1" dirty="0">
                <a:latin typeface="Times New Roman" panose="02020603050405020304" pitchFamily="1" charset="0"/>
                <a:ea typeface="SimSun" panose="02010600030101010101" pitchFamily="2" charset="-122"/>
              </a:rPr>
              <a:t>打摆子</a:t>
            </a: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lang="zh-CN" altLang="en-US" b="1" dirty="0">
                <a:latin typeface="Times New Roman" panose="02020603050405020304" pitchFamily="1" charset="0"/>
                <a:ea typeface="SimSun" panose="02010600030101010101" pitchFamily="2" charset="-122"/>
              </a:rPr>
              <a:t>。</a:t>
            </a:r>
            <a:endParaRPr lang="zh-CN" altLang="en-US"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  <p:sp>
        <p:nvSpPr>
          <p:cNvPr id="48137" name="文本框 1"/>
          <p:cNvSpPr txBox="1"/>
          <p:nvPr/>
        </p:nvSpPr>
        <p:spPr>
          <a:xfrm>
            <a:off x="8156575" y="155575"/>
            <a:ext cx="987425" cy="1104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10000"/>
              </a:lnSpc>
            </a:pPr>
            <a:r>
              <a:rPr lang="zh-CN" altLang="en-US" sz="1200">
                <a:solidFill>
                  <a:srgbClr val="FFFF00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分布于世界各地，静止时腹部翘起，与停落面成一角度</a:t>
            </a:r>
            <a:endParaRPr lang="zh-CN" altLang="en-US" sz="1200">
              <a:solidFill>
                <a:srgbClr val="FFFF00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  <p:pic>
        <p:nvPicPr>
          <p:cNvPr id="48138" name="图片 2" descr="t0178b0ec855b390ae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51788" y="2278063"/>
            <a:ext cx="1393825" cy="987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9" name="图片 3" descr="Img4459350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888" y="3470275"/>
            <a:ext cx="1154112" cy="8461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blinds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7BD3"/>
            </a:gs>
            <a:gs pos="100000">
              <a:srgbClr val="03437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50178" name="Picture 4" descr="F:\wjzdw\疟原虫.jpg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55085" y="1554480"/>
            <a:ext cx="5288915" cy="41344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80340" y="260350"/>
            <a:ext cx="3538855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40000"/>
              </a:lnSpc>
              <a:spcBef>
                <a:spcPct val="0"/>
              </a:spcBef>
              <a:buNone/>
            </a:pPr>
            <a:r>
              <a:rPr lang="en-US" altLang="zh-CN" sz="2000" b="1" dirty="0">
                <a:latin typeface="SimSun" panose="02010600030101010101" pitchFamily="2" charset="-122"/>
                <a:cs typeface="SimSun" panose="02010600030101010101" pitchFamily="2" charset="-122"/>
                <a:sym typeface="+mn-ea"/>
              </a:rPr>
              <a:t>1</a:t>
            </a:r>
            <a:r>
              <a:rPr lang="zh-CN" altLang="en-US" sz="2000" b="1" dirty="0">
                <a:latin typeface="SimSun" panose="02010600030101010101" pitchFamily="2" charset="-122"/>
                <a:cs typeface="SimSun" panose="02010600030101010101" pitchFamily="2" charset="-122"/>
                <a:sym typeface="+mn-ea"/>
              </a:rPr>
              <a:t>）</a:t>
            </a:r>
            <a:r>
              <a:rPr lang="zh-CN" altLang="en-US" sz="2000" b="1" u="sng" dirty="0">
                <a:solidFill>
                  <a:srgbClr val="FFFF00"/>
                </a:solidFill>
                <a:latin typeface="SimSun" panose="02010600030101010101" pitchFamily="2" charset="-122"/>
                <a:cs typeface="SimSun" panose="02010600030101010101" pitchFamily="2" charset="-122"/>
                <a:sym typeface="+mn-ea"/>
              </a:rPr>
              <a:t>红细胞外期</a:t>
            </a:r>
            <a:r>
              <a:rPr lang="en-US" altLang="zh-CN" sz="2000" b="1" dirty="0">
                <a:latin typeface="SimSun" panose="02010600030101010101" pitchFamily="2" charset="-122"/>
                <a:cs typeface="SimSun" panose="02010600030101010101" pitchFamily="2" charset="-122"/>
                <a:sym typeface="+mn-ea"/>
              </a:rPr>
              <a:t> </a:t>
            </a:r>
            <a:r>
              <a:rPr lang="zh-CN" altLang="en-US" sz="2000" b="1" dirty="0">
                <a:latin typeface="SimSun" panose="02010600030101010101" pitchFamily="2" charset="-122"/>
                <a:cs typeface="SimSun" panose="02010600030101010101" pitchFamily="2" charset="-122"/>
                <a:sym typeface="+mn-ea"/>
              </a:rPr>
              <a:t>蚊子叮人，子孢子进入人的血液，随血液进入肝细胞，进行裂体生殖，产生裂殖子。裂殖子</a:t>
            </a:r>
            <a:r>
              <a:rPr lang="zh-CN" altLang="en-US" sz="2000" b="1" u="sng" dirty="0">
                <a:latin typeface="SimSun" panose="02010600030101010101" pitchFamily="2" charset="-122"/>
                <a:cs typeface="SimSun" panose="02010600030101010101" pitchFamily="2" charset="-122"/>
                <a:sym typeface="+mn-ea"/>
              </a:rPr>
              <a:t>入侵</a:t>
            </a:r>
            <a:r>
              <a:rPr lang="zh-CN" altLang="en-US" sz="2000" b="1" dirty="0">
                <a:latin typeface="SimSun" panose="02010600030101010101" pitchFamily="2" charset="-122"/>
                <a:cs typeface="SimSun" panose="02010600030101010101" pitchFamily="2" charset="-122"/>
                <a:sym typeface="+mn-ea"/>
              </a:rPr>
              <a:t>其它肝细胞或被巨噬细胞吞食。</a:t>
            </a:r>
            <a:endParaRPr lang="en-US" altLang="zh-CN" sz="2000" b="1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algn="just">
              <a:lnSpc>
                <a:spcPct val="14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latin typeface="SimSun" panose="02010600030101010101" pitchFamily="2" charset="-122"/>
                <a:cs typeface="SimSun" panose="02010600030101010101" pitchFamily="2" charset="-122"/>
                <a:sym typeface="+mn-ea"/>
              </a:rPr>
              <a:t>（</a:t>
            </a:r>
            <a:r>
              <a:rPr lang="en-US" altLang="zh-CN" sz="2000" b="1" dirty="0">
                <a:latin typeface="SimSun" panose="02010600030101010101" pitchFamily="2" charset="-122"/>
                <a:cs typeface="SimSun" panose="02010600030101010101" pitchFamily="2" charset="-122"/>
                <a:sym typeface="+mn-ea"/>
              </a:rPr>
              <a:t>2</a:t>
            </a:r>
            <a:r>
              <a:rPr lang="zh-CN" altLang="en-US" sz="2000" b="1" dirty="0">
                <a:latin typeface="SimSun" panose="02010600030101010101" pitchFamily="2" charset="-122"/>
                <a:cs typeface="SimSun" panose="02010600030101010101" pitchFamily="2" charset="-122"/>
                <a:sym typeface="+mn-ea"/>
              </a:rPr>
              <a:t>）</a:t>
            </a:r>
            <a:r>
              <a:rPr lang="zh-CN" altLang="en-US" sz="2000" b="1" u="sng" dirty="0">
                <a:solidFill>
                  <a:srgbClr val="FFFF00"/>
                </a:solidFill>
                <a:latin typeface="SimSun" panose="02010600030101010101" pitchFamily="2" charset="-122"/>
                <a:cs typeface="SimSun" panose="02010600030101010101" pitchFamily="2" charset="-122"/>
                <a:sym typeface="+mn-ea"/>
              </a:rPr>
              <a:t>红细胞内期</a:t>
            </a:r>
            <a:r>
              <a:rPr lang="en-US" altLang="zh-CN" sz="2000" b="1" u="sng" dirty="0">
                <a:solidFill>
                  <a:srgbClr val="FFFF00"/>
                </a:solidFill>
                <a:latin typeface="SimSun" panose="02010600030101010101" pitchFamily="2" charset="-122"/>
                <a:cs typeface="SimSun" panose="02010600030101010101" pitchFamily="2" charset="-122"/>
                <a:sym typeface="+mn-ea"/>
              </a:rPr>
              <a:t> </a:t>
            </a:r>
            <a:r>
              <a:rPr lang="zh-CN" altLang="en-US" sz="2000" b="1" dirty="0">
                <a:latin typeface="SimSun" panose="02010600030101010101" pitchFamily="2" charset="-122"/>
                <a:cs typeface="SimSun" panose="02010600030101010101" pitchFamily="2" charset="-122"/>
                <a:sym typeface="+mn-ea"/>
              </a:rPr>
              <a:t>肝细胞释放的</a:t>
            </a:r>
            <a:r>
              <a:rPr lang="zh-CN" altLang="en-US" sz="2000" b="1" dirty="0">
                <a:solidFill>
                  <a:srgbClr val="FFFF00"/>
                </a:solidFill>
                <a:latin typeface="SimSun" panose="02010600030101010101" pitchFamily="2" charset="-122"/>
                <a:cs typeface="SimSun" panose="02010600030101010101" pitchFamily="2" charset="-122"/>
                <a:sym typeface="+mn-ea"/>
              </a:rPr>
              <a:t>裂殖子</a:t>
            </a:r>
            <a:r>
              <a:rPr lang="zh-CN" altLang="en-US" sz="2000" b="1" dirty="0">
                <a:latin typeface="SimSun" panose="02010600030101010101" pitchFamily="2" charset="-122"/>
                <a:cs typeface="SimSun" panose="02010600030101010101" pitchFamily="2" charset="-122"/>
                <a:sym typeface="+mn-ea"/>
              </a:rPr>
              <a:t>进入红细胞，发育成环状体（</a:t>
            </a:r>
            <a:r>
              <a:rPr lang="zh-CN" altLang="en-US" sz="2000" b="1" dirty="0">
                <a:solidFill>
                  <a:srgbClr val="FFFF00"/>
                </a:solidFill>
                <a:latin typeface="SimSun" panose="02010600030101010101" pitchFamily="2" charset="-122"/>
                <a:cs typeface="SimSun" panose="02010600030101010101" pitchFamily="2" charset="-122"/>
                <a:sym typeface="+mn-ea"/>
              </a:rPr>
              <a:t>小滋养体</a:t>
            </a:r>
            <a:r>
              <a:rPr lang="zh-CN" altLang="en-US" sz="2000" b="1" dirty="0">
                <a:latin typeface="SimSun" panose="02010600030101010101" pitchFamily="2" charset="-122"/>
                <a:cs typeface="SimSun" panose="02010600030101010101" pitchFamily="2" charset="-122"/>
                <a:sym typeface="+mn-ea"/>
              </a:rPr>
              <a:t>），再发育成</a:t>
            </a:r>
            <a:r>
              <a:rPr lang="zh-CN" altLang="en-US" sz="2000" b="1" dirty="0">
                <a:solidFill>
                  <a:srgbClr val="FFFF00"/>
                </a:solidFill>
                <a:latin typeface="SimSun" panose="02010600030101010101" pitchFamily="2" charset="-122"/>
                <a:cs typeface="SimSun" panose="02010600030101010101" pitchFamily="2" charset="-122"/>
                <a:sym typeface="+mn-ea"/>
              </a:rPr>
              <a:t>大滋养体</a:t>
            </a:r>
            <a:r>
              <a:rPr lang="zh-CN" altLang="en-US" sz="2000" b="1" dirty="0">
                <a:latin typeface="SimSun" panose="02010600030101010101" pitchFamily="2" charset="-122"/>
                <a:cs typeface="SimSun" panose="02010600030101010101" pitchFamily="2" charset="-122"/>
                <a:sym typeface="+mn-ea"/>
              </a:rPr>
              <a:t>。继续发育成裂殖体，再产生很多裂殖子，裂殖子重新侵入红细胞，重复进行裂体生殖。产生裂殖子阶段致病（发烧、发寒等），</a:t>
            </a:r>
            <a:r>
              <a:rPr lang="en-US" altLang="zh-CN" sz="2000" b="1" dirty="0">
                <a:latin typeface="SimSun" panose="02010600030101010101" pitchFamily="2" charset="-122"/>
                <a:cs typeface="SimSun" panose="02010600030101010101" pitchFamily="2" charset="-122"/>
                <a:sym typeface="+mn-ea"/>
              </a:rPr>
              <a:t>48</a:t>
            </a:r>
            <a:r>
              <a:rPr lang="zh-CN" altLang="en-US" sz="2000" b="1" dirty="0">
                <a:latin typeface="SimSun" panose="02010600030101010101" pitchFamily="2" charset="-122"/>
                <a:cs typeface="SimSun" panose="02010600030101010101" pitchFamily="2" charset="-122"/>
                <a:sym typeface="+mn-ea"/>
              </a:rPr>
              <a:t>小时发作一次。</a:t>
            </a:r>
            <a:endParaRPr lang="zh-CN" altLang="en-US" sz="2000"/>
          </a:p>
        </p:txBody>
      </p:sp>
      <p:sp>
        <p:nvSpPr>
          <p:cNvPr id="5" name="文本框 4"/>
          <p:cNvSpPr txBox="1"/>
          <p:nvPr/>
        </p:nvSpPr>
        <p:spPr>
          <a:xfrm>
            <a:off x="4412615" y="497840"/>
            <a:ext cx="3805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3200" b="1" kern="0" dirty="0">
                <a:solidFill>
                  <a:srgbClr val="FFFF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SimSun" panose="02010600030101010101" pitchFamily="2" charset="-122"/>
                <a:cs typeface="+mj-cs"/>
                <a:sym typeface="+mn-ea"/>
              </a:rPr>
              <a:t>间日疟原虫生活史</a:t>
            </a:r>
            <a:endParaRPr kumimoji="1" lang="zh-CN" altLang="en-US" sz="3200" b="1" kern="0" dirty="0">
              <a:solidFill>
                <a:srgbClr val="FFFF00"/>
              </a:solidFill>
              <a:effectLst>
                <a:outerShdw blurRad="38100" dist="38100" dir="2700000">
                  <a:srgbClr val="C0C0C0"/>
                </a:outerShdw>
              </a:effectLst>
              <a:latin typeface="SimSun" panose="02010600030101010101" pitchFamily="2" charset="-122"/>
              <a:cs typeface="+mj-cs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460" y="116840"/>
            <a:ext cx="7772400" cy="1143000"/>
          </a:xfrm>
        </p:spPr>
        <p:txBody>
          <a:bodyPr/>
          <a:p>
            <a:pPr marL="742950" marR="0" indent="-742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2"/>
            </a:pPr>
            <a:r>
              <a:rPr kumimoji="1" lang="zh-CN" altLang="en-US" sz="4400" b="1" i="0" u="none" strike="noStrike" kern="0" cap="none" spc="0" normalizeH="0" baseline="0" noProof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具有多样化的营养方式</a:t>
            </a:r>
            <a:endParaRPr kumimoji="1" lang="zh-CN" altLang="en-US" sz="4400" b="1" i="0" u="none" strike="noStrike" kern="0" cap="none" spc="0" normalizeH="0" baseline="0" noProof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171" name="内容占位符 2"/>
          <p:cNvSpPr>
            <a:spLocks noGrp="1"/>
          </p:cNvSpPr>
          <p:nvPr>
            <p:ph idx="1"/>
          </p:nvPr>
        </p:nvSpPr>
        <p:spPr>
          <a:xfrm>
            <a:off x="395605" y="1196975"/>
            <a:ext cx="7772400" cy="4270375"/>
          </a:xfrm>
        </p:spPr>
        <p:txBody>
          <a:bodyPr vert="horz" wrap="square" lIns="91440" tIns="45720" rIns="91440" bIns="45720" anchor="t"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原生动物具有生物界全部的营养方式。即</a:t>
            </a:r>
            <a:endParaRPr kumimoji="1" lang="zh-CN" altLang="en-US" sz="28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  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  <a:sym typeface="+mn-ea"/>
              </a:rPr>
              <a:t>植物性营养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：（光合营养</a:t>
            </a:r>
            <a:r>
              <a:rPr kumimoji="1" lang="en-US" altLang="zh-CN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-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自养，如绿眼虫）</a:t>
            </a:r>
            <a:endParaRPr kumimoji="1" lang="zh-CN" altLang="en-US" sz="28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  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  <a:sym typeface="+mn-ea"/>
              </a:rPr>
              <a:t>动物性营养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：（吞噬营养</a:t>
            </a:r>
            <a:r>
              <a:rPr kumimoji="1" lang="en-US" altLang="zh-CN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-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异养，如变形虫、草履虫用伪足包围吞噬）</a:t>
            </a:r>
            <a:endParaRPr kumimoji="1" lang="zh-CN" altLang="en-US" sz="28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  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  <a:sym typeface="+mn-ea"/>
              </a:rPr>
              <a:t>腐生性营养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：（渗透营养，大变形虫、绿眼虫在无光的条件下通过体表吸收溶解于水中的有机物）。</a:t>
            </a:r>
            <a:endParaRPr kumimoji="1" lang="zh-CN" altLang="en-US" sz="2800" b="1" i="0" u="none" strike="noStrike" kern="0" cap="none" spc="0" normalizeH="0" baseline="0" noProof="1" dirty="0">
              <a:solidFill>
                <a:srgbClr val="030305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endParaRPr kumimoji="1" lang="zh-CN" altLang="en-US" sz="2800" b="0" i="0" u="none" strike="noStrike" kern="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rcRect l="8726" t="4785" r="6552" b="1180"/>
          <a:stretch>
            <a:fillRect/>
          </a:stretch>
        </p:blipFill>
        <p:spPr>
          <a:xfrm>
            <a:off x="6271260" y="4798695"/>
            <a:ext cx="2735580" cy="1988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3169285" y="4595495"/>
            <a:ext cx="3092450" cy="22637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" name="直接箭头连接符 2"/>
          <p:cNvCxnSpPr/>
          <p:nvPr/>
        </p:nvCxnSpPr>
        <p:spPr>
          <a:xfrm flipV="1">
            <a:off x="4379595" y="6452870"/>
            <a:ext cx="335915" cy="2406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wheel spokes="8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7BD3"/>
            </a:gs>
            <a:gs pos="100000">
              <a:srgbClr val="03437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36195" y="188595"/>
            <a:ext cx="3962400" cy="6426200"/>
          </a:xfrm>
        </p:spPr>
        <p:txBody>
          <a:bodyPr/>
          <a:p>
            <a:pPr algn="just">
              <a:lnSpc>
                <a:spcPct val="14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（</a:t>
            </a:r>
            <a:r>
              <a:rPr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3</a:t>
            </a: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）</a:t>
            </a:r>
            <a:r>
              <a:rPr lang="zh-CN" altLang="en-US" sz="2400" b="1" u="sng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配子形成</a:t>
            </a:r>
            <a:r>
              <a:rPr lang="en-US" altLang="zh-CN" sz="2400" b="1" u="sng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 </a:t>
            </a: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裂殖子经过几次裂体生殖周期后发育成大配子和小配子。</a:t>
            </a:r>
            <a:endParaRPr lang="en-US" altLang="zh-CN" sz="2400" b="1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algn="just">
              <a:lnSpc>
                <a:spcPct val="14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（</a:t>
            </a:r>
            <a:r>
              <a:rPr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4</a:t>
            </a: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）</a:t>
            </a:r>
            <a:r>
              <a:rPr lang="zh-CN" altLang="en-US" sz="2400" b="1" u="sng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有性生殖</a:t>
            </a:r>
            <a:r>
              <a:rPr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 </a:t>
            </a: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蚊子叮人，大配子和小配子随血液进入蚊子的胃，大配子和小配子形成动合子，定居于胃壁基膜与上皮细胞之间，形成卵囊，卵囊里的</a:t>
            </a:r>
            <a:r>
              <a:rPr lang="zh-CN" altLang="en-US" sz="24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核及胞质</a:t>
            </a: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进行多次分裂产生很多</a:t>
            </a:r>
            <a:r>
              <a:rPr lang="zh-CN" altLang="en-US" sz="24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子孢子</a:t>
            </a: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。蚊子再叮人子孢子进入人体内。</a:t>
            </a:r>
            <a:endParaRPr lang="zh-CN" altLang="en-US" sz="2400"/>
          </a:p>
        </p:txBody>
      </p:sp>
      <p:pic>
        <p:nvPicPr>
          <p:cNvPr id="50178" name="Picture 4" descr="F:\wjzdw\疟原虫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97960" y="1772285"/>
            <a:ext cx="5093335" cy="39820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0178" name="Picture 4" descr="F:\wjzdw\疟原虫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095" y="44450"/>
            <a:ext cx="8458200" cy="6608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179" name="矩形标注 1"/>
          <p:cNvSpPr/>
          <p:nvPr/>
        </p:nvSpPr>
        <p:spPr>
          <a:xfrm>
            <a:off x="2051050" y="4508500"/>
            <a:ext cx="442913" cy="288925"/>
          </a:xfrm>
          <a:prstGeom prst="wedgeRectCallout">
            <a:avLst>
              <a:gd name="adj1" fmla="val -306750"/>
              <a:gd name="adj2" fmla="val -6302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r>
              <a:rPr lang="zh-CN" altLang="en-US" sz="1200" b="1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合子</a:t>
            </a:r>
            <a:endParaRPr lang="zh-CN" altLang="en-US" sz="1200" b="1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  <p:sp>
        <p:nvSpPr>
          <p:cNvPr id="50180" name="矩形标注 2"/>
          <p:cNvSpPr/>
          <p:nvPr/>
        </p:nvSpPr>
        <p:spPr>
          <a:xfrm>
            <a:off x="2411413" y="4149725"/>
            <a:ext cx="433387" cy="215900"/>
          </a:xfrm>
          <a:prstGeom prst="wedgeRectCallout">
            <a:avLst>
              <a:gd name="adj1" fmla="val -104329"/>
              <a:gd name="adj2" fmla="val -200296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r>
              <a:rPr lang="zh-CN" altLang="en-US" sz="1000" b="1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卵囊</a:t>
            </a:r>
            <a:endParaRPr lang="zh-CN" altLang="en-US" sz="1000" b="1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  <p:sp>
        <p:nvSpPr>
          <p:cNvPr id="50181" name="矩形标注 3"/>
          <p:cNvSpPr/>
          <p:nvPr/>
        </p:nvSpPr>
        <p:spPr>
          <a:xfrm>
            <a:off x="3060700" y="2708275"/>
            <a:ext cx="503238" cy="288925"/>
          </a:xfrm>
          <a:prstGeom prst="wedgeRectCallout">
            <a:avLst>
              <a:gd name="adj1" fmla="val -136648"/>
              <a:gd name="adj2" fmla="val -59935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r>
              <a:rPr lang="zh-CN" altLang="en-US" sz="1000" b="1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子孢子</a:t>
            </a:r>
            <a:endParaRPr lang="zh-CN" altLang="en-US" sz="1000" b="1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  <p:sp>
        <p:nvSpPr>
          <p:cNvPr id="50182" name="矩形标注 4"/>
          <p:cNvSpPr/>
          <p:nvPr/>
        </p:nvSpPr>
        <p:spPr>
          <a:xfrm>
            <a:off x="4716463" y="5938838"/>
            <a:ext cx="504825" cy="287337"/>
          </a:xfrm>
          <a:prstGeom prst="wedgeRectCallout">
            <a:avLst>
              <a:gd name="adj1" fmla="val -87278"/>
              <a:gd name="adj2" fmla="val -239185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r>
              <a:rPr lang="zh-CN" altLang="en-US" sz="1000" b="1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子孢子</a:t>
            </a:r>
            <a:endParaRPr lang="zh-CN" altLang="en-US" sz="1000" b="1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  <p:sp>
        <p:nvSpPr>
          <p:cNvPr id="50183" name="线形标注 1 6"/>
          <p:cNvSpPr/>
          <p:nvPr/>
        </p:nvSpPr>
        <p:spPr>
          <a:xfrm>
            <a:off x="7740650" y="3500438"/>
            <a:ext cx="503238" cy="288925"/>
          </a:xfrm>
          <a:prstGeom prst="borderCallout1">
            <a:avLst>
              <a:gd name="adj1" fmla="val -162995"/>
              <a:gd name="adj2" fmla="val -45903"/>
              <a:gd name="adj3" fmla="val 8370"/>
              <a:gd name="adj4" fmla="val 4287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r>
              <a:rPr lang="zh-CN" altLang="en-US" sz="100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裂殖子</a:t>
            </a:r>
            <a:endParaRPr lang="zh-CN" altLang="en-US" sz="1000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  <p:cxnSp>
        <p:nvCxnSpPr>
          <p:cNvPr id="50184" name="直接连接符 7"/>
          <p:cNvCxnSpPr>
            <a:endCxn id="50183" idx="2"/>
          </p:cNvCxnSpPr>
          <p:nvPr/>
        </p:nvCxnSpPr>
        <p:spPr>
          <a:xfrm flipV="1">
            <a:off x="7275513" y="3644900"/>
            <a:ext cx="465137" cy="92075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185" name="流程图: 过程 8"/>
          <p:cNvSpPr/>
          <p:nvPr/>
        </p:nvSpPr>
        <p:spPr>
          <a:xfrm>
            <a:off x="6372225" y="5949950"/>
            <a:ext cx="863600" cy="358775"/>
          </a:xfrm>
          <a:prstGeom prst="flowChartProcess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r>
              <a:rPr lang="zh-CN" altLang="en-US" sz="1400" b="1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裂体生殖</a:t>
            </a:r>
            <a:endParaRPr lang="zh-CN" altLang="en-US" sz="1400" b="1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4794885" y="3789680"/>
            <a:ext cx="3765550" cy="2722245"/>
          </a:xfrm>
          <a:prstGeom prst="roundRect">
            <a:avLst/>
          </a:prstGeom>
          <a:noFill/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524115" y="6021070"/>
            <a:ext cx="873760" cy="34798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14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" charset="0"/>
                <a:ea typeface="SimSun" panose="02010600030101010101" pitchFamily="2" charset="-122"/>
                <a:cs typeface="SimSun" panose="02010600030101010101" pitchFamily="2" charset="-122"/>
              </a:rPr>
              <a:t>肝细胞内</a:t>
            </a:r>
            <a:endParaRPr kumimoji="1" lang="zh-CN" altLang="en-US" sz="1400" b="1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1202" name="内容占位符 171009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l="-691" t="1578"/>
          <a:stretch>
            <a:fillRect/>
          </a:stretch>
        </p:blipFill>
        <p:spPr>
          <a:xfrm>
            <a:off x="2268220" y="116840"/>
            <a:ext cx="4439920" cy="6612255"/>
          </a:xfrm>
          <a:solidFill>
            <a:schemeClr val="tx1"/>
          </a:solidFill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9575" y="142875"/>
            <a:ext cx="3975100" cy="6272213"/>
          </a:xfrm>
        </p:spPr>
        <p:txBody>
          <a:bodyPr/>
          <a:p>
            <a:pPr marL="85725" marR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zh-CN" sz="2400" b="1" i="0" u="none" strike="noStrike" kern="0" cap="none" spc="0" normalizeH="0" baseline="0" noProof="1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  <a:sym typeface="+mn-ea"/>
              </a:rPr>
              <a:t>2.</a:t>
            </a: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  <a:sym typeface="+mn-ea"/>
              </a:rPr>
              <a:t>孢子纲的主要特征</a:t>
            </a:r>
            <a:endParaRPr kumimoji="1" lang="zh-CN" altLang="en-US" sz="24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L="533400" marR="0" indent="-447675" algn="l" defTabSz="914400" rtl="0" eaLnBrk="1" fontAlgn="base" latinLnBrk="0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l"/>
            </a:pPr>
            <a:r>
              <a:rPr kumimoji="1" lang="zh-CN" altLang="en-US" sz="2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全部营寄生生活，无运动器或仅在生活史的一定阶段以鞭毛或伪足为运动器。</a:t>
            </a:r>
            <a:endParaRPr kumimoji="1" lang="zh-CN" altLang="en-US" sz="20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533400" marR="0" indent="-447675" algn="l" defTabSz="914400" rtl="0" eaLnBrk="1" fontAlgn="base" latinLnBrk="0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l"/>
            </a:pPr>
            <a:r>
              <a:rPr kumimoji="1" lang="zh-CN" altLang="en-US" sz="2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异养，生活史复杂，多数有世代交替现象。</a:t>
            </a:r>
            <a:endParaRPr kumimoji="1" lang="zh-CN" altLang="en-US" sz="20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533400" marR="0" indent="-447675" algn="l" defTabSz="914400" rtl="0" eaLnBrk="1" fontAlgn="base" latinLnBrk="0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l"/>
            </a:pPr>
            <a:r>
              <a:rPr kumimoji="1" lang="zh-CN" altLang="en-US" sz="2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子孢子和裂殖子都有顶复合器，包括类锥体（</a:t>
            </a:r>
            <a:r>
              <a:rPr kumimoji="1" lang="en-US" altLang="zh-CN" sz="20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Conoid</a:t>
            </a:r>
            <a:r>
              <a:rPr kumimoji="1" lang="zh-CN" altLang="en-US" sz="2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）、极环（</a:t>
            </a:r>
            <a:r>
              <a:rPr kumimoji="1" lang="en-US" altLang="zh-CN" sz="20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Polar ring</a:t>
            </a:r>
            <a:r>
              <a:rPr kumimoji="1" lang="zh-CN" altLang="en-US" sz="2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）、棒状体 （</a:t>
            </a:r>
            <a:r>
              <a:rPr kumimoji="1" lang="en-US" altLang="zh-CN" sz="20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Rhoptry</a:t>
            </a:r>
            <a:r>
              <a:rPr kumimoji="1" lang="zh-CN" altLang="en-US" sz="2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）、微线体（</a:t>
            </a:r>
            <a:r>
              <a:rPr kumimoji="1" lang="en-US" altLang="zh-CN" sz="20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Micronemes</a:t>
            </a:r>
            <a:r>
              <a:rPr kumimoji="1" lang="zh-CN" altLang="en-US" sz="2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）等结构。</a:t>
            </a:r>
            <a:endParaRPr kumimoji="1" lang="zh-CN" altLang="en-US" sz="20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L="533400" marR="0" indent="-447675" algn="l" defTabSz="914400" rtl="0" eaLnBrk="1" fontAlgn="base" latinLnBrk="0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l"/>
            </a:pPr>
            <a:r>
              <a:rPr kumimoji="1" lang="zh-CN" altLang="en-US" sz="2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繁殖力强，具有孢子生殖（按蚊）和裂殖生殖（人体）</a:t>
            </a:r>
            <a:endParaRPr kumimoji="1" lang="zh-CN" altLang="en-US" sz="20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endParaRPr kumimoji="1" lang="zh-CN" altLang="en-US" sz="2000" b="0" i="0" u="none" strike="noStrike" kern="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2227" name="文本占位符 173060" descr="Rectangle: Click to edit Master text styles&#13;&#10;Second level&#13;&#10;Third level&#13;&#10;Fourth level&#13;&#10;Fifth level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76750" y="461963"/>
            <a:ext cx="4256088" cy="617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28" name="矩形标注 3"/>
          <p:cNvSpPr/>
          <p:nvPr/>
        </p:nvSpPr>
        <p:spPr>
          <a:xfrm>
            <a:off x="6461125" y="700088"/>
            <a:ext cx="936625" cy="287337"/>
          </a:xfrm>
          <a:prstGeom prst="wedgeRectCallout">
            <a:avLst>
              <a:gd name="adj1" fmla="val 52574"/>
              <a:gd name="adj2" fmla="val 26819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r>
              <a:rPr lang="zh-CN" altLang="en-US" sz="1200" b="1" dirty="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  <a:sym typeface="SimSun" panose="02010600030101010101" pitchFamily="2" charset="-122"/>
              </a:rPr>
              <a:t>极环</a:t>
            </a:r>
            <a:endParaRPr lang="zh-CN" altLang="en-US" sz="1200" b="1" dirty="0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  <a:sym typeface="SimSun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61150" y="1052513"/>
            <a:ext cx="647700" cy="2159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1000" b="1" strike="noStrike" noProof="1" dirty="0">
                <a:solidFill>
                  <a:schemeClr val="bg2"/>
                </a:solidFill>
                <a:latin typeface="+mn-lt"/>
                <a:ea typeface="+mn-ea"/>
                <a:cs typeface="+mn-cs"/>
                <a:sym typeface="+mn-ea"/>
              </a:rPr>
              <a:t>类锥体</a:t>
            </a:r>
            <a:endParaRPr kumimoji="1" lang="zh-CN" altLang="en-US" sz="1000" b="1" i="0" u="none" strike="noStrike" cap="none" normalizeH="0" baseline="0" noProof="1" dirty="0">
              <a:ln>
                <a:noFill/>
              </a:ln>
              <a:solidFill>
                <a:schemeClr val="bg2"/>
              </a:solidFill>
              <a:effectLst/>
              <a:latin typeface="+mn-lt"/>
              <a:ea typeface="+mn-ea"/>
              <a:cs typeface="SimSun" panose="02010600030101010101" pitchFamily="2" charset="-122"/>
              <a:sym typeface="+mn-ea"/>
            </a:endParaRPr>
          </a:p>
        </p:txBody>
      </p:sp>
      <p:sp>
        <p:nvSpPr>
          <p:cNvPr id="52230" name="矩形 5"/>
          <p:cNvSpPr/>
          <p:nvPr/>
        </p:nvSpPr>
        <p:spPr>
          <a:xfrm>
            <a:off x="6372225" y="1916113"/>
            <a:ext cx="720725" cy="2889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r>
              <a:rPr lang="zh-CN" altLang="en-US" sz="1200" b="1" dirty="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  <a:sym typeface="SimSun" panose="02010600030101010101" pitchFamily="2" charset="-122"/>
              </a:rPr>
              <a:t>棒状体</a:t>
            </a:r>
            <a:endParaRPr lang="zh-CN" altLang="en-US" sz="1200" b="1" dirty="0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  <a:sym typeface="SimSun" panose="02010600030101010101" pitchFamily="2" charset="-122"/>
            </a:endParaRPr>
          </a:p>
        </p:txBody>
      </p:sp>
      <p:sp>
        <p:nvSpPr>
          <p:cNvPr id="52231" name="矩形 6"/>
          <p:cNvSpPr/>
          <p:nvPr/>
        </p:nvSpPr>
        <p:spPr>
          <a:xfrm>
            <a:off x="6156325" y="1628775"/>
            <a:ext cx="936625" cy="215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r>
              <a:rPr lang="zh-CN" altLang="en-US" sz="1000" b="1" dirty="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  <a:sym typeface="SimSun" panose="02010600030101010101" pitchFamily="2" charset="-122"/>
              </a:rPr>
              <a:t>微线体</a:t>
            </a:r>
            <a:endParaRPr lang="zh-CN" altLang="en-US" sz="1000" b="1" dirty="0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  <a:sym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6046788" cy="947738"/>
          </a:xfrm>
        </p:spPr>
        <p:txBody>
          <a:bodyPr vert="horz" wrap="square" lIns="92075" tIns="46038" rIns="92075" bIns="46038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zh-CN" sz="40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3. </a:t>
            </a:r>
            <a:r>
              <a:rPr kumimoji="1" lang="zh-CN" altLang="en-US" sz="40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孢子纲的重要类群</a:t>
            </a:r>
            <a:endParaRPr kumimoji="1" lang="zh-CN" altLang="en-US" sz="4000" b="1" i="0" u="none" strike="noStrike" kern="0" cap="none" spc="0" normalizeH="0" baseline="0" noProof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3251" name="Rectangle 3"/>
          <p:cNvSpPr>
            <a:spLocks noGrp="1"/>
          </p:cNvSpPr>
          <p:nvPr>
            <p:ph idx="1"/>
          </p:nvPr>
        </p:nvSpPr>
        <p:spPr>
          <a:xfrm>
            <a:off x="468313" y="1125538"/>
            <a:ext cx="8207375" cy="4464050"/>
          </a:xfrm>
        </p:spPr>
        <p:txBody>
          <a:bodyPr vert="horz" wrap="square" lIns="91440" tIns="45720" rIns="91440" bIns="45720" anchor="t" anchorCtr="0"/>
          <a:p>
            <a:pPr algn="just">
              <a:lnSpc>
                <a:spcPct val="130000"/>
              </a:lnSpc>
              <a:buNone/>
            </a:pPr>
            <a:r>
              <a:rPr lang="en-US" altLang="zh-CN" sz="3600" b="1" dirty="0"/>
              <a:t>1.</a:t>
            </a:r>
            <a:r>
              <a:rPr lang="zh-CN" altLang="en-US" sz="3600" b="1" dirty="0"/>
              <a:t>球虫：寄生在脊椎动物（猪、牛、兔、鸡等）消化道的上皮细胞，例如鸡柔嫩艾美尔球虫。</a:t>
            </a:r>
            <a:endParaRPr lang="en-US" altLang="zh-CN" sz="3600" b="1" dirty="0"/>
          </a:p>
          <a:p>
            <a:pPr algn="just">
              <a:lnSpc>
                <a:spcPct val="130000"/>
              </a:lnSpc>
              <a:buNone/>
            </a:pPr>
            <a:r>
              <a:rPr lang="en-US" altLang="zh-CN" sz="3600" b="1" dirty="0"/>
              <a:t>2.</a:t>
            </a:r>
            <a:r>
              <a:rPr lang="zh-CN" altLang="en-US" sz="3600" b="1" dirty="0"/>
              <a:t>血孢子虫：寄生在脊椎动物或人的红细胞或内皮细胞，如巴贝斯焦虫。</a:t>
            </a:r>
            <a:endParaRPr lang="en-US" altLang="zh-CN" sz="3600" b="1" dirty="0"/>
          </a:p>
          <a:p>
            <a:pPr algn="just">
              <a:lnSpc>
                <a:spcPct val="130000"/>
              </a:lnSpc>
              <a:buNone/>
            </a:pPr>
            <a:r>
              <a:rPr lang="en-US" altLang="zh-CN" sz="3600" b="1" dirty="0"/>
              <a:t>3.</a:t>
            </a:r>
            <a:r>
              <a:rPr lang="zh-CN" altLang="en-US" sz="3600" b="1" dirty="0"/>
              <a:t>微孢子虫：寄生在鱼类组织中或节肢动物。</a:t>
            </a:r>
            <a:endParaRPr lang="zh-CN" altLang="en-US" sz="3600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4274" name="Picture 7" descr="F:\wjzdw\球虫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9800" y="2017713"/>
            <a:ext cx="4343400" cy="2589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5" name="Picture 8" descr="F:\wjzdw\巴贝丝虫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4749800" cy="4430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6315075" y="4808538"/>
            <a:ext cx="1487488" cy="5826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" charset="0"/>
                <a:ea typeface="SimSun" panose="02010600030101010101" pitchFamily="2" charset="-122"/>
                <a:cs typeface="SimSun" panose="02010600030101010101" pitchFamily="2" charset="-122"/>
              </a:rPr>
              <a:t>球虫</a:t>
            </a:r>
            <a:endParaRPr kumimoji="1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54277" name="Rectangle 13"/>
          <p:cNvSpPr/>
          <p:nvPr/>
        </p:nvSpPr>
        <p:spPr>
          <a:xfrm>
            <a:off x="1219200" y="5867400"/>
            <a:ext cx="3836988" cy="7985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3200" dirty="0">
                <a:latin typeface="Times New Roman" panose="02020603050405020304" pitchFamily="1" charset="0"/>
                <a:ea typeface="SimSun" panose="02010600030101010101" pitchFamily="2" charset="-122"/>
              </a:rPr>
              <a:t>巴贝斯焦虫</a:t>
            </a:r>
            <a:r>
              <a:rPr lang="zh-CN" altLang="en-US" sz="1400" b="1" dirty="0">
                <a:latin typeface="Times New Roman" panose="02020603050405020304" pitchFamily="1" charset="0"/>
                <a:ea typeface="SimSun" panose="02010600030101010101" pitchFamily="2" charset="-122"/>
              </a:rPr>
              <a:t>寄生于家畜红细胞</a:t>
            </a:r>
            <a:endParaRPr lang="zh-CN" altLang="en-US" sz="1400" b="1" dirty="0">
              <a:latin typeface="Times New Roman" panose="02020603050405020304" pitchFamily="1" charset="0"/>
              <a:ea typeface="SimSun" panose="02010600030101010101" pitchFamily="2" charset="-122"/>
            </a:endParaRPr>
          </a:p>
          <a:p>
            <a:r>
              <a:rPr lang="zh-CN" altLang="en-US" sz="1400" b="1" dirty="0">
                <a:latin typeface="Times New Roman" panose="02020603050405020304" pitchFamily="1" charset="0"/>
                <a:ea typeface="SimSun" panose="02010600030101010101" pitchFamily="2" charset="-122"/>
              </a:rPr>
              <a:t>                                              有的死亡率</a:t>
            </a:r>
            <a:r>
              <a:rPr lang="en-US" altLang="zh-CN" sz="1400" b="1" dirty="0">
                <a:latin typeface="Times New Roman" panose="02020603050405020304" pitchFamily="1" charset="0"/>
                <a:ea typeface="SimSun" panose="02010600030101010101" pitchFamily="2" charset="-122"/>
              </a:rPr>
              <a:t>90%</a:t>
            </a:r>
            <a:r>
              <a:rPr lang="zh-CN" altLang="en-US" sz="1400" b="1" dirty="0">
                <a:latin typeface="Times New Roman" panose="02020603050405020304" pitchFamily="1" charset="0"/>
                <a:ea typeface="SimSun" panose="02010600030101010101" pitchFamily="2" charset="-122"/>
              </a:rPr>
              <a:t>以上</a:t>
            </a:r>
            <a:endParaRPr lang="zh-CN" altLang="en-US" sz="1400" b="1" dirty="0"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9700" y="111125"/>
            <a:ext cx="6391275" cy="733425"/>
          </a:xfrm>
        </p:spPr>
        <p:txBody>
          <a:bodyPr vert="horz" wrap="square" lIns="92075" tIns="46038" rIns="92075" bIns="46038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3600" b="1" i="0" u="none" strike="noStrike" kern="0" cap="none" spc="0" normalizeH="0" baseline="0" noProof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（四）</a:t>
            </a:r>
            <a:r>
              <a:rPr kumimoji="1" lang="zh-CN" altLang="en-US" sz="3600" b="1" i="0" u="none" strike="noStrike" kern="0" cap="none" spc="0" normalizeH="0" baseline="0" noProof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纤毛纲</a:t>
            </a:r>
            <a:r>
              <a:rPr kumimoji="1" lang="en-US" altLang="zh-CN" sz="3600" b="0" i="0" u="none" strike="noStrike" kern="0" cap="none" spc="0" normalizeH="0" baseline="0" noProof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" charset="0"/>
                <a:ea typeface="SimSun" panose="02010600030101010101" pitchFamily="2" charset="-122"/>
                <a:cs typeface="Times New Roman" panose="02020603050405020304" pitchFamily="1" charset="0"/>
                <a:sym typeface="+mn-ea"/>
              </a:rPr>
              <a:t>(Ciliata)</a:t>
            </a:r>
            <a:endParaRPr kumimoji="1" lang="en-US" altLang="zh-CN" sz="3600" b="1" i="0" u="none" strike="noStrike" kern="0" cap="none" spc="0" normalizeH="0" baseline="0" noProof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" charset="0"/>
              <a:ea typeface="SimSun" panose="02010600030101010101" pitchFamily="2" charset="-122"/>
              <a:cs typeface="Times New Roman" panose="02020603050405020304" pitchFamily="1" charset="0"/>
              <a:sym typeface="+mn-ea"/>
            </a:endParaRPr>
          </a:p>
        </p:txBody>
      </p:sp>
      <p:sp>
        <p:nvSpPr>
          <p:cNvPr id="55299" name="Rectangle 3"/>
          <p:cNvSpPr>
            <a:spLocks noGrp="1"/>
          </p:cNvSpPr>
          <p:nvPr>
            <p:ph type="body" sz="half" idx="1"/>
          </p:nvPr>
        </p:nvSpPr>
        <p:spPr>
          <a:xfrm>
            <a:off x="303213" y="842963"/>
            <a:ext cx="4953000" cy="727075"/>
          </a:xfrm>
        </p:spPr>
        <p:txBody>
          <a:bodyPr vert="horz" wrap="square" lIns="91440" tIns="45720" rIns="91440" bIns="45720" anchor="t" anchorCtr="0"/>
          <a:p>
            <a:pPr algn="just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b="1" dirty="0"/>
              <a:t>1. </a:t>
            </a:r>
            <a:r>
              <a:rPr lang="zh-CN" altLang="en-US" b="1" dirty="0"/>
              <a:t>代表动物：大草履虫</a:t>
            </a:r>
            <a:endParaRPr lang="zh-CN" altLang="en-US" b="1" dirty="0"/>
          </a:p>
        </p:txBody>
      </p:sp>
      <p:sp>
        <p:nvSpPr>
          <p:cNvPr id="55300" name="文本框 1"/>
          <p:cNvSpPr txBox="1"/>
          <p:nvPr/>
        </p:nvSpPr>
        <p:spPr>
          <a:xfrm>
            <a:off x="211138" y="1574800"/>
            <a:ext cx="3449637" cy="370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40000"/>
              </a:lnSpc>
              <a:buClr>
                <a:schemeClr val="accent1"/>
              </a:buClr>
              <a:buSzPct val="80000"/>
            </a:pPr>
            <a:r>
              <a:rPr lang="zh-CN" altLang="en-US" b="1" dirty="0">
                <a:latin typeface="Times New Roman" panose="02020603050405020304" pitchFamily="1" charset="0"/>
                <a:ea typeface="SimSun" panose="02010600030101010101" pitchFamily="2" charset="-122"/>
                <a:sym typeface="SimSun" panose="02010600030101010101" pitchFamily="2" charset="-122"/>
              </a:rPr>
              <a:t>（</a:t>
            </a:r>
            <a:r>
              <a:rPr lang="en-US" altLang="zh-CN" b="1" dirty="0">
                <a:latin typeface="Times New Roman" panose="02020603050405020304" pitchFamily="1" charset="0"/>
                <a:ea typeface="SimSun" panose="02010600030101010101" pitchFamily="2" charset="-122"/>
                <a:sym typeface="SimSun" panose="02010600030101010101" pitchFamily="2" charset="-122"/>
              </a:rPr>
              <a:t>1</a:t>
            </a:r>
            <a:r>
              <a:rPr lang="zh-CN" altLang="en-US" b="1" dirty="0">
                <a:latin typeface="Times New Roman" panose="02020603050405020304" pitchFamily="1" charset="0"/>
                <a:ea typeface="SimSun" panose="02010600030101010101" pitchFamily="2" charset="-122"/>
                <a:sym typeface="SimSun" panose="02010600030101010101" pitchFamily="2" charset="-122"/>
              </a:rPr>
              <a:t>）</a:t>
            </a: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  <a:sym typeface="SimSun" panose="02010600030101010101" pitchFamily="2" charset="-122"/>
              </a:rPr>
              <a:t>分布：生活在</a:t>
            </a: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  <a:sym typeface="SimSun" panose="02010600030101010101" pitchFamily="2" charset="-122"/>
              </a:rPr>
              <a:t>淡水</a:t>
            </a: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  <a:sym typeface="SimSun" panose="02010600030101010101" pitchFamily="2" charset="-122"/>
              </a:rPr>
              <a:t>  中，在有机质丰富的池沼小河中都可采到。</a:t>
            </a:r>
            <a:endParaRPr lang="zh-CN" altLang="en-US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40000"/>
              </a:lnSpc>
              <a:buClr>
                <a:schemeClr val="accent1"/>
              </a:buClr>
              <a:buSzPct val="80000"/>
            </a:pPr>
            <a:endParaRPr lang="zh-CN" altLang="en-US" b="1" dirty="0">
              <a:latin typeface="SimSun" panose="02010600030101010101" pitchFamily="2" charset="-122"/>
              <a:ea typeface="SimSun" panose="02010600030101010101" pitchFamily="2" charset="-122"/>
              <a:sym typeface="SimSun" panose="02010600030101010101" pitchFamily="2" charset="-122"/>
            </a:endParaRPr>
          </a:p>
          <a:p>
            <a:pPr>
              <a:lnSpc>
                <a:spcPct val="140000"/>
              </a:lnSpc>
              <a:buClr>
                <a:schemeClr val="accent1"/>
              </a:buClr>
              <a:buSzPct val="80000"/>
            </a:pP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  <a:sym typeface="SimSun" panose="02010600030101010101" pitchFamily="2" charset="-122"/>
              </a:rPr>
              <a:t>（</a:t>
            </a:r>
            <a:r>
              <a:rPr lang="en-US" altLang="zh-CN" b="1" dirty="0">
                <a:latin typeface="SimSun" panose="02010600030101010101" pitchFamily="2" charset="-122"/>
                <a:ea typeface="SimSun" panose="02010600030101010101" pitchFamily="2" charset="-122"/>
                <a:sym typeface="SimSun" panose="02010600030101010101" pitchFamily="2" charset="-122"/>
              </a:rPr>
              <a:t>2</a:t>
            </a: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  <a:sym typeface="SimSun" panose="02010600030101010101" pitchFamily="2" charset="-122"/>
              </a:rPr>
              <a:t>）形态：形状象</a:t>
            </a: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  <a:sym typeface="SimSun" panose="02010600030101010101" pitchFamily="2" charset="-122"/>
              </a:rPr>
              <a:t>草鞋</a:t>
            </a: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  <a:sym typeface="SimSun" panose="02010600030101010101" pitchFamily="2" charset="-122"/>
              </a:rPr>
              <a:t>。</a:t>
            </a:r>
            <a:endParaRPr lang="zh-CN" altLang="en-US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在光下可见白点在运动，是污染的指示生物。</a:t>
            </a:r>
            <a:endParaRPr lang="zh-CN" altLang="en-US"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  <p:pic>
        <p:nvPicPr>
          <p:cNvPr id="55301" name="图片 1792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59250" y="1622425"/>
            <a:ext cx="4756150" cy="46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302" name="联机映像占位符 2"/>
          <p:cNvSpPr>
            <a:spLocks noGrp="1"/>
          </p:cNvSpPr>
          <p:nvPr>
            <p:ph type="clipArt" sz="half" idx="2"/>
          </p:nvPr>
        </p:nvSpPr>
        <p:spPr>
          <a:xfrm>
            <a:off x="5051425" y="1885950"/>
            <a:ext cx="3810000" cy="4114800"/>
          </a:xfrm>
        </p:spPr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56322" name="组合 1"/>
          <p:cNvGrpSpPr/>
          <p:nvPr/>
        </p:nvGrpSpPr>
        <p:grpSpPr>
          <a:xfrm>
            <a:off x="250825" y="549275"/>
            <a:ext cx="8642350" cy="6309043"/>
            <a:chOff x="395" y="865"/>
            <a:chExt cx="13610" cy="9935"/>
          </a:xfrm>
        </p:grpSpPr>
        <p:pic>
          <p:nvPicPr>
            <p:cNvPr id="56323" name="草履虫.MPG">
              <a:hlinkClick r:id="" action="ppaction://media"/>
            </p:cNvPr>
            <p:cNvPicPr>
              <a:picLocks noRot="1"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95" y="865"/>
              <a:ext cx="13610" cy="92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6325" name="Picture 8"/>
            <p:cNvPicPr>
              <a:picLocks noGrp="1"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" y="8592"/>
              <a:ext cx="4291" cy="220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7346" name="Picture 6" descr="F:\wjzdw\草履虫100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7800" y="0"/>
            <a:ext cx="5638800" cy="3575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7" name="Picture 7" descr="F:\wjzdw\草履虫1001.jpg"/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tretch>
            <a:fillRect/>
          </a:stretch>
        </p:blipFill>
        <p:spPr>
          <a:xfrm>
            <a:off x="1447800" y="3429000"/>
            <a:ext cx="5638800" cy="3182938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74638" y="447675"/>
            <a:ext cx="3309938" cy="731838"/>
          </a:xfrm>
        </p:spPr>
        <p:txBody>
          <a:bodyPr vert="horz" wrap="square" lIns="92075" tIns="46038" rIns="92075" bIns="46038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zh-CN" sz="2800" b="0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(3)</a:t>
            </a:r>
            <a:r>
              <a:rPr kumimoji="1" lang="zh-CN" altLang="en-US" sz="2800" b="0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形态和结构</a:t>
            </a:r>
            <a:endParaRPr kumimoji="1" lang="zh-CN" altLang="en-US" sz="2800" b="0" i="0" u="none" strike="noStrike" kern="0" cap="none" spc="0" normalizeH="0" baseline="0" noProof="1" dirty="0"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3251" name="Rectangle 3"/>
          <p:cNvSpPr>
            <a:spLocks noGrp="1"/>
          </p:cNvSpPr>
          <p:nvPr>
            <p:ph idx="1"/>
          </p:nvPr>
        </p:nvSpPr>
        <p:spPr>
          <a:xfrm>
            <a:off x="333375" y="1179513"/>
            <a:ext cx="4303713" cy="5565775"/>
          </a:xfrm>
        </p:spPr>
        <p:txBody>
          <a:bodyPr vert="horz" wrap="square" lIns="91440" tIns="45720" rIns="91440" bIns="45720" anchor="t"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endParaRPr kumimoji="1" lang="en-US" altLang="zh-CN" sz="1000" b="0" i="0" u="none" strike="noStrike" kern="0" cap="none" spc="0" normalizeH="0" baseline="0" noProof="1" dirty="0">
              <a:solidFill>
                <a:schemeClr val="tx1"/>
              </a:solidFill>
              <a:latin typeface="SimSun" panose="02010600030101010101" pitchFamily="2" charset="-122"/>
              <a:ea typeface="+mn-ea"/>
              <a:cs typeface="+mn-cs"/>
            </a:endParaRPr>
          </a:p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kumimoji="1" lang="zh-CN" altLang="en-US" sz="24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口沟：</a:t>
            </a:r>
            <a:endParaRPr kumimoji="1" lang="zh-CN" altLang="en-US" sz="2400" b="0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" charset="0"/>
              <a:ea typeface="+mn-ea"/>
              <a:cs typeface="+mn-cs"/>
              <a:sym typeface="+mn-ea"/>
            </a:endParaRPr>
          </a:p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kumimoji="1" lang="zh-CN" altLang="en-US" sz="24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表膜：表膜泡</a:t>
            </a:r>
            <a:endParaRPr kumimoji="1" lang="zh-CN" altLang="en-US" sz="2400" b="0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" charset="0"/>
              <a:ea typeface="+mn-ea"/>
              <a:cs typeface="+mn-cs"/>
              <a:sym typeface="+mn-ea"/>
            </a:endParaRPr>
          </a:p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kumimoji="1" lang="zh-CN" altLang="en-US" sz="24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刺丝泡：与表莫垂直排列</a:t>
            </a:r>
            <a:endParaRPr kumimoji="1" lang="zh-CN" altLang="en-US" sz="2400" b="0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" charset="0"/>
              <a:ea typeface="+mn-ea"/>
              <a:cs typeface="+mn-cs"/>
              <a:sym typeface="+mn-ea"/>
            </a:endParaRPr>
          </a:p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kumimoji="1" lang="zh-CN" altLang="en-US" sz="24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细胞质：内质，外质</a:t>
            </a:r>
            <a:endParaRPr kumimoji="1" lang="zh-CN" altLang="en-US" sz="2400" b="0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" charset="0"/>
              <a:ea typeface="+mn-ea"/>
              <a:cs typeface="+mn-cs"/>
              <a:sym typeface="+mn-ea"/>
            </a:endParaRPr>
          </a:p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kumimoji="1" lang="zh-CN" altLang="en-US" sz="24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伸缩泡：收集管</a:t>
            </a:r>
            <a:endParaRPr kumimoji="1" lang="zh-CN" altLang="en-US" sz="2400" b="0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" charset="0"/>
              <a:ea typeface="+mn-ea"/>
              <a:cs typeface="+mn-cs"/>
              <a:sym typeface="+mn-ea"/>
            </a:endParaRPr>
          </a:p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kumimoji="1" lang="zh-CN" altLang="en-US" sz="24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食物泡：</a:t>
            </a:r>
            <a:r>
              <a:rPr kumimoji="1" lang="zh-CN" altLang="en-US" sz="2400" b="0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含营养物质，进行消化</a:t>
            </a:r>
            <a:endParaRPr kumimoji="1" lang="zh-CN" altLang="en-US" sz="2400" b="0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" charset="0"/>
              <a:ea typeface="+mn-ea"/>
              <a:cs typeface="+mn-cs"/>
              <a:sym typeface="+mn-ea"/>
            </a:endParaRPr>
          </a:p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kumimoji="1" lang="zh-CN" altLang="en-US" sz="24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细胞核：</a:t>
            </a:r>
            <a:r>
              <a:rPr kumimoji="1" lang="zh-CN" altLang="en-US" sz="2400" b="0" i="0" u="none" strike="noStrike" kern="0" cap="none" spc="0" normalizeH="0" baseline="0" noProof="1" dirty="0">
                <a:solidFill>
                  <a:srgbClr val="FFFF00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大核</a:t>
            </a:r>
            <a:r>
              <a:rPr kumimoji="1" lang="en-US" altLang="zh-CN" sz="24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: </a:t>
            </a:r>
            <a:r>
              <a:rPr kumimoji="1" lang="zh-CN" altLang="en-US" sz="24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营养代谢                   </a:t>
            </a:r>
            <a:r>
              <a:rPr kumimoji="1" lang="en-US" altLang="zh-CN" sz="24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	        </a:t>
            </a:r>
            <a:r>
              <a:rPr kumimoji="1" lang="zh-CN" altLang="en-US" sz="2400" b="0" i="0" u="none" strike="noStrike" kern="0" cap="none" spc="0" normalizeH="0" baseline="0" noProof="1" dirty="0">
                <a:solidFill>
                  <a:srgbClr val="FFFF00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小核</a:t>
            </a:r>
            <a:r>
              <a:rPr kumimoji="1" lang="en-US" altLang="zh-CN" sz="24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: </a:t>
            </a:r>
            <a:r>
              <a:rPr kumimoji="1" lang="zh-CN" altLang="en-US" sz="24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遗传</a:t>
            </a:r>
            <a:endParaRPr kumimoji="1" lang="zh-CN" altLang="en-US" sz="2400" b="0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" charset="0"/>
              <a:ea typeface="+mn-ea"/>
              <a:cs typeface="+mn-cs"/>
              <a:sym typeface="+mn-ea"/>
            </a:endParaRPr>
          </a:p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kumimoji="1" lang="zh-CN" altLang="en-US" sz="2400" b="0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+mn-ea"/>
                <a:cs typeface="+mn-cs"/>
                <a:sym typeface="+mn-ea"/>
              </a:rPr>
              <a:t>胞肛</a:t>
            </a:r>
            <a:r>
              <a:rPr kumimoji="1" lang="zh-CN" altLang="en-US" sz="24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：排不消化的残渣</a:t>
            </a:r>
            <a:endParaRPr kumimoji="1" lang="zh-CN" altLang="en-US" sz="2400" b="0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" charset="0"/>
              <a:ea typeface="+mn-ea"/>
              <a:cs typeface="+mn-cs"/>
              <a:sym typeface="+mn-ea"/>
            </a:endParaRPr>
          </a:p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kumimoji="1" lang="zh-CN" altLang="en-US" sz="2400" b="0" i="0" u="none" strike="noStrike" kern="0" cap="none" spc="0" normalizeH="0" baseline="0" noProof="1" dirty="0">
                <a:solidFill>
                  <a:schemeClr val="tx1"/>
                </a:solidFill>
                <a:latin typeface="Times New Roman" panose="02020603050405020304" pitchFamily="1" charset="0"/>
                <a:ea typeface="+mn-ea"/>
                <a:cs typeface="+mn-cs"/>
                <a:sym typeface="+mn-ea"/>
              </a:rPr>
              <a:t>呼吸：体表</a:t>
            </a:r>
            <a:endParaRPr kumimoji="1" lang="zh-CN" altLang="en-US" sz="2000" b="1" i="0" u="none" strike="noStrike" kern="0" cap="none" spc="0" normalizeH="0" baseline="0" noProof="1" dirty="0">
              <a:solidFill>
                <a:schemeClr val="tx1"/>
              </a:solidFill>
              <a:latin typeface="Times New Roman" panose="02020603050405020304" pitchFamily="1" charset="0"/>
              <a:ea typeface="+mn-ea"/>
              <a:cs typeface="+mn-cs"/>
            </a:endParaRPr>
          </a:p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endParaRPr kumimoji="1" lang="en-US" altLang="zh-CN" sz="2000" b="0" i="0" u="none" strike="noStrike" kern="0" cap="none" spc="0" normalizeH="0" baseline="0" noProof="1" dirty="0">
              <a:solidFill>
                <a:schemeClr val="tx1"/>
              </a:solidFill>
              <a:latin typeface="SimSun" panose="02010600030101010101" pitchFamily="2" charset="-122"/>
              <a:ea typeface="+mn-ea"/>
              <a:cs typeface="+mn-cs"/>
            </a:endParaRPr>
          </a:p>
        </p:txBody>
      </p:sp>
      <p:pic>
        <p:nvPicPr>
          <p:cNvPr id="58372" name="Picture 4" descr="草鲡虫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7300" y="0"/>
            <a:ext cx="3697288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250825"/>
            <a:ext cx="7772400" cy="1143000"/>
          </a:xfrm>
        </p:spPr>
        <p:txBody>
          <a:bodyPr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zh-CN" sz="44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+mn-ea"/>
              </a:rPr>
              <a:t>3.</a:t>
            </a:r>
            <a:r>
              <a:rPr kumimoji="1" lang="zh-CN" altLang="en-US" sz="44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+mn-ea"/>
              </a:rPr>
              <a:t>具有多样化的繁殖方式</a:t>
            </a:r>
            <a:endParaRPr kumimoji="1" lang="zh-CN" altLang="en-US" sz="4400" b="1" i="0" u="none" strike="noStrike" kern="0" cap="none" spc="0" normalizeH="0" baseline="0" noProof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11267" name="内容占位符 2"/>
          <p:cNvSpPr>
            <a:spLocks noGrp="1"/>
          </p:cNvSpPr>
          <p:nvPr>
            <p:ph idx="1"/>
          </p:nvPr>
        </p:nvSpPr>
        <p:spPr>
          <a:xfrm>
            <a:off x="250825" y="1335088"/>
            <a:ext cx="8562975" cy="5248275"/>
          </a:xfrm>
        </p:spPr>
        <p:txBody>
          <a:bodyPr vert="horz" wrap="square" lIns="91440" tIns="45720" rIns="91440" bIns="45720" anchor="t" anchorCtr="0"/>
          <a:p>
            <a:pPr marL="609600" indent="-523875">
              <a:lnSpc>
                <a:spcPct val="120000"/>
              </a:lnSpc>
              <a:buNone/>
            </a:pPr>
            <a:r>
              <a:rPr lang="zh-CN" altLang="en-US" sz="2300" b="1" dirty="0"/>
              <a:t>（</a:t>
            </a:r>
            <a:r>
              <a:rPr lang="en-US" altLang="zh-CN" sz="2300" b="1" dirty="0"/>
              <a:t>1</a:t>
            </a:r>
            <a:r>
              <a:rPr lang="zh-CN" altLang="en-US" sz="2300" b="1" dirty="0"/>
              <a:t>）无性繁殖</a:t>
            </a:r>
            <a:endParaRPr lang="zh-CN" altLang="en-US" sz="2300" b="1" dirty="0"/>
          </a:p>
          <a:p>
            <a:pPr marL="1371600" lvl="2" indent="-457200">
              <a:lnSpc>
                <a:spcPct val="120000"/>
              </a:lnSpc>
              <a:buFont typeface="Wingdings" panose="05000000000000000000" charset="0"/>
              <a:buAutoNum type="alphaUcPeriod"/>
            </a:pPr>
            <a:r>
              <a:rPr lang="zh-CN" altLang="en-US" sz="2300" b="1" dirty="0"/>
              <a:t>分裂生殖：</a:t>
            </a:r>
            <a:r>
              <a:rPr lang="zh-CN" altLang="en-US" sz="2300" b="1" dirty="0">
                <a:sym typeface="SimSun" panose="02010600030101010101" pitchFamily="2" charset="-122"/>
              </a:rPr>
              <a:t>一个个体直接分裂成两个个体</a:t>
            </a:r>
            <a:endParaRPr lang="zh-CN" altLang="en-US" sz="2300" b="1" dirty="0"/>
          </a:p>
          <a:p>
            <a:pPr marL="1371600" lvl="2" indent="-457200">
              <a:lnSpc>
                <a:spcPct val="120000"/>
              </a:lnSpc>
              <a:buFont typeface="Wingdings" panose="05000000000000000000" charset="0"/>
              <a:buAutoNum type="alphaUcPeriod" startAt="2"/>
            </a:pPr>
            <a:r>
              <a:rPr lang="zh-CN" altLang="en-US" sz="2300" b="1" dirty="0"/>
              <a:t>出芽生殖：</a:t>
            </a:r>
            <a:r>
              <a:rPr lang="zh-CN" altLang="en-US" sz="2300" b="1" dirty="0">
                <a:sym typeface="SimSun" panose="02010600030101010101" pitchFamily="2" charset="-122"/>
              </a:rPr>
              <a:t>一个个体以出芽方式产生新个体</a:t>
            </a:r>
            <a:endParaRPr lang="zh-CN" altLang="en-US" sz="2300" b="1" dirty="0"/>
          </a:p>
          <a:p>
            <a:pPr marL="1371600" lvl="2" indent="-457200">
              <a:lnSpc>
                <a:spcPct val="120000"/>
              </a:lnSpc>
              <a:buFont typeface="Wingdings" panose="05000000000000000000" charset="0"/>
              <a:buAutoNum type="alphaUcPeriod" startAt="2"/>
            </a:pPr>
            <a:r>
              <a:rPr lang="zh-CN" altLang="en-US" sz="2300" b="1" dirty="0"/>
              <a:t>孢子生殖：</a:t>
            </a:r>
            <a:r>
              <a:rPr lang="zh-CN" altLang="en-US" sz="2300" b="1" dirty="0">
                <a:solidFill>
                  <a:srgbClr val="FFFF00"/>
                </a:solidFill>
                <a:sym typeface="SimSun" panose="02010600030101010101" pitchFamily="2" charset="-122"/>
              </a:rPr>
              <a:t>核</a:t>
            </a:r>
            <a:r>
              <a:rPr lang="zh-CN" altLang="en-US" sz="2300" b="1" dirty="0">
                <a:sym typeface="SimSun" panose="02010600030101010101" pitchFamily="2" charset="-122"/>
              </a:rPr>
              <a:t>先分裂，然后</a:t>
            </a:r>
            <a:r>
              <a:rPr lang="zh-CN" altLang="en-US" sz="2300" b="1" dirty="0">
                <a:solidFill>
                  <a:srgbClr val="FFFF00"/>
                </a:solidFill>
                <a:sym typeface="SimSun" panose="02010600030101010101" pitchFamily="2" charset="-122"/>
              </a:rPr>
              <a:t>胞质</a:t>
            </a:r>
            <a:r>
              <a:rPr lang="zh-CN" altLang="en-US" sz="2300" b="1" dirty="0">
                <a:sym typeface="SimSun" panose="02010600030101010101" pitchFamily="2" charset="-122"/>
              </a:rPr>
              <a:t>分裂产生新个体。</a:t>
            </a:r>
            <a:r>
              <a:rPr lang="zh-CN" altLang="en-US" sz="2300" dirty="0"/>
              <a:t>  </a:t>
            </a:r>
            <a:endParaRPr lang="zh-CN" altLang="en-US" sz="2300" dirty="0"/>
          </a:p>
          <a:p>
            <a:pPr marL="609600" indent="-523875">
              <a:lnSpc>
                <a:spcPct val="120000"/>
              </a:lnSpc>
              <a:buNone/>
            </a:pPr>
            <a:r>
              <a:rPr lang="zh-CN" altLang="en-US" sz="2300" dirty="0"/>
              <a:t> </a:t>
            </a:r>
            <a:r>
              <a:rPr lang="zh-CN" altLang="en-US" sz="2300" b="1" dirty="0"/>
              <a:t>（</a:t>
            </a:r>
            <a:r>
              <a:rPr lang="en-US" altLang="zh-CN" sz="2300" b="1" dirty="0"/>
              <a:t>2</a:t>
            </a:r>
            <a:r>
              <a:rPr lang="zh-CN" altLang="en-US" sz="2300" b="1" dirty="0"/>
              <a:t>）有性生殖</a:t>
            </a:r>
            <a:endParaRPr lang="zh-CN" altLang="en-US" sz="2300" b="1" dirty="0"/>
          </a:p>
          <a:p>
            <a:pPr marL="1371600" lvl="2" indent="-457200">
              <a:lnSpc>
                <a:spcPct val="120000"/>
              </a:lnSpc>
              <a:buFont typeface="Wingdings" panose="05000000000000000000" charset="0"/>
              <a:buAutoNum type="alphaUcPeriod"/>
            </a:pPr>
            <a:r>
              <a:rPr lang="zh-CN" altLang="en-US" sz="2300" b="1" dirty="0"/>
              <a:t>配子生殖：</a:t>
            </a:r>
            <a:r>
              <a:rPr lang="zh-CN" altLang="en-US" sz="2300" b="1" dirty="0">
                <a:sym typeface="SimSun" panose="02010600030101010101" pitchFamily="2" charset="-122"/>
              </a:rPr>
              <a:t>两个配子愈合为一，包括同型配子和异型配子生殖；</a:t>
            </a:r>
            <a:endParaRPr lang="zh-CN" altLang="en-US" sz="2300" b="1" dirty="0"/>
          </a:p>
          <a:p>
            <a:pPr marL="1371600" lvl="2" indent="-457200">
              <a:lnSpc>
                <a:spcPct val="120000"/>
              </a:lnSpc>
              <a:buFont typeface="Wingdings" panose="05000000000000000000" charset="0"/>
              <a:buAutoNum type="alphaUcPeriod"/>
            </a:pPr>
            <a:r>
              <a:rPr lang="zh-CN" altLang="en-US" sz="2300" b="1" dirty="0"/>
              <a:t>接合生殖：</a:t>
            </a:r>
            <a:r>
              <a:rPr lang="zh-CN" altLang="en-US" sz="2300" b="1" dirty="0">
                <a:sym typeface="SimSun" panose="02010600030101010101" pitchFamily="2" charset="-122"/>
              </a:rPr>
              <a:t>两个虫体暂时贴附在一起，其细胞质可以互相沟通，并且两者互换小胞核，小胞核的结合与受精相仿，然后分开并进行分裂。如：草履虫的有性生殖。</a:t>
            </a:r>
            <a:endParaRPr lang="zh-CN" altLang="en-US" sz="2300" b="1" dirty="0"/>
          </a:p>
        </p:txBody>
      </p:sp>
    </p:spTree>
  </p:cSld>
  <p:clrMapOvr>
    <a:masterClrMapping/>
  </p:clrMapOvr>
  <p:transition>
    <p:wheel spokes="8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1138" y="542925"/>
            <a:ext cx="2757488" cy="720725"/>
          </a:xfrm>
        </p:spPr>
        <p:txBody>
          <a:bodyPr vert="horz" wrap="square" lIns="92075" tIns="46038" rIns="92075" bIns="46038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（</a:t>
            </a:r>
            <a:r>
              <a:rPr kumimoji="1" lang="en-US" altLang="zh-CN" sz="36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kumimoji="1" lang="zh-CN" alt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）生理</a:t>
            </a:r>
            <a:endParaRPr kumimoji="1" lang="zh-CN" altLang="en-US" sz="36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9395" name="Rectangle 3"/>
          <p:cNvSpPr>
            <a:spLocks noGrp="1"/>
          </p:cNvSpPr>
          <p:nvPr>
            <p:ph type="body" sz="half" idx="1"/>
          </p:nvPr>
        </p:nvSpPr>
        <p:spPr>
          <a:xfrm>
            <a:off x="395288" y="1338263"/>
            <a:ext cx="8353425" cy="2808287"/>
          </a:xfrm>
        </p:spPr>
        <p:txBody>
          <a:bodyPr vert="horz" wrap="square" lIns="91440" tIns="45720" rIns="91440" bIns="45720" anchor="t" anchorCtr="0"/>
          <a:p>
            <a:pPr algn="just">
              <a:lnSpc>
                <a:spcPct val="120000"/>
              </a:lnSpc>
              <a:buClr>
                <a:srgbClr val="FFFF00"/>
              </a:buClr>
              <a:buSzPct val="80000"/>
              <a:buFont typeface="Wingdings" panose="05000000000000000000" charset="0"/>
              <a:buChar char="Ø"/>
            </a:pPr>
            <a:r>
              <a:rPr lang="zh-CN" altLang="en-US" dirty="0"/>
              <a:t>呼吸：用表膜</a:t>
            </a:r>
            <a:endParaRPr lang="zh-CN" altLang="en-US" dirty="0"/>
          </a:p>
          <a:p>
            <a:pPr algn="just">
              <a:lnSpc>
                <a:spcPct val="120000"/>
              </a:lnSpc>
              <a:buClr>
                <a:srgbClr val="FFFF00"/>
              </a:buClr>
              <a:buSzPct val="80000"/>
              <a:buFont typeface="Wingdings" panose="05000000000000000000" charset="0"/>
              <a:buChar char="Ø"/>
            </a:pPr>
            <a:r>
              <a:rPr lang="zh-CN" altLang="en-US" dirty="0"/>
              <a:t>摄食：形成食物泡</a:t>
            </a:r>
            <a:endParaRPr lang="zh-CN" altLang="en-US" dirty="0"/>
          </a:p>
          <a:p>
            <a:pPr algn="just">
              <a:lnSpc>
                <a:spcPct val="120000"/>
              </a:lnSpc>
              <a:buClr>
                <a:srgbClr val="FFFF00"/>
              </a:buClr>
              <a:buSzPct val="80000"/>
              <a:buFont typeface="Wingdings" panose="05000000000000000000" charset="0"/>
              <a:buChar char="Ø"/>
            </a:pPr>
            <a:r>
              <a:rPr lang="zh-CN" altLang="en-US" dirty="0"/>
              <a:t>排泄：靠伸缩泡</a:t>
            </a:r>
            <a:r>
              <a:rPr lang="en-US" altLang="zh-CN" dirty="0"/>
              <a:t> </a:t>
            </a:r>
            <a:endParaRPr lang="en-US" altLang="zh-CN" dirty="0"/>
          </a:p>
          <a:p>
            <a:pPr algn="just">
              <a:lnSpc>
                <a:spcPct val="120000"/>
              </a:lnSpc>
              <a:buClr>
                <a:srgbClr val="FFFF00"/>
              </a:buClr>
              <a:buSzPct val="80000"/>
              <a:buFont typeface="Wingdings" panose="05000000000000000000" charset="0"/>
              <a:buChar char="Ø"/>
            </a:pPr>
            <a:r>
              <a:rPr lang="zh-CN" altLang="en-US" dirty="0"/>
              <a:t>运动：靠纤毛</a:t>
            </a:r>
            <a:r>
              <a:rPr lang="en-US" altLang="zh-CN" dirty="0"/>
              <a:t> </a:t>
            </a:r>
            <a:r>
              <a:rPr lang="zh-CN" altLang="en-US" dirty="0"/>
              <a:t>，旋转前进</a:t>
            </a:r>
            <a:endParaRPr lang="zh-CN" altLang="en-US" dirty="0"/>
          </a:p>
        </p:txBody>
      </p:sp>
      <p:pic>
        <p:nvPicPr>
          <p:cNvPr id="59396" name="Picture 5" descr="草履虫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64063"/>
            <a:ext cx="9144000" cy="2089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0418" name="Picture 6" descr="草履虫无性生殖"/>
          <p:cNvPicPr>
            <a:picLocks noGrp="1" noChangeAspect="1"/>
          </p:cNvPicPr>
          <p:nvPr>
            <p:ph type="clipArt" sz="half" idx="2"/>
          </p:nvPr>
        </p:nvPicPr>
        <p:blipFill>
          <a:blip r:embed="rId1"/>
          <a:stretch>
            <a:fillRect/>
          </a:stretch>
        </p:blipFill>
        <p:spPr>
          <a:xfrm>
            <a:off x="5038725" y="0"/>
            <a:ext cx="3681413" cy="6858000"/>
          </a:xfrm>
        </p:spPr>
      </p:pic>
      <p:pic>
        <p:nvPicPr>
          <p:cNvPr id="60419" name="Picture 8" descr="游蒲虫1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5" y="3862388"/>
            <a:ext cx="4724400" cy="2943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0" name="文本框 1"/>
          <p:cNvSpPr txBox="1"/>
          <p:nvPr/>
        </p:nvSpPr>
        <p:spPr>
          <a:xfrm>
            <a:off x="276225" y="246063"/>
            <a:ext cx="3870325" cy="34496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30000"/>
              </a:lnSpc>
            </a:pPr>
            <a:r>
              <a:rPr lang="zh-CN" altLang="en-US" b="1" dirty="0">
                <a:latin typeface="Times New Roman" panose="02020603050405020304" pitchFamily="1" charset="0"/>
                <a:ea typeface="SimSun" panose="02010600030101010101" pitchFamily="2" charset="-122"/>
              </a:rPr>
              <a:t>（</a:t>
            </a:r>
            <a:r>
              <a:rPr lang="en-US" altLang="zh-CN" b="1" dirty="0">
                <a:latin typeface="Times New Roman" panose="02020603050405020304" pitchFamily="1" charset="0"/>
                <a:ea typeface="SimSun" panose="02010600030101010101" pitchFamily="2" charset="-122"/>
              </a:rPr>
              <a:t>5</a:t>
            </a:r>
            <a:r>
              <a:rPr lang="zh-CN" altLang="en-US" b="1" dirty="0">
                <a:latin typeface="Times New Roman" panose="02020603050405020304" pitchFamily="1" charset="0"/>
                <a:ea typeface="SimSun" panose="02010600030101010101" pitchFamily="2" charset="-122"/>
              </a:rPr>
              <a:t>）营养：吞噬性营养。</a:t>
            </a:r>
            <a:endParaRPr lang="zh-CN" altLang="en-US" b="1" dirty="0">
              <a:latin typeface="Times New Roman" panose="02020603050405020304" pitchFamily="1" charset="0"/>
              <a:ea typeface="SimSun" panose="02010600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b="1" dirty="0">
                <a:latin typeface="Times New Roman" panose="02020603050405020304" pitchFamily="1" charset="0"/>
                <a:ea typeface="SimSun" panose="02010600030101010101" pitchFamily="2" charset="-122"/>
              </a:rPr>
              <a:t>（</a:t>
            </a:r>
            <a:r>
              <a:rPr lang="en-US" altLang="zh-CN" b="1" dirty="0">
                <a:latin typeface="Times New Roman" panose="02020603050405020304" pitchFamily="1" charset="0"/>
                <a:ea typeface="SimSun" panose="02010600030101010101" pitchFamily="2" charset="-122"/>
              </a:rPr>
              <a:t>6</a:t>
            </a:r>
            <a:r>
              <a:rPr lang="zh-CN" altLang="en-US" b="1" dirty="0">
                <a:latin typeface="Times New Roman" panose="02020603050405020304" pitchFamily="1" charset="0"/>
                <a:ea typeface="SimSun" panose="02010600030101010101" pitchFamily="2" charset="-122"/>
              </a:rPr>
              <a:t>）生殖：</a:t>
            </a:r>
            <a:endParaRPr lang="zh-CN" altLang="en-US" b="1" dirty="0">
              <a:latin typeface="Times New Roman" panose="02020603050405020304" pitchFamily="1" charset="0"/>
              <a:ea typeface="SimSun" panose="02010600030101010101" pitchFamily="2" charset="-122"/>
            </a:endParaRPr>
          </a:p>
          <a:p>
            <a:pPr lvl="1" indent="0">
              <a:lnSpc>
                <a:spcPct val="130000"/>
              </a:lnSpc>
              <a:buNone/>
            </a:pPr>
            <a:r>
              <a:rPr lang="zh-CN" altLang="en-US" sz="2400" b="1" dirty="0">
                <a:latin typeface="Times New Roman" panose="02020603050405020304" pitchFamily="1" charset="0"/>
                <a:ea typeface="SimSun" panose="02010600030101010101" pitchFamily="2" charset="-122"/>
              </a:rPr>
              <a:t>   无性生殖：横二分裂，小核先行有丝分裂，大核行无丝分裂，接着虫体中部横缢，分成</a:t>
            </a:r>
            <a:r>
              <a:rPr lang="en-US" altLang="zh-CN" sz="2400" b="1" dirty="0">
                <a:latin typeface="Times New Roman" panose="02020603050405020304" pitchFamily="1" charset="0"/>
                <a:ea typeface="SimSun" panose="02010600030101010101" pitchFamily="2" charset="-122"/>
              </a:rPr>
              <a:t>2</a:t>
            </a:r>
            <a:r>
              <a:rPr lang="zh-CN" altLang="en-US" sz="2400" b="1" dirty="0">
                <a:latin typeface="Times New Roman" panose="02020603050405020304" pitchFamily="1" charset="0"/>
                <a:ea typeface="SimSun" panose="02010600030101010101" pitchFamily="2" charset="-122"/>
              </a:rPr>
              <a:t>个新个体。</a:t>
            </a:r>
            <a:endParaRPr lang="zh-CN" altLang="en-US"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728663" y="347663"/>
            <a:ext cx="7702550" cy="4114800"/>
          </a:xfrm>
        </p:spPr>
        <p:txBody>
          <a:bodyPr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l"/>
            </a:pP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有性生殖：</a:t>
            </a: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接合生殖，</a:t>
            </a: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在环境条件差、食物少、温度低、水质改变时进行接合生殖。</a:t>
            </a:r>
            <a:endParaRPr kumimoji="1" lang="zh-CN" altLang="en-US" sz="2400" b="1" i="0" u="none" strike="noStrike" kern="0" cap="none" spc="0" normalizeH="0" baseline="0" noProof="1" dirty="0">
              <a:solidFill>
                <a:schemeClr val="tx2"/>
              </a:solidFill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l"/>
            </a:pP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通过接合生殖，</a:t>
            </a:r>
            <a:r>
              <a:rPr kumimoji="1" lang="en-US" altLang="zh-CN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2</a:t>
            </a: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个母细胞交换了部分核物质，经过一系列分裂变化后，每个母细胞形成</a:t>
            </a:r>
            <a:r>
              <a:rPr kumimoji="1" lang="en-US" altLang="zh-CN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4</a:t>
            </a:r>
            <a:r>
              <a:rPr kumimoji="1" lang="zh-CN" altLang="en-US" sz="2400" b="1" i="0" u="none" strike="noStrike" kern="0" cap="none" spc="0" normalizeH="0" baseline="0" noProof="1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个子细胞。</a:t>
            </a:r>
            <a:endParaRPr kumimoji="1" lang="zh-CN" altLang="en-US" sz="2400" b="1" i="0" u="none" strike="noStrike" kern="0" cap="none" spc="0" normalizeH="0" baseline="0" noProof="1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800" b="1" i="0" u="none" strike="noStrike" kern="0" cap="none" spc="0" normalizeH="0" baseline="0" noProof="1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endParaRPr kumimoji="1" lang="zh-CN" altLang="en-US" sz="2800" b="1" i="0" u="none" strike="noStrike" kern="0" cap="none" spc="0" normalizeH="0" baseline="0" noProof="1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pic>
        <p:nvPicPr>
          <p:cNvPr id="61443" name="联机映像占位符 185346" descr="8"/>
          <p:cNvPicPr>
            <a:picLocks noGrp="1" noChangeAspect="1"/>
          </p:cNvPicPr>
          <p:nvPr>
            <p:ph type="clipArt" sz="half" idx="2"/>
          </p:nvPr>
        </p:nvPicPr>
        <p:blipFill>
          <a:blip r:embed="rId1"/>
          <a:stretch>
            <a:fillRect/>
          </a:stretch>
        </p:blipFill>
        <p:spPr>
          <a:xfrm>
            <a:off x="1114425" y="2259013"/>
            <a:ext cx="5951538" cy="4513262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rcRect l="27203" t="495" r="10117" b="7103"/>
          <a:stretch>
            <a:fillRect/>
          </a:stretch>
        </p:blipFill>
        <p:spPr>
          <a:xfrm>
            <a:off x="4485005" y="5431790"/>
            <a:ext cx="1437005" cy="14262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4530725" cy="576263"/>
          </a:xfrm>
        </p:spPr>
        <p:txBody>
          <a:bodyPr vert="horz" wrap="square" lIns="92075" tIns="46038" rIns="92075" bIns="46038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36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有性生殖</a:t>
            </a:r>
            <a:r>
              <a:rPr kumimoji="1" lang="en-US" altLang="zh-CN" sz="36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urier New" panose="02070309020205020404" pitchFamily="1" charset="0"/>
                <a:ea typeface="+mj-ea"/>
                <a:cs typeface="+mj-cs"/>
              </a:rPr>
              <a:t>——</a:t>
            </a:r>
            <a:r>
              <a:rPr kumimoji="1" lang="zh-CN" altLang="en-US" sz="36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接合生殖</a:t>
            </a:r>
            <a:endParaRPr kumimoji="1" lang="zh-CN" altLang="en-US" sz="3600" b="1" i="0" u="none" strike="noStrike" kern="0" cap="none" spc="0" normalizeH="0" baseline="0" noProof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2467" name="Rectangle 3"/>
          <p:cNvSpPr>
            <a:spLocks noGrp="1"/>
          </p:cNvSpPr>
          <p:nvPr>
            <p:ph type="body" sz="half" idx="1"/>
          </p:nvPr>
        </p:nvSpPr>
        <p:spPr>
          <a:xfrm>
            <a:off x="354330" y="773430"/>
            <a:ext cx="5685155" cy="5391150"/>
          </a:xfrm>
        </p:spPr>
        <p:txBody>
          <a:bodyPr vert="horz" wrap="square" lIns="91440" tIns="45720" rIns="91440" bIns="45720" anchor="t" anchorCtr="0"/>
          <a:p>
            <a:pPr marL="0" indent="0" algn="just">
              <a:lnSpc>
                <a:spcPct val="125000"/>
              </a:lnSpc>
              <a:spcBef>
                <a:spcPct val="0"/>
              </a:spcBef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lang="en-US" altLang="zh-CN" sz="2000" b="1" dirty="0"/>
              <a:t>1</a:t>
            </a:r>
            <a:r>
              <a:rPr lang="zh-CN" altLang="en-US" sz="2000" b="1" dirty="0"/>
              <a:t>、</a:t>
            </a:r>
            <a:r>
              <a:rPr lang="zh-CN" altLang="en-US" sz="2200" b="1" dirty="0"/>
              <a:t>条件</a:t>
            </a:r>
            <a:r>
              <a:rPr lang="en-US" altLang="zh-CN" sz="2200" b="1" dirty="0"/>
              <a:t>→</a:t>
            </a:r>
            <a:r>
              <a:rPr lang="zh-CN" altLang="en-US" sz="2200" b="1" dirty="0"/>
              <a:t>在环境条件差、食物少、温度低、水质改变时进行接合生殖。</a:t>
            </a:r>
            <a:endParaRPr lang="en-US" altLang="zh-CN" sz="2200" b="1" dirty="0"/>
          </a:p>
          <a:p>
            <a:pPr marL="0" indent="0" algn="just">
              <a:lnSpc>
                <a:spcPct val="125000"/>
              </a:lnSpc>
              <a:spcBef>
                <a:spcPct val="0"/>
              </a:spcBef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lang="en-US" altLang="zh-CN" sz="2200" b="1" dirty="0"/>
              <a:t>2</a:t>
            </a:r>
            <a:r>
              <a:rPr lang="zh-CN" altLang="en-US" sz="2200" b="1" dirty="0"/>
              <a:t>、过程</a:t>
            </a:r>
            <a:r>
              <a:rPr lang="en-US" altLang="zh-CN" sz="2200" b="1" dirty="0"/>
              <a:t> (1)</a:t>
            </a:r>
            <a:r>
              <a:rPr lang="zh-CN" altLang="en-US" sz="2200" b="1" dirty="0"/>
              <a:t>接合生殖时，两虫体以口沟面彼此粘合，表膜溶解，胞质相连；</a:t>
            </a:r>
            <a:r>
              <a:rPr lang="en-US" altLang="zh-CN" sz="2200" b="1" dirty="0"/>
              <a:t>(2)</a:t>
            </a:r>
            <a:r>
              <a:rPr lang="zh-CN" altLang="en-US" sz="2200" b="1" dirty="0"/>
              <a:t>大核消失，小核分裂两次形成四个小核；</a:t>
            </a:r>
            <a:r>
              <a:rPr lang="en-US" altLang="zh-CN" sz="2200" b="1" dirty="0"/>
              <a:t>(3)</a:t>
            </a:r>
            <a:r>
              <a:rPr lang="zh-CN" altLang="en-US" sz="2200" b="1" dirty="0"/>
              <a:t>四个小核其中三个消失，剩下一个小核；</a:t>
            </a:r>
            <a:r>
              <a:rPr lang="en-US" altLang="zh-CN" sz="2200" b="1" dirty="0"/>
              <a:t>(4)</a:t>
            </a:r>
            <a:r>
              <a:rPr lang="zh-CN" altLang="en-US" sz="2200" b="1" dirty="0"/>
              <a:t>这个小核分裂成一个大核和一个小核，两个虫体互换小核且与对方大核融合；</a:t>
            </a:r>
            <a:r>
              <a:rPr lang="en-US" altLang="zh-CN" sz="2200" b="1" dirty="0"/>
              <a:t>(5)</a:t>
            </a:r>
            <a:r>
              <a:rPr lang="zh-CN" altLang="en-US" sz="2200" b="1" dirty="0"/>
              <a:t>虫体分开，融合核分裂三次，形成四个大核和四个小核，三个小核解体；</a:t>
            </a:r>
            <a:r>
              <a:rPr lang="en-US" altLang="zh-CN" sz="2200" b="1" dirty="0"/>
              <a:t>(6)</a:t>
            </a:r>
            <a:r>
              <a:rPr lang="zh-CN" altLang="en-US" sz="2200" b="1" dirty="0"/>
              <a:t>剩下的小核分裂二次，形成四个小核，两个虫体分裂二次，形成八个新个体。</a:t>
            </a:r>
            <a:endParaRPr lang="zh-CN" altLang="en-US" sz="2200" b="1" dirty="0"/>
          </a:p>
        </p:txBody>
      </p:sp>
      <p:pic>
        <p:nvPicPr>
          <p:cNvPr id="63490" name="Picture 6" descr="F:\wjzdw\草鲡虫分裂.jpg"/>
          <p:cNvPicPr>
            <a:picLocks noChangeAspect="1"/>
          </p:cNvPicPr>
          <p:nvPr/>
        </p:nvPicPr>
        <p:blipFill>
          <a:blip r:embed="rId2"/>
          <a:srcRect l="9936" t="648" r="2608"/>
          <a:stretch>
            <a:fillRect/>
          </a:stretch>
        </p:blipFill>
        <p:spPr>
          <a:xfrm>
            <a:off x="6120130" y="0"/>
            <a:ext cx="3023870" cy="6813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3490" name="Picture 6" descr="F:\wjzdw\草鲡虫分裂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325" y="0"/>
            <a:ext cx="345757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491" name="Picture 7" descr="F:\wjzdw\草履虫有性生殖.jpg"/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tretch>
            <a:fillRect/>
          </a:stretch>
        </p:blipFill>
        <p:spPr>
          <a:xfrm>
            <a:off x="3581400" y="0"/>
            <a:ext cx="5311775" cy="685800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503238"/>
            <a:ext cx="7772400" cy="5326063"/>
          </a:xfrm>
        </p:spPr>
        <p:txBody>
          <a:bodyPr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en-US" altLang="zh-CN" sz="32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  <a:sym typeface="+mn-ea"/>
              </a:rPr>
              <a:t>2. 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  <a:sym typeface="+mn-ea"/>
              </a:rPr>
              <a:t>纤毛纲的主要特征</a:t>
            </a:r>
            <a:endParaRPr kumimoji="1" lang="zh-CN" altLang="en-US" sz="32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kumimoji="1" lang="zh-CN" altLang="en-US" sz="3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以纤毛为运动器，纤毛短，数目多。</a:t>
            </a:r>
            <a:endParaRPr kumimoji="1" lang="zh-CN" altLang="en-US" sz="30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endParaRPr kumimoji="1" lang="zh-CN" altLang="en-US" sz="30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kumimoji="1" lang="zh-CN" altLang="en-US" sz="3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结构复杂，是原生动物分化最多的，具有摄食胞器，双核，细胞器分化多。</a:t>
            </a:r>
            <a:endParaRPr kumimoji="1" lang="zh-CN" altLang="en-US" sz="30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endParaRPr kumimoji="1" lang="zh-CN" altLang="en-US" sz="30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kumimoji="1" lang="zh-CN" altLang="en-US" sz="3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生殖方式复杂，</a:t>
            </a:r>
            <a:endParaRPr kumimoji="1" lang="zh-CN" altLang="en-US" sz="30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1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Tx/>
              <a:buNone/>
            </a:pPr>
            <a:r>
              <a:rPr kumimoji="1" lang="zh-CN" altLang="en-US" sz="3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ea"/>
              </a:rPr>
              <a:t>               横二分裂</a:t>
            </a:r>
            <a:endParaRPr kumimoji="1" lang="zh-CN" altLang="en-US" sz="30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ea"/>
            </a:endParaRPr>
          </a:p>
          <a:p>
            <a:pPr marL="0" marR="0" lvl="1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Tx/>
              <a:buNone/>
            </a:pPr>
            <a:r>
              <a:rPr kumimoji="1" lang="zh-CN" altLang="en-US" sz="30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ea"/>
              </a:rPr>
              <a:t>               接合生殖。</a:t>
            </a:r>
            <a:endParaRPr kumimoji="1" lang="zh-CN" altLang="en-US" sz="30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endParaRPr kumimoji="1" lang="zh-CN" altLang="en-US" sz="3000" b="0" i="0" u="none" strike="noStrike" kern="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6118225" cy="947738"/>
          </a:xfrm>
        </p:spPr>
        <p:txBody>
          <a:bodyPr vert="horz" wrap="square" lIns="92075" tIns="46038" rIns="92075" bIns="46038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zh-CN" sz="44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3. </a:t>
            </a:r>
            <a:r>
              <a:rPr kumimoji="1" lang="zh-CN" altLang="en-US" sz="44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纤毛纲常见种类</a:t>
            </a:r>
            <a:endParaRPr kumimoji="1" lang="zh-CN" altLang="en-US" sz="4400" b="1" i="0" u="none" strike="noStrike" kern="0" cap="none" spc="0" normalizeH="0" baseline="0" noProof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5539" name="Rectangle 3"/>
          <p:cNvSpPr>
            <a:spLocks noGrp="1"/>
          </p:cNvSpPr>
          <p:nvPr>
            <p:ph type="body" sz="half" idx="1"/>
          </p:nvPr>
        </p:nvSpPr>
        <p:spPr>
          <a:xfrm>
            <a:off x="420688" y="1430338"/>
            <a:ext cx="3810000" cy="2087562"/>
          </a:xfrm>
        </p:spPr>
        <p:txBody>
          <a:bodyPr vert="horz" wrap="square" lIns="91440" tIns="45720" rIns="91440" bIns="45720" anchor="t" anchorCtr="0"/>
          <a:p>
            <a:pPr marL="0" indent="0" algn="just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800" dirty="0"/>
              <a:t> </a:t>
            </a:r>
            <a:r>
              <a:rPr lang="zh-CN" altLang="en-US" sz="2800" b="1" dirty="0"/>
              <a:t>喇叭虫、钟虫、聚缩虫、小瓜虫、车轮虫等。</a:t>
            </a:r>
            <a:endParaRPr lang="zh-CN" altLang="en-US" sz="2800" b="1" dirty="0"/>
          </a:p>
        </p:txBody>
      </p:sp>
      <p:pic>
        <p:nvPicPr>
          <p:cNvPr id="65540" name="Picture 6" descr="小瓜虫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65550"/>
            <a:ext cx="4876800" cy="2632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41" name="Picture 7" descr="车轮虫"/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tretch>
            <a:fillRect/>
          </a:stretch>
        </p:blipFill>
        <p:spPr>
          <a:xfrm>
            <a:off x="4876800" y="2036763"/>
            <a:ext cx="4267200" cy="2320925"/>
          </a:xfrm>
        </p:spPr>
      </p:pic>
      <p:pic>
        <p:nvPicPr>
          <p:cNvPr id="65542" name="Picture 8" descr="钟虫1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840" y="4456113"/>
            <a:ext cx="4267200" cy="2487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6588125" y="6452870"/>
            <a:ext cx="1656080" cy="40513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b="1" dirty="0">
                <a:solidFill>
                  <a:schemeClr val="bg2"/>
                </a:solidFill>
                <a:sym typeface="+mn-ea"/>
              </a:rPr>
              <a:t>喇叭虫</a:t>
            </a:r>
            <a:endParaRPr kumimoji="1" lang="zh-CN" altLang="en-US" sz="24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93538" name="标题 193537"/>
          <p:cNvSpPr>
            <a:spLocks noGrp="1"/>
          </p:cNvSpPr>
          <p:nvPr>
            <p:ph type="title"/>
          </p:nvPr>
        </p:nvSpPr>
        <p:spPr>
          <a:xfrm>
            <a:off x="457200" y="457200"/>
            <a:ext cx="7772400" cy="609600"/>
          </a:xfrm>
        </p:spPr>
        <p:txBody>
          <a:bodyPr anchor="ctr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3600" b="0" i="0" u="none" strike="noStrike" kern="0" cap="none" spc="0" normalizeH="0" baseline="0" noProof="1">
                <a:solidFill>
                  <a:srgbClr val="0303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Hei" panose="02010609060101010101" pitchFamily="2" charset="-122"/>
                <a:ea typeface="SimHei" panose="02010609060101010101" pitchFamily="2" charset="-122"/>
                <a:cs typeface="+mj-cs"/>
              </a:rPr>
              <a:t>三、原生动物与人类的关系</a:t>
            </a:r>
            <a:endParaRPr kumimoji="1" lang="zh-CN" altLang="en-US" sz="3600" b="0" i="0" u="none" strike="noStrike" kern="0" cap="none" spc="0" normalizeH="0" baseline="0" noProof="1">
              <a:solidFill>
                <a:srgbClr val="03030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Hei" panose="02010609060101010101" pitchFamily="2" charset="-122"/>
              <a:ea typeface="SimHei" panose="02010609060101010101" pitchFamily="2" charset="-122"/>
              <a:cs typeface="+mj-cs"/>
            </a:endParaRPr>
          </a:p>
        </p:txBody>
      </p:sp>
      <p:sp>
        <p:nvSpPr>
          <p:cNvPr id="66563" name="矩形 193538"/>
          <p:cNvSpPr/>
          <p:nvPr/>
        </p:nvSpPr>
        <p:spPr>
          <a:xfrm>
            <a:off x="273050" y="1066800"/>
            <a:ext cx="8642350" cy="5832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</a:pPr>
            <a:r>
              <a:rPr lang="en-US" altLang="zh-CN" sz="3200" dirty="0">
                <a:latin typeface="SimHei" panose="02010609060101010101" pitchFamily="2" charset="-122"/>
                <a:ea typeface="SimHei" panose="02010609060101010101" pitchFamily="2" charset="-122"/>
              </a:rPr>
              <a:t>(</a:t>
            </a:r>
            <a:r>
              <a:rPr lang="zh-CN" altLang="en-US" sz="3200" dirty="0">
                <a:latin typeface="SimHei" panose="02010609060101010101" pitchFamily="2" charset="-122"/>
                <a:ea typeface="SimHei" panose="02010609060101010101" pitchFamily="2" charset="-122"/>
              </a:rPr>
              <a:t>一</a:t>
            </a:r>
            <a:r>
              <a:rPr lang="en-US" altLang="zh-CN" sz="3200" dirty="0">
                <a:latin typeface="SimHei" panose="02010609060101010101" pitchFamily="2" charset="-122"/>
                <a:ea typeface="SimHei" panose="02010609060101010101" pitchFamily="2" charset="-122"/>
              </a:rPr>
              <a:t>)</a:t>
            </a:r>
            <a:r>
              <a:rPr lang="zh-CN" altLang="en-US" sz="3200" dirty="0">
                <a:latin typeface="SimHei" panose="02010609060101010101" pitchFamily="2" charset="-122"/>
                <a:ea typeface="SimHei" panose="02010609060101010101" pitchFamily="2" charset="-122"/>
              </a:rPr>
              <a:t>、对人类造成危害</a:t>
            </a:r>
            <a:endParaRPr lang="zh-CN" altLang="en-US" sz="32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</a:pPr>
            <a:r>
              <a:rPr lang="zh-CN" altLang="en-US" sz="2000" dirty="0">
                <a:latin typeface="SimHei" panose="02010609060101010101" pitchFamily="2" charset="-122"/>
                <a:ea typeface="SimHei" panose="02010609060101010101" pitchFamily="2" charset="-122"/>
              </a:rPr>
              <a:t>		</a:t>
            </a:r>
            <a:r>
              <a:rPr lang="en-US" altLang="zh-CN" dirty="0">
                <a:solidFill>
                  <a:srgbClr val="030305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1.</a:t>
            </a:r>
            <a:r>
              <a:rPr lang="zh-CN" altLang="en-US" dirty="0">
                <a:solidFill>
                  <a:srgbClr val="030305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危害人体健康的病原体</a:t>
            </a:r>
            <a:endParaRPr lang="zh-CN" altLang="en-US" dirty="0">
              <a:solidFill>
                <a:srgbClr val="030305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</a:pPr>
            <a:r>
              <a:rPr lang="zh-CN" altLang="en-US" sz="2000" dirty="0">
                <a:latin typeface="SimHei" panose="02010609060101010101" pitchFamily="2" charset="-122"/>
                <a:ea typeface="SimHei" panose="02010609060101010101" pitchFamily="2" charset="-122"/>
              </a:rPr>
              <a:t>			</a:t>
            </a:r>
            <a:r>
              <a:rPr lang="zh-CN" altLang="en-US" sz="2000" dirty="0">
                <a:solidFill>
                  <a:srgbClr val="0000CC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寄生部位	引起疾病    症状		传播媒介</a:t>
            </a:r>
            <a:endParaRPr lang="zh-CN" altLang="en-US" sz="2000" dirty="0">
              <a:solidFill>
                <a:srgbClr val="0000CC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</a:pPr>
            <a:r>
              <a:rPr lang="zh-CN" altLang="en-US" sz="2000" dirty="0">
                <a:solidFill>
                  <a:srgbClr val="030305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痢疾内变形虫</a:t>
            </a:r>
            <a:r>
              <a:rPr lang="zh-CN" altLang="en-US" sz="2000" dirty="0">
                <a:latin typeface="SimHei" panose="02010609060101010101" pitchFamily="2" charset="-122"/>
                <a:ea typeface="SimHei" panose="02010609060101010101" pitchFamily="2" charset="-122"/>
              </a:rPr>
              <a:t>	肠道		米巴痢疾    大便血多脓少	 经口</a:t>
            </a:r>
            <a:endParaRPr lang="zh-CN" altLang="en-US" sz="20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</a:pPr>
            <a:r>
              <a:rPr lang="zh-CN" altLang="en-US" sz="2000" dirty="0">
                <a:latin typeface="SimHei" panose="02010609060101010101" pitchFamily="2" charset="-122"/>
                <a:ea typeface="SimHei" panose="02010609060101010101" pitchFamily="2" charset="-122"/>
              </a:rPr>
              <a:t>						</a:t>
            </a:r>
            <a:endParaRPr lang="zh-CN" altLang="en-US" sz="20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</a:pPr>
            <a:r>
              <a:rPr lang="zh-CN" altLang="en-US" sz="2000" dirty="0">
                <a:solidFill>
                  <a:srgbClr val="030305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利什曼原虫</a:t>
            </a:r>
            <a:r>
              <a:rPr lang="zh-CN" altLang="en-US" sz="2000" dirty="0">
                <a:latin typeface="SimHei" panose="02010609060101010101" pitchFamily="2" charset="-122"/>
                <a:ea typeface="SimHei" panose="02010609060101010101" pitchFamily="2" charset="-122"/>
              </a:rPr>
              <a:t>	巨噬细胞	黑热病	     肝脾肿大、发烧	 白蛉</a:t>
            </a:r>
            <a:endParaRPr lang="zh-CN" altLang="en-US" sz="20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</a:pPr>
            <a:r>
              <a:rPr lang="zh-CN" altLang="en-US" sz="2000" dirty="0">
                <a:latin typeface="SimHei" panose="02010609060101010101" pitchFamily="2" charset="-122"/>
                <a:ea typeface="SimHei" panose="02010609060101010101" pitchFamily="2" charset="-122"/>
              </a:rPr>
              <a:t>							</a:t>
            </a:r>
            <a:endParaRPr lang="zh-CN" altLang="en-US" sz="20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</a:pPr>
            <a:r>
              <a:rPr lang="zh-CN" altLang="en-US" sz="2000" dirty="0">
                <a:latin typeface="SimHei" panose="02010609060101010101" pitchFamily="2" charset="-122"/>
                <a:ea typeface="SimHei" panose="02010609060101010101" pitchFamily="2" charset="-122"/>
              </a:rPr>
              <a:t>   </a:t>
            </a:r>
            <a:r>
              <a:rPr lang="zh-CN" altLang="en-US" sz="2000" dirty="0">
                <a:solidFill>
                  <a:srgbClr val="030305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锥虫</a:t>
            </a:r>
            <a:r>
              <a:rPr lang="zh-CN" altLang="en-US" sz="2000" dirty="0">
                <a:latin typeface="SimHei" panose="02010609060101010101" pitchFamily="2" charset="-122"/>
                <a:ea typeface="SimHei" panose="02010609060101010101" pitchFamily="2" charset="-122"/>
              </a:rPr>
              <a:t>		脑、脊髓	非洲睡眠病   昏睡、致死	 舌蝇</a:t>
            </a:r>
            <a:endParaRPr lang="zh-CN" altLang="en-US" sz="20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</a:pPr>
            <a:r>
              <a:rPr lang="zh-CN" altLang="en-US" sz="2000" dirty="0">
                <a:latin typeface="SimHei" panose="02010609060101010101" pitchFamily="2" charset="-122"/>
                <a:ea typeface="SimHei" panose="02010609060101010101" pitchFamily="2" charset="-122"/>
              </a:rPr>
              <a:t> </a:t>
            </a:r>
            <a:r>
              <a:rPr lang="zh-CN" altLang="en-US" sz="2000" dirty="0">
                <a:solidFill>
                  <a:srgbClr val="030305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阴道滴虫</a:t>
            </a:r>
            <a:r>
              <a:rPr lang="zh-CN" altLang="en-US" sz="2000" dirty="0">
                <a:latin typeface="SimHei" panose="02010609060101010101" pitchFamily="2" charset="-122"/>
                <a:ea typeface="SimHei" panose="02010609060101010101" pitchFamily="2" charset="-122"/>
              </a:rPr>
              <a:t>	泌尿生殖	滴虫性		白带增多，</a:t>
            </a:r>
            <a:endParaRPr lang="zh-CN" altLang="en-US" sz="20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</a:pPr>
            <a:r>
              <a:rPr lang="zh-CN" altLang="en-US" sz="2000" dirty="0">
                <a:latin typeface="SimHei" panose="02010609060101010101" pitchFamily="2" charset="-122"/>
                <a:ea typeface="SimHei" panose="02010609060101010101" pitchFamily="2" charset="-122"/>
              </a:rPr>
              <a:t>			系统		阴道炎		外阴瘙痒</a:t>
            </a:r>
            <a:endParaRPr lang="zh-CN" altLang="en-US" sz="20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</a:pPr>
            <a:r>
              <a:rPr lang="zh-CN" altLang="en-US" sz="2000" dirty="0">
                <a:latin typeface="SimHei" panose="02010609060101010101" pitchFamily="2" charset="-122"/>
                <a:ea typeface="SimHei" panose="02010609060101010101" pitchFamily="2" charset="-122"/>
              </a:rPr>
              <a:t>							月经不调</a:t>
            </a:r>
            <a:endParaRPr lang="zh-CN" altLang="en-US" sz="20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</a:pPr>
            <a:r>
              <a:rPr lang="zh-CN" altLang="en-US" sz="2000" dirty="0">
                <a:latin typeface="SimHei" panose="02010609060101010101" pitchFamily="2" charset="-122"/>
                <a:ea typeface="SimHei" panose="02010609060101010101" pitchFamily="2" charset="-122"/>
              </a:rPr>
              <a:t>					滴虫性		尿频、血尿</a:t>
            </a:r>
            <a:endParaRPr lang="zh-CN" altLang="en-US" sz="20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</a:pPr>
            <a:r>
              <a:rPr lang="zh-CN" altLang="en-US" sz="2000" dirty="0">
                <a:latin typeface="SimHei" panose="02010609060101010101" pitchFamily="2" charset="-122"/>
                <a:ea typeface="SimHei" panose="02010609060101010101" pitchFamily="2" charset="-122"/>
              </a:rPr>
              <a:t>					尿道膀胱炎	排尿灼样疼痛</a:t>
            </a:r>
            <a:endParaRPr lang="zh-CN" altLang="en-US" sz="2000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66564" name="直接连接符 193539"/>
          <p:cNvSpPr/>
          <p:nvPr/>
        </p:nvSpPr>
        <p:spPr>
          <a:xfrm>
            <a:off x="304800" y="2438400"/>
            <a:ext cx="845820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565" name="直接连接符 193540"/>
          <p:cNvSpPr/>
          <p:nvPr/>
        </p:nvSpPr>
        <p:spPr>
          <a:xfrm>
            <a:off x="304800" y="2057400"/>
            <a:ext cx="838200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566" name="直接连接符 193541"/>
          <p:cNvSpPr/>
          <p:nvPr/>
        </p:nvSpPr>
        <p:spPr>
          <a:xfrm>
            <a:off x="381000" y="6096000"/>
            <a:ext cx="830580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7586" name="矩形 194561"/>
          <p:cNvSpPr/>
          <p:nvPr/>
        </p:nvSpPr>
        <p:spPr>
          <a:xfrm>
            <a:off x="179388" y="404813"/>
            <a:ext cx="8569325" cy="590391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342900" indent="-342900" algn="just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</a:pPr>
            <a:r>
              <a:rPr lang="zh-CN" altLang="en-US" dirty="0">
                <a:latin typeface="SimHei" panose="02010609060101010101" pitchFamily="2" charset="-122"/>
                <a:ea typeface="SimHei" panose="02010609060101010101" pitchFamily="2" charset="-122"/>
              </a:rPr>
              <a:t>		</a:t>
            </a:r>
            <a:r>
              <a:rPr lang="en-US" altLang="zh-CN" dirty="0">
                <a:solidFill>
                  <a:srgbClr val="030305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2.</a:t>
            </a:r>
            <a:r>
              <a:rPr lang="zh-CN" altLang="en-US" dirty="0">
                <a:solidFill>
                  <a:srgbClr val="030305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危害牲畜的病原体</a:t>
            </a:r>
            <a:endParaRPr lang="zh-CN" altLang="en-US" sz="20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marL="342900" indent="-342900" algn="just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</a:pPr>
            <a:r>
              <a:rPr lang="zh-CN" altLang="en-US" sz="2000" dirty="0">
                <a:latin typeface="SimHei" panose="02010609060101010101" pitchFamily="2" charset="-122"/>
                <a:ea typeface="SimHei" panose="02010609060101010101" pitchFamily="2" charset="-122"/>
              </a:rPr>
              <a:t>		艾美球虫：引起鸡、兔死亡率很高的球虫病。</a:t>
            </a:r>
            <a:endParaRPr lang="zh-CN" altLang="en-US" sz="20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marL="342900" indent="-342900" algn="just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</a:pPr>
            <a:r>
              <a:rPr lang="zh-CN" altLang="en-US" sz="2000" dirty="0">
                <a:latin typeface="SimHei" panose="02010609060101010101" pitchFamily="2" charset="-122"/>
                <a:ea typeface="SimHei" panose="02010609060101010101" pitchFamily="2" charset="-122"/>
              </a:rPr>
              <a:t>		血胞子虫：引起牛、马血尿。</a:t>
            </a:r>
            <a:endParaRPr lang="zh-CN" altLang="en-US" sz="20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marL="342900" indent="-342900" algn="just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</a:pPr>
            <a:r>
              <a:rPr lang="zh-CN" altLang="en-US" dirty="0">
                <a:latin typeface="SimHei" panose="02010609060101010101" pitchFamily="2" charset="-122"/>
                <a:ea typeface="SimHei" panose="02010609060101010101" pitchFamily="2" charset="-122"/>
              </a:rPr>
              <a:t>		</a:t>
            </a:r>
            <a:r>
              <a:rPr lang="en-US" altLang="zh-CN" dirty="0">
                <a:solidFill>
                  <a:srgbClr val="030305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3.</a:t>
            </a:r>
            <a:r>
              <a:rPr lang="zh-CN" altLang="en-US" dirty="0">
                <a:solidFill>
                  <a:srgbClr val="030305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海洋中鞭毛纲的夜光虫等大量快速繁殖，形成赤潮，造成生成鱼、虾、贝类等海洋生物大量死亡，对海洋养殖带来很大危害。</a:t>
            </a:r>
            <a:endParaRPr lang="zh-CN" altLang="en-US" dirty="0">
              <a:solidFill>
                <a:srgbClr val="030305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marL="342900" indent="-342900" algn="just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</a:pPr>
            <a:r>
              <a:rPr lang="zh-CN" altLang="en-US" sz="2800" dirty="0">
                <a:solidFill>
                  <a:srgbClr val="FFFF66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		</a:t>
            </a:r>
            <a:endParaRPr lang="zh-CN" altLang="en-US" sz="2000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pic>
        <p:nvPicPr>
          <p:cNvPr id="67587" name="图片 194562" descr="noctiluc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6200" y="2911475"/>
            <a:ext cx="5257800" cy="3940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6910388" cy="731838"/>
          </a:xfrm>
        </p:spPr>
        <p:txBody>
          <a:bodyPr vert="horz" wrap="square" lIns="92075" tIns="46038" rIns="92075" bIns="46038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40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（二）</a:t>
            </a:r>
            <a:r>
              <a:rPr kumimoji="1" lang="en-US" altLang="zh-CN" sz="40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kumimoji="1" lang="zh-CN" altLang="en-US" sz="40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原生动物起源和演化</a:t>
            </a:r>
            <a:endParaRPr kumimoji="1" lang="zh-CN" altLang="en-US" sz="4000" b="1" i="0" u="none" strike="noStrike" kern="0" cap="none" spc="0" normalizeH="0" baseline="0" noProof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8611" name="Rectangle 3"/>
          <p:cNvSpPr>
            <a:spLocks noGrp="1"/>
          </p:cNvSpPr>
          <p:nvPr>
            <p:ph idx="1"/>
          </p:nvPr>
        </p:nvSpPr>
        <p:spPr>
          <a:xfrm>
            <a:off x="611188" y="1557338"/>
            <a:ext cx="7772400" cy="4679950"/>
          </a:xfrm>
        </p:spPr>
        <p:txBody>
          <a:bodyPr vert="horz" wrap="square" lIns="91440" tIns="45720" rIns="91440" bIns="45720" anchor="t"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Char char="l"/>
            </a:pPr>
            <a:endParaRPr kumimoji="1" lang="en-US" altLang="zh-CN" sz="3200" b="0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en-US" altLang="zh-CN" sz="3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孢子纲</a:t>
            </a:r>
            <a:r>
              <a:rPr kumimoji="1" lang="en-US" altLang="zh-CN" sz="3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纤毛纲</a:t>
            </a:r>
            <a:endParaRPr kumimoji="1" lang="en-US" altLang="zh-CN" sz="3200" b="0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en-US" altLang="zh-CN" sz="3200" b="0" i="0" u="none" strike="noStrike" kern="0" cap="none" spc="0" normalizeH="0" baseline="0" noProof="1" dirty="0">
                <a:solidFill>
                  <a:schemeClr val="tx1"/>
                </a:solidFill>
                <a:latin typeface="Courier New" panose="02070309020205020404" pitchFamily="1" charset="0"/>
                <a:ea typeface="+mn-ea"/>
                <a:cs typeface="+mn-cs"/>
              </a:rPr>
              <a:t> </a:t>
            </a:r>
            <a:endParaRPr kumimoji="1" lang="en-US" altLang="zh-CN" sz="3200" b="0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br>
              <a:rPr lang="en-US" altLang="zh-CN" dirty="0"/>
            </a:br>
            <a:r>
              <a:rPr kumimoji="1" lang="en-US" altLang="zh-CN" sz="3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鞭毛虫，肉足纲</a:t>
            </a:r>
            <a:r>
              <a:rPr kumimoji="1" lang="en-US" altLang="zh-CN" sz="3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endParaRPr kumimoji="1" lang="en-US" altLang="zh-CN" sz="3200" b="0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en-US" altLang="zh-CN" sz="3200" b="0" i="0" u="none" strike="noStrike" kern="0" cap="none" spc="0" normalizeH="0" baseline="0" noProof="1" dirty="0">
                <a:solidFill>
                  <a:schemeClr val="tx1"/>
                </a:solidFill>
                <a:latin typeface="Courier New" panose="02070309020205020404" pitchFamily="1" charset="0"/>
                <a:ea typeface="+mn-ea"/>
                <a:cs typeface="+mn-cs"/>
              </a:rPr>
              <a:t> </a:t>
            </a:r>
            <a:endParaRPr kumimoji="1" lang="en-US" altLang="zh-CN" sz="3200" b="0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br>
              <a:rPr lang="en-US" altLang="zh-CN" dirty="0"/>
            </a:br>
            <a:r>
              <a:rPr kumimoji="1" lang="en-US" altLang="zh-CN" sz="3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    </a:t>
            </a:r>
            <a:r>
              <a:rPr kumimoji="1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原始鞭毛虫</a:t>
            </a:r>
            <a:endParaRPr kumimoji="1" lang="zh-CN" altLang="en-US" sz="3200" b="0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1141" name="Line 5"/>
          <p:cNvSpPr>
            <a:spLocks noChangeShapeType="1"/>
          </p:cNvSpPr>
          <p:nvPr/>
        </p:nvSpPr>
        <p:spPr bwMode="auto">
          <a:xfrm flipV="1">
            <a:off x="4140200" y="4292600"/>
            <a:ext cx="0" cy="1081088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tailEnd type="triangle" w="med" len="med"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91142" name="Line 6"/>
          <p:cNvSpPr>
            <a:spLocks noChangeShapeType="1"/>
          </p:cNvSpPr>
          <p:nvPr/>
        </p:nvSpPr>
        <p:spPr bwMode="auto">
          <a:xfrm flipH="1" flipV="1">
            <a:off x="2700338" y="2708275"/>
            <a:ext cx="1223963" cy="1081088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tailEnd type="triangle" w="med" len="med"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91143" name="Line 7"/>
          <p:cNvSpPr>
            <a:spLocks noChangeShapeType="1"/>
          </p:cNvSpPr>
          <p:nvPr/>
        </p:nvSpPr>
        <p:spPr bwMode="auto">
          <a:xfrm flipV="1">
            <a:off x="2268538" y="2708275"/>
            <a:ext cx="0" cy="11525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tailEnd type="triangle" w="med" len="med"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91144" name="Line 8"/>
          <p:cNvSpPr>
            <a:spLocks noChangeShapeType="1"/>
          </p:cNvSpPr>
          <p:nvPr/>
        </p:nvSpPr>
        <p:spPr bwMode="auto">
          <a:xfrm flipV="1">
            <a:off x="4932363" y="2708275"/>
            <a:ext cx="754063" cy="266541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tailEnd type="triangle" w="med" len="med"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FF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zh-CN" sz="44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+mn-ea"/>
              </a:rPr>
              <a:t>4. </a:t>
            </a:r>
            <a:r>
              <a:rPr kumimoji="1" lang="zh-CN" altLang="en-US" sz="44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+mn-ea"/>
              </a:rPr>
              <a:t>可形成包囊（</a:t>
            </a:r>
            <a:r>
              <a:rPr kumimoji="1" lang="en-US" altLang="zh-CN" sz="44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" charset="0"/>
                <a:ea typeface="+mj-ea"/>
                <a:cs typeface="Times New Roman" panose="02020603050405020304" pitchFamily="1" charset="0"/>
                <a:sym typeface="+mn-ea"/>
              </a:rPr>
              <a:t>cyst</a:t>
            </a:r>
            <a:r>
              <a:rPr kumimoji="1" lang="zh-CN" altLang="en-US" sz="44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+mn-ea"/>
              </a:rPr>
              <a:t>）</a:t>
            </a:r>
            <a:endParaRPr kumimoji="1" lang="zh-CN" altLang="en-US" sz="4400" b="1" i="0" u="none" strike="noStrike" kern="0" cap="none" spc="0" normalizeH="0" baseline="0" noProof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12291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pPr marL="0" indent="0">
              <a:lnSpc>
                <a:spcPct val="170000"/>
              </a:lnSpc>
              <a:buNone/>
            </a:pPr>
            <a:r>
              <a:rPr lang="zh-CN" altLang="en-US" b="1"/>
              <a:t>许多原生动物在</a:t>
            </a:r>
            <a:r>
              <a:rPr lang="zh-CN" altLang="en-US" b="1">
                <a:solidFill>
                  <a:srgbClr val="FFFF00"/>
                </a:solidFill>
              </a:rPr>
              <a:t>环境条件不利</a:t>
            </a:r>
            <a:r>
              <a:rPr lang="zh-CN" altLang="en-US" b="1"/>
              <a:t>时可形成包囊，脱去体表的</a:t>
            </a:r>
            <a:r>
              <a:rPr lang="zh-CN" altLang="en-US" b="1" u="sng"/>
              <a:t>鞭毛</a:t>
            </a:r>
            <a:r>
              <a:rPr lang="zh-CN" altLang="en-US" b="1"/>
              <a:t>或</a:t>
            </a:r>
            <a:r>
              <a:rPr lang="zh-CN" altLang="en-US" b="1" u="sng"/>
              <a:t>纤毛</a:t>
            </a:r>
            <a:r>
              <a:rPr lang="zh-CN" altLang="en-US" b="1"/>
              <a:t>，身体回缩为</a:t>
            </a:r>
            <a:r>
              <a:rPr lang="zh-CN" altLang="en-US" b="1">
                <a:solidFill>
                  <a:srgbClr val="FFFF00"/>
                </a:solidFill>
              </a:rPr>
              <a:t>球状</a:t>
            </a:r>
            <a:r>
              <a:rPr lang="zh-CN" altLang="en-US" b="1"/>
              <a:t>，分泌厚壳不再活动，以此来抵抗干旱，低温或高温，盐度变化等恶劣环境。</a:t>
            </a:r>
            <a:endParaRPr lang="zh-CN" altLang="en-US" b="1"/>
          </a:p>
          <a:p>
            <a:pPr marL="0" indent="0">
              <a:buNone/>
            </a:pPr>
            <a:endParaRPr lang="zh-CN" altLang="en-US" b="1"/>
          </a:p>
        </p:txBody>
      </p:sp>
    </p:spTree>
  </p:cSld>
  <p:clrMapOvr>
    <a:masterClrMapping/>
  </p:clrMapOvr>
  <p:transition>
    <p:newsflash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3895" y="404495"/>
            <a:ext cx="7772400" cy="5594350"/>
          </a:xfrm>
        </p:spPr>
        <p:txBody>
          <a:bodyPr/>
          <a:p>
            <a:pPr marL="0" indent="0">
              <a:buNone/>
            </a:pPr>
            <a:r>
              <a:rPr lang="zh-CN" altLang="en-US" sz="4800" b="1"/>
              <a:t>思考题</a:t>
            </a:r>
            <a:endParaRPr lang="zh-CN" altLang="en-US" sz="4800" b="1"/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b="1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1.</a:t>
            </a:r>
            <a:r>
              <a:rPr lang="zh-CN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原生动物门的主要特征？原生动物如何完成运动、营养、呼吸、排泄和生殖等生活技能的？</a:t>
            </a:r>
            <a:endParaRPr lang="zh-CN" altLang="en-US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+mn-ea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2.</a:t>
            </a:r>
            <a:r>
              <a:rPr lang="zh-CN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原生动物门有哪些重要的纲？以及它们的特征。</a:t>
            </a:r>
            <a:endParaRPr lang="zh-CN" altLang="en-US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+mn-ea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3.</a:t>
            </a:r>
            <a:r>
              <a:rPr lang="zh-CN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眼虫和大变形虫的伸缩泡和食物泡的作用？</a:t>
            </a:r>
            <a:endParaRPr kumimoji="1" lang="zh-CN" altLang="en-US" b="1" ker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+mn-ea"/>
            </a:endParaRPr>
          </a:p>
          <a:p>
            <a:pPr marL="0" indent="0">
              <a:buNone/>
            </a:pPr>
            <a:endParaRPr kumimoji="1" lang="zh-CN" altLang="en-US" b="1" ker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7415213" cy="731838"/>
          </a:xfrm>
        </p:spPr>
        <p:txBody>
          <a:bodyPr vert="horz" wrap="square" lIns="92075" tIns="46038" rIns="92075" bIns="46038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40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第</a:t>
            </a:r>
            <a:r>
              <a:rPr kumimoji="1" lang="en-US" altLang="zh-CN" sz="40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4</a:t>
            </a:r>
            <a:r>
              <a:rPr kumimoji="1" lang="zh-CN" altLang="en-US" sz="40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章</a:t>
            </a:r>
            <a:r>
              <a:rPr kumimoji="1" lang="en-US" altLang="zh-CN" sz="40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   </a:t>
            </a:r>
            <a:r>
              <a:rPr kumimoji="1" lang="zh-CN" altLang="en-US" sz="40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多细胞动物的起源</a:t>
            </a:r>
            <a:endParaRPr kumimoji="1" lang="zh-CN" altLang="en-US" sz="4000" b="1" i="0" u="none" strike="noStrike" kern="0" cap="none" spc="0" normalizeH="0" baseline="0" noProof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9635" name="Rectangle 3"/>
          <p:cNvSpPr>
            <a:spLocks noGrp="1"/>
          </p:cNvSpPr>
          <p:nvPr>
            <p:ph idx="1"/>
          </p:nvPr>
        </p:nvSpPr>
        <p:spPr>
          <a:xfrm>
            <a:off x="685800" y="1484313"/>
            <a:ext cx="7772400" cy="4608512"/>
          </a:xfrm>
        </p:spPr>
        <p:txBody>
          <a:bodyPr vert="horz" wrap="square" lIns="91440" tIns="45720" rIns="91440" bIns="45720" anchor="t" anchorCtr="0"/>
          <a:p>
            <a:pPr marL="0" indent="0" algn="just">
              <a:lnSpc>
                <a:spcPct val="140000"/>
              </a:lnSpc>
              <a:buNone/>
            </a:pPr>
            <a:r>
              <a:rPr lang="en-US" altLang="zh-CN" b="1" dirty="0"/>
              <a:t>  </a:t>
            </a:r>
            <a:r>
              <a:rPr lang="en-US" altLang="zh-CN" sz="3600" b="1" dirty="0"/>
              <a:t>4.1 </a:t>
            </a:r>
            <a:r>
              <a:rPr lang="zh-CN" altLang="en-US" sz="3600" b="1" dirty="0"/>
              <a:t>从单细胞动物到多细胞动物</a:t>
            </a:r>
            <a:endParaRPr lang="en-US" altLang="zh-CN" sz="3600" b="1" dirty="0"/>
          </a:p>
          <a:p>
            <a:pPr marL="0" indent="0" algn="just">
              <a:lnSpc>
                <a:spcPct val="140000"/>
              </a:lnSpc>
              <a:buNone/>
            </a:pPr>
            <a:r>
              <a:rPr lang="en-US" altLang="zh-CN" b="1" dirty="0"/>
              <a:t>  1</a:t>
            </a:r>
            <a:r>
              <a:rPr lang="zh-CN" altLang="en-US" b="1" dirty="0"/>
              <a:t>、进化顺序：原生动物</a:t>
            </a:r>
            <a:r>
              <a:rPr lang="en-US" altLang="zh-CN" b="1" dirty="0"/>
              <a:t>→</a:t>
            </a:r>
            <a:r>
              <a:rPr lang="zh-CN" altLang="en-US" b="1" dirty="0"/>
              <a:t>中生动物</a:t>
            </a:r>
            <a:r>
              <a:rPr lang="en-US" altLang="zh-CN" b="1" dirty="0"/>
              <a:t>→</a:t>
            </a:r>
            <a:r>
              <a:rPr lang="zh-CN" altLang="en-US" b="1" dirty="0"/>
              <a:t>后生动物。</a:t>
            </a:r>
            <a:endParaRPr lang="en-US" altLang="zh-CN" b="1" dirty="0"/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b="1" dirty="0"/>
              <a:t>  2</a:t>
            </a:r>
            <a:r>
              <a:rPr lang="zh-CN" altLang="en-US" b="1" dirty="0"/>
              <a:t>、中生动物：小型内寄生动物。结构简单，约</a:t>
            </a:r>
            <a:r>
              <a:rPr lang="en-US" altLang="zh-CN" b="1" dirty="0"/>
              <a:t>50</a:t>
            </a:r>
            <a:r>
              <a:rPr lang="zh-CN" altLang="en-US" b="1" dirty="0"/>
              <a:t>种，细胞数目恒定。其分类位置尚无定论。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0658" name="Picture 4" descr="F:\wjzdw\第三章\中生动物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381000"/>
            <a:ext cx="8763000" cy="60848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188913"/>
            <a:ext cx="6877050" cy="1439863"/>
          </a:xfrm>
        </p:spPr>
        <p:txBody>
          <a:bodyPr vert="horz" wrap="square" lIns="92075" tIns="46038" rIns="92075" bIns="46038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zh-CN" sz="40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4.2 </a:t>
            </a:r>
            <a:r>
              <a:rPr kumimoji="1" lang="zh-CN" altLang="en-US" sz="40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SimSun" panose="02010600030101010101" pitchFamily="2" charset="-122"/>
                <a:ea typeface="+mj-ea"/>
                <a:cs typeface="+mj-cs"/>
              </a:rPr>
              <a:t>多细胞动物起源于单细胞动物的证据</a:t>
            </a:r>
            <a:endParaRPr kumimoji="1" lang="zh-CN" altLang="en-US" sz="4000" b="1" i="0" u="none" strike="noStrike" kern="0" cap="none" spc="0" normalizeH="0" baseline="0" noProof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SimSun" panose="02010600030101010101" pitchFamily="2" charset="-122"/>
              <a:ea typeface="+mj-ea"/>
              <a:cs typeface="+mj-cs"/>
            </a:endParaRPr>
          </a:p>
        </p:txBody>
      </p:sp>
      <p:sp>
        <p:nvSpPr>
          <p:cNvPr id="71683" name="Rectangle 3"/>
          <p:cNvSpPr>
            <a:spLocks noGrp="1"/>
          </p:cNvSpPr>
          <p:nvPr>
            <p:ph idx="1"/>
          </p:nvPr>
        </p:nvSpPr>
        <p:spPr>
          <a:xfrm>
            <a:off x="539750" y="1700213"/>
            <a:ext cx="7993063" cy="4752975"/>
          </a:xfrm>
        </p:spPr>
        <p:txBody>
          <a:bodyPr vert="horz" wrap="square" lIns="91440" tIns="45720" rIns="91440" bIns="45720" anchor="t"/>
          <a:p>
            <a:pPr marL="342900" marR="0" indent="-342900" algn="just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一、古生物学</a:t>
            </a:r>
            <a:endParaRPr kumimoji="1" lang="en-US" altLang="zh-CN" sz="32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just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en-US" altLang="zh-CN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最古老的地层中，动物化石最简单，如太古代有大量的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有孔虫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，晚近的地层动物化石种类多且复杂。</a:t>
            </a:r>
            <a:endParaRPr kumimoji="1" lang="en-US" altLang="zh-CN" sz="32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just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二、形态学</a:t>
            </a:r>
            <a:endParaRPr kumimoji="1" lang="en-US" altLang="zh-CN" sz="32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just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en-US" altLang="zh-CN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现有原生动物的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团藻等群体</a:t>
            </a:r>
            <a:r>
              <a:rPr kumimoji="1" lang="zh-CN" altLang="en-US" sz="3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与多细胞动物相似，为中间类型。</a:t>
            </a:r>
            <a:endParaRPr kumimoji="1" lang="en-US" altLang="zh-CN" sz="32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Char char="l"/>
            </a:pPr>
            <a:endParaRPr kumimoji="1" lang="zh-CN" altLang="en-US" sz="32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633413" y="728663"/>
            <a:ext cx="7832725" cy="5260975"/>
          </a:xfrm>
        </p:spPr>
        <p:txBody>
          <a:bodyPr vert="horz" wrap="square" lIns="91440" tIns="45720" rIns="91440" bIns="45720" numCol="1" anchor="t" anchorCtr="0" compatLnSpc="1"/>
          <a:p>
            <a:pPr marL="0" marR="0" indent="0" algn="just" defTabSz="914400" rtl="0" eaLnBrk="1" fontAlgn="base" latinLnBrk="0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en-US" altLang="zh-CN" sz="36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zh-CN" alt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  <a:sym typeface="+mn-ea"/>
              </a:rPr>
              <a:t>三、胚胎学</a:t>
            </a:r>
            <a:endParaRPr kumimoji="1" lang="en-US" altLang="zh-CN" sz="36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just" defTabSz="914400" rtl="0" eaLnBrk="1" fontAlgn="base" latinLnBrk="0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zh-CN" altLang="en-US" sz="36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多细胞动物从</a:t>
            </a:r>
            <a:r>
              <a:rPr kumimoji="1" lang="zh-CN" altLang="en-US" sz="36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受精卵</a:t>
            </a:r>
            <a:r>
              <a:rPr kumimoji="1" lang="zh-CN" altLang="en-US" sz="36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开始，经卵裂、囊胚、原肠胚等一系列过程到</a:t>
            </a:r>
            <a:r>
              <a:rPr kumimoji="1" lang="zh-CN" altLang="en-US" sz="36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成体</a:t>
            </a:r>
            <a:r>
              <a:rPr kumimoji="1" lang="zh-CN" altLang="en-US" sz="36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。根据生物发生律，个体发育</a:t>
            </a:r>
            <a:r>
              <a:rPr kumimoji="1" lang="zh-CN" altLang="en-US" sz="36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简短重演</a:t>
            </a:r>
            <a:r>
              <a:rPr kumimoji="1" lang="zh-CN" altLang="en-US" sz="36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了系统发展的过程，说明多细胞动物起源于单细胞动物。</a:t>
            </a:r>
            <a:endParaRPr kumimoji="1" lang="zh-CN" altLang="en-US" sz="36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867093"/>
            <a:ext cx="7270750" cy="731838"/>
          </a:xfrm>
        </p:spPr>
        <p:txBody>
          <a:bodyPr vert="horz" wrap="square" lIns="92075" tIns="46038" rIns="92075" bIns="46038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zh-CN" sz="40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4.3 </a:t>
            </a:r>
            <a:r>
              <a:rPr kumimoji="1" lang="zh-CN" altLang="en-US" sz="40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胚胎发育的重要阶段</a:t>
            </a:r>
            <a:endParaRPr kumimoji="1" lang="zh-CN" altLang="en-US" sz="4000" b="1" i="0" u="none" strike="noStrike" kern="0" cap="none" spc="0" normalizeH="0" baseline="0" noProof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文本占位符 1"/>
          <p:cNvSpPr/>
          <p:nvPr>
            <p:ph type="body" sz="half" idx="1"/>
          </p:nvPr>
        </p:nvSpPr>
        <p:spPr>
          <a:xfrm>
            <a:off x="685800" y="1981200"/>
            <a:ext cx="7033895" cy="4114800"/>
          </a:xfrm>
        </p:spPr>
        <p:txBody>
          <a:bodyPr/>
          <a:p>
            <a:pPr marL="0" indent="0">
              <a:buClr>
                <a:srgbClr val="FFFF00"/>
              </a:buClr>
            </a:pPr>
            <a:r>
              <a:rPr lang="zh-CN" altLang="en-US"/>
              <a:t>多细胞动物的胚胎发育比较复杂。</a:t>
            </a:r>
            <a:endParaRPr lang="zh-CN" altLang="en-US"/>
          </a:p>
          <a:p>
            <a:pPr marL="0" indent="0">
              <a:buClr>
                <a:srgbClr val="FFFF00"/>
              </a:buClr>
            </a:pPr>
            <a:r>
              <a:rPr lang="zh-CN" altLang="en-US"/>
              <a:t>不同类动物胚胎发育的情况不同，但是早期胚胎发育的几个主要阶段是相同的。</a:t>
            </a:r>
            <a:endParaRPr lang="zh-CN" alt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20955"/>
            <a:ext cx="7772400" cy="1301115"/>
          </a:xfrm>
        </p:spPr>
        <p:txBody>
          <a:bodyPr/>
          <a:p>
            <a:pPr algn="l"/>
            <a:r>
              <a:rPr lang="en-US" altLang="zh-CN" sz="4000" b="1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4.3.1</a:t>
            </a:r>
            <a:r>
              <a:rPr lang="zh-CN" altLang="en-US" sz="4000" b="1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、受精与受精卵</a:t>
            </a:r>
            <a:endParaRPr lang="en-US" altLang="zh-CN" sz="4000" b="1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2140" y="1198245"/>
            <a:ext cx="7772400" cy="4114800"/>
          </a:xfrm>
        </p:spPr>
        <p:txBody>
          <a:bodyPr/>
          <a:p>
            <a:pPr marL="0" indent="0">
              <a:buNone/>
            </a:pP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受精卵</a:t>
            </a:r>
            <a:r>
              <a:rPr lang="en-US" altLang="zh-CN" b="1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→</a:t>
            </a:r>
            <a:r>
              <a:rPr lang="zh-CN" altLang="en-US" b="1" u="sng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精卵</a:t>
            </a: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细胞结合形成</a:t>
            </a:r>
            <a:r>
              <a:rPr lang="zh-CN" altLang="en-US" b="1" u="sng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受精卵</a:t>
            </a: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，是单细胞，是新个体的开始。</a:t>
            </a:r>
            <a:br>
              <a:rPr lang="en-US" altLang="zh-CN" b="1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</a:br>
            <a:endParaRPr lang="zh-CN" altLang="en-US"/>
          </a:p>
        </p:txBody>
      </p:sp>
      <p:pic>
        <p:nvPicPr>
          <p:cNvPr id="74756" name="Picture 6" descr="受精"/>
          <p:cNvPicPr>
            <a:picLocks noGrp="1" noChangeAspect="1"/>
          </p:cNvPicPr>
          <p:nvPr>
            <p:ph type="clipArt" sz="half" idx="2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23055" y="2769235"/>
            <a:ext cx="4873625" cy="4062730"/>
          </a:xfrm>
        </p:spPr>
      </p:pic>
      <p:sp>
        <p:nvSpPr>
          <p:cNvPr id="4" name="文本框 3"/>
          <p:cNvSpPr txBox="1"/>
          <p:nvPr/>
        </p:nvSpPr>
        <p:spPr>
          <a:xfrm>
            <a:off x="323850" y="2769235"/>
            <a:ext cx="3740785" cy="8299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/>
                </a:solidFill>
              </a:rPr>
              <a:t>植物极</a:t>
            </a:r>
            <a:r>
              <a:rPr lang="en-US" altLang="zh-CN">
                <a:solidFill>
                  <a:schemeClr val="bg2"/>
                </a:solidFill>
              </a:rPr>
              <a:t>---</a:t>
            </a:r>
            <a:r>
              <a:rPr lang="zh-CN" altLang="en-US">
                <a:solidFill>
                  <a:schemeClr val="bg2"/>
                </a:solidFill>
              </a:rPr>
              <a:t>卵黄多的一端</a:t>
            </a:r>
            <a:endParaRPr lang="zh-CN" altLang="en-US">
              <a:solidFill>
                <a:schemeClr val="bg2"/>
              </a:solidFill>
            </a:endParaRPr>
          </a:p>
          <a:p>
            <a:r>
              <a:rPr lang="zh-CN" altLang="en-US">
                <a:solidFill>
                  <a:schemeClr val="bg2"/>
                </a:solidFill>
              </a:rPr>
              <a:t>动物极</a:t>
            </a:r>
            <a:r>
              <a:rPr lang="en-US" altLang="zh-CN">
                <a:solidFill>
                  <a:schemeClr val="bg2"/>
                </a:solidFill>
              </a:rPr>
              <a:t>---</a:t>
            </a:r>
            <a:r>
              <a:rPr lang="zh-CN" altLang="en-US">
                <a:solidFill>
                  <a:schemeClr val="bg2"/>
                </a:solidFill>
              </a:rPr>
              <a:t>植物极的另一端</a:t>
            </a:r>
            <a:endParaRPr lang="zh-CN" altLang="en-US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250825"/>
            <a:ext cx="7772400" cy="1143000"/>
          </a:xfrm>
        </p:spPr>
        <p:txBody>
          <a:bodyPr/>
          <a:p>
            <a:pPr algn="l"/>
            <a:r>
              <a:rPr lang="en-US" altLang="zh-CN" sz="4000" b="1">
                <a:solidFill>
                  <a:schemeClr val="tx1"/>
                </a:solidFill>
              </a:rPr>
              <a:t>4.3.2</a:t>
            </a:r>
            <a:r>
              <a:rPr lang="zh-CN" altLang="en-US" sz="4000" b="1">
                <a:solidFill>
                  <a:schemeClr val="tx1"/>
                </a:solidFill>
              </a:rPr>
              <a:t>、卵裂</a:t>
            </a:r>
            <a:endParaRPr lang="zh-CN" altLang="en-US" sz="4000" b="1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0535" y="1335405"/>
            <a:ext cx="7772400" cy="4114800"/>
          </a:xfrm>
        </p:spPr>
        <p:txBody>
          <a:bodyPr/>
          <a:p>
            <a:pPr marL="0" indent="0">
              <a:buNone/>
            </a:pPr>
            <a:r>
              <a:rPr lang="zh-CN" altLang="en-US" b="1" dirty="0">
                <a:solidFill>
                  <a:srgbClr val="FFFF00"/>
                </a:solidFill>
                <a:sym typeface="+mn-ea"/>
              </a:rPr>
              <a:t>卵裂</a:t>
            </a:r>
            <a:r>
              <a:rPr lang="en-US" altLang="zh-CN" b="1" dirty="0">
                <a:sym typeface="+mn-ea"/>
              </a:rPr>
              <a:t>→</a:t>
            </a:r>
            <a:r>
              <a:rPr lang="zh-CN" altLang="en-US" b="1" dirty="0">
                <a:sym typeface="+mn-ea"/>
              </a:rPr>
              <a:t>受精卵发生分裂</a:t>
            </a:r>
            <a:r>
              <a:rPr lang="en-US" altLang="zh-CN" b="1" dirty="0">
                <a:sym typeface="+mn-ea"/>
              </a:rPr>
              <a:t>,</a:t>
            </a:r>
            <a:r>
              <a:rPr lang="zh-CN" altLang="en-US" b="1" dirty="0">
                <a:sym typeface="+mn-ea"/>
              </a:rPr>
              <a:t>细胞数目在增加形成桑椹胚。</a:t>
            </a:r>
            <a:endParaRPr lang="zh-CN" altLang="en-US"/>
          </a:p>
        </p:txBody>
      </p:sp>
      <p:pic>
        <p:nvPicPr>
          <p:cNvPr id="75779" name="Picture 6" descr="卵裂"/>
          <p:cNvPicPr>
            <a:picLocks noGrp="1" noChangeAspect="1"/>
          </p:cNvPicPr>
          <p:nvPr>
            <p:ph type="clipArt" sz="half" idx="2"/>
          </p:nvPr>
        </p:nvPicPr>
        <p:blipFill>
          <a:blip r:embed="rId1"/>
          <a:stretch>
            <a:fillRect/>
          </a:stretch>
        </p:blipFill>
        <p:spPr>
          <a:xfrm>
            <a:off x="3131820" y="2276475"/>
            <a:ext cx="5070475" cy="4535805"/>
          </a:xfrm>
        </p:spPr>
      </p:pic>
      <p:sp>
        <p:nvSpPr>
          <p:cNvPr id="75783" name="矩形标注 2"/>
          <p:cNvSpPr/>
          <p:nvPr/>
        </p:nvSpPr>
        <p:spPr>
          <a:xfrm>
            <a:off x="1908175" y="2636203"/>
            <a:ext cx="1008063" cy="354012"/>
          </a:xfrm>
          <a:prstGeom prst="wedgeRectCallout">
            <a:avLst>
              <a:gd name="adj1" fmla="val 106991"/>
              <a:gd name="adj2" fmla="val 28671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r>
              <a:rPr lang="zh-CN" altLang="en-US" sz="100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形成的卵裂球</a:t>
            </a:r>
            <a:endParaRPr lang="zh-CN" altLang="en-US" sz="1000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  <a:p>
            <a:pPr>
              <a:buSzTx/>
            </a:pPr>
            <a:r>
              <a:rPr lang="zh-CN" altLang="en-US" sz="100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大小相等</a:t>
            </a:r>
            <a:endParaRPr lang="zh-CN" altLang="en-US" sz="1000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  <p:sp>
        <p:nvSpPr>
          <p:cNvPr id="75782" name="矩形标注 1"/>
          <p:cNvSpPr/>
          <p:nvPr/>
        </p:nvSpPr>
        <p:spPr>
          <a:xfrm>
            <a:off x="1935480" y="4796790"/>
            <a:ext cx="981075" cy="346075"/>
          </a:xfrm>
          <a:prstGeom prst="wedgeRectCallout">
            <a:avLst>
              <a:gd name="adj1" fmla="val 116667"/>
              <a:gd name="adj2" fmla="val 12889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r>
              <a:rPr lang="zh-CN" altLang="en-US" sz="100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不含卵黄的部位</a:t>
            </a:r>
            <a:endParaRPr lang="zh-CN" altLang="en-US" sz="1000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  <a:p>
            <a:pPr>
              <a:buSzTx/>
            </a:pPr>
            <a:r>
              <a:rPr lang="zh-CN" altLang="en-US" sz="100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进行卵裂</a:t>
            </a:r>
            <a:endParaRPr lang="zh-CN" altLang="en-US" sz="1000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  <p:sp>
        <p:nvSpPr>
          <p:cNvPr id="75784" name="矩形标注 3"/>
          <p:cNvSpPr/>
          <p:nvPr/>
        </p:nvSpPr>
        <p:spPr>
          <a:xfrm>
            <a:off x="1692275" y="5732463"/>
            <a:ext cx="1008063" cy="328612"/>
          </a:xfrm>
          <a:prstGeom prst="wedgeRectCallout">
            <a:avLst>
              <a:gd name="adj1" fmla="val 138537"/>
              <a:gd name="adj2" fmla="val 1003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r>
              <a:rPr lang="zh-CN" altLang="en-US" sz="100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分裂区只限于</a:t>
            </a:r>
            <a:endParaRPr lang="zh-CN" altLang="en-US" sz="1000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  <a:p>
            <a:pPr>
              <a:buSzTx/>
            </a:pPr>
            <a:r>
              <a:rPr lang="zh-CN" altLang="en-US" sz="100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卵表面</a:t>
            </a:r>
            <a:endParaRPr lang="zh-CN" altLang="en-US" sz="1000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  <p:sp>
        <p:nvSpPr>
          <p:cNvPr id="4" name="矩形标注 2"/>
          <p:cNvSpPr/>
          <p:nvPr/>
        </p:nvSpPr>
        <p:spPr>
          <a:xfrm>
            <a:off x="1908175" y="3572828"/>
            <a:ext cx="1008063" cy="354012"/>
          </a:xfrm>
          <a:prstGeom prst="wedgeRectCallout">
            <a:avLst>
              <a:gd name="adj1" fmla="val 106991"/>
              <a:gd name="adj2" fmla="val 28671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>
              <a:buSzTx/>
            </a:pPr>
            <a:r>
              <a:rPr lang="zh-CN" altLang="en-US" sz="100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形成的卵裂球</a:t>
            </a:r>
            <a:endParaRPr lang="zh-CN" altLang="en-US" sz="1000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  <a:p>
            <a:pPr>
              <a:buSzTx/>
            </a:pPr>
            <a:r>
              <a:rPr lang="zh-CN" altLang="en-US" sz="100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大小</a:t>
            </a:r>
            <a:r>
              <a:rPr lang="zh-CN" altLang="en-US" sz="1000">
                <a:solidFill>
                  <a:srgbClr val="FF0000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不</a:t>
            </a:r>
            <a:r>
              <a:rPr lang="zh-CN" altLang="en-US" sz="100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相等</a:t>
            </a:r>
            <a:endParaRPr lang="zh-CN" altLang="en-US" sz="1000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179070"/>
            <a:ext cx="7772400" cy="1143000"/>
          </a:xfrm>
        </p:spPr>
        <p:txBody>
          <a:bodyPr/>
          <a:p>
            <a:pPr algn="l"/>
            <a:r>
              <a:rPr lang="en-US" altLang="zh-CN" sz="4000" b="1">
                <a:solidFill>
                  <a:schemeClr val="tx1"/>
                </a:solidFill>
              </a:rPr>
              <a:t>4.3.3</a:t>
            </a:r>
            <a:r>
              <a:rPr lang="zh-CN" altLang="en-US" sz="4000" b="1">
                <a:solidFill>
                  <a:schemeClr val="tx1"/>
                </a:solidFill>
              </a:rPr>
              <a:t>、囊胚的形成</a:t>
            </a:r>
            <a:endParaRPr lang="zh-CN" altLang="en-US" sz="4000" b="1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8780" y="1263650"/>
            <a:ext cx="7772400" cy="4114800"/>
          </a:xfrm>
        </p:spPr>
        <p:txBody>
          <a:bodyPr/>
          <a:p>
            <a:pPr marL="0" indent="0">
              <a:buNone/>
            </a:pPr>
            <a:r>
              <a:rPr lang="zh-CN" altLang="en-US" b="1" dirty="0">
                <a:solidFill>
                  <a:srgbClr val="FF0000"/>
                </a:solidFill>
                <a:sym typeface="+mn-ea"/>
              </a:rPr>
              <a:t>囊胚</a:t>
            </a:r>
            <a:r>
              <a:rPr lang="en-US" altLang="zh-CN" b="1" dirty="0">
                <a:sym typeface="+mn-ea"/>
              </a:rPr>
              <a:t>→</a:t>
            </a:r>
            <a:r>
              <a:rPr lang="zh-CN" altLang="en-US" b="1" dirty="0">
                <a:sym typeface="+mn-ea"/>
              </a:rPr>
              <a:t>桑椹进一步发育形成</a:t>
            </a:r>
            <a:r>
              <a:rPr lang="zh-CN" altLang="en-US" b="1" dirty="0">
                <a:solidFill>
                  <a:srgbClr val="FFFF00"/>
                </a:solidFill>
                <a:sym typeface="+mn-ea"/>
              </a:rPr>
              <a:t>中空</a:t>
            </a:r>
            <a:r>
              <a:rPr lang="zh-CN" altLang="en-US" b="1" dirty="0">
                <a:sym typeface="+mn-ea"/>
              </a:rPr>
              <a:t>的细胞群体为囊胚，囊胚有</a:t>
            </a:r>
            <a:r>
              <a:rPr lang="zh-CN" altLang="en-US" b="1" u="sng" dirty="0">
                <a:solidFill>
                  <a:srgbClr val="FFFF00"/>
                </a:solidFill>
                <a:sym typeface="+mn-ea"/>
              </a:rPr>
              <a:t>囊胚腔</a:t>
            </a:r>
            <a:r>
              <a:rPr lang="zh-CN" altLang="en-US" b="1" dirty="0">
                <a:solidFill>
                  <a:srgbClr val="FFFF00"/>
                </a:solidFill>
                <a:sym typeface="+mn-ea"/>
              </a:rPr>
              <a:t>和</a:t>
            </a:r>
            <a:r>
              <a:rPr lang="zh-CN" altLang="en-US" b="1" u="sng" dirty="0">
                <a:solidFill>
                  <a:srgbClr val="FFFF00"/>
                </a:solidFill>
                <a:sym typeface="+mn-ea"/>
              </a:rPr>
              <a:t>囊胚层</a:t>
            </a:r>
            <a:r>
              <a:rPr lang="zh-CN" altLang="en-US" b="1" dirty="0">
                <a:sym typeface="+mn-ea"/>
              </a:rPr>
              <a:t>。</a:t>
            </a:r>
            <a:endParaRPr lang="zh-CN" altLang="en-US"/>
          </a:p>
        </p:txBody>
      </p:sp>
      <p:pic>
        <p:nvPicPr>
          <p:cNvPr id="76803" name="Picture 5" descr="卵裂"/>
          <p:cNvPicPr>
            <a:picLocks noGrp="1" noChangeAspect="1"/>
          </p:cNvPicPr>
          <p:nvPr>
            <p:ph type="clipArt" sz="half" idx="2"/>
          </p:nvPr>
        </p:nvPicPr>
        <p:blipFill>
          <a:blip r:embed="rId1"/>
          <a:stretch>
            <a:fillRect/>
          </a:stretch>
        </p:blipFill>
        <p:spPr>
          <a:xfrm>
            <a:off x="3993515" y="2416175"/>
            <a:ext cx="4406900" cy="4420870"/>
          </a:xfrm>
        </p:spPr>
      </p:pic>
      <p:sp>
        <p:nvSpPr>
          <p:cNvPr id="4" name="矩形 3"/>
          <p:cNvSpPr/>
          <p:nvPr/>
        </p:nvSpPr>
        <p:spPr>
          <a:xfrm>
            <a:off x="7236460" y="2420620"/>
            <a:ext cx="864235" cy="29908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" charset="0"/>
                <a:ea typeface="SimSun" panose="02010600030101010101" pitchFamily="2" charset="-122"/>
                <a:cs typeface="SimSun" panose="02010600030101010101" pitchFamily="2" charset="-122"/>
              </a:rPr>
              <a:t>囊胚</a:t>
            </a:r>
            <a:endParaRPr kumimoji="1" lang="zh-CN" altLang="en-US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pic>
        <p:nvPicPr>
          <p:cNvPr id="73732" name="Picture 6" descr="卵裂"/>
          <p:cNvPicPr>
            <a:picLocks noGrp="1" noChangeAspect="1"/>
          </p:cNvPicPr>
          <p:nvPr/>
        </p:nvPicPr>
        <p:blipFill>
          <a:blip r:embed="rId1"/>
          <a:srcRect l="72079" b="73804"/>
          <a:stretch>
            <a:fillRect/>
          </a:stretch>
        </p:blipFill>
        <p:spPr>
          <a:xfrm>
            <a:off x="539750" y="3068955"/>
            <a:ext cx="3319780" cy="27863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2290" y="-19050"/>
            <a:ext cx="7772400" cy="982345"/>
          </a:xfrm>
        </p:spPr>
        <p:txBody>
          <a:bodyPr/>
          <a:p>
            <a:pPr algn="l"/>
            <a:r>
              <a:rPr lang="en-US" altLang="zh-CN" sz="4000" b="1">
                <a:solidFill>
                  <a:schemeClr val="tx1"/>
                </a:solidFill>
                <a:latin typeface="Times New Roman" panose="02020603050405020304" pitchFamily="1" charset="0"/>
                <a:ea typeface="SimSun" panose="02010600030101010101" pitchFamily="2" charset="-122"/>
                <a:cs typeface="Times New Roman" panose="02020603050405020304" pitchFamily="1" charset="0"/>
              </a:rPr>
              <a:t>4.3.4</a:t>
            </a:r>
            <a:r>
              <a:rPr lang="zh-CN" altLang="en-US" sz="4000" b="1">
                <a:solidFill>
                  <a:schemeClr val="tx1"/>
                </a:solidFill>
                <a:latin typeface="Times New Roman" panose="02020603050405020304" pitchFamily="1" charset="0"/>
                <a:ea typeface="SimSun" panose="02010600030101010101" pitchFamily="2" charset="-122"/>
                <a:cs typeface="Times New Roman" panose="02020603050405020304" pitchFamily="1" charset="0"/>
              </a:rPr>
              <a:t>、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+mn-ea"/>
              </a:rPr>
              <a:t>原肠胚的形成</a:t>
            </a:r>
            <a:endParaRPr lang="zh-CN" altLang="en-US" sz="4000" b="1" dirty="0"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705" y="910590"/>
            <a:ext cx="3893820" cy="5966460"/>
          </a:xfrm>
        </p:spPr>
        <p:txBody>
          <a:bodyPr/>
          <a:p>
            <a:pPr marL="0" indent="0">
              <a:buClr>
                <a:srgbClr val="FFFF00"/>
              </a:buClr>
              <a:buFont typeface="Wingdings" panose="05000000000000000000" charset="0"/>
              <a:buChar char="u"/>
            </a:pPr>
            <a:r>
              <a:rPr lang="zh-CN" altLang="en-US" sz="2200" b="1">
                <a:latin typeface="Times New Roman" panose="02020603050405020304" pitchFamily="1" charset="0"/>
                <a:ea typeface="SimSun" panose="02010600030101010101" pitchFamily="2" charset="-122"/>
                <a:sym typeface="+mn-ea"/>
              </a:rPr>
              <a:t>囊胚进一步发育进入原肠胚阶段，产生内外胚层和原肠腔，不同动物的有所不同。</a:t>
            </a:r>
            <a:endParaRPr lang="zh-CN" altLang="en-US" sz="2200" b="1">
              <a:latin typeface="Times New Roman" panose="02020603050405020304" pitchFamily="1" charset="0"/>
              <a:ea typeface="SimSun" panose="02010600030101010101" pitchFamily="2" charset="-122"/>
              <a:sym typeface="+mn-ea"/>
            </a:endParaRPr>
          </a:p>
          <a:p>
            <a:pPr marL="0" indent="0">
              <a:buClr>
                <a:srgbClr val="FFFF00"/>
              </a:buClr>
              <a:buFont typeface="Wingdings" panose="05000000000000000000" charset="0"/>
              <a:buNone/>
            </a:pPr>
            <a:r>
              <a:rPr lang="zh-CN" altLang="en-US" sz="2200" b="1" dirty="0">
                <a:solidFill>
                  <a:srgbClr val="FF0000"/>
                </a:solidFill>
                <a:sym typeface="+mn-ea"/>
              </a:rPr>
              <a:t>原肠胚</a:t>
            </a:r>
            <a:r>
              <a:rPr lang="en-US" altLang="zh-CN" sz="2200" b="1" dirty="0">
                <a:sym typeface="+mn-ea"/>
              </a:rPr>
              <a:t>→</a:t>
            </a:r>
            <a:r>
              <a:rPr lang="zh-CN" altLang="en-US" sz="2200" b="1" dirty="0">
                <a:sym typeface="+mn-ea"/>
              </a:rPr>
              <a:t>由囊胚的</a:t>
            </a:r>
            <a:r>
              <a:rPr lang="zh-CN" altLang="en-US" sz="2200" b="1" dirty="0">
                <a:solidFill>
                  <a:srgbClr val="FFFF00"/>
                </a:solidFill>
                <a:sym typeface="+mn-ea"/>
              </a:rPr>
              <a:t>一部份细胞</a:t>
            </a:r>
            <a:r>
              <a:rPr lang="zh-CN" altLang="en-US" sz="2200" b="1" dirty="0">
                <a:sym typeface="+mn-ea"/>
              </a:rPr>
              <a:t>通过不同的形式（内陷、移入、分层、内卷、外包）迁移到囊胚内部，形层</a:t>
            </a:r>
            <a:r>
              <a:rPr lang="zh-CN" altLang="en-US" sz="2200" b="1" dirty="0">
                <a:solidFill>
                  <a:srgbClr val="FFFF00"/>
                </a:solidFill>
                <a:sym typeface="+mn-ea"/>
              </a:rPr>
              <a:t>两胚层</a:t>
            </a:r>
            <a:r>
              <a:rPr lang="zh-CN" altLang="en-US" sz="2200" b="1" dirty="0">
                <a:sym typeface="+mn-ea"/>
              </a:rPr>
              <a:t>的原肠胚，留在外面的称为</a:t>
            </a:r>
            <a:r>
              <a:rPr lang="zh-CN" altLang="en-US" sz="2200" b="1" dirty="0">
                <a:solidFill>
                  <a:srgbClr val="FFFF00"/>
                </a:solidFill>
                <a:sym typeface="+mn-ea"/>
              </a:rPr>
              <a:t>外胚层</a:t>
            </a:r>
            <a:r>
              <a:rPr lang="zh-CN" altLang="en-US" sz="2200" b="1" dirty="0">
                <a:sym typeface="+mn-ea"/>
              </a:rPr>
              <a:t>，迁到内面的称为</a:t>
            </a:r>
            <a:r>
              <a:rPr lang="zh-CN" altLang="en-US" sz="2200" b="1" dirty="0">
                <a:solidFill>
                  <a:srgbClr val="FFFF00"/>
                </a:solidFill>
                <a:sym typeface="+mn-ea"/>
              </a:rPr>
              <a:t>内胚层</a:t>
            </a:r>
            <a:r>
              <a:rPr lang="zh-CN" altLang="en-US" sz="2200" b="1" dirty="0">
                <a:sym typeface="+mn-ea"/>
              </a:rPr>
              <a:t>。</a:t>
            </a:r>
            <a:r>
              <a:rPr lang="en-US" altLang="zh-CN" sz="2200" b="1" dirty="0">
                <a:sym typeface="+mn-ea"/>
              </a:rPr>
              <a:t>  </a:t>
            </a:r>
            <a:endParaRPr lang="en-US" altLang="zh-CN" sz="2200" b="1" dirty="0"/>
          </a:p>
          <a:p>
            <a:pPr marL="0" indent="0">
              <a:buNone/>
            </a:pPr>
            <a:r>
              <a:rPr lang="zh-CN" altLang="en-US" sz="2200" b="1">
                <a:latin typeface="Times New Roman" panose="02020603050405020304" pitchFamily="1" charset="0"/>
                <a:ea typeface="SimSun" panose="02010600030101010101" pitchFamily="2" charset="-122"/>
                <a:sym typeface="+mn-ea"/>
              </a:rPr>
              <a:t>（</a:t>
            </a:r>
            <a:r>
              <a:rPr lang="en-US" altLang="zh-CN" sz="1800" b="1">
                <a:latin typeface="Times New Roman" panose="02020603050405020304" pitchFamily="1" charset="0"/>
                <a:ea typeface="SimSun" panose="02010600030101010101" pitchFamily="2" charset="-122"/>
                <a:sym typeface="+mn-ea"/>
              </a:rPr>
              <a:t>1</a:t>
            </a:r>
            <a:r>
              <a:rPr lang="zh-CN" altLang="en-US" sz="1800" b="1">
                <a:latin typeface="Times New Roman" panose="02020603050405020304" pitchFamily="1" charset="0"/>
                <a:ea typeface="SimSun" panose="02010600030101010101" pitchFamily="2" charset="-122"/>
                <a:sym typeface="+mn-ea"/>
              </a:rPr>
              <a:t>）内陷：植物极细胞内陷</a:t>
            </a:r>
            <a:endParaRPr lang="zh-CN" altLang="en-US" sz="1800" b="1">
              <a:latin typeface="Times New Roman" panose="02020603050405020304" pitchFamily="1" charset="0"/>
              <a:ea typeface="SimSun" panose="02010600030101010101" pitchFamily="2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1800" b="1">
                <a:latin typeface="Times New Roman" panose="02020603050405020304" pitchFamily="1" charset="0"/>
                <a:ea typeface="SimSun" panose="02010600030101010101" pitchFamily="2" charset="-122"/>
                <a:sym typeface="+mn-ea"/>
              </a:rPr>
              <a:t>（</a:t>
            </a:r>
            <a:r>
              <a:rPr lang="en-US" altLang="zh-CN" sz="1800" b="1">
                <a:latin typeface="Times New Roman" panose="02020603050405020304" pitchFamily="1" charset="0"/>
                <a:ea typeface="SimSun" panose="02010600030101010101" pitchFamily="2" charset="-122"/>
                <a:sym typeface="+mn-ea"/>
              </a:rPr>
              <a:t>2</a:t>
            </a:r>
            <a:r>
              <a:rPr lang="zh-CN" altLang="en-US" sz="1800" b="1">
                <a:latin typeface="Times New Roman" panose="02020603050405020304" pitchFamily="1" charset="0"/>
                <a:ea typeface="SimSun" panose="02010600030101010101" pitchFamily="2" charset="-122"/>
                <a:sym typeface="+mn-ea"/>
              </a:rPr>
              <a:t>）内移：没有胚孔，以后开孔</a:t>
            </a:r>
            <a:endParaRPr lang="zh-CN" altLang="en-US" sz="1800" b="1">
              <a:latin typeface="Times New Roman" panose="02020603050405020304" pitchFamily="1" charset="0"/>
              <a:ea typeface="SimSun" panose="02010600030101010101" pitchFamily="2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1800" b="1">
                <a:latin typeface="Times New Roman" panose="02020603050405020304" pitchFamily="1" charset="0"/>
                <a:ea typeface="SimSun" panose="02010600030101010101" pitchFamily="2" charset="-122"/>
                <a:sym typeface="+mn-ea"/>
              </a:rPr>
              <a:t>（</a:t>
            </a:r>
            <a:r>
              <a:rPr lang="en-US" altLang="zh-CN" sz="1800" b="1">
                <a:latin typeface="Times New Roman" panose="02020603050405020304" pitchFamily="1" charset="0"/>
                <a:ea typeface="SimSun" panose="02010600030101010101" pitchFamily="2" charset="-122"/>
                <a:sym typeface="+mn-ea"/>
              </a:rPr>
              <a:t>3</a:t>
            </a:r>
            <a:r>
              <a:rPr lang="zh-CN" altLang="en-US" sz="1800" b="1">
                <a:latin typeface="Times New Roman" panose="02020603050405020304" pitchFamily="1" charset="0"/>
                <a:ea typeface="SimSun" panose="02010600030101010101" pitchFamily="2" charset="-122"/>
                <a:sym typeface="+mn-ea"/>
              </a:rPr>
              <a:t>）分层：细胞向着囊胚腔分裂</a:t>
            </a:r>
            <a:endParaRPr lang="zh-CN" altLang="en-US" sz="1800" b="1">
              <a:latin typeface="Times New Roman" panose="02020603050405020304" pitchFamily="1" charset="0"/>
              <a:ea typeface="SimSun" panose="02010600030101010101" pitchFamily="2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1800" b="1">
                <a:latin typeface="Times New Roman" panose="02020603050405020304" pitchFamily="1" charset="0"/>
                <a:ea typeface="SimSun" panose="02010600030101010101" pitchFamily="2" charset="-122"/>
                <a:sym typeface="+mn-ea"/>
              </a:rPr>
              <a:t>（</a:t>
            </a:r>
            <a:r>
              <a:rPr lang="en-US" altLang="zh-CN" sz="1800" b="1">
                <a:latin typeface="Times New Roman" panose="02020603050405020304" pitchFamily="1" charset="0"/>
                <a:ea typeface="SimSun" panose="02010600030101010101" pitchFamily="2" charset="-122"/>
                <a:sym typeface="+mn-ea"/>
              </a:rPr>
              <a:t>4</a:t>
            </a:r>
            <a:r>
              <a:rPr lang="zh-CN" altLang="en-US" sz="1800" b="1">
                <a:latin typeface="Times New Roman" panose="02020603050405020304" pitchFamily="1" charset="0"/>
                <a:ea typeface="SimSun" panose="02010600030101010101" pitchFamily="2" charset="-122"/>
                <a:sym typeface="+mn-ea"/>
              </a:rPr>
              <a:t>）内转：</a:t>
            </a:r>
            <a:r>
              <a:rPr lang="zh-CN" altLang="en-US" sz="1800" b="1">
                <a:solidFill>
                  <a:srgbClr val="FFFF00"/>
                </a:solidFill>
                <a:latin typeface="Times New Roman" panose="02020603050405020304" pitchFamily="1" charset="0"/>
                <a:ea typeface="SimSun" panose="02010600030101010101" pitchFamily="2" charset="-122"/>
                <a:sym typeface="+mn-ea"/>
              </a:rPr>
              <a:t>盘裂囊胚</a:t>
            </a:r>
            <a:r>
              <a:rPr lang="zh-CN" altLang="en-US" sz="1800" b="1">
                <a:latin typeface="Times New Roman" panose="02020603050405020304" pitchFamily="1" charset="0"/>
                <a:ea typeface="SimSun" panose="02010600030101010101" pitchFamily="2" charset="-122"/>
                <a:sym typeface="+mn-ea"/>
              </a:rPr>
              <a:t>细胞由下面边缘向内转</a:t>
            </a:r>
            <a:endParaRPr lang="zh-CN" altLang="en-US" sz="1800" b="1">
              <a:latin typeface="Times New Roman" panose="02020603050405020304" pitchFamily="1" charset="0"/>
              <a:ea typeface="SimSun" panose="02010600030101010101" pitchFamily="2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1800" b="1">
                <a:latin typeface="Times New Roman" panose="02020603050405020304" pitchFamily="1" charset="0"/>
                <a:ea typeface="SimSun" panose="02010600030101010101" pitchFamily="2" charset="-122"/>
                <a:sym typeface="+mn-ea"/>
              </a:rPr>
              <a:t>（</a:t>
            </a:r>
            <a:r>
              <a:rPr lang="en-US" altLang="zh-CN" sz="1800" b="1">
                <a:latin typeface="Times New Roman" panose="02020603050405020304" pitchFamily="1" charset="0"/>
                <a:ea typeface="SimSun" panose="02010600030101010101" pitchFamily="2" charset="-122"/>
                <a:sym typeface="+mn-ea"/>
              </a:rPr>
              <a:t>5</a:t>
            </a:r>
            <a:r>
              <a:rPr lang="zh-CN" altLang="en-US" sz="1800" b="1">
                <a:latin typeface="Times New Roman" panose="02020603050405020304" pitchFamily="1" charset="0"/>
                <a:ea typeface="SimSun" panose="02010600030101010101" pitchFamily="2" charset="-122"/>
                <a:sym typeface="+mn-ea"/>
              </a:rPr>
              <a:t>）外包：动物极细胞向下包围植物极形成外胚层</a:t>
            </a:r>
            <a:endParaRPr lang="zh-CN" altLang="en-US" sz="1800" b="1">
              <a:latin typeface="Times New Roman" panose="02020603050405020304" pitchFamily="1" charset="0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zh-CN" altLang="en-US" sz="1800"/>
          </a:p>
        </p:txBody>
      </p:sp>
      <p:pic>
        <p:nvPicPr>
          <p:cNvPr id="77827" name="Picture 6" descr="原肠胚"/>
          <p:cNvPicPr>
            <a:picLocks noGrp="1" noChangeAspect="1"/>
          </p:cNvPicPr>
          <p:nvPr>
            <p:ph type="clipArt" sz="half" idx="2"/>
          </p:nvPr>
        </p:nvPicPr>
        <p:blipFill>
          <a:blip r:embed="rId1"/>
          <a:stretch>
            <a:fillRect/>
          </a:stretch>
        </p:blipFill>
        <p:spPr>
          <a:xfrm>
            <a:off x="4140200" y="1268730"/>
            <a:ext cx="4998720" cy="54229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FF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483" y="476885"/>
            <a:ext cx="7772400" cy="1143000"/>
          </a:xfrm>
        </p:spPr>
        <p:txBody>
          <a:bodyPr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4400" b="1" i="0" u="none" strike="noStrike" kern="0" cap="none" spc="0" normalizeH="0" baseline="0" noProof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+mn-ea"/>
              </a:rPr>
              <a:t>二、原生动物的分类</a:t>
            </a:r>
            <a:endParaRPr kumimoji="1" lang="zh-CN" altLang="en-US" sz="4400" b="1" i="0" u="none" strike="noStrike" kern="0" cap="none" spc="0" normalizeH="0" baseline="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13315" name="内容占位符 2"/>
          <p:cNvSpPr>
            <a:spLocks noGrp="1"/>
          </p:cNvSpPr>
          <p:nvPr>
            <p:ph idx="1"/>
          </p:nvPr>
        </p:nvSpPr>
        <p:spPr>
          <a:xfrm>
            <a:off x="0" y="1844675"/>
            <a:ext cx="7772400" cy="4114800"/>
          </a:xfrm>
        </p:spPr>
        <p:txBody>
          <a:bodyPr vert="horz" wrap="square" lIns="91440" tIns="45720" rIns="91440" bIns="45720" anchor="t" anchorCtr="0"/>
          <a:p>
            <a:pPr lvl="1" algn="l">
              <a:lnSpc>
                <a:spcPct val="150000"/>
              </a:lnSpc>
              <a:buNone/>
            </a:pPr>
            <a:r>
              <a:rPr lang="zh-CN" altLang="en-US" sz="3200" b="1" dirty="0"/>
              <a:t>（一）鞭毛纲</a:t>
            </a:r>
            <a:r>
              <a:rPr lang="en-US" altLang="zh-CN" sz="3200" dirty="0"/>
              <a:t>(Mastigophora)</a:t>
            </a:r>
            <a:r>
              <a:rPr lang="en-US" altLang="zh-CN" sz="3200" dirty="0">
                <a:latin typeface="Arial" panose="020B0604020202020204" pitchFamily="34" charset="0"/>
              </a:rPr>
              <a:t>—</a:t>
            </a:r>
            <a:r>
              <a:rPr lang="zh-CN" altLang="en-US" sz="3200" b="1" dirty="0"/>
              <a:t>眼虫</a:t>
            </a:r>
            <a:endParaRPr lang="zh-CN" altLang="en-US" sz="3200" b="1" dirty="0"/>
          </a:p>
          <a:p>
            <a:pPr lvl="1" algn="l">
              <a:lnSpc>
                <a:spcPct val="150000"/>
              </a:lnSpc>
              <a:buNone/>
            </a:pPr>
            <a:r>
              <a:rPr lang="zh-CN" altLang="en-US" sz="3200" b="1" dirty="0"/>
              <a:t>（二）肉足纲</a:t>
            </a:r>
            <a:r>
              <a:rPr lang="en-US" altLang="zh-CN" sz="3200" dirty="0"/>
              <a:t>(Sarcodina)</a:t>
            </a:r>
            <a:r>
              <a:rPr lang="en-US" altLang="zh-CN" sz="3200" dirty="0">
                <a:latin typeface="Arial" panose="020B0604020202020204" pitchFamily="34" charset="0"/>
              </a:rPr>
              <a:t>—</a:t>
            </a:r>
            <a:r>
              <a:rPr lang="zh-CN" altLang="en-US" sz="3200" b="1" dirty="0"/>
              <a:t>大变形虫</a:t>
            </a:r>
            <a:endParaRPr lang="zh-CN" altLang="en-US" sz="3200" b="1" dirty="0"/>
          </a:p>
          <a:p>
            <a:pPr lvl="1" algn="l">
              <a:lnSpc>
                <a:spcPct val="150000"/>
              </a:lnSpc>
              <a:buNone/>
            </a:pPr>
            <a:r>
              <a:rPr lang="zh-CN" altLang="en-US" sz="3200" b="1" dirty="0"/>
              <a:t>（三）孢子纲</a:t>
            </a:r>
            <a:r>
              <a:rPr lang="en-US" altLang="zh-CN" sz="3200" dirty="0"/>
              <a:t>(Sporozoa)</a:t>
            </a:r>
            <a:r>
              <a:rPr lang="en-US" altLang="zh-CN" sz="3200" dirty="0">
                <a:latin typeface="Arial" panose="020B0604020202020204" pitchFamily="34" charset="0"/>
              </a:rPr>
              <a:t>—</a:t>
            </a:r>
            <a:r>
              <a:rPr lang="zh-CN" altLang="en-US" sz="3200" b="1" dirty="0"/>
              <a:t>间日疟原虫</a:t>
            </a:r>
            <a:endParaRPr lang="zh-CN" altLang="en-US" sz="3200" b="1" dirty="0"/>
          </a:p>
          <a:p>
            <a:pPr lvl="1" algn="l">
              <a:lnSpc>
                <a:spcPct val="150000"/>
              </a:lnSpc>
              <a:buNone/>
            </a:pPr>
            <a:r>
              <a:rPr lang="zh-CN" altLang="en-US" sz="3200" b="1" dirty="0"/>
              <a:t>（四）纤毛纲</a:t>
            </a:r>
            <a:r>
              <a:rPr lang="en-US" altLang="zh-CN" sz="3200" dirty="0"/>
              <a:t>(Ciliata)</a:t>
            </a:r>
            <a:r>
              <a:rPr lang="en-US" altLang="zh-CN" sz="3200" dirty="0">
                <a:latin typeface="Arial" panose="020B0604020202020204" pitchFamily="34" charset="0"/>
              </a:rPr>
              <a:t>—</a:t>
            </a:r>
            <a:r>
              <a:rPr lang="zh-CN" altLang="en-US" sz="3200" b="1" dirty="0"/>
              <a:t>大草履虫</a:t>
            </a:r>
            <a:endParaRPr lang="zh-CN" altLang="en-US" sz="3200" b="1" dirty="0"/>
          </a:p>
          <a:p>
            <a:pPr lvl="1" algn="l">
              <a:lnSpc>
                <a:spcPct val="150000"/>
              </a:lnSpc>
              <a:buNone/>
            </a:pPr>
            <a:endParaRPr lang="zh-CN" altLang="en-US" sz="3200" b="1" dirty="0"/>
          </a:p>
        </p:txBody>
      </p:sp>
    </p:spTree>
  </p:cSld>
  <p:clrMapOvr>
    <a:masterClrMapping/>
  </p:clrMapOvr>
  <p:transition>
    <p:newsflash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750" y="-26670"/>
            <a:ext cx="7772400" cy="1143000"/>
          </a:xfrm>
        </p:spPr>
        <p:txBody>
          <a:bodyPr/>
          <a:p>
            <a:pPr algn="l"/>
            <a:r>
              <a:rPr lang="en-US" altLang="zh-CN" sz="4000" b="1">
                <a:solidFill>
                  <a:schemeClr val="tx1"/>
                </a:solidFill>
              </a:rPr>
              <a:t>4.3.5</a:t>
            </a:r>
            <a:r>
              <a:rPr lang="zh-CN" altLang="en-US" sz="4000" b="1">
                <a:solidFill>
                  <a:schemeClr val="tx1"/>
                </a:solidFill>
              </a:rPr>
              <a:t>、中胚层及体腔的形成</a:t>
            </a:r>
            <a:endParaRPr lang="zh-CN" altLang="en-US" sz="4000" b="1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3070" y="976630"/>
            <a:ext cx="7881620" cy="4114800"/>
          </a:xfrm>
        </p:spPr>
        <p:txBody>
          <a:bodyPr/>
          <a:p>
            <a:pPr marL="0" indent="0" algn="just">
              <a:lnSpc>
                <a:spcPct val="120000"/>
              </a:lnSpc>
              <a:buNone/>
            </a:pPr>
            <a:r>
              <a:rPr lang="zh-CN" altLang="en-US" sz="2300" b="1" dirty="0">
                <a:solidFill>
                  <a:srgbClr val="FF0000"/>
                </a:solidFill>
                <a:sym typeface="+mn-ea"/>
              </a:rPr>
              <a:t>中胚层：</a:t>
            </a:r>
            <a:r>
              <a:rPr lang="zh-CN" altLang="en-US" sz="2300" b="1" dirty="0">
                <a:solidFill>
                  <a:schemeClr val="tx1"/>
                </a:solidFill>
                <a:sym typeface="+mn-ea"/>
              </a:rPr>
              <a:t>内外胚层之间形成。</a:t>
            </a:r>
            <a:endParaRPr lang="zh-CN" altLang="en-US" sz="2300" b="1" dirty="0">
              <a:solidFill>
                <a:schemeClr val="tx1"/>
              </a:solidFill>
              <a:sym typeface="+mn-ea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zh-CN" altLang="en-US" sz="2300" b="1" dirty="0">
                <a:solidFill>
                  <a:srgbClr val="FFFF00"/>
                </a:solidFill>
                <a:sym typeface="+mn-ea"/>
              </a:rPr>
              <a:t>真体腔：</a:t>
            </a:r>
            <a:r>
              <a:rPr lang="zh-CN" altLang="en-US" sz="2300" b="1" dirty="0">
                <a:solidFill>
                  <a:schemeClr val="tx1"/>
                </a:solidFill>
                <a:sym typeface="+mn-ea"/>
              </a:rPr>
              <a:t>中胚层之间形成的腔。</a:t>
            </a:r>
            <a:endParaRPr lang="zh-CN" altLang="en-US" sz="2300" b="1" dirty="0">
              <a:solidFill>
                <a:schemeClr val="tx1"/>
              </a:solidFill>
              <a:sym typeface="+mn-ea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zh-CN" altLang="en-US" sz="2300" b="1" dirty="0">
                <a:solidFill>
                  <a:srgbClr val="FF0000"/>
                </a:solidFill>
                <a:sym typeface="+mn-ea"/>
              </a:rPr>
              <a:t>中胚层</a:t>
            </a:r>
            <a:r>
              <a:rPr lang="zh-CN" altLang="en-US" sz="2300" b="1" dirty="0">
                <a:sym typeface="+mn-ea"/>
              </a:rPr>
              <a:t>的形成：</a:t>
            </a:r>
            <a:r>
              <a:rPr lang="zh-CN" altLang="en-US" sz="2300" b="1" dirty="0">
                <a:solidFill>
                  <a:srgbClr val="FFFF00"/>
                </a:solidFill>
                <a:sym typeface="+mn-ea"/>
              </a:rPr>
              <a:t>端细胞法</a:t>
            </a:r>
            <a:r>
              <a:rPr lang="en-US" altLang="zh-CN" sz="2300" b="1" dirty="0">
                <a:sym typeface="+mn-ea"/>
              </a:rPr>
              <a:t>→</a:t>
            </a:r>
            <a:r>
              <a:rPr lang="zh-CN" altLang="en-US" sz="2300" b="1" dirty="0">
                <a:sym typeface="+mn-ea"/>
              </a:rPr>
              <a:t>在卵裂形成囊胚时，出现两个原始</a:t>
            </a:r>
            <a:r>
              <a:rPr lang="zh-CN" altLang="en-US" sz="2300" b="1" u="sng" dirty="0">
                <a:sym typeface="+mn-ea"/>
              </a:rPr>
              <a:t>囊胚层</a:t>
            </a:r>
            <a:r>
              <a:rPr lang="zh-CN" altLang="en-US" sz="2300" b="1" dirty="0">
                <a:sym typeface="+mn-ea"/>
              </a:rPr>
              <a:t>细胞，发展为原中胚层带，以后中胚层带的中央裂开形成一空腔（体腔）。</a:t>
            </a:r>
            <a:r>
              <a:rPr lang="zh-CN" altLang="en-US" sz="2300" b="1" dirty="0">
                <a:solidFill>
                  <a:srgbClr val="FFFF00"/>
                </a:solidFill>
                <a:sym typeface="+mn-ea"/>
              </a:rPr>
              <a:t>肠腔法</a:t>
            </a:r>
            <a:r>
              <a:rPr lang="en-US" altLang="zh-CN" sz="2300" b="1" dirty="0">
                <a:sym typeface="+mn-ea"/>
              </a:rPr>
              <a:t>→</a:t>
            </a:r>
            <a:r>
              <a:rPr lang="zh-CN" altLang="en-US" sz="2300" b="1" dirty="0">
                <a:sym typeface="+mn-ea"/>
              </a:rPr>
              <a:t>由原肠背面两侧</a:t>
            </a:r>
            <a:r>
              <a:rPr lang="zh-CN" altLang="en-US" sz="2300" b="1" dirty="0">
                <a:solidFill>
                  <a:srgbClr val="FFAE0D"/>
                </a:solidFill>
                <a:sym typeface="+mn-ea"/>
              </a:rPr>
              <a:t>内胚层</a:t>
            </a:r>
            <a:r>
              <a:rPr lang="zh-CN" altLang="en-US" sz="2300" b="1" dirty="0">
                <a:sym typeface="+mn-ea"/>
              </a:rPr>
              <a:t>胚胞向</a:t>
            </a:r>
            <a:r>
              <a:rPr lang="zh-CN" altLang="en-US" sz="2300" b="1" u="sng" dirty="0">
                <a:sym typeface="+mn-ea"/>
              </a:rPr>
              <a:t>外胚层</a:t>
            </a:r>
            <a:r>
              <a:rPr lang="zh-CN" altLang="en-US" sz="2300" b="1" dirty="0">
                <a:sym typeface="+mn-ea"/>
              </a:rPr>
              <a:t>伸展，最后形成一囊状体，其中的空腔就是体腔。</a:t>
            </a:r>
            <a:endParaRPr lang="zh-CN" altLang="en-US" sz="2300"/>
          </a:p>
        </p:txBody>
      </p:sp>
      <p:pic>
        <p:nvPicPr>
          <p:cNvPr id="78851" name="Picture 6" descr="中胚层"/>
          <p:cNvPicPr>
            <a:picLocks noGrp="1" noChangeAspect="1"/>
          </p:cNvPicPr>
          <p:nvPr>
            <p:ph type="pic" sz="half" idx="4294967295"/>
          </p:nvPr>
        </p:nvPicPr>
        <p:blipFill>
          <a:blip r:embed="rId1"/>
          <a:srcRect l="1176" t="6068"/>
          <a:stretch>
            <a:fillRect/>
          </a:stretch>
        </p:blipFill>
        <p:spPr>
          <a:xfrm>
            <a:off x="3131820" y="3926205"/>
            <a:ext cx="5041265" cy="2931795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04875" y="1430020"/>
            <a:ext cx="7334250" cy="4958715"/>
          </a:xfrm>
        </p:spPr>
        <p:txBody>
          <a:bodyPr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动物体的组织、器官都是从</a:t>
            </a:r>
            <a:r>
              <a:rPr kumimoji="1" lang="zh-CN" altLang="en-US" sz="2800" b="1" i="0" u="sng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内、中、外三胚层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发育分化而来的：</a:t>
            </a:r>
            <a:endParaRPr kumimoji="1" lang="zh-CN" altLang="en-US" sz="28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      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  <a:sym typeface="+mn-ea"/>
              </a:rPr>
              <a:t>外胚层</a:t>
            </a:r>
            <a:r>
              <a:rPr kumimoji="1" lang="en-US" altLang="zh-CN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→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皮肤及其衍生物、神经组织、晶体、视网膜、内耳上皮等。</a:t>
            </a:r>
            <a:endParaRPr kumimoji="1" lang="zh-CN" altLang="en-US" sz="28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      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  <a:sym typeface="+mn-ea"/>
              </a:rPr>
              <a:t>中胚层</a:t>
            </a:r>
            <a:r>
              <a:rPr kumimoji="1" lang="en-US" altLang="zh-CN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→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真皮、骨胳、肌肉、循环和排泄系统、脂肪组织、结缔组织、体腔膜和系膜等。</a:t>
            </a:r>
            <a:endParaRPr kumimoji="1" lang="zh-CN" altLang="en-US" sz="28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None/>
            </a:pP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      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rgbClr val="FFFF00"/>
                </a:solidFill>
                <a:latin typeface="+mn-lt"/>
                <a:ea typeface="+mn-ea"/>
                <a:cs typeface="+mn-cs"/>
                <a:sym typeface="+mn-ea"/>
              </a:rPr>
              <a:t>内胚层</a:t>
            </a:r>
            <a:r>
              <a:rPr kumimoji="1" lang="en-US" altLang="zh-CN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→</a:t>
            </a:r>
            <a:r>
              <a:rPr kumimoji="1" lang="zh-CN" altLang="en-US" sz="28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消化道的上皮、呼吸道上皮，胰、肺、肝等。</a:t>
            </a:r>
            <a:endParaRPr kumimoji="1" lang="zh-CN" altLang="en-US" sz="28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charset="0"/>
              <a:buChar char="l"/>
            </a:pPr>
            <a:endParaRPr kumimoji="1" lang="zh-CN" altLang="en-US" sz="2800" b="0" i="0" u="none" strike="noStrike" kern="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0915" y="547370"/>
            <a:ext cx="5575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latin typeface="SimSun" panose="02010600030101010101" pitchFamily="2" charset="-122"/>
                <a:cs typeface="SimSun" panose="02010600030101010101" pitchFamily="2" charset="-122"/>
              </a:rPr>
              <a:t>4.3.6</a:t>
            </a:r>
            <a:r>
              <a:rPr lang="zh-CN" altLang="en-US" sz="4000" b="1">
                <a:latin typeface="SimSun" panose="02010600030101010101" pitchFamily="2" charset="-122"/>
                <a:cs typeface="SimSun" panose="02010600030101010101" pitchFamily="2" charset="-122"/>
              </a:rPr>
              <a:t>、胚层的分化</a:t>
            </a:r>
            <a:endParaRPr lang="zh-CN" altLang="en-US" sz="4000" b="1">
              <a:latin typeface="SimSun" panose="02010600030101010101" pitchFamily="2" charset="-122"/>
              <a:cs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6838950" cy="803275"/>
          </a:xfrm>
        </p:spPr>
        <p:txBody>
          <a:bodyPr vert="horz" wrap="square" lIns="92075" tIns="46038" rIns="92075" bIns="46038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zh-CN" sz="40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4.4   </a:t>
            </a:r>
            <a:r>
              <a:rPr kumimoji="1" lang="zh-CN" altLang="en-US" sz="40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生物发生律</a:t>
            </a:r>
            <a:endParaRPr kumimoji="1" lang="zh-CN" altLang="en-US" sz="4000" b="1" i="0" u="none" strike="noStrike" kern="0" cap="none" spc="0" normalizeH="0" baseline="0" noProof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0899" name="Rectangle 3"/>
          <p:cNvSpPr>
            <a:spLocks noGrp="1"/>
          </p:cNvSpPr>
          <p:nvPr>
            <p:ph idx="1"/>
          </p:nvPr>
        </p:nvSpPr>
        <p:spPr>
          <a:xfrm>
            <a:off x="395288" y="1412875"/>
            <a:ext cx="8280400" cy="4827588"/>
          </a:xfrm>
        </p:spPr>
        <p:txBody>
          <a:bodyPr vert="horz" wrap="square" lIns="91440" tIns="45720" rIns="91440" bIns="45720" anchor="t" anchorCtr="0"/>
          <a:p>
            <a:pPr marL="0" indent="0" algn="just">
              <a:lnSpc>
                <a:spcPct val="140000"/>
              </a:lnSpc>
              <a:buNone/>
            </a:pPr>
            <a:r>
              <a:rPr lang="zh-CN" altLang="en-US" b="1" dirty="0"/>
              <a:t>生物发生律是德国人赫克尔（</a:t>
            </a:r>
            <a:r>
              <a:rPr lang="en-US" altLang="zh-CN" b="1" dirty="0"/>
              <a:t>E.Haeckel</a:t>
            </a:r>
            <a:r>
              <a:rPr lang="zh-CN" altLang="en-US" b="1" dirty="0"/>
              <a:t>，</a:t>
            </a:r>
            <a:r>
              <a:rPr lang="en-US" altLang="zh-CN" b="1" dirty="0"/>
              <a:t> 1834~1919</a:t>
            </a:r>
            <a:r>
              <a:rPr lang="zh-CN" altLang="en-US" b="1" dirty="0"/>
              <a:t>）用</a:t>
            </a:r>
            <a:r>
              <a:rPr lang="zh-CN" altLang="en-US" b="1" dirty="0">
                <a:solidFill>
                  <a:srgbClr val="FFFF00"/>
                </a:solidFill>
              </a:rPr>
              <a:t>生物进化</a:t>
            </a:r>
            <a:r>
              <a:rPr lang="zh-CN" altLang="en-US" b="1" dirty="0"/>
              <a:t>的观点总结当时胚胎学方面的工作提出来的。他认为：</a:t>
            </a:r>
            <a:r>
              <a:rPr lang="zh-CN" altLang="en-US" b="1" dirty="0">
                <a:solidFill>
                  <a:srgbClr val="FFFF00"/>
                </a:solidFill>
              </a:rPr>
              <a:t>生物发展史</a:t>
            </a:r>
            <a:r>
              <a:rPr lang="zh-CN" altLang="en-US" b="1" dirty="0"/>
              <a:t>可分为</a:t>
            </a:r>
            <a:r>
              <a:rPr lang="en-US" altLang="zh-CN" b="1" dirty="0"/>
              <a:t>2</a:t>
            </a:r>
            <a:r>
              <a:rPr lang="zh-CN" altLang="en-US" b="1" dirty="0"/>
              <a:t>个密切联系的部分，即</a:t>
            </a:r>
            <a:r>
              <a:rPr lang="zh-CN" altLang="en-US" b="1" u="sng" dirty="0"/>
              <a:t>个体发育</a:t>
            </a:r>
            <a:r>
              <a:rPr lang="zh-CN" altLang="en-US" b="1" dirty="0"/>
              <a:t>和</a:t>
            </a:r>
            <a:r>
              <a:rPr lang="zh-CN" altLang="en-US" b="1" u="sng" dirty="0"/>
              <a:t>系统发展</a:t>
            </a:r>
            <a:r>
              <a:rPr lang="zh-CN" altLang="en-US" b="1" dirty="0"/>
              <a:t>，也就是个体的发育历史和由同一起源所产生的生物群的发展历史。个体发育史是系统发展史的简单而迅速的重演。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80658" y="46038"/>
            <a:ext cx="7772400" cy="752475"/>
          </a:xfrm>
        </p:spPr>
        <p:txBody>
          <a:bodyPr vert="horz" wrap="square" lIns="92075" tIns="46038" rIns="92075" bIns="46038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zh-CN" sz="40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4.5</a:t>
            </a:r>
            <a:r>
              <a:rPr kumimoji="1" lang="en-US" altLang="zh-CN" sz="40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SimSun" panose="02010600030101010101" pitchFamily="2" charset="-122"/>
                <a:ea typeface="+mj-ea"/>
                <a:cs typeface="+mj-cs"/>
              </a:rPr>
              <a:t> </a:t>
            </a:r>
            <a:r>
              <a:rPr kumimoji="1" lang="zh-CN" altLang="en-US" sz="4000" b="1" i="0" u="none" strike="noStrike" kern="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SimSun" panose="02010600030101010101" pitchFamily="2" charset="-122"/>
                <a:ea typeface="+mj-ea"/>
                <a:cs typeface="+mj-cs"/>
              </a:rPr>
              <a:t>关于多细胞动物起源的学说</a:t>
            </a:r>
            <a:endParaRPr kumimoji="1" lang="zh-CN" altLang="en-US" sz="4000" b="1" i="0" u="none" strike="noStrike" kern="0" cap="none" spc="0" normalizeH="0" baseline="0" noProof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SimSun" panose="02010600030101010101" pitchFamily="2" charset="-122"/>
              <a:ea typeface="+mj-ea"/>
              <a:cs typeface="+mj-cs"/>
            </a:endParaRPr>
          </a:p>
        </p:txBody>
      </p:sp>
      <p:sp>
        <p:nvSpPr>
          <p:cNvPr id="81923" name="Rectangle 3"/>
          <p:cNvSpPr>
            <a:spLocks noGrp="1"/>
          </p:cNvSpPr>
          <p:nvPr>
            <p:ph type="body" sz="half" idx="1"/>
          </p:nvPr>
        </p:nvSpPr>
        <p:spPr>
          <a:xfrm>
            <a:off x="36830" y="640715"/>
            <a:ext cx="4180840" cy="5706745"/>
          </a:xfrm>
        </p:spPr>
        <p:txBody>
          <a:bodyPr vert="horz" wrap="square" lIns="91440" tIns="45720" rIns="91440" bIns="45720" anchor="t" anchorCtr="0"/>
          <a:p>
            <a:pPr algn="just">
              <a:lnSpc>
                <a:spcPct val="150000"/>
              </a:lnSpc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lang="zh-CN" altLang="en-US" sz="2400" b="1" dirty="0">
                <a:latin typeface="SimSun" panose="02010600030101010101" pitchFamily="2" charset="-122"/>
              </a:rPr>
              <a:t>赫克尔</a:t>
            </a:r>
            <a:r>
              <a:rPr lang="zh-CN" altLang="en-US" sz="2400" b="1" dirty="0">
                <a:solidFill>
                  <a:srgbClr val="FFFF00"/>
                </a:solidFill>
                <a:latin typeface="SimSun" panose="02010600030101010101" pitchFamily="2" charset="-122"/>
              </a:rPr>
              <a:t>原肠虫</a:t>
            </a:r>
            <a:r>
              <a:rPr lang="zh-CN" altLang="en-US" sz="2400" b="1" dirty="0">
                <a:latin typeface="SimSun" panose="02010600030101010101" pitchFamily="2" charset="-122"/>
              </a:rPr>
              <a:t>学说：最早的多细胞动物产生于球形群体的单细胞动物</a:t>
            </a:r>
            <a:r>
              <a:rPr lang="en-US" altLang="zh-CN" sz="2400" b="1" dirty="0">
                <a:latin typeface="SimSun" panose="02010600030101010101" pitchFamily="2" charset="-122"/>
              </a:rPr>
              <a:t>,</a:t>
            </a:r>
            <a:r>
              <a:rPr lang="zh-CN" altLang="en-US" sz="2400" b="1" dirty="0">
                <a:latin typeface="SimSun" panose="02010600030101010101" pitchFamily="2" charset="-122"/>
              </a:rPr>
              <a:t>以</a:t>
            </a:r>
            <a:r>
              <a:rPr lang="zh-CN" altLang="en-US" sz="2400" b="1" u="sng" dirty="0">
                <a:solidFill>
                  <a:srgbClr val="FFFF00"/>
                </a:solidFill>
                <a:latin typeface="SimSun" panose="02010600030101010101" pitchFamily="2" charset="-122"/>
              </a:rPr>
              <a:t>内陷形成多细胞动物</a:t>
            </a:r>
            <a:r>
              <a:rPr lang="zh-CN" altLang="en-US" sz="2400" b="1" dirty="0">
                <a:latin typeface="SimSun" panose="02010600030101010101" pitchFamily="2" charset="-122"/>
              </a:rPr>
              <a:t>，与原肠胚相似，有两胚层和原口。</a:t>
            </a:r>
            <a:endParaRPr lang="en-US" altLang="zh-CN" sz="2400" b="1" dirty="0">
              <a:latin typeface="SimSun" panose="02010600030101010101" pitchFamily="2" charset="-122"/>
            </a:endParaRPr>
          </a:p>
          <a:p>
            <a:pPr algn="just">
              <a:lnSpc>
                <a:spcPct val="125000"/>
              </a:lnSpc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lang="zh-CN" altLang="en-US" sz="2400" b="1" dirty="0">
                <a:latin typeface="SimSun" panose="02010600030101010101" pitchFamily="2" charset="-122"/>
              </a:rPr>
              <a:t>梅契尼柯夫吞噬虫学说：原肠胚形成</a:t>
            </a:r>
            <a:r>
              <a:rPr lang="zh-CN" altLang="en-US" sz="2400" b="1" u="sng" dirty="0">
                <a:solidFill>
                  <a:srgbClr val="FFFF00"/>
                </a:solidFill>
                <a:latin typeface="SimSun" panose="02010600030101010101" pitchFamily="2" charset="-122"/>
              </a:rPr>
              <a:t>不是内陷而是内移</a:t>
            </a:r>
            <a:r>
              <a:rPr lang="zh-CN" altLang="en-US" sz="2400" b="1" dirty="0">
                <a:latin typeface="SimSun" panose="02010600030101010101" pitchFamily="2" charset="-122"/>
              </a:rPr>
              <a:t>的方式。</a:t>
            </a:r>
            <a:endParaRPr lang="zh-CN" altLang="en-US" sz="2400" b="1" dirty="0">
              <a:latin typeface="SimSun" panose="02010600030101010101" pitchFamily="2" charset="-122"/>
            </a:endParaRPr>
          </a:p>
          <a:p>
            <a:pPr algn="just">
              <a:lnSpc>
                <a:spcPct val="125000"/>
              </a:lnSpc>
              <a:buClr>
                <a:srgbClr val="FFFF00"/>
              </a:buClr>
              <a:buSzPct val="80000"/>
              <a:buFont typeface="Wingdings" panose="05000000000000000000" charset="0"/>
              <a:buChar char="u"/>
            </a:pPr>
            <a:r>
              <a:rPr lang="en-US" altLang="zh-CN" sz="2400" b="1" dirty="0">
                <a:latin typeface="Times New Roman" panose="02020603050405020304" pitchFamily="1" charset="0"/>
                <a:cs typeface="Times New Roman" panose="02020603050405020304" pitchFamily="1" charset="0"/>
              </a:rPr>
              <a:t>Butschli</a:t>
            </a:r>
            <a:r>
              <a:rPr lang="zh-CN" altLang="en-US" sz="2400" b="1" dirty="0">
                <a:latin typeface="SimSun" panose="02010600030101010101" pitchFamily="2" charset="-122"/>
              </a:rPr>
              <a:t>提出：后生动物是</a:t>
            </a:r>
            <a:r>
              <a:rPr lang="zh-CN" altLang="en-US" sz="2400" b="1" u="sng" dirty="0">
                <a:solidFill>
                  <a:srgbClr val="FFFF00"/>
                </a:solidFill>
                <a:latin typeface="SimSun" panose="02010600030101010101" pitchFamily="2" charset="-122"/>
              </a:rPr>
              <a:t>两侧对称的有两胚层的扁的动物</a:t>
            </a:r>
            <a:r>
              <a:rPr lang="zh-CN" altLang="en-US" sz="2400" b="1" dirty="0">
                <a:latin typeface="SimSun" panose="02010600030101010101" pitchFamily="2" charset="-122"/>
              </a:rPr>
              <a:t>。</a:t>
            </a:r>
            <a:endParaRPr lang="zh-CN" altLang="en-US" sz="2400" b="1" dirty="0">
              <a:latin typeface="SimSun" panose="02010600030101010101" pitchFamily="2" charset="-122"/>
            </a:endParaRPr>
          </a:p>
        </p:txBody>
      </p:sp>
      <p:pic>
        <p:nvPicPr>
          <p:cNvPr id="82946" name="Picture 4" descr="群体学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7050" y="918845"/>
            <a:ext cx="4721225" cy="5800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3970" name="Picture 4" descr="合胞体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260350"/>
            <a:ext cx="7632700" cy="6315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7BD3"/>
            </a:gs>
            <a:gs pos="100000">
              <a:srgbClr val="03437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09700" y="1916430"/>
            <a:ext cx="6324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solidFill>
                  <a:schemeClr val="tx1"/>
                </a:solidFill>
              </a:rPr>
              <a:t>思考题</a:t>
            </a:r>
            <a:endParaRPr lang="zh-CN" altLang="en-US" sz="4800" b="1">
              <a:solidFill>
                <a:schemeClr val="tx1"/>
              </a:solidFill>
            </a:endParaRPr>
          </a:p>
          <a:p>
            <a:endParaRPr lang="zh-CN" altLang="en-US" sz="3600" b="1" dirty="0">
              <a:solidFill>
                <a:schemeClr val="tx1"/>
              </a:solidFill>
              <a:sym typeface="+mn-ea"/>
            </a:endParaRPr>
          </a:p>
          <a:p>
            <a:r>
              <a:rPr lang="zh-CN" altLang="en-US" sz="3600" b="1" dirty="0">
                <a:solidFill>
                  <a:schemeClr val="tx1"/>
                </a:solidFill>
                <a:sym typeface="+mn-ea"/>
              </a:rPr>
              <a:t>囊胚、原肠胚和体腔的概念</a:t>
            </a:r>
            <a:endParaRPr lang="zh-CN" altLang="en-US" sz="3600" b="1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FF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250825"/>
            <a:ext cx="7772400" cy="1143000"/>
          </a:xfrm>
        </p:spPr>
        <p:txBody>
          <a:bodyPr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4400" b="1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+mn-ea"/>
              </a:rPr>
              <a:t>（一）鞭毛纲</a:t>
            </a:r>
            <a:r>
              <a:rPr kumimoji="1" lang="en-US" altLang="zh-CN" sz="4400" b="0" i="0" u="none" strike="noStrike" kern="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" charset="0"/>
                <a:ea typeface="+mj-ea"/>
                <a:cs typeface="Times New Roman" panose="02020603050405020304" pitchFamily="1" charset="0"/>
                <a:sym typeface="+mn-ea"/>
              </a:rPr>
              <a:t>(Mastigophora)</a:t>
            </a:r>
            <a:endParaRPr kumimoji="1" lang="en-US" altLang="zh-CN" sz="4400" b="0" i="0" u="none" strike="noStrike" kern="0" cap="none" spc="0" normalizeH="0" baseline="0" noProof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339" name="内容占位符 2"/>
          <p:cNvSpPr>
            <a:spLocks noGrp="1"/>
          </p:cNvSpPr>
          <p:nvPr>
            <p:ph idx="1"/>
          </p:nvPr>
        </p:nvSpPr>
        <p:spPr>
          <a:xfrm>
            <a:off x="685800" y="1335405"/>
            <a:ext cx="7772400" cy="4114800"/>
          </a:xfrm>
        </p:spPr>
        <p:txBody>
          <a:bodyPr vert="horz" wrap="square" lIns="91440" tIns="45720" rIns="91440" bIns="45720" anchor="t" anchorCtr="0"/>
          <a:p>
            <a:pPr marL="0" indent="0">
              <a:buNone/>
            </a:pPr>
            <a:r>
              <a:rPr lang="en-US" altLang="zh-CN" b="1" dirty="0"/>
              <a:t>1. </a:t>
            </a:r>
            <a:r>
              <a:rPr lang="zh-CN" altLang="en-US" b="1" dirty="0"/>
              <a:t>代表动物</a:t>
            </a:r>
            <a:r>
              <a:rPr lang="en-US" altLang="zh-CN" b="1" dirty="0"/>
              <a:t>-</a:t>
            </a:r>
            <a:r>
              <a:rPr lang="zh-CN" altLang="en-US" b="1" dirty="0"/>
              <a:t>眼虫 </a:t>
            </a:r>
            <a:r>
              <a:rPr lang="en-US" altLang="zh-CN" dirty="0">
                <a:latin typeface="SimHei" panose="02010609060101010101" pitchFamily="2" charset="-122"/>
                <a:ea typeface="SimHei" panose="02010609060101010101" pitchFamily="2" charset="-122"/>
              </a:rPr>
              <a:t>(</a:t>
            </a:r>
            <a:r>
              <a:rPr lang="en-US" altLang="zh-CN" i="1" dirty="0">
                <a:latin typeface="SimHei" panose="02010609060101010101" pitchFamily="2" charset="-122"/>
                <a:ea typeface="SimHei" panose="02010609060101010101" pitchFamily="2" charset="-122"/>
              </a:rPr>
              <a:t>Euglena</a:t>
            </a:r>
            <a:r>
              <a:rPr lang="en-US" altLang="zh-CN" dirty="0">
                <a:latin typeface="SimHei" panose="02010609060101010101" pitchFamily="2" charset="-122"/>
                <a:ea typeface="SimHei" panose="02010609060101010101" pitchFamily="2" charset="-122"/>
              </a:rPr>
              <a:t>)</a:t>
            </a:r>
            <a:endParaRPr lang="en-US" altLang="zh-CN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zh-CN" sz="2000" b="1" dirty="0">
                <a:sym typeface="SimSun" panose="02010600030101010101" pitchFamily="2" charset="-122"/>
              </a:rPr>
              <a:t>(1)</a:t>
            </a:r>
            <a:r>
              <a:rPr lang="zh-CN" altLang="en-US" sz="2000" b="1" dirty="0">
                <a:solidFill>
                  <a:srgbClr val="FFFF00"/>
                </a:solidFill>
                <a:sym typeface="SimSun" panose="02010600030101010101" pitchFamily="2" charset="-122"/>
              </a:rPr>
              <a:t>分布</a:t>
            </a:r>
            <a:r>
              <a:rPr lang="zh-CN" altLang="en-US" sz="2000" b="1" dirty="0">
                <a:sym typeface="SimSun" panose="02010600030101010101" pitchFamily="2" charset="-122"/>
              </a:rPr>
              <a:t>：水沟、池沼、</a:t>
            </a:r>
            <a:r>
              <a:rPr lang="zh-CN" alt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SimHei" panose="02010609060101010101" pitchFamily="2" charset="-122"/>
                <a:ea typeface="SimHei" panose="02010609060101010101" pitchFamily="2" charset="-122"/>
                <a:sym typeface="+mn-ea"/>
              </a:rPr>
              <a:t>缓流，</a:t>
            </a:r>
            <a:endParaRPr lang="zh-CN" alt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SimHei" panose="02010609060101010101" pitchFamily="2" charset="-122"/>
              <a:ea typeface="SimHei" panose="02010609060101010101" pitchFamily="2" charset="-122"/>
              <a:sym typeface="+mn-ea"/>
            </a:endParaRPr>
          </a:p>
          <a:p>
            <a:pPr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zh-CN" sz="2000" b="1" dirty="0">
                <a:sym typeface="SimSun" panose="02010600030101010101" pitchFamily="2" charset="-122"/>
              </a:rPr>
              <a:t>             </a:t>
            </a:r>
            <a:r>
              <a:rPr lang="zh-CN" altLang="en-US" sz="2000" b="1" dirty="0">
                <a:sym typeface="SimSun" panose="02010600030101010101" pitchFamily="2" charset="-122"/>
              </a:rPr>
              <a:t>温暖季节大量繁殖使水呈绿色。</a:t>
            </a:r>
            <a:endParaRPr lang="zh-CN" altLang="en-US" sz="2000" b="1" dirty="0"/>
          </a:p>
          <a:p>
            <a:pPr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zh-CN" sz="2000" b="1" dirty="0">
                <a:sym typeface="SimSun" panose="02010600030101010101" pitchFamily="2" charset="-122"/>
              </a:rPr>
              <a:t>(2)</a:t>
            </a:r>
            <a:r>
              <a:rPr lang="zh-CN" altLang="en-US" sz="2000" b="1" dirty="0">
                <a:solidFill>
                  <a:srgbClr val="FFFF00"/>
                </a:solidFill>
                <a:sym typeface="SimSun" panose="02010600030101010101" pitchFamily="2" charset="-122"/>
              </a:rPr>
              <a:t>形态</a:t>
            </a:r>
            <a:r>
              <a:rPr lang="zh-CN" altLang="en-US" sz="2000" b="1" dirty="0">
                <a:sym typeface="SimSun" panose="02010600030101010101" pitchFamily="2" charset="-122"/>
              </a:rPr>
              <a:t>：</a:t>
            </a:r>
            <a:endParaRPr lang="zh-CN" altLang="en-US" sz="2000" b="1" dirty="0"/>
          </a:p>
          <a:p>
            <a:pPr lvl="1">
              <a:buClrTx/>
              <a:buSzTx/>
              <a:buNone/>
            </a:pPr>
            <a:r>
              <a:rPr lang="zh-CN" altLang="en-US" sz="2000" b="1" dirty="0">
                <a:sym typeface="SimSun" panose="02010600030101010101" pitchFamily="2" charset="-122"/>
              </a:rPr>
              <a:t>绿色，梭形，长约</a:t>
            </a:r>
            <a:r>
              <a:rPr lang="en-US" altLang="zh-CN" sz="2000" b="1" dirty="0">
                <a:sym typeface="SimSun" panose="02010600030101010101" pitchFamily="2" charset="-122"/>
              </a:rPr>
              <a:t>60µm</a:t>
            </a:r>
            <a:r>
              <a:rPr lang="zh-CN" altLang="en-US" sz="2000" b="1" dirty="0">
                <a:sym typeface="SimSun" panose="02010600030101010101" pitchFamily="2" charset="-122"/>
              </a:rPr>
              <a:t>。</a:t>
            </a:r>
            <a:endParaRPr lang="zh-CN" altLang="en-US" sz="2000" b="1" dirty="0"/>
          </a:p>
          <a:p>
            <a:pPr marL="0" indent="0">
              <a:buNone/>
            </a:pPr>
            <a:endParaRPr lang="zh-CN" alt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pic>
        <p:nvPicPr>
          <p:cNvPr id="14340" name="内容占位符 138244" descr="Rectangle: Click to edit Master text styles&#13;&#10;Second level&#13;&#10;Third level&#13;&#10;Fourth level&#13;&#10;Fifth level"/>
          <p:cNvPicPr>
            <a:picLocks noGrp="1" noChangeAspect="1"/>
          </p:cNvPicPr>
          <p:nvPr>
            <p:ph sz="half" idx="4294967295"/>
          </p:nvPr>
        </p:nvPicPr>
        <p:blipFill>
          <a:blip r:embed="rId1"/>
          <a:srcRect l="24583" t="16096" r="24417" b="22406"/>
          <a:stretch>
            <a:fillRect/>
          </a:stretch>
        </p:blipFill>
        <p:spPr>
          <a:xfrm>
            <a:off x="1764030" y="3644900"/>
            <a:ext cx="3743325" cy="3189288"/>
          </a:xfrm>
        </p:spPr>
      </p:pic>
      <p:pic>
        <p:nvPicPr>
          <p:cNvPr id="14341" name="Picture 4" descr="lyc1"/>
          <p:cNvPicPr>
            <a:picLocks noChangeAspect="1"/>
          </p:cNvPicPr>
          <p:nvPr/>
        </p:nvPicPr>
        <p:blipFill>
          <a:blip r:embed="rId2"/>
          <a:srcRect t="1749" r="56456"/>
          <a:stretch>
            <a:fillRect/>
          </a:stretch>
        </p:blipFill>
        <p:spPr>
          <a:xfrm>
            <a:off x="6013450" y="2419985"/>
            <a:ext cx="2600325" cy="4462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newsfla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FF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6386" name="内容占位符 2"/>
          <p:cNvSpPr>
            <a:spLocks noGrp="1"/>
          </p:cNvSpPr>
          <p:nvPr>
            <p:ph idx="1"/>
          </p:nvPr>
        </p:nvSpPr>
        <p:spPr>
          <a:xfrm>
            <a:off x="-324171" y="117475"/>
            <a:ext cx="4135441" cy="6578600"/>
          </a:xfrm>
        </p:spPr>
        <p:txBody>
          <a:bodyPr vert="horz" wrap="square" lIns="91440" tIns="45720" rIns="91440" bIns="45720" anchor="t"/>
          <a:p>
            <a:pPr fontAlgn="base">
              <a:lnSpc>
                <a:spcPct val="130000"/>
              </a:lnSpc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zh-CN" sz="2000" b="1" strike="noStrike" noProof="1" dirty="0">
                <a:sym typeface="SimSun" panose="02010600030101010101" pitchFamily="2" charset="-122"/>
              </a:rPr>
              <a:t>       (3) </a:t>
            </a:r>
            <a:r>
              <a:rPr lang="zh-CN" altLang="en-US" sz="2000" b="1" strike="noStrike" noProof="1" dirty="0">
                <a:sym typeface="SimSun" panose="02010600030101010101" pitchFamily="2" charset="-122"/>
              </a:rPr>
              <a:t>结构：</a:t>
            </a:r>
            <a:endParaRPr lang="zh-CN" altLang="en-US" sz="2000" b="1" strike="noStrike" noProof="1" dirty="0"/>
          </a:p>
          <a:p>
            <a:pPr lvl="1" fontAlgn="base">
              <a:lnSpc>
                <a:spcPct val="140000"/>
              </a:lnSpc>
              <a:buClrTx/>
              <a:buSzTx/>
              <a:buNone/>
            </a:pPr>
            <a:r>
              <a:rPr lang="zh-CN" altLang="en-US" sz="2000" b="1" strike="noStrike" noProof="1" dirty="0">
                <a:sym typeface="SimSun" panose="02010600030101010101" pitchFamily="2" charset="-122"/>
              </a:rPr>
              <a:t>表膜</a:t>
            </a:r>
            <a:r>
              <a:rPr lang="en-US" altLang="zh-CN" sz="2000" b="1" strike="noStrike" noProof="1" dirty="0">
                <a:sym typeface="SimSun" panose="02010600030101010101" pitchFamily="2" charset="-122"/>
              </a:rPr>
              <a:t> </a:t>
            </a:r>
            <a:r>
              <a:rPr lang="zh-CN" altLang="en-US" sz="2000" b="1" strike="noStrike" noProof="1" dirty="0">
                <a:sym typeface="SimSun" panose="02010600030101010101" pitchFamily="2" charset="-122"/>
              </a:rPr>
              <a:t>：</a:t>
            </a:r>
            <a:r>
              <a:rPr lang="zh-CN" altLang="en-US" sz="2000" b="1" strike="noStrike" noProof="1" dirty="0"/>
              <a:t>保持形状</a:t>
            </a:r>
            <a:endParaRPr lang="zh-CN" altLang="en-US" sz="2000" b="1" strike="noStrike" noProof="1" dirty="0"/>
          </a:p>
          <a:p>
            <a:pPr lvl="1" fontAlgn="base">
              <a:lnSpc>
                <a:spcPct val="140000"/>
              </a:lnSpc>
              <a:buClrTx/>
              <a:buSzTx/>
              <a:buNone/>
            </a:pPr>
            <a:r>
              <a:rPr lang="zh-CN" altLang="en-US" sz="2000" b="1" strike="noStrike" noProof="1" dirty="0">
                <a:solidFill>
                  <a:srgbClr val="FF0000"/>
                </a:solidFill>
                <a:sym typeface="SimSun" panose="02010600030101010101" pitchFamily="2" charset="-122"/>
              </a:rPr>
              <a:t>胞口</a:t>
            </a:r>
            <a:r>
              <a:rPr lang="en-US" altLang="zh-CN" sz="2000" b="1" strike="noStrike" noProof="1" dirty="0">
                <a:sym typeface="SimSun" panose="02010600030101010101" pitchFamily="2" charset="-122"/>
              </a:rPr>
              <a:t> </a:t>
            </a:r>
            <a:r>
              <a:rPr lang="zh-CN" altLang="en-US" sz="2000" b="1" strike="noStrike" noProof="1" dirty="0">
                <a:sym typeface="SimSun" panose="02010600030101010101" pitchFamily="2" charset="-122"/>
              </a:rPr>
              <a:t>：</a:t>
            </a:r>
            <a:r>
              <a:rPr lang="zh-CN" altLang="en-US" sz="2000" b="1" strike="noStrike" noProof="1" dirty="0"/>
              <a:t>调节水份平衡</a:t>
            </a:r>
            <a:endParaRPr lang="zh-CN" altLang="en-US" sz="2000" b="1" strike="noStrike" noProof="1" dirty="0"/>
          </a:p>
          <a:p>
            <a:pPr lvl="1" fontAlgn="base">
              <a:lnSpc>
                <a:spcPct val="140000"/>
              </a:lnSpc>
              <a:buClrTx/>
              <a:buSzTx/>
              <a:buNone/>
            </a:pPr>
            <a:r>
              <a:rPr lang="zh-CN" altLang="en-US" sz="2000" b="1" strike="noStrike" noProof="1" dirty="0">
                <a:solidFill>
                  <a:schemeClr val="bg2"/>
                </a:solidFill>
                <a:highlight>
                  <a:srgbClr val="00FF00"/>
                </a:highlight>
                <a:sym typeface="SimSun" panose="02010600030101010101" pitchFamily="2" charset="-122"/>
              </a:rPr>
              <a:t>储蓄泡</a:t>
            </a:r>
            <a:r>
              <a:rPr lang="en-US" altLang="zh-CN" sz="2000" b="1" strike="noStrike" noProof="1" dirty="0">
                <a:solidFill>
                  <a:schemeClr val="tx1"/>
                </a:solidFill>
                <a:highlight>
                  <a:srgbClr val="00FF00"/>
                </a:highlight>
                <a:sym typeface="SimSun" panose="02010600030101010101" pitchFamily="2" charset="-122"/>
              </a:rPr>
              <a:t> </a:t>
            </a:r>
            <a:r>
              <a:rPr lang="zh-CN" altLang="en-US" sz="2000" b="1" strike="noStrike" noProof="1" dirty="0">
                <a:sym typeface="SimSun" panose="02010600030101010101" pitchFamily="2" charset="-122"/>
              </a:rPr>
              <a:t>：</a:t>
            </a:r>
            <a:r>
              <a:rPr lang="zh-CN" altLang="en-US" sz="2000" b="1" strike="noStrike" noProof="1" dirty="0"/>
              <a:t>收集水分和代谢产物</a:t>
            </a:r>
            <a:endParaRPr lang="zh-CN" altLang="en-US" sz="2000" b="1" strike="noStrike" noProof="1" dirty="0"/>
          </a:p>
          <a:p>
            <a:pPr lvl="1" fontAlgn="base">
              <a:lnSpc>
                <a:spcPct val="140000"/>
              </a:lnSpc>
              <a:buClrTx/>
              <a:buSzTx/>
              <a:buNone/>
            </a:pPr>
            <a:r>
              <a:rPr lang="zh-CN" altLang="en-US" sz="2000" b="1" strike="noStrike" noProof="1" dirty="0">
                <a:solidFill>
                  <a:schemeClr val="accent1"/>
                </a:solidFill>
                <a:sym typeface="SimSun" panose="02010600030101010101" pitchFamily="2" charset="-122"/>
              </a:rPr>
              <a:t>伸缩泡</a:t>
            </a:r>
            <a:r>
              <a:rPr lang="zh-CN" altLang="en-US" sz="2000" b="1" strike="noStrike" noProof="1" dirty="0">
                <a:sym typeface="SimSun" panose="02010600030101010101" pitchFamily="2" charset="-122"/>
              </a:rPr>
              <a:t>：</a:t>
            </a:r>
            <a:r>
              <a:rPr lang="zh-CN" altLang="en-US" sz="2000" b="1" strike="noStrike" noProof="1" dirty="0"/>
              <a:t>调节水份和代谢产物</a:t>
            </a:r>
            <a:endParaRPr lang="zh-CN" altLang="en-US" sz="2000" b="1" strike="noStrike" noProof="1" dirty="0"/>
          </a:p>
          <a:p>
            <a:pPr lvl="1" fontAlgn="base">
              <a:lnSpc>
                <a:spcPct val="140000"/>
              </a:lnSpc>
              <a:buClrTx/>
              <a:buSzTx/>
              <a:buNone/>
            </a:pPr>
            <a:r>
              <a:rPr lang="zh-CN" altLang="en-US" sz="2000" b="1" strike="noStrike" noProof="1" dirty="0">
                <a:sym typeface="SimSun" panose="02010600030101010101" pitchFamily="2" charset="-122"/>
              </a:rPr>
              <a:t>鞭毛</a:t>
            </a:r>
            <a:r>
              <a:rPr lang="en-US" altLang="zh-CN" sz="2000" b="1" strike="noStrike" noProof="1" dirty="0">
                <a:sym typeface="SimSun" panose="02010600030101010101" pitchFamily="2" charset="-122"/>
              </a:rPr>
              <a:t>(flagellum) </a:t>
            </a:r>
            <a:r>
              <a:rPr lang="zh-CN" altLang="en-US" sz="2000" b="1" strike="noStrike" noProof="1" dirty="0">
                <a:sym typeface="SimSun" panose="02010600030101010101" pitchFamily="2" charset="-122"/>
              </a:rPr>
              <a:t>：运动</a:t>
            </a:r>
            <a:endParaRPr lang="zh-CN" altLang="en-US" sz="2000" b="1" strike="noStrike" noProof="1" dirty="0"/>
          </a:p>
          <a:p>
            <a:pPr lvl="1" fontAlgn="base">
              <a:lnSpc>
                <a:spcPct val="140000"/>
              </a:lnSpc>
              <a:buClrTx/>
              <a:buSzTx/>
              <a:buNone/>
            </a:pPr>
            <a:r>
              <a:rPr lang="zh-CN" altLang="en-US" sz="1800" b="1" strike="noStrike" noProof="1" dirty="0">
                <a:sym typeface="SimSun" panose="02010600030101010101" pitchFamily="2" charset="-122"/>
              </a:rPr>
              <a:t>基体</a:t>
            </a:r>
            <a:r>
              <a:rPr lang="en-US" altLang="zh-CN" sz="1800" b="1" strike="noStrike" noProof="1" dirty="0">
                <a:sym typeface="SimSun" panose="02010600030101010101" pitchFamily="2" charset="-122"/>
              </a:rPr>
              <a:t> </a:t>
            </a:r>
            <a:r>
              <a:rPr lang="zh-CN" altLang="en-US" sz="1800" b="1" strike="noStrike" noProof="1" dirty="0">
                <a:sym typeface="SimSun" panose="02010600030101010101" pitchFamily="2" charset="-122"/>
              </a:rPr>
              <a:t>：</a:t>
            </a:r>
            <a:r>
              <a:rPr lang="zh-CN" altLang="en-US" sz="1800" b="1" strike="noStrike" noProof="1" dirty="0"/>
              <a:t>虫体分裂时起中心粒作用</a:t>
            </a:r>
            <a:endParaRPr lang="zh-CN" altLang="en-US" sz="1800" b="1" strike="noStrike" noProof="1" dirty="0"/>
          </a:p>
          <a:p>
            <a:pPr lvl="1" fontAlgn="base">
              <a:lnSpc>
                <a:spcPct val="140000"/>
              </a:lnSpc>
              <a:buClrTx/>
              <a:buSzTx/>
              <a:buNone/>
            </a:pPr>
            <a:r>
              <a:rPr lang="zh-CN" altLang="en-US" sz="2000" b="1" strike="noStrike" noProof="1" dirty="0">
                <a:sym typeface="SimSun" panose="02010600030101010101" pitchFamily="2" charset="-122"/>
              </a:rPr>
              <a:t>眼点：</a:t>
            </a:r>
            <a:r>
              <a:rPr lang="zh-CN" altLang="en-US" sz="2000" b="1" strike="noStrike" noProof="1" dirty="0"/>
              <a:t>感光和调节运动</a:t>
            </a:r>
            <a:endParaRPr lang="zh-CN" altLang="en-US" sz="2000" b="1" strike="noStrike" noProof="1" dirty="0"/>
          </a:p>
          <a:p>
            <a:pPr lvl="1" fontAlgn="base">
              <a:lnSpc>
                <a:spcPct val="140000"/>
              </a:lnSpc>
              <a:buClrTx/>
              <a:buSzTx/>
              <a:buNone/>
            </a:pPr>
            <a:r>
              <a:rPr lang="zh-CN" altLang="en-US" sz="2000" b="1" strike="noStrike" noProof="1" dirty="0">
                <a:sym typeface="SimSun" panose="02010600030101010101" pitchFamily="2" charset="-122"/>
              </a:rPr>
              <a:t>光感受器：</a:t>
            </a:r>
            <a:r>
              <a:rPr lang="zh-CN" altLang="en-US" sz="2000" b="1" strike="noStrike" noProof="1" dirty="0"/>
              <a:t>接受光线</a:t>
            </a:r>
            <a:endParaRPr lang="zh-CN" altLang="en-US" sz="2000" b="1" strike="noStrike" noProof="1" dirty="0"/>
          </a:p>
          <a:p>
            <a:pPr lvl="1" fontAlgn="base">
              <a:lnSpc>
                <a:spcPct val="140000"/>
              </a:lnSpc>
              <a:buClrTx/>
              <a:buSzTx/>
              <a:buNone/>
            </a:pPr>
            <a:r>
              <a:rPr lang="zh-CN" altLang="en-US" sz="2000" b="1" strike="noStrike" noProof="1" dirty="0">
                <a:sym typeface="SimSun" panose="02010600030101010101" pitchFamily="2" charset="-122"/>
              </a:rPr>
              <a:t>细胞核</a:t>
            </a:r>
            <a:r>
              <a:rPr lang="en-US" altLang="zh-CN" sz="2000" b="1" strike="noStrike" noProof="1" dirty="0">
                <a:sym typeface="SimSun" panose="02010600030101010101" pitchFamily="2" charset="-122"/>
              </a:rPr>
              <a:t>:</a:t>
            </a:r>
            <a:r>
              <a:rPr lang="zh-CN" altLang="en-US" sz="2000" b="1" strike="noStrike" noProof="1" dirty="0">
                <a:sym typeface="SimSun" panose="02010600030101010101" pitchFamily="2" charset="-122"/>
              </a:rPr>
              <a:t> </a:t>
            </a:r>
            <a:r>
              <a:rPr lang="zh-CN" altLang="en-US" sz="2000" b="1" strike="noStrike" noProof="1" dirty="0"/>
              <a:t>遗传物质</a:t>
            </a:r>
            <a:endParaRPr lang="zh-CN" altLang="en-US" sz="2000" b="1" strike="noStrike" noProof="1" dirty="0"/>
          </a:p>
          <a:p>
            <a:pPr lvl="1" fontAlgn="base">
              <a:lnSpc>
                <a:spcPct val="140000"/>
              </a:lnSpc>
              <a:buClrTx/>
              <a:buSzTx/>
              <a:buNone/>
            </a:pPr>
            <a:r>
              <a:rPr lang="zh-CN" altLang="en-US" sz="2000" b="1" strike="noStrike" noProof="1" dirty="0">
                <a:sym typeface="SimSun" panose="02010600030101010101" pitchFamily="2" charset="-122"/>
              </a:rPr>
              <a:t>叶绿体：光合作用</a:t>
            </a:r>
            <a:endParaRPr lang="zh-CN" altLang="en-US" sz="2000" b="1" strike="noStrike" noProof="1" dirty="0"/>
          </a:p>
          <a:p>
            <a:pPr lvl="1" fontAlgn="base">
              <a:lnSpc>
                <a:spcPct val="140000"/>
              </a:lnSpc>
              <a:buClrTx/>
              <a:buSzTx/>
              <a:buNone/>
            </a:pPr>
            <a:r>
              <a:rPr lang="zh-CN" altLang="en-US" sz="2000" b="1" strike="noStrike" noProof="1" dirty="0">
                <a:sym typeface="SimSun" panose="02010600030101010101" pitchFamily="2" charset="-122"/>
              </a:rPr>
              <a:t>副淀粉粒：</a:t>
            </a:r>
            <a:r>
              <a:rPr lang="zh-CN" altLang="en-US" sz="2000" b="1" strike="noStrike" noProof="1" dirty="0"/>
              <a:t>糖类物质</a:t>
            </a:r>
            <a:endParaRPr lang="zh-CN" altLang="en-US" sz="2000" b="1" strike="noStrike" noProof="1" dirty="0"/>
          </a:p>
          <a:p>
            <a:pPr lvl="1" fontAlgn="base">
              <a:lnSpc>
                <a:spcPct val="140000"/>
              </a:lnSpc>
              <a:buClrTx/>
              <a:buSzTx/>
              <a:buNone/>
            </a:pPr>
            <a:r>
              <a:rPr lang="zh-CN" altLang="en-US" sz="2000" b="1" strike="noStrike" noProof="1" dirty="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:rPr>
              <a:t>根丝体</a:t>
            </a:r>
            <a:r>
              <a:rPr lang="zh-CN" altLang="en-US" sz="2000" b="1" strike="noStrike" noProof="1" dirty="0"/>
              <a:t>：鞭毛受核控制</a:t>
            </a:r>
            <a:endParaRPr lang="zh-CN" altLang="en-US" sz="2000" b="1" strike="noStrike" noProof="1" dirty="0"/>
          </a:p>
          <a:p>
            <a:pPr lvl="1" fontAlgn="base">
              <a:lnSpc>
                <a:spcPct val="140000"/>
              </a:lnSpc>
              <a:buClrTx/>
              <a:buSzTx/>
              <a:buNone/>
            </a:pPr>
            <a:endParaRPr lang="zh-CN" altLang="en-US" sz="2000" strike="noStrike" noProof="1"/>
          </a:p>
        </p:txBody>
      </p:sp>
      <p:pic>
        <p:nvPicPr>
          <p:cNvPr id="16387" name="Picture 4" descr="lyc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8400" y="939800"/>
            <a:ext cx="5511800" cy="4194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8" name="流程图: 过程 1"/>
          <p:cNvSpPr/>
          <p:nvPr/>
        </p:nvSpPr>
        <p:spPr>
          <a:xfrm>
            <a:off x="5364163" y="2374900"/>
            <a:ext cx="431800" cy="142875"/>
          </a:xfrm>
          <a:prstGeom prst="flowChartProcess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 algn="ctr">
              <a:lnSpc>
                <a:spcPct val="70000"/>
              </a:lnSpc>
              <a:buSzTx/>
            </a:pPr>
            <a:r>
              <a:rPr lang="zh-CN" altLang="en-US" sz="800" b="1" dirty="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  <a:sym typeface="SimSun" panose="02010600030101010101" pitchFamily="2" charset="-122"/>
              </a:rPr>
              <a:t>伸缩泡</a:t>
            </a:r>
            <a:endParaRPr lang="zh-CN" altLang="en-US" sz="800" b="1" dirty="0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  <a:sym typeface="SimSun" panose="02010600030101010101" pitchFamily="2" charset="-122"/>
            </a:endParaRPr>
          </a:p>
        </p:txBody>
      </p:sp>
      <p:sp>
        <p:nvSpPr>
          <p:cNvPr id="16389" name="流程图: 过程 2"/>
          <p:cNvSpPr/>
          <p:nvPr/>
        </p:nvSpPr>
        <p:spPr>
          <a:xfrm>
            <a:off x="5364163" y="1484313"/>
            <a:ext cx="287337" cy="144462"/>
          </a:xfrm>
          <a:prstGeom prst="flowChartProcess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 algn="ctr">
              <a:lnSpc>
                <a:spcPct val="80000"/>
              </a:lnSpc>
              <a:buSzTx/>
            </a:pPr>
            <a:r>
              <a:rPr lang="zh-CN" altLang="en-US" sz="800" b="1" dirty="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  <a:sym typeface="SimSun" panose="02010600030101010101" pitchFamily="2" charset="-122"/>
              </a:rPr>
              <a:t>胞口</a:t>
            </a:r>
            <a:endParaRPr lang="zh-CN" altLang="en-US" sz="800" b="1" dirty="0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  <a:sym typeface="SimSun" panose="02010600030101010101" pitchFamily="2" charset="-122"/>
            </a:endParaRPr>
          </a:p>
        </p:txBody>
      </p:sp>
      <p:sp>
        <p:nvSpPr>
          <p:cNvPr id="16390" name="流程图: 过程 3"/>
          <p:cNvSpPr/>
          <p:nvPr/>
        </p:nvSpPr>
        <p:spPr>
          <a:xfrm>
            <a:off x="5364163" y="1628775"/>
            <a:ext cx="431800" cy="173038"/>
          </a:xfrm>
          <a:prstGeom prst="flowChartProcess">
            <a:avLst/>
          </a:prstGeom>
          <a:solidFill>
            <a:srgbClr val="00B05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 algn="ctr">
              <a:lnSpc>
                <a:spcPct val="80000"/>
              </a:lnSpc>
              <a:buSzTx/>
            </a:pPr>
            <a:r>
              <a:rPr lang="zh-CN" altLang="en-US" sz="800" b="1" dirty="0">
                <a:solidFill>
                  <a:schemeClr val="bg2"/>
                </a:solidFill>
                <a:latin typeface="SimSun" panose="02010600030101010101" pitchFamily="2" charset="-122"/>
                <a:ea typeface="SimSun" panose="02010600030101010101" pitchFamily="2" charset="-122"/>
                <a:sym typeface="SimSun" panose="02010600030101010101" pitchFamily="2" charset="-122"/>
              </a:rPr>
              <a:t>储蓄泡</a:t>
            </a:r>
            <a:endParaRPr lang="zh-CN" altLang="en-US" sz="800" b="1" dirty="0">
              <a:solidFill>
                <a:schemeClr val="bg2"/>
              </a:solidFill>
              <a:latin typeface="SimSun" panose="02010600030101010101" pitchFamily="2" charset="-122"/>
              <a:ea typeface="SimSun" panose="02010600030101010101" pitchFamily="2" charset="-122"/>
              <a:sym typeface="SimSun" panose="02010600030101010101" pitchFamily="2" charset="-122"/>
            </a:endParaRPr>
          </a:p>
        </p:txBody>
      </p:sp>
      <p:sp>
        <p:nvSpPr>
          <p:cNvPr id="16391" name="流程图: 过程 4"/>
          <p:cNvSpPr/>
          <p:nvPr/>
        </p:nvSpPr>
        <p:spPr>
          <a:xfrm>
            <a:off x="5435600" y="2997200"/>
            <a:ext cx="504825" cy="215900"/>
          </a:xfrm>
          <a:prstGeom prst="flowChartProcess">
            <a:avLst/>
          </a:prstGeom>
          <a:gradFill rotWithShape="1">
            <a:gsLst>
              <a:gs pos="0">
                <a:srgbClr val="FBFB11"/>
              </a:gs>
              <a:gs pos="100000">
                <a:srgbClr val="838309"/>
              </a:gs>
            </a:gsLst>
            <a:lin ang="0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t" anchorCtr="0"/>
          <a:p>
            <a:pPr algn="ctr">
              <a:buSzTx/>
            </a:pPr>
            <a:r>
              <a:rPr lang="zh-CN" altLang="en-US" sz="800" b="1" dirty="0">
                <a:solidFill>
                  <a:schemeClr val="bg2"/>
                </a:solidFill>
                <a:latin typeface="Times New Roman" panose="02020603050405020304" pitchFamily="1" charset="0"/>
                <a:ea typeface="SimSun" panose="02010600030101010101" pitchFamily="2" charset="-122"/>
              </a:rPr>
              <a:t>根丝体</a:t>
            </a:r>
            <a:endParaRPr lang="zh-CN" altLang="en-US" sz="800" b="1" dirty="0">
              <a:solidFill>
                <a:schemeClr val="bg2"/>
              </a:solidFill>
              <a:latin typeface="Times New Roman" panose="02020603050405020304" pitchFamily="1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newsflash/>
  </p:transition>
</p:sld>
</file>

<file path=ppt/tags/tag1.xml><?xml version="1.0" encoding="utf-8"?>
<p:tagLst xmlns:p="http://schemas.openxmlformats.org/presentationml/2006/main">
  <p:tag name="KSO_WM_UNIT_PLACING_PICTURE_USER_VIEWPORT" val="{&quot;height&quot;:3176.4729866755333,&quot;width&quot;:5775}"/>
</p:tagLst>
</file>

<file path=ppt/tags/tag2.xml><?xml version="1.0" encoding="utf-8"?>
<p:tagLst xmlns:p="http://schemas.openxmlformats.org/presentationml/2006/main">
  <p:tag name="KSO_WM_UNIT_PLACING_PICTURE_USER_VIEWPORT" val="{&quot;height&quot;:3857.499212598425,&quot;width&quot;:6225}"/>
</p:tagLst>
</file>

<file path=ppt/tags/tag3.xml><?xml version="1.0" encoding="utf-8"?>
<p:tagLst xmlns:p="http://schemas.openxmlformats.org/presentationml/2006/main">
  <p:tag name="KSO_WM_UNIT_PLACING_PICTURE_USER_VIEWPORT" val="{&quot;height&quot;:6500,&quot;width&quot;:14400}"/>
</p:tagLst>
</file>

<file path=ppt/tags/tag4.xml><?xml version="1.0" encoding="utf-8"?>
<p:tagLst xmlns:p="http://schemas.openxmlformats.org/presentationml/2006/main">
  <p:tag name="KSO_WM_UNIT_PLACING_PICTURE_USER_VIEWPORT" val="{&quot;height&quot;:6181,&quot;width&quot;:7909}"/>
</p:tagLst>
</file>

<file path=ppt/tags/tag5.xml><?xml version="1.0" encoding="utf-8"?>
<p:tagLst xmlns:p="http://schemas.openxmlformats.org/presentationml/2006/main">
  <p:tag name="KSO_WM_UNIT_PLACING_PICTURE_USER_VIEWPORT" val="{&quot;height&quot;:6181,&quot;width&quot;:7909}"/>
</p:tagLst>
</file>

<file path=ppt/tags/tag6.xml><?xml version="1.0" encoding="utf-8"?>
<p:tagLst xmlns:p="http://schemas.openxmlformats.org/presentationml/2006/main">
  <p:tag name="REFSHAPE" val="1833165252"/>
</p:tagLst>
</file>

<file path=ppt/tags/tag7.xml><?xml version="1.0" encoding="utf-8"?>
<p:tagLst xmlns:p="http://schemas.openxmlformats.org/presentationml/2006/main">
  <p:tag name="REFSHAPE" val="1833146484"/>
  <p:tag name="KSO_WM_UNIT_PLACING_PICTURE_USER_VIEWPORT" val="{&quot;height&quot;:9720,&quot;width&quot;:6702.5007874015746}"/>
</p:tagLst>
</file>

<file path=ppt/tags/tag8.xml><?xml version="1.0" encoding="utf-8"?>
<p:tagLst xmlns:p="http://schemas.openxmlformats.org/presentationml/2006/main">
  <p:tag name="KSO_WM_UNIT_PLACING_PICTURE_USER_VIEWPORT" val="{&quot;height&quot;:9215,&quot;width&quot;:11055}"/>
</p:tagLst>
</file>

<file path=ppt/tags/tag9.xml><?xml version="1.0" encoding="utf-8"?>
<p:tagLst xmlns:p="http://schemas.openxmlformats.org/presentationml/2006/main">
  <p:tag name="COMMONDATA" val="eyJoZGlkIjoiZWEwOTQ2NzQwNmY4YTM0ZjkwOGVlYTdiODI2YzNlYjMifQ=="/>
</p:tagLst>
</file>

<file path=ppt/theme/theme1.xml><?xml version="1.0" encoding="utf-8"?>
<a:theme xmlns:a="http://schemas.openxmlformats.org/drawingml/2006/main" name="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宋体"/>
        <a:cs typeface="宋体"/>
      </a:majorFont>
      <a:minorFont>
        <a:latin typeface="Times New Roman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" charset="0"/>
            <a:ea typeface="SimSun" panose="02010600030101010101" pitchFamily="2" charset="-122"/>
            <a:cs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" charset="0"/>
            <a:ea typeface="SimSun" panose="02010600030101010101" pitchFamily="2" charset="-122"/>
            <a:cs typeface="SimSun" panose="02010600030101010101" pitchFamily="2" charset="-122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宋体"/>
        <a:cs typeface="宋体"/>
      </a:majorFont>
      <a:minorFont>
        <a:latin typeface="Times New Roman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" charset="0"/>
            <a:ea typeface="SimSun" panose="02010600030101010101" pitchFamily="2" charset="-122"/>
            <a:cs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" charset="0"/>
            <a:ea typeface="SimSun" panose="02010600030101010101" pitchFamily="2" charset="-122"/>
            <a:cs typeface="SimSun" panose="02010600030101010101" pitchFamily="2" charset="-122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宋体"/>
        <a:cs typeface="宋体"/>
      </a:majorFont>
      <a:minorFont>
        <a:latin typeface="Times New Roman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" charset="0"/>
            <a:ea typeface="SimSun" panose="02010600030101010101" pitchFamily="2" charset="-122"/>
            <a:cs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" charset="0"/>
            <a:ea typeface="SimSun" panose="02010600030101010101" pitchFamily="2" charset="-122"/>
            <a:cs typeface="SimSun" panose="02010600030101010101" pitchFamily="2" charset="-122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宋体"/>
        <a:cs typeface="宋体"/>
      </a:majorFont>
      <a:minorFont>
        <a:latin typeface="Times New Roman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" charset="0"/>
            <a:ea typeface="SimSun" panose="02010600030101010101" pitchFamily="2" charset="-122"/>
            <a:cs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" charset="0"/>
            <a:ea typeface="SimSun" panose="02010600030101010101" pitchFamily="2" charset="-122"/>
            <a:cs typeface="SimSun" panose="02010600030101010101" pitchFamily="2" charset="-122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Designs\Soaring.pot</Template>
  <TotalTime>0</TotalTime>
  <Words>6628</Words>
  <Application>WPS 演示</Application>
  <PresentationFormat>全屏显示(4:3)</PresentationFormat>
  <Paragraphs>513</Paragraphs>
  <Slides>75</Slides>
  <Notes>0</Notes>
  <HiddenSlides>0</HiddenSlides>
  <MMClips>3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75</vt:i4>
      </vt:variant>
    </vt:vector>
  </HeadingPairs>
  <TitlesOfParts>
    <vt:vector size="91" baseType="lpstr">
      <vt:lpstr>Arial</vt:lpstr>
      <vt:lpstr>SimSun</vt:lpstr>
      <vt:lpstr>Wingdings</vt:lpstr>
      <vt:lpstr>Times New Roman</vt:lpstr>
      <vt:lpstr>Wingdings</vt:lpstr>
      <vt:lpstr>SimHei</vt:lpstr>
      <vt:lpstr>Microsoft YaHei</vt:lpstr>
      <vt:lpstr>Calibri</vt:lpstr>
      <vt:lpstr>ＭＳ Ｐゴシック</vt:lpstr>
      <vt:lpstr>Arial Unicode MS</vt:lpstr>
      <vt:lpstr>Tahoma</vt:lpstr>
      <vt:lpstr>Courier New</vt:lpstr>
      <vt:lpstr>Soaring</vt:lpstr>
      <vt:lpstr>1_Soaring</vt:lpstr>
      <vt:lpstr>2_Soaring</vt:lpstr>
      <vt:lpstr>3_Soaring</vt:lpstr>
      <vt:lpstr>第三章 原生动物门（Protozoa）</vt:lpstr>
      <vt:lpstr>1. 原生动物是真核单细胞动物</vt:lpstr>
      <vt:lpstr>PowerPoint 演示文稿</vt:lpstr>
      <vt:lpstr>具有多样化的营养方式</vt:lpstr>
      <vt:lpstr>3.具有多样化的繁殖方式</vt:lpstr>
      <vt:lpstr>4. 可形成包囊（cyst）</vt:lpstr>
      <vt:lpstr>二、原生动物的分类</vt:lpstr>
      <vt:lpstr>（一）鞭毛纲(Mastigophora)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2. 鞭毛纲的特征</vt:lpstr>
      <vt:lpstr>3.重要类群</vt:lpstr>
      <vt:lpstr>PowerPoint 演示文稿</vt:lpstr>
      <vt:lpstr>PowerPoint 演示文稿</vt:lpstr>
      <vt:lpstr>PowerPoint 演示文稿</vt:lpstr>
      <vt:lpstr>PowerPoint 演示文稿</vt:lpstr>
      <vt:lpstr>(二)肉足纲（Sarcodina）</vt:lpstr>
      <vt:lpstr>PowerPoint 演示文稿</vt:lpstr>
      <vt:lpstr>PowerPoint 演示文稿</vt:lpstr>
      <vt:lpstr>PowerPoint 演示文稿</vt:lpstr>
      <vt:lpstr>PowerPoint 演示文稿</vt:lpstr>
      <vt:lpstr>无性繁殖</vt:lpstr>
      <vt:lpstr>运动</vt:lpstr>
      <vt:lpstr>消化</vt:lpstr>
      <vt:lpstr>PowerPoint 演示文稿</vt:lpstr>
      <vt:lpstr>PowerPoint 演示文稿</vt:lpstr>
      <vt:lpstr>PowerPoint 演示文稿</vt:lpstr>
      <vt:lpstr>痢疾内变形虫</vt:lpstr>
      <vt:lpstr>痢疾内变形虫生活史</vt:lpstr>
      <vt:lpstr>PowerPoint 演示文稿</vt:lpstr>
      <vt:lpstr>（三） 孢子纲</vt:lpstr>
      <vt:lpstr>名词</vt:lpstr>
      <vt:lpstr>PowerPoint 演示文稿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3. 孢子纲的重要类群</vt:lpstr>
      <vt:lpstr>PowerPoint 演示文稿</vt:lpstr>
      <vt:lpstr>（四）纤毛纲(Ciliata)</vt:lpstr>
      <vt:lpstr>PowerPoint 演示文稿</vt:lpstr>
      <vt:lpstr>PowerPoint 演示文稿</vt:lpstr>
      <vt:lpstr>(3)形态和结构</vt:lpstr>
      <vt:lpstr>（4）生理</vt:lpstr>
      <vt:lpstr>PowerPoint 演示文稿</vt:lpstr>
      <vt:lpstr>PowerPoint 演示文稿</vt:lpstr>
      <vt:lpstr>有性生殖——接合生殖</vt:lpstr>
      <vt:lpstr>PowerPoint 演示文稿</vt:lpstr>
      <vt:lpstr>PowerPoint 演示文稿</vt:lpstr>
      <vt:lpstr>3. 纤毛纲常见种类</vt:lpstr>
      <vt:lpstr>三、原生动物与人类的关系</vt:lpstr>
      <vt:lpstr>PowerPoint 演示文稿</vt:lpstr>
      <vt:lpstr>（二） 原生动物起源和演化</vt:lpstr>
      <vt:lpstr>PowerPoint 演示文稿</vt:lpstr>
      <vt:lpstr>第4章    多细胞动物的起源</vt:lpstr>
      <vt:lpstr>PowerPoint 演示文稿</vt:lpstr>
      <vt:lpstr>4.2 多细胞动物起源于单细胞动物的证据</vt:lpstr>
      <vt:lpstr>PowerPoint 演示文稿</vt:lpstr>
      <vt:lpstr>4.3 胚胎发育的重要阶段</vt:lpstr>
      <vt:lpstr>4.3.1、受精与受精卵</vt:lpstr>
      <vt:lpstr>4.3.2、卵裂</vt:lpstr>
      <vt:lpstr>4.3.3、囊胚的形成</vt:lpstr>
      <vt:lpstr>4.3.4、原肠胚的形成</vt:lpstr>
      <vt:lpstr>4.3.5、中胚层及体腔的形成</vt:lpstr>
      <vt:lpstr>PowerPoint 演示文稿</vt:lpstr>
      <vt:lpstr>4.4   生物发生律</vt:lpstr>
      <vt:lpstr>4.5 关于多细胞动物起源的学说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第二章 原生动物门(Protozoa) </dc:title>
  <dc:creator>zhl</dc:creator>
  <cp:lastModifiedBy>那木拉</cp:lastModifiedBy>
  <cp:revision>57</cp:revision>
  <dcterms:created xsi:type="dcterms:W3CDTF">2000-09-26T05:12:00Z</dcterms:created>
  <dcterms:modified xsi:type="dcterms:W3CDTF">2022-05-10T08:10:43Z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2052-11.1.0.11636</vt:lpwstr>
  </property>
  <property fmtid="{D5CDD505-2E9C-101B-9397-08002B2CF9AE}" pid="3" name="ICV">
    <vt:lpwstr>F401AF4A28C24C5CB3EEE724CFFA0F0D</vt:lpwstr>
  </property>
</Properties>
</file>