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95" r:id="rId3"/>
    <p:sldId id="259" r:id="rId4"/>
    <p:sldId id="260" r:id="rId5"/>
    <p:sldId id="296" r:id="rId6"/>
    <p:sldId id="297" r:id="rId7"/>
    <p:sldId id="265" r:id="rId8"/>
    <p:sldId id="262" r:id="rId9"/>
    <p:sldId id="298" r:id="rId10"/>
    <p:sldId id="300" r:id="rId11"/>
    <p:sldId id="299" r:id="rId12"/>
    <p:sldId id="301" r:id="rId13"/>
    <p:sldId id="302" r:id="rId14"/>
    <p:sldId id="303" r:id="rId15"/>
    <p:sldId id="305" r:id="rId16"/>
    <p:sldId id="287" r:id="rId17"/>
  </p:sldIdLst>
  <p:sldSz cx="12192000" cy="6858000"/>
  <p:notesSz cx="6858000" cy="91440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3" autoAdjust="0"/>
    <p:restoredTop sz="86483" autoAdjust="0"/>
  </p:normalViewPr>
  <p:slideViewPr>
    <p:cSldViewPr snapToGrid="0" showGuides="1">
      <p:cViewPr>
        <p:scale>
          <a:sx n="85" d="100"/>
          <a:sy n="85" d="100"/>
        </p:scale>
        <p:origin x="228"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47" d="100"/>
        <a:sy n="47"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4484CB-D8B4-44E7-A43B-D67E541F348F}" type="datetimeFigureOut">
              <a:rPr lang="zh-CN" altLang="en-US" smtClean="0"/>
              <a:t>2023/8/11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8796FB-EB53-4E09-90E5-4B32F61BBDE6}" type="slidenum">
              <a:rPr lang="zh-CN" altLang="en-US" smtClean="0"/>
              <a:t>‹#›</a:t>
            </a:fld>
            <a:endParaRPr lang="zh-CN" altLang="en-US"/>
          </a:p>
        </p:txBody>
      </p:sp>
    </p:spTree>
    <p:extLst>
      <p:ext uri="{BB962C8B-B14F-4D97-AF65-F5344CB8AC3E}">
        <p14:creationId xmlns:p14="http://schemas.microsoft.com/office/powerpoint/2010/main" val="1300590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Today I want to talk something about my understanding of the world economic. My topic is  </a:t>
            </a:r>
            <a:r>
              <a:rPr lang="en-US" altLang="zh-CN" sz="1100" dirty="0"/>
              <a:t>Russia——</a:t>
            </a:r>
            <a:r>
              <a:rPr lang="en-US" altLang="zh-CN" sz="1200" dirty="0"/>
              <a:t>Long-term development strategy.</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1</a:t>
            </a:fld>
            <a:endParaRPr lang="zh-CN" altLang="en-US"/>
          </a:p>
        </p:txBody>
      </p:sp>
    </p:spTree>
    <p:extLst>
      <p:ext uri="{BB962C8B-B14F-4D97-AF65-F5344CB8AC3E}">
        <p14:creationId xmlns:p14="http://schemas.microsoft.com/office/powerpoint/2010/main" val="145971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Meanwhile, the governance part is also sufficient, and we can create some ethical guidelines and corporate responsibility guidelines to improve it </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10</a:t>
            </a:fld>
            <a:endParaRPr lang="zh-CN" altLang="en-US"/>
          </a:p>
        </p:txBody>
      </p:sp>
    </p:spTree>
    <p:extLst>
      <p:ext uri="{BB962C8B-B14F-4D97-AF65-F5344CB8AC3E}">
        <p14:creationId xmlns:p14="http://schemas.microsoft.com/office/powerpoint/2010/main" val="1635911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But in the transparency and accountability level, it is insufficient. For example, the lack of annual report and the quarterly report, the investment plan and the audit </a:t>
            </a:r>
          </a:p>
          <a:p>
            <a:r>
              <a:rPr lang="en-US" altLang="zh-CN" dirty="0"/>
              <a:t>The more transparency there is, the less corruption will have.</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11</a:t>
            </a:fld>
            <a:endParaRPr lang="zh-CN" altLang="en-US"/>
          </a:p>
        </p:txBody>
      </p:sp>
    </p:spTree>
    <p:extLst>
      <p:ext uri="{BB962C8B-B14F-4D97-AF65-F5344CB8AC3E}">
        <p14:creationId xmlns:p14="http://schemas.microsoft.com/office/powerpoint/2010/main" val="1495342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Finally, the behavior level should be correct like enhancing the speed of adjustment. Action maybe set a specific sector to response the risk.</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12</a:t>
            </a:fld>
            <a:endParaRPr lang="zh-CN" altLang="en-US"/>
          </a:p>
        </p:txBody>
      </p:sp>
    </p:spTree>
    <p:extLst>
      <p:ext uri="{BB962C8B-B14F-4D97-AF65-F5344CB8AC3E}">
        <p14:creationId xmlns:p14="http://schemas.microsoft.com/office/powerpoint/2010/main" val="2473210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All above, is the reason why we use SWF and how to establish a sufficient one. The next part is about the dilemma when there is a conflict between traditional energy and renewable energy </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13</a:t>
            </a:fld>
            <a:endParaRPr lang="zh-CN" altLang="en-US"/>
          </a:p>
        </p:txBody>
      </p:sp>
    </p:spTree>
    <p:extLst>
      <p:ext uri="{BB962C8B-B14F-4D97-AF65-F5344CB8AC3E}">
        <p14:creationId xmlns:p14="http://schemas.microsoft.com/office/powerpoint/2010/main" val="2944087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old generation are fond of the oil market and the young generation love the green energy and each parts are strong affect the election. So the government should handle it well or it will lose the election</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14</a:t>
            </a:fld>
            <a:endParaRPr lang="zh-CN" altLang="en-US"/>
          </a:p>
        </p:txBody>
      </p:sp>
    </p:spTree>
    <p:extLst>
      <p:ext uri="{BB962C8B-B14F-4D97-AF65-F5344CB8AC3E}">
        <p14:creationId xmlns:p14="http://schemas.microsoft.com/office/powerpoint/2010/main" val="1532170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There are three methods to apply. To begin with, we should promote communication between them, letting them know each other’s stand view Then we can subsidy the renewable industry, helping the old to reform. At last, we ‘d better focus on the education and green awareness of the next generation. </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15</a:t>
            </a:fld>
            <a:endParaRPr lang="zh-CN" altLang="en-US"/>
          </a:p>
        </p:txBody>
      </p:sp>
    </p:spTree>
    <p:extLst>
      <p:ext uri="{BB962C8B-B14F-4D97-AF65-F5344CB8AC3E}">
        <p14:creationId xmlns:p14="http://schemas.microsoft.com/office/powerpoint/2010/main" val="2392727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It contains three parts.</a:t>
            </a:r>
            <a:endParaRPr lang="zh-CN" altLang="en-US" dirty="0"/>
          </a:p>
        </p:txBody>
      </p:sp>
      <p:sp>
        <p:nvSpPr>
          <p:cNvPr id="4" name="灯片编号占位符 3"/>
          <p:cNvSpPr>
            <a:spLocks noGrp="1"/>
          </p:cNvSpPr>
          <p:nvPr>
            <p:ph type="sldNum" sz="quarter" idx="5"/>
          </p:nvPr>
        </p:nvSpPr>
        <p:spPr/>
        <p:txBody>
          <a:bodyPr/>
          <a:lstStyle/>
          <a:p>
            <a:fld id="{E3885F79-58D8-4B45-BB25-47A85E02793B}" type="slidenum">
              <a:rPr lang="zh-CN" altLang="en-US" smtClean="0"/>
              <a:t>2</a:t>
            </a:fld>
            <a:endParaRPr lang="zh-CN" altLang="en-US"/>
          </a:p>
        </p:txBody>
      </p:sp>
    </p:spTree>
    <p:extLst>
      <p:ext uri="{BB962C8B-B14F-4D97-AF65-F5344CB8AC3E}">
        <p14:creationId xmlns:p14="http://schemas.microsoft.com/office/powerpoint/2010/main" val="1869489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So the first part is why we choose the SWF? Is it because the SWF is the standard choice for all oil-rich countries? I’m supposed not.</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3</a:t>
            </a:fld>
            <a:endParaRPr lang="zh-CN" altLang="en-US"/>
          </a:p>
        </p:txBody>
      </p:sp>
    </p:spTree>
    <p:extLst>
      <p:ext uri="{BB962C8B-B14F-4D97-AF65-F5344CB8AC3E}">
        <p14:creationId xmlns:p14="http://schemas.microsoft.com/office/powerpoint/2010/main" val="1257928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 confirm the idea, I searched the GDP and the oil rents share of GDP between 1999 to 2019, when Pugin came to power and before the Russian-Ukrainian war.</a:t>
            </a:r>
          </a:p>
          <a:p>
            <a:r>
              <a:rPr lang="en-US" altLang="zh-CN" dirty="0"/>
              <a:t>And from the image, we can find that, the oil rent effects the GDP, especially in this time</a:t>
            </a:r>
          </a:p>
          <a:p>
            <a:r>
              <a:rPr lang="en-US" altLang="zh-CN" dirty="0"/>
              <a:t>So we can make the conclusion that the oil rent and the GDP in a positive correlation and the oil sector is vital important</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4</a:t>
            </a:fld>
            <a:endParaRPr lang="zh-CN" altLang="en-US"/>
          </a:p>
        </p:txBody>
      </p:sp>
    </p:spTree>
    <p:extLst>
      <p:ext uri="{BB962C8B-B14F-4D97-AF65-F5344CB8AC3E}">
        <p14:creationId xmlns:p14="http://schemas.microsoft.com/office/powerpoint/2010/main" val="3702335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Then there exists a natural resource “curse ” in Russia. The reason may be the economic dependence, corruption and rent-seeking and </a:t>
            </a:r>
            <a:r>
              <a:rPr lang="en-US" altLang="zh-CN" dirty="0" err="1"/>
              <a:t>dutch</a:t>
            </a:r>
            <a:r>
              <a:rPr lang="en-US" altLang="zh-CN" dirty="0"/>
              <a:t> disease.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Dutch disease: </a:t>
            </a:r>
            <a:r>
              <a:rPr lang="en-US" altLang="zh-CN" b="0" i="0" dirty="0">
                <a:solidFill>
                  <a:srgbClr val="C9D1D9"/>
                </a:solidFill>
                <a:effectLst/>
                <a:latin typeface="-apple-system"/>
              </a:rPr>
              <a:t> natural resources can cause a rapid appreciation of the country's currency, making other sectors, such as manufacturing and agriculture, less competitive. </a:t>
            </a:r>
            <a:endParaRPr lang="en-US" altLang="zh-CN"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5</a:t>
            </a:fld>
            <a:endParaRPr lang="zh-CN" altLang="en-US"/>
          </a:p>
        </p:txBody>
      </p:sp>
    </p:spTree>
    <p:extLst>
      <p:ext uri="{BB962C8B-B14F-4D97-AF65-F5344CB8AC3E}">
        <p14:creationId xmlns:p14="http://schemas.microsoft.com/office/powerpoint/2010/main" val="2949824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Finally, there are some successful SWF and failed SWF to know. On the one hand, a successful one can </a:t>
            </a:r>
            <a:r>
              <a:rPr kumimoji="0" lang="en-US" altLang="zh-CN"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rPr>
              <a:t>conduct meaningful guidance for us. On the other hand, failed SWF can also provided experience.</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6</a:t>
            </a:fld>
            <a:endParaRPr lang="zh-CN" altLang="en-US"/>
          </a:p>
        </p:txBody>
      </p:sp>
    </p:spTree>
    <p:extLst>
      <p:ext uri="{BB962C8B-B14F-4D97-AF65-F5344CB8AC3E}">
        <p14:creationId xmlns:p14="http://schemas.microsoft.com/office/powerpoint/2010/main" val="4130765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Now we know why we choose the SWF. So the next question is how to establish a sufficient one ? Luckily, there is a excellent method to measure it, the Truman score</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7</a:t>
            </a:fld>
            <a:endParaRPr lang="zh-CN" altLang="en-US"/>
          </a:p>
        </p:txBody>
      </p:sp>
    </p:spTree>
    <p:extLst>
      <p:ext uri="{BB962C8B-B14F-4D97-AF65-F5344CB8AC3E}">
        <p14:creationId xmlns:p14="http://schemas.microsoft.com/office/powerpoint/2010/main" val="2509935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It contains four parts and many points in each part. </a:t>
            </a:r>
          </a:p>
          <a:p>
            <a:r>
              <a:rPr lang="en-US" altLang="zh-CN" dirty="0"/>
              <a:t>I have abstract the data in each aspects of Russia, and now let’s have a look at it </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8</a:t>
            </a:fld>
            <a:endParaRPr lang="zh-CN" altLang="en-US"/>
          </a:p>
        </p:txBody>
      </p:sp>
    </p:spTree>
    <p:extLst>
      <p:ext uri="{BB962C8B-B14F-4D97-AF65-F5344CB8AC3E}">
        <p14:creationId xmlns:p14="http://schemas.microsoft.com/office/powerpoint/2010/main" val="3115875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structure part has a score of 4, which is a sufficient one, so we can apply the methods to improve, for example developing the investment strategy and separate the international reserves </a:t>
            </a:r>
            <a:endParaRPr lang="zh-CN" altLang="en-US" dirty="0"/>
          </a:p>
        </p:txBody>
      </p:sp>
      <p:sp>
        <p:nvSpPr>
          <p:cNvPr id="4" name="灯片编号占位符 3"/>
          <p:cNvSpPr>
            <a:spLocks noGrp="1"/>
          </p:cNvSpPr>
          <p:nvPr>
            <p:ph type="sldNum" sz="quarter" idx="5"/>
          </p:nvPr>
        </p:nvSpPr>
        <p:spPr/>
        <p:txBody>
          <a:bodyPr/>
          <a:lstStyle/>
          <a:p>
            <a:fld id="{DF8796FB-EB53-4E09-90E5-4B32F61BBDE6}" type="slidenum">
              <a:rPr lang="zh-CN" altLang="en-US" smtClean="0"/>
              <a:t>9</a:t>
            </a:fld>
            <a:endParaRPr lang="zh-CN" altLang="en-US"/>
          </a:p>
        </p:txBody>
      </p:sp>
    </p:spTree>
    <p:extLst>
      <p:ext uri="{BB962C8B-B14F-4D97-AF65-F5344CB8AC3E}">
        <p14:creationId xmlns:p14="http://schemas.microsoft.com/office/powerpoint/2010/main" val="30568386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lumMod val="75000"/>
          </a:schemeClr>
        </a:solidFill>
        <a:effectLst/>
      </p:bgPr>
    </p:bg>
    <p:spTree>
      <p:nvGrpSpPr>
        <p:cNvPr id="1" name=""/>
        <p:cNvGrpSpPr/>
        <p:nvPr/>
      </p:nvGrpSpPr>
      <p:grpSpPr>
        <a:xfrm>
          <a:off x="0" y="0"/>
          <a:ext cx="0" cy="0"/>
          <a:chOff x="0" y="0"/>
          <a:chExt cx="0" cy="0"/>
        </a:xfrm>
      </p:grpSpPr>
      <p:sp>
        <p:nvSpPr>
          <p:cNvPr id="4" name="矩形 3"/>
          <p:cNvSpPr/>
          <p:nvPr/>
        </p:nvSpPr>
        <p:spPr>
          <a:xfrm>
            <a:off x="-1" y="0"/>
            <a:ext cx="12192001" cy="6858000"/>
          </a:xfrm>
          <a:prstGeom prst="rect">
            <a:avLst/>
          </a:prstGeom>
          <a:blipFill>
            <a:blip r:embed="rId2" cstate="email">
              <a:alphaModFix amt="15000"/>
              <a:extLst>
                <a:ext uri="{28A0092B-C50C-407E-A947-70E740481C1C}">
                  <a14:useLocalDpi xmlns:a14="http://schemas.microsoft.com/office/drawing/2010/main"/>
                </a:ext>
              </a:extLst>
            </a:blip>
            <a:srcRect/>
            <a:stretch>
              <a:fillRect l="-4796" r="2"/>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latin typeface="Arial" panose="020B0604020202020204" pitchFamily="34" charset="0"/>
              <a:ea typeface="微软雅黑" panose="020B0503020204020204" pitchFamily="34" charset="-122"/>
            </a:endParaRPr>
          </a:p>
        </p:txBody>
      </p:sp>
      <p:grpSp>
        <p:nvGrpSpPr>
          <p:cNvPr id="26" name="组合 25"/>
          <p:cNvGrpSpPr/>
          <p:nvPr/>
        </p:nvGrpSpPr>
        <p:grpSpPr>
          <a:xfrm>
            <a:off x="4793707" y="0"/>
            <a:ext cx="7398293" cy="6858000"/>
            <a:chOff x="4793707" y="0"/>
            <a:chExt cx="7398293" cy="6858000"/>
          </a:xfrm>
        </p:grpSpPr>
        <p:grpSp>
          <p:nvGrpSpPr>
            <p:cNvPr id="24" name="组合 23"/>
            <p:cNvGrpSpPr/>
            <p:nvPr/>
          </p:nvGrpSpPr>
          <p:grpSpPr>
            <a:xfrm>
              <a:off x="4793707" y="0"/>
              <a:ext cx="7398293" cy="6858000"/>
              <a:chOff x="4793707" y="0"/>
              <a:chExt cx="7398293" cy="6858000"/>
            </a:xfrm>
            <a:blipFill>
              <a:blip r:embed="rId3"/>
              <a:stretch>
                <a:fillRect l="-72760"/>
              </a:stretch>
            </a:blipFill>
          </p:grpSpPr>
          <p:sp>
            <p:nvSpPr>
              <p:cNvPr id="7" name="等腰三角形 6"/>
              <p:cNvSpPr/>
              <p:nvPr/>
            </p:nvSpPr>
            <p:spPr>
              <a:xfrm>
                <a:off x="4793707" y="3782455"/>
                <a:ext cx="4009493" cy="3075545"/>
              </a:xfrm>
              <a:prstGeom prst="triangle">
                <a:avLst/>
              </a:prstGeom>
              <a:gr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latin typeface="Arial" panose="020B0604020202020204" pitchFamily="34" charset="0"/>
                  <a:ea typeface="微软雅黑" panose="020B0503020204020204" pitchFamily="34" charset="-122"/>
                </a:endParaRPr>
              </a:p>
            </p:txBody>
          </p:sp>
          <p:sp>
            <p:nvSpPr>
              <p:cNvPr id="18" name="任意多边形: 形状 17"/>
              <p:cNvSpPr/>
              <p:nvPr/>
            </p:nvSpPr>
            <p:spPr>
              <a:xfrm>
                <a:off x="4843953" y="0"/>
                <a:ext cx="7348047" cy="6858000"/>
              </a:xfrm>
              <a:custGeom>
                <a:avLst/>
                <a:gdLst>
                  <a:gd name="connsiteX0" fmla="*/ 0 w 7348047"/>
                  <a:gd name="connsiteY0" fmla="*/ 0 h 6858000"/>
                  <a:gd name="connsiteX1" fmla="*/ 7348047 w 7348047"/>
                  <a:gd name="connsiteY1" fmla="*/ 0 h 6858000"/>
                  <a:gd name="connsiteX2" fmla="*/ 7348047 w 7348047"/>
                  <a:gd name="connsiteY2" fmla="*/ 2697127 h 6858000"/>
                  <a:gd name="connsiteX3" fmla="*/ 4635846 w 7348047"/>
                  <a:gd name="connsiteY3" fmla="*/ 6858000 h 6858000"/>
                  <a:gd name="connsiteX4" fmla="*/ 4470280 w 734804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8047" h="6858000">
                    <a:moveTo>
                      <a:pt x="0" y="0"/>
                    </a:moveTo>
                    <a:lnTo>
                      <a:pt x="7348047" y="0"/>
                    </a:lnTo>
                    <a:lnTo>
                      <a:pt x="7348047" y="2697127"/>
                    </a:lnTo>
                    <a:lnTo>
                      <a:pt x="4635846" y="6858000"/>
                    </a:lnTo>
                    <a:lnTo>
                      <a:pt x="4470280" y="6858000"/>
                    </a:lnTo>
                    <a:close/>
                  </a:path>
                </a:pathLst>
              </a:custGeom>
              <a:gr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latin typeface="Arial" panose="020B0604020202020204" pitchFamily="34" charset="0"/>
                  <a:ea typeface="微软雅黑" panose="020B0503020204020204" pitchFamily="34" charset="-122"/>
                </a:endParaRPr>
              </a:p>
            </p:txBody>
          </p:sp>
        </p:grpSp>
        <p:sp>
          <p:nvSpPr>
            <p:cNvPr id="15" name="等腰三角形 14"/>
            <p:cNvSpPr/>
            <p:nvPr/>
          </p:nvSpPr>
          <p:spPr>
            <a:xfrm>
              <a:off x="4843953" y="4791953"/>
              <a:ext cx="1418356" cy="1000359"/>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矩形 18"/>
          <p:cNvSpPr/>
          <p:nvPr/>
        </p:nvSpPr>
        <p:spPr>
          <a:xfrm>
            <a:off x="773288" y="3683810"/>
            <a:ext cx="720000" cy="36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rtlCol="0" anchor="ctr"/>
          <a:lstStyle/>
          <a:p>
            <a:pPr algn="ctr"/>
            <a:endParaRPr lang="zh-CN" altLang="en-US">
              <a:solidFill>
                <a:schemeClr val="tx1"/>
              </a:solidFill>
            </a:endParaRPr>
          </a:p>
        </p:txBody>
      </p:sp>
      <p:sp>
        <p:nvSpPr>
          <p:cNvPr id="5" name="标题 4"/>
          <p:cNvSpPr>
            <a:spLocks noGrp="1"/>
          </p:cNvSpPr>
          <p:nvPr>
            <p:ph type="ctrTitle" hasCustomPrompt="1"/>
          </p:nvPr>
        </p:nvSpPr>
        <p:spPr>
          <a:xfrm>
            <a:off x="660401" y="1089026"/>
            <a:ext cx="8541656" cy="2180921"/>
          </a:xfrm>
          <a:prstGeom prst="rect">
            <a:avLst/>
          </a:prstGeom>
        </p:spPr>
        <p:txBody>
          <a:bodyPr wrap="square" anchor="b">
            <a:noAutofit/>
          </a:bodyPr>
          <a:lstStyle>
            <a:lvl1pPr>
              <a:lnSpc>
                <a:spcPct val="100000"/>
              </a:lnSpc>
              <a:defRPr sz="6600">
                <a:ln w="19050">
                  <a:noFill/>
                </a:ln>
                <a:solidFill>
                  <a:schemeClr val="tx1"/>
                </a:solidFill>
              </a:defRPr>
            </a:lvl1pPr>
          </a:lstStyle>
          <a:p>
            <a:pPr lvl="0"/>
            <a:r>
              <a:rPr lang="en-US"/>
              <a:t>Click to add title</a:t>
            </a:r>
          </a:p>
        </p:txBody>
      </p:sp>
      <p:sp>
        <p:nvSpPr>
          <p:cNvPr id="9" name="副标题 8"/>
          <p:cNvSpPr>
            <a:spLocks noGrp="1"/>
          </p:cNvSpPr>
          <p:nvPr>
            <p:ph type="subTitle" sz="quarter" idx="1" hasCustomPrompt="1"/>
          </p:nvPr>
        </p:nvSpPr>
        <p:spPr>
          <a:xfrm>
            <a:off x="677904" y="4029848"/>
            <a:ext cx="6118006" cy="484618"/>
          </a:xfrm>
          <a:prstGeom prst="rect">
            <a:avLst/>
          </a:prstGeom>
        </p:spPr>
        <p:txBody>
          <a:bodyPr vert="horz" lIns="91440" tIns="45720" rIns="91440" bIns="45720" rtlCol="0" anchor="ctr">
            <a:normAutofit/>
          </a:bodyPr>
          <a:lstStyle>
            <a:lvl1pPr marL="0" indent="0">
              <a:lnSpc>
                <a:spcPct val="120000"/>
              </a:lnSpc>
              <a:buNone/>
              <a:defRPr lang="en-US" sz="1800" dirty="0">
                <a:latin typeface="+mj-lt"/>
              </a:defRPr>
            </a:lvl1pPr>
          </a:lstStyle>
          <a:p>
            <a:pPr lvl="0"/>
            <a:r>
              <a:rPr lang="en-US"/>
              <a:t>Click to add subtitle</a:t>
            </a:r>
          </a:p>
        </p:txBody>
      </p:sp>
      <p:sp>
        <p:nvSpPr>
          <p:cNvPr id="2" name="文本占位符 1"/>
          <p:cNvSpPr>
            <a:spLocks noGrp="1"/>
          </p:cNvSpPr>
          <p:nvPr>
            <p:ph type="body" sz="quarter" idx="13" hasCustomPrompt="1"/>
          </p:nvPr>
        </p:nvSpPr>
        <p:spPr>
          <a:xfrm>
            <a:off x="8775700" y="5857100"/>
            <a:ext cx="2743200" cy="276999"/>
          </a:xfrm>
          <a:prstGeom prst="rect">
            <a:avLst/>
          </a:prstGeom>
        </p:spPr>
        <p:txBody>
          <a:bodyPr wrap="square" lIns="90000">
            <a:normAutofit/>
          </a:bodyPr>
          <a:lstStyle>
            <a:lvl1pPr marL="0" indent="0" algn="r">
              <a:lnSpc>
                <a:spcPct val="100000"/>
              </a:lnSpc>
              <a:buNone/>
              <a:defRPr sz="1200"/>
            </a:lvl1pPr>
          </a:lstStyle>
          <a:p>
            <a:pPr lvl="0"/>
            <a:r>
              <a:rPr lang="en-US"/>
              <a:t>Presenter name</a:t>
            </a:r>
          </a:p>
        </p:txBody>
      </p:sp>
      <p:sp>
        <p:nvSpPr>
          <p:cNvPr id="3" name="文本占位符 2"/>
          <p:cNvSpPr>
            <a:spLocks noGrp="1"/>
          </p:cNvSpPr>
          <p:nvPr>
            <p:ph type="body" sz="quarter" idx="14" hasCustomPrompt="1"/>
          </p:nvPr>
        </p:nvSpPr>
        <p:spPr>
          <a:xfrm>
            <a:off x="660399" y="5857101"/>
            <a:ext cx="2822497" cy="276999"/>
          </a:xfrm>
          <a:prstGeom prst="rect">
            <a:avLst/>
          </a:prstGeom>
        </p:spPr>
        <p:txBody>
          <a:bodyPr wrap="none">
            <a:normAutofit/>
          </a:bodyPr>
          <a:lstStyle>
            <a:lvl1pPr marL="0" indent="0" algn="l">
              <a:lnSpc>
                <a:spcPct val="100000"/>
              </a:lnSpc>
              <a:buNone/>
              <a:defRPr sz="1200"/>
            </a:lvl1pPr>
          </a:lstStyle>
          <a:p>
            <a:pPr lvl="0"/>
            <a:r>
              <a:rPr lang="en-US"/>
              <a:t>www.officeplus.cn</a:t>
            </a:r>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6" name="标题 5"/>
          <p:cNvSpPr>
            <a:spLocks noGrp="1"/>
          </p:cNvSpPr>
          <p:nvPr>
            <p:ph type="title" hasCustomPrompt="1"/>
          </p:nvPr>
        </p:nvSpPr>
        <p:spPr>
          <a:xfrm>
            <a:off x="660400" y="0"/>
            <a:ext cx="10858500" cy="1028700"/>
          </a:xfrm>
          <a:prstGeom prst="rect">
            <a:avLst/>
          </a:prstGeom>
        </p:spPr>
        <p:txBody>
          <a:bodyPr anchor="b" anchorCtr="0">
            <a:normAutofit/>
          </a:bodyPr>
          <a:lstStyle>
            <a:lvl1pPr>
              <a:lnSpc>
                <a:spcPct val="100000"/>
              </a:lnSpc>
              <a:defRPr>
                <a:solidFill>
                  <a:schemeClr val="accent1"/>
                </a:solidFill>
              </a:defRPr>
            </a:lvl1pPr>
          </a:lstStyle>
          <a:p>
            <a:pPr lvl="0"/>
            <a:r>
              <a:rPr lang="en-US"/>
              <a:t>Click to add title</a:t>
            </a:r>
          </a:p>
        </p:txBody>
      </p:sp>
      <p:sp>
        <p:nvSpPr>
          <p:cNvPr id="7" name="内容占位符 6"/>
          <p:cNvSpPr>
            <a:spLocks noGrp="1"/>
          </p:cNvSpPr>
          <p:nvPr>
            <p:ph idx="1"/>
          </p:nvPr>
        </p:nvSpPr>
        <p:spPr>
          <a:xfrm>
            <a:off x="660400" y="1092200"/>
            <a:ext cx="10858500" cy="5041900"/>
          </a:xfrm>
          <a:prstGeom prst="rect">
            <a:avLst/>
          </a:prstGeom>
        </p:spPr>
        <p:txBody>
          <a:bodyPr vert="horz" lIns="91440" tIns="45720" rIns="91440" bIns="45720" rtlCol="0">
            <a:normAutofit/>
          </a:bodyPr>
          <a:lstStyle>
            <a:lvl1pPr marL="285750" indent="-285750">
              <a:buFont typeface="Arial" panose="020B0604020202020204" pitchFamily="34" charset="0"/>
              <a:buChar char="•"/>
              <a:defRPr/>
            </a:lvl1pPr>
            <a:lvl2pPr marL="742950" indent="-285750">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 name="日期占位符 1"/>
          <p:cNvSpPr>
            <a:spLocks noGrp="1"/>
          </p:cNvSpPr>
          <p:nvPr>
            <p:ph type="dt" sz="half" idx="10"/>
          </p:nvPr>
        </p:nvSpPr>
        <p:spPr/>
        <p:txBody>
          <a:bodyPr/>
          <a:lstStyle/>
          <a:p>
            <a:fld id="{3B15AA74-9494-413D-A206-147258D0B490}" type="datetime1">
              <a:rPr lang="zh-CN" altLang="en-US" smtClean="0"/>
              <a:t>2023/8/11</a:t>
            </a:fld>
            <a:endParaRPr lang="zh-CN" altLang="en-US"/>
          </a:p>
        </p:txBody>
      </p:sp>
      <p:sp>
        <p:nvSpPr>
          <p:cNvPr id="3" name="页脚占位符 2"/>
          <p:cNvSpPr>
            <a:spLocks noGrp="1"/>
          </p:cNvSpPr>
          <p:nvPr>
            <p:ph type="ftr" sz="quarter" idx="11"/>
          </p:nvPr>
        </p:nvSpPr>
        <p:spPr/>
        <p:txBody>
          <a:bodyPr/>
          <a:lstStyle/>
          <a:p>
            <a:r>
              <a:rPr lang="af-ZA" altLang="zh-CN"/>
              <a:t>OfficePLUS</a:t>
            </a:r>
            <a:endParaRPr lang="zh-CN" altLang="en-US"/>
          </a:p>
        </p:txBody>
      </p:sp>
      <p:sp>
        <p:nvSpPr>
          <p:cNvPr id="4" name="灯片编号占位符 3"/>
          <p:cNvSpPr>
            <a:spLocks noGrp="1"/>
          </p:cNvSpPr>
          <p:nvPr>
            <p:ph type="sldNum" sz="quarter" idx="12"/>
          </p:nvPr>
        </p:nvSpPr>
        <p:spPr/>
        <p:txBody>
          <a:bodyPr/>
          <a:lstStyle/>
          <a:p>
            <a:fld id="{7F65B630-C7FF-41C0-9923-C5E5E29EED81}"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8" name="标题 7"/>
          <p:cNvSpPr>
            <a:spLocks noGrp="1"/>
          </p:cNvSpPr>
          <p:nvPr>
            <p:ph type="title" hasCustomPrompt="1"/>
          </p:nvPr>
        </p:nvSpPr>
        <p:spPr>
          <a:xfrm>
            <a:off x="660400" y="1500188"/>
            <a:ext cx="2836800" cy="914400"/>
          </a:xfrm>
          <a:prstGeom prst="rect">
            <a:avLst/>
          </a:prstGeom>
        </p:spPr>
        <p:txBody>
          <a:bodyPr wrap="none" anchor="t">
            <a:normAutofit/>
          </a:bodyPr>
          <a:lstStyle>
            <a:lvl1pPr algn="r">
              <a:lnSpc>
                <a:spcPct val="100000"/>
              </a:lnSpc>
              <a:defRPr sz="2800"/>
            </a:lvl1pPr>
          </a:lstStyle>
          <a:p>
            <a:pPr lvl="0"/>
            <a:r>
              <a:rPr lang="en-US"/>
              <a:t>Agenda</a:t>
            </a:r>
          </a:p>
        </p:txBody>
      </p:sp>
      <p:sp>
        <p:nvSpPr>
          <p:cNvPr id="9" name="内容占位符 8"/>
          <p:cNvSpPr>
            <a:spLocks noGrp="1"/>
          </p:cNvSpPr>
          <p:nvPr>
            <p:ph sz="quarter" idx="1" hasCustomPrompt="1"/>
          </p:nvPr>
        </p:nvSpPr>
        <p:spPr>
          <a:xfrm>
            <a:off x="3746500" y="1500187"/>
            <a:ext cx="7772400" cy="4633200"/>
          </a:xfrm>
          <a:prstGeom prst="rect">
            <a:avLst/>
          </a:prstGeom>
        </p:spPr>
        <p:txBody>
          <a:bodyPr wrap="square">
            <a:normAutofit/>
          </a:bodyPr>
          <a:lstStyle>
            <a:lvl1pPr marL="457200" indent="-457200">
              <a:lnSpc>
                <a:spcPct val="130000"/>
              </a:lnSpc>
              <a:buFont typeface="+mj-lt"/>
              <a:buAutoNum type="arabicPeriod"/>
              <a:defRPr sz="2400" b="0">
                <a:solidFill>
                  <a:schemeClr val="tx1"/>
                </a:solidFill>
                <a:latin typeface="+mn-lt"/>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 name="日期占位符 1"/>
          <p:cNvSpPr>
            <a:spLocks noGrp="1"/>
          </p:cNvSpPr>
          <p:nvPr>
            <p:ph type="dt" sz="half" idx="10"/>
          </p:nvPr>
        </p:nvSpPr>
        <p:spPr/>
        <p:txBody>
          <a:bodyPr/>
          <a:lstStyle/>
          <a:p>
            <a:fld id="{2A27A813-B2FD-42E1-9222-83B574E99074}" type="datetime1">
              <a:rPr lang="zh-CN" altLang="en-US" smtClean="0"/>
              <a:t>2023/8/11</a:t>
            </a:fld>
            <a:endParaRPr lang="en-US" altLang="zh-CN"/>
          </a:p>
        </p:txBody>
      </p:sp>
      <p:sp>
        <p:nvSpPr>
          <p:cNvPr id="3" name="页脚占位符 2"/>
          <p:cNvSpPr>
            <a:spLocks noGrp="1"/>
          </p:cNvSpPr>
          <p:nvPr>
            <p:ph type="ftr" sz="quarter" idx="11"/>
          </p:nvPr>
        </p:nvSpPr>
        <p:spPr/>
        <p:txBody>
          <a:bodyPr/>
          <a:lstStyle/>
          <a:p>
            <a:r>
              <a:rPr lang="af-ZA" altLang="zh-CN"/>
              <a:t>OfficePLUS</a:t>
            </a:r>
            <a:endParaRPr lang="zh-CN" altLang="en-US"/>
          </a:p>
        </p:txBody>
      </p:sp>
      <p:sp>
        <p:nvSpPr>
          <p:cNvPr id="4" name="灯片编号占位符 3"/>
          <p:cNvSpPr>
            <a:spLocks noGrp="1"/>
          </p:cNvSpPr>
          <p:nvPr>
            <p:ph type="sldNum" sz="quarter" idx="12"/>
          </p:nvPr>
        </p:nvSpPr>
        <p:spPr/>
        <p:txBody>
          <a:bodyPr/>
          <a:lstStyle/>
          <a:p>
            <a:fld id="{7F65B630-C7FF-41C0-9923-C5E5E29EED81}" type="slidenum">
              <a:rPr lang="en-US" altLang="zh-CN" smtClean="0"/>
              <a:pPr/>
              <a:t>‹#›</a:t>
            </a:fld>
            <a:endParaRPr lang="en-US" altLang="zh-CN"/>
          </a:p>
        </p:txBody>
      </p:sp>
      <p:grpSp>
        <p:nvGrpSpPr>
          <p:cNvPr id="10" name="组合 9"/>
          <p:cNvGrpSpPr/>
          <p:nvPr/>
        </p:nvGrpSpPr>
        <p:grpSpPr>
          <a:xfrm>
            <a:off x="2626456" y="1500188"/>
            <a:ext cx="994563" cy="4634686"/>
            <a:chOff x="2626456" y="1500188"/>
            <a:chExt cx="994563" cy="4634686"/>
          </a:xfrm>
        </p:grpSpPr>
      </p:gr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6" name="矩形 5"/>
          <p:cNvSpPr/>
          <p:nvPr/>
        </p:nvSpPr>
        <p:spPr>
          <a:xfrm flipH="1">
            <a:off x="-1" y="0"/>
            <a:ext cx="12192001" cy="6858000"/>
          </a:xfrm>
          <a:prstGeom prst="rect">
            <a:avLst/>
          </a:prstGeom>
          <a:blipFill>
            <a:blip r:embed="rId2" cstate="email">
              <a:alphaModFix amt="15000"/>
              <a:extLst>
                <a:ext uri="{28A0092B-C50C-407E-A947-70E740481C1C}">
                  <a14:useLocalDpi xmlns:a14="http://schemas.microsoft.com/office/drawing/2010/main"/>
                </a:ext>
              </a:extLst>
            </a:blip>
            <a:srcRect/>
            <a:stretch>
              <a:fillRect l="-4796" r="2"/>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latin typeface="Arial" panose="020B0604020202020204" pitchFamily="34" charset="0"/>
              <a:ea typeface="微软雅黑" panose="020B0503020204020204" pitchFamily="34" charset="-122"/>
            </a:endParaRPr>
          </a:p>
        </p:txBody>
      </p:sp>
      <p:grpSp>
        <p:nvGrpSpPr>
          <p:cNvPr id="9" name="组合 8"/>
          <p:cNvGrpSpPr/>
          <p:nvPr/>
        </p:nvGrpSpPr>
        <p:grpSpPr>
          <a:xfrm flipH="1">
            <a:off x="0" y="0"/>
            <a:ext cx="7348047" cy="6858000"/>
            <a:chOff x="4843953" y="0"/>
            <a:chExt cx="7348047" cy="6858000"/>
          </a:xfrm>
        </p:grpSpPr>
        <p:sp>
          <p:nvSpPr>
            <p:cNvPr id="13" name="任意多边形: 形状 12"/>
            <p:cNvSpPr/>
            <p:nvPr/>
          </p:nvSpPr>
          <p:spPr>
            <a:xfrm>
              <a:off x="4843953" y="0"/>
              <a:ext cx="7348047" cy="6858000"/>
            </a:xfrm>
            <a:custGeom>
              <a:avLst/>
              <a:gdLst>
                <a:gd name="connsiteX0" fmla="*/ 0 w 7348047"/>
                <a:gd name="connsiteY0" fmla="*/ 0 h 6858000"/>
                <a:gd name="connsiteX1" fmla="*/ 7348047 w 7348047"/>
                <a:gd name="connsiteY1" fmla="*/ 0 h 6858000"/>
                <a:gd name="connsiteX2" fmla="*/ 7348047 w 7348047"/>
                <a:gd name="connsiteY2" fmla="*/ 2697127 h 6858000"/>
                <a:gd name="connsiteX3" fmla="*/ 4635846 w 7348047"/>
                <a:gd name="connsiteY3" fmla="*/ 6858000 h 6858000"/>
                <a:gd name="connsiteX4" fmla="*/ 4470280 w 734804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8047" h="6858000">
                  <a:moveTo>
                    <a:pt x="0" y="0"/>
                  </a:moveTo>
                  <a:lnTo>
                    <a:pt x="7348047" y="0"/>
                  </a:lnTo>
                  <a:lnTo>
                    <a:pt x="7348047" y="2697127"/>
                  </a:lnTo>
                  <a:lnTo>
                    <a:pt x="4635846" y="6858000"/>
                  </a:lnTo>
                  <a:lnTo>
                    <a:pt x="4470280" y="6858000"/>
                  </a:lnTo>
                  <a:close/>
                </a:path>
              </a:pathLst>
            </a:custGeom>
            <a:blipFill>
              <a:blip r:embed="rId2" cstate="email">
                <a:extLst>
                  <a:ext uri="{28A0092B-C50C-407E-A947-70E740481C1C}">
                    <a14:useLocalDpi xmlns:a14="http://schemas.microsoft.com/office/drawing/2010/main"/>
                  </a:ext>
                </a:extLst>
              </a:blip>
              <a:stretch>
                <a:fillRect l="-73880"/>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latin typeface="Arial" panose="020B0604020202020204" pitchFamily="34" charset="0"/>
                <a:ea typeface="微软雅黑" panose="020B0503020204020204" pitchFamily="34" charset="-122"/>
              </a:endParaRPr>
            </a:p>
          </p:txBody>
        </p:sp>
        <p:sp>
          <p:nvSpPr>
            <p:cNvPr id="11" name="等腰三角形 10"/>
            <p:cNvSpPr/>
            <p:nvPr/>
          </p:nvSpPr>
          <p:spPr>
            <a:xfrm>
              <a:off x="7587153" y="5009668"/>
              <a:ext cx="1418356" cy="1000359"/>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标题 4"/>
          <p:cNvSpPr>
            <a:spLocks noGrp="1"/>
          </p:cNvSpPr>
          <p:nvPr>
            <p:ph type="title" hasCustomPrompt="1"/>
          </p:nvPr>
        </p:nvSpPr>
        <p:spPr>
          <a:xfrm>
            <a:off x="6473370" y="3163295"/>
            <a:ext cx="5045529" cy="584775"/>
          </a:xfrm>
          <a:prstGeom prst="rect">
            <a:avLst/>
          </a:prstGeom>
        </p:spPr>
        <p:txBody>
          <a:bodyPr>
            <a:normAutofit/>
          </a:bodyPr>
          <a:lstStyle>
            <a:lvl1pPr algn="l">
              <a:lnSpc>
                <a:spcPct val="100000"/>
              </a:lnSpc>
              <a:defRPr sz="3200"/>
            </a:lvl1pPr>
          </a:lstStyle>
          <a:p>
            <a:pPr lvl="0"/>
            <a:r>
              <a:rPr lang="en-US"/>
              <a:t>Click to add title</a:t>
            </a:r>
          </a:p>
        </p:txBody>
      </p:sp>
      <p:sp>
        <p:nvSpPr>
          <p:cNvPr id="25" name="文本占位符 24"/>
          <p:cNvSpPr>
            <a:spLocks noGrp="1"/>
          </p:cNvSpPr>
          <p:nvPr>
            <p:ph type="body" sz="quarter" idx="1" hasCustomPrompt="1"/>
          </p:nvPr>
        </p:nvSpPr>
        <p:spPr>
          <a:xfrm>
            <a:off x="6473370" y="3759924"/>
            <a:ext cx="5045529" cy="2112917"/>
          </a:xfrm>
          <a:prstGeom prst="rect">
            <a:avLst/>
          </a:prstGeom>
        </p:spPr>
        <p:txBody>
          <a:bodyPr anchor="t">
            <a:normAutofit/>
          </a:bodyPr>
          <a:lstStyle>
            <a:lvl1pPr marL="0" indent="0" algn="l">
              <a:lnSpc>
                <a:spcPct val="120000"/>
              </a:lnSpc>
              <a:buFont typeface="+mj-lt"/>
              <a:buNone/>
              <a:defRPr sz="1600" b="0">
                <a:solidFill>
                  <a:schemeClr val="tx1"/>
                </a:solidFill>
                <a:latin typeface="+mn-lt"/>
              </a:defRPr>
            </a:lvl1pPr>
          </a:lstStyle>
          <a:p>
            <a:pPr lvl="0"/>
            <a:r>
              <a:rPr lang="en-US"/>
              <a:t>Click to add text</a:t>
            </a:r>
          </a:p>
        </p:txBody>
      </p:sp>
      <p:sp>
        <p:nvSpPr>
          <p:cNvPr id="2" name="日期占位符 1"/>
          <p:cNvSpPr>
            <a:spLocks noGrp="1"/>
          </p:cNvSpPr>
          <p:nvPr>
            <p:ph type="dt" sz="half" idx="10"/>
          </p:nvPr>
        </p:nvSpPr>
        <p:spPr/>
        <p:txBody>
          <a:bodyPr/>
          <a:lstStyle/>
          <a:p>
            <a:fld id="{2A27A813-B2FD-42E1-9222-83B574E99074}" type="datetime1">
              <a:rPr lang="zh-CN" altLang="en-US" smtClean="0"/>
              <a:t>2023/8/11</a:t>
            </a:fld>
            <a:endParaRPr lang="en-US" altLang="zh-CN"/>
          </a:p>
        </p:txBody>
      </p:sp>
      <p:sp>
        <p:nvSpPr>
          <p:cNvPr id="3" name="页脚占位符 2"/>
          <p:cNvSpPr>
            <a:spLocks noGrp="1"/>
          </p:cNvSpPr>
          <p:nvPr>
            <p:ph type="ftr" sz="quarter" idx="11"/>
          </p:nvPr>
        </p:nvSpPr>
        <p:spPr/>
        <p:txBody>
          <a:bodyPr/>
          <a:lstStyle/>
          <a:p>
            <a:r>
              <a:rPr lang="af-ZA" altLang="zh-CN"/>
              <a:t>OfficePLUS</a:t>
            </a:r>
            <a:endParaRPr lang="zh-CN" altLang="en-US"/>
          </a:p>
        </p:txBody>
      </p:sp>
      <p:sp>
        <p:nvSpPr>
          <p:cNvPr id="4" name="灯片编号占位符 3"/>
          <p:cNvSpPr>
            <a:spLocks noGrp="1"/>
          </p:cNvSpPr>
          <p:nvPr>
            <p:ph type="sldNum" sz="quarter" idx="12"/>
          </p:nvPr>
        </p:nvSpPr>
        <p:spPr/>
        <p:txBody>
          <a:bodyPr/>
          <a:lstStyle/>
          <a:p>
            <a:fld id="{7F65B630-C7FF-41C0-9923-C5E5E29EED81}" type="slidenum">
              <a:rPr lang="en-US" altLang="zh-CN" smtClean="0"/>
              <a:pPr/>
              <a:t>‹#›</a:t>
            </a:fld>
            <a:endParaRPr lang="en-US" altLang="zh-CN"/>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标题 5"/>
          <p:cNvSpPr>
            <a:spLocks noGrp="1"/>
          </p:cNvSpPr>
          <p:nvPr>
            <p:ph type="title" hasCustomPrompt="1"/>
          </p:nvPr>
        </p:nvSpPr>
        <p:spPr>
          <a:xfrm>
            <a:off x="660400" y="0"/>
            <a:ext cx="10858500" cy="1028700"/>
          </a:xfrm>
          <a:prstGeom prst="rect">
            <a:avLst/>
          </a:prstGeom>
        </p:spPr>
        <p:txBody>
          <a:bodyPr anchor="b" anchorCtr="0">
            <a:normAutofit/>
          </a:bodyPr>
          <a:lstStyle>
            <a:lvl1pPr>
              <a:lnSpc>
                <a:spcPct val="100000"/>
              </a:lnSpc>
              <a:defRPr>
                <a:solidFill>
                  <a:schemeClr val="accent1"/>
                </a:solidFill>
              </a:defRPr>
            </a:lvl1pPr>
          </a:lstStyle>
          <a:p>
            <a:pPr lvl="0"/>
            <a:r>
              <a:rPr lang="en-US"/>
              <a:t>Click to add title</a:t>
            </a:r>
          </a:p>
        </p:txBody>
      </p:sp>
      <p:sp>
        <p:nvSpPr>
          <p:cNvPr id="2" name="日期占位符 1"/>
          <p:cNvSpPr>
            <a:spLocks noGrp="1"/>
          </p:cNvSpPr>
          <p:nvPr>
            <p:ph type="dt" sz="half" idx="10"/>
          </p:nvPr>
        </p:nvSpPr>
        <p:spPr/>
        <p:txBody>
          <a:bodyPr/>
          <a:lstStyle/>
          <a:p>
            <a:fld id="{3B15AA74-9494-413D-A206-147258D0B490}" type="datetime1">
              <a:rPr lang="zh-CN" altLang="en-US" smtClean="0"/>
              <a:t>2023/8/11</a:t>
            </a:fld>
            <a:endParaRPr lang="zh-CN" altLang="en-US"/>
          </a:p>
        </p:txBody>
      </p:sp>
      <p:sp>
        <p:nvSpPr>
          <p:cNvPr id="3" name="页脚占位符 2"/>
          <p:cNvSpPr>
            <a:spLocks noGrp="1"/>
          </p:cNvSpPr>
          <p:nvPr>
            <p:ph type="ftr" sz="quarter" idx="11"/>
          </p:nvPr>
        </p:nvSpPr>
        <p:spPr/>
        <p:txBody>
          <a:bodyPr/>
          <a:lstStyle/>
          <a:p>
            <a:r>
              <a:rPr lang="af-ZA" altLang="zh-CN"/>
              <a:t>OfficePLUS</a:t>
            </a:r>
            <a:endParaRPr lang="zh-CN" altLang="en-US"/>
          </a:p>
        </p:txBody>
      </p:sp>
      <p:sp>
        <p:nvSpPr>
          <p:cNvPr id="4" name="灯片编号占位符 3"/>
          <p:cNvSpPr>
            <a:spLocks noGrp="1"/>
          </p:cNvSpPr>
          <p:nvPr>
            <p:ph type="sldNum" sz="quarter" idx="12"/>
          </p:nvPr>
        </p:nvSpPr>
        <p:spPr/>
        <p:txBody>
          <a:bodyPr/>
          <a:lstStyle/>
          <a:p>
            <a:fld id="{7F65B630-C7FF-41C0-9923-C5E5E29EED81}"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a:p>
        </p:txBody>
      </p:sp>
      <p:sp>
        <p:nvSpPr>
          <p:cNvPr id="3" name="页脚占位符 2"/>
          <p:cNvSpPr>
            <a:spLocks noGrp="1"/>
          </p:cNvSpPr>
          <p:nvPr>
            <p:ph type="ftr" sz="quarter" idx="11"/>
          </p:nvPr>
        </p:nvSpPr>
        <p:spPr/>
        <p:txBody>
          <a:bodyPr/>
          <a:lstStyle/>
          <a:p>
            <a:endParaRPr lang="en-US" dirty="0"/>
          </a:p>
        </p:txBody>
      </p:sp>
      <p:sp>
        <p:nvSpPr>
          <p:cNvPr id="4" name="灯片编号占位符 3"/>
          <p:cNvSpPr>
            <a:spLocks noGrp="1"/>
          </p:cNvSpPr>
          <p:nvPr>
            <p:ph type="sldNum" sz="quarter" idx="12"/>
          </p:nvPr>
        </p:nvSpPr>
        <p:spPr/>
        <p:txBody>
          <a:bodyPr/>
          <a:lstStyle/>
          <a:p>
            <a:fld id="{C8BB1146-E542-4D4E-B8E9-6919A11DDD4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Closing">
    <p:bg>
      <p:bgPr>
        <a:solidFill>
          <a:schemeClr val="accent1">
            <a:lumMod val="75000"/>
          </a:schemeClr>
        </a:solidFill>
        <a:effectLst/>
      </p:bgPr>
    </p:bg>
    <p:spTree>
      <p:nvGrpSpPr>
        <p:cNvPr id="1" name=""/>
        <p:cNvGrpSpPr/>
        <p:nvPr/>
      </p:nvGrpSpPr>
      <p:grpSpPr>
        <a:xfrm>
          <a:off x="0" y="0"/>
          <a:ext cx="0" cy="0"/>
          <a:chOff x="0" y="0"/>
          <a:chExt cx="0" cy="0"/>
        </a:xfrm>
      </p:grpSpPr>
      <p:sp>
        <p:nvSpPr>
          <p:cNvPr id="4" name="矩形 3"/>
          <p:cNvSpPr/>
          <p:nvPr/>
        </p:nvSpPr>
        <p:spPr>
          <a:xfrm>
            <a:off x="-1" y="0"/>
            <a:ext cx="12192001" cy="6858000"/>
          </a:xfrm>
          <a:prstGeom prst="rect">
            <a:avLst/>
          </a:prstGeom>
          <a:blipFill>
            <a:blip r:embed="rId2" cstate="email">
              <a:alphaModFix amt="15000"/>
              <a:extLst>
                <a:ext uri="{28A0092B-C50C-407E-A947-70E740481C1C}">
                  <a14:useLocalDpi xmlns:a14="http://schemas.microsoft.com/office/drawing/2010/main"/>
                </a:ext>
              </a:extLst>
            </a:blip>
            <a:srcRect/>
            <a:stretch>
              <a:fillRect l="-4796" r="2"/>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latin typeface="Arial" panose="020B0604020202020204" pitchFamily="34" charset="0"/>
              <a:ea typeface="微软雅黑" panose="020B0503020204020204" pitchFamily="34" charset="-122"/>
            </a:endParaRPr>
          </a:p>
        </p:txBody>
      </p:sp>
      <p:grpSp>
        <p:nvGrpSpPr>
          <p:cNvPr id="26" name="组合 25"/>
          <p:cNvGrpSpPr/>
          <p:nvPr/>
        </p:nvGrpSpPr>
        <p:grpSpPr>
          <a:xfrm>
            <a:off x="4793707" y="0"/>
            <a:ext cx="7398293" cy="6858000"/>
            <a:chOff x="4793707" y="0"/>
            <a:chExt cx="7398293" cy="6858000"/>
          </a:xfrm>
        </p:grpSpPr>
        <p:grpSp>
          <p:nvGrpSpPr>
            <p:cNvPr id="24" name="组合 23"/>
            <p:cNvGrpSpPr/>
            <p:nvPr/>
          </p:nvGrpSpPr>
          <p:grpSpPr>
            <a:xfrm>
              <a:off x="4793707" y="0"/>
              <a:ext cx="7398293" cy="6858000"/>
              <a:chOff x="4793707" y="0"/>
              <a:chExt cx="7398293" cy="6858000"/>
            </a:xfrm>
            <a:blipFill>
              <a:blip r:embed="rId3"/>
              <a:stretch>
                <a:fillRect l="-72760"/>
              </a:stretch>
            </a:blipFill>
          </p:grpSpPr>
          <p:sp>
            <p:nvSpPr>
              <p:cNvPr id="7" name="等腰三角形 6"/>
              <p:cNvSpPr/>
              <p:nvPr/>
            </p:nvSpPr>
            <p:spPr>
              <a:xfrm>
                <a:off x="4793707" y="3782455"/>
                <a:ext cx="4009493" cy="3075545"/>
              </a:xfrm>
              <a:prstGeom prst="triangle">
                <a:avLst/>
              </a:prstGeom>
              <a:gr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latin typeface="Arial" panose="020B0604020202020204" pitchFamily="34" charset="0"/>
                  <a:ea typeface="微软雅黑" panose="020B0503020204020204" pitchFamily="34" charset="-122"/>
                </a:endParaRPr>
              </a:p>
            </p:txBody>
          </p:sp>
          <p:sp>
            <p:nvSpPr>
              <p:cNvPr id="18" name="任意多边形: 形状 17"/>
              <p:cNvSpPr/>
              <p:nvPr/>
            </p:nvSpPr>
            <p:spPr>
              <a:xfrm>
                <a:off x="4843953" y="0"/>
                <a:ext cx="7348047" cy="6858000"/>
              </a:xfrm>
              <a:custGeom>
                <a:avLst/>
                <a:gdLst>
                  <a:gd name="connsiteX0" fmla="*/ 0 w 7348047"/>
                  <a:gd name="connsiteY0" fmla="*/ 0 h 6858000"/>
                  <a:gd name="connsiteX1" fmla="*/ 7348047 w 7348047"/>
                  <a:gd name="connsiteY1" fmla="*/ 0 h 6858000"/>
                  <a:gd name="connsiteX2" fmla="*/ 7348047 w 7348047"/>
                  <a:gd name="connsiteY2" fmla="*/ 2697127 h 6858000"/>
                  <a:gd name="connsiteX3" fmla="*/ 4635846 w 7348047"/>
                  <a:gd name="connsiteY3" fmla="*/ 6858000 h 6858000"/>
                  <a:gd name="connsiteX4" fmla="*/ 4470280 w 734804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8047" h="6858000">
                    <a:moveTo>
                      <a:pt x="0" y="0"/>
                    </a:moveTo>
                    <a:lnTo>
                      <a:pt x="7348047" y="0"/>
                    </a:lnTo>
                    <a:lnTo>
                      <a:pt x="7348047" y="2697127"/>
                    </a:lnTo>
                    <a:lnTo>
                      <a:pt x="4635846" y="6858000"/>
                    </a:lnTo>
                    <a:lnTo>
                      <a:pt x="4470280" y="6858000"/>
                    </a:lnTo>
                    <a:close/>
                  </a:path>
                </a:pathLst>
              </a:custGeom>
              <a:gr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latin typeface="Arial" panose="020B0604020202020204" pitchFamily="34" charset="0"/>
                  <a:ea typeface="微软雅黑" panose="020B0503020204020204" pitchFamily="34" charset="-122"/>
                </a:endParaRPr>
              </a:p>
            </p:txBody>
          </p:sp>
        </p:grpSp>
        <p:sp>
          <p:nvSpPr>
            <p:cNvPr id="15" name="等腰三角形 14"/>
            <p:cNvSpPr/>
            <p:nvPr/>
          </p:nvSpPr>
          <p:spPr>
            <a:xfrm>
              <a:off x="4843953" y="4791953"/>
              <a:ext cx="1418356" cy="1000359"/>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标题 4"/>
          <p:cNvSpPr>
            <a:spLocks noGrp="1"/>
          </p:cNvSpPr>
          <p:nvPr>
            <p:ph type="title" hasCustomPrompt="1"/>
          </p:nvPr>
        </p:nvSpPr>
        <p:spPr>
          <a:xfrm>
            <a:off x="660400" y="1089026"/>
            <a:ext cx="7975599" cy="2487942"/>
          </a:xfrm>
          <a:prstGeom prst="rect">
            <a:avLst/>
          </a:prstGeom>
        </p:spPr>
        <p:txBody>
          <a:bodyPr wrap="square" anchor="b">
            <a:normAutofit/>
          </a:bodyPr>
          <a:lstStyle>
            <a:lvl1pPr>
              <a:lnSpc>
                <a:spcPct val="100000"/>
              </a:lnSpc>
              <a:defRPr sz="7200">
                <a:ln w="19050">
                  <a:noFill/>
                </a:ln>
                <a:solidFill>
                  <a:schemeClr val="tx1"/>
                </a:solidFill>
              </a:defRPr>
            </a:lvl1pPr>
          </a:lstStyle>
          <a:p>
            <a:pPr lvl="0"/>
            <a:r>
              <a:rPr lang="en-US"/>
              <a:t>Click to add title</a:t>
            </a:r>
          </a:p>
        </p:txBody>
      </p:sp>
      <p:sp>
        <p:nvSpPr>
          <p:cNvPr id="2" name="文本占位符 1"/>
          <p:cNvSpPr>
            <a:spLocks noGrp="1"/>
          </p:cNvSpPr>
          <p:nvPr>
            <p:ph type="body" sz="quarter" idx="13" hasCustomPrompt="1"/>
          </p:nvPr>
        </p:nvSpPr>
        <p:spPr>
          <a:xfrm>
            <a:off x="8775700" y="5857100"/>
            <a:ext cx="2743200" cy="276999"/>
          </a:xfrm>
          <a:prstGeom prst="rect">
            <a:avLst/>
          </a:prstGeom>
        </p:spPr>
        <p:txBody>
          <a:bodyPr wrap="square" lIns="90000">
            <a:normAutofit/>
          </a:bodyPr>
          <a:lstStyle>
            <a:lvl1pPr marL="0" indent="0" algn="r">
              <a:lnSpc>
                <a:spcPct val="100000"/>
              </a:lnSpc>
              <a:buNone/>
              <a:defRPr sz="1200"/>
            </a:lvl1pPr>
          </a:lstStyle>
          <a:p>
            <a:pPr lvl="0"/>
            <a:r>
              <a:rPr lang="en-US"/>
              <a:t>Presenter name</a:t>
            </a:r>
          </a:p>
        </p:txBody>
      </p:sp>
      <p:sp>
        <p:nvSpPr>
          <p:cNvPr id="3" name="文本占位符 2"/>
          <p:cNvSpPr>
            <a:spLocks noGrp="1"/>
          </p:cNvSpPr>
          <p:nvPr>
            <p:ph type="body" sz="quarter" idx="14" hasCustomPrompt="1"/>
          </p:nvPr>
        </p:nvSpPr>
        <p:spPr>
          <a:xfrm>
            <a:off x="660399" y="5857101"/>
            <a:ext cx="2822497" cy="276999"/>
          </a:xfrm>
          <a:prstGeom prst="rect">
            <a:avLst/>
          </a:prstGeom>
        </p:spPr>
        <p:txBody>
          <a:bodyPr wrap="none">
            <a:normAutofit/>
          </a:bodyPr>
          <a:lstStyle>
            <a:lvl1pPr marL="0" indent="0" algn="l">
              <a:lnSpc>
                <a:spcPct val="100000"/>
              </a:lnSpc>
              <a:buNone/>
              <a:defRPr sz="1200"/>
            </a:lvl1pPr>
          </a:lstStyle>
          <a:p>
            <a:pPr lvl="0"/>
            <a:r>
              <a:rPr lang="en-US"/>
              <a:t>www.officeplus.cn</a:t>
            </a:r>
          </a:p>
        </p:txBody>
      </p:sp>
    </p:spTree>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OfficePLUS">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5042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15000"/>
          </a:schemeClr>
        </a:solidFill>
        <a:effectLst/>
      </p:bgPr>
    </p:bg>
    <p:spTree>
      <p:nvGrpSpPr>
        <p:cNvPr id="1" name=""/>
        <p:cNvGrpSpPr/>
        <p:nvPr/>
      </p:nvGrpSpPr>
      <p:grpSpPr>
        <a:xfrm>
          <a:off x="0" y="0"/>
          <a:ext cx="0" cy="0"/>
          <a:chOff x="0" y="0"/>
          <a:chExt cx="0" cy="0"/>
        </a:xfrm>
      </p:grpSpPr>
      <p:sp>
        <p:nvSpPr>
          <p:cNvPr id="7" name="矩形 6"/>
          <p:cNvSpPr/>
          <p:nvPr/>
        </p:nvSpPr>
        <p:spPr>
          <a:xfrm flipH="1">
            <a:off x="-1" y="0"/>
            <a:ext cx="12192001" cy="6858000"/>
          </a:xfrm>
          <a:prstGeom prst="rect">
            <a:avLst/>
          </a:prstGeom>
          <a:blipFill>
            <a:blip r:embed="rId10" cstate="email">
              <a:alphaModFix amt="5000"/>
              <a:extLst>
                <a:ext uri="{28A0092B-C50C-407E-A947-70E740481C1C}">
                  <a14:useLocalDpi xmlns:a14="http://schemas.microsoft.com/office/drawing/2010/main"/>
                </a:ext>
              </a:extLst>
            </a:blip>
            <a:srcRect/>
            <a:stretch>
              <a:fillRect l="-4796" r="2"/>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latin typeface="Arial" panose="020B0604020202020204" pitchFamily="34" charset="0"/>
              <a:ea typeface="微软雅黑" panose="020B0503020204020204" pitchFamily="34" charset="-122"/>
            </a:endParaRPr>
          </a:p>
        </p:txBody>
      </p:sp>
      <p:sp>
        <p:nvSpPr>
          <p:cNvPr id="2" name="标题占位符 1"/>
          <p:cNvSpPr>
            <a:spLocks noGrp="1"/>
          </p:cNvSpPr>
          <p:nvPr>
            <p:ph type="title"/>
          </p:nvPr>
        </p:nvSpPr>
        <p:spPr>
          <a:xfrm>
            <a:off x="660400" y="128587"/>
            <a:ext cx="10858500" cy="900112"/>
          </a:xfrm>
          <a:prstGeom prst="rect">
            <a:avLst/>
          </a:prstGeom>
        </p:spPr>
        <p:txBody>
          <a:bodyPr vert="horz" lIns="91440" tIns="45720" rIns="91440" bIns="45720" rtlCol="0" anchor="b">
            <a:normAutofit/>
          </a:bodyPr>
          <a:lstStyle/>
          <a:p>
            <a:pPr lvl="0"/>
            <a:r>
              <a:rPr lang="en-US"/>
              <a:t>Click to add title</a:t>
            </a:r>
          </a:p>
        </p:txBody>
      </p:sp>
      <p:sp>
        <p:nvSpPr>
          <p:cNvPr id="3" name="文本占位符 2"/>
          <p:cNvSpPr>
            <a:spLocks noGrp="1"/>
          </p:cNvSpPr>
          <p:nvPr>
            <p:ph type="body" idx="1"/>
          </p:nvPr>
        </p:nvSpPr>
        <p:spPr>
          <a:xfrm>
            <a:off x="660400" y="1130300"/>
            <a:ext cx="10858500" cy="5003800"/>
          </a:xfrm>
          <a:prstGeom prst="rect">
            <a:avLst/>
          </a:prstGeom>
        </p:spPr>
        <p:txBody>
          <a:bodyPr vert="horz" lIns="91440" tIns="45720" rIns="91440" bIns="45720" rtlCol="0">
            <a:norm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日期占位符 3"/>
          <p:cNvSpPr>
            <a:spLocks noGrp="1"/>
          </p:cNvSpPr>
          <p:nvPr>
            <p:ph type="dt" sz="half" idx="2"/>
          </p:nvPr>
        </p:nvSpPr>
        <p:spPr>
          <a:xfrm>
            <a:off x="4718050" y="6409690"/>
            <a:ext cx="2743200" cy="27432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5" name="页脚占位符 4"/>
          <p:cNvSpPr>
            <a:spLocks noGrp="1"/>
          </p:cNvSpPr>
          <p:nvPr>
            <p:ph type="ftr" sz="quarter" idx="3"/>
          </p:nvPr>
        </p:nvSpPr>
        <p:spPr>
          <a:xfrm>
            <a:off x="660399" y="6409690"/>
            <a:ext cx="3657600" cy="27432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灯片编号占位符 5"/>
          <p:cNvSpPr>
            <a:spLocks noGrp="1"/>
          </p:cNvSpPr>
          <p:nvPr>
            <p:ph type="sldNum" sz="quarter" idx="4"/>
          </p:nvPr>
        </p:nvSpPr>
        <p:spPr>
          <a:xfrm>
            <a:off x="7861300" y="6409690"/>
            <a:ext cx="3657600" cy="274320"/>
          </a:xfrm>
          <a:prstGeom prst="rect">
            <a:avLst/>
          </a:prstGeom>
        </p:spPr>
        <p:txBody>
          <a:bodyPr vert="horz" lIns="91440" tIns="45720" rIns="91440" bIns="45720" rtlCol="0" anchor="ctr"/>
          <a:lstStyle>
            <a:lvl1pPr algn="r">
              <a:defRPr sz="1200">
                <a:solidFill>
                  <a:schemeClr val="tx1">
                    <a:tint val="75000"/>
                  </a:schemeClr>
                </a:solidFill>
              </a:defRPr>
            </a:lvl1pPr>
          </a:lstStyle>
          <a:p>
            <a:fld id="{C8BB1146-E542-4D4E-B8E9-6919A11DDD4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Lst>
  <p:txStyles>
    <p:titleStyle>
      <a:lvl1pPr algn="l" defTabSz="914400" rtl="0" eaLnBrk="1" latinLnBrk="0" hangingPunct="1">
        <a:lnSpc>
          <a:spcPct val="10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65"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3.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6.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0.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nvPr>
        </p:nvSpPr>
        <p:spPr>
          <a:xfrm>
            <a:off x="454818" y="1404938"/>
            <a:ext cx="8542338" cy="2181225"/>
          </a:xfrm>
        </p:spPr>
        <p:txBody>
          <a:bodyPr/>
          <a:lstStyle/>
          <a:p>
            <a:pPr lvl="0"/>
            <a:r>
              <a:rPr lang="en-US" altLang="zh-CN" sz="4000" dirty="0"/>
              <a:t>Russia——</a:t>
            </a:r>
            <a:br>
              <a:rPr lang="en-US" altLang="zh-CN" dirty="0"/>
            </a:br>
            <a:r>
              <a:rPr lang="en-US" altLang="zh-CN" sz="4400" dirty="0"/>
              <a:t>Long-term </a:t>
            </a:r>
            <a:br>
              <a:rPr lang="en-US" altLang="zh-CN" sz="4400" dirty="0"/>
            </a:br>
            <a:r>
              <a:rPr lang="en-US" altLang="zh-CN" sz="4400" dirty="0"/>
              <a:t>development strategy</a:t>
            </a:r>
            <a:endParaRPr lang="en-US" dirty="0"/>
          </a:p>
        </p:txBody>
      </p:sp>
      <p:sp>
        <p:nvSpPr>
          <p:cNvPr id="9" name="副标题 8"/>
          <p:cNvSpPr>
            <a:spLocks noGrp="1"/>
          </p:cNvSpPr>
          <p:nvPr>
            <p:ph type="subTitle" sz="quarter" idx="1"/>
          </p:nvPr>
        </p:nvSpPr>
        <p:spPr>
          <a:xfrm>
            <a:off x="649329" y="4008198"/>
            <a:ext cx="6118006" cy="484618"/>
          </a:xfrm>
        </p:spPr>
        <p:txBody>
          <a:bodyPr/>
          <a:lstStyle/>
          <a:p>
            <a:pPr lvl="0"/>
            <a:r>
              <a:rPr lang="en-US" altLang="zh-CN" dirty="0"/>
              <a:t>The use of SWF and</a:t>
            </a:r>
            <a:r>
              <a:rPr lang="zh-CN" altLang="en-US" dirty="0"/>
              <a:t> </a:t>
            </a:r>
            <a:r>
              <a:rPr lang="en-US" altLang="zh-CN" dirty="0"/>
              <a:t>the</a:t>
            </a:r>
            <a:r>
              <a:rPr lang="zh-CN" altLang="en-US" dirty="0"/>
              <a:t> </a:t>
            </a:r>
            <a:r>
              <a:rPr lang="en-US" altLang="zh-CN" dirty="0"/>
              <a:t>vote</a:t>
            </a:r>
            <a:r>
              <a:rPr lang="zh-CN" altLang="en-US" dirty="0"/>
              <a:t> </a:t>
            </a:r>
            <a:r>
              <a:rPr lang="en-US" altLang="zh-CN" dirty="0"/>
              <a:t>consideration </a:t>
            </a:r>
            <a:endParaRPr lang="en-US" dirty="0"/>
          </a:p>
        </p:txBody>
      </p:sp>
      <p:sp>
        <p:nvSpPr>
          <p:cNvPr id="2" name="文本占位符 1"/>
          <p:cNvSpPr>
            <a:spLocks noGrp="1"/>
          </p:cNvSpPr>
          <p:nvPr>
            <p:ph type="body" sz="quarter" idx="13"/>
          </p:nvPr>
        </p:nvSpPr>
        <p:spPr>
          <a:xfrm>
            <a:off x="8775700" y="5857100"/>
            <a:ext cx="2743200" cy="276999"/>
          </a:xfrm>
        </p:spPr>
        <p:txBody>
          <a:bodyPr/>
          <a:lstStyle/>
          <a:p>
            <a:pPr lvl="0"/>
            <a:r>
              <a:rPr lang="en-US" dirty="0"/>
              <a:t>Presenter A</a:t>
            </a:r>
            <a:r>
              <a:rPr lang="en-US" altLang="zh-CN" dirty="0"/>
              <a:t>dam</a:t>
            </a:r>
            <a:endParaRPr lang="en-US" dirty="0"/>
          </a:p>
        </p:txBody>
      </p:sp>
      <p:sp>
        <p:nvSpPr>
          <p:cNvPr id="3" name="文本框 2">
            <a:extLst>
              <a:ext uri="{FF2B5EF4-FFF2-40B4-BE49-F238E27FC236}">
                <a16:creationId xmlns:a16="http://schemas.microsoft.com/office/drawing/2014/main" id="{9B0F8456-A223-1269-8A59-1D0B8E12020F}"/>
              </a:ext>
            </a:extLst>
          </p:cNvPr>
          <p:cNvSpPr txBox="1"/>
          <p:nvPr/>
        </p:nvSpPr>
        <p:spPr>
          <a:xfrm>
            <a:off x="2675744" y="5487768"/>
            <a:ext cx="3567659" cy="369332"/>
          </a:xfrm>
          <a:prstGeom prst="rect">
            <a:avLst/>
          </a:prstGeom>
          <a:noFill/>
        </p:spPr>
        <p:txBody>
          <a:bodyPr wrap="square" rtlCol="0">
            <a:spAutoFit/>
          </a:bodyPr>
          <a:lstStyle/>
          <a:p>
            <a:r>
              <a:rPr lang="en-US" altLang="zh-CN" dirty="0"/>
              <a:t>_</a:t>
            </a:r>
            <a:r>
              <a:rPr lang="en-US" altLang="zh-CN" dirty="0" err="1"/>
              <a:t>World_Economic</a:t>
            </a:r>
            <a:r>
              <a:rPr lang="en-US" altLang="zh-CN" dirty="0"/>
              <a:t>_</a:t>
            </a:r>
            <a:endParaRPr lang="zh-CN" altLang="en-US" dirty="0"/>
          </a:p>
        </p:txBody>
      </p:sp>
    </p:spTree>
    <p:custDataLst>
      <p:tags r:id="rId1"/>
    </p:custDataLst>
    <p:extLst>
      <p:ext uri="{BB962C8B-B14F-4D97-AF65-F5344CB8AC3E}">
        <p14:creationId xmlns:p14="http://schemas.microsoft.com/office/powerpoint/2010/main" val="1010912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6">
            <a:extLst>
              <a:ext uri="{FF2B5EF4-FFF2-40B4-BE49-F238E27FC236}">
                <a16:creationId xmlns:a16="http://schemas.microsoft.com/office/drawing/2014/main" id="{07BEFD37-B58D-63A5-0771-ED112C47B312}"/>
              </a:ext>
            </a:extLst>
          </p:cNvPr>
          <p:cNvSpPr txBox="1">
            <a:spLocks/>
          </p:cNvSpPr>
          <p:nvPr/>
        </p:nvSpPr>
        <p:spPr>
          <a:xfrm>
            <a:off x="0" y="45840"/>
            <a:ext cx="10858500" cy="578644"/>
          </a:xfrm>
          <a:prstGeom prst="rect">
            <a:avLst/>
          </a:prstGeom>
        </p:spPr>
        <p:txBody>
          <a:bodyPr vert="horz" lIns="91440" tIns="45720" rIns="91440" bIns="45720" rtlCol="0" anchor="b" anchorCtr="0">
            <a:normAutofit fontScale="97500"/>
          </a:bodyPr>
          <a:lstStyle>
            <a:lvl1pPr algn="l" defTabSz="914400" rtl="0" eaLnBrk="1" latinLnBrk="0" hangingPunct="1">
              <a:lnSpc>
                <a:spcPct val="100000"/>
              </a:lnSpc>
              <a:spcBef>
                <a:spcPct val="0"/>
              </a:spcBef>
              <a:buNone/>
              <a:defRPr sz="2800" b="1" kern="1200">
                <a:solidFill>
                  <a:schemeClr val="accent1"/>
                </a:solidFill>
                <a:latin typeface="+mj-lt"/>
                <a:ea typeface="+mj-ea"/>
                <a:cs typeface="+mj-cs"/>
              </a:defRPr>
            </a:lvl1pPr>
          </a:lstStyle>
          <a:p>
            <a:r>
              <a:rPr lang="en-US" sz="3200" dirty="0"/>
              <a:t>Governance</a:t>
            </a:r>
          </a:p>
        </p:txBody>
      </p:sp>
      <p:sp>
        <p:nvSpPr>
          <p:cNvPr id="9" name="箭头: V 形 8">
            <a:extLst>
              <a:ext uri="{FF2B5EF4-FFF2-40B4-BE49-F238E27FC236}">
                <a16:creationId xmlns:a16="http://schemas.microsoft.com/office/drawing/2014/main" id="{2D393B74-D244-224E-89DF-4BA75F99B993}"/>
              </a:ext>
            </a:extLst>
          </p:cNvPr>
          <p:cNvSpPr/>
          <p:nvPr/>
        </p:nvSpPr>
        <p:spPr>
          <a:xfrm>
            <a:off x="660400"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zh-CN" sz="1600" b="1">
                <a:solidFill>
                  <a:schemeClr val="bg1"/>
                </a:solidFill>
              </a:rPr>
              <a:t>WHY SWF</a:t>
            </a:r>
            <a:endParaRPr kumimoji="1" lang="en-US" altLang="zh-CN" sz="1600" b="1" dirty="0">
              <a:solidFill>
                <a:schemeClr val="bg1"/>
              </a:solidFill>
            </a:endParaRPr>
          </a:p>
        </p:txBody>
      </p:sp>
      <p:sp>
        <p:nvSpPr>
          <p:cNvPr id="11" name="箭头: V 形 10">
            <a:extLst>
              <a:ext uri="{FF2B5EF4-FFF2-40B4-BE49-F238E27FC236}">
                <a16:creationId xmlns:a16="http://schemas.microsoft.com/office/drawing/2014/main" id="{418015E7-B460-7117-1CD6-E9815CDA508B}"/>
              </a:ext>
            </a:extLst>
          </p:cNvPr>
          <p:cNvSpPr/>
          <p:nvPr/>
        </p:nvSpPr>
        <p:spPr>
          <a:xfrm>
            <a:off x="7918578"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bg1"/>
                </a:solidFill>
              </a:rPr>
              <a:t>DILEMMA</a:t>
            </a:r>
          </a:p>
        </p:txBody>
      </p:sp>
      <p:cxnSp>
        <p:nvCxnSpPr>
          <p:cNvPr id="12" name="直接连接符 11">
            <a:extLst>
              <a:ext uri="{FF2B5EF4-FFF2-40B4-BE49-F238E27FC236}">
                <a16:creationId xmlns:a16="http://schemas.microsoft.com/office/drawing/2014/main" id="{79CB125E-23AD-9410-469D-DAB5FB6DB638}"/>
              </a:ext>
            </a:extLst>
          </p:cNvPr>
          <p:cNvCxnSpPr>
            <a:cxnSpLocks/>
          </p:cNvCxnSpPr>
          <p:nvPr/>
        </p:nvCxnSpPr>
        <p:spPr>
          <a:xfrm>
            <a:off x="17593" y="679305"/>
            <a:ext cx="262400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箭头: V 形 14">
            <a:extLst>
              <a:ext uri="{FF2B5EF4-FFF2-40B4-BE49-F238E27FC236}">
                <a16:creationId xmlns:a16="http://schemas.microsoft.com/office/drawing/2014/main" id="{D76272DD-4BC8-C567-6CD8-4C81B8E874B6}"/>
              </a:ext>
            </a:extLst>
          </p:cNvPr>
          <p:cNvSpPr/>
          <p:nvPr/>
        </p:nvSpPr>
        <p:spPr>
          <a:xfrm>
            <a:off x="4346785" y="6414636"/>
            <a:ext cx="3498429" cy="338554"/>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tx1"/>
                </a:solidFill>
              </a:rPr>
              <a:t>HOW TO DO</a:t>
            </a:r>
          </a:p>
        </p:txBody>
      </p:sp>
      <p:pic>
        <p:nvPicPr>
          <p:cNvPr id="2" name="图片 1">
            <a:extLst>
              <a:ext uri="{FF2B5EF4-FFF2-40B4-BE49-F238E27FC236}">
                <a16:creationId xmlns:a16="http://schemas.microsoft.com/office/drawing/2014/main" id="{D4D4A255-B37F-3A94-A5D8-232C74D1D67A}"/>
              </a:ext>
            </a:extLst>
          </p:cNvPr>
          <p:cNvPicPr>
            <a:picLocks noChangeAspect="1"/>
          </p:cNvPicPr>
          <p:nvPr/>
        </p:nvPicPr>
        <p:blipFill>
          <a:blip r:embed="rId4"/>
          <a:stretch>
            <a:fillRect/>
          </a:stretch>
        </p:blipFill>
        <p:spPr>
          <a:xfrm>
            <a:off x="351125" y="1114985"/>
            <a:ext cx="7788910" cy="4628030"/>
          </a:xfrm>
          <a:prstGeom prst="rect">
            <a:avLst/>
          </a:prstGeom>
        </p:spPr>
      </p:pic>
      <p:cxnSp>
        <p:nvCxnSpPr>
          <p:cNvPr id="5" name="直接连接符 4">
            <a:extLst>
              <a:ext uri="{FF2B5EF4-FFF2-40B4-BE49-F238E27FC236}">
                <a16:creationId xmlns:a16="http://schemas.microsoft.com/office/drawing/2014/main" id="{F53270AB-A65C-C4C8-6FF3-4256BB545E26}"/>
              </a:ext>
            </a:extLst>
          </p:cNvPr>
          <p:cNvCxnSpPr/>
          <p:nvPr/>
        </p:nvCxnSpPr>
        <p:spPr>
          <a:xfrm>
            <a:off x="8572920" y="1150143"/>
            <a:ext cx="0" cy="4557713"/>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6" name="文本框 5">
            <a:extLst>
              <a:ext uri="{FF2B5EF4-FFF2-40B4-BE49-F238E27FC236}">
                <a16:creationId xmlns:a16="http://schemas.microsoft.com/office/drawing/2014/main" id="{20C78783-B532-2071-46CA-0CBCB2AB8710}"/>
              </a:ext>
            </a:extLst>
          </p:cNvPr>
          <p:cNvSpPr txBox="1"/>
          <p:nvPr/>
        </p:nvSpPr>
        <p:spPr>
          <a:xfrm>
            <a:off x="8979694" y="1085850"/>
            <a:ext cx="2257425" cy="523220"/>
          </a:xfrm>
          <a:prstGeom prst="rect">
            <a:avLst/>
          </a:prstGeom>
          <a:noFill/>
        </p:spPr>
        <p:txBody>
          <a:bodyPr wrap="square" rtlCol="0">
            <a:spAutoFit/>
          </a:bodyPr>
          <a:lstStyle/>
          <a:p>
            <a:r>
              <a:rPr lang="en-US" altLang="zh-CN" sz="2800" dirty="0"/>
              <a:t>Sufficient</a:t>
            </a:r>
            <a:r>
              <a:rPr lang="en-US" altLang="zh-CN" dirty="0"/>
              <a:t> </a:t>
            </a:r>
            <a:endParaRPr lang="zh-CN" altLang="en-US" dirty="0"/>
          </a:p>
        </p:txBody>
      </p:sp>
      <p:sp>
        <p:nvSpPr>
          <p:cNvPr id="10" name="文本框 9">
            <a:extLst>
              <a:ext uri="{FF2B5EF4-FFF2-40B4-BE49-F238E27FC236}">
                <a16:creationId xmlns:a16="http://schemas.microsoft.com/office/drawing/2014/main" id="{ECCA076C-6875-5895-023B-68793F29B29E}"/>
              </a:ext>
            </a:extLst>
          </p:cNvPr>
          <p:cNvSpPr txBox="1"/>
          <p:nvPr/>
        </p:nvSpPr>
        <p:spPr>
          <a:xfrm>
            <a:off x="8979694" y="1747270"/>
            <a:ext cx="1307307" cy="646331"/>
          </a:xfrm>
          <a:prstGeom prst="rect">
            <a:avLst/>
          </a:prstGeom>
          <a:noFill/>
        </p:spPr>
        <p:txBody>
          <a:bodyPr wrap="square" rtlCol="0">
            <a:spAutoFit/>
          </a:bodyPr>
          <a:lstStyle/>
          <a:p>
            <a:r>
              <a:rPr lang="en-US" altLang="zh-CN" dirty="0"/>
              <a:t>Improve</a:t>
            </a:r>
          </a:p>
          <a:p>
            <a:endParaRPr lang="zh-CN" altLang="en-US" dirty="0"/>
          </a:p>
        </p:txBody>
      </p:sp>
      <p:sp>
        <p:nvSpPr>
          <p:cNvPr id="14" name="文本框 13">
            <a:extLst>
              <a:ext uri="{FF2B5EF4-FFF2-40B4-BE49-F238E27FC236}">
                <a16:creationId xmlns:a16="http://schemas.microsoft.com/office/drawing/2014/main" id="{3B5A223F-B6B6-C7C7-12FC-9BA7B30662E5}"/>
              </a:ext>
            </a:extLst>
          </p:cNvPr>
          <p:cNvSpPr txBox="1"/>
          <p:nvPr/>
        </p:nvSpPr>
        <p:spPr>
          <a:xfrm>
            <a:off x="9272587" y="2731049"/>
            <a:ext cx="2378869" cy="369332"/>
          </a:xfrm>
          <a:prstGeom prst="rect">
            <a:avLst/>
          </a:prstGeom>
          <a:noFill/>
        </p:spPr>
        <p:txBody>
          <a:bodyPr wrap="square" rtlCol="0">
            <a:spAutoFit/>
          </a:bodyPr>
          <a:lstStyle/>
          <a:p>
            <a:r>
              <a:rPr lang="en-US" altLang="zh-CN" dirty="0"/>
              <a:t>Ethical guidelines</a:t>
            </a:r>
            <a:endParaRPr lang="zh-CN" altLang="en-US" dirty="0"/>
          </a:p>
        </p:txBody>
      </p:sp>
      <p:sp>
        <p:nvSpPr>
          <p:cNvPr id="16" name="文本框 15">
            <a:extLst>
              <a:ext uri="{FF2B5EF4-FFF2-40B4-BE49-F238E27FC236}">
                <a16:creationId xmlns:a16="http://schemas.microsoft.com/office/drawing/2014/main" id="{33B46E1D-E1FB-5027-E521-11409EEB1A51}"/>
              </a:ext>
            </a:extLst>
          </p:cNvPr>
          <p:cNvSpPr txBox="1"/>
          <p:nvPr/>
        </p:nvSpPr>
        <p:spPr>
          <a:xfrm>
            <a:off x="9272587" y="3850120"/>
            <a:ext cx="2678905" cy="646331"/>
          </a:xfrm>
          <a:prstGeom prst="rect">
            <a:avLst/>
          </a:prstGeom>
          <a:noFill/>
        </p:spPr>
        <p:txBody>
          <a:bodyPr wrap="square" rtlCol="0">
            <a:spAutoFit/>
          </a:bodyPr>
          <a:lstStyle/>
          <a:p>
            <a:r>
              <a:rPr lang="en-US" altLang="zh-CN" dirty="0"/>
              <a:t>Guidelines for corporate responsibility </a:t>
            </a:r>
            <a:endParaRPr lang="zh-CN" altLang="en-US" dirty="0"/>
          </a:p>
        </p:txBody>
      </p:sp>
      <p:sp>
        <p:nvSpPr>
          <p:cNvPr id="17" name="任意多边形: 形状 16">
            <a:extLst>
              <a:ext uri="{FF2B5EF4-FFF2-40B4-BE49-F238E27FC236}">
                <a16:creationId xmlns:a16="http://schemas.microsoft.com/office/drawing/2014/main" id="{CED37DEE-9B48-BFEA-A785-8FE0AE60D887}"/>
              </a:ext>
            </a:extLst>
          </p:cNvPr>
          <p:cNvSpPr/>
          <p:nvPr/>
        </p:nvSpPr>
        <p:spPr>
          <a:xfrm>
            <a:off x="8839701" y="2700376"/>
            <a:ext cx="384410" cy="412045"/>
          </a:xfrm>
          <a:custGeom>
            <a:avLst/>
            <a:gdLst>
              <a:gd name="T0" fmla="*/ 11826 w 11940"/>
              <a:gd name="T1" fmla="*/ 3485 h 12797"/>
              <a:gd name="T2" fmla="*/ 11826 w 11940"/>
              <a:gd name="T3" fmla="*/ 3828 h 12797"/>
              <a:gd name="T4" fmla="*/ 9770 w 11940"/>
              <a:gd name="T5" fmla="*/ 5884 h 12797"/>
              <a:gd name="T6" fmla="*/ 9598 w 11940"/>
              <a:gd name="T7" fmla="*/ 5942 h 12797"/>
              <a:gd name="T8" fmla="*/ 6399 w 11940"/>
              <a:gd name="T9" fmla="*/ 5942 h 12797"/>
              <a:gd name="T10" fmla="*/ 6399 w 11940"/>
              <a:gd name="T11" fmla="*/ 12570 h 12797"/>
              <a:gd name="T12" fmla="*/ 6170 w 11940"/>
              <a:gd name="T13" fmla="*/ 12797 h 12797"/>
              <a:gd name="T14" fmla="*/ 5256 w 11940"/>
              <a:gd name="T15" fmla="*/ 12797 h 12797"/>
              <a:gd name="T16" fmla="*/ 5027 w 11940"/>
              <a:gd name="T17" fmla="*/ 12568 h 12797"/>
              <a:gd name="T18" fmla="*/ 5027 w 11940"/>
              <a:gd name="T19" fmla="*/ 5942 h 12797"/>
              <a:gd name="T20" fmla="*/ 228 w 11940"/>
              <a:gd name="T21" fmla="*/ 5942 h 12797"/>
              <a:gd name="T22" fmla="*/ 0 w 11940"/>
              <a:gd name="T23" fmla="*/ 5713 h 12797"/>
              <a:gd name="T24" fmla="*/ 0 w 11940"/>
              <a:gd name="T25" fmla="*/ 1600 h 12797"/>
              <a:gd name="T26" fmla="*/ 229 w 11940"/>
              <a:gd name="T27" fmla="*/ 1371 h 12797"/>
              <a:gd name="T28" fmla="*/ 5028 w 11940"/>
              <a:gd name="T29" fmla="*/ 1371 h 12797"/>
              <a:gd name="T30" fmla="*/ 5028 w 11940"/>
              <a:gd name="T31" fmla="*/ 229 h 12797"/>
              <a:gd name="T32" fmla="*/ 5256 w 11940"/>
              <a:gd name="T33" fmla="*/ 0 h 12797"/>
              <a:gd name="T34" fmla="*/ 6170 w 11940"/>
              <a:gd name="T35" fmla="*/ 0 h 12797"/>
              <a:gd name="T36" fmla="*/ 6399 w 11940"/>
              <a:gd name="T37" fmla="*/ 229 h 12797"/>
              <a:gd name="T38" fmla="*/ 6399 w 11940"/>
              <a:gd name="T39" fmla="*/ 1372 h 12797"/>
              <a:gd name="T40" fmla="*/ 9598 w 11940"/>
              <a:gd name="T41" fmla="*/ 1372 h 12797"/>
              <a:gd name="T42" fmla="*/ 9770 w 11940"/>
              <a:gd name="T43" fmla="*/ 1429 h 12797"/>
              <a:gd name="T44" fmla="*/ 11826 w 11940"/>
              <a:gd name="T45" fmla="*/ 3485 h 12797"/>
              <a:gd name="T46" fmla="*/ 11341 w 11940"/>
              <a:gd name="T47" fmla="*/ 3656 h 12797"/>
              <a:gd name="T48" fmla="*/ 9513 w 11940"/>
              <a:gd name="T49" fmla="*/ 1829 h 12797"/>
              <a:gd name="T50" fmla="*/ 457 w 11940"/>
              <a:gd name="T51" fmla="*/ 1829 h 12797"/>
              <a:gd name="T52" fmla="*/ 457 w 11940"/>
              <a:gd name="T53" fmla="*/ 5485 h 12797"/>
              <a:gd name="T54" fmla="*/ 9513 w 11940"/>
              <a:gd name="T55" fmla="*/ 5485 h 12797"/>
              <a:gd name="T56" fmla="*/ 11341 w 11940"/>
              <a:gd name="T57" fmla="*/ 3656 h 12797"/>
              <a:gd name="T58" fmla="*/ 5485 w 11940"/>
              <a:gd name="T59" fmla="*/ 1371 h 12797"/>
              <a:gd name="T60" fmla="*/ 5942 w 11940"/>
              <a:gd name="T61" fmla="*/ 1371 h 12797"/>
              <a:gd name="T62" fmla="*/ 5942 w 11940"/>
              <a:gd name="T63" fmla="*/ 457 h 12797"/>
              <a:gd name="T64" fmla="*/ 5485 w 11940"/>
              <a:gd name="T65" fmla="*/ 457 h 12797"/>
              <a:gd name="T66" fmla="*/ 5485 w 11940"/>
              <a:gd name="T67" fmla="*/ 1371 h 12797"/>
              <a:gd name="T68" fmla="*/ 5942 w 11940"/>
              <a:gd name="T69" fmla="*/ 5942 h 12797"/>
              <a:gd name="T70" fmla="*/ 5485 w 11940"/>
              <a:gd name="T71" fmla="*/ 5942 h 12797"/>
              <a:gd name="T72" fmla="*/ 5485 w 11940"/>
              <a:gd name="T73" fmla="*/ 12341 h 12797"/>
              <a:gd name="T74" fmla="*/ 5942 w 11940"/>
              <a:gd name="T75" fmla="*/ 12341 h 12797"/>
              <a:gd name="T76" fmla="*/ 5942 w 11940"/>
              <a:gd name="T77" fmla="*/ 5942 h 12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940" h="12797">
                <a:moveTo>
                  <a:pt x="11826" y="3485"/>
                </a:moveTo>
                <a:cubicBezTo>
                  <a:pt x="11940" y="3599"/>
                  <a:pt x="11940" y="3714"/>
                  <a:pt x="11826" y="3828"/>
                </a:cubicBezTo>
                <a:lnTo>
                  <a:pt x="9770" y="5884"/>
                </a:lnTo>
                <a:cubicBezTo>
                  <a:pt x="9693" y="5923"/>
                  <a:pt x="9637" y="5942"/>
                  <a:pt x="9598" y="5942"/>
                </a:cubicBezTo>
                <a:lnTo>
                  <a:pt x="6399" y="5942"/>
                </a:lnTo>
                <a:lnTo>
                  <a:pt x="6399" y="12570"/>
                </a:lnTo>
                <a:cubicBezTo>
                  <a:pt x="6399" y="12722"/>
                  <a:pt x="6322" y="12797"/>
                  <a:pt x="6170" y="12797"/>
                </a:cubicBezTo>
                <a:lnTo>
                  <a:pt x="5256" y="12797"/>
                </a:lnTo>
                <a:cubicBezTo>
                  <a:pt x="5104" y="12797"/>
                  <a:pt x="5027" y="12722"/>
                  <a:pt x="5027" y="12568"/>
                </a:cubicBezTo>
                <a:lnTo>
                  <a:pt x="5027" y="5942"/>
                </a:lnTo>
                <a:lnTo>
                  <a:pt x="228" y="5942"/>
                </a:lnTo>
                <a:cubicBezTo>
                  <a:pt x="77" y="5942"/>
                  <a:pt x="0" y="5866"/>
                  <a:pt x="0" y="5713"/>
                </a:cubicBezTo>
                <a:lnTo>
                  <a:pt x="0" y="1600"/>
                </a:lnTo>
                <a:cubicBezTo>
                  <a:pt x="0" y="1447"/>
                  <a:pt x="77" y="1371"/>
                  <a:pt x="229" y="1371"/>
                </a:cubicBezTo>
                <a:lnTo>
                  <a:pt x="5028" y="1371"/>
                </a:lnTo>
                <a:lnTo>
                  <a:pt x="5028" y="229"/>
                </a:lnTo>
                <a:cubicBezTo>
                  <a:pt x="5028" y="77"/>
                  <a:pt x="5104" y="0"/>
                  <a:pt x="5256" y="0"/>
                </a:cubicBezTo>
                <a:lnTo>
                  <a:pt x="6170" y="0"/>
                </a:lnTo>
                <a:cubicBezTo>
                  <a:pt x="6322" y="0"/>
                  <a:pt x="6399" y="77"/>
                  <a:pt x="6399" y="229"/>
                </a:cubicBezTo>
                <a:lnTo>
                  <a:pt x="6399" y="1372"/>
                </a:lnTo>
                <a:lnTo>
                  <a:pt x="9598" y="1372"/>
                </a:lnTo>
                <a:cubicBezTo>
                  <a:pt x="9637" y="1372"/>
                  <a:pt x="9693" y="1391"/>
                  <a:pt x="9770" y="1429"/>
                </a:cubicBezTo>
                <a:lnTo>
                  <a:pt x="11826" y="3485"/>
                </a:lnTo>
                <a:close/>
                <a:moveTo>
                  <a:pt x="11341" y="3656"/>
                </a:moveTo>
                <a:lnTo>
                  <a:pt x="9513" y="1829"/>
                </a:lnTo>
                <a:lnTo>
                  <a:pt x="457" y="1829"/>
                </a:lnTo>
                <a:lnTo>
                  <a:pt x="457" y="5485"/>
                </a:lnTo>
                <a:lnTo>
                  <a:pt x="9513" y="5485"/>
                </a:lnTo>
                <a:lnTo>
                  <a:pt x="11341" y="3656"/>
                </a:lnTo>
                <a:close/>
                <a:moveTo>
                  <a:pt x="5485" y="1371"/>
                </a:moveTo>
                <a:lnTo>
                  <a:pt x="5942" y="1371"/>
                </a:lnTo>
                <a:lnTo>
                  <a:pt x="5942" y="457"/>
                </a:lnTo>
                <a:lnTo>
                  <a:pt x="5485" y="457"/>
                </a:lnTo>
                <a:lnTo>
                  <a:pt x="5485" y="1371"/>
                </a:lnTo>
                <a:close/>
                <a:moveTo>
                  <a:pt x="5942" y="5942"/>
                </a:moveTo>
                <a:lnTo>
                  <a:pt x="5485" y="5942"/>
                </a:lnTo>
                <a:lnTo>
                  <a:pt x="5485" y="12341"/>
                </a:lnTo>
                <a:lnTo>
                  <a:pt x="5942" y="12341"/>
                </a:lnTo>
                <a:lnTo>
                  <a:pt x="5942" y="594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任意多边形: 形状 17">
            <a:extLst>
              <a:ext uri="{FF2B5EF4-FFF2-40B4-BE49-F238E27FC236}">
                <a16:creationId xmlns:a16="http://schemas.microsoft.com/office/drawing/2014/main" id="{DAA902DE-F2E1-618F-005A-086486C03363}"/>
              </a:ext>
            </a:extLst>
          </p:cNvPr>
          <p:cNvSpPr/>
          <p:nvPr/>
        </p:nvSpPr>
        <p:spPr>
          <a:xfrm>
            <a:off x="8805290" y="3887492"/>
            <a:ext cx="418820" cy="454857"/>
          </a:xfrm>
          <a:custGeom>
            <a:avLst/>
            <a:gdLst>
              <a:gd name="T0" fmla="*/ 7952 w 8836"/>
              <a:gd name="T1" fmla="*/ 8998 h 9598"/>
              <a:gd name="T2" fmla="*/ 7952 w 8836"/>
              <a:gd name="T3" fmla="*/ 1080 h 9598"/>
              <a:gd name="T4" fmla="*/ 6707 w 8836"/>
              <a:gd name="T5" fmla="*/ 0 h 9598"/>
              <a:gd name="T6" fmla="*/ 2530 w 8836"/>
              <a:gd name="T7" fmla="*/ 1560 h 9598"/>
              <a:gd name="T8" fmla="*/ 2530 w 8836"/>
              <a:gd name="T9" fmla="*/ 1960 h 9598"/>
              <a:gd name="T10" fmla="*/ 6306 w 8836"/>
              <a:gd name="T11" fmla="*/ 680 h 9598"/>
              <a:gd name="T12" fmla="*/ 6306 w 8836"/>
              <a:gd name="T13" fmla="*/ 9558 h 9598"/>
              <a:gd name="T14" fmla="*/ 8836 w 8836"/>
              <a:gd name="T15" fmla="*/ 9558 h 9598"/>
              <a:gd name="T16" fmla="*/ 8836 w 8836"/>
              <a:gd name="T17" fmla="*/ 8998 h 9598"/>
              <a:gd name="T18" fmla="*/ 7952 w 8836"/>
              <a:gd name="T19" fmla="*/ 8998 h 9598"/>
              <a:gd name="T20" fmla="*/ 1165 w 8836"/>
              <a:gd name="T21" fmla="*/ 6559 h 9598"/>
              <a:gd name="T22" fmla="*/ 3173 w 8836"/>
              <a:gd name="T23" fmla="*/ 6159 h 9598"/>
              <a:gd name="T24" fmla="*/ 3173 w 8836"/>
              <a:gd name="T25" fmla="*/ 5159 h 9598"/>
              <a:gd name="T26" fmla="*/ 1165 w 8836"/>
              <a:gd name="T27" fmla="*/ 5679 h 9598"/>
              <a:gd name="T28" fmla="*/ 1165 w 8836"/>
              <a:gd name="T29" fmla="*/ 6559 h 9598"/>
              <a:gd name="T30" fmla="*/ 1165 w 8836"/>
              <a:gd name="T31" fmla="*/ 9558 h 9598"/>
              <a:gd name="T32" fmla="*/ 3173 w 8836"/>
              <a:gd name="T33" fmla="*/ 9558 h 9598"/>
              <a:gd name="T34" fmla="*/ 3173 w 8836"/>
              <a:gd name="T35" fmla="*/ 8518 h 9598"/>
              <a:gd name="T36" fmla="*/ 1165 w 8836"/>
              <a:gd name="T37" fmla="*/ 8678 h 9598"/>
              <a:gd name="T38" fmla="*/ 1165 w 8836"/>
              <a:gd name="T39" fmla="*/ 9558 h 9598"/>
              <a:gd name="T40" fmla="*/ 1165 w 8836"/>
              <a:gd name="T41" fmla="*/ 8078 h 9598"/>
              <a:gd name="T42" fmla="*/ 3173 w 8836"/>
              <a:gd name="T43" fmla="*/ 7878 h 9598"/>
              <a:gd name="T44" fmla="*/ 3173 w 8836"/>
              <a:gd name="T45" fmla="*/ 6879 h 9598"/>
              <a:gd name="T46" fmla="*/ 1165 w 8836"/>
              <a:gd name="T47" fmla="*/ 7198 h 9598"/>
              <a:gd name="T48" fmla="*/ 1165 w 8836"/>
              <a:gd name="T49" fmla="*/ 8078 h 9598"/>
              <a:gd name="T50" fmla="*/ 1165 w 8836"/>
              <a:gd name="T51" fmla="*/ 5039 h 9598"/>
              <a:gd name="T52" fmla="*/ 3173 w 8836"/>
              <a:gd name="T53" fmla="*/ 4479 h 9598"/>
              <a:gd name="T54" fmla="*/ 3173 w 8836"/>
              <a:gd name="T55" fmla="*/ 3439 h 9598"/>
              <a:gd name="T56" fmla="*/ 1165 w 8836"/>
              <a:gd name="T57" fmla="*/ 4119 h 9598"/>
              <a:gd name="T58" fmla="*/ 1165 w 8836"/>
              <a:gd name="T59" fmla="*/ 5039 h 9598"/>
              <a:gd name="T60" fmla="*/ 5342 w 8836"/>
              <a:gd name="T61" fmla="*/ 2440 h 9598"/>
              <a:gd name="T62" fmla="*/ 4217 w 8836"/>
              <a:gd name="T63" fmla="*/ 1760 h 9598"/>
              <a:gd name="T64" fmla="*/ 0 w 8836"/>
              <a:gd name="T65" fmla="*/ 3279 h 9598"/>
              <a:gd name="T66" fmla="*/ 0 w 8836"/>
              <a:gd name="T67" fmla="*/ 9598 h 9598"/>
              <a:gd name="T68" fmla="*/ 562 w 8836"/>
              <a:gd name="T69" fmla="*/ 9598 h 9598"/>
              <a:gd name="T70" fmla="*/ 562 w 8836"/>
              <a:gd name="T71" fmla="*/ 3559 h 9598"/>
              <a:gd name="T72" fmla="*/ 3735 w 8836"/>
              <a:gd name="T73" fmla="*/ 2519 h 9598"/>
              <a:gd name="T74" fmla="*/ 3735 w 8836"/>
              <a:gd name="T75" fmla="*/ 9558 h 9598"/>
              <a:gd name="T76" fmla="*/ 5382 w 8836"/>
              <a:gd name="T77" fmla="*/ 9558 h 9598"/>
              <a:gd name="T78" fmla="*/ 5342 w 8836"/>
              <a:gd name="T79" fmla="*/ 2440 h 9598"/>
              <a:gd name="T80" fmla="*/ 5342 w 8836"/>
              <a:gd name="T81" fmla="*/ 2440 h 9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36" h="9598">
                <a:moveTo>
                  <a:pt x="7952" y="8998"/>
                </a:moveTo>
                <a:lnTo>
                  <a:pt x="7952" y="1080"/>
                </a:lnTo>
                <a:lnTo>
                  <a:pt x="6707" y="0"/>
                </a:lnTo>
                <a:lnTo>
                  <a:pt x="2530" y="1560"/>
                </a:lnTo>
                <a:lnTo>
                  <a:pt x="2530" y="1960"/>
                </a:lnTo>
                <a:lnTo>
                  <a:pt x="6306" y="680"/>
                </a:lnTo>
                <a:lnTo>
                  <a:pt x="6306" y="9558"/>
                </a:lnTo>
                <a:lnTo>
                  <a:pt x="8836" y="9558"/>
                </a:lnTo>
                <a:lnTo>
                  <a:pt x="8836" y="8998"/>
                </a:lnTo>
                <a:lnTo>
                  <a:pt x="7952" y="8998"/>
                </a:lnTo>
                <a:close/>
                <a:moveTo>
                  <a:pt x="1165" y="6559"/>
                </a:moveTo>
                <a:lnTo>
                  <a:pt x="3173" y="6159"/>
                </a:lnTo>
                <a:lnTo>
                  <a:pt x="3173" y="5159"/>
                </a:lnTo>
                <a:lnTo>
                  <a:pt x="1165" y="5679"/>
                </a:lnTo>
                <a:lnTo>
                  <a:pt x="1165" y="6559"/>
                </a:lnTo>
                <a:close/>
                <a:moveTo>
                  <a:pt x="1165" y="9558"/>
                </a:moveTo>
                <a:lnTo>
                  <a:pt x="3173" y="9558"/>
                </a:lnTo>
                <a:lnTo>
                  <a:pt x="3173" y="8518"/>
                </a:lnTo>
                <a:lnTo>
                  <a:pt x="1165" y="8678"/>
                </a:lnTo>
                <a:lnTo>
                  <a:pt x="1165" y="9558"/>
                </a:lnTo>
                <a:close/>
                <a:moveTo>
                  <a:pt x="1165" y="8078"/>
                </a:moveTo>
                <a:lnTo>
                  <a:pt x="3173" y="7878"/>
                </a:lnTo>
                <a:lnTo>
                  <a:pt x="3173" y="6879"/>
                </a:lnTo>
                <a:lnTo>
                  <a:pt x="1165" y="7198"/>
                </a:lnTo>
                <a:lnTo>
                  <a:pt x="1165" y="8078"/>
                </a:lnTo>
                <a:close/>
                <a:moveTo>
                  <a:pt x="1165" y="5039"/>
                </a:moveTo>
                <a:lnTo>
                  <a:pt x="3173" y="4479"/>
                </a:lnTo>
                <a:lnTo>
                  <a:pt x="3173" y="3439"/>
                </a:lnTo>
                <a:lnTo>
                  <a:pt x="1165" y="4119"/>
                </a:lnTo>
                <a:lnTo>
                  <a:pt x="1165" y="5039"/>
                </a:lnTo>
                <a:close/>
                <a:moveTo>
                  <a:pt x="5342" y="2440"/>
                </a:moveTo>
                <a:lnTo>
                  <a:pt x="4217" y="1760"/>
                </a:lnTo>
                <a:lnTo>
                  <a:pt x="0" y="3279"/>
                </a:lnTo>
                <a:lnTo>
                  <a:pt x="0" y="9598"/>
                </a:lnTo>
                <a:lnTo>
                  <a:pt x="562" y="9598"/>
                </a:lnTo>
                <a:lnTo>
                  <a:pt x="562" y="3559"/>
                </a:lnTo>
                <a:lnTo>
                  <a:pt x="3735" y="2519"/>
                </a:lnTo>
                <a:lnTo>
                  <a:pt x="3735" y="9558"/>
                </a:lnTo>
                <a:lnTo>
                  <a:pt x="5382" y="9558"/>
                </a:lnTo>
                <a:lnTo>
                  <a:pt x="5342" y="2440"/>
                </a:lnTo>
                <a:close/>
                <a:moveTo>
                  <a:pt x="5342" y="2440"/>
                </a:move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638692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6">
            <a:extLst>
              <a:ext uri="{FF2B5EF4-FFF2-40B4-BE49-F238E27FC236}">
                <a16:creationId xmlns:a16="http://schemas.microsoft.com/office/drawing/2014/main" id="{07BEFD37-B58D-63A5-0771-ED112C47B312}"/>
              </a:ext>
            </a:extLst>
          </p:cNvPr>
          <p:cNvSpPr txBox="1">
            <a:spLocks/>
          </p:cNvSpPr>
          <p:nvPr/>
        </p:nvSpPr>
        <p:spPr>
          <a:xfrm>
            <a:off x="0" y="45840"/>
            <a:ext cx="10858500" cy="578644"/>
          </a:xfrm>
          <a:prstGeom prst="rect">
            <a:avLst/>
          </a:prstGeom>
        </p:spPr>
        <p:txBody>
          <a:bodyPr vert="horz" lIns="91440" tIns="45720" rIns="91440" bIns="45720" rtlCol="0" anchor="b" anchorCtr="0">
            <a:normAutofit fontScale="97500"/>
          </a:bodyPr>
          <a:lstStyle>
            <a:lvl1pPr algn="l" defTabSz="914400" rtl="0" eaLnBrk="1" latinLnBrk="0" hangingPunct="1">
              <a:lnSpc>
                <a:spcPct val="100000"/>
              </a:lnSpc>
              <a:spcBef>
                <a:spcPct val="0"/>
              </a:spcBef>
              <a:buNone/>
              <a:defRPr sz="2800" b="1" kern="1200">
                <a:solidFill>
                  <a:schemeClr val="accent1"/>
                </a:solidFill>
                <a:latin typeface="+mj-lt"/>
                <a:ea typeface="+mj-ea"/>
                <a:cs typeface="+mj-cs"/>
              </a:defRPr>
            </a:lvl1pPr>
          </a:lstStyle>
          <a:p>
            <a:r>
              <a:rPr lang="en-US" sz="3200" dirty="0"/>
              <a:t>Transparency &amp; accountability</a:t>
            </a:r>
          </a:p>
        </p:txBody>
      </p:sp>
      <p:sp>
        <p:nvSpPr>
          <p:cNvPr id="9" name="箭头: V 形 8">
            <a:extLst>
              <a:ext uri="{FF2B5EF4-FFF2-40B4-BE49-F238E27FC236}">
                <a16:creationId xmlns:a16="http://schemas.microsoft.com/office/drawing/2014/main" id="{2D393B74-D244-224E-89DF-4BA75F99B993}"/>
              </a:ext>
            </a:extLst>
          </p:cNvPr>
          <p:cNvSpPr/>
          <p:nvPr/>
        </p:nvSpPr>
        <p:spPr>
          <a:xfrm>
            <a:off x="660400"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zh-CN" sz="1600" b="1">
                <a:solidFill>
                  <a:schemeClr val="bg1"/>
                </a:solidFill>
              </a:rPr>
              <a:t>WHY SWF</a:t>
            </a:r>
            <a:endParaRPr kumimoji="1" lang="en-US" altLang="zh-CN" sz="1600" b="1" dirty="0">
              <a:solidFill>
                <a:schemeClr val="bg1"/>
              </a:solidFill>
            </a:endParaRPr>
          </a:p>
        </p:txBody>
      </p:sp>
      <p:sp>
        <p:nvSpPr>
          <p:cNvPr id="11" name="箭头: V 形 10">
            <a:extLst>
              <a:ext uri="{FF2B5EF4-FFF2-40B4-BE49-F238E27FC236}">
                <a16:creationId xmlns:a16="http://schemas.microsoft.com/office/drawing/2014/main" id="{418015E7-B460-7117-1CD6-E9815CDA508B}"/>
              </a:ext>
            </a:extLst>
          </p:cNvPr>
          <p:cNvSpPr/>
          <p:nvPr/>
        </p:nvSpPr>
        <p:spPr>
          <a:xfrm>
            <a:off x="7918578"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bg1"/>
                </a:solidFill>
              </a:rPr>
              <a:t>DILEMMA</a:t>
            </a:r>
          </a:p>
        </p:txBody>
      </p:sp>
      <p:cxnSp>
        <p:nvCxnSpPr>
          <p:cNvPr id="12" name="直接连接符 11">
            <a:extLst>
              <a:ext uri="{FF2B5EF4-FFF2-40B4-BE49-F238E27FC236}">
                <a16:creationId xmlns:a16="http://schemas.microsoft.com/office/drawing/2014/main" id="{79CB125E-23AD-9410-469D-DAB5FB6DB638}"/>
              </a:ext>
            </a:extLst>
          </p:cNvPr>
          <p:cNvCxnSpPr>
            <a:cxnSpLocks/>
          </p:cNvCxnSpPr>
          <p:nvPr/>
        </p:nvCxnSpPr>
        <p:spPr>
          <a:xfrm>
            <a:off x="17593" y="679305"/>
            <a:ext cx="262400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箭头: V 形 14">
            <a:extLst>
              <a:ext uri="{FF2B5EF4-FFF2-40B4-BE49-F238E27FC236}">
                <a16:creationId xmlns:a16="http://schemas.microsoft.com/office/drawing/2014/main" id="{D76272DD-4BC8-C567-6CD8-4C81B8E874B6}"/>
              </a:ext>
            </a:extLst>
          </p:cNvPr>
          <p:cNvSpPr/>
          <p:nvPr/>
        </p:nvSpPr>
        <p:spPr>
          <a:xfrm>
            <a:off x="4346785" y="6414636"/>
            <a:ext cx="3498429" cy="338554"/>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tx1"/>
                </a:solidFill>
              </a:rPr>
              <a:t>HOW TO DO</a:t>
            </a:r>
          </a:p>
        </p:txBody>
      </p:sp>
      <p:pic>
        <p:nvPicPr>
          <p:cNvPr id="6" name="图片 5">
            <a:extLst>
              <a:ext uri="{FF2B5EF4-FFF2-40B4-BE49-F238E27FC236}">
                <a16:creationId xmlns:a16="http://schemas.microsoft.com/office/drawing/2014/main" id="{E5E3B6F6-56D8-8A26-CB0F-61CF9030F2B9}"/>
              </a:ext>
            </a:extLst>
          </p:cNvPr>
          <p:cNvPicPr>
            <a:picLocks noChangeAspect="1"/>
          </p:cNvPicPr>
          <p:nvPr/>
        </p:nvPicPr>
        <p:blipFill>
          <a:blip r:embed="rId4"/>
          <a:stretch>
            <a:fillRect/>
          </a:stretch>
        </p:blipFill>
        <p:spPr>
          <a:xfrm>
            <a:off x="351126" y="1081651"/>
            <a:ext cx="7788910" cy="4716186"/>
          </a:xfrm>
          <a:prstGeom prst="rect">
            <a:avLst/>
          </a:prstGeom>
        </p:spPr>
      </p:pic>
      <p:cxnSp>
        <p:nvCxnSpPr>
          <p:cNvPr id="8" name="直接连接符 7">
            <a:extLst>
              <a:ext uri="{FF2B5EF4-FFF2-40B4-BE49-F238E27FC236}">
                <a16:creationId xmlns:a16="http://schemas.microsoft.com/office/drawing/2014/main" id="{DFFC5F0F-8D5A-D455-D220-DFEE18F41F2A}"/>
              </a:ext>
            </a:extLst>
          </p:cNvPr>
          <p:cNvCxnSpPr/>
          <p:nvPr/>
        </p:nvCxnSpPr>
        <p:spPr>
          <a:xfrm>
            <a:off x="8572920" y="1150143"/>
            <a:ext cx="0" cy="4557713"/>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6C2C493D-1591-87DB-8209-FAD74ECE94EF}"/>
              </a:ext>
            </a:extLst>
          </p:cNvPr>
          <p:cNvSpPr txBox="1"/>
          <p:nvPr/>
        </p:nvSpPr>
        <p:spPr>
          <a:xfrm>
            <a:off x="8979694" y="1085850"/>
            <a:ext cx="2257425" cy="523220"/>
          </a:xfrm>
          <a:prstGeom prst="rect">
            <a:avLst/>
          </a:prstGeom>
          <a:noFill/>
        </p:spPr>
        <p:txBody>
          <a:bodyPr wrap="square" rtlCol="0">
            <a:spAutoFit/>
          </a:bodyPr>
          <a:lstStyle/>
          <a:p>
            <a:r>
              <a:rPr lang="en-US" altLang="zh-CN" sz="2800" dirty="0"/>
              <a:t>Insufficient</a:t>
            </a:r>
            <a:r>
              <a:rPr lang="en-US" altLang="zh-CN" dirty="0"/>
              <a:t> </a:t>
            </a:r>
            <a:endParaRPr lang="zh-CN" altLang="en-US" dirty="0"/>
          </a:p>
        </p:txBody>
      </p:sp>
      <p:sp>
        <p:nvSpPr>
          <p:cNvPr id="13" name="文本框 12">
            <a:extLst>
              <a:ext uri="{FF2B5EF4-FFF2-40B4-BE49-F238E27FC236}">
                <a16:creationId xmlns:a16="http://schemas.microsoft.com/office/drawing/2014/main" id="{9514C55B-4149-E9C0-DE9A-98E28D7E4E8B}"/>
              </a:ext>
            </a:extLst>
          </p:cNvPr>
          <p:cNvSpPr txBox="1"/>
          <p:nvPr/>
        </p:nvSpPr>
        <p:spPr>
          <a:xfrm>
            <a:off x="8979694" y="1747270"/>
            <a:ext cx="1307307" cy="646331"/>
          </a:xfrm>
          <a:prstGeom prst="rect">
            <a:avLst/>
          </a:prstGeom>
          <a:noFill/>
        </p:spPr>
        <p:txBody>
          <a:bodyPr wrap="square" rtlCol="0">
            <a:spAutoFit/>
          </a:bodyPr>
          <a:lstStyle/>
          <a:p>
            <a:r>
              <a:rPr lang="en-US" altLang="zh-CN" dirty="0"/>
              <a:t>Correct </a:t>
            </a:r>
          </a:p>
          <a:p>
            <a:endParaRPr lang="zh-CN" altLang="en-US" dirty="0"/>
          </a:p>
        </p:txBody>
      </p:sp>
      <p:sp>
        <p:nvSpPr>
          <p:cNvPr id="14" name="文本框 13">
            <a:extLst>
              <a:ext uri="{FF2B5EF4-FFF2-40B4-BE49-F238E27FC236}">
                <a16:creationId xmlns:a16="http://schemas.microsoft.com/office/drawing/2014/main" id="{739B14C6-6E02-F40F-DCFB-0B6FC9C7AE74}"/>
              </a:ext>
            </a:extLst>
          </p:cNvPr>
          <p:cNvSpPr txBox="1"/>
          <p:nvPr/>
        </p:nvSpPr>
        <p:spPr>
          <a:xfrm>
            <a:off x="9327273" y="2393601"/>
            <a:ext cx="1207294" cy="369332"/>
          </a:xfrm>
          <a:prstGeom prst="rect">
            <a:avLst/>
          </a:prstGeom>
          <a:noFill/>
        </p:spPr>
        <p:txBody>
          <a:bodyPr wrap="square" rtlCol="0">
            <a:spAutoFit/>
          </a:bodyPr>
          <a:lstStyle/>
          <a:p>
            <a:r>
              <a:rPr lang="en-US" altLang="zh-CN" dirty="0"/>
              <a:t>Report </a:t>
            </a:r>
            <a:endParaRPr lang="zh-CN" altLang="en-US" dirty="0"/>
          </a:p>
        </p:txBody>
      </p:sp>
      <p:sp>
        <p:nvSpPr>
          <p:cNvPr id="16" name="文本框 15">
            <a:extLst>
              <a:ext uri="{FF2B5EF4-FFF2-40B4-BE49-F238E27FC236}">
                <a16:creationId xmlns:a16="http://schemas.microsoft.com/office/drawing/2014/main" id="{A203BABB-CBDD-AF3E-5BE5-57D538C90223}"/>
              </a:ext>
            </a:extLst>
          </p:cNvPr>
          <p:cNvSpPr txBox="1"/>
          <p:nvPr/>
        </p:nvSpPr>
        <p:spPr>
          <a:xfrm>
            <a:off x="9327272" y="3442466"/>
            <a:ext cx="1407315" cy="369332"/>
          </a:xfrm>
          <a:prstGeom prst="rect">
            <a:avLst/>
          </a:prstGeom>
          <a:noFill/>
        </p:spPr>
        <p:txBody>
          <a:bodyPr wrap="square" rtlCol="0">
            <a:spAutoFit/>
          </a:bodyPr>
          <a:lstStyle/>
          <a:p>
            <a:r>
              <a:rPr lang="en-US" altLang="zh-CN" dirty="0"/>
              <a:t>Investment </a:t>
            </a:r>
            <a:endParaRPr lang="zh-CN" altLang="en-US" dirty="0"/>
          </a:p>
        </p:txBody>
      </p:sp>
      <p:sp>
        <p:nvSpPr>
          <p:cNvPr id="17" name="文本框 16">
            <a:extLst>
              <a:ext uri="{FF2B5EF4-FFF2-40B4-BE49-F238E27FC236}">
                <a16:creationId xmlns:a16="http://schemas.microsoft.com/office/drawing/2014/main" id="{911547DD-0A5B-FAAB-C9A3-9A601E0692E1}"/>
              </a:ext>
            </a:extLst>
          </p:cNvPr>
          <p:cNvSpPr txBox="1"/>
          <p:nvPr/>
        </p:nvSpPr>
        <p:spPr>
          <a:xfrm>
            <a:off x="9327273" y="4611718"/>
            <a:ext cx="1407315" cy="369332"/>
          </a:xfrm>
          <a:prstGeom prst="rect">
            <a:avLst/>
          </a:prstGeom>
          <a:noFill/>
        </p:spPr>
        <p:txBody>
          <a:bodyPr wrap="square" rtlCol="0">
            <a:spAutoFit/>
          </a:bodyPr>
          <a:lstStyle/>
          <a:p>
            <a:r>
              <a:rPr lang="en-US" altLang="zh-CN" dirty="0"/>
              <a:t>Audit </a:t>
            </a:r>
            <a:endParaRPr lang="zh-CN" altLang="en-US" dirty="0"/>
          </a:p>
        </p:txBody>
      </p:sp>
    </p:spTree>
    <p:custDataLst>
      <p:tags r:id="rId1"/>
    </p:custDataLst>
    <p:extLst>
      <p:ext uri="{BB962C8B-B14F-4D97-AF65-F5344CB8AC3E}">
        <p14:creationId xmlns:p14="http://schemas.microsoft.com/office/powerpoint/2010/main" val="1121189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6">
            <a:extLst>
              <a:ext uri="{FF2B5EF4-FFF2-40B4-BE49-F238E27FC236}">
                <a16:creationId xmlns:a16="http://schemas.microsoft.com/office/drawing/2014/main" id="{07BEFD37-B58D-63A5-0771-ED112C47B312}"/>
              </a:ext>
            </a:extLst>
          </p:cNvPr>
          <p:cNvSpPr txBox="1">
            <a:spLocks/>
          </p:cNvSpPr>
          <p:nvPr/>
        </p:nvSpPr>
        <p:spPr>
          <a:xfrm>
            <a:off x="0" y="45840"/>
            <a:ext cx="10858500" cy="578644"/>
          </a:xfrm>
          <a:prstGeom prst="rect">
            <a:avLst/>
          </a:prstGeom>
        </p:spPr>
        <p:txBody>
          <a:bodyPr vert="horz" lIns="91440" tIns="45720" rIns="91440" bIns="45720" rtlCol="0" anchor="b" anchorCtr="0">
            <a:normAutofit fontScale="97500"/>
          </a:bodyPr>
          <a:lstStyle>
            <a:lvl1pPr algn="l" defTabSz="914400" rtl="0" eaLnBrk="1" latinLnBrk="0" hangingPunct="1">
              <a:lnSpc>
                <a:spcPct val="100000"/>
              </a:lnSpc>
              <a:spcBef>
                <a:spcPct val="0"/>
              </a:spcBef>
              <a:buNone/>
              <a:defRPr sz="2800" b="1" kern="1200">
                <a:solidFill>
                  <a:schemeClr val="accent1"/>
                </a:solidFill>
                <a:latin typeface="+mj-lt"/>
                <a:ea typeface="+mj-ea"/>
                <a:cs typeface="+mj-cs"/>
              </a:defRPr>
            </a:lvl1pPr>
          </a:lstStyle>
          <a:p>
            <a:r>
              <a:rPr lang="en-US" sz="3200" dirty="0" err="1"/>
              <a:t>Behaviour</a:t>
            </a:r>
            <a:endParaRPr lang="en-US" sz="3200" dirty="0"/>
          </a:p>
        </p:txBody>
      </p:sp>
      <p:sp>
        <p:nvSpPr>
          <p:cNvPr id="9" name="箭头: V 形 8">
            <a:extLst>
              <a:ext uri="{FF2B5EF4-FFF2-40B4-BE49-F238E27FC236}">
                <a16:creationId xmlns:a16="http://schemas.microsoft.com/office/drawing/2014/main" id="{2D393B74-D244-224E-89DF-4BA75F99B993}"/>
              </a:ext>
            </a:extLst>
          </p:cNvPr>
          <p:cNvSpPr/>
          <p:nvPr/>
        </p:nvSpPr>
        <p:spPr>
          <a:xfrm>
            <a:off x="660400"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zh-CN" sz="1600" b="1">
                <a:solidFill>
                  <a:schemeClr val="bg1"/>
                </a:solidFill>
              </a:rPr>
              <a:t>WHY SWF</a:t>
            </a:r>
            <a:endParaRPr kumimoji="1" lang="en-US" altLang="zh-CN" sz="1600" b="1" dirty="0">
              <a:solidFill>
                <a:schemeClr val="bg1"/>
              </a:solidFill>
            </a:endParaRPr>
          </a:p>
        </p:txBody>
      </p:sp>
      <p:sp>
        <p:nvSpPr>
          <p:cNvPr id="11" name="箭头: V 形 10">
            <a:extLst>
              <a:ext uri="{FF2B5EF4-FFF2-40B4-BE49-F238E27FC236}">
                <a16:creationId xmlns:a16="http://schemas.microsoft.com/office/drawing/2014/main" id="{418015E7-B460-7117-1CD6-E9815CDA508B}"/>
              </a:ext>
            </a:extLst>
          </p:cNvPr>
          <p:cNvSpPr/>
          <p:nvPr/>
        </p:nvSpPr>
        <p:spPr>
          <a:xfrm>
            <a:off x="7918578"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bg1"/>
                </a:solidFill>
              </a:rPr>
              <a:t>DILEMMA</a:t>
            </a:r>
          </a:p>
        </p:txBody>
      </p:sp>
      <p:cxnSp>
        <p:nvCxnSpPr>
          <p:cNvPr id="12" name="直接连接符 11">
            <a:extLst>
              <a:ext uri="{FF2B5EF4-FFF2-40B4-BE49-F238E27FC236}">
                <a16:creationId xmlns:a16="http://schemas.microsoft.com/office/drawing/2014/main" id="{79CB125E-23AD-9410-469D-DAB5FB6DB638}"/>
              </a:ext>
            </a:extLst>
          </p:cNvPr>
          <p:cNvCxnSpPr>
            <a:cxnSpLocks/>
          </p:cNvCxnSpPr>
          <p:nvPr/>
        </p:nvCxnSpPr>
        <p:spPr>
          <a:xfrm>
            <a:off x="17593" y="679305"/>
            <a:ext cx="262400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箭头: V 形 14">
            <a:extLst>
              <a:ext uri="{FF2B5EF4-FFF2-40B4-BE49-F238E27FC236}">
                <a16:creationId xmlns:a16="http://schemas.microsoft.com/office/drawing/2014/main" id="{D76272DD-4BC8-C567-6CD8-4C81B8E874B6}"/>
              </a:ext>
            </a:extLst>
          </p:cNvPr>
          <p:cNvSpPr/>
          <p:nvPr/>
        </p:nvSpPr>
        <p:spPr>
          <a:xfrm>
            <a:off x="4346785" y="6414636"/>
            <a:ext cx="3498429" cy="338554"/>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tx1"/>
                </a:solidFill>
              </a:rPr>
              <a:t>HOW TO DO</a:t>
            </a:r>
          </a:p>
        </p:txBody>
      </p:sp>
      <p:cxnSp>
        <p:nvCxnSpPr>
          <p:cNvPr id="2" name="直接连接符 1">
            <a:extLst>
              <a:ext uri="{FF2B5EF4-FFF2-40B4-BE49-F238E27FC236}">
                <a16:creationId xmlns:a16="http://schemas.microsoft.com/office/drawing/2014/main" id="{70E99B43-F3EC-FC6A-7BE7-60C6F70A05D2}"/>
              </a:ext>
            </a:extLst>
          </p:cNvPr>
          <p:cNvCxnSpPr/>
          <p:nvPr/>
        </p:nvCxnSpPr>
        <p:spPr>
          <a:xfrm>
            <a:off x="8572920" y="1150143"/>
            <a:ext cx="0" cy="4557713"/>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2AB2C611-CCB9-C9AA-1734-6CAC69049DB3}"/>
              </a:ext>
            </a:extLst>
          </p:cNvPr>
          <p:cNvPicPr>
            <a:picLocks noChangeAspect="1"/>
          </p:cNvPicPr>
          <p:nvPr/>
        </p:nvPicPr>
        <p:blipFill>
          <a:blip r:embed="rId4"/>
          <a:stretch>
            <a:fillRect/>
          </a:stretch>
        </p:blipFill>
        <p:spPr>
          <a:xfrm>
            <a:off x="351126" y="1081651"/>
            <a:ext cx="7788910" cy="4716186"/>
          </a:xfrm>
          <a:prstGeom prst="rect">
            <a:avLst/>
          </a:prstGeom>
        </p:spPr>
      </p:pic>
      <p:sp>
        <p:nvSpPr>
          <p:cNvPr id="5" name="文本框 4">
            <a:extLst>
              <a:ext uri="{FF2B5EF4-FFF2-40B4-BE49-F238E27FC236}">
                <a16:creationId xmlns:a16="http://schemas.microsoft.com/office/drawing/2014/main" id="{3AC838F3-A815-E351-FFD2-38ADB1471A2C}"/>
              </a:ext>
            </a:extLst>
          </p:cNvPr>
          <p:cNvSpPr txBox="1"/>
          <p:nvPr/>
        </p:nvSpPr>
        <p:spPr>
          <a:xfrm>
            <a:off x="8979694" y="1085850"/>
            <a:ext cx="2257425" cy="523220"/>
          </a:xfrm>
          <a:prstGeom prst="rect">
            <a:avLst/>
          </a:prstGeom>
          <a:noFill/>
        </p:spPr>
        <p:txBody>
          <a:bodyPr wrap="square" rtlCol="0">
            <a:spAutoFit/>
          </a:bodyPr>
          <a:lstStyle/>
          <a:p>
            <a:r>
              <a:rPr lang="en-US" altLang="zh-CN" sz="2800" dirty="0"/>
              <a:t>Insufficient</a:t>
            </a:r>
            <a:r>
              <a:rPr lang="en-US" altLang="zh-CN" dirty="0"/>
              <a:t> </a:t>
            </a:r>
            <a:endParaRPr lang="zh-CN" altLang="en-US" dirty="0"/>
          </a:p>
        </p:txBody>
      </p:sp>
      <p:sp>
        <p:nvSpPr>
          <p:cNvPr id="6" name="文本框 5">
            <a:extLst>
              <a:ext uri="{FF2B5EF4-FFF2-40B4-BE49-F238E27FC236}">
                <a16:creationId xmlns:a16="http://schemas.microsoft.com/office/drawing/2014/main" id="{628585F5-430F-CC5E-1CF1-977205BA26A1}"/>
              </a:ext>
            </a:extLst>
          </p:cNvPr>
          <p:cNvSpPr txBox="1"/>
          <p:nvPr/>
        </p:nvSpPr>
        <p:spPr>
          <a:xfrm>
            <a:off x="8979694" y="1747270"/>
            <a:ext cx="1307307" cy="646331"/>
          </a:xfrm>
          <a:prstGeom prst="rect">
            <a:avLst/>
          </a:prstGeom>
          <a:noFill/>
        </p:spPr>
        <p:txBody>
          <a:bodyPr wrap="square" rtlCol="0">
            <a:spAutoFit/>
          </a:bodyPr>
          <a:lstStyle/>
          <a:p>
            <a:r>
              <a:rPr lang="en-US" altLang="zh-CN" dirty="0"/>
              <a:t>Correct</a:t>
            </a:r>
          </a:p>
          <a:p>
            <a:endParaRPr lang="zh-CN" altLang="en-US" dirty="0"/>
          </a:p>
        </p:txBody>
      </p:sp>
      <p:sp>
        <p:nvSpPr>
          <p:cNvPr id="7" name="文本框 6">
            <a:extLst>
              <a:ext uri="{FF2B5EF4-FFF2-40B4-BE49-F238E27FC236}">
                <a16:creationId xmlns:a16="http://schemas.microsoft.com/office/drawing/2014/main" id="{6CC87D8B-3871-0BD3-779A-ADEF316C5C6B}"/>
              </a:ext>
            </a:extLst>
          </p:cNvPr>
          <p:cNvSpPr txBox="1"/>
          <p:nvPr/>
        </p:nvSpPr>
        <p:spPr>
          <a:xfrm>
            <a:off x="9373896" y="2638716"/>
            <a:ext cx="2043111" cy="923330"/>
          </a:xfrm>
          <a:prstGeom prst="rect">
            <a:avLst/>
          </a:prstGeom>
          <a:noFill/>
        </p:spPr>
        <p:txBody>
          <a:bodyPr wrap="square" rtlCol="0">
            <a:spAutoFit/>
          </a:bodyPr>
          <a:lstStyle/>
          <a:p>
            <a:r>
              <a:rPr lang="en-US" altLang="zh-CN" dirty="0"/>
              <a:t>Enhance the speed of adjustment </a:t>
            </a:r>
            <a:endParaRPr lang="zh-CN" altLang="en-US" dirty="0"/>
          </a:p>
        </p:txBody>
      </p:sp>
      <p:sp>
        <p:nvSpPr>
          <p:cNvPr id="8" name="任意多边形: 形状 7">
            <a:extLst>
              <a:ext uri="{FF2B5EF4-FFF2-40B4-BE49-F238E27FC236}">
                <a16:creationId xmlns:a16="http://schemas.microsoft.com/office/drawing/2014/main" id="{6333DDA6-62F6-D094-06C3-A48965C8A0B4}"/>
              </a:ext>
            </a:extLst>
          </p:cNvPr>
          <p:cNvSpPr/>
          <p:nvPr/>
        </p:nvSpPr>
        <p:spPr>
          <a:xfrm rot="16200000">
            <a:off x="8795692" y="2899504"/>
            <a:ext cx="609685" cy="449304"/>
          </a:xfrm>
          <a:custGeom>
            <a:avLst/>
            <a:gdLst>
              <a:gd name="T0" fmla="*/ 2915 w 2915"/>
              <a:gd name="T1" fmla="*/ 1075 h 2151"/>
              <a:gd name="T2" fmla="*/ 2783 w 2915"/>
              <a:gd name="T3" fmla="*/ 1329 h 2151"/>
              <a:gd name="T4" fmla="*/ 1675 w 2915"/>
              <a:gd name="T5" fmla="*/ 2104 h 2151"/>
              <a:gd name="T6" fmla="*/ 1528 w 2915"/>
              <a:gd name="T7" fmla="*/ 2151 h 2151"/>
              <a:gd name="T8" fmla="*/ 1528 w 2915"/>
              <a:gd name="T9" fmla="*/ 2151 h 2151"/>
              <a:gd name="T10" fmla="*/ 1269 w 2915"/>
              <a:gd name="T11" fmla="*/ 1893 h 2151"/>
              <a:gd name="T12" fmla="*/ 1379 w 2915"/>
              <a:gd name="T13" fmla="*/ 1681 h 2151"/>
              <a:gd name="T14" fmla="*/ 1475 w 2915"/>
              <a:gd name="T15" fmla="*/ 1614 h 2151"/>
              <a:gd name="T16" fmla="*/ 539 w 2915"/>
              <a:gd name="T17" fmla="*/ 1614 h 2151"/>
              <a:gd name="T18" fmla="*/ 0 w 2915"/>
              <a:gd name="T19" fmla="*/ 1075 h 2151"/>
              <a:gd name="T20" fmla="*/ 539 w 2915"/>
              <a:gd name="T21" fmla="*/ 536 h 2151"/>
              <a:gd name="T22" fmla="*/ 1475 w 2915"/>
              <a:gd name="T23" fmla="*/ 536 h 2151"/>
              <a:gd name="T24" fmla="*/ 1379 w 2915"/>
              <a:gd name="T25" fmla="*/ 470 h 2151"/>
              <a:gd name="T26" fmla="*/ 1269 w 2915"/>
              <a:gd name="T27" fmla="*/ 258 h 2151"/>
              <a:gd name="T28" fmla="*/ 1528 w 2915"/>
              <a:gd name="T29" fmla="*/ 0 h 2151"/>
              <a:gd name="T30" fmla="*/ 1675 w 2915"/>
              <a:gd name="T31" fmla="*/ 47 h 2151"/>
              <a:gd name="T32" fmla="*/ 2783 w 2915"/>
              <a:gd name="T33" fmla="*/ 822 h 2151"/>
              <a:gd name="T34" fmla="*/ 2915 w 2915"/>
              <a:gd name="T35" fmla="*/ 1075 h 2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15" h="2151">
                <a:moveTo>
                  <a:pt x="2915" y="1075"/>
                </a:moveTo>
                <a:cubicBezTo>
                  <a:pt x="2915" y="1176"/>
                  <a:pt x="2865" y="1271"/>
                  <a:pt x="2783" y="1329"/>
                </a:cubicBezTo>
                <a:lnTo>
                  <a:pt x="1675" y="2104"/>
                </a:lnTo>
                <a:cubicBezTo>
                  <a:pt x="1631" y="2135"/>
                  <a:pt x="1580" y="2151"/>
                  <a:pt x="1528" y="2151"/>
                </a:cubicBezTo>
                <a:lnTo>
                  <a:pt x="1528" y="2151"/>
                </a:lnTo>
                <a:cubicBezTo>
                  <a:pt x="1385" y="2151"/>
                  <a:pt x="1269" y="2035"/>
                  <a:pt x="1269" y="1893"/>
                </a:cubicBezTo>
                <a:cubicBezTo>
                  <a:pt x="1269" y="1809"/>
                  <a:pt x="1310" y="1730"/>
                  <a:pt x="1379" y="1681"/>
                </a:cubicBezTo>
                <a:lnTo>
                  <a:pt x="1475" y="1614"/>
                </a:lnTo>
                <a:lnTo>
                  <a:pt x="539" y="1614"/>
                </a:lnTo>
                <a:cubicBezTo>
                  <a:pt x="242" y="1614"/>
                  <a:pt x="0" y="1373"/>
                  <a:pt x="0" y="1075"/>
                </a:cubicBezTo>
                <a:cubicBezTo>
                  <a:pt x="0" y="778"/>
                  <a:pt x="242" y="536"/>
                  <a:pt x="539" y="536"/>
                </a:cubicBezTo>
                <a:lnTo>
                  <a:pt x="1475" y="536"/>
                </a:lnTo>
                <a:lnTo>
                  <a:pt x="1379" y="470"/>
                </a:lnTo>
                <a:cubicBezTo>
                  <a:pt x="1310" y="421"/>
                  <a:pt x="1269" y="342"/>
                  <a:pt x="1269" y="258"/>
                </a:cubicBezTo>
                <a:cubicBezTo>
                  <a:pt x="1269" y="116"/>
                  <a:pt x="1385" y="0"/>
                  <a:pt x="1528" y="0"/>
                </a:cubicBezTo>
                <a:cubicBezTo>
                  <a:pt x="1580" y="0"/>
                  <a:pt x="1631" y="16"/>
                  <a:pt x="1675" y="47"/>
                </a:cubicBezTo>
                <a:lnTo>
                  <a:pt x="2783" y="822"/>
                </a:lnTo>
                <a:cubicBezTo>
                  <a:pt x="2865" y="880"/>
                  <a:pt x="2915" y="974"/>
                  <a:pt x="2915" y="107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20734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pPr lvl="0"/>
            <a:r>
              <a:rPr lang="en-US" altLang="zh-CN" dirty="0"/>
              <a:t>DILEMMA</a:t>
            </a:r>
            <a:endParaRPr lang="en-US" dirty="0"/>
          </a:p>
        </p:txBody>
      </p:sp>
      <p:sp>
        <p:nvSpPr>
          <p:cNvPr id="25" name="文本占位符 24"/>
          <p:cNvSpPr>
            <a:spLocks noGrp="1"/>
          </p:cNvSpPr>
          <p:nvPr>
            <p:ph type="body" sz="quarter" idx="1"/>
          </p:nvPr>
        </p:nvSpPr>
        <p:spPr/>
        <p:txBody>
          <a:bodyPr/>
          <a:lstStyle/>
          <a:p>
            <a:pPr lvl="0"/>
            <a:r>
              <a:rPr lang="en-US" sz="1800" dirty="0"/>
              <a:t>The conflict of traditional energy and the renewable energy </a:t>
            </a:r>
          </a:p>
        </p:txBody>
      </p:sp>
      <p:sp>
        <p:nvSpPr>
          <p:cNvPr id="2" name="矩形: 圆角 1">
            <a:extLst>
              <a:ext uri="{FF2B5EF4-FFF2-40B4-BE49-F238E27FC236}">
                <a16:creationId xmlns:a16="http://schemas.microsoft.com/office/drawing/2014/main" id="{C0D02803-2FFA-CF6A-3A92-3BEAD18B0A45}"/>
              </a:ext>
            </a:extLst>
          </p:cNvPr>
          <p:cNvSpPr/>
          <p:nvPr/>
        </p:nvSpPr>
        <p:spPr>
          <a:xfrm>
            <a:off x="6473370" y="2178985"/>
            <a:ext cx="1901373" cy="914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6600" b="1" dirty="0"/>
              <a:t>03</a:t>
            </a:r>
            <a:endParaRPr lang="zh-CN" altLang="en-US" sz="6600" b="1" dirty="0"/>
          </a:p>
        </p:txBody>
      </p:sp>
    </p:spTree>
    <p:custDataLst>
      <p:tags r:id="rId1"/>
    </p:custDataLst>
    <p:extLst>
      <p:ext uri="{BB962C8B-B14F-4D97-AF65-F5344CB8AC3E}">
        <p14:creationId xmlns:p14="http://schemas.microsoft.com/office/powerpoint/2010/main" val="3679572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6">
            <a:extLst>
              <a:ext uri="{FF2B5EF4-FFF2-40B4-BE49-F238E27FC236}">
                <a16:creationId xmlns:a16="http://schemas.microsoft.com/office/drawing/2014/main" id="{07BEFD37-B58D-63A5-0771-ED112C47B312}"/>
              </a:ext>
            </a:extLst>
          </p:cNvPr>
          <p:cNvSpPr txBox="1">
            <a:spLocks/>
          </p:cNvSpPr>
          <p:nvPr/>
        </p:nvSpPr>
        <p:spPr>
          <a:xfrm>
            <a:off x="0" y="45840"/>
            <a:ext cx="10858500" cy="578644"/>
          </a:xfrm>
          <a:prstGeom prst="rect">
            <a:avLst/>
          </a:prstGeom>
        </p:spPr>
        <p:txBody>
          <a:bodyPr vert="horz" lIns="91440" tIns="45720" rIns="91440" bIns="45720" rtlCol="0" anchor="b" anchorCtr="0">
            <a:normAutofit fontScale="97500"/>
          </a:bodyPr>
          <a:lstStyle>
            <a:lvl1pPr algn="l" defTabSz="914400" rtl="0" eaLnBrk="1" latinLnBrk="0" hangingPunct="1">
              <a:lnSpc>
                <a:spcPct val="100000"/>
              </a:lnSpc>
              <a:spcBef>
                <a:spcPct val="0"/>
              </a:spcBef>
              <a:buNone/>
              <a:defRPr sz="2800" b="1" kern="1200">
                <a:solidFill>
                  <a:schemeClr val="accent1"/>
                </a:solidFill>
                <a:latin typeface="+mj-lt"/>
                <a:ea typeface="+mj-ea"/>
                <a:cs typeface="+mj-cs"/>
              </a:defRPr>
            </a:lvl1pPr>
          </a:lstStyle>
          <a:p>
            <a:r>
              <a:rPr lang="en-US" sz="3200" dirty="0"/>
              <a:t>Vote conflicts </a:t>
            </a:r>
          </a:p>
        </p:txBody>
      </p:sp>
      <p:sp>
        <p:nvSpPr>
          <p:cNvPr id="9" name="箭头: V 形 8">
            <a:extLst>
              <a:ext uri="{FF2B5EF4-FFF2-40B4-BE49-F238E27FC236}">
                <a16:creationId xmlns:a16="http://schemas.microsoft.com/office/drawing/2014/main" id="{2D393B74-D244-224E-89DF-4BA75F99B993}"/>
              </a:ext>
            </a:extLst>
          </p:cNvPr>
          <p:cNvSpPr/>
          <p:nvPr/>
        </p:nvSpPr>
        <p:spPr>
          <a:xfrm>
            <a:off x="660400"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zh-CN" sz="1600" b="1">
                <a:solidFill>
                  <a:schemeClr val="bg1"/>
                </a:solidFill>
              </a:rPr>
              <a:t>WHY SWF</a:t>
            </a:r>
            <a:endParaRPr kumimoji="1" lang="en-US" altLang="zh-CN" sz="1600" b="1" dirty="0">
              <a:solidFill>
                <a:schemeClr val="bg1"/>
              </a:solidFill>
            </a:endParaRPr>
          </a:p>
        </p:txBody>
      </p:sp>
      <p:sp>
        <p:nvSpPr>
          <p:cNvPr id="11" name="箭头: V 形 10">
            <a:extLst>
              <a:ext uri="{FF2B5EF4-FFF2-40B4-BE49-F238E27FC236}">
                <a16:creationId xmlns:a16="http://schemas.microsoft.com/office/drawing/2014/main" id="{418015E7-B460-7117-1CD6-E9815CDA508B}"/>
              </a:ext>
            </a:extLst>
          </p:cNvPr>
          <p:cNvSpPr/>
          <p:nvPr/>
        </p:nvSpPr>
        <p:spPr>
          <a:xfrm>
            <a:off x="7918578" y="6414636"/>
            <a:ext cx="3498429" cy="338554"/>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zh-CN" sz="1600" b="1" dirty="0">
                <a:solidFill>
                  <a:schemeClr val="tx1"/>
                </a:solidFill>
              </a:rPr>
              <a:t>DILEMMA</a:t>
            </a:r>
          </a:p>
        </p:txBody>
      </p:sp>
      <p:cxnSp>
        <p:nvCxnSpPr>
          <p:cNvPr id="12" name="直接连接符 11">
            <a:extLst>
              <a:ext uri="{FF2B5EF4-FFF2-40B4-BE49-F238E27FC236}">
                <a16:creationId xmlns:a16="http://schemas.microsoft.com/office/drawing/2014/main" id="{79CB125E-23AD-9410-469D-DAB5FB6DB638}"/>
              </a:ext>
            </a:extLst>
          </p:cNvPr>
          <p:cNvCxnSpPr>
            <a:cxnSpLocks/>
          </p:cNvCxnSpPr>
          <p:nvPr/>
        </p:nvCxnSpPr>
        <p:spPr>
          <a:xfrm>
            <a:off x="17593" y="679305"/>
            <a:ext cx="262400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箭头: V 形 14">
            <a:extLst>
              <a:ext uri="{FF2B5EF4-FFF2-40B4-BE49-F238E27FC236}">
                <a16:creationId xmlns:a16="http://schemas.microsoft.com/office/drawing/2014/main" id="{D76272DD-4BC8-C567-6CD8-4C81B8E874B6}"/>
              </a:ext>
            </a:extLst>
          </p:cNvPr>
          <p:cNvSpPr/>
          <p:nvPr/>
        </p:nvSpPr>
        <p:spPr>
          <a:xfrm>
            <a:off x="4346785"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zh-CN" sz="1600" b="1" dirty="0">
                <a:solidFill>
                  <a:schemeClr val="bg1"/>
                </a:solidFill>
              </a:rPr>
              <a:t>HOW TO DO</a:t>
            </a:r>
          </a:p>
        </p:txBody>
      </p:sp>
      <p:grpSp>
        <p:nvGrpSpPr>
          <p:cNvPr id="7" name="组合 6">
            <a:extLst>
              <a:ext uri="{FF2B5EF4-FFF2-40B4-BE49-F238E27FC236}">
                <a16:creationId xmlns:a16="http://schemas.microsoft.com/office/drawing/2014/main" id="{A7679E65-E9BA-9170-493F-F9B3E61FE548}"/>
              </a:ext>
            </a:extLst>
          </p:cNvPr>
          <p:cNvGrpSpPr/>
          <p:nvPr/>
        </p:nvGrpSpPr>
        <p:grpSpPr>
          <a:xfrm>
            <a:off x="558507" y="1248271"/>
            <a:ext cx="10858500" cy="4824962"/>
            <a:chOff x="660400" y="1130300"/>
            <a:chExt cx="10858500" cy="4824962"/>
          </a:xfrm>
        </p:grpSpPr>
        <p:sp>
          <p:nvSpPr>
            <p:cNvPr id="8" name="矩形 7">
              <a:extLst>
                <a:ext uri="{FF2B5EF4-FFF2-40B4-BE49-F238E27FC236}">
                  <a16:creationId xmlns:a16="http://schemas.microsoft.com/office/drawing/2014/main" id="{D930003F-FB6C-85C7-17EF-7BEF5A8C4007}"/>
                </a:ext>
              </a:extLst>
            </p:cNvPr>
            <p:cNvSpPr/>
            <p:nvPr/>
          </p:nvSpPr>
          <p:spPr>
            <a:xfrm>
              <a:off x="660400" y="1130300"/>
              <a:ext cx="10858500"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ctr">
                <a:buSzPct val="25000"/>
              </a:pPr>
              <a:r>
                <a:rPr lang="en-US" altLang="zh-CN" sz="2800" b="1" dirty="0">
                  <a:solidFill>
                    <a:schemeClr val="tx1"/>
                  </a:solidFill>
                  <a:latin typeface="Arial" panose="020B0604020202020204" pitchFamily="34" charset="0"/>
                  <a:ea typeface="微软雅黑" panose="020B0503020204020204" pitchFamily="34" charset="-122"/>
                </a:rPr>
                <a:t>Different generations </a:t>
              </a:r>
              <a:r>
                <a:rPr lang="en-US" altLang="zh-CN" sz="2800" b="1" dirty="0">
                  <a:solidFill>
                    <a:schemeClr val="accent1"/>
                  </a:solidFill>
                  <a:latin typeface="Arial" panose="020B0604020202020204" pitchFamily="34" charset="0"/>
                  <a:ea typeface="微软雅黑" panose="020B0503020204020204" pitchFamily="34" charset="-122"/>
                </a:rPr>
                <a:t>Distribution.</a:t>
              </a:r>
            </a:p>
          </p:txBody>
        </p:sp>
        <p:grpSp>
          <p:nvGrpSpPr>
            <p:cNvPr id="10" name="组合 9">
              <a:extLst>
                <a:ext uri="{FF2B5EF4-FFF2-40B4-BE49-F238E27FC236}">
                  <a16:creationId xmlns:a16="http://schemas.microsoft.com/office/drawing/2014/main" id="{7650C6EE-43DD-55FA-48B3-4D2E185C8C2D}"/>
                </a:ext>
              </a:extLst>
            </p:cNvPr>
            <p:cNvGrpSpPr/>
            <p:nvPr/>
          </p:nvGrpSpPr>
          <p:grpSpPr>
            <a:xfrm>
              <a:off x="873018" y="2581356"/>
              <a:ext cx="10445964" cy="3373906"/>
              <a:chOff x="873018" y="2657274"/>
              <a:chExt cx="10445964" cy="3373906"/>
            </a:xfrm>
          </p:grpSpPr>
          <p:cxnSp>
            <p:nvCxnSpPr>
              <p:cNvPr id="13" name="直接连接符 12">
                <a:extLst>
                  <a:ext uri="{FF2B5EF4-FFF2-40B4-BE49-F238E27FC236}">
                    <a16:creationId xmlns:a16="http://schemas.microsoft.com/office/drawing/2014/main" id="{98D71D7D-88A0-7A83-6D92-8CF601E21380}"/>
                  </a:ext>
                </a:extLst>
              </p:cNvPr>
              <p:cNvCxnSpPr>
                <a:cxnSpLocks/>
              </p:cNvCxnSpPr>
              <p:nvPr/>
            </p:nvCxnSpPr>
            <p:spPr>
              <a:xfrm>
                <a:off x="6102353" y="2657274"/>
                <a:ext cx="0" cy="211908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2B33F24B-F071-8224-1C79-C3F98D95BEBC}"/>
                  </a:ext>
                </a:extLst>
              </p:cNvPr>
              <p:cNvSpPr/>
              <p:nvPr/>
            </p:nvSpPr>
            <p:spPr>
              <a:xfrm>
                <a:off x="873018" y="5256096"/>
                <a:ext cx="10445964" cy="7750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p>
                <a:pPr algn="ctr">
                  <a:lnSpc>
                    <a:spcPct val="130000"/>
                  </a:lnSpc>
                </a:pPr>
                <a:r>
                  <a:rPr kumimoji="1" lang="en-US" altLang="zh-CN" dirty="0">
                    <a:solidFill>
                      <a:schemeClr val="tx1"/>
                    </a:solidFill>
                    <a:latin typeface="Arial" panose="020B0604020202020204" pitchFamily="34" charset="0"/>
                    <a:ea typeface="微软雅黑" panose="020B0503020204020204" pitchFamily="34" charset="-122"/>
                  </a:rPr>
                  <a:t>If the government cannot handle it well</a:t>
                </a:r>
              </a:p>
              <a:p>
                <a:pPr algn="ctr">
                  <a:lnSpc>
                    <a:spcPct val="130000"/>
                  </a:lnSpc>
                </a:pPr>
                <a:r>
                  <a:rPr kumimoji="1" lang="en-US" altLang="zh-CN" dirty="0">
                    <a:solidFill>
                      <a:schemeClr val="tx1"/>
                    </a:solidFill>
                    <a:latin typeface="Arial" panose="020B0604020202020204" pitchFamily="34" charset="0"/>
                    <a:ea typeface="微软雅黑" panose="020B0503020204020204" pitchFamily="34" charset="-122"/>
                  </a:rPr>
                  <a:t>It would lose the election </a:t>
                </a:r>
              </a:p>
            </p:txBody>
          </p:sp>
          <p:grpSp>
            <p:nvGrpSpPr>
              <p:cNvPr id="16" name="组合 15">
                <a:extLst>
                  <a:ext uri="{FF2B5EF4-FFF2-40B4-BE49-F238E27FC236}">
                    <a16:creationId xmlns:a16="http://schemas.microsoft.com/office/drawing/2014/main" id="{42CC5277-B1C7-DD5D-A637-2ED6BDC43696}"/>
                  </a:ext>
                </a:extLst>
              </p:cNvPr>
              <p:cNvGrpSpPr/>
              <p:nvPr/>
            </p:nvGrpSpPr>
            <p:grpSpPr>
              <a:xfrm>
                <a:off x="2314125" y="2773388"/>
                <a:ext cx="3323769" cy="1886857"/>
                <a:chOff x="2314125" y="2773388"/>
                <a:chExt cx="3323769" cy="1886857"/>
              </a:xfrm>
            </p:grpSpPr>
            <p:sp>
              <p:nvSpPr>
                <p:cNvPr id="25" name="箭头: 五边形 24">
                  <a:extLst>
                    <a:ext uri="{FF2B5EF4-FFF2-40B4-BE49-F238E27FC236}">
                      <a16:creationId xmlns:a16="http://schemas.microsoft.com/office/drawing/2014/main" id="{F78DB4F5-5DC2-2473-32B4-19E0F5796F17}"/>
                    </a:ext>
                  </a:extLst>
                </p:cNvPr>
                <p:cNvSpPr/>
                <p:nvPr/>
              </p:nvSpPr>
              <p:spPr>
                <a:xfrm flipH="1">
                  <a:off x="2314125" y="2773388"/>
                  <a:ext cx="3323769" cy="1886857"/>
                </a:xfrm>
                <a:prstGeom prst="homePlate">
                  <a:avLst>
                    <a:gd name="adj" fmla="val 3923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a:extLst>
                    <a:ext uri="{FF2B5EF4-FFF2-40B4-BE49-F238E27FC236}">
                      <a16:creationId xmlns:a16="http://schemas.microsoft.com/office/drawing/2014/main" id="{9A3A50BE-AE36-52D5-AD11-6F6799442416}"/>
                    </a:ext>
                  </a:extLst>
                </p:cNvPr>
                <p:cNvGrpSpPr/>
                <p:nvPr/>
              </p:nvGrpSpPr>
              <p:grpSpPr>
                <a:xfrm>
                  <a:off x="4942232" y="2905780"/>
                  <a:ext cx="523220" cy="523220"/>
                  <a:chOff x="4942232" y="2905780"/>
                  <a:chExt cx="523220" cy="523220"/>
                </a:xfrm>
              </p:grpSpPr>
              <p:sp>
                <p:nvSpPr>
                  <p:cNvPr id="30" name="椭圆 29">
                    <a:extLst>
                      <a:ext uri="{FF2B5EF4-FFF2-40B4-BE49-F238E27FC236}">
                        <a16:creationId xmlns:a16="http://schemas.microsoft.com/office/drawing/2014/main" id="{05D575E1-84F0-98BE-11B6-6DD67526F06F}"/>
                      </a:ext>
                    </a:extLst>
                  </p:cNvPr>
                  <p:cNvSpPr/>
                  <p:nvPr/>
                </p:nvSpPr>
                <p:spPr>
                  <a:xfrm>
                    <a:off x="4942232" y="2905780"/>
                    <a:ext cx="523220" cy="52322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箭头: 下 30">
                    <a:extLst>
                      <a:ext uri="{FF2B5EF4-FFF2-40B4-BE49-F238E27FC236}">
                        <a16:creationId xmlns:a16="http://schemas.microsoft.com/office/drawing/2014/main" id="{F8B2B9DE-F635-75C2-3534-8E21C9AE1D13}"/>
                      </a:ext>
                    </a:extLst>
                  </p:cNvPr>
                  <p:cNvSpPr/>
                  <p:nvPr/>
                </p:nvSpPr>
                <p:spPr>
                  <a:xfrm rot="10800000">
                    <a:off x="5100429" y="3014990"/>
                    <a:ext cx="206827" cy="3048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a:extLst>
                    <a:ext uri="{FF2B5EF4-FFF2-40B4-BE49-F238E27FC236}">
                      <a16:creationId xmlns:a16="http://schemas.microsoft.com/office/drawing/2014/main" id="{D320D76C-02FC-D207-0A06-787704B91F19}"/>
                    </a:ext>
                  </a:extLst>
                </p:cNvPr>
                <p:cNvGrpSpPr/>
                <p:nvPr/>
              </p:nvGrpSpPr>
              <p:grpSpPr>
                <a:xfrm>
                  <a:off x="3128004" y="3081335"/>
                  <a:ext cx="2298811" cy="1551040"/>
                  <a:chOff x="3128004" y="3150513"/>
                  <a:chExt cx="2298811" cy="1551040"/>
                </a:xfrm>
              </p:grpSpPr>
              <p:sp>
                <p:nvSpPr>
                  <p:cNvPr id="28" name="矩形 27">
                    <a:extLst>
                      <a:ext uri="{FF2B5EF4-FFF2-40B4-BE49-F238E27FC236}">
                        <a16:creationId xmlns:a16="http://schemas.microsoft.com/office/drawing/2014/main" id="{FB1B538B-9A8F-5BB7-3395-450BA6026CD6}"/>
                      </a:ext>
                    </a:extLst>
                  </p:cNvPr>
                  <p:cNvSpPr/>
                  <p:nvPr/>
                </p:nvSpPr>
                <p:spPr>
                  <a:xfrm>
                    <a:off x="3128004" y="3150513"/>
                    <a:ext cx="1814228" cy="338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p>
                    <a:r>
                      <a:rPr kumimoji="1" lang="en-US" altLang="zh-CN" sz="1600" b="1" dirty="0">
                        <a:solidFill>
                          <a:srgbClr val="FFFFFF"/>
                        </a:solidFill>
                        <a:latin typeface="Arial" panose="020B0604020202020204" pitchFamily="34" charset="0"/>
                        <a:ea typeface="微软雅黑" panose="020B0503020204020204" pitchFamily="34" charset="-122"/>
                      </a:rPr>
                      <a:t>Old generation </a:t>
                    </a:r>
                  </a:p>
                </p:txBody>
              </p:sp>
              <p:sp>
                <p:nvSpPr>
                  <p:cNvPr id="29" name="矩形 28">
                    <a:extLst>
                      <a:ext uri="{FF2B5EF4-FFF2-40B4-BE49-F238E27FC236}">
                        <a16:creationId xmlns:a16="http://schemas.microsoft.com/office/drawing/2014/main" id="{2BE7D364-8AF4-5BD5-8862-5073939998A5}"/>
                      </a:ext>
                    </a:extLst>
                  </p:cNvPr>
                  <p:cNvSpPr/>
                  <p:nvPr/>
                </p:nvSpPr>
                <p:spPr>
                  <a:xfrm>
                    <a:off x="3128004" y="3518087"/>
                    <a:ext cx="2298811" cy="1183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p>
                    <a:pPr>
                      <a:lnSpc>
                        <a:spcPct val="130000"/>
                      </a:lnSpc>
                    </a:pPr>
                    <a:r>
                      <a:rPr kumimoji="1" lang="en-US" altLang="zh-CN" sz="1400" dirty="0">
                        <a:solidFill>
                          <a:srgbClr val="FFFFFF"/>
                        </a:solidFill>
                        <a:latin typeface="Arial" panose="020B0604020202020204" pitchFamily="34" charset="0"/>
                        <a:ea typeface="微软雅黑" panose="020B0503020204020204" pitchFamily="34" charset="-122"/>
                      </a:rPr>
                      <a:t>Fond of the oil </a:t>
                    </a:r>
                  </a:p>
                  <a:p>
                    <a:pPr>
                      <a:lnSpc>
                        <a:spcPct val="130000"/>
                      </a:lnSpc>
                    </a:pPr>
                    <a:r>
                      <a:rPr kumimoji="1" lang="en-US" altLang="zh-CN" sz="1400" dirty="0">
                        <a:solidFill>
                          <a:srgbClr val="FFFFFF"/>
                        </a:solidFill>
                        <a:latin typeface="Arial" panose="020B0604020202020204" pitchFamily="34" charset="0"/>
                        <a:ea typeface="微软雅黑" panose="020B0503020204020204" pitchFamily="34" charset="-122"/>
                      </a:rPr>
                      <a:t>And vote for the oil government </a:t>
                    </a:r>
                  </a:p>
                  <a:p>
                    <a:pPr>
                      <a:lnSpc>
                        <a:spcPct val="130000"/>
                      </a:lnSpc>
                    </a:pPr>
                    <a:endParaRPr kumimoji="1" lang="en-US" altLang="zh-CN" sz="1400" dirty="0">
                      <a:solidFill>
                        <a:srgbClr val="FFFFFF"/>
                      </a:solidFill>
                      <a:latin typeface="Arial" panose="020B0604020202020204" pitchFamily="34" charset="0"/>
                      <a:ea typeface="微软雅黑" panose="020B0503020204020204" pitchFamily="34" charset="-122"/>
                    </a:endParaRPr>
                  </a:p>
                </p:txBody>
              </p:sp>
            </p:grpSp>
          </p:grpSp>
          <p:grpSp>
            <p:nvGrpSpPr>
              <p:cNvPr id="17" name="组合 16">
                <a:extLst>
                  <a:ext uri="{FF2B5EF4-FFF2-40B4-BE49-F238E27FC236}">
                    <a16:creationId xmlns:a16="http://schemas.microsoft.com/office/drawing/2014/main" id="{B87175A6-F356-C40A-909A-52BEB2711B89}"/>
                  </a:ext>
                </a:extLst>
              </p:cNvPr>
              <p:cNvGrpSpPr/>
              <p:nvPr/>
            </p:nvGrpSpPr>
            <p:grpSpPr>
              <a:xfrm>
                <a:off x="6548711" y="2773388"/>
                <a:ext cx="3323769" cy="1886857"/>
                <a:chOff x="6548711" y="2773388"/>
                <a:chExt cx="3323769" cy="1886857"/>
              </a:xfrm>
            </p:grpSpPr>
            <p:sp>
              <p:nvSpPr>
                <p:cNvPr id="18" name="箭头: 五边形 17">
                  <a:extLst>
                    <a:ext uri="{FF2B5EF4-FFF2-40B4-BE49-F238E27FC236}">
                      <a16:creationId xmlns:a16="http://schemas.microsoft.com/office/drawing/2014/main" id="{BE3739F5-4527-78EA-D0D7-3CA50B4B456A}"/>
                    </a:ext>
                  </a:extLst>
                </p:cNvPr>
                <p:cNvSpPr/>
                <p:nvPr/>
              </p:nvSpPr>
              <p:spPr>
                <a:xfrm>
                  <a:off x="6548711" y="2773388"/>
                  <a:ext cx="3323769" cy="1886857"/>
                </a:xfrm>
                <a:prstGeom prst="homePlate">
                  <a:avLst>
                    <a:gd name="adj" fmla="val 39231"/>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组合 18">
                  <a:extLst>
                    <a:ext uri="{FF2B5EF4-FFF2-40B4-BE49-F238E27FC236}">
                      <a16:creationId xmlns:a16="http://schemas.microsoft.com/office/drawing/2014/main" id="{25505568-842E-13DA-4F47-3E117A02CC44}"/>
                    </a:ext>
                  </a:extLst>
                </p:cNvPr>
                <p:cNvGrpSpPr/>
                <p:nvPr/>
              </p:nvGrpSpPr>
              <p:grpSpPr>
                <a:xfrm>
                  <a:off x="6711397" y="2905780"/>
                  <a:ext cx="523220" cy="523220"/>
                  <a:chOff x="6711397" y="2905780"/>
                  <a:chExt cx="523220" cy="523220"/>
                </a:xfrm>
              </p:grpSpPr>
              <p:sp>
                <p:nvSpPr>
                  <p:cNvPr id="23" name="椭圆 22">
                    <a:extLst>
                      <a:ext uri="{FF2B5EF4-FFF2-40B4-BE49-F238E27FC236}">
                        <a16:creationId xmlns:a16="http://schemas.microsoft.com/office/drawing/2014/main" id="{FB8B5EE3-89EF-3069-A7F4-BA2F7746A6E4}"/>
                      </a:ext>
                    </a:extLst>
                  </p:cNvPr>
                  <p:cNvSpPr/>
                  <p:nvPr/>
                </p:nvSpPr>
                <p:spPr>
                  <a:xfrm>
                    <a:off x="6711397" y="2905780"/>
                    <a:ext cx="523220" cy="52322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箭头: 下 23">
                    <a:extLst>
                      <a:ext uri="{FF2B5EF4-FFF2-40B4-BE49-F238E27FC236}">
                        <a16:creationId xmlns:a16="http://schemas.microsoft.com/office/drawing/2014/main" id="{701DF553-A68F-FF48-2114-2A4E6FBFB256}"/>
                      </a:ext>
                    </a:extLst>
                  </p:cNvPr>
                  <p:cNvSpPr/>
                  <p:nvPr/>
                </p:nvSpPr>
                <p:spPr>
                  <a:xfrm>
                    <a:off x="6869594" y="3014990"/>
                    <a:ext cx="206827" cy="304800"/>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a:extLst>
                    <a:ext uri="{FF2B5EF4-FFF2-40B4-BE49-F238E27FC236}">
                      <a16:creationId xmlns:a16="http://schemas.microsoft.com/office/drawing/2014/main" id="{A61D6FF6-9C7D-BB20-5D73-BA9473398FEA}"/>
                    </a:ext>
                  </a:extLst>
                </p:cNvPr>
                <p:cNvGrpSpPr/>
                <p:nvPr/>
              </p:nvGrpSpPr>
              <p:grpSpPr>
                <a:xfrm>
                  <a:off x="6783967" y="3074057"/>
                  <a:ext cx="2429808" cy="1278241"/>
                  <a:chOff x="3128004" y="3143235"/>
                  <a:chExt cx="2429808" cy="1278241"/>
                </a:xfrm>
              </p:grpSpPr>
              <p:sp>
                <p:nvSpPr>
                  <p:cNvPr id="21" name="矩形 20">
                    <a:extLst>
                      <a:ext uri="{FF2B5EF4-FFF2-40B4-BE49-F238E27FC236}">
                        <a16:creationId xmlns:a16="http://schemas.microsoft.com/office/drawing/2014/main" id="{FE751E31-DB58-2274-6821-E597427836F5}"/>
                      </a:ext>
                    </a:extLst>
                  </p:cNvPr>
                  <p:cNvSpPr/>
                  <p:nvPr/>
                </p:nvSpPr>
                <p:spPr>
                  <a:xfrm>
                    <a:off x="3551455" y="3143235"/>
                    <a:ext cx="2006357" cy="338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p>
                    <a:pPr algn="r"/>
                    <a:r>
                      <a:rPr kumimoji="1" lang="en-US" altLang="zh-CN" sz="1600" b="1" dirty="0">
                        <a:solidFill>
                          <a:srgbClr val="FFFFFF"/>
                        </a:solidFill>
                        <a:latin typeface="Arial" panose="020B0604020202020204" pitchFamily="34" charset="0"/>
                        <a:ea typeface="微软雅黑" panose="020B0503020204020204" pitchFamily="34" charset="-122"/>
                      </a:rPr>
                      <a:t>Young generation </a:t>
                    </a:r>
                  </a:p>
                </p:txBody>
              </p:sp>
              <p:sp>
                <p:nvSpPr>
                  <p:cNvPr id="22" name="矩形 21">
                    <a:extLst>
                      <a:ext uri="{FF2B5EF4-FFF2-40B4-BE49-F238E27FC236}">
                        <a16:creationId xmlns:a16="http://schemas.microsoft.com/office/drawing/2014/main" id="{2B24B341-0457-7E8A-A914-5274AA205102}"/>
                      </a:ext>
                    </a:extLst>
                  </p:cNvPr>
                  <p:cNvSpPr/>
                  <p:nvPr/>
                </p:nvSpPr>
                <p:spPr>
                  <a:xfrm>
                    <a:off x="3128004" y="3518087"/>
                    <a:ext cx="2298811" cy="903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p>
                    <a:pPr algn="r">
                      <a:lnSpc>
                        <a:spcPct val="130000"/>
                      </a:lnSpc>
                    </a:pPr>
                    <a:r>
                      <a:rPr kumimoji="1" lang="en-US" altLang="zh-CN" sz="1400" dirty="0">
                        <a:solidFill>
                          <a:srgbClr val="FFFFFF"/>
                        </a:solidFill>
                        <a:latin typeface="Arial" panose="020B0604020202020204" pitchFamily="34" charset="0"/>
                        <a:ea typeface="微软雅黑" panose="020B0503020204020204" pitchFamily="34" charset="-122"/>
                      </a:rPr>
                      <a:t>Love the green energy</a:t>
                    </a:r>
                  </a:p>
                  <a:p>
                    <a:pPr algn="r">
                      <a:lnSpc>
                        <a:spcPct val="130000"/>
                      </a:lnSpc>
                    </a:pPr>
                    <a:r>
                      <a:rPr kumimoji="1" lang="en-US" altLang="zh-CN" sz="1400" dirty="0">
                        <a:solidFill>
                          <a:srgbClr val="FFFFFF"/>
                        </a:solidFill>
                        <a:latin typeface="Arial" panose="020B0604020202020204" pitchFamily="34" charset="0"/>
                        <a:ea typeface="微软雅黑" panose="020B0503020204020204" pitchFamily="34" charset="-122"/>
                      </a:rPr>
                      <a:t>And support the “green” government </a:t>
                    </a:r>
                  </a:p>
                </p:txBody>
              </p:sp>
            </p:grpSp>
          </p:grpSp>
        </p:grpSp>
      </p:grpSp>
    </p:spTree>
    <p:custDataLst>
      <p:tags r:id="rId1"/>
    </p:custDataLst>
    <p:extLst>
      <p:ext uri="{BB962C8B-B14F-4D97-AF65-F5344CB8AC3E}">
        <p14:creationId xmlns:p14="http://schemas.microsoft.com/office/powerpoint/2010/main" val="365907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6">
            <a:extLst>
              <a:ext uri="{FF2B5EF4-FFF2-40B4-BE49-F238E27FC236}">
                <a16:creationId xmlns:a16="http://schemas.microsoft.com/office/drawing/2014/main" id="{07BEFD37-B58D-63A5-0771-ED112C47B312}"/>
              </a:ext>
            </a:extLst>
          </p:cNvPr>
          <p:cNvSpPr txBox="1">
            <a:spLocks/>
          </p:cNvSpPr>
          <p:nvPr/>
        </p:nvSpPr>
        <p:spPr>
          <a:xfrm>
            <a:off x="0" y="45840"/>
            <a:ext cx="10858500" cy="578644"/>
          </a:xfrm>
          <a:prstGeom prst="rect">
            <a:avLst/>
          </a:prstGeom>
        </p:spPr>
        <p:txBody>
          <a:bodyPr vert="horz" lIns="91440" tIns="45720" rIns="91440" bIns="45720" rtlCol="0" anchor="b" anchorCtr="0">
            <a:normAutofit fontScale="97500"/>
          </a:bodyPr>
          <a:lstStyle>
            <a:lvl1pPr algn="l" defTabSz="914400" rtl="0" eaLnBrk="1" latinLnBrk="0" hangingPunct="1">
              <a:lnSpc>
                <a:spcPct val="100000"/>
              </a:lnSpc>
              <a:spcBef>
                <a:spcPct val="0"/>
              </a:spcBef>
              <a:buNone/>
              <a:defRPr sz="2800" b="1" kern="1200">
                <a:solidFill>
                  <a:schemeClr val="accent1"/>
                </a:solidFill>
                <a:latin typeface="+mj-lt"/>
                <a:ea typeface="+mj-ea"/>
                <a:cs typeface="+mj-cs"/>
              </a:defRPr>
            </a:lvl1pPr>
          </a:lstStyle>
          <a:p>
            <a:r>
              <a:rPr lang="en-US" sz="3200" dirty="0"/>
              <a:t>Methods for it </a:t>
            </a:r>
          </a:p>
        </p:txBody>
      </p:sp>
      <p:sp>
        <p:nvSpPr>
          <p:cNvPr id="9" name="箭头: V 形 8">
            <a:extLst>
              <a:ext uri="{FF2B5EF4-FFF2-40B4-BE49-F238E27FC236}">
                <a16:creationId xmlns:a16="http://schemas.microsoft.com/office/drawing/2014/main" id="{2D393B74-D244-224E-89DF-4BA75F99B993}"/>
              </a:ext>
            </a:extLst>
          </p:cNvPr>
          <p:cNvSpPr/>
          <p:nvPr/>
        </p:nvSpPr>
        <p:spPr>
          <a:xfrm>
            <a:off x="660400"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zh-CN" sz="1600" b="1">
                <a:solidFill>
                  <a:schemeClr val="bg1"/>
                </a:solidFill>
              </a:rPr>
              <a:t>WHY SWF</a:t>
            </a:r>
            <a:endParaRPr kumimoji="1" lang="en-US" altLang="zh-CN" sz="1600" b="1" dirty="0">
              <a:solidFill>
                <a:schemeClr val="bg1"/>
              </a:solidFill>
            </a:endParaRPr>
          </a:p>
        </p:txBody>
      </p:sp>
      <p:sp>
        <p:nvSpPr>
          <p:cNvPr id="11" name="箭头: V 形 10">
            <a:extLst>
              <a:ext uri="{FF2B5EF4-FFF2-40B4-BE49-F238E27FC236}">
                <a16:creationId xmlns:a16="http://schemas.microsoft.com/office/drawing/2014/main" id="{418015E7-B460-7117-1CD6-E9815CDA508B}"/>
              </a:ext>
            </a:extLst>
          </p:cNvPr>
          <p:cNvSpPr/>
          <p:nvPr/>
        </p:nvSpPr>
        <p:spPr>
          <a:xfrm>
            <a:off x="7918578" y="6414636"/>
            <a:ext cx="3498429" cy="338554"/>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zh-CN" sz="1600" b="1" dirty="0">
                <a:solidFill>
                  <a:schemeClr val="tx1"/>
                </a:solidFill>
              </a:rPr>
              <a:t>DILEMMA</a:t>
            </a:r>
          </a:p>
        </p:txBody>
      </p:sp>
      <p:cxnSp>
        <p:nvCxnSpPr>
          <p:cNvPr id="12" name="直接连接符 11">
            <a:extLst>
              <a:ext uri="{FF2B5EF4-FFF2-40B4-BE49-F238E27FC236}">
                <a16:creationId xmlns:a16="http://schemas.microsoft.com/office/drawing/2014/main" id="{79CB125E-23AD-9410-469D-DAB5FB6DB638}"/>
              </a:ext>
            </a:extLst>
          </p:cNvPr>
          <p:cNvCxnSpPr>
            <a:cxnSpLocks/>
          </p:cNvCxnSpPr>
          <p:nvPr/>
        </p:nvCxnSpPr>
        <p:spPr>
          <a:xfrm>
            <a:off x="17593" y="679305"/>
            <a:ext cx="262400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箭头: V 形 14">
            <a:extLst>
              <a:ext uri="{FF2B5EF4-FFF2-40B4-BE49-F238E27FC236}">
                <a16:creationId xmlns:a16="http://schemas.microsoft.com/office/drawing/2014/main" id="{D76272DD-4BC8-C567-6CD8-4C81B8E874B6}"/>
              </a:ext>
            </a:extLst>
          </p:cNvPr>
          <p:cNvSpPr/>
          <p:nvPr/>
        </p:nvSpPr>
        <p:spPr>
          <a:xfrm>
            <a:off x="4346785"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zh-CN" sz="1600" b="1" dirty="0">
                <a:solidFill>
                  <a:schemeClr val="bg1"/>
                </a:solidFill>
              </a:rPr>
              <a:t>HOW TO DO</a:t>
            </a:r>
          </a:p>
        </p:txBody>
      </p:sp>
      <p:grpSp>
        <p:nvGrpSpPr>
          <p:cNvPr id="2" name="组合 1">
            <a:extLst>
              <a:ext uri="{FF2B5EF4-FFF2-40B4-BE49-F238E27FC236}">
                <a16:creationId xmlns:a16="http://schemas.microsoft.com/office/drawing/2014/main" id="{4EC52288-B6D0-142B-8F78-6F6D2951E356}"/>
              </a:ext>
            </a:extLst>
          </p:cNvPr>
          <p:cNvGrpSpPr/>
          <p:nvPr/>
        </p:nvGrpSpPr>
        <p:grpSpPr>
          <a:xfrm>
            <a:off x="1329596" y="1097940"/>
            <a:ext cx="8929531" cy="5261874"/>
            <a:chOff x="1437898" y="1422913"/>
            <a:chExt cx="8929531" cy="5261874"/>
          </a:xfrm>
        </p:grpSpPr>
        <p:grpSp>
          <p:nvGrpSpPr>
            <p:cNvPr id="3" name="组合 2">
              <a:extLst>
                <a:ext uri="{FF2B5EF4-FFF2-40B4-BE49-F238E27FC236}">
                  <a16:creationId xmlns:a16="http://schemas.microsoft.com/office/drawing/2014/main" id="{582E624D-3F78-FDC6-AA45-23810291D5FA}"/>
                </a:ext>
              </a:extLst>
            </p:cNvPr>
            <p:cNvGrpSpPr/>
            <p:nvPr/>
          </p:nvGrpSpPr>
          <p:grpSpPr>
            <a:xfrm rot="697731">
              <a:off x="1437898" y="3074122"/>
              <a:ext cx="8929531" cy="3610665"/>
              <a:chOff x="1785483" y="1336696"/>
              <a:chExt cx="7702756" cy="3929491"/>
            </a:xfrm>
          </p:grpSpPr>
          <p:sp>
            <p:nvSpPr>
              <p:cNvPr id="55" name="任意多边形: 形状 54">
                <a:extLst>
                  <a:ext uri="{FF2B5EF4-FFF2-40B4-BE49-F238E27FC236}">
                    <a16:creationId xmlns:a16="http://schemas.microsoft.com/office/drawing/2014/main" id="{0C65BC0A-7FFE-0411-06F3-CE6F5D634250}"/>
                  </a:ext>
                </a:extLst>
              </p:cNvPr>
              <p:cNvSpPr/>
              <p:nvPr/>
            </p:nvSpPr>
            <p:spPr>
              <a:xfrm>
                <a:off x="1785483" y="1614094"/>
                <a:ext cx="7550848" cy="3652093"/>
              </a:xfrm>
              <a:custGeom>
                <a:avLst/>
                <a:gdLst>
                  <a:gd name="connsiteX0" fmla="*/ 1424 w 7550848"/>
                  <a:gd name="connsiteY0" fmla="*/ 3618319 h 3652093"/>
                  <a:gd name="connsiteX1" fmla="*/ 535220 w 7550848"/>
                  <a:gd name="connsiteY1" fmla="*/ 3625383 h 3652093"/>
                  <a:gd name="connsiteX2" fmla="*/ 6669143 w 7550848"/>
                  <a:gd name="connsiteY2" fmla="*/ 790200 h 3652093"/>
                  <a:gd name="connsiteX3" fmla="*/ 7376873 w 7550848"/>
                  <a:gd name="connsiteY3" fmla="*/ 635 h 3652093"/>
                  <a:gd name="connsiteX4" fmla="*/ 7550807 w 7550848"/>
                  <a:gd name="connsiteY4" fmla="*/ 145912 h 3652093"/>
                  <a:gd name="connsiteX5" fmla="*/ 6809889 w 7550848"/>
                  <a:gd name="connsiteY5" fmla="*/ 932278 h 3652093"/>
                  <a:gd name="connsiteX6" fmla="*/ 535887 w 7550848"/>
                  <a:gd name="connsiteY6" fmla="*/ 3652040 h 3652093"/>
                  <a:gd name="connsiteX7" fmla="*/ -42 w 7550848"/>
                  <a:gd name="connsiteY7" fmla="*/ 3631647 h 3652093"/>
                  <a:gd name="connsiteX8" fmla="*/ 1424 w 7550848"/>
                  <a:gd name="connsiteY8" fmla="*/ 3618319 h 3652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50848" h="3652093">
                    <a:moveTo>
                      <a:pt x="1424" y="3618319"/>
                    </a:moveTo>
                    <a:cubicBezTo>
                      <a:pt x="179089" y="3630541"/>
                      <a:pt x="357295" y="3632900"/>
                      <a:pt x="535220" y="3625383"/>
                    </a:cubicBezTo>
                    <a:cubicBezTo>
                      <a:pt x="2850736" y="3533018"/>
                      <a:pt x="5062424" y="2437037"/>
                      <a:pt x="6669143" y="790200"/>
                    </a:cubicBezTo>
                    <a:cubicBezTo>
                      <a:pt x="6917315" y="538296"/>
                      <a:pt x="7153225" y="275103"/>
                      <a:pt x="7376873" y="635"/>
                    </a:cubicBezTo>
                    <a:lnTo>
                      <a:pt x="7550807" y="145912"/>
                    </a:lnTo>
                    <a:cubicBezTo>
                      <a:pt x="7316136" y="419408"/>
                      <a:pt x="7069164" y="681534"/>
                      <a:pt x="6809889" y="932278"/>
                    </a:cubicBezTo>
                    <a:cubicBezTo>
                      <a:pt x="5142394" y="2558191"/>
                      <a:pt x="2879658" y="3616586"/>
                      <a:pt x="535887" y="3652040"/>
                    </a:cubicBezTo>
                    <a:cubicBezTo>
                      <a:pt x="357006" y="3655038"/>
                      <a:pt x="178094" y="3648241"/>
                      <a:pt x="-42" y="3631647"/>
                    </a:cubicBezTo>
                    <a:lnTo>
                      <a:pt x="1424" y="3618319"/>
                    </a:lnTo>
                    <a:close/>
                  </a:path>
                </a:pathLst>
              </a:custGeom>
              <a:gradFill>
                <a:gsLst>
                  <a:gs pos="0">
                    <a:schemeClr val="accent2">
                      <a:alpha val="0"/>
                    </a:schemeClr>
                  </a:gs>
                  <a:gs pos="77000">
                    <a:schemeClr val="accent2"/>
                  </a:gs>
                </a:gsLst>
                <a:lin ang="1200000" scaled="0"/>
              </a:gradFill>
              <a:ln w="13325" cap="flat">
                <a:noFill/>
                <a:prstDash val="solid"/>
                <a:miter/>
              </a:ln>
            </p:spPr>
            <p:txBody>
              <a:bodyPr rtlCol="0" anchor="ctr"/>
              <a:lstStyle/>
              <a:p>
                <a:endParaRPr lang="zh-CN" altLang="en-US">
                  <a:cs typeface="+mn-ea"/>
                  <a:sym typeface="+mn-lt"/>
                </a:endParaRPr>
              </a:p>
            </p:txBody>
          </p:sp>
          <p:sp>
            <p:nvSpPr>
              <p:cNvPr id="56" name="任意多边形: 形状 55">
                <a:extLst>
                  <a:ext uri="{FF2B5EF4-FFF2-40B4-BE49-F238E27FC236}">
                    <a16:creationId xmlns:a16="http://schemas.microsoft.com/office/drawing/2014/main" id="{C62C02C9-DBED-EFA2-A64B-460F3F08C39E}"/>
                  </a:ext>
                </a:extLst>
              </p:cNvPr>
              <p:cNvSpPr/>
              <p:nvPr/>
            </p:nvSpPr>
            <p:spPr>
              <a:xfrm rot="698765">
                <a:off x="9002135" y="1336696"/>
                <a:ext cx="486104" cy="570182"/>
              </a:xfrm>
              <a:custGeom>
                <a:avLst/>
                <a:gdLst>
                  <a:gd name="connsiteX0" fmla="*/ 0 w 577112"/>
                  <a:gd name="connsiteY0" fmla="*/ 201656 h 570182"/>
                  <a:gd name="connsiteX1" fmla="*/ 577113 w 577112"/>
                  <a:gd name="connsiteY1" fmla="*/ 570182 h 570182"/>
                  <a:gd name="connsiteX2" fmla="*/ 577113 w 577112"/>
                  <a:gd name="connsiteY2" fmla="*/ 0 h 570182"/>
                  <a:gd name="connsiteX3" fmla="*/ 0 w 577112"/>
                  <a:gd name="connsiteY3" fmla="*/ 201656 h 570182"/>
                  <a:gd name="connsiteX0" fmla="*/ 0 w 482183"/>
                  <a:gd name="connsiteY0" fmla="*/ 191514 h 570182"/>
                  <a:gd name="connsiteX1" fmla="*/ 482183 w 482183"/>
                  <a:gd name="connsiteY1" fmla="*/ 570182 h 570182"/>
                  <a:gd name="connsiteX2" fmla="*/ 482183 w 482183"/>
                  <a:gd name="connsiteY2" fmla="*/ 0 h 570182"/>
                  <a:gd name="connsiteX3" fmla="*/ 0 w 482183"/>
                  <a:gd name="connsiteY3" fmla="*/ 191514 h 570182"/>
                  <a:gd name="connsiteX0" fmla="*/ 0 w 486104"/>
                  <a:gd name="connsiteY0" fmla="*/ 223733 h 570182"/>
                  <a:gd name="connsiteX1" fmla="*/ 486104 w 486104"/>
                  <a:gd name="connsiteY1" fmla="*/ 570182 h 570182"/>
                  <a:gd name="connsiteX2" fmla="*/ 486104 w 486104"/>
                  <a:gd name="connsiteY2" fmla="*/ 0 h 570182"/>
                  <a:gd name="connsiteX3" fmla="*/ 0 w 486104"/>
                  <a:gd name="connsiteY3" fmla="*/ 223733 h 570182"/>
                </a:gdLst>
                <a:ahLst/>
                <a:cxnLst>
                  <a:cxn ang="0">
                    <a:pos x="connsiteX0" y="connsiteY0"/>
                  </a:cxn>
                  <a:cxn ang="0">
                    <a:pos x="connsiteX1" y="connsiteY1"/>
                  </a:cxn>
                  <a:cxn ang="0">
                    <a:pos x="connsiteX2" y="connsiteY2"/>
                  </a:cxn>
                  <a:cxn ang="0">
                    <a:pos x="connsiteX3" y="connsiteY3"/>
                  </a:cxn>
                </a:cxnLst>
                <a:rect l="l" t="t" r="r" b="b"/>
                <a:pathLst>
                  <a:path w="486104" h="570182">
                    <a:moveTo>
                      <a:pt x="0" y="223733"/>
                    </a:moveTo>
                    <a:lnTo>
                      <a:pt x="486104" y="570182"/>
                    </a:lnTo>
                    <a:lnTo>
                      <a:pt x="486104" y="0"/>
                    </a:lnTo>
                    <a:lnTo>
                      <a:pt x="0" y="223733"/>
                    </a:lnTo>
                    <a:close/>
                  </a:path>
                </a:pathLst>
              </a:custGeom>
              <a:solidFill>
                <a:schemeClr val="accent2"/>
              </a:solidFill>
              <a:ln w="13325" cap="flat">
                <a:noFill/>
                <a:prstDash val="solid"/>
                <a:miter/>
              </a:ln>
            </p:spPr>
            <p:txBody>
              <a:bodyPr rtlCol="0" anchor="ctr"/>
              <a:lstStyle/>
              <a:p>
                <a:endParaRPr lang="zh-CN" altLang="en-US">
                  <a:cs typeface="+mn-ea"/>
                  <a:sym typeface="+mn-lt"/>
                </a:endParaRPr>
              </a:p>
            </p:txBody>
          </p:sp>
        </p:grpSp>
        <p:grpSp>
          <p:nvGrpSpPr>
            <p:cNvPr id="5" name="组合 4">
              <a:extLst>
                <a:ext uri="{FF2B5EF4-FFF2-40B4-BE49-F238E27FC236}">
                  <a16:creationId xmlns:a16="http://schemas.microsoft.com/office/drawing/2014/main" id="{FAD3C5DE-87BB-188B-E27A-407E76E762FD}"/>
                </a:ext>
              </a:extLst>
            </p:cNvPr>
            <p:cNvGrpSpPr/>
            <p:nvPr/>
          </p:nvGrpSpPr>
          <p:grpSpPr>
            <a:xfrm>
              <a:off x="1733578" y="1422913"/>
              <a:ext cx="8042516" cy="4532593"/>
              <a:chOff x="1733578" y="1422913"/>
              <a:chExt cx="8042516" cy="4532593"/>
            </a:xfrm>
          </p:grpSpPr>
          <p:grpSp>
            <p:nvGrpSpPr>
              <p:cNvPr id="6" name="组合 5">
                <a:extLst>
                  <a:ext uri="{FF2B5EF4-FFF2-40B4-BE49-F238E27FC236}">
                    <a16:creationId xmlns:a16="http://schemas.microsoft.com/office/drawing/2014/main" id="{BFA3A362-3F42-64DF-57F2-A1C731408003}"/>
                  </a:ext>
                </a:extLst>
              </p:cNvPr>
              <p:cNvGrpSpPr/>
              <p:nvPr/>
            </p:nvGrpSpPr>
            <p:grpSpPr>
              <a:xfrm>
                <a:off x="1733578" y="3018116"/>
                <a:ext cx="2219844" cy="2830674"/>
                <a:chOff x="1733578" y="3018116"/>
                <a:chExt cx="2219844" cy="2830674"/>
              </a:xfrm>
            </p:grpSpPr>
            <p:grpSp>
              <p:nvGrpSpPr>
                <p:cNvPr id="48" name="组合 47">
                  <a:extLst>
                    <a:ext uri="{FF2B5EF4-FFF2-40B4-BE49-F238E27FC236}">
                      <a16:creationId xmlns:a16="http://schemas.microsoft.com/office/drawing/2014/main" id="{36BA4912-02E2-49D6-96EB-8A01BA9764BD}"/>
                    </a:ext>
                  </a:extLst>
                </p:cNvPr>
                <p:cNvGrpSpPr/>
                <p:nvPr/>
              </p:nvGrpSpPr>
              <p:grpSpPr>
                <a:xfrm>
                  <a:off x="2000164" y="3018116"/>
                  <a:ext cx="1953258" cy="2054027"/>
                  <a:chOff x="-290245" y="2816479"/>
                  <a:chExt cx="1953258" cy="2054027"/>
                </a:xfrm>
              </p:grpSpPr>
              <p:sp>
                <p:nvSpPr>
                  <p:cNvPr id="53" name="矩形: 圆角 52">
                    <a:extLst>
                      <a:ext uri="{FF2B5EF4-FFF2-40B4-BE49-F238E27FC236}">
                        <a16:creationId xmlns:a16="http://schemas.microsoft.com/office/drawing/2014/main" id="{3FCA0FE4-F5B4-5315-D015-157744D1C22F}"/>
                      </a:ext>
                    </a:extLst>
                  </p:cNvPr>
                  <p:cNvSpPr/>
                  <p:nvPr/>
                </p:nvSpPr>
                <p:spPr>
                  <a:xfrm>
                    <a:off x="-290245" y="2816479"/>
                    <a:ext cx="1854890" cy="1294287"/>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en-US" altLang="zh-CN" sz="1600" b="1" dirty="0">
                        <a:solidFill>
                          <a:srgbClr val="FFFFFF"/>
                        </a:solidFill>
                        <a:latin typeface="Arial" panose="020B0604020202020204" pitchFamily="34" charset="0"/>
                        <a:ea typeface="微软雅黑" panose="020B0503020204020204" pitchFamily="34" charset="-122"/>
                        <a:cs typeface="+mn-ea"/>
                        <a:sym typeface="+mn-lt"/>
                      </a:rPr>
                      <a:t>Promote communication</a:t>
                    </a:r>
                  </a:p>
                </p:txBody>
              </p:sp>
              <p:sp>
                <p:nvSpPr>
                  <p:cNvPr id="54" name="矩形 53">
                    <a:extLst>
                      <a:ext uri="{FF2B5EF4-FFF2-40B4-BE49-F238E27FC236}">
                        <a16:creationId xmlns:a16="http://schemas.microsoft.com/office/drawing/2014/main" id="{4FDADDE4-1B86-888B-3F82-09243ED1DEE8}"/>
                      </a:ext>
                    </a:extLst>
                  </p:cNvPr>
                  <p:cNvSpPr/>
                  <p:nvPr/>
                </p:nvSpPr>
                <p:spPr>
                  <a:xfrm>
                    <a:off x="-241394" y="4132574"/>
                    <a:ext cx="1904407" cy="7379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nSpc>
                        <a:spcPct val="150000"/>
                      </a:lnSpc>
                    </a:pPr>
                    <a:r>
                      <a:rPr lang="en-US" altLang="zh-CN" sz="1200" kern="100" dirty="0">
                        <a:solidFill>
                          <a:schemeClr val="tx1"/>
                        </a:solidFill>
                        <a:effectLst/>
                        <a:latin typeface="Arial" panose="020B0604020202020204" pitchFamily="34" charset="0"/>
                        <a:ea typeface="微软雅黑" panose="020B0503020204020204" pitchFamily="34" charset="-122"/>
                        <a:cs typeface="+mn-ea"/>
                        <a:sym typeface="+mn-lt"/>
                      </a:rPr>
                      <a:t>Having an understanding of each other benefits </a:t>
                    </a:r>
                    <a:endParaRPr lang="zh-CN" altLang="en-US" sz="1200" kern="100" dirty="0">
                      <a:solidFill>
                        <a:schemeClr val="tx1"/>
                      </a:solidFill>
                      <a:effectLst/>
                      <a:latin typeface="Arial" panose="020B0604020202020204" pitchFamily="34" charset="0"/>
                      <a:ea typeface="微软雅黑" panose="020B0503020204020204" pitchFamily="34" charset="-122"/>
                      <a:cs typeface="+mn-ea"/>
                      <a:sym typeface="+mn-lt"/>
                    </a:endParaRPr>
                  </a:p>
                </p:txBody>
              </p:sp>
            </p:grpSp>
            <p:grpSp>
              <p:nvGrpSpPr>
                <p:cNvPr id="49" name="组合 48">
                  <a:extLst>
                    <a:ext uri="{FF2B5EF4-FFF2-40B4-BE49-F238E27FC236}">
                      <a16:creationId xmlns:a16="http://schemas.microsoft.com/office/drawing/2014/main" id="{49CF4CAE-263F-A380-BF12-864F62F92AF5}"/>
                    </a:ext>
                  </a:extLst>
                </p:cNvPr>
                <p:cNvGrpSpPr/>
                <p:nvPr/>
              </p:nvGrpSpPr>
              <p:grpSpPr>
                <a:xfrm>
                  <a:off x="1733578" y="3484704"/>
                  <a:ext cx="139700" cy="139700"/>
                  <a:chOff x="1886293" y="4670068"/>
                  <a:chExt cx="139700" cy="139700"/>
                </a:xfrm>
              </p:grpSpPr>
              <p:sp>
                <p:nvSpPr>
                  <p:cNvPr id="51" name="椭圆 50">
                    <a:extLst>
                      <a:ext uri="{FF2B5EF4-FFF2-40B4-BE49-F238E27FC236}">
                        <a16:creationId xmlns:a16="http://schemas.microsoft.com/office/drawing/2014/main" id="{616F71C1-09DF-AD82-78AF-CDE569332351}"/>
                      </a:ext>
                    </a:extLst>
                  </p:cNvPr>
                  <p:cNvSpPr/>
                  <p:nvPr/>
                </p:nvSpPr>
                <p:spPr>
                  <a:xfrm>
                    <a:off x="1886293" y="4670068"/>
                    <a:ext cx="139700" cy="139700"/>
                  </a:xfrm>
                  <a:prstGeom prst="ellipse">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2" name="椭圆 51">
                    <a:extLst>
                      <a:ext uri="{FF2B5EF4-FFF2-40B4-BE49-F238E27FC236}">
                        <a16:creationId xmlns:a16="http://schemas.microsoft.com/office/drawing/2014/main" id="{AC15DD8D-B5BD-5AB0-256F-0ED896FB5310}"/>
                      </a:ext>
                    </a:extLst>
                  </p:cNvPr>
                  <p:cNvSpPr/>
                  <p:nvPr/>
                </p:nvSpPr>
                <p:spPr>
                  <a:xfrm>
                    <a:off x="1913018" y="4696793"/>
                    <a:ext cx="86250" cy="86250"/>
                  </a:xfrm>
                  <a:prstGeom prst="ellipse">
                    <a:avLst/>
                  </a:prstGeom>
                  <a:solidFill>
                    <a:schemeClr val="accent1"/>
                  </a:solidFill>
                  <a:ln>
                    <a:noFill/>
                  </a:ln>
                  <a:effectLst>
                    <a:outerShdw blurRad="127000" dist="63500" dir="2700000" algn="ctr" rotWithShape="0">
                      <a:schemeClr val="accent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cxnSp>
              <p:nvCxnSpPr>
                <p:cNvPr id="50" name="直接连接符 49">
                  <a:extLst>
                    <a:ext uri="{FF2B5EF4-FFF2-40B4-BE49-F238E27FC236}">
                      <a16:creationId xmlns:a16="http://schemas.microsoft.com/office/drawing/2014/main" id="{49CB322A-00EF-AB13-5668-C6AB6329A0AC}"/>
                    </a:ext>
                  </a:extLst>
                </p:cNvPr>
                <p:cNvCxnSpPr>
                  <a:cxnSpLocks/>
                  <a:endCxn id="55" idx="1"/>
                </p:cNvCxnSpPr>
                <p:nvPr/>
              </p:nvCxnSpPr>
              <p:spPr>
                <a:xfrm flipH="1">
                  <a:off x="1778311" y="3554554"/>
                  <a:ext cx="25117" cy="2294236"/>
                </a:xfrm>
                <a:prstGeom prst="line">
                  <a:avLst/>
                </a:prstGeom>
                <a:ln>
                  <a:solidFill>
                    <a:schemeClr val="accent1">
                      <a:alpha val="5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32" name="组合 31">
                <a:extLst>
                  <a:ext uri="{FF2B5EF4-FFF2-40B4-BE49-F238E27FC236}">
                    <a16:creationId xmlns:a16="http://schemas.microsoft.com/office/drawing/2014/main" id="{DA081057-3D29-BB56-8EBB-95A15980CA72}"/>
                  </a:ext>
                </a:extLst>
              </p:cNvPr>
              <p:cNvGrpSpPr/>
              <p:nvPr/>
            </p:nvGrpSpPr>
            <p:grpSpPr>
              <a:xfrm>
                <a:off x="4652209" y="2289722"/>
                <a:ext cx="2182447" cy="3665784"/>
                <a:chOff x="1733578" y="3018116"/>
                <a:chExt cx="2182447" cy="3665784"/>
              </a:xfrm>
            </p:grpSpPr>
            <p:cxnSp>
              <p:nvCxnSpPr>
                <p:cNvPr id="41" name="直接连接符 40">
                  <a:extLst>
                    <a:ext uri="{FF2B5EF4-FFF2-40B4-BE49-F238E27FC236}">
                      <a16:creationId xmlns:a16="http://schemas.microsoft.com/office/drawing/2014/main" id="{A1C28004-996F-8C1B-AFAD-A8C4EF05532D}"/>
                    </a:ext>
                  </a:extLst>
                </p:cNvPr>
                <p:cNvCxnSpPr>
                  <a:cxnSpLocks/>
                </p:cNvCxnSpPr>
                <p:nvPr/>
              </p:nvCxnSpPr>
              <p:spPr>
                <a:xfrm flipH="1">
                  <a:off x="1769168" y="3554554"/>
                  <a:ext cx="34260" cy="3129346"/>
                </a:xfrm>
                <a:prstGeom prst="line">
                  <a:avLst/>
                </a:prstGeom>
                <a:ln>
                  <a:solidFill>
                    <a:schemeClr val="accent2">
                      <a:alpha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42" name="组合 41">
                  <a:extLst>
                    <a:ext uri="{FF2B5EF4-FFF2-40B4-BE49-F238E27FC236}">
                      <a16:creationId xmlns:a16="http://schemas.microsoft.com/office/drawing/2014/main" id="{54DC1237-EFB6-FDC6-67CF-6BA9B97EB8EE}"/>
                    </a:ext>
                  </a:extLst>
                </p:cNvPr>
                <p:cNvGrpSpPr/>
                <p:nvPr/>
              </p:nvGrpSpPr>
              <p:grpSpPr>
                <a:xfrm>
                  <a:off x="2000164" y="3018116"/>
                  <a:ext cx="1915861" cy="2072614"/>
                  <a:chOff x="-290245" y="2816479"/>
                  <a:chExt cx="1915861" cy="2072614"/>
                </a:xfrm>
              </p:grpSpPr>
              <p:sp>
                <p:nvSpPr>
                  <p:cNvPr id="46" name="矩形: 圆角 45">
                    <a:extLst>
                      <a:ext uri="{FF2B5EF4-FFF2-40B4-BE49-F238E27FC236}">
                        <a16:creationId xmlns:a16="http://schemas.microsoft.com/office/drawing/2014/main" id="{D6564EDE-965E-C718-8348-96130C35EF00}"/>
                      </a:ext>
                    </a:extLst>
                  </p:cNvPr>
                  <p:cNvSpPr/>
                  <p:nvPr/>
                </p:nvSpPr>
                <p:spPr>
                  <a:xfrm>
                    <a:off x="-290245" y="2816479"/>
                    <a:ext cx="1854890" cy="1294287"/>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en-US" altLang="zh-CN" sz="1600" b="1" dirty="0">
                        <a:solidFill>
                          <a:srgbClr val="FFFFFF"/>
                        </a:solidFill>
                        <a:latin typeface="Arial" panose="020B0604020202020204" pitchFamily="34" charset="0"/>
                        <a:ea typeface="微软雅黑" panose="020B0503020204020204" pitchFamily="34" charset="-122"/>
                        <a:cs typeface="+mn-ea"/>
                        <a:sym typeface="+mn-lt"/>
                      </a:rPr>
                      <a:t>Subsidy renewable industry</a:t>
                    </a:r>
                  </a:p>
                </p:txBody>
              </p:sp>
              <p:sp>
                <p:nvSpPr>
                  <p:cNvPr id="47" name="矩形 46">
                    <a:extLst>
                      <a:ext uri="{FF2B5EF4-FFF2-40B4-BE49-F238E27FC236}">
                        <a16:creationId xmlns:a16="http://schemas.microsoft.com/office/drawing/2014/main" id="{D378A720-EBF9-3A76-2202-2B8691D5F470}"/>
                      </a:ext>
                    </a:extLst>
                  </p:cNvPr>
                  <p:cNvSpPr/>
                  <p:nvPr/>
                </p:nvSpPr>
                <p:spPr>
                  <a:xfrm>
                    <a:off x="-278791" y="4151161"/>
                    <a:ext cx="1904407" cy="7379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nSpc>
                        <a:spcPct val="150000"/>
                      </a:lnSpc>
                    </a:pPr>
                    <a:r>
                      <a:rPr lang="en-US" altLang="zh-CN" sz="1200" kern="100" dirty="0">
                        <a:solidFill>
                          <a:schemeClr val="tx1"/>
                        </a:solidFill>
                        <a:effectLst/>
                        <a:latin typeface="Arial" panose="020B0604020202020204" pitchFamily="34" charset="0"/>
                        <a:ea typeface="微软雅黑" panose="020B0503020204020204" pitchFamily="34" charset="-122"/>
                        <a:cs typeface="+mn-ea"/>
                        <a:sym typeface="+mn-lt"/>
                      </a:rPr>
                      <a:t>The traditional one has the power to reform </a:t>
                    </a:r>
                    <a:endParaRPr lang="zh-CN" altLang="en-US" sz="1200" kern="100" dirty="0">
                      <a:solidFill>
                        <a:schemeClr val="tx1"/>
                      </a:solidFill>
                      <a:effectLst/>
                      <a:latin typeface="Arial" panose="020B0604020202020204" pitchFamily="34" charset="0"/>
                      <a:ea typeface="微软雅黑" panose="020B0503020204020204" pitchFamily="34" charset="-122"/>
                      <a:cs typeface="+mn-ea"/>
                      <a:sym typeface="+mn-lt"/>
                    </a:endParaRPr>
                  </a:p>
                </p:txBody>
              </p:sp>
            </p:grpSp>
            <p:grpSp>
              <p:nvGrpSpPr>
                <p:cNvPr id="43" name="组合 42">
                  <a:extLst>
                    <a:ext uri="{FF2B5EF4-FFF2-40B4-BE49-F238E27FC236}">
                      <a16:creationId xmlns:a16="http://schemas.microsoft.com/office/drawing/2014/main" id="{D7BD9671-79D9-4C2B-C2C9-F5AA6FF10737}"/>
                    </a:ext>
                  </a:extLst>
                </p:cNvPr>
                <p:cNvGrpSpPr/>
                <p:nvPr/>
              </p:nvGrpSpPr>
              <p:grpSpPr>
                <a:xfrm>
                  <a:off x="1733578" y="3484704"/>
                  <a:ext cx="139700" cy="139700"/>
                  <a:chOff x="1886293" y="4670068"/>
                  <a:chExt cx="139700" cy="139700"/>
                </a:xfrm>
              </p:grpSpPr>
              <p:sp>
                <p:nvSpPr>
                  <p:cNvPr id="44" name="椭圆 43">
                    <a:extLst>
                      <a:ext uri="{FF2B5EF4-FFF2-40B4-BE49-F238E27FC236}">
                        <a16:creationId xmlns:a16="http://schemas.microsoft.com/office/drawing/2014/main" id="{DE1ABDF2-84F0-E5B5-3ABB-A3F69EFDCC62}"/>
                      </a:ext>
                    </a:extLst>
                  </p:cNvPr>
                  <p:cNvSpPr/>
                  <p:nvPr/>
                </p:nvSpPr>
                <p:spPr>
                  <a:xfrm>
                    <a:off x="1886293" y="4670068"/>
                    <a:ext cx="139700" cy="139700"/>
                  </a:xfrm>
                  <a:prstGeom prst="ellips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5" name="椭圆 44">
                    <a:extLst>
                      <a:ext uri="{FF2B5EF4-FFF2-40B4-BE49-F238E27FC236}">
                        <a16:creationId xmlns:a16="http://schemas.microsoft.com/office/drawing/2014/main" id="{82F4CA0D-9106-A430-4ECA-332EC3A41C6F}"/>
                      </a:ext>
                    </a:extLst>
                  </p:cNvPr>
                  <p:cNvSpPr/>
                  <p:nvPr/>
                </p:nvSpPr>
                <p:spPr>
                  <a:xfrm>
                    <a:off x="1913018" y="4696793"/>
                    <a:ext cx="86250" cy="86250"/>
                  </a:xfrm>
                  <a:prstGeom prst="ellipse">
                    <a:avLst/>
                  </a:prstGeom>
                  <a:solidFill>
                    <a:schemeClr val="accent2"/>
                  </a:solidFill>
                  <a:ln>
                    <a:noFill/>
                  </a:ln>
                  <a:effectLst>
                    <a:outerShdw blurRad="127000" dist="63500" dir="2700000" algn="c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grpSp>
            <p:nvGrpSpPr>
              <p:cNvPr id="33" name="组合 32">
                <a:extLst>
                  <a:ext uri="{FF2B5EF4-FFF2-40B4-BE49-F238E27FC236}">
                    <a16:creationId xmlns:a16="http://schemas.microsoft.com/office/drawing/2014/main" id="{7D4E4853-E5E6-3595-1E69-573DE50A62BE}"/>
                  </a:ext>
                </a:extLst>
              </p:cNvPr>
              <p:cNvGrpSpPr/>
              <p:nvPr/>
            </p:nvGrpSpPr>
            <p:grpSpPr>
              <a:xfrm>
                <a:off x="7570840" y="1422913"/>
                <a:ext cx="2205254" cy="3952362"/>
                <a:chOff x="1733578" y="3018116"/>
                <a:chExt cx="2205254" cy="3952362"/>
              </a:xfrm>
            </p:grpSpPr>
            <p:grpSp>
              <p:nvGrpSpPr>
                <p:cNvPr id="34" name="组合 33">
                  <a:extLst>
                    <a:ext uri="{FF2B5EF4-FFF2-40B4-BE49-F238E27FC236}">
                      <a16:creationId xmlns:a16="http://schemas.microsoft.com/office/drawing/2014/main" id="{90594369-CF3D-2F1C-9683-21493F2B868D}"/>
                    </a:ext>
                  </a:extLst>
                </p:cNvPr>
                <p:cNvGrpSpPr/>
                <p:nvPr/>
              </p:nvGrpSpPr>
              <p:grpSpPr>
                <a:xfrm>
                  <a:off x="2000164" y="3018116"/>
                  <a:ext cx="1938668" cy="2241129"/>
                  <a:chOff x="-290245" y="2816479"/>
                  <a:chExt cx="1938668" cy="2241129"/>
                </a:xfrm>
              </p:grpSpPr>
              <p:sp>
                <p:nvSpPr>
                  <p:cNvPr id="39" name="矩形: 圆角 38">
                    <a:extLst>
                      <a:ext uri="{FF2B5EF4-FFF2-40B4-BE49-F238E27FC236}">
                        <a16:creationId xmlns:a16="http://schemas.microsoft.com/office/drawing/2014/main" id="{508D0218-07E9-5061-9771-B1730D02BA27}"/>
                      </a:ext>
                    </a:extLst>
                  </p:cNvPr>
                  <p:cNvSpPr/>
                  <p:nvPr/>
                </p:nvSpPr>
                <p:spPr>
                  <a:xfrm>
                    <a:off x="-290245" y="2816479"/>
                    <a:ext cx="1854890" cy="1294287"/>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en-US" altLang="zh-CN" sz="1600" b="1" dirty="0">
                        <a:solidFill>
                          <a:srgbClr val="FFFFFF"/>
                        </a:solidFill>
                        <a:latin typeface="Arial" panose="020B0604020202020204" pitchFamily="34" charset="0"/>
                        <a:ea typeface="微软雅黑" panose="020B0503020204020204" pitchFamily="34" charset="-122"/>
                        <a:cs typeface="+mn-ea"/>
                        <a:sym typeface="+mn-lt"/>
                      </a:rPr>
                      <a:t>Education and awareness</a:t>
                    </a:r>
                  </a:p>
                </p:txBody>
              </p:sp>
              <p:sp>
                <p:nvSpPr>
                  <p:cNvPr id="40" name="矩形 39">
                    <a:extLst>
                      <a:ext uri="{FF2B5EF4-FFF2-40B4-BE49-F238E27FC236}">
                        <a16:creationId xmlns:a16="http://schemas.microsoft.com/office/drawing/2014/main" id="{221161B0-4FE9-8A97-B09A-55EDF9CDA272}"/>
                      </a:ext>
                    </a:extLst>
                  </p:cNvPr>
                  <p:cNvSpPr/>
                  <p:nvPr/>
                </p:nvSpPr>
                <p:spPr>
                  <a:xfrm>
                    <a:off x="-255984" y="4042677"/>
                    <a:ext cx="1904407" cy="1014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nSpc>
                        <a:spcPct val="150000"/>
                      </a:lnSpc>
                    </a:pPr>
                    <a:r>
                      <a:rPr lang="en-US" altLang="zh-CN" sz="1200" kern="100" dirty="0">
                        <a:solidFill>
                          <a:schemeClr val="tx1"/>
                        </a:solidFill>
                        <a:effectLst/>
                        <a:latin typeface="Arial" panose="020B0604020202020204" pitchFamily="34" charset="0"/>
                        <a:ea typeface="微软雅黑" panose="020B0503020204020204" pitchFamily="34" charset="-122"/>
                        <a:cs typeface="+mn-ea"/>
                        <a:sym typeface="+mn-lt"/>
                      </a:rPr>
                      <a:t>It will be easy if the next generation has the awareness of “green”</a:t>
                    </a:r>
                    <a:endParaRPr lang="zh-CN" altLang="en-US" sz="1200" kern="100" dirty="0">
                      <a:solidFill>
                        <a:schemeClr val="tx1"/>
                      </a:solidFill>
                      <a:effectLst/>
                      <a:latin typeface="Arial" panose="020B0604020202020204" pitchFamily="34" charset="0"/>
                      <a:ea typeface="微软雅黑" panose="020B0503020204020204" pitchFamily="34" charset="-122"/>
                      <a:cs typeface="+mn-ea"/>
                      <a:sym typeface="+mn-lt"/>
                    </a:endParaRPr>
                  </a:p>
                </p:txBody>
              </p:sp>
            </p:grpSp>
            <p:grpSp>
              <p:nvGrpSpPr>
                <p:cNvPr id="35" name="组合 34">
                  <a:extLst>
                    <a:ext uri="{FF2B5EF4-FFF2-40B4-BE49-F238E27FC236}">
                      <a16:creationId xmlns:a16="http://schemas.microsoft.com/office/drawing/2014/main" id="{DF3C0D83-AFA6-C2F2-DD69-928CD39D6AEE}"/>
                    </a:ext>
                  </a:extLst>
                </p:cNvPr>
                <p:cNvGrpSpPr/>
                <p:nvPr/>
              </p:nvGrpSpPr>
              <p:grpSpPr>
                <a:xfrm>
                  <a:off x="1733578" y="3484704"/>
                  <a:ext cx="139700" cy="139700"/>
                  <a:chOff x="1886293" y="4670068"/>
                  <a:chExt cx="139700" cy="139700"/>
                </a:xfrm>
              </p:grpSpPr>
              <p:sp>
                <p:nvSpPr>
                  <p:cNvPr id="37" name="椭圆 36">
                    <a:extLst>
                      <a:ext uri="{FF2B5EF4-FFF2-40B4-BE49-F238E27FC236}">
                        <a16:creationId xmlns:a16="http://schemas.microsoft.com/office/drawing/2014/main" id="{B8A7EAB4-8EAF-B9DC-ECBF-EE910CBC8098}"/>
                      </a:ext>
                    </a:extLst>
                  </p:cNvPr>
                  <p:cNvSpPr/>
                  <p:nvPr/>
                </p:nvSpPr>
                <p:spPr>
                  <a:xfrm>
                    <a:off x="1886293" y="4670068"/>
                    <a:ext cx="139700" cy="139700"/>
                  </a:xfrm>
                  <a:prstGeom prst="ellipse">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8" name="椭圆 37">
                    <a:extLst>
                      <a:ext uri="{FF2B5EF4-FFF2-40B4-BE49-F238E27FC236}">
                        <a16:creationId xmlns:a16="http://schemas.microsoft.com/office/drawing/2014/main" id="{90CA01A3-F214-F8DF-CA68-8FE6C637F424}"/>
                      </a:ext>
                    </a:extLst>
                  </p:cNvPr>
                  <p:cNvSpPr/>
                  <p:nvPr/>
                </p:nvSpPr>
                <p:spPr>
                  <a:xfrm>
                    <a:off x="1913018" y="4696793"/>
                    <a:ext cx="86250" cy="86250"/>
                  </a:xfrm>
                  <a:prstGeom prst="ellipse">
                    <a:avLst/>
                  </a:prstGeom>
                  <a:solidFill>
                    <a:schemeClr val="accent3"/>
                  </a:solidFill>
                  <a:ln>
                    <a:noFill/>
                  </a:ln>
                  <a:effectLst>
                    <a:outerShdw blurRad="127000" dist="63500" dir="2700000" algn="ctr" rotWithShape="0">
                      <a:schemeClr val="accent6">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cxnSp>
              <p:nvCxnSpPr>
                <p:cNvPr id="36" name="直接连接符 35">
                  <a:extLst>
                    <a:ext uri="{FF2B5EF4-FFF2-40B4-BE49-F238E27FC236}">
                      <a16:creationId xmlns:a16="http://schemas.microsoft.com/office/drawing/2014/main" id="{F4A96640-B0AC-82C8-702D-9F20615ADCE1}"/>
                    </a:ext>
                  </a:extLst>
                </p:cNvPr>
                <p:cNvCxnSpPr>
                  <a:cxnSpLocks/>
                </p:cNvCxnSpPr>
                <p:nvPr/>
              </p:nvCxnSpPr>
              <p:spPr>
                <a:xfrm flipH="1">
                  <a:off x="1766031" y="3554554"/>
                  <a:ext cx="37397" cy="3415924"/>
                </a:xfrm>
                <a:prstGeom prst="line">
                  <a:avLst/>
                </a:prstGeom>
                <a:ln>
                  <a:solidFill>
                    <a:schemeClr val="accent1">
                      <a:alpha val="50000"/>
                    </a:schemeClr>
                  </a:solidFill>
                  <a:prstDash val="sysDash"/>
                </a:ln>
              </p:spPr>
              <p:style>
                <a:lnRef idx="1">
                  <a:schemeClr val="accent1"/>
                </a:lnRef>
                <a:fillRef idx="0">
                  <a:schemeClr val="accent1"/>
                </a:fillRef>
                <a:effectRef idx="0">
                  <a:schemeClr val="accent1"/>
                </a:effectRef>
                <a:fontRef idx="minor">
                  <a:schemeClr val="tx1"/>
                </a:fontRef>
              </p:style>
            </p:cxnSp>
          </p:grpSp>
        </p:grpSp>
      </p:grpSp>
    </p:spTree>
    <p:custDataLst>
      <p:tags r:id="rId1"/>
    </p:custDataLst>
    <p:extLst>
      <p:ext uri="{BB962C8B-B14F-4D97-AF65-F5344CB8AC3E}">
        <p14:creationId xmlns:p14="http://schemas.microsoft.com/office/powerpoint/2010/main" val="711514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pPr lvl="0"/>
            <a:r>
              <a:rPr lang="en-US"/>
              <a:t>Thank You</a:t>
            </a:r>
          </a:p>
        </p:txBody>
      </p:sp>
      <p:sp>
        <p:nvSpPr>
          <p:cNvPr id="2" name="文本占位符 1"/>
          <p:cNvSpPr>
            <a:spLocks noGrp="1"/>
          </p:cNvSpPr>
          <p:nvPr>
            <p:ph type="body" sz="quarter" idx="13"/>
          </p:nvPr>
        </p:nvSpPr>
        <p:spPr/>
        <p:txBody>
          <a:bodyPr/>
          <a:lstStyle/>
          <a:p>
            <a:pPr lvl="0"/>
            <a:r>
              <a:rPr lang="en-US" dirty="0"/>
              <a:t>Presenter Adam</a:t>
            </a:r>
          </a:p>
        </p:txBody>
      </p:sp>
      <p:sp>
        <p:nvSpPr>
          <p:cNvPr id="3" name="文本框 2">
            <a:extLst>
              <a:ext uri="{FF2B5EF4-FFF2-40B4-BE49-F238E27FC236}">
                <a16:creationId xmlns:a16="http://schemas.microsoft.com/office/drawing/2014/main" id="{1A358C8A-1DD4-CBB0-249B-672F8FD07D15}"/>
              </a:ext>
            </a:extLst>
          </p:cNvPr>
          <p:cNvSpPr txBox="1"/>
          <p:nvPr/>
        </p:nvSpPr>
        <p:spPr>
          <a:xfrm>
            <a:off x="2735705" y="5487768"/>
            <a:ext cx="3567659" cy="369332"/>
          </a:xfrm>
          <a:prstGeom prst="rect">
            <a:avLst/>
          </a:prstGeom>
          <a:noFill/>
        </p:spPr>
        <p:txBody>
          <a:bodyPr wrap="square" rtlCol="0">
            <a:spAutoFit/>
          </a:bodyPr>
          <a:lstStyle/>
          <a:p>
            <a:r>
              <a:rPr lang="en-US" altLang="zh-CN" dirty="0"/>
              <a:t>_</a:t>
            </a:r>
            <a:r>
              <a:rPr lang="en-US" altLang="zh-CN" dirty="0" err="1"/>
              <a:t>World_Economic</a:t>
            </a:r>
            <a:r>
              <a:rPr lang="en-US" altLang="zh-CN" dirty="0"/>
              <a:t>_</a:t>
            </a:r>
            <a:endParaRPr lang="zh-CN" altLang="en-US" dirty="0"/>
          </a:p>
        </p:txBody>
      </p:sp>
    </p:spTree>
    <p:custDataLst>
      <p:tags r:id="rId1"/>
    </p:custDataLst>
    <p:extLst>
      <p:ext uri="{BB962C8B-B14F-4D97-AF65-F5344CB8AC3E}">
        <p14:creationId xmlns:p14="http://schemas.microsoft.com/office/powerpoint/2010/main" val="2912178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28843571-968F-3EB8-F635-B3F415CBE8D5}"/>
              </a:ext>
            </a:extLst>
          </p:cNvPr>
          <p:cNvGrpSpPr/>
          <p:nvPr/>
        </p:nvGrpSpPr>
        <p:grpSpPr>
          <a:xfrm>
            <a:off x="652729" y="485750"/>
            <a:ext cx="10918799" cy="5218311"/>
            <a:chOff x="652729" y="485750"/>
            <a:chExt cx="10918799" cy="5218311"/>
          </a:xfrm>
        </p:grpSpPr>
        <p:grpSp>
          <p:nvGrpSpPr>
            <p:cNvPr id="3" name="组合 2">
              <a:extLst>
                <a:ext uri="{FF2B5EF4-FFF2-40B4-BE49-F238E27FC236}">
                  <a16:creationId xmlns:a16="http://schemas.microsoft.com/office/drawing/2014/main" id="{C90191FE-EA6B-A357-1157-1B097AA9BCA1}"/>
                </a:ext>
              </a:extLst>
            </p:cNvPr>
            <p:cNvGrpSpPr/>
            <p:nvPr/>
          </p:nvGrpSpPr>
          <p:grpSpPr>
            <a:xfrm>
              <a:off x="713028" y="2998960"/>
              <a:ext cx="2676635" cy="2705101"/>
              <a:chOff x="6145005" y="4207669"/>
              <a:chExt cx="2676635" cy="2705101"/>
            </a:xfrm>
          </p:grpSpPr>
          <p:grpSp>
            <p:nvGrpSpPr>
              <p:cNvPr id="25" name="组合 24">
                <a:extLst>
                  <a:ext uri="{FF2B5EF4-FFF2-40B4-BE49-F238E27FC236}">
                    <a16:creationId xmlns:a16="http://schemas.microsoft.com/office/drawing/2014/main" id="{A3FD07F7-1F7A-E11A-7D58-C3D7CD589EDB}"/>
                  </a:ext>
                </a:extLst>
              </p:cNvPr>
              <p:cNvGrpSpPr/>
              <p:nvPr/>
            </p:nvGrpSpPr>
            <p:grpSpPr>
              <a:xfrm>
                <a:off x="6145005" y="4207669"/>
                <a:ext cx="2676635" cy="2705101"/>
                <a:chOff x="8279345" y="4207668"/>
                <a:chExt cx="2676635" cy="2705101"/>
              </a:xfrm>
            </p:grpSpPr>
            <p:sp>
              <p:nvSpPr>
                <p:cNvPr id="32" name="矩形 31">
                  <a:extLst>
                    <a:ext uri="{FF2B5EF4-FFF2-40B4-BE49-F238E27FC236}">
                      <a16:creationId xmlns:a16="http://schemas.microsoft.com/office/drawing/2014/main" id="{68B0C5F8-350C-CADB-AAC6-816F12DB6BDA}"/>
                    </a:ext>
                  </a:extLst>
                </p:cNvPr>
                <p:cNvSpPr/>
                <p:nvPr/>
              </p:nvSpPr>
              <p:spPr>
                <a:xfrm>
                  <a:off x="8279345" y="4207670"/>
                  <a:ext cx="2676635" cy="2705099"/>
                </a:xfrm>
                <a:prstGeom prst="rect">
                  <a:avLst/>
                </a:prstGeom>
                <a:solidFill>
                  <a:schemeClr val="tx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nchorCtr="1"/>
                <a:lstStyle/>
                <a:p>
                  <a:endParaRPr kumimoji="1" lang="en-US" altLang="zh-CN" sz="1200" dirty="0">
                    <a:solidFill>
                      <a:schemeClr val="tx1"/>
                    </a:solidFill>
                  </a:endParaRPr>
                </a:p>
              </p:txBody>
            </p:sp>
            <p:sp>
              <p:nvSpPr>
                <p:cNvPr id="33" name="矩形 32">
                  <a:extLst>
                    <a:ext uri="{FF2B5EF4-FFF2-40B4-BE49-F238E27FC236}">
                      <a16:creationId xmlns:a16="http://schemas.microsoft.com/office/drawing/2014/main" id="{8F2C0D23-A152-CAD3-9A96-820DF8E46574}"/>
                    </a:ext>
                  </a:extLst>
                </p:cNvPr>
                <p:cNvSpPr/>
                <p:nvPr/>
              </p:nvSpPr>
              <p:spPr>
                <a:xfrm>
                  <a:off x="8279345" y="4207668"/>
                  <a:ext cx="2676635" cy="4571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nchorCtr="1"/>
                <a:lstStyle/>
                <a:p>
                  <a:endParaRPr kumimoji="1" lang="en-US" altLang="zh-CN" sz="1200" dirty="0">
                    <a:solidFill>
                      <a:schemeClr val="tx2"/>
                    </a:solidFill>
                  </a:endParaRPr>
                </a:p>
              </p:txBody>
            </p:sp>
          </p:grpSp>
          <p:grpSp>
            <p:nvGrpSpPr>
              <p:cNvPr id="26" name="组合 25">
                <a:extLst>
                  <a:ext uri="{FF2B5EF4-FFF2-40B4-BE49-F238E27FC236}">
                    <a16:creationId xmlns:a16="http://schemas.microsoft.com/office/drawing/2014/main" id="{6DCDBC1D-2FE1-271F-2015-8F4AA521EBAF}"/>
                  </a:ext>
                </a:extLst>
              </p:cNvPr>
              <p:cNvGrpSpPr>
                <a:grpSpLocks/>
              </p:cNvGrpSpPr>
              <p:nvPr/>
            </p:nvGrpSpPr>
            <p:grpSpPr>
              <a:xfrm>
                <a:off x="6498726" y="4738407"/>
                <a:ext cx="1969192" cy="1680237"/>
                <a:chOff x="7054208" y="2061970"/>
                <a:chExt cx="1969192" cy="1680237"/>
              </a:xfrm>
            </p:grpSpPr>
            <p:sp>
              <p:nvSpPr>
                <p:cNvPr id="27" name="矩形 26">
                  <a:extLst>
                    <a:ext uri="{FF2B5EF4-FFF2-40B4-BE49-F238E27FC236}">
                      <a16:creationId xmlns:a16="http://schemas.microsoft.com/office/drawing/2014/main" id="{EDC882D8-3BDA-9713-0222-0BA2A4828825}"/>
                    </a:ext>
                  </a:extLst>
                </p:cNvPr>
                <p:cNvSpPr/>
                <p:nvPr/>
              </p:nvSpPr>
              <p:spPr>
                <a:xfrm>
                  <a:off x="7054208" y="2684774"/>
                  <a:ext cx="1969192" cy="427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en-US" altLang="zh-CN" sz="1600" b="1" dirty="0">
                      <a:solidFill>
                        <a:schemeClr val="tx1"/>
                      </a:solidFill>
                      <a:latin typeface="Arial" panose="020B0604020202020204" pitchFamily="34" charset="0"/>
                      <a:ea typeface="微软雅黑" panose="020B0503020204020204" pitchFamily="34" charset="-122"/>
                    </a:rPr>
                    <a:t>WHY</a:t>
                  </a:r>
                </a:p>
              </p:txBody>
            </p:sp>
            <p:sp>
              <p:nvSpPr>
                <p:cNvPr id="28" name="矩形 27">
                  <a:extLst>
                    <a:ext uri="{FF2B5EF4-FFF2-40B4-BE49-F238E27FC236}">
                      <a16:creationId xmlns:a16="http://schemas.microsoft.com/office/drawing/2014/main" id="{3674DC92-1821-24E8-FDBB-C2CD997A9344}"/>
                    </a:ext>
                  </a:extLst>
                </p:cNvPr>
                <p:cNvSpPr/>
                <p:nvPr/>
              </p:nvSpPr>
              <p:spPr>
                <a:xfrm>
                  <a:off x="7054208" y="3106868"/>
                  <a:ext cx="1969192" cy="6353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30000"/>
                    </a:lnSpc>
                  </a:pPr>
                  <a:r>
                    <a:rPr kumimoji="1" lang="en-US" altLang="zh-CN" sz="1100" dirty="0">
                      <a:solidFill>
                        <a:schemeClr val="tx1"/>
                      </a:solidFill>
                      <a:latin typeface="Arial" panose="020B0604020202020204" pitchFamily="34" charset="0"/>
                      <a:ea typeface="微软雅黑" panose="020B0503020204020204" pitchFamily="34" charset="-122"/>
                    </a:rPr>
                    <a:t>Why are we choosing the SWF.</a:t>
                  </a:r>
                </a:p>
              </p:txBody>
            </p:sp>
            <p:sp>
              <p:nvSpPr>
                <p:cNvPr id="30" name="文本框 29">
                  <a:extLst>
                    <a:ext uri="{FF2B5EF4-FFF2-40B4-BE49-F238E27FC236}">
                      <a16:creationId xmlns:a16="http://schemas.microsoft.com/office/drawing/2014/main" id="{F57919C6-2904-6C5E-BA4E-1996AFC0BEED}"/>
                    </a:ext>
                  </a:extLst>
                </p:cNvPr>
                <p:cNvSpPr txBox="1"/>
                <p:nvPr/>
              </p:nvSpPr>
              <p:spPr>
                <a:xfrm>
                  <a:off x="7768804" y="2061970"/>
                  <a:ext cx="540000" cy="540000"/>
                </a:xfrm>
                <a:prstGeom prst="roundRect">
                  <a:avLst>
                    <a:gd name="adj" fmla="val 50000"/>
                  </a:avLst>
                </a:prstGeom>
                <a:solidFill>
                  <a:schemeClr val="accent1"/>
                </a:solidFill>
              </p:spPr>
              <p:txBody>
                <a:bodyPr wrap="none" lIns="108000" tIns="108000" rIns="108000" bIns="108000" rtlCol="0" anchor="ctr" anchorCtr="0">
                  <a:noAutofit/>
                </a:bodyPr>
                <a:lstStyle/>
                <a:p>
                  <a:pPr algn="ctr"/>
                  <a:endParaRPr kumimoji="1" lang="zh-CN" altLang="en-US" sz="2000" b="1" dirty="0">
                    <a:noFill/>
                  </a:endParaRPr>
                </a:p>
              </p:txBody>
            </p:sp>
          </p:grpSp>
        </p:grpSp>
        <p:grpSp>
          <p:nvGrpSpPr>
            <p:cNvPr id="4" name="组合 3">
              <a:extLst>
                <a:ext uri="{FF2B5EF4-FFF2-40B4-BE49-F238E27FC236}">
                  <a16:creationId xmlns:a16="http://schemas.microsoft.com/office/drawing/2014/main" id="{C04D53DA-B36F-8363-8E9C-AB04483E6037}"/>
                </a:ext>
              </a:extLst>
            </p:cNvPr>
            <p:cNvGrpSpPr/>
            <p:nvPr/>
          </p:nvGrpSpPr>
          <p:grpSpPr>
            <a:xfrm>
              <a:off x="4803960" y="2989698"/>
              <a:ext cx="2676635" cy="2705101"/>
              <a:chOff x="8279345" y="4207668"/>
              <a:chExt cx="2676635" cy="2705101"/>
            </a:xfrm>
          </p:grpSpPr>
          <p:sp>
            <p:nvSpPr>
              <p:cNvPr id="23" name="矩形 22">
                <a:extLst>
                  <a:ext uri="{FF2B5EF4-FFF2-40B4-BE49-F238E27FC236}">
                    <a16:creationId xmlns:a16="http://schemas.microsoft.com/office/drawing/2014/main" id="{25A71D1F-D84D-981A-C466-29BE40DDD8D3}"/>
                  </a:ext>
                </a:extLst>
              </p:cNvPr>
              <p:cNvSpPr/>
              <p:nvPr/>
            </p:nvSpPr>
            <p:spPr>
              <a:xfrm>
                <a:off x="8279345" y="4207670"/>
                <a:ext cx="2676635" cy="2705099"/>
              </a:xfrm>
              <a:prstGeom prst="rect">
                <a:avLst/>
              </a:prstGeom>
              <a:solidFill>
                <a:schemeClr val="accent1"/>
              </a:solidFill>
              <a:ln>
                <a:noFill/>
              </a:ln>
              <a:effectLst>
                <a:outerShdw blurRad="254000" dist="1270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kumimoji="1" lang="en-US" altLang="zh-CN" sz="1200" dirty="0">
                  <a:solidFill>
                    <a:schemeClr val="bg1"/>
                  </a:solidFill>
                </a:endParaRPr>
              </a:p>
            </p:txBody>
          </p:sp>
          <p:sp>
            <p:nvSpPr>
              <p:cNvPr id="24" name="矩形 23">
                <a:extLst>
                  <a:ext uri="{FF2B5EF4-FFF2-40B4-BE49-F238E27FC236}">
                    <a16:creationId xmlns:a16="http://schemas.microsoft.com/office/drawing/2014/main" id="{1B4FB282-DA21-A599-2060-B76E61AA2D9D}"/>
                  </a:ext>
                </a:extLst>
              </p:cNvPr>
              <p:cNvSpPr/>
              <p:nvPr/>
            </p:nvSpPr>
            <p:spPr>
              <a:xfrm>
                <a:off x="8279345" y="4207668"/>
                <a:ext cx="2676635" cy="4571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nchorCtr="1"/>
              <a:lstStyle/>
              <a:p>
                <a:endParaRPr kumimoji="1" lang="en-US" altLang="zh-CN" sz="1200" dirty="0">
                  <a:solidFill>
                    <a:schemeClr val="tx2"/>
                  </a:solidFill>
                </a:endParaRPr>
              </a:p>
            </p:txBody>
          </p:sp>
        </p:grpSp>
        <p:grpSp>
          <p:nvGrpSpPr>
            <p:cNvPr id="6" name="组合 5">
              <a:extLst>
                <a:ext uri="{FF2B5EF4-FFF2-40B4-BE49-F238E27FC236}">
                  <a16:creationId xmlns:a16="http://schemas.microsoft.com/office/drawing/2014/main" id="{BB3390F4-D3E9-DBCE-95B1-E3DE6DBA2711}"/>
                </a:ext>
              </a:extLst>
            </p:cNvPr>
            <p:cNvGrpSpPr/>
            <p:nvPr/>
          </p:nvGrpSpPr>
          <p:grpSpPr>
            <a:xfrm>
              <a:off x="5164032" y="3531528"/>
              <a:ext cx="1969192" cy="1680237"/>
              <a:chOff x="4510243" y="2117131"/>
              <a:chExt cx="1969192" cy="1680237"/>
            </a:xfrm>
          </p:grpSpPr>
          <p:sp>
            <p:nvSpPr>
              <p:cNvPr id="16" name="矩形 15">
                <a:extLst>
                  <a:ext uri="{FF2B5EF4-FFF2-40B4-BE49-F238E27FC236}">
                    <a16:creationId xmlns:a16="http://schemas.microsoft.com/office/drawing/2014/main" id="{24A7D348-48C3-A683-6A17-D235707B7CE1}"/>
                  </a:ext>
                </a:extLst>
              </p:cNvPr>
              <p:cNvSpPr/>
              <p:nvPr/>
            </p:nvSpPr>
            <p:spPr>
              <a:xfrm>
                <a:off x="4510243" y="2739935"/>
                <a:ext cx="1969192" cy="427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en-US" altLang="zh-CN" sz="1600" b="1" dirty="0">
                    <a:solidFill>
                      <a:schemeClr val="bg1"/>
                    </a:solidFill>
                    <a:latin typeface="Arial" panose="020B0604020202020204" pitchFamily="34" charset="0"/>
                    <a:ea typeface="微软雅黑" panose="020B0503020204020204" pitchFamily="34" charset="-122"/>
                  </a:rPr>
                  <a:t>How </a:t>
                </a:r>
              </a:p>
            </p:txBody>
          </p:sp>
          <p:sp>
            <p:nvSpPr>
              <p:cNvPr id="17" name="矩形 16">
                <a:extLst>
                  <a:ext uri="{FF2B5EF4-FFF2-40B4-BE49-F238E27FC236}">
                    <a16:creationId xmlns:a16="http://schemas.microsoft.com/office/drawing/2014/main" id="{2A2FBD52-D1B4-790A-33AC-4908EF0F821B}"/>
                  </a:ext>
                </a:extLst>
              </p:cNvPr>
              <p:cNvSpPr/>
              <p:nvPr/>
            </p:nvSpPr>
            <p:spPr>
              <a:xfrm>
                <a:off x="4510243" y="3162029"/>
                <a:ext cx="1969192" cy="6353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30000"/>
                  </a:lnSpc>
                </a:pPr>
                <a:r>
                  <a:rPr kumimoji="1" lang="en-US" altLang="zh-CN" sz="1100" dirty="0">
                    <a:solidFill>
                      <a:schemeClr val="bg1"/>
                    </a:solidFill>
                    <a:latin typeface="Arial" panose="020B0604020202020204" pitchFamily="34" charset="0"/>
                    <a:ea typeface="微软雅黑" panose="020B0503020204020204" pitchFamily="34" charset="-122"/>
                  </a:rPr>
                  <a:t>How to establish a sufficient </a:t>
                </a:r>
              </a:p>
              <a:p>
                <a:pPr algn="ctr">
                  <a:lnSpc>
                    <a:spcPct val="130000"/>
                  </a:lnSpc>
                </a:pPr>
                <a:r>
                  <a:rPr kumimoji="1" lang="en-US" altLang="zh-CN" sz="1100" dirty="0">
                    <a:solidFill>
                      <a:schemeClr val="bg1"/>
                    </a:solidFill>
                    <a:latin typeface="Arial" panose="020B0604020202020204" pitchFamily="34" charset="0"/>
                    <a:ea typeface="微软雅黑" panose="020B0503020204020204" pitchFamily="34" charset="-122"/>
                  </a:rPr>
                  <a:t>SWF.</a:t>
                </a:r>
              </a:p>
            </p:txBody>
          </p:sp>
          <p:sp>
            <p:nvSpPr>
              <p:cNvPr id="19" name="文本框 18">
                <a:extLst>
                  <a:ext uri="{FF2B5EF4-FFF2-40B4-BE49-F238E27FC236}">
                    <a16:creationId xmlns:a16="http://schemas.microsoft.com/office/drawing/2014/main" id="{60DA6C74-F5F3-C0D1-582B-CC0581401A79}"/>
                  </a:ext>
                </a:extLst>
              </p:cNvPr>
              <p:cNvSpPr txBox="1"/>
              <p:nvPr/>
            </p:nvSpPr>
            <p:spPr>
              <a:xfrm>
                <a:off x="5224839" y="2117131"/>
                <a:ext cx="540000" cy="540000"/>
              </a:xfrm>
              <a:prstGeom prst="roundRect">
                <a:avLst>
                  <a:gd name="adj" fmla="val 50000"/>
                </a:avLst>
              </a:prstGeom>
              <a:solidFill>
                <a:schemeClr val="bg1"/>
              </a:solidFill>
            </p:spPr>
            <p:txBody>
              <a:bodyPr wrap="none" lIns="108000" tIns="108000" rIns="108000" bIns="108000" rtlCol="0" anchor="ctr" anchorCtr="0">
                <a:noAutofit/>
              </a:bodyPr>
              <a:lstStyle/>
              <a:p>
                <a:pPr algn="ctr"/>
                <a:endParaRPr kumimoji="1" lang="zh-CN" altLang="en-US" sz="2000" b="1" dirty="0">
                  <a:noFill/>
                </a:endParaRPr>
              </a:p>
            </p:txBody>
          </p:sp>
        </p:grpSp>
        <p:grpSp>
          <p:nvGrpSpPr>
            <p:cNvPr id="10" name="组合 9">
              <a:extLst>
                <a:ext uri="{FF2B5EF4-FFF2-40B4-BE49-F238E27FC236}">
                  <a16:creationId xmlns:a16="http://schemas.microsoft.com/office/drawing/2014/main" id="{161AB5C5-A58C-6A52-748E-645AC013D461}"/>
                </a:ext>
              </a:extLst>
            </p:cNvPr>
            <p:cNvGrpSpPr/>
            <p:nvPr/>
          </p:nvGrpSpPr>
          <p:grpSpPr>
            <a:xfrm>
              <a:off x="8894893" y="2989698"/>
              <a:ext cx="2676635" cy="2705101"/>
              <a:chOff x="8894893" y="2989698"/>
              <a:chExt cx="2676635" cy="2705101"/>
            </a:xfrm>
          </p:grpSpPr>
          <p:grpSp>
            <p:nvGrpSpPr>
              <p:cNvPr id="5" name="组合 4">
                <a:extLst>
                  <a:ext uri="{FF2B5EF4-FFF2-40B4-BE49-F238E27FC236}">
                    <a16:creationId xmlns:a16="http://schemas.microsoft.com/office/drawing/2014/main" id="{A84636E2-E1AE-FF7A-B997-CC37AD8657C1}"/>
                  </a:ext>
                </a:extLst>
              </p:cNvPr>
              <p:cNvGrpSpPr/>
              <p:nvPr/>
            </p:nvGrpSpPr>
            <p:grpSpPr>
              <a:xfrm>
                <a:off x="8894893" y="2989698"/>
                <a:ext cx="2676635" cy="2705101"/>
                <a:chOff x="8279345" y="4207668"/>
                <a:chExt cx="2676635" cy="2705101"/>
              </a:xfrm>
            </p:grpSpPr>
            <p:sp>
              <p:nvSpPr>
                <p:cNvPr id="21" name="矩形 20">
                  <a:extLst>
                    <a:ext uri="{FF2B5EF4-FFF2-40B4-BE49-F238E27FC236}">
                      <a16:creationId xmlns:a16="http://schemas.microsoft.com/office/drawing/2014/main" id="{AE221C49-39F4-3326-23ED-ABB137B2558C}"/>
                    </a:ext>
                  </a:extLst>
                </p:cNvPr>
                <p:cNvSpPr/>
                <p:nvPr/>
              </p:nvSpPr>
              <p:spPr>
                <a:xfrm>
                  <a:off x="8279345" y="4207670"/>
                  <a:ext cx="2676635" cy="2705099"/>
                </a:xfrm>
                <a:prstGeom prst="rect">
                  <a:avLst/>
                </a:prstGeom>
                <a:solidFill>
                  <a:schemeClr val="tx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nchorCtr="1"/>
                <a:lstStyle/>
                <a:p>
                  <a:endParaRPr kumimoji="1" lang="en-US" altLang="zh-CN" sz="1200" dirty="0">
                    <a:solidFill>
                      <a:schemeClr val="tx1"/>
                    </a:solidFill>
                  </a:endParaRPr>
                </a:p>
              </p:txBody>
            </p:sp>
            <p:sp>
              <p:nvSpPr>
                <p:cNvPr id="22" name="矩形 21">
                  <a:extLst>
                    <a:ext uri="{FF2B5EF4-FFF2-40B4-BE49-F238E27FC236}">
                      <a16:creationId xmlns:a16="http://schemas.microsoft.com/office/drawing/2014/main" id="{8CFAD28D-4B51-03FA-3A8C-55B57F6BDD28}"/>
                    </a:ext>
                  </a:extLst>
                </p:cNvPr>
                <p:cNvSpPr/>
                <p:nvPr/>
              </p:nvSpPr>
              <p:spPr>
                <a:xfrm>
                  <a:off x="8279345" y="4207668"/>
                  <a:ext cx="2676635" cy="45719"/>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nchorCtr="1"/>
                <a:lstStyle/>
                <a:p>
                  <a:endParaRPr kumimoji="1" lang="en-US" altLang="zh-CN" sz="1200" dirty="0">
                    <a:solidFill>
                      <a:schemeClr val="tx2"/>
                    </a:solidFill>
                  </a:endParaRPr>
                </a:p>
              </p:txBody>
            </p:sp>
          </p:grpSp>
          <p:grpSp>
            <p:nvGrpSpPr>
              <p:cNvPr id="7" name="组合 6">
                <a:extLst>
                  <a:ext uri="{FF2B5EF4-FFF2-40B4-BE49-F238E27FC236}">
                    <a16:creationId xmlns:a16="http://schemas.microsoft.com/office/drawing/2014/main" id="{271D37DA-DABF-BDA4-E119-FD403A6D9ADD}"/>
                  </a:ext>
                </a:extLst>
              </p:cNvPr>
              <p:cNvGrpSpPr/>
              <p:nvPr/>
            </p:nvGrpSpPr>
            <p:grpSpPr>
              <a:xfrm>
                <a:off x="9261315" y="3532233"/>
                <a:ext cx="1969192" cy="1900298"/>
                <a:chOff x="4073735" y="2408665"/>
                <a:chExt cx="1969192" cy="1900298"/>
              </a:xfrm>
            </p:grpSpPr>
            <p:sp>
              <p:nvSpPr>
                <p:cNvPr id="11" name="矩形 10">
                  <a:extLst>
                    <a:ext uri="{FF2B5EF4-FFF2-40B4-BE49-F238E27FC236}">
                      <a16:creationId xmlns:a16="http://schemas.microsoft.com/office/drawing/2014/main" id="{2F00F81F-D472-A95A-773F-2E27FFCF540D}"/>
                    </a:ext>
                  </a:extLst>
                </p:cNvPr>
                <p:cNvSpPr/>
                <p:nvPr/>
              </p:nvSpPr>
              <p:spPr>
                <a:xfrm>
                  <a:off x="4073735" y="3031469"/>
                  <a:ext cx="1969192" cy="427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en-US" altLang="zh-CN" sz="1600" b="1" dirty="0">
                      <a:solidFill>
                        <a:schemeClr val="tx1"/>
                      </a:solidFill>
                      <a:latin typeface="Arial" panose="020B0604020202020204" pitchFamily="34" charset="0"/>
                      <a:ea typeface="微软雅黑" panose="020B0503020204020204" pitchFamily="34" charset="-122"/>
                    </a:rPr>
                    <a:t>Dilemma </a:t>
                  </a:r>
                </a:p>
              </p:txBody>
            </p:sp>
            <p:sp>
              <p:nvSpPr>
                <p:cNvPr id="12" name="矩形 11">
                  <a:extLst>
                    <a:ext uri="{FF2B5EF4-FFF2-40B4-BE49-F238E27FC236}">
                      <a16:creationId xmlns:a16="http://schemas.microsoft.com/office/drawing/2014/main" id="{F91B7A67-8F65-DE48-2FA9-F805679393BC}"/>
                    </a:ext>
                  </a:extLst>
                </p:cNvPr>
                <p:cNvSpPr/>
                <p:nvPr/>
              </p:nvSpPr>
              <p:spPr>
                <a:xfrm>
                  <a:off x="4073735" y="3453563"/>
                  <a:ext cx="1969192" cy="855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30000"/>
                    </a:lnSpc>
                  </a:pPr>
                  <a:r>
                    <a:rPr kumimoji="1" lang="en-US" altLang="zh-CN" sz="1100" dirty="0">
                      <a:solidFill>
                        <a:schemeClr val="tx1"/>
                      </a:solidFill>
                      <a:latin typeface="Arial" panose="020B0604020202020204" pitchFamily="34" charset="0"/>
                      <a:ea typeface="微软雅黑" panose="020B0503020204020204" pitchFamily="34" charset="-122"/>
                    </a:rPr>
                    <a:t>The vote conflict between traditional energy and renewable one </a:t>
                  </a:r>
                </a:p>
              </p:txBody>
            </p:sp>
            <p:sp>
              <p:nvSpPr>
                <p:cNvPr id="14" name="文本框 13">
                  <a:extLst>
                    <a:ext uri="{FF2B5EF4-FFF2-40B4-BE49-F238E27FC236}">
                      <a16:creationId xmlns:a16="http://schemas.microsoft.com/office/drawing/2014/main" id="{7C07BE63-8AD7-3236-EA77-F266E6B2A598}"/>
                    </a:ext>
                  </a:extLst>
                </p:cNvPr>
                <p:cNvSpPr txBox="1"/>
                <p:nvPr/>
              </p:nvSpPr>
              <p:spPr>
                <a:xfrm>
                  <a:off x="4788331" y="2408665"/>
                  <a:ext cx="540000" cy="540000"/>
                </a:xfrm>
                <a:prstGeom prst="roundRect">
                  <a:avLst>
                    <a:gd name="adj" fmla="val 50000"/>
                  </a:avLst>
                </a:prstGeom>
                <a:solidFill>
                  <a:schemeClr val="accent2"/>
                </a:solidFill>
              </p:spPr>
              <p:txBody>
                <a:bodyPr wrap="none" lIns="108000" tIns="108000" rIns="108000" bIns="108000" rtlCol="0" anchor="ctr" anchorCtr="0">
                  <a:noAutofit/>
                </a:bodyPr>
                <a:lstStyle/>
                <a:p>
                  <a:pPr algn="ctr"/>
                  <a:endParaRPr kumimoji="1" lang="zh-CN" altLang="en-US" sz="2000" b="1" dirty="0">
                    <a:noFill/>
                  </a:endParaRPr>
                </a:p>
              </p:txBody>
            </p:sp>
          </p:grpSp>
        </p:grpSp>
        <p:sp>
          <p:nvSpPr>
            <p:cNvPr id="8" name="任意多边形: 形状 7">
              <a:extLst>
                <a:ext uri="{FF2B5EF4-FFF2-40B4-BE49-F238E27FC236}">
                  <a16:creationId xmlns:a16="http://schemas.microsoft.com/office/drawing/2014/main" id="{481BFEB2-1D6B-8567-19A1-F680D569A801}"/>
                </a:ext>
              </a:extLst>
            </p:cNvPr>
            <p:cNvSpPr/>
            <p:nvPr/>
          </p:nvSpPr>
          <p:spPr>
            <a:xfrm>
              <a:off x="3909243" y="4069698"/>
              <a:ext cx="375137" cy="609685"/>
            </a:xfrm>
            <a:custGeom>
              <a:avLst/>
              <a:gdLst>
                <a:gd name="T0" fmla="*/ 78 w 1042"/>
                <a:gd name="T1" fmla="*/ 1347 h 1696"/>
                <a:gd name="T2" fmla="*/ 84 w 1042"/>
                <a:gd name="T3" fmla="*/ 1626 h 1696"/>
                <a:gd name="T4" fmla="*/ 355 w 1042"/>
                <a:gd name="T5" fmla="*/ 1615 h 1696"/>
                <a:gd name="T6" fmla="*/ 986 w 1042"/>
                <a:gd name="T7" fmla="*/ 984 h 1696"/>
                <a:gd name="T8" fmla="*/ 1042 w 1042"/>
                <a:gd name="T9" fmla="*/ 848 h 1696"/>
                <a:gd name="T10" fmla="*/ 986 w 1042"/>
                <a:gd name="T11" fmla="*/ 712 h 1696"/>
                <a:gd name="T12" fmla="*/ 356 w 1042"/>
                <a:gd name="T13" fmla="*/ 82 h 1696"/>
                <a:gd name="T14" fmla="*/ 86 w 1042"/>
                <a:gd name="T15" fmla="*/ 71 h 1696"/>
                <a:gd name="T16" fmla="*/ 79 w 1042"/>
                <a:gd name="T17" fmla="*/ 350 h 1696"/>
                <a:gd name="T18" fmla="*/ 482 w 1042"/>
                <a:gd name="T19" fmla="*/ 755 h 1696"/>
                <a:gd name="T20" fmla="*/ 482 w 1042"/>
                <a:gd name="T21" fmla="*/ 943 h 1696"/>
                <a:gd name="T22" fmla="*/ 78 w 1042"/>
                <a:gd name="T23" fmla="*/ 1347 h 1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42" h="1696">
                  <a:moveTo>
                    <a:pt x="78" y="1347"/>
                  </a:moveTo>
                  <a:cubicBezTo>
                    <a:pt x="0" y="1424"/>
                    <a:pt x="2" y="1551"/>
                    <a:pt x="84" y="1626"/>
                  </a:cubicBezTo>
                  <a:cubicBezTo>
                    <a:pt x="162" y="1696"/>
                    <a:pt x="282" y="1690"/>
                    <a:pt x="355" y="1615"/>
                  </a:cubicBezTo>
                  <a:lnTo>
                    <a:pt x="986" y="984"/>
                  </a:lnTo>
                  <a:cubicBezTo>
                    <a:pt x="1023" y="947"/>
                    <a:pt x="1042" y="898"/>
                    <a:pt x="1042" y="848"/>
                  </a:cubicBezTo>
                  <a:cubicBezTo>
                    <a:pt x="1042" y="799"/>
                    <a:pt x="1023" y="750"/>
                    <a:pt x="986" y="712"/>
                  </a:cubicBezTo>
                  <a:lnTo>
                    <a:pt x="356" y="82"/>
                  </a:lnTo>
                  <a:cubicBezTo>
                    <a:pt x="283" y="8"/>
                    <a:pt x="162" y="0"/>
                    <a:pt x="86" y="71"/>
                  </a:cubicBezTo>
                  <a:cubicBezTo>
                    <a:pt x="4" y="146"/>
                    <a:pt x="2" y="272"/>
                    <a:pt x="79" y="350"/>
                  </a:cubicBezTo>
                  <a:lnTo>
                    <a:pt x="482" y="755"/>
                  </a:lnTo>
                  <a:cubicBezTo>
                    <a:pt x="534" y="807"/>
                    <a:pt x="534" y="891"/>
                    <a:pt x="482" y="943"/>
                  </a:cubicBezTo>
                  <a:lnTo>
                    <a:pt x="78" y="134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任意多边形: 形状 8">
              <a:extLst>
                <a:ext uri="{FF2B5EF4-FFF2-40B4-BE49-F238E27FC236}">
                  <a16:creationId xmlns:a16="http://schemas.microsoft.com/office/drawing/2014/main" id="{A5B5483A-971E-CFD2-F4E8-9C17D8E64CB4}"/>
                </a:ext>
              </a:extLst>
            </p:cNvPr>
            <p:cNvSpPr/>
            <p:nvPr/>
          </p:nvSpPr>
          <p:spPr>
            <a:xfrm>
              <a:off x="8000175" y="4061648"/>
              <a:ext cx="375137" cy="609685"/>
            </a:xfrm>
            <a:custGeom>
              <a:avLst/>
              <a:gdLst>
                <a:gd name="T0" fmla="*/ 78 w 1042"/>
                <a:gd name="T1" fmla="*/ 1347 h 1696"/>
                <a:gd name="T2" fmla="*/ 84 w 1042"/>
                <a:gd name="T3" fmla="*/ 1626 h 1696"/>
                <a:gd name="T4" fmla="*/ 355 w 1042"/>
                <a:gd name="T5" fmla="*/ 1615 h 1696"/>
                <a:gd name="T6" fmla="*/ 986 w 1042"/>
                <a:gd name="T7" fmla="*/ 984 h 1696"/>
                <a:gd name="T8" fmla="*/ 1042 w 1042"/>
                <a:gd name="T9" fmla="*/ 848 h 1696"/>
                <a:gd name="T10" fmla="*/ 986 w 1042"/>
                <a:gd name="T11" fmla="*/ 712 h 1696"/>
                <a:gd name="T12" fmla="*/ 356 w 1042"/>
                <a:gd name="T13" fmla="*/ 82 h 1696"/>
                <a:gd name="T14" fmla="*/ 86 w 1042"/>
                <a:gd name="T15" fmla="*/ 71 h 1696"/>
                <a:gd name="T16" fmla="*/ 79 w 1042"/>
                <a:gd name="T17" fmla="*/ 350 h 1696"/>
                <a:gd name="T18" fmla="*/ 482 w 1042"/>
                <a:gd name="T19" fmla="*/ 755 h 1696"/>
                <a:gd name="T20" fmla="*/ 482 w 1042"/>
                <a:gd name="T21" fmla="*/ 943 h 1696"/>
                <a:gd name="T22" fmla="*/ 78 w 1042"/>
                <a:gd name="T23" fmla="*/ 1347 h 1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42" h="1696">
                  <a:moveTo>
                    <a:pt x="78" y="1347"/>
                  </a:moveTo>
                  <a:cubicBezTo>
                    <a:pt x="0" y="1424"/>
                    <a:pt x="2" y="1551"/>
                    <a:pt x="84" y="1626"/>
                  </a:cubicBezTo>
                  <a:cubicBezTo>
                    <a:pt x="162" y="1696"/>
                    <a:pt x="282" y="1690"/>
                    <a:pt x="355" y="1615"/>
                  </a:cubicBezTo>
                  <a:lnTo>
                    <a:pt x="986" y="984"/>
                  </a:lnTo>
                  <a:cubicBezTo>
                    <a:pt x="1023" y="947"/>
                    <a:pt x="1042" y="898"/>
                    <a:pt x="1042" y="848"/>
                  </a:cubicBezTo>
                  <a:cubicBezTo>
                    <a:pt x="1042" y="799"/>
                    <a:pt x="1023" y="750"/>
                    <a:pt x="986" y="712"/>
                  </a:cubicBezTo>
                  <a:lnTo>
                    <a:pt x="356" y="82"/>
                  </a:lnTo>
                  <a:cubicBezTo>
                    <a:pt x="283" y="8"/>
                    <a:pt x="162" y="0"/>
                    <a:pt x="86" y="71"/>
                  </a:cubicBezTo>
                  <a:cubicBezTo>
                    <a:pt x="4" y="146"/>
                    <a:pt x="2" y="272"/>
                    <a:pt x="79" y="350"/>
                  </a:cubicBezTo>
                  <a:lnTo>
                    <a:pt x="482" y="755"/>
                  </a:lnTo>
                  <a:cubicBezTo>
                    <a:pt x="534" y="807"/>
                    <a:pt x="534" y="891"/>
                    <a:pt x="482" y="943"/>
                  </a:cubicBezTo>
                  <a:lnTo>
                    <a:pt x="78" y="134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矩形 56">
              <a:extLst>
                <a:ext uri="{FF2B5EF4-FFF2-40B4-BE49-F238E27FC236}">
                  <a16:creationId xmlns:a16="http://schemas.microsoft.com/office/drawing/2014/main" id="{CC269B93-E511-3331-E84D-4B56BBD90870}"/>
                </a:ext>
              </a:extLst>
            </p:cNvPr>
            <p:cNvSpPr/>
            <p:nvPr/>
          </p:nvSpPr>
          <p:spPr>
            <a:xfrm>
              <a:off x="652729" y="485750"/>
              <a:ext cx="320287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nSpc>
                  <a:spcPct val="100000"/>
                </a:lnSpc>
              </a:pPr>
              <a:r>
                <a:rPr kumimoji="1" lang="en-US" altLang="zh-CN" sz="6000" b="1" dirty="0">
                  <a:solidFill>
                    <a:schemeClr val="accent1"/>
                  </a:solidFill>
                </a:rPr>
                <a:t>Agenda</a:t>
              </a:r>
            </a:p>
          </p:txBody>
        </p:sp>
      </p:grpSp>
      <p:cxnSp>
        <p:nvCxnSpPr>
          <p:cNvPr id="34" name="直接连接符 33">
            <a:extLst>
              <a:ext uri="{FF2B5EF4-FFF2-40B4-BE49-F238E27FC236}">
                <a16:creationId xmlns:a16="http://schemas.microsoft.com/office/drawing/2014/main" id="{3C189F02-0592-4FE8-17F1-3DF0ECC0C395}"/>
              </a:ext>
            </a:extLst>
          </p:cNvPr>
          <p:cNvCxnSpPr>
            <a:cxnSpLocks/>
          </p:cNvCxnSpPr>
          <p:nvPr/>
        </p:nvCxnSpPr>
        <p:spPr>
          <a:xfrm>
            <a:off x="713028" y="1800874"/>
            <a:ext cx="262400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5625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pPr lvl="0"/>
            <a:r>
              <a:rPr lang="en-US" altLang="zh-CN" sz="3600" dirty="0"/>
              <a:t>WHY SWF</a:t>
            </a:r>
            <a:endParaRPr lang="en-US" sz="3600" dirty="0"/>
          </a:p>
        </p:txBody>
      </p:sp>
      <p:sp>
        <p:nvSpPr>
          <p:cNvPr id="25" name="文本占位符 24"/>
          <p:cNvSpPr>
            <a:spLocks noGrp="1"/>
          </p:cNvSpPr>
          <p:nvPr>
            <p:ph type="body" sz="quarter" idx="1"/>
          </p:nvPr>
        </p:nvSpPr>
        <p:spPr>
          <a:xfrm>
            <a:off x="6473370" y="4081393"/>
            <a:ext cx="4135099" cy="2112917"/>
          </a:xfrm>
        </p:spPr>
        <p:txBody>
          <a:bodyPr>
            <a:normAutofit/>
          </a:bodyPr>
          <a:lstStyle/>
          <a:p>
            <a:pPr lvl="0"/>
            <a:r>
              <a:rPr lang="en-US" sz="1800" dirty="0"/>
              <a:t>Sovereign Wealth Fund is the standard choice for all oil-rich countries</a:t>
            </a:r>
            <a:r>
              <a:rPr lang="en-US" sz="1400" dirty="0"/>
              <a:t>.  </a:t>
            </a:r>
          </a:p>
        </p:txBody>
      </p:sp>
      <p:sp>
        <p:nvSpPr>
          <p:cNvPr id="3" name="矩形: 圆角 2">
            <a:extLst>
              <a:ext uri="{FF2B5EF4-FFF2-40B4-BE49-F238E27FC236}">
                <a16:creationId xmlns:a16="http://schemas.microsoft.com/office/drawing/2014/main" id="{DD7DC150-54D7-07F2-2C86-138BB32389D0}"/>
              </a:ext>
            </a:extLst>
          </p:cNvPr>
          <p:cNvSpPr/>
          <p:nvPr/>
        </p:nvSpPr>
        <p:spPr>
          <a:xfrm>
            <a:off x="6473370" y="2178985"/>
            <a:ext cx="1901373" cy="914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6600" b="1" dirty="0"/>
              <a:t>01</a:t>
            </a:r>
            <a:endParaRPr lang="zh-CN" altLang="en-US" sz="6600" b="1" dirty="0"/>
          </a:p>
        </p:txBody>
      </p:sp>
    </p:spTree>
    <p:custDataLst>
      <p:tags r:id="rId1"/>
    </p:custDataLst>
    <p:extLst>
      <p:ext uri="{BB962C8B-B14F-4D97-AF65-F5344CB8AC3E}">
        <p14:creationId xmlns:p14="http://schemas.microsoft.com/office/powerpoint/2010/main" val="1255108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nvPr>
        </p:nvSpPr>
        <p:spPr>
          <a:xfrm>
            <a:off x="0" y="45840"/>
            <a:ext cx="10858500" cy="578644"/>
          </a:xfrm>
        </p:spPr>
        <p:txBody>
          <a:bodyPr>
            <a:normAutofit fontScale="90000"/>
          </a:bodyPr>
          <a:lstStyle/>
          <a:p>
            <a:pPr lvl="0"/>
            <a:r>
              <a:rPr lang="en-US" altLang="zh-CN" sz="3200" dirty="0"/>
              <a:t>The oil sector </a:t>
            </a:r>
            <a:endParaRPr lang="en-US" sz="3200" dirty="0"/>
          </a:p>
        </p:txBody>
      </p:sp>
      <p:grpSp>
        <p:nvGrpSpPr>
          <p:cNvPr id="22" name="组合 21">
            <a:extLst>
              <a:ext uri="{FF2B5EF4-FFF2-40B4-BE49-F238E27FC236}">
                <a16:creationId xmlns:a16="http://schemas.microsoft.com/office/drawing/2014/main" id="{CCDCB157-7898-C077-A45B-776EE54AE6CE}"/>
              </a:ext>
            </a:extLst>
          </p:cNvPr>
          <p:cNvGrpSpPr/>
          <p:nvPr/>
        </p:nvGrpSpPr>
        <p:grpSpPr>
          <a:xfrm>
            <a:off x="660400" y="1654830"/>
            <a:ext cx="3378200" cy="2878494"/>
            <a:chOff x="660399" y="529328"/>
            <a:chExt cx="10858501" cy="2878494"/>
          </a:xfrm>
        </p:grpSpPr>
        <p:sp>
          <p:nvSpPr>
            <p:cNvPr id="33" name="矩形 32">
              <a:extLst>
                <a:ext uri="{FF2B5EF4-FFF2-40B4-BE49-F238E27FC236}">
                  <a16:creationId xmlns:a16="http://schemas.microsoft.com/office/drawing/2014/main" id="{4CD211CF-46AA-7697-85EC-0D7B3433A7BA}"/>
                </a:ext>
              </a:extLst>
            </p:cNvPr>
            <p:cNvSpPr/>
            <p:nvPr/>
          </p:nvSpPr>
          <p:spPr>
            <a:xfrm>
              <a:off x="660399" y="529328"/>
              <a:ext cx="10858501"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buSzPct val="25000"/>
              </a:pPr>
              <a:endParaRPr lang="en-US" altLang="zh-CN" sz="2800" b="1" dirty="0">
                <a:solidFill>
                  <a:schemeClr val="tx1"/>
                </a:solidFill>
              </a:endParaRPr>
            </a:p>
          </p:txBody>
        </p:sp>
        <p:sp>
          <p:nvSpPr>
            <p:cNvPr id="34" name="矩形 33">
              <a:extLst>
                <a:ext uri="{FF2B5EF4-FFF2-40B4-BE49-F238E27FC236}">
                  <a16:creationId xmlns:a16="http://schemas.microsoft.com/office/drawing/2014/main" id="{176E1D5B-037B-7EF4-5559-7AF0E8EDFB07}"/>
                </a:ext>
              </a:extLst>
            </p:cNvPr>
            <p:cNvSpPr/>
            <p:nvPr/>
          </p:nvSpPr>
          <p:spPr>
            <a:xfrm>
              <a:off x="660399" y="3127296"/>
              <a:ext cx="5311588" cy="28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p>
              <a:pPr>
                <a:lnSpc>
                  <a:spcPct val="130000"/>
                </a:lnSpc>
              </a:pPr>
              <a:endParaRPr kumimoji="1" lang="en-US" altLang="zh-CN" sz="1050" dirty="0">
                <a:solidFill>
                  <a:schemeClr val="tx1"/>
                </a:solidFill>
              </a:endParaRPr>
            </a:p>
          </p:txBody>
        </p:sp>
      </p:grpSp>
      <p:sp>
        <p:nvSpPr>
          <p:cNvPr id="2" name="箭头: V 形 1">
            <a:extLst>
              <a:ext uri="{FF2B5EF4-FFF2-40B4-BE49-F238E27FC236}">
                <a16:creationId xmlns:a16="http://schemas.microsoft.com/office/drawing/2014/main" id="{CA7F50F2-80F6-3334-B498-E1860F0221BD}"/>
              </a:ext>
            </a:extLst>
          </p:cNvPr>
          <p:cNvSpPr/>
          <p:nvPr/>
        </p:nvSpPr>
        <p:spPr>
          <a:xfrm>
            <a:off x="660400" y="6414636"/>
            <a:ext cx="3498429" cy="338554"/>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tx1"/>
                </a:solidFill>
              </a:rPr>
              <a:t>WHY SWF</a:t>
            </a:r>
          </a:p>
        </p:txBody>
      </p:sp>
      <p:sp>
        <p:nvSpPr>
          <p:cNvPr id="5" name="箭头: V 形 4">
            <a:extLst>
              <a:ext uri="{FF2B5EF4-FFF2-40B4-BE49-F238E27FC236}">
                <a16:creationId xmlns:a16="http://schemas.microsoft.com/office/drawing/2014/main" id="{1BC56538-22C0-5748-1A17-1D6116741B17}"/>
              </a:ext>
            </a:extLst>
          </p:cNvPr>
          <p:cNvSpPr/>
          <p:nvPr/>
        </p:nvSpPr>
        <p:spPr>
          <a:xfrm>
            <a:off x="4289489"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bg1"/>
                </a:solidFill>
              </a:rPr>
              <a:t>HOW TO DO </a:t>
            </a:r>
          </a:p>
        </p:txBody>
      </p:sp>
      <p:sp>
        <p:nvSpPr>
          <p:cNvPr id="6" name="箭头: V 形 5">
            <a:extLst>
              <a:ext uri="{FF2B5EF4-FFF2-40B4-BE49-F238E27FC236}">
                <a16:creationId xmlns:a16="http://schemas.microsoft.com/office/drawing/2014/main" id="{92B92667-8E81-46E9-C911-D71900156187}"/>
              </a:ext>
            </a:extLst>
          </p:cNvPr>
          <p:cNvSpPr/>
          <p:nvPr/>
        </p:nvSpPr>
        <p:spPr>
          <a:xfrm>
            <a:off x="7918578"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bg1"/>
                </a:solidFill>
              </a:rPr>
              <a:t>DILEMMA</a:t>
            </a:r>
          </a:p>
        </p:txBody>
      </p:sp>
      <p:sp>
        <p:nvSpPr>
          <p:cNvPr id="7" name="矩形: 圆角 6">
            <a:extLst>
              <a:ext uri="{FF2B5EF4-FFF2-40B4-BE49-F238E27FC236}">
                <a16:creationId xmlns:a16="http://schemas.microsoft.com/office/drawing/2014/main" id="{79E8FB1F-E729-05E8-ADEC-3FEF217FAD08}"/>
              </a:ext>
            </a:extLst>
          </p:cNvPr>
          <p:cNvSpPr/>
          <p:nvPr/>
        </p:nvSpPr>
        <p:spPr>
          <a:xfrm>
            <a:off x="0" y="3755102"/>
            <a:ext cx="2641600" cy="3102898"/>
          </a:xfrm>
          <a:prstGeom prst="roundRect">
            <a:avLst>
              <a:gd name="adj" fmla="val 0"/>
            </a:avLst>
          </a:prstGeom>
          <a:solidFill>
            <a:schemeClr val="accent1">
              <a:alpha val="15000"/>
            </a:schemeClr>
          </a:solidFill>
          <a:ln w="28575" cap="flat" cmpd="sng" algn="ctr">
            <a:noFill/>
            <a:prstDash val="solid"/>
            <a:miter lim="800000"/>
          </a:ln>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p>
        </p:txBody>
      </p:sp>
      <p:pic>
        <p:nvPicPr>
          <p:cNvPr id="8" name="图片 7">
            <a:extLst>
              <a:ext uri="{FF2B5EF4-FFF2-40B4-BE49-F238E27FC236}">
                <a16:creationId xmlns:a16="http://schemas.microsoft.com/office/drawing/2014/main" id="{3F0B593F-C12B-7608-B0AF-5164B3090809}"/>
              </a:ext>
            </a:extLst>
          </p:cNvPr>
          <p:cNvPicPr>
            <a:picLocks noChangeAspect="1"/>
          </p:cNvPicPr>
          <p:nvPr/>
        </p:nvPicPr>
        <p:blipFill>
          <a:blip r:embed="rId4"/>
          <a:stretch>
            <a:fillRect/>
          </a:stretch>
        </p:blipFill>
        <p:spPr>
          <a:xfrm>
            <a:off x="7887293" y="3399847"/>
            <a:ext cx="3120456" cy="2492404"/>
          </a:xfrm>
          <a:prstGeom prst="rect">
            <a:avLst/>
          </a:prstGeom>
        </p:spPr>
      </p:pic>
      <p:pic>
        <p:nvPicPr>
          <p:cNvPr id="9" name="图片 8">
            <a:extLst>
              <a:ext uri="{FF2B5EF4-FFF2-40B4-BE49-F238E27FC236}">
                <a16:creationId xmlns:a16="http://schemas.microsoft.com/office/drawing/2014/main" id="{948FD551-CA7D-239E-FE92-1EE7929C65D5}"/>
              </a:ext>
            </a:extLst>
          </p:cNvPr>
          <p:cNvPicPr>
            <a:picLocks noChangeAspect="1"/>
          </p:cNvPicPr>
          <p:nvPr/>
        </p:nvPicPr>
        <p:blipFill>
          <a:blip r:embed="rId5"/>
          <a:stretch>
            <a:fillRect/>
          </a:stretch>
        </p:blipFill>
        <p:spPr>
          <a:xfrm>
            <a:off x="7887293" y="625765"/>
            <a:ext cx="3171420" cy="2520856"/>
          </a:xfrm>
          <a:prstGeom prst="rect">
            <a:avLst/>
          </a:prstGeom>
        </p:spPr>
      </p:pic>
      <p:cxnSp>
        <p:nvCxnSpPr>
          <p:cNvPr id="10" name="直接连接符 9">
            <a:extLst>
              <a:ext uri="{FF2B5EF4-FFF2-40B4-BE49-F238E27FC236}">
                <a16:creationId xmlns:a16="http://schemas.microsoft.com/office/drawing/2014/main" id="{7497FE84-EC2D-EED8-9609-C976138B7538}"/>
              </a:ext>
            </a:extLst>
          </p:cNvPr>
          <p:cNvCxnSpPr>
            <a:cxnSpLocks/>
          </p:cNvCxnSpPr>
          <p:nvPr/>
        </p:nvCxnSpPr>
        <p:spPr>
          <a:xfrm>
            <a:off x="17593" y="679305"/>
            <a:ext cx="262400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E0679C92-37A1-24D5-9A52-4521CC71A0C1}"/>
              </a:ext>
            </a:extLst>
          </p:cNvPr>
          <p:cNvSpPr txBox="1"/>
          <p:nvPr/>
        </p:nvSpPr>
        <p:spPr>
          <a:xfrm>
            <a:off x="774992" y="1193165"/>
            <a:ext cx="2786063" cy="461665"/>
          </a:xfrm>
          <a:prstGeom prst="rect">
            <a:avLst/>
          </a:prstGeom>
          <a:noFill/>
        </p:spPr>
        <p:txBody>
          <a:bodyPr wrap="square" rtlCol="0">
            <a:spAutoFit/>
          </a:bodyPr>
          <a:lstStyle/>
          <a:p>
            <a:r>
              <a:rPr lang="en-US" altLang="zh-CN" sz="2400" dirty="0"/>
              <a:t>Period: 1999-2019</a:t>
            </a:r>
            <a:endParaRPr lang="zh-CN" altLang="en-US" sz="2400" dirty="0"/>
          </a:p>
        </p:txBody>
      </p:sp>
      <p:sp>
        <p:nvSpPr>
          <p:cNvPr id="12" name="矩形 11">
            <a:extLst>
              <a:ext uri="{FF2B5EF4-FFF2-40B4-BE49-F238E27FC236}">
                <a16:creationId xmlns:a16="http://schemas.microsoft.com/office/drawing/2014/main" id="{AA7A002C-66E4-09F4-C938-079FF13A1C16}"/>
              </a:ext>
            </a:extLst>
          </p:cNvPr>
          <p:cNvSpPr/>
          <p:nvPr/>
        </p:nvSpPr>
        <p:spPr>
          <a:xfrm>
            <a:off x="7636670" y="385763"/>
            <a:ext cx="3780338" cy="5736423"/>
          </a:xfrm>
          <a:prstGeom prst="rect">
            <a:avLst/>
          </a:prstGeom>
          <a:noFill/>
          <a:ln w="76200">
            <a:solidFill>
              <a:schemeClr val="accent4"/>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4ED13963-5814-0474-0B22-7FFC46D1D4D5}"/>
              </a:ext>
            </a:extLst>
          </p:cNvPr>
          <p:cNvSpPr/>
          <p:nvPr/>
        </p:nvSpPr>
        <p:spPr>
          <a:xfrm>
            <a:off x="344328" y="1086665"/>
            <a:ext cx="3378200" cy="4508088"/>
          </a:xfrm>
          <a:prstGeom prst="rect">
            <a:avLst/>
          </a:prstGeom>
          <a:noFill/>
          <a:ln w="76200">
            <a:solidFill>
              <a:schemeClr val="accent4"/>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C7B3BCF4-C477-E931-0EB2-E08231FDCA72}"/>
              </a:ext>
            </a:extLst>
          </p:cNvPr>
          <p:cNvSpPr txBox="1"/>
          <p:nvPr/>
        </p:nvSpPr>
        <p:spPr>
          <a:xfrm>
            <a:off x="1143747" y="2376808"/>
            <a:ext cx="2411506" cy="707886"/>
          </a:xfrm>
          <a:prstGeom prst="rect">
            <a:avLst/>
          </a:prstGeom>
          <a:noFill/>
        </p:spPr>
        <p:txBody>
          <a:bodyPr wrap="square" rtlCol="0">
            <a:spAutoFit/>
          </a:bodyPr>
          <a:lstStyle/>
          <a:p>
            <a:r>
              <a:rPr lang="en-US" altLang="zh-CN" sz="2000" dirty="0"/>
              <a:t>Pugin came to power</a:t>
            </a:r>
          </a:p>
        </p:txBody>
      </p:sp>
      <p:sp>
        <p:nvSpPr>
          <p:cNvPr id="15" name="文本框 14">
            <a:extLst>
              <a:ext uri="{FF2B5EF4-FFF2-40B4-BE49-F238E27FC236}">
                <a16:creationId xmlns:a16="http://schemas.microsoft.com/office/drawing/2014/main" id="{2EC6B342-B3B6-34AC-C9DB-65DF4A7D3647}"/>
              </a:ext>
            </a:extLst>
          </p:cNvPr>
          <p:cNvSpPr txBox="1"/>
          <p:nvPr/>
        </p:nvSpPr>
        <p:spPr>
          <a:xfrm>
            <a:off x="1143867" y="3800563"/>
            <a:ext cx="2485290" cy="984885"/>
          </a:xfrm>
          <a:prstGeom prst="rect">
            <a:avLst/>
          </a:prstGeom>
          <a:noFill/>
        </p:spPr>
        <p:txBody>
          <a:bodyPr wrap="square" rtlCol="0">
            <a:spAutoFit/>
          </a:bodyPr>
          <a:lstStyle/>
          <a:p>
            <a:r>
              <a:rPr lang="en-US" altLang="zh-CN" sz="2000" dirty="0"/>
              <a:t>Before the Russian-Ukrainian war</a:t>
            </a:r>
          </a:p>
          <a:p>
            <a:endParaRPr lang="zh-CN" altLang="en-US" dirty="0"/>
          </a:p>
        </p:txBody>
      </p:sp>
      <p:sp>
        <p:nvSpPr>
          <p:cNvPr id="16" name="任意多边形: 形状 15">
            <a:extLst>
              <a:ext uri="{FF2B5EF4-FFF2-40B4-BE49-F238E27FC236}">
                <a16:creationId xmlns:a16="http://schemas.microsoft.com/office/drawing/2014/main" id="{5F74F105-B8BC-4628-05E6-67C5D9085F01}"/>
              </a:ext>
            </a:extLst>
          </p:cNvPr>
          <p:cNvSpPr/>
          <p:nvPr/>
        </p:nvSpPr>
        <p:spPr>
          <a:xfrm>
            <a:off x="451081" y="2471921"/>
            <a:ext cx="609685" cy="609685"/>
          </a:xfrm>
          <a:custGeom>
            <a:avLst/>
            <a:gdLst>
              <a:gd name="T0" fmla="*/ 7872 w 12800"/>
              <a:gd name="T1" fmla="*/ 6304 h 12800"/>
              <a:gd name="T2" fmla="*/ 11409 w 12800"/>
              <a:gd name="T3" fmla="*/ 8561 h 12800"/>
              <a:gd name="T4" fmla="*/ 12800 w 12800"/>
              <a:gd name="T5" fmla="*/ 12544 h 12800"/>
              <a:gd name="T6" fmla="*/ 12544 w 12800"/>
              <a:gd name="T7" fmla="*/ 12800 h 12800"/>
              <a:gd name="T8" fmla="*/ 12288 w 12800"/>
              <a:gd name="T9" fmla="*/ 12544 h 12800"/>
              <a:gd name="T10" fmla="*/ 10560 w 12800"/>
              <a:gd name="T11" fmla="*/ 8384 h 12800"/>
              <a:gd name="T12" fmla="*/ 6400 w 12800"/>
              <a:gd name="T13" fmla="*/ 6656 h 12800"/>
              <a:gd name="T14" fmla="*/ 2240 w 12800"/>
              <a:gd name="T15" fmla="*/ 8384 h 12800"/>
              <a:gd name="T16" fmla="*/ 512 w 12800"/>
              <a:gd name="T17" fmla="*/ 12544 h 12800"/>
              <a:gd name="T18" fmla="*/ 256 w 12800"/>
              <a:gd name="T19" fmla="*/ 12800 h 12800"/>
              <a:gd name="T20" fmla="*/ 0 w 12800"/>
              <a:gd name="T21" fmla="*/ 12544 h 12800"/>
              <a:gd name="T22" fmla="*/ 1391 w 12800"/>
              <a:gd name="T23" fmla="*/ 8559 h 12800"/>
              <a:gd name="T24" fmla="*/ 4928 w 12800"/>
              <a:gd name="T25" fmla="*/ 6304 h 12800"/>
              <a:gd name="T26" fmla="*/ 3584 w 12800"/>
              <a:gd name="T27" fmla="*/ 5088 h 12800"/>
              <a:gd name="T28" fmla="*/ 3072 w 12800"/>
              <a:gd name="T29" fmla="*/ 3328 h 12800"/>
              <a:gd name="T30" fmla="*/ 4047 w 12800"/>
              <a:gd name="T31" fmla="*/ 975 h 12800"/>
              <a:gd name="T32" fmla="*/ 6400 w 12800"/>
              <a:gd name="T33" fmla="*/ 0 h 12800"/>
              <a:gd name="T34" fmla="*/ 8753 w 12800"/>
              <a:gd name="T35" fmla="*/ 975 h 12800"/>
              <a:gd name="T36" fmla="*/ 9728 w 12800"/>
              <a:gd name="T37" fmla="*/ 3328 h 12800"/>
              <a:gd name="T38" fmla="*/ 9216 w 12800"/>
              <a:gd name="T39" fmla="*/ 5088 h 12800"/>
              <a:gd name="T40" fmla="*/ 7872 w 12800"/>
              <a:gd name="T41" fmla="*/ 6304 h 12800"/>
              <a:gd name="T42" fmla="*/ 4384 w 12800"/>
              <a:gd name="T43" fmla="*/ 5344 h 12800"/>
              <a:gd name="T44" fmla="*/ 6400 w 12800"/>
              <a:gd name="T45" fmla="*/ 6144 h 12800"/>
              <a:gd name="T46" fmla="*/ 8399 w 12800"/>
              <a:gd name="T47" fmla="*/ 5327 h 12800"/>
              <a:gd name="T48" fmla="*/ 9216 w 12800"/>
              <a:gd name="T49" fmla="*/ 3328 h 12800"/>
              <a:gd name="T50" fmla="*/ 8399 w 12800"/>
              <a:gd name="T51" fmla="*/ 1327 h 12800"/>
              <a:gd name="T52" fmla="*/ 6400 w 12800"/>
              <a:gd name="T53" fmla="*/ 512 h 12800"/>
              <a:gd name="T54" fmla="*/ 4401 w 12800"/>
              <a:gd name="T55" fmla="*/ 1327 h 12800"/>
              <a:gd name="T56" fmla="*/ 3584 w 12800"/>
              <a:gd name="T57" fmla="*/ 3328 h 12800"/>
              <a:gd name="T58" fmla="*/ 4384 w 12800"/>
              <a:gd name="T59" fmla="*/ 5344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800" h="12800">
                <a:moveTo>
                  <a:pt x="7872" y="6304"/>
                </a:moveTo>
                <a:cubicBezTo>
                  <a:pt x="9302" y="6646"/>
                  <a:pt x="10481" y="7397"/>
                  <a:pt x="11409" y="8561"/>
                </a:cubicBezTo>
                <a:cubicBezTo>
                  <a:pt x="12337" y="9723"/>
                  <a:pt x="12800" y="11052"/>
                  <a:pt x="12800" y="12544"/>
                </a:cubicBezTo>
                <a:cubicBezTo>
                  <a:pt x="12800" y="12716"/>
                  <a:pt x="12714" y="12800"/>
                  <a:pt x="12544" y="12800"/>
                </a:cubicBezTo>
                <a:cubicBezTo>
                  <a:pt x="12374" y="12800"/>
                  <a:pt x="12288" y="12716"/>
                  <a:pt x="12288" y="12544"/>
                </a:cubicBezTo>
                <a:cubicBezTo>
                  <a:pt x="12288" y="10924"/>
                  <a:pt x="11712" y="9536"/>
                  <a:pt x="10560" y="8384"/>
                </a:cubicBezTo>
                <a:cubicBezTo>
                  <a:pt x="9408" y="7232"/>
                  <a:pt x="8022" y="6656"/>
                  <a:pt x="6400" y="6656"/>
                </a:cubicBezTo>
                <a:cubicBezTo>
                  <a:pt x="4778" y="6656"/>
                  <a:pt x="3392" y="7232"/>
                  <a:pt x="2240" y="8384"/>
                </a:cubicBezTo>
                <a:cubicBezTo>
                  <a:pt x="1088" y="9536"/>
                  <a:pt x="512" y="10924"/>
                  <a:pt x="512" y="12544"/>
                </a:cubicBezTo>
                <a:cubicBezTo>
                  <a:pt x="512" y="12716"/>
                  <a:pt x="426" y="12800"/>
                  <a:pt x="256" y="12800"/>
                </a:cubicBezTo>
                <a:cubicBezTo>
                  <a:pt x="86" y="12800"/>
                  <a:pt x="0" y="12716"/>
                  <a:pt x="0" y="12544"/>
                </a:cubicBezTo>
                <a:cubicBezTo>
                  <a:pt x="0" y="11052"/>
                  <a:pt x="463" y="9723"/>
                  <a:pt x="1391" y="8559"/>
                </a:cubicBezTo>
                <a:cubicBezTo>
                  <a:pt x="2319" y="7397"/>
                  <a:pt x="3498" y="6646"/>
                  <a:pt x="4928" y="6304"/>
                </a:cubicBezTo>
                <a:cubicBezTo>
                  <a:pt x="4374" y="6028"/>
                  <a:pt x="3926" y="5622"/>
                  <a:pt x="3584" y="5088"/>
                </a:cubicBezTo>
                <a:cubicBezTo>
                  <a:pt x="3242" y="4556"/>
                  <a:pt x="3072" y="3968"/>
                  <a:pt x="3072" y="3328"/>
                </a:cubicBezTo>
                <a:cubicBezTo>
                  <a:pt x="3072" y="2412"/>
                  <a:pt x="3397" y="1627"/>
                  <a:pt x="4047" y="975"/>
                </a:cubicBezTo>
                <a:cubicBezTo>
                  <a:pt x="4699" y="325"/>
                  <a:pt x="5482" y="0"/>
                  <a:pt x="6400" y="0"/>
                </a:cubicBezTo>
                <a:cubicBezTo>
                  <a:pt x="7318" y="0"/>
                  <a:pt x="8101" y="325"/>
                  <a:pt x="8753" y="975"/>
                </a:cubicBezTo>
                <a:cubicBezTo>
                  <a:pt x="9403" y="1627"/>
                  <a:pt x="9728" y="2412"/>
                  <a:pt x="9728" y="3328"/>
                </a:cubicBezTo>
                <a:cubicBezTo>
                  <a:pt x="9728" y="3968"/>
                  <a:pt x="9558" y="4556"/>
                  <a:pt x="9216" y="5088"/>
                </a:cubicBezTo>
                <a:cubicBezTo>
                  <a:pt x="8874" y="5622"/>
                  <a:pt x="8426" y="6028"/>
                  <a:pt x="7872" y="6304"/>
                </a:cubicBezTo>
                <a:close/>
                <a:moveTo>
                  <a:pt x="4384" y="5344"/>
                </a:moveTo>
                <a:cubicBezTo>
                  <a:pt x="4938" y="5878"/>
                  <a:pt x="5610" y="6144"/>
                  <a:pt x="6400" y="6144"/>
                </a:cubicBezTo>
                <a:cubicBezTo>
                  <a:pt x="7190" y="6144"/>
                  <a:pt x="7855" y="5871"/>
                  <a:pt x="8399" y="5327"/>
                </a:cubicBezTo>
                <a:cubicBezTo>
                  <a:pt x="8945" y="4783"/>
                  <a:pt x="9216" y="4118"/>
                  <a:pt x="9216" y="3328"/>
                </a:cubicBezTo>
                <a:cubicBezTo>
                  <a:pt x="9216" y="2540"/>
                  <a:pt x="8945" y="1873"/>
                  <a:pt x="8399" y="1327"/>
                </a:cubicBezTo>
                <a:cubicBezTo>
                  <a:pt x="7855" y="783"/>
                  <a:pt x="7190" y="512"/>
                  <a:pt x="6400" y="512"/>
                </a:cubicBezTo>
                <a:cubicBezTo>
                  <a:pt x="5610" y="512"/>
                  <a:pt x="4943" y="783"/>
                  <a:pt x="4401" y="1327"/>
                </a:cubicBezTo>
                <a:cubicBezTo>
                  <a:pt x="3855" y="1873"/>
                  <a:pt x="3584" y="2540"/>
                  <a:pt x="3584" y="3328"/>
                </a:cubicBezTo>
                <a:cubicBezTo>
                  <a:pt x="3584" y="4118"/>
                  <a:pt x="3850" y="4790"/>
                  <a:pt x="4384" y="534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任意多边形: 形状 17">
            <a:extLst>
              <a:ext uri="{FF2B5EF4-FFF2-40B4-BE49-F238E27FC236}">
                <a16:creationId xmlns:a16="http://schemas.microsoft.com/office/drawing/2014/main" id="{8CDD860E-053F-7D61-F23E-8455D994BD45}"/>
              </a:ext>
            </a:extLst>
          </p:cNvPr>
          <p:cNvSpPr/>
          <p:nvPr/>
        </p:nvSpPr>
        <p:spPr>
          <a:xfrm>
            <a:off x="451080" y="3901489"/>
            <a:ext cx="609685" cy="543011"/>
          </a:xfrm>
          <a:custGeom>
            <a:avLst/>
            <a:gdLst>
              <a:gd name="T0" fmla="*/ 10222 w 12800"/>
              <a:gd name="T1" fmla="*/ 1376 h 11400"/>
              <a:gd name="T2" fmla="*/ 7751 w 12800"/>
              <a:gd name="T3" fmla="*/ 787 h 11400"/>
              <a:gd name="T4" fmla="*/ 5043 w 12800"/>
              <a:gd name="T5" fmla="*/ 786 h 11400"/>
              <a:gd name="T6" fmla="*/ 2276 w 12800"/>
              <a:gd name="T7" fmla="*/ 2306 h 11400"/>
              <a:gd name="T8" fmla="*/ 0 w 12800"/>
              <a:gd name="T9" fmla="*/ 4086 h 11400"/>
              <a:gd name="T10" fmla="*/ 0 w 12800"/>
              <a:gd name="T11" fmla="*/ 5510 h 11400"/>
              <a:gd name="T12" fmla="*/ 980 w 12800"/>
              <a:gd name="T13" fmla="*/ 7650 h 11400"/>
              <a:gd name="T14" fmla="*/ 3422 w 12800"/>
              <a:gd name="T15" fmla="*/ 9777 h 11400"/>
              <a:gd name="T16" fmla="*/ 3500 w 12800"/>
              <a:gd name="T17" fmla="*/ 10600 h 11400"/>
              <a:gd name="T18" fmla="*/ 4300 w 12800"/>
              <a:gd name="T19" fmla="*/ 11400 h 11400"/>
              <a:gd name="T20" fmla="*/ 10600 w 12800"/>
              <a:gd name="T21" fmla="*/ 11400 h 11400"/>
              <a:gd name="T22" fmla="*/ 11400 w 12800"/>
              <a:gd name="T23" fmla="*/ 10600 h 11400"/>
              <a:gd name="T24" fmla="*/ 11500 w 12800"/>
              <a:gd name="T25" fmla="*/ 9541 h 11400"/>
              <a:gd name="T26" fmla="*/ 12570 w 12800"/>
              <a:gd name="T27" fmla="*/ 7049 h 11400"/>
              <a:gd name="T28" fmla="*/ 12800 w 12800"/>
              <a:gd name="T29" fmla="*/ 5935 h 11400"/>
              <a:gd name="T30" fmla="*/ 12800 w 12800"/>
              <a:gd name="T31" fmla="*/ 3074 h 11400"/>
              <a:gd name="T32" fmla="*/ 10222 w 12800"/>
              <a:gd name="T33" fmla="*/ 1376 h 11400"/>
              <a:gd name="T34" fmla="*/ 11600 w 12800"/>
              <a:gd name="T35" fmla="*/ 5935 h 11400"/>
              <a:gd name="T36" fmla="*/ 11468 w 12800"/>
              <a:gd name="T37" fmla="*/ 6575 h 11400"/>
              <a:gd name="T38" fmla="*/ 10397 w 12800"/>
              <a:gd name="T39" fmla="*/ 9067 h 11400"/>
              <a:gd name="T40" fmla="*/ 10200 w 12800"/>
              <a:gd name="T41" fmla="*/ 10023 h 11400"/>
              <a:gd name="T42" fmla="*/ 10200 w 12800"/>
              <a:gd name="T43" fmla="*/ 10200 h 11400"/>
              <a:gd name="T44" fmla="*/ 4700 w 12800"/>
              <a:gd name="T45" fmla="*/ 10200 h 11400"/>
              <a:gd name="T46" fmla="*/ 4700 w 12800"/>
              <a:gd name="T47" fmla="*/ 9943 h 11400"/>
              <a:gd name="T48" fmla="*/ 4210 w 12800"/>
              <a:gd name="T49" fmla="*/ 8872 h 11400"/>
              <a:gd name="T50" fmla="*/ 1768 w 12800"/>
              <a:gd name="T51" fmla="*/ 6745 h 11400"/>
              <a:gd name="T52" fmla="*/ 1200 w 12800"/>
              <a:gd name="T53" fmla="*/ 5510 h 11400"/>
              <a:gd name="T54" fmla="*/ 1200 w 12800"/>
              <a:gd name="T55" fmla="*/ 4086 h 11400"/>
              <a:gd name="T56" fmla="*/ 2500 w 12800"/>
              <a:gd name="T57" fmla="*/ 4103 h 11400"/>
              <a:gd name="T58" fmla="*/ 2500 w 12800"/>
              <a:gd name="T59" fmla="*/ 5133 h 11400"/>
              <a:gd name="T60" fmla="*/ 2637 w 12800"/>
              <a:gd name="T61" fmla="*/ 5435 h 11400"/>
              <a:gd name="T62" fmla="*/ 2812 w 12800"/>
              <a:gd name="T63" fmla="*/ 5587 h 11400"/>
              <a:gd name="T64" fmla="*/ 3241 w 12800"/>
              <a:gd name="T65" fmla="*/ 5650 h 11400"/>
              <a:gd name="T66" fmla="*/ 3475 w 12800"/>
              <a:gd name="T67" fmla="*/ 5286 h 11400"/>
              <a:gd name="T68" fmla="*/ 3475 w 12800"/>
              <a:gd name="T69" fmla="*/ 2371 h 11400"/>
              <a:gd name="T70" fmla="*/ 4775 w 12800"/>
              <a:gd name="T71" fmla="*/ 2388 h 11400"/>
              <a:gd name="T72" fmla="*/ 4775 w 12800"/>
              <a:gd name="T73" fmla="*/ 3057 h 11400"/>
              <a:gd name="T74" fmla="*/ 5175 w 12800"/>
              <a:gd name="T75" fmla="*/ 3457 h 11400"/>
              <a:gd name="T76" fmla="*/ 5350 w 12800"/>
              <a:gd name="T77" fmla="*/ 3457 h 11400"/>
              <a:gd name="T78" fmla="*/ 5750 w 12800"/>
              <a:gd name="T79" fmla="*/ 3057 h 11400"/>
              <a:gd name="T80" fmla="*/ 5750 w 12800"/>
              <a:gd name="T81" fmla="*/ 2029 h 11400"/>
              <a:gd name="T82" fmla="*/ 7050 w 12800"/>
              <a:gd name="T83" fmla="*/ 2045 h 11400"/>
              <a:gd name="T84" fmla="*/ 7050 w 12800"/>
              <a:gd name="T85" fmla="*/ 3057 h 11400"/>
              <a:gd name="T86" fmla="*/ 7450 w 12800"/>
              <a:gd name="T87" fmla="*/ 3457 h 11400"/>
              <a:gd name="T88" fmla="*/ 7625 w 12800"/>
              <a:gd name="T89" fmla="*/ 3457 h 11400"/>
              <a:gd name="T90" fmla="*/ 8025 w 12800"/>
              <a:gd name="T91" fmla="*/ 3057 h 11400"/>
              <a:gd name="T92" fmla="*/ 8025 w 12800"/>
              <a:gd name="T93" fmla="*/ 2371 h 11400"/>
              <a:gd name="T94" fmla="*/ 9325 w 12800"/>
              <a:gd name="T95" fmla="*/ 2388 h 11400"/>
              <a:gd name="T96" fmla="*/ 9325 w 12800"/>
              <a:gd name="T97" fmla="*/ 3057 h 11400"/>
              <a:gd name="T98" fmla="*/ 9725 w 12800"/>
              <a:gd name="T99" fmla="*/ 3457 h 11400"/>
              <a:gd name="T100" fmla="*/ 9900 w 12800"/>
              <a:gd name="T101" fmla="*/ 3457 h 11400"/>
              <a:gd name="T102" fmla="*/ 10300 w 12800"/>
              <a:gd name="T103" fmla="*/ 3057 h 11400"/>
              <a:gd name="T104" fmla="*/ 11600 w 12800"/>
              <a:gd name="T105" fmla="*/ 3074 h 11400"/>
              <a:gd name="T106" fmla="*/ 11600 w 12800"/>
              <a:gd name="T107" fmla="*/ 5935 h 11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800" h="11400">
                <a:moveTo>
                  <a:pt x="10222" y="1376"/>
                </a:moveTo>
                <a:cubicBezTo>
                  <a:pt x="9662" y="529"/>
                  <a:pt x="8569" y="319"/>
                  <a:pt x="7751" y="787"/>
                </a:cubicBezTo>
                <a:cubicBezTo>
                  <a:pt x="7014" y="0"/>
                  <a:pt x="5773" y="9"/>
                  <a:pt x="5043" y="786"/>
                </a:cubicBezTo>
                <a:cubicBezTo>
                  <a:pt x="3864" y="111"/>
                  <a:pt x="2325" y="912"/>
                  <a:pt x="2276" y="2306"/>
                </a:cubicBezTo>
                <a:cubicBezTo>
                  <a:pt x="1121" y="2035"/>
                  <a:pt x="0" y="2900"/>
                  <a:pt x="0" y="4086"/>
                </a:cubicBezTo>
                <a:lnTo>
                  <a:pt x="0" y="5510"/>
                </a:lnTo>
                <a:cubicBezTo>
                  <a:pt x="0" y="6328"/>
                  <a:pt x="357" y="7108"/>
                  <a:pt x="980" y="7650"/>
                </a:cubicBezTo>
                <a:lnTo>
                  <a:pt x="3422" y="9777"/>
                </a:lnTo>
                <a:cubicBezTo>
                  <a:pt x="3529" y="9870"/>
                  <a:pt x="3500" y="9917"/>
                  <a:pt x="3500" y="10600"/>
                </a:cubicBezTo>
                <a:cubicBezTo>
                  <a:pt x="3500" y="11042"/>
                  <a:pt x="3858" y="11400"/>
                  <a:pt x="4300" y="11400"/>
                </a:cubicBezTo>
                <a:lnTo>
                  <a:pt x="10600" y="11400"/>
                </a:lnTo>
                <a:cubicBezTo>
                  <a:pt x="11042" y="11400"/>
                  <a:pt x="11400" y="11042"/>
                  <a:pt x="11400" y="10600"/>
                </a:cubicBezTo>
                <a:cubicBezTo>
                  <a:pt x="11400" y="10012"/>
                  <a:pt x="11375" y="9831"/>
                  <a:pt x="11500" y="9541"/>
                </a:cubicBezTo>
                <a:lnTo>
                  <a:pt x="12570" y="7049"/>
                </a:lnTo>
                <a:cubicBezTo>
                  <a:pt x="12723" y="6695"/>
                  <a:pt x="12800" y="6320"/>
                  <a:pt x="12800" y="5935"/>
                </a:cubicBezTo>
                <a:lnTo>
                  <a:pt x="12800" y="3074"/>
                </a:lnTo>
                <a:cubicBezTo>
                  <a:pt x="12800" y="1753"/>
                  <a:pt x="11442" y="858"/>
                  <a:pt x="10222" y="1376"/>
                </a:cubicBezTo>
                <a:close/>
                <a:moveTo>
                  <a:pt x="11600" y="5935"/>
                </a:moveTo>
                <a:cubicBezTo>
                  <a:pt x="11600" y="6155"/>
                  <a:pt x="11555" y="6373"/>
                  <a:pt x="11468" y="6575"/>
                </a:cubicBezTo>
                <a:lnTo>
                  <a:pt x="10397" y="9067"/>
                </a:lnTo>
                <a:cubicBezTo>
                  <a:pt x="10266" y="9371"/>
                  <a:pt x="10200" y="9693"/>
                  <a:pt x="10200" y="10023"/>
                </a:cubicBezTo>
                <a:lnTo>
                  <a:pt x="10200" y="10200"/>
                </a:lnTo>
                <a:lnTo>
                  <a:pt x="4700" y="10200"/>
                </a:lnTo>
                <a:lnTo>
                  <a:pt x="4700" y="9943"/>
                </a:lnTo>
                <a:cubicBezTo>
                  <a:pt x="4700" y="9534"/>
                  <a:pt x="4522" y="9143"/>
                  <a:pt x="4210" y="8872"/>
                </a:cubicBezTo>
                <a:lnTo>
                  <a:pt x="1768" y="6745"/>
                </a:lnTo>
                <a:cubicBezTo>
                  <a:pt x="1407" y="6431"/>
                  <a:pt x="1200" y="5981"/>
                  <a:pt x="1200" y="5510"/>
                </a:cubicBezTo>
                <a:lnTo>
                  <a:pt x="1200" y="4086"/>
                </a:lnTo>
                <a:cubicBezTo>
                  <a:pt x="1200" y="3256"/>
                  <a:pt x="2500" y="3247"/>
                  <a:pt x="2500" y="4103"/>
                </a:cubicBezTo>
                <a:lnTo>
                  <a:pt x="2500" y="5133"/>
                </a:lnTo>
                <a:cubicBezTo>
                  <a:pt x="2500" y="5249"/>
                  <a:pt x="2550" y="5359"/>
                  <a:pt x="2637" y="5435"/>
                </a:cubicBezTo>
                <a:lnTo>
                  <a:pt x="2812" y="5587"/>
                </a:lnTo>
                <a:cubicBezTo>
                  <a:pt x="2931" y="5690"/>
                  <a:pt x="3098" y="5715"/>
                  <a:pt x="3241" y="5650"/>
                </a:cubicBezTo>
                <a:cubicBezTo>
                  <a:pt x="3383" y="5585"/>
                  <a:pt x="3475" y="5442"/>
                  <a:pt x="3475" y="5286"/>
                </a:cubicBezTo>
                <a:lnTo>
                  <a:pt x="3475" y="2371"/>
                </a:lnTo>
                <a:cubicBezTo>
                  <a:pt x="3475" y="1544"/>
                  <a:pt x="4775" y="1528"/>
                  <a:pt x="4775" y="2388"/>
                </a:cubicBezTo>
                <a:lnTo>
                  <a:pt x="4775" y="3057"/>
                </a:lnTo>
                <a:cubicBezTo>
                  <a:pt x="4775" y="3278"/>
                  <a:pt x="4954" y="3457"/>
                  <a:pt x="5175" y="3457"/>
                </a:cubicBezTo>
                <a:lnTo>
                  <a:pt x="5350" y="3457"/>
                </a:lnTo>
                <a:cubicBezTo>
                  <a:pt x="5571" y="3457"/>
                  <a:pt x="5750" y="3278"/>
                  <a:pt x="5750" y="3057"/>
                </a:cubicBezTo>
                <a:lnTo>
                  <a:pt x="5750" y="2029"/>
                </a:lnTo>
                <a:cubicBezTo>
                  <a:pt x="5750" y="1200"/>
                  <a:pt x="7050" y="1187"/>
                  <a:pt x="7050" y="2045"/>
                </a:cubicBezTo>
                <a:lnTo>
                  <a:pt x="7050" y="3057"/>
                </a:lnTo>
                <a:cubicBezTo>
                  <a:pt x="7050" y="3278"/>
                  <a:pt x="7229" y="3457"/>
                  <a:pt x="7450" y="3457"/>
                </a:cubicBezTo>
                <a:lnTo>
                  <a:pt x="7625" y="3457"/>
                </a:lnTo>
                <a:cubicBezTo>
                  <a:pt x="7846" y="3457"/>
                  <a:pt x="8025" y="3278"/>
                  <a:pt x="8025" y="3057"/>
                </a:cubicBezTo>
                <a:lnTo>
                  <a:pt x="8025" y="2371"/>
                </a:lnTo>
                <a:cubicBezTo>
                  <a:pt x="8025" y="1546"/>
                  <a:pt x="9325" y="1527"/>
                  <a:pt x="9325" y="2388"/>
                </a:cubicBezTo>
                <a:lnTo>
                  <a:pt x="9325" y="3057"/>
                </a:lnTo>
                <a:cubicBezTo>
                  <a:pt x="9325" y="3278"/>
                  <a:pt x="9504" y="3457"/>
                  <a:pt x="9725" y="3457"/>
                </a:cubicBezTo>
                <a:lnTo>
                  <a:pt x="9900" y="3457"/>
                </a:lnTo>
                <a:cubicBezTo>
                  <a:pt x="10121" y="3457"/>
                  <a:pt x="10300" y="3278"/>
                  <a:pt x="10300" y="3057"/>
                </a:cubicBezTo>
                <a:cubicBezTo>
                  <a:pt x="10300" y="2228"/>
                  <a:pt x="11600" y="2217"/>
                  <a:pt x="11600" y="3074"/>
                </a:cubicBezTo>
                <a:lnTo>
                  <a:pt x="11600" y="593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文本框 35">
            <a:extLst>
              <a:ext uri="{FF2B5EF4-FFF2-40B4-BE49-F238E27FC236}">
                <a16:creationId xmlns:a16="http://schemas.microsoft.com/office/drawing/2014/main" id="{CFE63667-54F0-2246-D556-440BE30607C9}"/>
              </a:ext>
            </a:extLst>
          </p:cNvPr>
          <p:cNvSpPr txBox="1"/>
          <p:nvPr/>
        </p:nvSpPr>
        <p:spPr>
          <a:xfrm>
            <a:off x="4658836" y="1316275"/>
            <a:ext cx="1819836" cy="1200329"/>
          </a:xfrm>
          <a:prstGeom prst="rect">
            <a:avLst/>
          </a:prstGeom>
          <a:noFill/>
        </p:spPr>
        <p:txBody>
          <a:bodyPr wrap="square" rtlCol="0">
            <a:spAutoFit/>
          </a:bodyPr>
          <a:lstStyle/>
          <a:p>
            <a:pPr algn="ctr"/>
            <a:r>
              <a:rPr lang="en-US" altLang="zh-CN" sz="2400" b="1" dirty="0"/>
              <a:t>OIL RNET </a:t>
            </a:r>
          </a:p>
          <a:p>
            <a:pPr algn="ctr"/>
            <a:r>
              <a:rPr lang="en-US" altLang="zh-CN" sz="2400" b="1" dirty="0"/>
              <a:t>&amp;</a:t>
            </a:r>
          </a:p>
          <a:p>
            <a:pPr algn="ctr"/>
            <a:r>
              <a:rPr lang="en-US" altLang="zh-CN" sz="2400" b="1" dirty="0"/>
              <a:t>GDP</a:t>
            </a:r>
            <a:endParaRPr lang="zh-CN" altLang="en-US" b="1" dirty="0"/>
          </a:p>
        </p:txBody>
      </p:sp>
      <p:sp>
        <p:nvSpPr>
          <p:cNvPr id="37" name="文本框 36">
            <a:extLst>
              <a:ext uri="{FF2B5EF4-FFF2-40B4-BE49-F238E27FC236}">
                <a16:creationId xmlns:a16="http://schemas.microsoft.com/office/drawing/2014/main" id="{A8BCD327-4AE2-4E8B-44F5-34D20BB3ECE8}"/>
              </a:ext>
            </a:extLst>
          </p:cNvPr>
          <p:cNvSpPr txBox="1"/>
          <p:nvPr/>
        </p:nvSpPr>
        <p:spPr>
          <a:xfrm>
            <a:off x="4384405" y="3064998"/>
            <a:ext cx="2368698" cy="1107996"/>
          </a:xfrm>
          <a:prstGeom prst="rect">
            <a:avLst/>
          </a:prstGeom>
          <a:noFill/>
        </p:spPr>
        <p:txBody>
          <a:bodyPr wrap="square" rtlCol="0">
            <a:spAutoFit/>
          </a:bodyPr>
          <a:lstStyle/>
          <a:p>
            <a:pPr algn="ctr"/>
            <a:r>
              <a:rPr lang="en-US" altLang="zh-CN" sz="2400" b="1" dirty="0"/>
              <a:t>Positive correlation</a:t>
            </a:r>
          </a:p>
          <a:p>
            <a:endParaRPr lang="zh-CN" altLang="en-US" dirty="0"/>
          </a:p>
        </p:txBody>
      </p:sp>
      <p:sp>
        <p:nvSpPr>
          <p:cNvPr id="38" name="箭头: 右 37">
            <a:extLst>
              <a:ext uri="{FF2B5EF4-FFF2-40B4-BE49-F238E27FC236}">
                <a16:creationId xmlns:a16="http://schemas.microsoft.com/office/drawing/2014/main" id="{56CC1F9F-0C6E-916A-9CE8-5D2435A6C19A}"/>
              </a:ext>
            </a:extLst>
          </p:cNvPr>
          <p:cNvSpPr/>
          <p:nvPr/>
        </p:nvSpPr>
        <p:spPr>
          <a:xfrm>
            <a:off x="3972685" y="1724741"/>
            <a:ext cx="391110" cy="2967310"/>
          </a:xfrm>
          <a:prstGeom prst="rightArrow">
            <a:avLst>
              <a:gd name="adj1" fmla="val 100000"/>
              <a:gd name="adj2" fmla="val 50000"/>
            </a:avLst>
          </a:prstGeom>
          <a:solidFill>
            <a:schemeClr val="accent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9" name="箭头: 右 38">
            <a:extLst>
              <a:ext uri="{FF2B5EF4-FFF2-40B4-BE49-F238E27FC236}">
                <a16:creationId xmlns:a16="http://schemas.microsoft.com/office/drawing/2014/main" id="{1D582F04-ABEF-B453-1E24-3577F59BB3A3}"/>
              </a:ext>
            </a:extLst>
          </p:cNvPr>
          <p:cNvSpPr/>
          <p:nvPr/>
        </p:nvSpPr>
        <p:spPr>
          <a:xfrm rot="10800000">
            <a:off x="6990347" y="1597951"/>
            <a:ext cx="391110" cy="2967310"/>
          </a:xfrm>
          <a:prstGeom prst="rightArrow">
            <a:avLst>
              <a:gd name="adj1" fmla="val 100000"/>
              <a:gd name="adj2" fmla="val 50000"/>
            </a:avLst>
          </a:prstGeom>
          <a:solidFill>
            <a:schemeClr val="accent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188BA8DD-9183-4026-8F22-65135B9AD15D}"/>
              </a:ext>
            </a:extLst>
          </p:cNvPr>
          <p:cNvSpPr txBox="1"/>
          <p:nvPr/>
        </p:nvSpPr>
        <p:spPr>
          <a:xfrm>
            <a:off x="4772947" y="4785448"/>
            <a:ext cx="1591614" cy="830997"/>
          </a:xfrm>
          <a:prstGeom prst="rect">
            <a:avLst/>
          </a:prstGeom>
          <a:noFill/>
        </p:spPr>
        <p:txBody>
          <a:bodyPr wrap="square" rtlCol="0">
            <a:spAutoFit/>
          </a:bodyPr>
          <a:lstStyle/>
          <a:p>
            <a:pPr algn="ctr"/>
            <a:r>
              <a:rPr lang="en-US" altLang="zh-CN" sz="2400" b="1" dirty="0"/>
              <a:t>Vital important </a:t>
            </a:r>
            <a:endParaRPr lang="zh-CN" altLang="en-US" sz="2400" b="1" dirty="0"/>
          </a:p>
        </p:txBody>
      </p:sp>
      <p:cxnSp>
        <p:nvCxnSpPr>
          <p:cNvPr id="19" name="直接箭头连接符 18">
            <a:extLst>
              <a:ext uri="{FF2B5EF4-FFF2-40B4-BE49-F238E27FC236}">
                <a16:creationId xmlns:a16="http://schemas.microsoft.com/office/drawing/2014/main" id="{C206AC87-3305-7535-A362-C05EDB163950}"/>
              </a:ext>
            </a:extLst>
          </p:cNvPr>
          <p:cNvCxnSpPr>
            <a:cxnSpLocks/>
            <a:stCxn id="36" idx="2"/>
            <a:endCxn id="37" idx="0"/>
          </p:cNvCxnSpPr>
          <p:nvPr/>
        </p:nvCxnSpPr>
        <p:spPr>
          <a:xfrm>
            <a:off x="5568754" y="2516604"/>
            <a:ext cx="0" cy="548394"/>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31F87A9B-A6F8-2C95-1CA1-8B9EFCCD95F0}"/>
              </a:ext>
            </a:extLst>
          </p:cNvPr>
          <p:cNvCxnSpPr>
            <a:cxnSpLocks/>
          </p:cNvCxnSpPr>
          <p:nvPr/>
        </p:nvCxnSpPr>
        <p:spPr>
          <a:xfrm>
            <a:off x="5568754" y="4041169"/>
            <a:ext cx="0" cy="612454"/>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82033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nvPr>
        </p:nvSpPr>
        <p:spPr>
          <a:xfrm>
            <a:off x="0" y="45840"/>
            <a:ext cx="10858500" cy="578644"/>
          </a:xfrm>
        </p:spPr>
        <p:txBody>
          <a:bodyPr>
            <a:normAutofit fontScale="90000"/>
          </a:bodyPr>
          <a:lstStyle/>
          <a:p>
            <a:pPr lvl="0"/>
            <a:r>
              <a:rPr lang="en-US" altLang="zh-CN" sz="3200" dirty="0"/>
              <a:t>Natural resource “curse”</a:t>
            </a:r>
            <a:endParaRPr lang="en-US" sz="3200" dirty="0"/>
          </a:p>
        </p:txBody>
      </p:sp>
      <p:grpSp>
        <p:nvGrpSpPr>
          <p:cNvPr id="22" name="组合 21">
            <a:extLst>
              <a:ext uri="{FF2B5EF4-FFF2-40B4-BE49-F238E27FC236}">
                <a16:creationId xmlns:a16="http://schemas.microsoft.com/office/drawing/2014/main" id="{CCDCB157-7898-C077-A45B-776EE54AE6CE}"/>
              </a:ext>
            </a:extLst>
          </p:cNvPr>
          <p:cNvGrpSpPr/>
          <p:nvPr/>
        </p:nvGrpSpPr>
        <p:grpSpPr>
          <a:xfrm>
            <a:off x="660400" y="1654830"/>
            <a:ext cx="3378200" cy="2878494"/>
            <a:chOff x="660399" y="529328"/>
            <a:chExt cx="10858501" cy="2878494"/>
          </a:xfrm>
        </p:grpSpPr>
        <p:sp>
          <p:nvSpPr>
            <p:cNvPr id="33" name="矩形 32">
              <a:extLst>
                <a:ext uri="{FF2B5EF4-FFF2-40B4-BE49-F238E27FC236}">
                  <a16:creationId xmlns:a16="http://schemas.microsoft.com/office/drawing/2014/main" id="{4CD211CF-46AA-7697-85EC-0D7B3433A7BA}"/>
                </a:ext>
              </a:extLst>
            </p:cNvPr>
            <p:cNvSpPr/>
            <p:nvPr/>
          </p:nvSpPr>
          <p:spPr>
            <a:xfrm>
              <a:off x="660399" y="529328"/>
              <a:ext cx="10858501"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buSzPct val="25000"/>
              </a:pPr>
              <a:endParaRPr lang="en-US" altLang="zh-CN" sz="2800" b="1" dirty="0">
                <a:solidFill>
                  <a:schemeClr val="tx1"/>
                </a:solidFill>
              </a:endParaRPr>
            </a:p>
          </p:txBody>
        </p:sp>
        <p:sp>
          <p:nvSpPr>
            <p:cNvPr id="34" name="矩形 33">
              <a:extLst>
                <a:ext uri="{FF2B5EF4-FFF2-40B4-BE49-F238E27FC236}">
                  <a16:creationId xmlns:a16="http://schemas.microsoft.com/office/drawing/2014/main" id="{176E1D5B-037B-7EF4-5559-7AF0E8EDFB07}"/>
                </a:ext>
              </a:extLst>
            </p:cNvPr>
            <p:cNvSpPr/>
            <p:nvPr/>
          </p:nvSpPr>
          <p:spPr>
            <a:xfrm>
              <a:off x="660399" y="3127296"/>
              <a:ext cx="5311588" cy="28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p>
              <a:pPr>
                <a:lnSpc>
                  <a:spcPct val="130000"/>
                </a:lnSpc>
              </a:pPr>
              <a:endParaRPr kumimoji="1" lang="en-US" altLang="zh-CN" sz="1050" dirty="0">
                <a:solidFill>
                  <a:schemeClr val="tx1"/>
                </a:solidFill>
              </a:endParaRPr>
            </a:p>
          </p:txBody>
        </p:sp>
      </p:grpSp>
      <p:sp>
        <p:nvSpPr>
          <p:cNvPr id="2" name="箭头: V 形 1">
            <a:extLst>
              <a:ext uri="{FF2B5EF4-FFF2-40B4-BE49-F238E27FC236}">
                <a16:creationId xmlns:a16="http://schemas.microsoft.com/office/drawing/2014/main" id="{CA7F50F2-80F6-3334-B498-E1860F0221BD}"/>
              </a:ext>
            </a:extLst>
          </p:cNvPr>
          <p:cNvSpPr/>
          <p:nvPr/>
        </p:nvSpPr>
        <p:spPr>
          <a:xfrm>
            <a:off x="660400" y="6414636"/>
            <a:ext cx="3498429" cy="338554"/>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tx1"/>
                </a:solidFill>
              </a:rPr>
              <a:t>WHY SWF</a:t>
            </a:r>
          </a:p>
        </p:txBody>
      </p:sp>
      <p:sp>
        <p:nvSpPr>
          <p:cNvPr id="5" name="箭头: V 形 4">
            <a:extLst>
              <a:ext uri="{FF2B5EF4-FFF2-40B4-BE49-F238E27FC236}">
                <a16:creationId xmlns:a16="http://schemas.microsoft.com/office/drawing/2014/main" id="{1BC56538-22C0-5748-1A17-1D6116741B17}"/>
              </a:ext>
            </a:extLst>
          </p:cNvPr>
          <p:cNvSpPr/>
          <p:nvPr/>
        </p:nvSpPr>
        <p:spPr>
          <a:xfrm>
            <a:off x="4289489"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bg1"/>
                </a:solidFill>
              </a:rPr>
              <a:t>HOW TO DO </a:t>
            </a:r>
          </a:p>
        </p:txBody>
      </p:sp>
      <p:sp>
        <p:nvSpPr>
          <p:cNvPr id="6" name="箭头: V 形 5">
            <a:extLst>
              <a:ext uri="{FF2B5EF4-FFF2-40B4-BE49-F238E27FC236}">
                <a16:creationId xmlns:a16="http://schemas.microsoft.com/office/drawing/2014/main" id="{92B92667-8E81-46E9-C911-D71900156187}"/>
              </a:ext>
            </a:extLst>
          </p:cNvPr>
          <p:cNvSpPr/>
          <p:nvPr/>
        </p:nvSpPr>
        <p:spPr>
          <a:xfrm>
            <a:off x="7918578"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bg1"/>
                </a:solidFill>
              </a:rPr>
              <a:t>DILEMMA</a:t>
            </a:r>
          </a:p>
        </p:txBody>
      </p:sp>
      <p:cxnSp>
        <p:nvCxnSpPr>
          <p:cNvPr id="10" name="直接连接符 9">
            <a:extLst>
              <a:ext uri="{FF2B5EF4-FFF2-40B4-BE49-F238E27FC236}">
                <a16:creationId xmlns:a16="http://schemas.microsoft.com/office/drawing/2014/main" id="{7497FE84-EC2D-EED8-9609-C976138B7538}"/>
              </a:ext>
            </a:extLst>
          </p:cNvPr>
          <p:cNvCxnSpPr>
            <a:cxnSpLocks/>
          </p:cNvCxnSpPr>
          <p:nvPr/>
        </p:nvCxnSpPr>
        <p:spPr>
          <a:xfrm>
            <a:off x="17593" y="679305"/>
            <a:ext cx="262400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图片 3">
            <a:extLst>
              <a:ext uri="{FF2B5EF4-FFF2-40B4-BE49-F238E27FC236}">
                <a16:creationId xmlns:a16="http://schemas.microsoft.com/office/drawing/2014/main" id="{C1A7B309-578D-484B-CDDF-EBB39154215F}"/>
              </a:ext>
            </a:extLst>
          </p:cNvPr>
          <p:cNvPicPr>
            <a:picLocks noChangeAspect="1"/>
          </p:cNvPicPr>
          <p:nvPr/>
        </p:nvPicPr>
        <p:blipFill>
          <a:blip r:embed="rId4"/>
          <a:stretch>
            <a:fillRect/>
          </a:stretch>
        </p:blipFill>
        <p:spPr>
          <a:xfrm>
            <a:off x="660400" y="950419"/>
            <a:ext cx="5340751" cy="3110753"/>
          </a:xfrm>
          <a:prstGeom prst="rect">
            <a:avLst/>
          </a:prstGeom>
        </p:spPr>
      </p:pic>
      <p:sp>
        <p:nvSpPr>
          <p:cNvPr id="19" name="文本框 18">
            <a:extLst>
              <a:ext uri="{FF2B5EF4-FFF2-40B4-BE49-F238E27FC236}">
                <a16:creationId xmlns:a16="http://schemas.microsoft.com/office/drawing/2014/main" id="{560FD174-E29D-EDC0-D53F-C1EA9D06DD9B}"/>
              </a:ext>
            </a:extLst>
          </p:cNvPr>
          <p:cNvSpPr txBox="1"/>
          <p:nvPr/>
        </p:nvSpPr>
        <p:spPr>
          <a:xfrm>
            <a:off x="7121815" y="443363"/>
            <a:ext cx="2545977" cy="707886"/>
          </a:xfrm>
          <a:prstGeom prst="rect">
            <a:avLst/>
          </a:prstGeom>
          <a:noFill/>
        </p:spPr>
        <p:txBody>
          <a:bodyPr wrap="square" rtlCol="0">
            <a:spAutoFit/>
          </a:bodyPr>
          <a:lstStyle/>
          <a:p>
            <a:r>
              <a:rPr lang="en-US" altLang="zh-CN" sz="4000" dirty="0">
                <a:solidFill>
                  <a:schemeClr val="accent1">
                    <a:lumMod val="75000"/>
                  </a:schemeClr>
                </a:solidFill>
              </a:rPr>
              <a:t>W</a:t>
            </a:r>
            <a:r>
              <a:rPr lang="en-US" altLang="zh-CN" sz="2800" dirty="0"/>
              <a:t>hy</a:t>
            </a:r>
            <a:r>
              <a:rPr lang="zh-CN" altLang="en-US" sz="2800" dirty="0"/>
              <a:t> </a:t>
            </a:r>
            <a:r>
              <a:rPr lang="en-US" altLang="zh-CN" sz="2800" dirty="0"/>
              <a:t>cursed?</a:t>
            </a:r>
            <a:endParaRPr lang="zh-CN" altLang="en-US" sz="2800" dirty="0"/>
          </a:p>
        </p:txBody>
      </p:sp>
      <p:sp>
        <p:nvSpPr>
          <p:cNvPr id="20" name="文本框 19">
            <a:extLst>
              <a:ext uri="{FF2B5EF4-FFF2-40B4-BE49-F238E27FC236}">
                <a16:creationId xmlns:a16="http://schemas.microsoft.com/office/drawing/2014/main" id="{254BBA83-84AF-493C-EC62-FE1F58672CFC}"/>
              </a:ext>
            </a:extLst>
          </p:cNvPr>
          <p:cNvSpPr txBox="1"/>
          <p:nvPr/>
        </p:nvSpPr>
        <p:spPr>
          <a:xfrm>
            <a:off x="7614023" y="1413063"/>
            <a:ext cx="3917577" cy="3539430"/>
          </a:xfrm>
          <a:prstGeom prst="rect">
            <a:avLst/>
          </a:prstGeom>
          <a:noFill/>
        </p:spPr>
        <p:txBody>
          <a:bodyPr wrap="square" rtlCol="0">
            <a:spAutoFit/>
          </a:bodyPr>
          <a:lstStyle/>
          <a:p>
            <a:r>
              <a:rPr lang="en-US" altLang="zh-CN" sz="3200" dirty="0"/>
              <a:t>a. Economic dependence;</a:t>
            </a:r>
            <a:br>
              <a:rPr lang="en-US" altLang="zh-CN" sz="3200" dirty="0"/>
            </a:br>
            <a:endParaRPr lang="en-US" altLang="zh-CN" sz="3200" dirty="0"/>
          </a:p>
          <a:p>
            <a:r>
              <a:rPr lang="en-US" altLang="zh-CN" sz="3200" dirty="0"/>
              <a:t>b. Corruption and rent-seeking;</a:t>
            </a:r>
            <a:br>
              <a:rPr lang="en-US" altLang="zh-CN" sz="3200" dirty="0"/>
            </a:br>
            <a:endParaRPr lang="en-US" altLang="zh-CN" sz="3200" dirty="0"/>
          </a:p>
          <a:p>
            <a:r>
              <a:rPr lang="en-US" altLang="zh-CN" sz="3200" dirty="0"/>
              <a:t>c. Dutch disease </a:t>
            </a:r>
            <a:endParaRPr lang="zh-CN" altLang="en-US" sz="3200" dirty="0"/>
          </a:p>
        </p:txBody>
      </p:sp>
      <p:cxnSp>
        <p:nvCxnSpPr>
          <p:cNvPr id="21" name="直接连接符 20">
            <a:extLst>
              <a:ext uri="{FF2B5EF4-FFF2-40B4-BE49-F238E27FC236}">
                <a16:creationId xmlns:a16="http://schemas.microsoft.com/office/drawing/2014/main" id="{3075A070-B972-410F-FCB8-B04CBE57451F}"/>
              </a:ext>
            </a:extLst>
          </p:cNvPr>
          <p:cNvCxnSpPr>
            <a:cxnSpLocks/>
          </p:cNvCxnSpPr>
          <p:nvPr/>
        </p:nvCxnSpPr>
        <p:spPr>
          <a:xfrm>
            <a:off x="7264914" y="1185597"/>
            <a:ext cx="0" cy="4695250"/>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文本框 24">
            <a:extLst>
              <a:ext uri="{FF2B5EF4-FFF2-40B4-BE49-F238E27FC236}">
                <a16:creationId xmlns:a16="http://schemas.microsoft.com/office/drawing/2014/main" id="{D494CB09-2B8A-7CAA-B1C9-35CEC879BCE2}"/>
              </a:ext>
            </a:extLst>
          </p:cNvPr>
          <p:cNvSpPr txBox="1"/>
          <p:nvPr/>
        </p:nvSpPr>
        <p:spPr>
          <a:xfrm>
            <a:off x="1005543" y="4901246"/>
            <a:ext cx="5090457" cy="830997"/>
          </a:xfrm>
          <a:prstGeom prst="rect">
            <a:avLst/>
          </a:prstGeom>
          <a:noFill/>
        </p:spPr>
        <p:txBody>
          <a:bodyPr wrap="square" rtlCol="0">
            <a:spAutoFit/>
          </a:bodyPr>
          <a:lstStyle/>
          <a:p>
            <a:r>
              <a:rPr lang="en-US" altLang="zh-CN" sz="2400" dirty="0"/>
              <a:t>There exists a natural resource “curse.” in Russia. </a:t>
            </a:r>
            <a:endParaRPr lang="zh-CN" altLang="en-US" sz="2400" dirty="0"/>
          </a:p>
        </p:txBody>
      </p:sp>
    </p:spTree>
    <p:custDataLst>
      <p:tags r:id="rId1"/>
    </p:custDataLst>
    <p:extLst>
      <p:ext uri="{BB962C8B-B14F-4D97-AF65-F5344CB8AC3E}">
        <p14:creationId xmlns:p14="http://schemas.microsoft.com/office/powerpoint/2010/main" val="448815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nvPr>
        </p:nvSpPr>
        <p:spPr>
          <a:xfrm>
            <a:off x="0" y="45840"/>
            <a:ext cx="10858500" cy="578644"/>
          </a:xfrm>
        </p:spPr>
        <p:txBody>
          <a:bodyPr>
            <a:normAutofit fontScale="90000"/>
          </a:bodyPr>
          <a:lstStyle/>
          <a:p>
            <a:pPr lvl="0"/>
            <a:r>
              <a:rPr lang="en-US" sz="3200" dirty="0"/>
              <a:t>The</a:t>
            </a:r>
            <a:r>
              <a:rPr lang="zh-CN" altLang="en-US" sz="3200" dirty="0"/>
              <a:t> </a:t>
            </a:r>
            <a:r>
              <a:rPr lang="en-US" altLang="zh-CN" sz="3200" dirty="0"/>
              <a:t>world</a:t>
            </a:r>
            <a:r>
              <a:rPr lang="zh-CN" altLang="en-US" sz="3200" dirty="0"/>
              <a:t> </a:t>
            </a:r>
            <a:r>
              <a:rPr lang="en-US" altLang="zh-CN" sz="3200" dirty="0"/>
              <a:t>experience</a:t>
            </a:r>
            <a:r>
              <a:rPr lang="zh-CN" altLang="en-US" sz="3200" dirty="0"/>
              <a:t> </a:t>
            </a:r>
            <a:endParaRPr lang="en-US" sz="3200" dirty="0"/>
          </a:p>
        </p:txBody>
      </p:sp>
      <p:grpSp>
        <p:nvGrpSpPr>
          <p:cNvPr id="22" name="组合 21">
            <a:extLst>
              <a:ext uri="{FF2B5EF4-FFF2-40B4-BE49-F238E27FC236}">
                <a16:creationId xmlns:a16="http://schemas.microsoft.com/office/drawing/2014/main" id="{CCDCB157-7898-C077-A45B-776EE54AE6CE}"/>
              </a:ext>
            </a:extLst>
          </p:cNvPr>
          <p:cNvGrpSpPr/>
          <p:nvPr/>
        </p:nvGrpSpPr>
        <p:grpSpPr>
          <a:xfrm>
            <a:off x="660400" y="1654830"/>
            <a:ext cx="3378200" cy="2878494"/>
            <a:chOff x="660399" y="529328"/>
            <a:chExt cx="10858501" cy="2878494"/>
          </a:xfrm>
        </p:grpSpPr>
        <p:sp>
          <p:nvSpPr>
            <p:cNvPr id="33" name="矩形 32">
              <a:extLst>
                <a:ext uri="{FF2B5EF4-FFF2-40B4-BE49-F238E27FC236}">
                  <a16:creationId xmlns:a16="http://schemas.microsoft.com/office/drawing/2014/main" id="{4CD211CF-46AA-7697-85EC-0D7B3433A7BA}"/>
                </a:ext>
              </a:extLst>
            </p:cNvPr>
            <p:cNvSpPr/>
            <p:nvPr/>
          </p:nvSpPr>
          <p:spPr>
            <a:xfrm>
              <a:off x="660399" y="529328"/>
              <a:ext cx="10858501"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buSzPct val="25000"/>
              </a:pPr>
              <a:endParaRPr lang="en-US" altLang="zh-CN" sz="2800" b="1" dirty="0">
                <a:solidFill>
                  <a:schemeClr val="tx1"/>
                </a:solidFill>
              </a:endParaRPr>
            </a:p>
          </p:txBody>
        </p:sp>
        <p:sp>
          <p:nvSpPr>
            <p:cNvPr id="34" name="矩形 33">
              <a:extLst>
                <a:ext uri="{FF2B5EF4-FFF2-40B4-BE49-F238E27FC236}">
                  <a16:creationId xmlns:a16="http://schemas.microsoft.com/office/drawing/2014/main" id="{176E1D5B-037B-7EF4-5559-7AF0E8EDFB07}"/>
                </a:ext>
              </a:extLst>
            </p:cNvPr>
            <p:cNvSpPr/>
            <p:nvPr/>
          </p:nvSpPr>
          <p:spPr>
            <a:xfrm>
              <a:off x="660399" y="3127296"/>
              <a:ext cx="5311588" cy="28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p>
              <a:pPr>
                <a:lnSpc>
                  <a:spcPct val="130000"/>
                </a:lnSpc>
              </a:pPr>
              <a:endParaRPr kumimoji="1" lang="en-US" altLang="zh-CN" sz="1050" dirty="0">
                <a:solidFill>
                  <a:schemeClr val="tx1"/>
                </a:solidFill>
              </a:endParaRPr>
            </a:p>
          </p:txBody>
        </p:sp>
      </p:grpSp>
      <p:sp>
        <p:nvSpPr>
          <p:cNvPr id="2" name="箭头: V 形 1">
            <a:extLst>
              <a:ext uri="{FF2B5EF4-FFF2-40B4-BE49-F238E27FC236}">
                <a16:creationId xmlns:a16="http://schemas.microsoft.com/office/drawing/2014/main" id="{CA7F50F2-80F6-3334-B498-E1860F0221BD}"/>
              </a:ext>
            </a:extLst>
          </p:cNvPr>
          <p:cNvSpPr/>
          <p:nvPr/>
        </p:nvSpPr>
        <p:spPr>
          <a:xfrm>
            <a:off x="660400" y="6414636"/>
            <a:ext cx="3498429" cy="338554"/>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tx1"/>
                </a:solidFill>
              </a:rPr>
              <a:t>WHY SWF</a:t>
            </a:r>
          </a:p>
        </p:txBody>
      </p:sp>
      <p:sp>
        <p:nvSpPr>
          <p:cNvPr id="5" name="箭头: V 形 4">
            <a:extLst>
              <a:ext uri="{FF2B5EF4-FFF2-40B4-BE49-F238E27FC236}">
                <a16:creationId xmlns:a16="http://schemas.microsoft.com/office/drawing/2014/main" id="{1BC56538-22C0-5748-1A17-1D6116741B17}"/>
              </a:ext>
            </a:extLst>
          </p:cNvPr>
          <p:cNvSpPr/>
          <p:nvPr/>
        </p:nvSpPr>
        <p:spPr>
          <a:xfrm>
            <a:off x="4289489"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bg1"/>
                </a:solidFill>
              </a:rPr>
              <a:t>HOW TO DO </a:t>
            </a:r>
          </a:p>
        </p:txBody>
      </p:sp>
      <p:sp>
        <p:nvSpPr>
          <p:cNvPr id="6" name="箭头: V 形 5">
            <a:extLst>
              <a:ext uri="{FF2B5EF4-FFF2-40B4-BE49-F238E27FC236}">
                <a16:creationId xmlns:a16="http://schemas.microsoft.com/office/drawing/2014/main" id="{92B92667-8E81-46E9-C911-D71900156187}"/>
              </a:ext>
            </a:extLst>
          </p:cNvPr>
          <p:cNvSpPr/>
          <p:nvPr/>
        </p:nvSpPr>
        <p:spPr>
          <a:xfrm>
            <a:off x="7918578"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bg1"/>
                </a:solidFill>
              </a:rPr>
              <a:t>DILEMMA</a:t>
            </a:r>
          </a:p>
        </p:txBody>
      </p:sp>
      <p:cxnSp>
        <p:nvCxnSpPr>
          <p:cNvPr id="10" name="直接连接符 9">
            <a:extLst>
              <a:ext uri="{FF2B5EF4-FFF2-40B4-BE49-F238E27FC236}">
                <a16:creationId xmlns:a16="http://schemas.microsoft.com/office/drawing/2014/main" id="{7497FE84-EC2D-EED8-9609-C976138B7538}"/>
              </a:ext>
            </a:extLst>
          </p:cNvPr>
          <p:cNvCxnSpPr>
            <a:cxnSpLocks/>
          </p:cNvCxnSpPr>
          <p:nvPr/>
        </p:nvCxnSpPr>
        <p:spPr>
          <a:xfrm>
            <a:off x="17593" y="679305"/>
            <a:ext cx="262400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组合 7">
            <a:extLst>
              <a:ext uri="{FF2B5EF4-FFF2-40B4-BE49-F238E27FC236}">
                <a16:creationId xmlns:a16="http://schemas.microsoft.com/office/drawing/2014/main" id="{6E935BB2-A381-C15B-26F6-8B0CA210D72D}"/>
              </a:ext>
            </a:extLst>
          </p:cNvPr>
          <p:cNvGrpSpPr/>
          <p:nvPr/>
        </p:nvGrpSpPr>
        <p:grpSpPr>
          <a:xfrm>
            <a:off x="626626" y="1607999"/>
            <a:ext cx="10892274" cy="4417177"/>
            <a:chOff x="626626" y="1607999"/>
            <a:chExt cx="10892274" cy="4417177"/>
          </a:xfrm>
        </p:grpSpPr>
        <p:grpSp>
          <p:nvGrpSpPr>
            <p:cNvPr id="9" name="组合 8">
              <a:extLst>
                <a:ext uri="{FF2B5EF4-FFF2-40B4-BE49-F238E27FC236}">
                  <a16:creationId xmlns:a16="http://schemas.microsoft.com/office/drawing/2014/main" id="{2D211EAD-B273-1071-F010-D350CE1BABF6}"/>
                </a:ext>
              </a:extLst>
            </p:cNvPr>
            <p:cNvGrpSpPr/>
            <p:nvPr/>
          </p:nvGrpSpPr>
          <p:grpSpPr>
            <a:xfrm>
              <a:off x="626626" y="1607999"/>
              <a:ext cx="4088946" cy="4417177"/>
              <a:chOff x="626626" y="2085698"/>
              <a:chExt cx="4088946" cy="4417177"/>
            </a:xfrm>
          </p:grpSpPr>
          <p:sp>
            <p:nvSpPr>
              <p:cNvPr id="29" name="矩形 28">
                <a:extLst>
                  <a:ext uri="{FF2B5EF4-FFF2-40B4-BE49-F238E27FC236}">
                    <a16:creationId xmlns:a16="http://schemas.microsoft.com/office/drawing/2014/main" id="{7273F558-FA6F-612F-F6F5-AECC18580856}"/>
                  </a:ext>
                </a:extLst>
              </p:cNvPr>
              <p:cNvSpPr/>
              <p:nvPr/>
            </p:nvSpPr>
            <p:spPr>
              <a:xfrm>
                <a:off x="660400" y="2085698"/>
                <a:ext cx="4023567" cy="1871910"/>
              </a:xfrm>
              <a:prstGeom prst="rect">
                <a:avLst/>
              </a:prstGeom>
              <a:blipFill dpi="0" rotWithShape="1">
                <a:blip r:embed="rId4"/>
                <a:srcRect/>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a:p>
            </p:txBody>
          </p:sp>
          <p:grpSp>
            <p:nvGrpSpPr>
              <p:cNvPr id="30" name="组合 29">
                <a:extLst>
                  <a:ext uri="{FF2B5EF4-FFF2-40B4-BE49-F238E27FC236}">
                    <a16:creationId xmlns:a16="http://schemas.microsoft.com/office/drawing/2014/main" id="{A958545C-211B-F092-CFE7-4FFD6B3BCD7A}"/>
                  </a:ext>
                </a:extLst>
              </p:cNvPr>
              <p:cNvGrpSpPr/>
              <p:nvPr/>
            </p:nvGrpSpPr>
            <p:grpSpPr>
              <a:xfrm>
                <a:off x="626626" y="4312663"/>
                <a:ext cx="4088946" cy="2190212"/>
                <a:chOff x="626626" y="4312663"/>
                <a:chExt cx="4088946" cy="2190212"/>
              </a:xfrm>
            </p:grpSpPr>
            <p:sp>
              <p:nvSpPr>
                <p:cNvPr id="31" name="任意多边形: 形状 30">
                  <a:extLst>
                    <a:ext uri="{FF2B5EF4-FFF2-40B4-BE49-F238E27FC236}">
                      <a16:creationId xmlns:a16="http://schemas.microsoft.com/office/drawing/2014/main" id="{1EDC90ED-0A8D-699C-9C06-B7339341B68A}"/>
                    </a:ext>
                  </a:extLst>
                </p:cNvPr>
                <p:cNvSpPr/>
                <p:nvPr/>
              </p:nvSpPr>
              <p:spPr>
                <a:xfrm>
                  <a:off x="750146" y="4312663"/>
                  <a:ext cx="362511" cy="286394"/>
                </a:xfrm>
                <a:custGeom>
                  <a:avLst/>
                  <a:gdLst>
                    <a:gd name="T0" fmla="*/ 2641 w 3160"/>
                    <a:gd name="T1" fmla="*/ 0 h 2511"/>
                    <a:gd name="T2" fmla="*/ 1167 w 3160"/>
                    <a:gd name="T3" fmla="*/ 1474 h 2511"/>
                    <a:gd name="T4" fmla="*/ 519 w 3160"/>
                    <a:gd name="T5" fmla="*/ 826 h 2511"/>
                    <a:gd name="T6" fmla="*/ 0 w 3160"/>
                    <a:gd name="T7" fmla="*/ 1344 h 2511"/>
                    <a:gd name="T8" fmla="*/ 1167 w 3160"/>
                    <a:gd name="T9" fmla="*/ 2511 h 2511"/>
                    <a:gd name="T10" fmla="*/ 3160 w 3160"/>
                    <a:gd name="T11" fmla="*/ 519 h 2511"/>
                    <a:gd name="T12" fmla="*/ 2641 w 3160"/>
                    <a:gd name="T13" fmla="*/ 0 h 2511"/>
                  </a:gdLst>
                  <a:ahLst/>
                  <a:cxnLst>
                    <a:cxn ang="0">
                      <a:pos x="T0" y="T1"/>
                    </a:cxn>
                    <a:cxn ang="0">
                      <a:pos x="T2" y="T3"/>
                    </a:cxn>
                    <a:cxn ang="0">
                      <a:pos x="T4" y="T5"/>
                    </a:cxn>
                    <a:cxn ang="0">
                      <a:pos x="T6" y="T7"/>
                    </a:cxn>
                    <a:cxn ang="0">
                      <a:pos x="T8" y="T9"/>
                    </a:cxn>
                    <a:cxn ang="0">
                      <a:pos x="T10" y="T11"/>
                    </a:cxn>
                    <a:cxn ang="0">
                      <a:pos x="T12" y="T13"/>
                    </a:cxn>
                  </a:cxnLst>
                  <a:rect l="0" t="0" r="r" b="b"/>
                  <a:pathLst>
                    <a:path w="3160" h="2511">
                      <a:moveTo>
                        <a:pt x="2641" y="0"/>
                      </a:moveTo>
                      <a:lnTo>
                        <a:pt x="1167" y="1474"/>
                      </a:lnTo>
                      <a:lnTo>
                        <a:pt x="519" y="826"/>
                      </a:lnTo>
                      <a:lnTo>
                        <a:pt x="0" y="1344"/>
                      </a:lnTo>
                      <a:lnTo>
                        <a:pt x="1167" y="2511"/>
                      </a:lnTo>
                      <a:lnTo>
                        <a:pt x="3160" y="519"/>
                      </a:lnTo>
                      <a:lnTo>
                        <a:pt x="2641" y="0"/>
                      </a:lnTo>
                      <a:close/>
                    </a:path>
                  </a:pathLst>
                </a:custGeom>
                <a:solidFill>
                  <a:schemeClr val="accent2"/>
                </a:solidFill>
                <a:ln w="12700" cap="rnd">
                  <a:noFill/>
                  <a:prstDash val="solid"/>
                  <a:round/>
                  <a:headEnd/>
                  <a:tailEnd/>
                </a:ln>
                <a:effectLst>
                  <a:outerShdw blurRad="254000" dist="127000" algn="ctr" rotWithShape="0">
                    <a:schemeClr val="accent2">
                      <a:alpha val="6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70000" lnSpcReduction="20000"/>
                </a:bodyPr>
                <a:lstStyle/>
                <a:p>
                  <a:pPr algn="ctr" defTabSz="914354"/>
                  <a:endParaRPr lang="en-US" sz="2000" b="1">
                    <a:solidFill>
                      <a:schemeClr val="bg1"/>
                    </a:solidFill>
                  </a:endParaRPr>
                </a:p>
              </p:txBody>
            </p:sp>
            <p:grpSp>
              <p:nvGrpSpPr>
                <p:cNvPr id="32" name="组合 31">
                  <a:extLst>
                    <a:ext uri="{FF2B5EF4-FFF2-40B4-BE49-F238E27FC236}">
                      <a16:creationId xmlns:a16="http://schemas.microsoft.com/office/drawing/2014/main" id="{7BD94D17-59F0-B62B-D5FA-E6B20225957A}"/>
                    </a:ext>
                  </a:extLst>
                </p:cNvPr>
                <p:cNvGrpSpPr/>
                <p:nvPr/>
              </p:nvGrpSpPr>
              <p:grpSpPr>
                <a:xfrm>
                  <a:off x="626626" y="4750680"/>
                  <a:ext cx="4088946" cy="1752195"/>
                  <a:chOff x="1705484" y="4141961"/>
                  <a:chExt cx="2636916" cy="1752195"/>
                </a:xfrm>
              </p:grpSpPr>
              <p:sp>
                <p:nvSpPr>
                  <p:cNvPr id="35" name="矩形 34">
                    <a:extLst>
                      <a:ext uri="{FF2B5EF4-FFF2-40B4-BE49-F238E27FC236}">
                        <a16:creationId xmlns:a16="http://schemas.microsoft.com/office/drawing/2014/main" id="{A7970A64-0CB4-5693-C53A-71DA722DD28B}"/>
                      </a:ext>
                    </a:extLst>
                  </p:cNvPr>
                  <p:cNvSpPr/>
                  <p:nvPr/>
                </p:nvSpPr>
                <p:spPr>
                  <a:xfrm flipH="1">
                    <a:off x="1705484" y="4606624"/>
                    <a:ext cx="2636916" cy="1287532"/>
                  </a:xfrm>
                  <a:prstGeom prst="rect">
                    <a:avLst/>
                  </a:prstGeom>
                  <a:ln>
                    <a:noFill/>
                  </a:ln>
                </p:spPr>
                <p:txBody>
                  <a:bodyPr wrap="square" lIns="91440" tIns="45720" rIns="91440" bIns="45720" anchor="t">
                    <a:spAutoFit/>
                  </a:bodyPr>
                  <a:lstStyle/>
                  <a:p>
                    <a:pPr defTabSz="913765">
                      <a:lnSpc>
                        <a:spcPct val="150000"/>
                      </a:lnSpc>
                      <a:buSzPct val="25000"/>
                      <a:defRPr/>
                    </a:pPr>
                    <a:r>
                      <a:rPr kumimoji="0" lang="en-US" altLang="zh-CN"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rPr>
                      <a:t>The success can conduct meaningful guidance for Russia fund, which enables it to grow faster</a:t>
                    </a:r>
                  </a:p>
                </p:txBody>
              </p:sp>
              <p:sp>
                <p:nvSpPr>
                  <p:cNvPr id="36" name="文本框 35">
                    <a:extLst>
                      <a:ext uri="{FF2B5EF4-FFF2-40B4-BE49-F238E27FC236}">
                        <a16:creationId xmlns:a16="http://schemas.microsoft.com/office/drawing/2014/main" id="{D159AE6E-AA84-0C24-33FD-5BBD9C7D86F1}"/>
                      </a:ext>
                    </a:extLst>
                  </p:cNvPr>
                  <p:cNvSpPr txBox="1"/>
                  <p:nvPr/>
                </p:nvSpPr>
                <p:spPr>
                  <a:xfrm>
                    <a:off x="1705485" y="4141961"/>
                    <a:ext cx="2636915" cy="369332"/>
                  </a:xfrm>
                  <a:prstGeom prst="rect">
                    <a:avLst/>
                  </a:prstGeom>
                  <a:noFill/>
                  <a:ln>
                    <a:noFill/>
                  </a:ln>
                </p:spPr>
                <p:txBody>
                  <a:bodyPr wrap="square" lIns="91440" tIns="45720" rIns="91440" bIns="45720" anchor="ctr" anchorCtr="0">
                    <a:spAutoFit/>
                  </a:bodyPr>
                  <a:lstStyle/>
                  <a:p>
                    <a:pPr>
                      <a:buSzPct val="25000"/>
                    </a:pPr>
                    <a:r>
                      <a:rPr lang="en-US" altLang="zh-CN" b="1" dirty="0">
                        <a:latin typeface="Arial" panose="020B0604020202020204" pitchFamily="34" charset="0"/>
                        <a:ea typeface="微软雅黑" panose="020B0503020204020204" pitchFamily="34" charset="-122"/>
                      </a:rPr>
                      <a:t>Successful SWF .</a:t>
                    </a:r>
                  </a:p>
                </p:txBody>
              </p:sp>
            </p:grpSp>
          </p:grpSp>
        </p:grpSp>
        <p:grpSp>
          <p:nvGrpSpPr>
            <p:cNvPr id="11" name="组合 10">
              <a:extLst>
                <a:ext uri="{FF2B5EF4-FFF2-40B4-BE49-F238E27FC236}">
                  <a16:creationId xmlns:a16="http://schemas.microsoft.com/office/drawing/2014/main" id="{F7491C88-8724-07B2-51AB-3F1387F89052}"/>
                </a:ext>
              </a:extLst>
            </p:cNvPr>
            <p:cNvGrpSpPr/>
            <p:nvPr/>
          </p:nvGrpSpPr>
          <p:grpSpPr>
            <a:xfrm>
              <a:off x="7429954" y="1607999"/>
              <a:ext cx="4088946" cy="3965409"/>
              <a:chOff x="7429954" y="2085698"/>
              <a:chExt cx="4088946" cy="3965409"/>
            </a:xfrm>
          </p:grpSpPr>
          <p:sp>
            <p:nvSpPr>
              <p:cNvPr id="18" name="矩形 17">
                <a:extLst>
                  <a:ext uri="{FF2B5EF4-FFF2-40B4-BE49-F238E27FC236}">
                    <a16:creationId xmlns:a16="http://schemas.microsoft.com/office/drawing/2014/main" id="{5B9715C0-D8AB-DE7B-22F9-3B13659D2EDB}"/>
                  </a:ext>
                </a:extLst>
              </p:cNvPr>
              <p:cNvSpPr/>
              <p:nvPr/>
            </p:nvSpPr>
            <p:spPr>
              <a:xfrm>
                <a:off x="7495333" y="2085698"/>
                <a:ext cx="4023567" cy="1871910"/>
              </a:xfrm>
              <a:prstGeom prst="rect">
                <a:avLst/>
              </a:prstGeom>
              <a:blipFill>
                <a:blip r:embed="rId5"/>
                <a:stretch>
                  <a:fillRect/>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zh-CN" altLang="en-US"/>
              </a:p>
            </p:txBody>
          </p:sp>
          <p:grpSp>
            <p:nvGrpSpPr>
              <p:cNvPr id="23" name="组合 22">
                <a:extLst>
                  <a:ext uri="{FF2B5EF4-FFF2-40B4-BE49-F238E27FC236}">
                    <a16:creationId xmlns:a16="http://schemas.microsoft.com/office/drawing/2014/main" id="{2410B103-DE18-EE78-4439-2E135E2E7E55}"/>
                  </a:ext>
                </a:extLst>
              </p:cNvPr>
              <p:cNvGrpSpPr/>
              <p:nvPr/>
            </p:nvGrpSpPr>
            <p:grpSpPr>
              <a:xfrm>
                <a:off x="7429954" y="4288625"/>
                <a:ext cx="4088946" cy="1762482"/>
                <a:chOff x="7429954" y="4288625"/>
                <a:chExt cx="4088946" cy="1762482"/>
              </a:xfrm>
            </p:grpSpPr>
            <p:grpSp>
              <p:nvGrpSpPr>
                <p:cNvPr id="24" name="组合 23">
                  <a:extLst>
                    <a:ext uri="{FF2B5EF4-FFF2-40B4-BE49-F238E27FC236}">
                      <a16:creationId xmlns:a16="http://schemas.microsoft.com/office/drawing/2014/main" id="{C3BE4CE0-0FB9-7F36-E09E-08320302A15E}"/>
                    </a:ext>
                  </a:extLst>
                </p:cNvPr>
                <p:cNvGrpSpPr/>
                <p:nvPr/>
              </p:nvGrpSpPr>
              <p:grpSpPr>
                <a:xfrm>
                  <a:off x="7429954" y="4707293"/>
                  <a:ext cx="4088946" cy="1343814"/>
                  <a:chOff x="1705484" y="4141961"/>
                  <a:chExt cx="2636916" cy="1343814"/>
                </a:xfrm>
              </p:grpSpPr>
              <p:sp>
                <p:nvSpPr>
                  <p:cNvPr id="27" name="矩形 26">
                    <a:extLst>
                      <a:ext uri="{FF2B5EF4-FFF2-40B4-BE49-F238E27FC236}">
                        <a16:creationId xmlns:a16="http://schemas.microsoft.com/office/drawing/2014/main" id="{6B9F8038-7BEC-2C29-BAD3-FA8F5C88C9CE}"/>
                      </a:ext>
                    </a:extLst>
                  </p:cNvPr>
                  <p:cNvSpPr/>
                  <p:nvPr/>
                </p:nvSpPr>
                <p:spPr>
                  <a:xfrm flipH="1">
                    <a:off x="1705484" y="4606624"/>
                    <a:ext cx="2636916" cy="879151"/>
                  </a:xfrm>
                  <a:prstGeom prst="rect">
                    <a:avLst/>
                  </a:prstGeom>
                  <a:ln>
                    <a:noFill/>
                  </a:ln>
                </p:spPr>
                <p:txBody>
                  <a:bodyPr wrap="square" lIns="91440" tIns="45720" rIns="91440" bIns="45720" anchor="t">
                    <a:spAutoFit/>
                  </a:bodyPr>
                  <a:lstStyle/>
                  <a:p>
                    <a:pPr algn="r" defTabSz="913765">
                      <a:lnSpc>
                        <a:spcPct val="150000"/>
                      </a:lnSpc>
                      <a:buSzPct val="25000"/>
                      <a:defRPr/>
                    </a:pPr>
                    <a:r>
                      <a:rPr lang="en-US" altLang="zh-CN" dirty="0">
                        <a:latin typeface="Arial" panose="020B0604020202020204" pitchFamily="34" charset="0"/>
                        <a:ea typeface="微软雅黑" panose="020B0503020204020204" pitchFamily="34" charset="-122"/>
                      </a:rPr>
                      <a:t>The funds that did not do well in this field can also provide experience</a:t>
                    </a:r>
                  </a:p>
                </p:txBody>
              </p:sp>
              <p:sp>
                <p:nvSpPr>
                  <p:cNvPr id="28" name="文本框 27">
                    <a:extLst>
                      <a:ext uri="{FF2B5EF4-FFF2-40B4-BE49-F238E27FC236}">
                        <a16:creationId xmlns:a16="http://schemas.microsoft.com/office/drawing/2014/main" id="{C08909A7-FF69-A0C8-5B02-862BAE1466AD}"/>
                      </a:ext>
                    </a:extLst>
                  </p:cNvPr>
                  <p:cNvSpPr txBox="1"/>
                  <p:nvPr/>
                </p:nvSpPr>
                <p:spPr>
                  <a:xfrm>
                    <a:off x="1705485" y="4141961"/>
                    <a:ext cx="2636915" cy="369332"/>
                  </a:xfrm>
                  <a:prstGeom prst="rect">
                    <a:avLst/>
                  </a:prstGeom>
                  <a:noFill/>
                  <a:ln>
                    <a:noFill/>
                  </a:ln>
                </p:spPr>
                <p:txBody>
                  <a:bodyPr wrap="square" lIns="91440" tIns="45720" rIns="91440" bIns="45720" anchor="ctr" anchorCtr="0">
                    <a:spAutoFit/>
                  </a:bodyPr>
                  <a:lstStyle/>
                  <a:p>
                    <a:pPr algn="r">
                      <a:buSzPct val="25000"/>
                    </a:pPr>
                    <a:r>
                      <a:rPr lang="en-US" altLang="zh-CN" b="1" dirty="0">
                        <a:latin typeface="Arial" panose="020B0604020202020204" pitchFamily="34" charset="0"/>
                        <a:ea typeface="微软雅黑" panose="020B0503020204020204" pitchFamily="34" charset="-122"/>
                      </a:rPr>
                      <a:t>Failed SWF.</a:t>
                    </a:r>
                  </a:p>
                </p:txBody>
              </p:sp>
            </p:grpSp>
            <p:sp>
              <p:nvSpPr>
                <p:cNvPr id="26" name="任意多边形: 形状 25">
                  <a:extLst>
                    <a:ext uri="{FF2B5EF4-FFF2-40B4-BE49-F238E27FC236}">
                      <a16:creationId xmlns:a16="http://schemas.microsoft.com/office/drawing/2014/main" id="{B3B5E86E-A4AB-39E8-0422-02C754E563A3}"/>
                    </a:ext>
                  </a:extLst>
                </p:cNvPr>
                <p:cNvSpPr/>
                <p:nvPr/>
              </p:nvSpPr>
              <p:spPr>
                <a:xfrm>
                  <a:off x="11066643" y="4288625"/>
                  <a:ext cx="332137" cy="334470"/>
                </a:xfrm>
                <a:custGeom>
                  <a:avLst/>
                  <a:gdLst>
                    <a:gd name="connsiteX0" fmla="*/ 245978 w 296584"/>
                    <a:gd name="connsiteY0" fmla="*/ 296939 h 297347"/>
                    <a:gd name="connsiteX1" fmla="*/ 238358 w 296584"/>
                    <a:gd name="connsiteY1" fmla="*/ 291414 h 297347"/>
                    <a:gd name="connsiteX2" fmla="*/ 157777 w 296584"/>
                    <a:gd name="connsiteY2" fmla="*/ 210547 h 297347"/>
                    <a:gd name="connsiteX3" fmla="*/ 139298 w 296584"/>
                    <a:gd name="connsiteY3" fmla="*/ 210547 h 297347"/>
                    <a:gd name="connsiteX4" fmla="*/ 58907 w 296584"/>
                    <a:gd name="connsiteY4" fmla="*/ 291605 h 297347"/>
                    <a:gd name="connsiteX5" fmla="*/ 44620 w 296584"/>
                    <a:gd name="connsiteY5" fmla="*/ 291605 h 297347"/>
                    <a:gd name="connsiteX6" fmla="*/ 5091 w 296584"/>
                    <a:gd name="connsiteY6" fmla="*/ 252076 h 297347"/>
                    <a:gd name="connsiteX7" fmla="*/ 5091 w 296584"/>
                    <a:gd name="connsiteY7" fmla="*/ 237026 h 297347"/>
                    <a:gd name="connsiteX8" fmla="*/ 85196 w 296584"/>
                    <a:gd name="connsiteY8" fmla="*/ 157398 h 297347"/>
                    <a:gd name="connsiteX9" fmla="*/ 85672 w 296584"/>
                    <a:gd name="connsiteY9" fmla="*/ 139205 h 297347"/>
                    <a:gd name="connsiteX10" fmla="*/ 3853 w 296584"/>
                    <a:gd name="connsiteY10" fmla="*/ 58052 h 297347"/>
                    <a:gd name="connsiteX11" fmla="*/ 3853 w 296584"/>
                    <a:gd name="connsiteY11" fmla="*/ 44526 h 297347"/>
                    <a:gd name="connsiteX12" fmla="*/ 45001 w 296584"/>
                    <a:gd name="connsiteY12" fmla="*/ 3378 h 297347"/>
                    <a:gd name="connsiteX13" fmla="*/ 57574 w 296584"/>
                    <a:gd name="connsiteY13" fmla="*/ 3378 h 297347"/>
                    <a:gd name="connsiteX14" fmla="*/ 141203 w 296584"/>
                    <a:gd name="connsiteY14" fmla="*/ 87579 h 297347"/>
                    <a:gd name="connsiteX15" fmla="*/ 155205 w 296584"/>
                    <a:gd name="connsiteY15" fmla="*/ 87579 h 297347"/>
                    <a:gd name="connsiteX16" fmla="*/ 238072 w 296584"/>
                    <a:gd name="connsiteY16" fmla="*/ 4235 h 297347"/>
                    <a:gd name="connsiteX17" fmla="*/ 251503 w 296584"/>
                    <a:gd name="connsiteY17" fmla="*/ 4235 h 297347"/>
                    <a:gd name="connsiteX18" fmla="*/ 292651 w 296584"/>
                    <a:gd name="connsiteY18" fmla="*/ 45383 h 297347"/>
                    <a:gd name="connsiteX19" fmla="*/ 292651 w 296584"/>
                    <a:gd name="connsiteY19" fmla="*/ 57957 h 297347"/>
                    <a:gd name="connsiteX20" fmla="*/ 209212 w 296584"/>
                    <a:gd name="connsiteY20" fmla="*/ 140729 h 297347"/>
                    <a:gd name="connsiteX21" fmla="*/ 209212 w 296584"/>
                    <a:gd name="connsiteY21" fmla="*/ 156445 h 297347"/>
                    <a:gd name="connsiteX22" fmla="*/ 291698 w 296584"/>
                    <a:gd name="connsiteY22" fmla="*/ 238455 h 297347"/>
                    <a:gd name="connsiteX23" fmla="*/ 291698 w 296584"/>
                    <a:gd name="connsiteY23" fmla="*/ 251885 h 297347"/>
                    <a:gd name="connsiteX24" fmla="*/ 249598 w 296584"/>
                    <a:gd name="connsiteY24" fmla="*/ 293700 h 297347"/>
                    <a:gd name="connsiteX25" fmla="*/ 245978 w 296584"/>
                    <a:gd name="connsiteY25" fmla="*/ 296939 h 297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96584" h="297347">
                      <a:moveTo>
                        <a:pt x="245978" y="296939"/>
                      </a:moveTo>
                      <a:cubicBezTo>
                        <a:pt x="241978" y="296272"/>
                        <a:pt x="240454" y="293415"/>
                        <a:pt x="238358" y="291414"/>
                      </a:cubicBezTo>
                      <a:cubicBezTo>
                        <a:pt x="211402" y="264554"/>
                        <a:pt x="184256" y="237788"/>
                        <a:pt x="157777" y="210547"/>
                      </a:cubicBezTo>
                      <a:cubicBezTo>
                        <a:pt x="150824" y="203403"/>
                        <a:pt x="146918" y="202165"/>
                        <a:pt x="139298" y="210547"/>
                      </a:cubicBezTo>
                      <a:cubicBezTo>
                        <a:pt x="112914" y="237979"/>
                        <a:pt x="85482" y="264363"/>
                        <a:pt x="58907" y="291605"/>
                      </a:cubicBezTo>
                      <a:cubicBezTo>
                        <a:pt x="53383" y="297225"/>
                        <a:pt x="50144" y="297510"/>
                        <a:pt x="44620" y="291605"/>
                      </a:cubicBezTo>
                      <a:cubicBezTo>
                        <a:pt x="31951" y="277984"/>
                        <a:pt x="18807" y="264649"/>
                        <a:pt x="5091" y="252076"/>
                      </a:cubicBezTo>
                      <a:cubicBezTo>
                        <a:pt x="-1672" y="245885"/>
                        <a:pt x="-148" y="242551"/>
                        <a:pt x="5091" y="237026"/>
                      </a:cubicBezTo>
                      <a:cubicBezTo>
                        <a:pt x="31951" y="210737"/>
                        <a:pt x="58241" y="183686"/>
                        <a:pt x="85196" y="157398"/>
                      </a:cubicBezTo>
                      <a:cubicBezTo>
                        <a:pt x="92245" y="150635"/>
                        <a:pt x="93674" y="146825"/>
                        <a:pt x="85672" y="139205"/>
                      </a:cubicBezTo>
                      <a:cubicBezTo>
                        <a:pt x="57955" y="112630"/>
                        <a:pt x="31285" y="84912"/>
                        <a:pt x="3853" y="58052"/>
                      </a:cubicBezTo>
                      <a:cubicBezTo>
                        <a:pt x="-1576" y="52718"/>
                        <a:pt x="-1481" y="49670"/>
                        <a:pt x="3853" y="44526"/>
                      </a:cubicBezTo>
                      <a:cubicBezTo>
                        <a:pt x="17950" y="31191"/>
                        <a:pt x="31666" y="17475"/>
                        <a:pt x="45001" y="3378"/>
                      </a:cubicBezTo>
                      <a:cubicBezTo>
                        <a:pt x="49954" y="-1765"/>
                        <a:pt x="52716" y="-1575"/>
                        <a:pt x="57574" y="3378"/>
                      </a:cubicBezTo>
                      <a:cubicBezTo>
                        <a:pt x="85292" y="31953"/>
                        <a:pt x="113581" y="59290"/>
                        <a:pt x="141203" y="87579"/>
                      </a:cubicBezTo>
                      <a:cubicBezTo>
                        <a:pt x="147013" y="93580"/>
                        <a:pt x="149871" y="92818"/>
                        <a:pt x="155205" y="87579"/>
                      </a:cubicBezTo>
                      <a:cubicBezTo>
                        <a:pt x="182637" y="59576"/>
                        <a:pt x="210641" y="32144"/>
                        <a:pt x="238072" y="4235"/>
                      </a:cubicBezTo>
                      <a:cubicBezTo>
                        <a:pt x="243026" y="-717"/>
                        <a:pt x="245978" y="-2051"/>
                        <a:pt x="251503" y="4235"/>
                      </a:cubicBezTo>
                      <a:cubicBezTo>
                        <a:pt x="264743" y="18333"/>
                        <a:pt x="278554" y="32049"/>
                        <a:pt x="292651" y="45383"/>
                      </a:cubicBezTo>
                      <a:cubicBezTo>
                        <a:pt x="297699" y="50241"/>
                        <a:pt x="297604" y="53003"/>
                        <a:pt x="292651" y="57957"/>
                      </a:cubicBezTo>
                      <a:cubicBezTo>
                        <a:pt x="264743" y="85388"/>
                        <a:pt x="237406" y="113487"/>
                        <a:pt x="209212" y="140729"/>
                      </a:cubicBezTo>
                      <a:cubicBezTo>
                        <a:pt x="202544" y="147301"/>
                        <a:pt x="203497" y="150254"/>
                        <a:pt x="209212" y="156445"/>
                      </a:cubicBezTo>
                      <a:cubicBezTo>
                        <a:pt x="236930" y="183591"/>
                        <a:pt x="264076" y="211309"/>
                        <a:pt x="291698" y="238455"/>
                      </a:cubicBezTo>
                      <a:cubicBezTo>
                        <a:pt x="296747" y="243503"/>
                        <a:pt x="297889" y="246456"/>
                        <a:pt x="291698" y="251885"/>
                      </a:cubicBezTo>
                      <a:cubicBezTo>
                        <a:pt x="277316" y="265411"/>
                        <a:pt x="263600" y="279699"/>
                        <a:pt x="249598" y="293700"/>
                      </a:cubicBezTo>
                      <a:cubicBezTo>
                        <a:pt x="249121" y="294367"/>
                        <a:pt x="247407" y="295700"/>
                        <a:pt x="245978" y="296939"/>
                      </a:cubicBezTo>
                      <a:close/>
                    </a:path>
                  </a:pathLst>
                </a:custGeom>
                <a:solidFill>
                  <a:schemeClr val="accent1"/>
                </a:solidFill>
                <a:ln w="12700" cap="rnd">
                  <a:noFill/>
                  <a:prstDash val="solid"/>
                  <a:round/>
                  <a:headEnd/>
                  <a:tailEnd/>
                </a:ln>
                <a:effectLst>
                  <a:outerShdw blurRad="254000" dist="127000" algn="ctr" rotWithShape="0">
                    <a:schemeClr val="accent1">
                      <a:alpha val="6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algn="ctr" defTabSz="914354"/>
                  <a:endParaRPr lang="zh-CN" altLang="en-US" sz="2000" b="1" dirty="0">
                    <a:solidFill>
                      <a:schemeClr val="bg1"/>
                    </a:solidFill>
                  </a:endParaRPr>
                </a:p>
              </p:txBody>
            </p:sp>
          </p:grpSp>
        </p:grpSp>
        <p:grpSp>
          <p:nvGrpSpPr>
            <p:cNvPr id="12" name="组合 11">
              <a:extLst>
                <a:ext uri="{FF2B5EF4-FFF2-40B4-BE49-F238E27FC236}">
                  <a16:creationId xmlns:a16="http://schemas.microsoft.com/office/drawing/2014/main" id="{B3404DBC-61F5-6110-3FCE-A1A951696F95}"/>
                </a:ext>
              </a:extLst>
            </p:cNvPr>
            <p:cNvGrpSpPr/>
            <p:nvPr/>
          </p:nvGrpSpPr>
          <p:grpSpPr>
            <a:xfrm>
              <a:off x="4844960" y="1607999"/>
              <a:ext cx="2489380" cy="4048402"/>
              <a:chOff x="4844960" y="1607999"/>
              <a:chExt cx="2489380" cy="4048402"/>
            </a:xfrm>
          </p:grpSpPr>
          <p:sp>
            <p:nvSpPr>
              <p:cNvPr id="13" name="矩形 12">
                <a:extLst>
                  <a:ext uri="{FF2B5EF4-FFF2-40B4-BE49-F238E27FC236}">
                    <a16:creationId xmlns:a16="http://schemas.microsoft.com/office/drawing/2014/main" id="{F9F5EE0B-BDA6-8493-4323-A4B607768F17}"/>
                  </a:ext>
                </a:extLst>
              </p:cNvPr>
              <p:cNvSpPr/>
              <p:nvPr/>
            </p:nvSpPr>
            <p:spPr>
              <a:xfrm>
                <a:off x="4844960" y="1607999"/>
                <a:ext cx="2489380" cy="4048402"/>
              </a:xfrm>
              <a:prstGeom prst="rect">
                <a:avLst/>
              </a:prstGeom>
              <a:solidFill>
                <a:schemeClr val="tx2"/>
              </a:solidFill>
              <a:ln w="12700" cap="rnd">
                <a:noFill/>
                <a:prstDash val="solid"/>
                <a:round/>
                <a:headEnd/>
                <a:tailEnd/>
              </a:ln>
              <a:effectLst>
                <a:outerShdw blurRad="254000" dist="127000" algn="ctr" rotWithShape="0">
                  <a:schemeClr val="tx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354"/>
                <a:endParaRPr lang="zh-CN" altLang="en-US" sz="2000" b="1" dirty="0">
                  <a:solidFill>
                    <a:schemeClr val="bg1"/>
                  </a:solidFill>
                </a:endParaRPr>
              </a:p>
            </p:txBody>
          </p:sp>
          <p:sp>
            <p:nvSpPr>
              <p:cNvPr id="14" name="矩形 13">
                <a:extLst>
                  <a:ext uri="{FF2B5EF4-FFF2-40B4-BE49-F238E27FC236}">
                    <a16:creationId xmlns:a16="http://schemas.microsoft.com/office/drawing/2014/main" id="{CD520353-562A-3A63-A2FE-3D3A431C282B}"/>
                  </a:ext>
                </a:extLst>
              </p:cNvPr>
              <p:cNvSpPr/>
              <p:nvPr/>
            </p:nvSpPr>
            <p:spPr>
              <a:xfrm flipH="1">
                <a:off x="5303513" y="4111515"/>
                <a:ext cx="1601909" cy="294632"/>
              </a:xfrm>
              <a:prstGeom prst="rect">
                <a:avLst/>
              </a:prstGeom>
              <a:ln>
                <a:noFill/>
              </a:ln>
            </p:spPr>
            <p:txBody>
              <a:bodyPr wrap="square" lIns="91440" tIns="45720" rIns="91440" bIns="45720" anchor="t">
                <a:spAutoFit/>
              </a:bodyPr>
              <a:lstStyle/>
              <a:p>
                <a:pPr algn="ctr" defTabSz="913765">
                  <a:lnSpc>
                    <a:spcPct val="150000"/>
                  </a:lnSpc>
                  <a:buSzPct val="25000"/>
                  <a:defRPr/>
                </a:pPr>
                <a:r>
                  <a:rPr kumimoji="0" lang="en-US" altLang="zh-CN" sz="1000" b="0"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pitchFamily="34" charset="-122"/>
                  </a:rPr>
                  <a:t>. </a:t>
                </a:r>
              </a:p>
            </p:txBody>
          </p:sp>
          <p:sp>
            <p:nvSpPr>
              <p:cNvPr id="15" name="文本框 14">
                <a:extLst>
                  <a:ext uri="{FF2B5EF4-FFF2-40B4-BE49-F238E27FC236}">
                    <a16:creationId xmlns:a16="http://schemas.microsoft.com/office/drawing/2014/main" id="{3B880934-06B0-5B94-E154-C2CF43E085A5}"/>
                  </a:ext>
                </a:extLst>
              </p:cNvPr>
              <p:cNvSpPr txBox="1"/>
              <p:nvPr/>
            </p:nvSpPr>
            <p:spPr>
              <a:xfrm>
                <a:off x="5303514" y="3479909"/>
                <a:ext cx="1601906" cy="954107"/>
              </a:xfrm>
              <a:prstGeom prst="rect">
                <a:avLst/>
              </a:prstGeom>
              <a:noFill/>
            </p:spPr>
            <p:txBody>
              <a:bodyPr wrap="square" rtlCol="0">
                <a:spAutoFit/>
              </a:bodyPr>
              <a:lstStyle>
                <a:defPPr>
                  <a:defRPr lang="zh-CN"/>
                </a:defPPr>
                <a:lvl1pPr algn="r">
                  <a:defRPr sz="2000" b="1">
                    <a:solidFill>
                      <a:schemeClr val="accent5"/>
                    </a:solidFill>
                    <a:effectLst>
                      <a:outerShdw blurRad="254000" dist="127000" algn="ctr" rotWithShape="0">
                        <a:schemeClr val="accent5">
                          <a:alpha val="40000"/>
                        </a:schemeClr>
                      </a:outerShdw>
                    </a:effectLst>
                  </a:defRPr>
                </a:lvl1pPr>
              </a:lstStyle>
              <a:p>
                <a:pPr algn="ctr"/>
                <a:r>
                  <a:rPr lang="en-US" altLang="zh-CN" sz="2800" dirty="0">
                    <a:solidFill>
                      <a:srgbClr val="FFFFFF"/>
                    </a:solidFill>
                    <a:effectLst/>
                    <a:latin typeface="Arial" panose="020B0604020202020204" pitchFamily="34" charset="0"/>
                    <a:ea typeface="微软雅黑" panose="020B0503020204020204" pitchFamily="34" charset="-122"/>
                  </a:rPr>
                  <a:t>Two </a:t>
                </a:r>
              </a:p>
              <a:p>
                <a:pPr algn="ctr"/>
                <a:r>
                  <a:rPr lang="en-US" altLang="zh-CN" sz="2800" dirty="0">
                    <a:solidFill>
                      <a:srgbClr val="FFFFFF"/>
                    </a:solidFill>
                    <a:effectLst/>
                    <a:latin typeface="Arial" panose="020B0604020202020204" pitchFamily="34" charset="0"/>
                    <a:ea typeface="微软雅黑" panose="020B0503020204020204" pitchFamily="34" charset="-122"/>
                  </a:rPr>
                  <a:t>Type </a:t>
                </a:r>
                <a:endParaRPr lang="en-US" altLang="zh-CN" sz="1800" dirty="0">
                  <a:solidFill>
                    <a:srgbClr val="FFFFFF"/>
                  </a:solidFill>
                  <a:effectLst/>
                  <a:latin typeface="Arial" panose="020B0604020202020204" pitchFamily="34" charset="0"/>
                  <a:ea typeface="微软雅黑" panose="020B0503020204020204" pitchFamily="34" charset="-122"/>
                </a:endParaRPr>
              </a:p>
            </p:txBody>
          </p:sp>
          <p:sp>
            <p:nvSpPr>
              <p:cNvPr id="16" name="矩形 15">
                <a:extLst>
                  <a:ext uri="{FF2B5EF4-FFF2-40B4-BE49-F238E27FC236}">
                    <a16:creationId xmlns:a16="http://schemas.microsoft.com/office/drawing/2014/main" id="{145C4B86-C09E-8162-FF23-664FA5C55608}"/>
                  </a:ext>
                </a:extLst>
              </p:cNvPr>
              <p:cNvSpPr/>
              <p:nvPr/>
            </p:nvSpPr>
            <p:spPr>
              <a:xfrm>
                <a:off x="5262035" y="2291210"/>
                <a:ext cx="1684865"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ctr"/>
                <a:r>
                  <a:rPr kumimoji="1" lang="en-US" altLang="zh-CN" sz="6000" b="1" dirty="0">
                    <a:solidFill>
                      <a:schemeClr val="bg1"/>
                    </a:solidFill>
                    <a:latin typeface="Arial" panose="020B0604020202020204" pitchFamily="34" charset="0"/>
                    <a:ea typeface="微软雅黑" panose="020B0503020204020204" pitchFamily="34" charset="-122"/>
                  </a:rPr>
                  <a:t>&amp;</a:t>
                </a:r>
              </a:p>
            </p:txBody>
          </p:sp>
        </p:grpSp>
      </p:grpSp>
    </p:spTree>
    <p:custDataLst>
      <p:tags r:id="rId1"/>
    </p:custDataLst>
    <p:extLst>
      <p:ext uri="{BB962C8B-B14F-4D97-AF65-F5344CB8AC3E}">
        <p14:creationId xmlns:p14="http://schemas.microsoft.com/office/powerpoint/2010/main" val="3776777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pPr lvl="0"/>
            <a:r>
              <a:rPr lang="en-US" altLang="zh-CN" dirty="0"/>
              <a:t>HOW TO DO </a:t>
            </a:r>
            <a:endParaRPr lang="en-US" dirty="0"/>
          </a:p>
        </p:txBody>
      </p:sp>
      <p:sp>
        <p:nvSpPr>
          <p:cNvPr id="25" name="文本占位符 24"/>
          <p:cNvSpPr>
            <a:spLocks noGrp="1"/>
          </p:cNvSpPr>
          <p:nvPr>
            <p:ph type="body" sz="quarter" idx="1"/>
          </p:nvPr>
        </p:nvSpPr>
        <p:spPr/>
        <p:txBody>
          <a:bodyPr/>
          <a:lstStyle/>
          <a:p>
            <a:pPr lvl="0"/>
            <a:r>
              <a:rPr lang="en-US" altLang="zh-CN" sz="1800" dirty="0"/>
              <a:t>The essential theoretical guidance is the Truman score</a:t>
            </a:r>
            <a:endParaRPr lang="en-US" sz="1800" dirty="0"/>
          </a:p>
        </p:txBody>
      </p:sp>
      <p:sp>
        <p:nvSpPr>
          <p:cNvPr id="2" name="矩形: 圆角 1">
            <a:extLst>
              <a:ext uri="{FF2B5EF4-FFF2-40B4-BE49-F238E27FC236}">
                <a16:creationId xmlns:a16="http://schemas.microsoft.com/office/drawing/2014/main" id="{C0D02803-2FFA-CF6A-3A92-3BEAD18B0A45}"/>
              </a:ext>
            </a:extLst>
          </p:cNvPr>
          <p:cNvSpPr/>
          <p:nvPr/>
        </p:nvSpPr>
        <p:spPr>
          <a:xfrm>
            <a:off x="6473370" y="2178985"/>
            <a:ext cx="1901373" cy="914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6600" b="1" dirty="0"/>
              <a:t>02</a:t>
            </a:r>
            <a:endParaRPr lang="zh-CN" altLang="en-US" sz="6600" b="1" dirty="0"/>
          </a:p>
        </p:txBody>
      </p:sp>
    </p:spTree>
    <p:custDataLst>
      <p:tags r:id="rId1"/>
    </p:custDataLst>
    <p:extLst>
      <p:ext uri="{BB962C8B-B14F-4D97-AF65-F5344CB8AC3E}">
        <p14:creationId xmlns:p14="http://schemas.microsoft.com/office/powerpoint/2010/main" val="1848747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6">
            <a:extLst>
              <a:ext uri="{FF2B5EF4-FFF2-40B4-BE49-F238E27FC236}">
                <a16:creationId xmlns:a16="http://schemas.microsoft.com/office/drawing/2014/main" id="{07BEFD37-B58D-63A5-0771-ED112C47B312}"/>
              </a:ext>
            </a:extLst>
          </p:cNvPr>
          <p:cNvSpPr txBox="1">
            <a:spLocks/>
          </p:cNvSpPr>
          <p:nvPr/>
        </p:nvSpPr>
        <p:spPr>
          <a:xfrm>
            <a:off x="0" y="45840"/>
            <a:ext cx="10858500" cy="578644"/>
          </a:xfrm>
          <a:prstGeom prst="rect">
            <a:avLst/>
          </a:prstGeom>
        </p:spPr>
        <p:txBody>
          <a:bodyPr vert="horz" lIns="91440" tIns="45720" rIns="91440" bIns="45720" rtlCol="0" anchor="b" anchorCtr="0">
            <a:normAutofit fontScale="97500"/>
          </a:bodyPr>
          <a:lstStyle>
            <a:lvl1pPr algn="l" defTabSz="914400" rtl="0" eaLnBrk="1" latinLnBrk="0" hangingPunct="1">
              <a:lnSpc>
                <a:spcPct val="100000"/>
              </a:lnSpc>
              <a:spcBef>
                <a:spcPct val="0"/>
              </a:spcBef>
              <a:buNone/>
              <a:defRPr sz="2800" b="1" kern="1200">
                <a:solidFill>
                  <a:schemeClr val="accent1"/>
                </a:solidFill>
                <a:latin typeface="+mj-lt"/>
                <a:ea typeface="+mj-ea"/>
                <a:cs typeface="+mj-cs"/>
              </a:defRPr>
            </a:lvl1pPr>
          </a:lstStyle>
          <a:p>
            <a:r>
              <a:rPr lang="en-US" sz="3200" dirty="0"/>
              <a:t>The Truman score </a:t>
            </a:r>
          </a:p>
        </p:txBody>
      </p:sp>
      <p:sp>
        <p:nvSpPr>
          <p:cNvPr id="9" name="箭头: V 形 8">
            <a:extLst>
              <a:ext uri="{FF2B5EF4-FFF2-40B4-BE49-F238E27FC236}">
                <a16:creationId xmlns:a16="http://schemas.microsoft.com/office/drawing/2014/main" id="{2D393B74-D244-224E-89DF-4BA75F99B993}"/>
              </a:ext>
            </a:extLst>
          </p:cNvPr>
          <p:cNvSpPr/>
          <p:nvPr/>
        </p:nvSpPr>
        <p:spPr>
          <a:xfrm>
            <a:off x="660400"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zh-CN" sz="1600" b="1">
                <a:solidFill>
                  <a:schemeClr val="bg1"/>
                </a:solidFill>
              </a:rPr>
              <a:t>WHY SWF</a:t>
            </a:r>
            <a:endParaRPr kumimoji="1" lang="en-US" altLang="zh-CN" sz="1600" b="1" dirty="0">
              <a:solidFill>
                <a:schemeClr val="bg1"/>
              </a:solidFill>
            </a:endParaRPr>
          </a:p>
        </p:txBody>
      </p:sp>
      <p:sp>
        <p:nvSpPr>
          <p:cNvPr id="11" name="箭头: V 形 10">
            <a:extLst>
              <a:ext uri="{FF2B5EF4-FFF2-40B4-BE49-F238E27FC236}">
                <a16:creationId xmlns:a16="http://schemas.microsoft.com/office/drawing/2014/main" id="{418015E7-B460-7117-1CD6-E9815CDA508B}"/>
              </a:ext>
            </a:extLst>
          </p:cNvPr>
          <p:cNvSpPr/>
          <p:nvPr/>
        </p:nvSpPr>
        <p:spPr>
          <a:xfrm>
            <a:off x="7918578"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bg1"/>
                </a:solidFill>
              </a:rPr>
              <a:t>DILEMMA</a:t>
            </a:r>
          </a:p>
        </p:txBody>
      </p:sp>
      <p:cxnSp>
        <p:nvCxnSpPr>
          <p:cNvPr id="12" name="直接连接符 11">
            <a:extLst>
              <a:ext uri="{FF2B5EF4-FFF2-40B4-BE49-F238E27FC236}">
                <a16:creationId xmlns:a16="http://schemas.microsoft.com/office/drawing/2014/main" id="{79CB125E-23AD-9410-469D-DAB5FB6DB638}"/>
              </a:ext>
            </a:extLst>
          </p:cNvPr>
          <p:cNvCxnSpPr>
            <a:cxnSpLocks/>
          </p:cNvCxnSpPr>
          <p:nvPr/>
        </p:nvCxnSpPr>
        <p:spPr>
          <a:xfrm>
            <a:off x="17593" y="679305"/>
            <a:ext cx="262400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箭头: V 形 14">
            <a:extLst>
              <a:ext uri="{FF2B5EF4-FFF2-40B4-BE49-F238E27FC236}">
                <a16:creationId xmlns:a16="http://schemas.microsoft.com/office/drawing/2014/main" id="{D76272DD-4BC8-C567-6CD8-4C81B8E874B6}"/>
              </a:ext>
            </a:extLst>
          </p:cNvPr>
          <p:cNvSpPr/>
          <p:nvPr/>
        </p:nvSpPr>
        <p:spPr>
          <a:xfrm>
            <a:off x="4346785" y="6414636"/>
            <a:ext cx="3498429" cy="338554"/>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tx1"/>
                </a:solidFill>
              </a:rPr>
              <a:t>HOW TO DO</a:t>
            </a:r>
          </a:p>
        </p:txBody>
      </p:sp>
      <p:grpSp>
        <p:nvGrpSpPr>
          <p:cNvPr id="16" name="组合 15">
            <a:extLst>
              <a:ext uri="{FF2B5EF4-FFF2-40B4-BE49-F238E27FC236}">
                <a16:creationId xmlns:a16="http://schemas.microsoft.com/office/drawing/2014/main" id="{455ED509-5AB4-C5A3-1789-CE290D887060}"/>
              </a:ext>
            </a:extLst>
          </p:cNvPr>
          <p:cNvGrpSpPr/>
          <p:nvPr/>
        </p:nvGrpSpPr>
        <p:grpSpPr>
          <a:xfrm>
            <a:off x="1329596" y="1420286"/>
            <a:ext cx="10816564" cy="3636336"/>
            <a:chOff x="1209584" y="1503083"/>
            <a:chExt cx="10816564" cy="3636336"/>
          </a:xfrm>
        </p:grpSpPr>
        <p:sp>
          <p:nvSpPr>
            <p:cNvPr id="17" name="任意多边形: 形状 16">
              <a:extLst>
                <a:ext uri="{FF2B5EF4-FFF2-40B4-BE49-F238E27FC236}">
                  <a16:creationId xmlns:a16="http://schemas.microsoft.com/office/drawing/2014/main" id="{4BE18624-C7BF-5B13-91DD-74978C589AF2}"/>
                </a:ext>
              </a:extLst>
            </p:cNvPr>
            <p:cNvSpPr>
              <a:spLocks/>
            </p:cNvSpPr>
            <p:nvPr/>
          </p:nvSpPr>
          <p:spPr bwMode="auto">
            <a:xfrm>
              <a:off x="4372865" y="3550513"/>
              <a:ext cx="2115283" cy="1439680"/>
            </a:xfrm>
            <a:custGeom>
              <a:avLst/>
              <a:gdLst>
                <a:gd name="T0" fmla="*/ 1218 w 1800"/>
                <a:gd name="T1" fmla="*/ 552 h 1225"/>
                <a:gd name="T2" fmla="*/ 1132 w 1800"/>
                <a:gd name="T3" fmla="*/ 545 h 1225"/>
                <a:gd name="T4" fmla="*/ 900 w 1800"/>
                <a:gd name="T5" fmla="*/ 575 h 1225"/>
                <a:gd name="T6" fmla="*/ 60 w 1800"/>
                <a:gd name="T7" fmla="*/ 0 h 1225"/>
                <a:gd name="T8" fmla="*/ 0 w 1800"/>
                <a:gd name="T9" fmla="*/ 325 h 1225"/>
                <a:gd name="T10" fmla="*/ 900 w 1800"/>
                <a:gd name="T11" fmla="*/ 1225 h 1225"/>
                <a:gd name="T12" fmla="*/ 1800 w 1800"/>
                <a:gd name="T13" fmla="*/ 325 h 1225"/>
                <a:gd name="T14" fmla="*/ 1765 w 1800"/>
                <a:gd name="T15" fmla="*/ 73 h 1225"/>
                <a:gd name="T16" fmla="*/ 1218 w 1800"/>
                <a:gd name="T17" fmla="*/ 552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0" h="1225">
                  <a:moveTo>
                    <a:pt x="1218" y="552"/>
                  </a:moveTo>
                  <a:cubicBezTo>
                    <a:pt x="1188" y="552"/>
                    <a:pt x="1160" y="550"/>
                    <a:pt x="1132" y="545"/>
                  </a:cubicBezTo>
                  <a:cubicBezTo>
                    <a:pt x="1058" y="565"/>
                    <a:pt x="980" y="575"/>
                    <a:pt x="900" y="575"/>
                  </a:cubicBezTo>
                  <a:cubicBezTo>
                    <a:pt x="517" y="575"/>
                    <a:pt x="191" y="337"/>
                    <a:pt x="60" y="0"/>
                  </a:cubicBezTo>
                  <a:cubicBezTo>
                    <a:pt x="21" y="101"/>
                    <a:pt x="0" y="210"/>
                    <a:pt x="0" y="325"/>
                  </a:cubicBezTo>
                  <a:cubicBezTo>
                    <a:pt x="0" y="822"/>
                    <a:pt x="403" y="1225"/>
                    <a:pt x="900" y="1225"/>
                  </a:cubicBezTo>
                  <a:cubicBezTo>
                    <a:pt x="1397" y="1225"/>
                    <a:pt x="1800" y="822"/>
                    <a:pt x="1800" y="325"/>
                  </a:cubicBezTo>
                  <a:cubicBezTo>
                    <a:pt x="1800" y="238"/>
                    <a:pt x="1788" y="153"/>
                    <a:pt x="1765" y="73"/>
                  </a:cubicBezTo>
                  <a:cubicBezTo>
                    <a:pt x="1729" y="343"/>
                    <a:pt x="1498" y="552"/>
                    <a:pt x="1218" y="552"/>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648000" rIns="0" bIns="45720" numCol="1" anchor="ctr" anchorCtr="1" compatLnSpc="1">
              <a:prstTxWarp prst="textNoShape">
                <a:avLst/>
              </a:prstTxWarp>
            </a:bodyPr>
            <a:lstStyle/>
            <a:p>
              <a:r>
                <a:rPr lang="en-US" altLang="zh-CN" sz="2400" b="1">
                  <a:solidFill>
                    <a:schemeClr val="bg1"/>
                  </a:solidFill>
                  <a:latin typeface="Arial" panose="020B0604020202020204" pitchFamily="34" charset="0"/>
                  <a:ea typeface="微软雅黑" panose="020B0503020204020204" pitchFamily="34" charset="-122"/>
                </a:rPr>
                <a:t>04</a:t>
              </a:r>
              <a:endParaRPr lang="zh-CN" altLang="en-US" sz="2400" b="1">
                <a:solidFill>
                  <a:schemeClr val="bg1"/>
                </a:solidFill>
                <a:latin typeface="Arial" panose="020B0604020202020204" pitchFamily="34" charset="0"/>
                <a:ea typeface="微软雅黑" panose="020B0503020204020204" pitchFamily="34" charset="-122"/>
              </a:endParaRPr>
            </a:p>
          </p:txBody>
        </p:sp>
        <p:sp>
          <p:nvSpPr>
            <p:cNvPr id="18" name="任意多边形: 形状 17">
              <a:extLst>
                <a:ext uri="{FF2B5EF4-FFF2-40B4-BE49-F238E27FC236}">
                  <a16:creationId xmlns:a16="http://schemas.microsoft.com/office/drawing/2014/main" id="{854B1BE6-6EA9-F233-62AA-1364D8842108}"/>
                </a:ext>
              </a:extLst>
            </p:cNvPr>
            <p:cNvSpPr>
              <a:spLocks/>
            </p:cNvSpPr>
            <p:nvPr/>
          </p:nvSpPr>
          <p:spPr bwMode="auto">
            <a:xfrm>
              <a:off x="5804502" y="2874909"/>
              <a:ext cx="1430632" cy="2115284"/>
            </a:xfrm>
            <a:custGeom>
              <a:avLst/>
              <a:gdLst>
                <a:gd name="T0" fmla="*/ 317 w 1217"/>
                <a:gd name="T1" fmla="*/ 0 h 1800"/>
                <a:gd name="T2" fmla="*/ 85 w 1217"/>
                <a:gd name="T3" fmla="*/ 30 h 1800"/>
                <a:gd name="T4" fmla="*/ 551 w 1217"/>
                <a:gd name="T5" fmla="*/ 575 h 1800"/>
                <a:gd name="T6" fmla="*/ 547 w 1217"/>
                <a:gd name="T7" fmla="*/ 648 h 1800"/>
                <a:gd name="T8" fmla="*/ 582 w 1217"/>
                <a:gd name="T9" fmla="*/ 900 h 1800"/>
                <a:gd name="T10" fmla="*/ 0 w 1217"/>
                <a:gd name="T11" fmla="*/ 1743 h 1800"/>
                <a:gd name="T12" fmla="*/ 317 w 1217"/>
                <a:gd name="T13" fmla="*/ 1800 h 1800"/>
                <a:gd name="T14" fmla="*/ 1217 w 1217"/>
                <a:gd name="T15" fmla="*/ 900 h 1800"/>
                <a:gd name="T16" fmla="*/ 317 w 1217"/>
                <a:gd name="T17" fmla="*/ 0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7" h="1800">
                  <a:moveTo>
                    <a:pt x="317" y="0"/>
                  </a:moveTo>
                  <a:cubicBezTo>
                    <a:pt x="237" y="0"/>
                    <a:pt x="159" y="10"/>
                    <a:pt x="85" y="30"/>
                  </a:cubicBezTo>
                  <a:cubicBezTo>
                    <a:pt x="349" y="71"/>
                    <a:pt x="551" y="299"/>
                    <a:pt x="551" y="575"/>
                  </a:cubicBezTo>
                  <a:cubicBezTo>
                    <a:pt x="551" y="600"/>
                    <a:pt x="550" y="624"/>
                    <a:pt x="547" y="648"/>
                  </a:cubicBezTo>
                  <a:cubicBezTo>
                    <a:pt x="570" y="728"/>
                    <a:pt x="582" y="813"/>
                    <a:pt x="582" y="900"/>
                  </a:cubicBezTo>
                  <a:cubicBezTo>
                    <a:pt x="582" y="1286"/>
                    <a:pt x="340" y="1614"/>
                    <a:pt x="0" y="1743"/>
                  </a:cubicBezTo>
                  <a:cubicBezTo>
                    <a:pt x="98" y="1780"/>
                    <a:pt x="205" y="1800"/>
                    <a:pt x="317" y="1800"/>
                  </a:cubicBezTo>
                  <a:cubicBezTo>
                    <a:pt x="814" y="1800"/>
                    <a:pt x="1217" y="1397"/>
                    <a:pt x="1217" y="900"/>
                  </a:cubicBezTo>
                  <a:cubicBezTo>
                    <a:pt x="1217" y="403"/>
                    <a:pt x="814" y="0"/>
                    <a:pt x="31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6000" tIns="45720" rIns="91440" bIns="45720" numCol="1" anchor="ctr" anchorCtr="1" compatLnSpc="1">
              <a:prstTxWarp prst="textNoShape">
                <a:avLst/>
              </a:prstTxWarp>
            </a:bodyPr>
            <a:lstStyle/>
            <a:p>
              <a:r>
                <a:rPr lang="en-US" altLang="zh-CN" sz="2400" b="1">
                  <a:solidFill>
                    <a:srgbClr val="FFFFFF"/>
                  </a:solidFill>
                  <a:latin typeface="Arial" panose="020B0604020202020204" pitchFamily="34" charset="0"/>
                  <a:ea typeface="微软雅黑" panose="020B0503020204020204" pitchFamily="34" charset="-122"/>
                </a:rPr>
                <a:t>03</a:t>
              </a:r>
              <a:endParaRPr lang="zh-CN" altLang="en-US" sz="2400" b="1">
                <a:solidFill>
                  <a:srgbClr val="FFFFFF"/>
                </a:solidFill>
                <a:latin typeface="Arial" panose="020B0604020202020204" pitchFamily="34" charset="0"/>
                <a:ea typeface="微软雅黑" panose="020B0503020204020204" pitchFamily="34" charset="-122"/>
              </a:endParaRPr>
            </a:p>
          </p:txBody>
        </p:sp>
        <p:sp>
          <p:nvSpPr>
            <p:cNvPr id="19" name="任意多边形: 形状 18">
              <a:extLst>
                <a:ext uri="{FF2B5EF4-FFF2-40B4-BE49-F238E27FC236}">
                  <a16:creationId xmlns:a16="http://schemas.microsoft.com/office/drawing/2014/main" id="{BBC898AA-5203-847A-7335-CE47E5FF12E2}"/>
                </a:ext>
              </a:extLst>
            </p:cNvPr>
            <p:cNvSpPr>
              <a:spLocks/>
            </p:cNvSpPr>
            <p:nvPr/>
          </p:nvSpPr>
          <p:spPr bwMode="auto">
            <a:xfrm>
              <a:off x="5951730" y="4603128"/>
              <a:ext cx="3016" cy="1006"/>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0"/>
                    <a:pt x="2" y="0"/>
                    <a:pt x="2" y="1"/>
                  </a:cubicBezTo>
                  <a:cubicBezTo>
                    <a:pt x="2" y="0"/>
                    <a:pt x="1" y="0"/>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任意多边形: 形状 19">
              <a:extLst>
                <a:ext uri="{FF2B5EF4-FFF2-40B4-BE49-F238E27FC236}">
                  <a16:creationId xmlns:a16="http://schemas.microsoft.com/office/drawing/2014/main" id="{547716B3-99C9-51ED-B13A-E8897F2BF86E}"/>
                </a:ext>
              </a:extLst>
            </p:cNvPr>
            <p:cNvSpPr>
              <a:spLocks/>
            </p:cNvSpPr>
            <p:nvPr/>
          </p:nvSpPr>
          <p:spPr bwMode="auto">
            <a:xfrm>
              <a:off x="5936650" y="4599106"/>
              <a:ext cx="5027" cy="1006"/>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2" y="0"/>
                    <a:pt x="3" y="1"/>
                    <a:pt x="4" y="1"/>
                  </a:cubicBezTo>
                  <a:cubicBezTo>
                    <a:pt x="3" y="1"/>
                    <a:pt x="2" y="0"/>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任意多边形: 形状 20">
              <a:extLst>
                <a:ext uri="{FF2B5EF4-FFF2-40B4-BE49-F238E27FC236}">
                  <a16:creationId xmlns:a16="http://schemas.microsoft.com/office/drawing/2014/main" id="{B3D82A9F-FC4D-937A-C19A-8CBF2CE523B5}"/>
                </a:ext>
              </a:extLst>
            </p:cNvPr>
            <p:cNvSpPr>
              <a:spLocks/>
            </p:cNvSpPr>
            <p:nvPr/>
          </p:nvSpPr>
          <p:spPr bwMode="auto">
            <a:xfrm>
              <a:off x="5763728" y="4527725"/>
              <a:ext cx="5027" cy="3016"/>
            </a:xfrm>
            <a:custGeom>
              <a:avLst/>
              <a:gdLst>
                <a:gd name="T0" fmla="*/ 0 w 4"/>
                <a:gd name="T1" fmla="*/ 0 h 3"/>
                <a:gd name="T2" fmla="*/ 4 w 4"/>
                <a:gd name="T3" fmla="*/ 3 h 3"/>
                <a:gd name="T4" fmla="*/ 0 w 4"/>
                <a:gd name="T5" fmla="*/ 0 h 3"/>
              </a:gdLst>
              <a:ahLst/>
              <a:cxnLst>
                <a:cxn ang="0">
                  <a:pos x="T0" y="T1"/>
                </a:cxn>
                <a:cxn ang="0">
                  <a:pos x="T2" y="T3"/>
                </a:cxn>
                <a:cxn ang="0">
                  <a:pos x="T4" y="T5"/>
                </a:cxn>
              </a:cxnLst>
              <a:rect l="0" t="0" r="r" b="b"/>
              <a:pathLst>
                <a:path w="4" h="3">
                  <a:moveTo>
                    <a:pt x="0" y="0"/>
                  </a:moveTo>
                  <a:cubicBezTo>
                    <a:pt x="2" y="1"/>
                    <a:pt x="3" y="2"/>
                    <a:pt x="4" y="3"/>
                  </a:cubicBezTo>
                  <a:cubicBezTo>
                    <a:pt x="3" y="2"/>
                    <a:pt x="2" y="1"/>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任意多边形: 形状 21">
              <a:extLst>
                <a:ext uri="{FF2B5EF4-FFF2-40B4-BE49-F238E27FC236}">
                  <a16:creationId xmlns:a16="http://schemas.microsoft.com/office/drawing/2014/main" id="{42278888-2A26-EA1A-2A25-A6BE7E33C4CE}"/>
                </a:ext>
              </a:extLst>
            </p:cNvPr>
            <p:cNvSpPr>
              <a:spLocks/>
            </p:cNvSpPr>
            <p:nvPr/>
          </p:nvSpPr>
          <p:spPr bwMode="auto">
            <a:xfrm>
              <a:off x="5739599" y="4512645"/>
              <a:ext cx="4021" cy="2011"/>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1"/>
                    <a:pt x="3" y="2"/>
                    <a:pt x="4" y="2"/>
                  </a:cubicBezTo>
                  <a:cubicBezTo>
                    <a:pt x="3" y="2"/>
                    <a:pt x="1" y="1"/>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任意多边形: 形状 22">
              <a:extLst>
                <a:ext uri="{FF2B5EF4-FFF2-40B4-BE49-F238E27FC236}">
                  <a16:creationId xmlns:a16="http://schemas.microsoft.com/office/drawing/2014/main" id="{3A1FE1C7-D86E-CAAB-4E95-D26EAAF61F4C}"/>
                </a:ext>
              </a:extLst>
            </p:cNvPr>
            <p:cNvSpPr>
              <a:spLocks/>
            </p:cNvSpPr>
            <p:nvPr/>
          </p:nvSpPr>
          <p:spPr bwMode="auto">
            <a:xfrm>
              <a:off x="5751664" y="4520688"/>
              <a:ext cx="5027" cy="2011"/>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2" y="1"/>
                    <a:pt x="4" y="2"/>
                  </a:cubicBezTo>
                  <a:cubicBezTo>
                    <a:pt x="2" y="1"/>
                    <a:pt x="1" y="0"/>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任意多边形: 形状 23">
              <a:extLst>
                <a:ext uri="{FF2B5EF4-FFF2-40B4-BE49-F238E27FC236}">
                  <a16:creationId xmlns:a16="http://schemas.microsoft.com/office/drawing/2014/main" id="{A8F7F82D-5C5B-4584-AB0E-008953FCFDCE}"/>
                </a:ext>
              </a:extLst>
            </p:cNvPr>
            <p:cNvSpPr>
              <a:spLocks/>
            </p:cNvSpPr>
            <p:nvPr/>
          </p:nvSpPr>
          <p:spPr bwMode="auto">
            <a:xfrm>
              <a:off x="5802937" y="4548838"/>
              <a:ext cx="4021" cy="2011"/>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1"/>
                    <a:pt x="3" y="2"/>
                    <a:pt x="4" y="2"/>
                  </a:cubicBezTo>
                  <a:cubicBezTo>
                    <a:pt x="3" y="2"/>
                    <a:pt x="2" y="1"/>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任意多边形: 形状 24">
              <a:extLst>
                <a:ext uri="{FF2B5EF4-FFF2-40B4-BE49-F238E27FC236}">
                  <a16:creationId xmlns:a16="http://schemas.microsoft.com/office/drawing/2014/main" id="{7958A28D-63DB-6005-80E2-C4872CF74A31}"/>
                </a:ext>
              </a:extLst>
            </p:cNvPr>
            <p:cNvSpPr>
              <a:spLocks/>
            </p:cNvSpPr>
            <p:nvPr/>
          </p:nvSpPr>
          <p:spPr bwMode="auto">
            <a:xfrm>
              <a:off x="5789867" y="4542806"/>
              <a:ext cx="5027" cy="2011"/>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任意多边形: 形状 25">
              <a:extLst>
                <a:ext uri="{FF2B5EF4-FFF2-40B4-BE49-F238E27FC236}">
                  <a16:creationId xmlns:a16="http://schemas.microsoft.com/office/drawing/2014/main" id="{17D64B16-35E6-C48B-907F-958CE2D14D27}"/>
                </a:ext>
              </a:extLst>
            </p:cNvPr>
            <p:cNvSpPr>
              <a:spLocks/>
            </p:cNvSpPr>
            <p:nvPr/>
          </p:nvSpPr>
          <p:spPr bwMode="auto">
            <a:xfrm>
              <a:off x="5817012" y="4555875"/>
              <a:ext cx="1006" cy="1006"/>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1" y="0"/>
                    <a:pt x="0" y="0"/>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任意多边形: 形状 26">
              <a:extLst>
                <a:ext uri="{FF2B5EF4-FFF2-40B4-BE49-F238E27FC236}">
                  <a16:creationId xmlns:a16="http://schemas.microsoft.com/office/drawing/2014/main" id="{1B786C43-8EA0-685C-ACB9-382098E9E659}"/>
                </a:ext>
              </a:extLst>
            </p:cNvPr>
            <p:cNvSpPr>
              <a:spLocks/>
            </p:cNvSpPr>
            <p:nvPr/>
          </p:nvSpPr>
          <p:spPr bwMode="auto">
            <a:xfrm>
              <a:off x="5922575" y="4596090"/>
              <a:ext cx="5027" cy="1006"/>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1" y="0"/>
                    <a:pt x="3" y="1"/>
                    <a:pt x="4" y="1"/>
                  </a:cubicBezTo>
                  <a:cubicBezTo>
                    <a:pt x="3" y="1"/>
                    <a:pt x="1" y="0"/>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任意多边形: 形状 27">
              <a:extLst>
                <a:ext uri="{FF2B5EF4-FFF2-40B4-BE49-F238E27FC236}">
                  <a16:creationId xmlns:a16="http://schemas.microsoft.com/office/drawing/2014/main" id="{D1A25B2B-7F9D-3B4B-697C-65C02CC68343}"/>
                </a:ext>
              </a:extLst>
            </p:cNvPr>
            <p:cNvSpPr>
              <a:spLocks/>
            </p:cNvSpPr>
            <p:nvPr/>
          </p:nvSpPr>
          <p:spPr bwMode="auto">
            <a:xfrm>
              <a:off x="5879344" y="4582015"/>
              <a:ext cx="4021" cy="2011"/>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2" y="1"/>
                    <a:pt x="3" y="1"/>
                    <a:pt x="4" y="2"/>
                  </a:cubicBezTo>
                  <a:cubicBezTo>
                    <a:pt x="3" y="1"/>
                    <a:pt x="2" y="1"/>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任意多边形: 形状 28">
              <a:extLst>
                <a:ext uri="{FF2B5EF4-FFF2-40B4-BE49-F238E27FC236}">
                  <a16:creationId xmlns:a16="http://schemas.microsoft.com/office/drawing/2014/main" id="{171415B3-B2FF-512B-61F9-3DA9817E3350}"/>
                </a:ext>
              </a:extLst>
            </p:cNvPr>
            <p:cNvSpPr>
              <a:spLocks/>
            </p:cNvSpPr>
            <p:nvPr/>
          </p:nvSpPr>
          <p:spPr bwMode="auto">
            <a:xfrm>
              <a:off x="5908500" y="4591063"/>
              <a:ext cx="5027" cy="1006"/>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1" y="1"/>
                    <a:pt x="2" y="1"/>
                    <a:pt x="4" y="1"/>
                  </a:cubicBezTo>
                  <a:cubicBezTo>
                    <a:pt x="2" y="1"/>
                    <a:pt x="1" y="1"/>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任意多边形: 形状 29">
              <a:extLst>
                <a:ext uri="{FF2B5EF4-FFF2-40B4-BE49-F238E27FC236}">
                  <a16:creationId xmlns:a16="http://schemas.microsoft.com/office/drawing/2014/main" id="{A9F7A82B-F18B-236B-C409-9BADE88ACAFC}"/>
                </a:ext>
              </a:extLst>
            </p:cNvPr>
            <p:cNvSpPr>
              <a:spLocks/>
            </p:cNvSpPr>
            <p:nvPr/>
          </p:nvSpPr>
          <p:spPr bwMode="auto">
            <a:xfrm>
              <a:off x="5866275" y="4576988"/>
              <a:ext cx="3016" cy="1006"/>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任意多边形: 形状 30">
              <a:extLst>
                <a:ext uri="{FF2B5EF4-FFF2-40B4-BE49-F238E27FC236}">
                  <a16:creationId xmlns:a16="http://schemas.microsoft.com/office/drawing/2014/main" id="{FA256242-C809-3FDC-6758-1671C6EE2E09}"/>
                </a:ext>
              </a:extLst>
            </p:cNvPr>
            <p:cNvSpPr>
              <a:spLocks/>
            </p:cNvSpPr>
            <p:nvPr/>
          </p:nvSpPr>
          <p:spPr bwMode="auto">
            <a:xfrm>
              <a:off x="5853205" y="4571961"/>
              <a:ext cx="3016" cy="2011"/>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1"/>
                    <a:pt x="3" y="1"/>
                  </a:cubicBezTo>
                  <a:cubicBezTo>
                    <a:pt x="2" y="1"/>
                    <a:pt x="1" y="0"/>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任意多边形: 形状 32">
              <a:extLst>
                <a:ext uri="{FF2B5EF4-FFF2-40B4-BE49-F238E27FC236}">
                  <a16:creationId xmlns:a16="http://schemas.microsoft.com/office/drawing/2014/main" id="{C0822857-1C16-D825-0E96-2F3233A68C36}"/>
                </a:ext>
              </a:extLst>
            </p:cNvPr>
            <p:cNvSpPr>
              <a:spLocks/>
            </p:cNvSpPr>
            <p:nvPr/>
          </p:nvSpPr>
          <p:spPr bwMode="auto">
            <a:xfrm>
              <a:off x="5776797" y="4535768"/>
              <a:ext cx="5027" cy="2011"/>
            </a:xfrm>
            <a:custGeom>
              <a:avLst/>
              <a:gdLst>
                <a:gd name="T0" fmla="*/ 0 w 4"/>
                <a:gd name="T1" fmla="*/ 0 h 2"/>
                <a:gd name="T2" fmla="*/ 4 w 4"/>
                <a:gd name="T3" fmla="*/ 2 h 2"/>
                <a:gd name="T4" fmla="*/ 0 w 4"/>
                <a:gd name="T5" fmla="*/ 0 h 2"/>
              </a:gdLst>
              <a:ahLst/>
              <a:cxnLst>
                <a:cxn ang="0">
                  <a:pos x="T0" y="T1"/>
                </a:cxn>
                <a:cxn ang="0">
                  <a:pos x="T2" y="T3"/>
                </a:cxn>
                <a:cxn ang="0">
                  <a:pos x="T4" y="T5"/>
                </a:cxn>
              </a:cxnLst>
              <a:rect l="0" t="0" r="r" b="b"/>
              <a:pathLst>
                <a:path w="4" h="2">
                  <a:moveTo>
                    <a:pt x="0" y="0"/>
                  </a:moveTo>
                  <a:cubicBezTo>
                    <a:pt x="1" y="0"/>
                    <a:pt x="3" y="1"/>
                    <a:pt x="4" y="2"/>
                  </a:cubicBezTo>
                  <a:cubicBezTo>
                    <a:pt x="3" y="1"/>
                    <a:pt x="1" y="0"/>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任意多边形: 形状 33">
              <a:extLst>
                <a:ext uri="{FF2B5EF4-FFF2-40B4-BE49-F238E27FC236}">
                  <a16:creationId xmlns:a16="http://schemas.microsoft.com/office/drawing/2014/main" id="{53292A26-C1BA-D4DF-9799-8F1A2218A67E}"/>
                </a:ext>
              </a:extLst>
            </p:cNvPr>
            <p:cNvSpPr>
              <a:spLocks/>
            </p:cNvSpPr>
            <p:nvPr/>
          </p:nvSpPr>
          <p:spPr bwMode="auto">
            <a:xfrm>
              <a:off x="5893419" y="4586036"/>
              <a:ext cx="6032" cy="3016"/>
            </a:xfrm>
            <a:custGeom>
              <a:avLst/>
              <a:gdLst>
                <a:gd name="T0" fmla="*/ 0 w 5"/>
                <a:gd name="T1" fmla="*/ 0 h 2"/>
                <a:gd name="T2" fmla="*/ 5 w 5"/>
                <a:gd name="T3" fmla="*/ 2 h 2"/>
                <a:gd name="T4" fmla="*/ 0 w 5"/>
                <a:gd name="T5" fmla="*/ 0 h 2"/>
              </a:gdLst>
              <a:ahLst/>
              <a:cxnLst>
                <a:cxn ang="0">
                  <a:pos x="T0" y="T1"/>
                </a:cxn>
                <a:cxn ang="0">
                  <a:pos x="T2" y="T3"/>
                </a:cxn>
                <a:cxn ang="0">
                  <a:pos x="T4" y="T5"/>
                </a:cxn>
              </a:cxnLst>
              <a:rect l="0" t="0" r="r" b="b"/>
              <a:pathLst>
                <a:path w="5" h="2">
                  <a:moveTo>
                    <a:pt x="0" y="0"/>
                  </a:moveTo>
                  <a:cubicBezTo>
                    <a:pt x="2" y="1"/>
                    <a:pt x="3" y="1"/>
                    <a:pt x="5" y="2"/>
                  </a:cubicBezTo>
                  <a:cubicBezTo>
                    <a:pt x="3" y="1"/>
                    <a:pt x="2" y="1"/>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任意多边形: 形状 34">
              <a:extLst>
                <a:ext uri="{FF2B5EF4-FFF2-40B4-BE49-F238E27FC236}">
                  <a16:creationId xmlns:a16="http://schemas.microsoft.com/office/drawing/2014/main" id="{FC6B80AF-A65D-4A1D-2E6D-E27150168197}"/>
                </a:ext>
              </a:extLst>
            </p:cNvPr>
            <p:cNvSpPr>
              <a:spLocks/>
            </p:cNvSpPr>
            <p:nvPr/>
          </p:nvSpPr>
          <p:spPr bwMode="auto">
            <a:xfrm>
              <a:off x="6644426" y="3623904"/>
              <a:ext cx="3016" cy="7038"/>
            </a:xfrm>
            <a:custGeom>
              <a:avLst/>
              <a:gdLst>
                <a:gd name="T0" fmla="*/ 3 w 3"/>
                <a:gd name="T1" fmla="*/ 6 h 6"/>
                <a:gd name="T2" fmla="*/ 0 w 3"/>
                <a:gd name="T3" fmla="*/ 0 h 6"/>
                <a:gd name="T4" fmla="*/ 3 w 3"/>
                <a:gd name="T5" fmla="*/ 6 h 6"/>
              </a:gdLst>
              <a:ahLst/>
              <a:cxnLst>
                <a:cxn ang="0">
                  <a:pos x="T0" y="T1"/>
                </a:cxn>
                <a:cxn ang="0">
                  <a:pos x="T2" y="T3"/>
                </a:cxn>
                <a:cxn ang="0">
                  <a:pos x="T4" y="T5"/>
                </a:cxn>
              </a:cxnLst>
              <a:rect l="0" t="0" r="r" b="b"/>
              <a:pathLst>
                <a:path w="3" h="6">
                  <a:moveTo>
                    <a:pt x="3" y="6"/>
                  </a:moveTo>
                  <a:cubicBezTo>
                    <a:pt x="2" y="4"/>
                    <a:pt x="1" y="2"/>
                    <a:pt x="0" y="0"/>
                  </a:cubicBezTo>
                  <a:cubicBezTo>
                    <a:pt x="1" y="2"/>
                    <a:pt x="2" y="4"/>
                    <a:pt x="3"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任意多边形: 形状 35">
              <a:extLst>
                <a:ext uri="{FF2B5EF4-FFF2-40B4-BE49-F238E27FC236}">
                  <a16:creationId xmlns:a16="http://schemas.microsoft.com/office/drawing/2014/main" id="{3C53AE41-B8C6-7AAA-A7B1-68E94EB8F408}"/>
                </a:ext>
              </a:extLst>
            </p:cNvPr>
            <p:cNvSpPr>
              <a:spLocks/>
            </p:cNvSpPr>
            <p:nvPr/>
          </p:nvSpPr>
          <p:spPr bwMode="auto">
            <a:xfrm>
              <a:off x="6659506" y="3650043"/>
              <a:ext cx="4021" cy="7038"/>
            </a:xfrm>
            <a:custGeom>
              <a:avLst/>
              <a:gdLst>
                <a:gd name="T0" fmla="*/ 3 w 3"/>
                <a:gd name="T1" fmla="*/ 6 h 6"/>
                <a:gd name="T2" fmla="*/ 0 w 3"/>
                <a:gd name="T3" fmla="*/ 0 h 6"/>
                <a:gd name="T4" fmla="*/ 3 w 3"/>
                <a:gd name="T5" fmla="*/ 6 h 6"/>
              </a:gdLst>
              <a:ahLst/>
              <a:cxnLst>
                <a:cxn ang="0">
                  <a:pos x="T0" y="T1"/>
                </a:cxn>
                <a:cxn ang="0">
                  <a:pos x="T2" y="T3"/>
                </a:cxn>
                <a:cxn ang="0">
                  <a:pos x="T4" y="T5"/>
                </a:cxn>
              </a:cxnLst>
              <a:rect l="0" t="0" r="r" b="b"/>
              <a:pathLst>
                <a:path w="3" h="6">
                  <a:moveTo>
                    <a:pt x="3" y="6"/>
                  </a:moveTo>
                  <a:cubicBezTo>
                    <a:pt x="2" y="4"/>
                    <a:pt x="1" y="2"/>
                    <a:pt x="0" y="0"/>
                  </a:cubicBezTo>
                  <a:cubicBezTo>
                    <a:pt x="1" y="2"/>
                    <a:pt x="2" y="4"/>
                    <a:pt x="3"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任意多边形: 形状 36">
              <a:extLst>
                <a:ext uri="{FF2B5EF4-FFF2-40B4-BE49-F238E27FC236}">
                  <a16:creationId xmlns:a16="http://schemas.microsoft.com/office/drawing/2014/main" id="{569D6EC0-546F-1231-EAD2-A58ECBA7CED5}"/>
                </a:ext>
              </a:extLst>
            </p:cNvPr>
            <p:cNvSpPr>
              <a:spLocks/>
            </p:cNvSpPr>
            <p:nvPr/>
          </p:nvSpPr>
          <p:spPr bwMode="auto">
            <a:xfrm>
              <a:off x="6651463" y="3636973"/>
              <a:ext cx="4021" cy="7038"/>
            </a:xfrm>
            <a:custGeom>
              <a:avLst/>
              <a:gdLst>
                <a:gd name="T0" fmla="*/ 4 w 4"/>
                <a:gd name="T1" fmla="*/ 6 h 6"/>
                <a:gd name="T2" fmla="*/ 0 w 4"/>
                <a:gd name="T3" fmla="*/ 0 h 6"/>
                <a:gd name="T4" fmla="*/ 4 w 4"/>
                <a:gd name="T5" fmla="*/ 6 h 6"/>
              </a:gdLst>
              <a:ahLst/>
              <a:cxnLst>
                <a:cxn ang="0">
                  <a:pos x="T0" y="T1"/>
                </a:cxn>
                <a:cxn ang="0">
                  <a:pos x="T2" y="T3"/>
                </a:cxn>
                <a:cxn ang="0">
                  <a:pos x="T4" y="T5"/>
                </a:cxn>
              </a:cxnLst>
              <a:rect l="0" t="0" r="r" b="b"/>
              <a:pathLst>
                <a:path w="4" h="6">
                  <a:moveTo>
                    <a:pt x="4" y="6"/>
                  </a:moveTo>
                  <a:cubicBezTo>
                    <a:pt x="3" y="4"/>
                    <a:pt x="2" y="2"/>
                    <a:pt x="0" y="0"/>
                  </a:cubicBezTo>
                  <a:cubicBezTo>
                    <a:pt x="2" y="2"/>
                    <a:pt x="3" y="4"/>
                    <a:pt x="4"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任意多边形: 形状 37">
              <a:extLst>
                <a:ext uri="{FF2B5EF4-FFF2-40B4-BE49-F238E27FC236}">
                  <a16:creationId xmlns:a16="http://schemas.microsoft.com/office/drawing/2014/main" id="{7E36FA52-E329-B5F6-4338-939A971CFC88}"/>
                </a:ext>
              </a:extLst>
            </p:cNvPr>
            <p:cNvSpPr>
              <a:spLocks/>
            </p:cNvSpPr>
            <p:nvPr/>
          </p:nvSpPr>
          <p:spPr bwMode="auto">
            <a:xfrm>
              <a:off x="6666544" y="3663113"/>
              <a:ext cx="5027" cy="9049"/>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cubicBezTo>
                    <a:pt x="3" y="5"/>
                    <a:pt x="2" y="3"/>
                    <a:pt x="0" y="0"/>
                  </a:cubicBezTo>
                  <a:cubicBezTo>
                    <a:pt x="2" y="3"/>
                    <a:pt x="3" y="5"/>
                    <a:pt x="4" y="8"/>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任意多边形: 形状 38">
              <a:extLst>
                <a:ext uri="{FF2B5EF4-FFF2-40B4-BE49-F238E27FC236}">
                  <a16:creationId xmlns:a16="http://schemas.microsoft.com/office/drawing/2014/main" id="{81A48384-564E-4576-E54B-CFA175F308D5}"/>
                </a:ext>
              </a:extLst>
            </p:cNvPr>
            <p:cNvSpPr>
              <a:spLocks/>
            </p:cNvSpPr>
            <p:nvPr/>
          </p:nvSpPr>
          <p:spPr bwMode="auto">
            <a:xfrm>
              <a:off x="6674587" y="3678194"/>
              <a:ext cx="6032" cy="10054"/>
            </a:xfrm>
            <a:custGeom>
              <a:avLst/>
              <a:gdLst>
                <a:gd name="T0" fmla="*/ 5 w 5"/>
                <a:gd name="T1" fmla="*/ 9 h 9"/>
                <a:gd name="T2" fmla="*/ 0 w 5"/>
                <a:gd name="T3" fmla="*/ 0 h 9"/>
                <a:gd name="T4" fmla="*/ 5 w 5"/>
                <a:gd name="T5" fmla="*/ 9 h 9"/>
              </a:gdLst>
              <a:ahLst/>
              <a:cxnLst>
                <a:cxn ang="0">
                  <a:pos x="T0" y="T1"/>
                </a:cxn>
                <a:cxn ang="0">
                  <a:pos x="T2" y="T3"/>
                </a:cxn>
                <a:cxn ang="0">
                  <a:pos x="T4" y="T5"/>
                </a:cxn>
              </a:cxnLst>
              <a:rect l="0" t="0" r="r" b="b"/>
              <a:pathLst>
                <a:path w="5" h="9">
                  <a:moveTo>
                    <a:pt x="5" y="9"/>
                  </a:moveTo>
                  <a:cubicBezTo>
                    <a:pt x="3" y="6"/>
                    <a:pt x="2" y="3"/>
                    <a:pt x="0" y="0"/>
                  </a:cubicBezTo>
                  <a:cubicBezTo>
                    <a:pt x="2" y="3"/>
                    <a:pt x="3" y="6"/>
                    <a:pt x="5" y="9"/>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任意多边形: 形状 39">
              <a:extLst>
                <a:ext uri="{FF2B5EF4-FFF2-40B4-BE49-F238E27FC236}">
                  <a16:creationId xmlns:a16="http://schemas.microsoft.com/office/drawing/2014/main" id="{0D801EF8-51C3-07DE-43C2-C515B182F09D}"/>
                </a:ext>
              </a:extLst>
            </p:cNvPr>
            <p:cNvSpPr>
              <a:spLocks/>
            </p:cNvSpPr>
            <p:nvPr/>
          </p:nvSpPr>
          <p:spPr bwMode="auto">
            <a:xfrm>
              <a:off x="6682630" y="3694279"/>
              <a:ext cx="4021" cy="8043"/>
            </a:xfrm>
            <a:custGeom>
              <a:avLst/>
              <a:gdLst>
                <a:gd name="T0" fmla="*/ 3 w 3"/>
                <a:gd name="T1" fmla="*/ 7 h 7"/>
                <a:gd name="T2" fmla="*/ 0 w 3"/>
                <a:gd name="T3" fmla="*/ 0 h 7"/>
                <a:gd name="T4" fmla="*/ 3 w 3"/>
                <a:gd name="T5" fmla="*/ 7 h 7"/>
              </a:gdLst>
              <a:ahLst/>
              <a:cxnLst>
                <a:cxn ang="0">
                  <a:pos x="T0" y="T1"/>
                </a:cxn>
                <a:cxn ang="0">
                  <a:pos x="T2" y="T3"/>
                </a:cxn>
                <a:cxn ang="0">
                  <a:pos x="T4" y="T5"/>
                </a:cxn>
              </a:cxnLst>
              <a:rect l="0" t="0" r="r" b="b"/>
              <a:pathLst>
                <a:path w="3" h="7">
                  <a:moveTo>
                    <a:pt x="3" y="7"/>
                  </a:moveTo>
                  <a:cubicBezTo>
                    <a:pt x="2" y="4"/>
                    <a:pt x="1" y="2"/>
                    <a:pt x="0" y="0"/>
                  </a:cubicBezTo>
                  <a:cubicBezTo>
                    <a:pt x="1" y="2"/>
                    <a:pt x="2" y="4"/>
                    <a:pt x="3" y="7"/>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任意多边形: 形状 40">
              <a:extLst>
                <a:ext uri="{FF2B5EF4-FFF2-40B4-BE49-F238E27FC236}">
                  <a16:creationId xmlns:a16="http://schemas.microsoft.com/office/drawing/2014/main" id="{81CF1214-8D31-23EF-03BC-E174DA2F912D}"/>
                </a:ext>
              </a:extLst>
            </p:cNvPr>
            <p:cNvSpPr>
              <a:spLocks/>
            </p:cNvSpPr>
            <p:nvPr/>
          </p:nvSpPr>
          <p:spPr bwMode="auto">
            <a:xfrm>
              <a:off x="6587120" y="3547496"/>
              <a:ext cx="4021" cy="5027"/>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3" y="3"/>
                    <a:pt x="2" y="1"/>
                    <a:pt x="0" y="0"/>
                  </a:cubicBezTo>
                  <a:cubicBezTo>
                    <a:pt x="2" y="1"/>
                    <a:pt x="3" y="3"/>
                    <a:pt x="4"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任意多边形: 形状 41">
              <a:extLst>
                <a:ext uri="{FF2B5EF4-FFF2-40B4-BE49-F238E27FC236}">
                  <a16:creationId xmlns:a16="http://schemas.microsoft.com/office/drawing/2014/main" id="{6D29A474-F137-5B33-A870-8EEC19D679A5}"/>
                </a:ext>
              </a:extLst>
            </p:cNvPr>
            <p:cNvSpPr>
              <a:spLocks/>
            </p:cNvSpPr>
            <p:nvPr/>
          </p:nvSpPr>
          <p:spPr bwMode="auto">
            <a:xfrm>
              <a:off x="6601195" y="3563582"/>
              <a:ext cx="4021" cy="6032"/>
            </a:xfrm>
            <a:custGeom>
              <a:avLst/>
              <a:gdLst>
                <a:gd name="T0" fmla="*/ 4 w 4"/>
                <a:gd name="T1" fmla="*/ 5 h 5"/>
                <a:gd name="T2" fmla="*/ 0 w 4"/>
                <a:gd name="T3" fmla="*/ 0 h 5"/>
                <a:gd name="T4" fmla="*/ 4 w 4"/>
                <a:gd name="T5" fmla="*/ 5 h 5"/>
              </a:gdLst>
              <a:ahLst/>
              <a:cxnLst>
                <a:cxn ang="0">
                  <a:pos x="T0" y="T1"/>
                </a:cxn>
                <a:cxn ang="0">
                  <a:pos x="T2" y="T3"/>
                </a:cxn>
                <a:cxn ang="0">
                  <a:pos x="T4" y="T5"/>
                </a:cxn>
              </a:cxnLst>
              <a:rect l="0" t="0" r="r" b="b"/>
              <a:pathLst>
                <a:path w="4" h="5">
                  <a:moveTo>
                    <a:pt x="4" y="5"/>
                  </a:moveTo>
                  <a:cubicBezTo>
                    <a:pt x="3" y="3"/>
                    <a:pt x="1" y="1"/>
                    <a:pt x="0" y="0"/>
                  </a:cubicBezTo>
                  <a:cubicBezTo>
                    <a:pt x="1" y="1"/>
                    <a:pt x="3" y="3"/>
                    <a:pt x="4"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任意多边形: 形状 42">
              <a:extLst>
                <a:ext uri="{FF2B5EF4-FFF2-40B4-BE49-F238E27FC236}">
                  <a16:creationId xmlns:a16="http://schemas.microsoft.com/office/drawing/2014/main" id="{95C3B25E-636F-6F60-DBE9-B15CCE61F2CA}"/>
                </a:ext>
              </a:extLst>
            </p:cNvPr>
            <p:cNvSpPr>
              <a:spLocks/>
            </p:cNvSpPr>
            <p:nvPr/>
          </p:nvSpPr>
          <p:spPr bwMode="auto">
            <a:xfrm>
              <a:off x="6610243" y="3575647"/>
              <a:ext cx="5027" cy="6032"/>
            </a:xfrm>
            <a:custGeom>
              <a:avLst/>
              <a:gdLst>
                <a:gd name="T0" fmla="*/ 4 w 4"/>
                <a:gd name="T1" fmla="*/ 5 h 5"/>
                <a:gd name="T2" fmla="*/ 0 w 4"/>
                <a:gd name="T3" fmla="*/ 0 h 5"/>
                <a:gd name="T4" fmla="*/ 4 w 4"/>
                <a:gd name="T5" fmla="*/ 5 h 5"/>
              </a:gdLst>
              <a:ahLst/>
              <a:cxnLst>
                <a:cxn ang="0">
                  <a:pos x="T0" y="T1"/>
                </a:cxn>
                <a:cxn ang="0">
                  <a:pos x="T2" y="T3"/>
                </a:cxn>
                <a:cxn ang="0">
                  <a:pos x="T4" y="T5"/>
                </a:cxn>
              </a:cxnLst>
              <a:rect l="0" t="0" r="r" b="b"/>
              <a:pathLst>
                <a:path w="4" h="5">
                  <a:moveTo>
                    <a:pt x="4" y="5"/>
                  </a:moveTo>
                  <a:cubicBezTo>
                    <a:pt x="2" y="3"/>
                    <a:pt x="1" y="1"/>
                    <a:pt x="0" y="0"/>
                  </a:cubicBezTo>
                  <a:cubicBezTo>
                    <a:pt x="1" y="1"/>
                    <a:pt x="2" y="3"/>
                    <a:pt x="4"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任意多边形: 形状 43">
              <a:extLst>
                <a:ext uri="{FF2B5EF4-FFF2-40B4-BE49-F238E27FC236}">
                  <a16:creationId xmlns:a16="http://schemas.microsoft.com/office/drawing/2014/main" id="{50E3D2F1-20CD-B198-CFFC-01193E715348}"/>
                </a:ext>
              </a:extLst>
            </p:cNvPr>
            <p:cNvSpPr>
              <a:spLocks/>
            </p:cNvSpPr>
            <p:nvPr/>
          </p:nvSpPr>
          <p:spPr bwMode="auto">
            <a:xfrm>
              <a:off x="6577066" y="3535432"/>
              <a:ext cx="5027" cy="5027"/>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2" y="3"/>
                    <a:pt x="1" y="2"/>
                    <a:pt x="0" y="0"/>
                  </a:cubicBezTo>
                  <a:cubicBezTo>
                    <a:pt x="1" y="2"/>
                    <a:pt x="2" y="3"/>
                    <a:pt x="4"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任意多边形: 形状 44">
              <a:extLst>
                <a:ext uri="{FF2B5EF4-FFF2-40B4-BE49-F238E27FC236}">
                  <a16:creationId xmlns:a16="http://schemas.microsoft.com/office/drawing/2014/main" id="{7591B0F1-7E60-ADE4-273B-EBC9F4F38043}"/>
                </a:ext>
              </a:extLst>
            </p:cNvPr>
            <p:cNvSpPr>
              <a:spLocks/>
            </p:cNvSpPr>
            <p:nvPr/>
          </p:nvSpPr>
          <p:spPr bwMode="auto">
            <a:xfrm>
              <a:off x="6618286" y="3587711"/>
              <a:ext cx="5027" cy="6032"/>
            </a:xfrm>
            <a:custGeom>
              <a:avLst/>
              <a:gdLst>
                <a:gd name="T0" fmla="*/ 4 w 4"/>
                <a:gd name="T1" fmla="*/ 5 h 5"/>
                <a:gd name="T2" fmla="*/ 0 w 4"/>
                <a:gd name="T3" fmla="*/ 0 h 5"/>
                <a:gd name="T4" fmla="*/ 4 w 4"/>
                <a:gd name="T5" fmla="*/ 5 h 5"/>
              </a:gdLst>
              <a:ahLst/>
              <a:cxnLst>
                <a:cxn ang="0">
                  <a:pos x="T0" y="T1"/>
                </a:cxn>
                <a:cxn ang="0">
                  <a:pos x="T2" y="T3"/>
                </a:cxn>
                <a:cxn ang="0">
                  <a:pos x="T4" y="T5"/>
                </a:cxn>
              </a:cxnLst>
              <a:rect l="0" t="0" r="r" b="b"/>
              <a:pathLst>
                <a:path w="4" h="5">
                  <a:moveTo>
                    <a:pt x="4" y="5"/>
                  </a:moveTo>
                  <a:cubicBezTo>
                    <a:pt x="3" y="3"/>
                    <a:pt x="2" y="1"/>
                    <a:pt x="0" y="0"/>
                  </a:cubicBezTo>
                  <a:cubicBezTo>
                    <a:pt x="2" y="1"/>
                    <a:pt x="3" y="3"/>
                    <a:pt x="4"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任意多边形: 形状 45">
              <a:extLst>
                <a:ext uri="{FF2B5EF4-FFF2-40B4-BE49-F238E27FC236}">
                  <a16:creationId xmlns:a16="http://schemas.microsoft.com/office/drawing/2014/main" id="{85A2FB22-6BE2-226B-334E-8071E87CC8BA}"/>
                </a:ext>
              </a:extLst>
            </p:cNvPr>
            <p:cNvSpPr>
              <a:spLocks/>
            </p:cNvSpPr>
            <p:nvPr/>
          </p:nvSpPr>
          <p:spPr bwMode="auto">
            <a:xfrm>
              <a:off x="6627334" y="3599775"/>
              <a:ext cx="4021" cy="5027"/>
            </a:xfrm>
            <a:custGeom>
              <a:avLst/>
              <a:gdLst>
                <a:gd name="T0" fmla="*/ 3 w 3"/>
                <a:gd name="T1" fmla="*/ 5 h 5"/>
                <a:gd name="T2" fmla="*/ 0 w 3"/>
                <a:gd name="T3" fmla="*/ 0 h 5"/>
                <a:gd name="T4" fmla="*/ 3 w 3"/>
                <a:gd name="T5" fmla="*/ 5 h 5"/>
              </a:gdLst>
              <a:ahLst/>
              <a:cxnLst>
                <a:cxn ang="0">
                  <a:pos x="T0" y="T1"/>
                </a:cxn>
                <a:cxn ang="0">
                  <a:pos x="T2" y="T3"/>
                </a:cxn>
                <a:cxn ang="0">
                  <a:pos x="T4" y="T5"/>
                </a:cxn>
              </a:cxnLst>
              <a:rect l="0" t="0" r="r" b="b"/>
              <a:pathLst>
                <a:path w="3" h="5">
                  <a:moveTo>
                    <a:pt x="3" y="5"/>
                  </a:moveTo>
                  <a:cubicBezTo>
                    <a:pt x="2" y="3"/>
                    <a:pt x="1" y="2"/>
                    <a:pt x="0" y="0"/>
                  </a:cubicBezTo>
                  <a:cubicBezTo>
                    <a:pt x="1" y="2"/>
                    <a:pt x="2" y="3"/>
                    <a:pt x="3"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任意多边形: 形状 46">
              <a:extLst>
                <a:ext uri="{FF2B5EF4-FFF2-40B4-BE49-F238E27FC236}">
                  <a16:creationId xmlns:a16="http://schemas.microsoft.com/office/drawing/2014/main" id="{0831301A-8AFF-4AFD-2E2B-EBC946C1CCE7}"/>
                </a:ext>
              </a:extLst>
            </p:cNvPr>
            <p:cNvSpPr>
              <a:spLocks/>
            </p:cNvSpPr>
            <p:nvPr/>
          </p:nvSpPr>
          <p:spPr bwMode="auto">
            <a:xfrm>
              <a:off x="6636383" y="3610834"/>
              <a:ext cx="3016" cy="7038"/>
            </a:xfrm>
            <a:custGeom>
              <a:avLst/>
              <a:gdLst>
                <a:gd name="T0" fmla="*/ 3 w 3"/>
                <a:gd name="T1" fmla="*/ 6 h 6"/>
                <a:gd name="T2" fmla="*/ 0 w 3"/>
                <a:gd name="T3" fmla="*/ 0 h 6"/>
                <a:gd name="T4" fmla="*/ 3 w 3"/>
                <a:gd name="T5" fmla="*/ 6 h 6"/>
              </a:gdLst>
              <a:ahLst/>
              <a:cxnLst>
                <a:cxn ang="0">
                  <a:pos x="T0" y="T1"/>
                </a:cxn>
                <a:cxn ang="0">
                  <a:pos x="T2" y="T3"/>
                </a:cxn>
                <a:cxn ang="0">
                  <a:pos x="T4" y="T5"/>
                </a:cxn>
              </a:cxnLst>
              <a:rect l="0" t="0" r="r" b="b"/>
              <a:pathLst>
                <a:path w="3" h="6">
                  <a:moveTo>
                    <a:pt x="3" y="6"/>
                  </a:moveTo>
                  <a:cubicBezTo>
                    <a:pt x="2" y="4"/>
                    <a:pt x="1" y="2"/>
                    <a:pt x="0" y="0"/>
                  </a:cubicBezTo>
                  <a:cubicBezTo>
                    <a:pt x="1" y="2"/>
                    <a:pt x="2" y="4"/>
                    <a:pt x="3"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任意多边形: 形状 47">
              <a:extLst>
                <a:ext uri="{FF2B5EF4-FFF2-40B4-BE49-F238E27FC236}">
                  <a16:creationId xmlns:a16="http://schemas.microsoft.com/office/drawing/2014/main" id="{815F4F56-8A78-E441-7872-C061CD52FAA1}"/>
                </a:ext>
              </a:extLst>
            </p:cNvPr>
            <p:cNvSpPr>
              <a:spLocks/>
            </p:cNvSpPr>
            <p:nvPr/>
          </p:nvSpPr>
          <p:spPr bwMode="auto">
            <a:xfrm>
              <a:off x="6688662" y="3708355"/>
              <a:ext cx="4021" cy="8043"/>
            </a:xfrm>
            <a:custGeom>
              <a:avLst/>
              <a:gdLst>
                <a:gd name="T0" fmla="*/ 3 w 3"/>
                <a:gd name="T1" fmla="*/ 7 h 7"/>
                <a:gd name="T2" fmla="*/ 0 w 3"/>
                <a:gd name="T3" fmla="*/ 0 h 7"/>
                <a:gd name="T4" fmla="*/ 3 w 3"/>
                <a:gd name="T5" fmla="*/ 7 h 7"/>
              </a:gdLst>
              <a:ahLst/>
              <a:cxnLst>
                <a:cxn ang="0">
                  <a:pos x="T0" y="T1"/>
                </a:cxn>
                <a:cxn ang="0">
                  <a:pos x="T2" y="T3"/>
                </a:cxn>
                <a:cxn ang="0">
                  <a:pos x="T4" y="T5"/>
                </a:cxn>
              </a:cxnLst>
              <a:rect l="0" t="0" r="r" b="b"/>
              <a:pathLst>
                <a:path w="3" h="7">
                  <a:moveTo>
                    <a:pt x="3" y="7"/>
                  </a:moveTo>
                  <a:cubicBezTo>
                    <a:pt x="2" y="4"/>
                    <a:pt x="1" y="2"/>
                    <a:pt x="0" y="0"/>
                  </a:cubicBezTo>
                  <a:cubicBezTo>
                    <a:pt x="1" y="2"/>
                    <a:pt x="2" y="4"/>
                    <a:pt x="3" y="7"/>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任意多边形: 形状 48">
              <a:extLst>
                <a:ext uri="{FF2B5EF4-FFF2-40B4-BE49-F238E27FC236}">
                  <a16:creationId xmlns:a16="http://schemas.microsoft.com/office/drawing/2014/main" id="{F6B66F9B-21B2-5777-F6C0-63BEAE303583}"/>
                </a:ext>
              </a:extLst>
            </p:cNvPr>
            <p:cNvSpPr>
              <a:spLocks/>
            </p:cNvSpPr>
            <p:nvPr/>
          </p:nvSpPr>
          <p:spPr bwMode="auto">
            <a:xfrm>
              <a:off x="6734908" y="3860164"/>
              <a:ext cx="2011" cy="9049"/>
            </a:xfrm>
            <a:custGeom>
              <a:avLst/>
              <a:gdLst>
                <a:gd name="T0" fmla="*/ 2 w 2"/>
                <a:gd name="T1" fmla="*/ 8 h 8"/>
                <a:gd name="T2" fmla="*/ 0 w 2"/>
                <a:gd name="T3" fmla="*/ 0 h 8"/>
                <a:gd name="T4" fmla="*/ 2 w 2"/>
                <a:gd name="T5" fmla="*/ 8 h 8"/>
              </a:gdLst>
              <a:ahLst/>
              <a:cxnLst>
                <a:cxn ang="0">
                  <a:pos x="T0" y="T1"/>
                </a:cxn>
                <a:cxn ang="0">
                  <a:pos x="T2" y="T3"/>
                </a:cxn>
                <a:cxn ang="0">
                  <a:pos x="T4" y="T5"/>
                </a:cxn>
              </a:cxnLst>
              <a:rect l="0" t="0" r="r" b="b"/>
              <a:pathLst>
                <a:path w="2" h="8">
                  <a:moveTo>
                    <a:pt x="2" y="8"/>
                  </a:moveTo>
                  <a:cubicBezTo>
                    <a:pt x="1" y="5"/>
                    <a:pt x="1" y="3"/>
                    <a:pt x="0" y="0"/>
                  </a:cubicBezTo>
                  <a:cubicBezTo>
                    <a:pt x="1" y="3"/>
                    <a:pt x="1" y="5"/>
                    <a:pt x="2" y="8"/>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任意多边形: 形状 49">
              <a:extLst>
                <a:ext uri="{FF2B5EF4-FFF2-40B4-BE49-F238E27FC236}">
                  <a16:creationId xmlns:a16="http://schemas.microsoft.com/office/drawing/2014/main" id="{824FFB0A-B476-1842-9064-7FFE09C3A09E}"/>
                </a:ext>
              </a:extLst>
            </p:cNvPr>
            <p:cNvSpPr>
              <a:spLocks/>
            </p:cNvSpPr>
            <p:nvPr/>
          </p:nvSpPr>
          <p:spPr bwMode="auto">
            <a:xfrm>
              <a:off x="6736919" y="3876250"/>
              <a:ext cx="3016" cy="9049"/>
            </a:xfrm>
            <a:custGeom>
              <a:avLst/>
              <a:gdLst>
                <a:gd name="T0" fmla="*/ 2 w 2"/>
                <a:gd name="T1" fmla="*/ 7 h 7"/>
                <a:gd name="T2" fmla="*/ 0 w 2"/>
                <a:gd name="T3" fmla="*/ 0 h 7"/>
                <a:gd name="T4" fmla="*/ 2 w 2"/>
                <a:gd name="T5" fmla="*/ 7 h 7"/>
              </a:gdLst>
              <a:ahLst/>
              <a:cxnLst>
                <a:cxn ang="0">
                  <a:pos x="T0" y="T1"/>
                </a:cxn>
                <a:cxn ang="0">
                  <a:pos x="T2" y="T3"/>
                </a:cxn>
                <a:cxn ang="0">
                  <a:pos x="T4" y="T5"/>
                </a:cxn>
              </a:cxnLst>
              <a:rect l="0" t="0" r="r" b="b"/>
              <a:pathLst>
                <a:path w="2" h="7">
                  <a:moveTo>
                    <a:pt x="2" y="7"/>
                  </a:moveTo>
                  <a:cubicBezTo>
                    <a:pt x="1" y="5"/>
                    <a:pt x="1" y="2"/>
                    <a:pt x="0" y="0"/>
                  </a:cubicBezTo>
                  <a:cubicBezTo>
                    <a:pt x="1" y="2"/>
                    <a:pt x="1" y="5"/>
                    <a:pt x="2" y="7"/>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任意多边形: 形状 50">
              <a:extLst>
                <a:ext uri="{FF2B5EF4-FFF2-40B4-BE49-F238E27FC236}">
                  <a16:creationId xmlns:a16="http://schemas.microsoft.com/office/drawing/2014/main" id="{1366E3C5-3CFA-BC6E-94F8-11B2CC66A28B}"/>
                </a:ext>
              </a:extLst>
            </p:cNvPr>
            <p:cNvSpPr>
              <a:spLocks/>
            </p:cNvSpPr>
            <p:nvPr/>
          </p:nvSpPr>
          <p:spPr bwMode="auto">
            <a:xfrm>
              <a:off x="6731892" y="3845084"/>
              <a:ext cx="2011" cy="9049"/>
            </a:xfrm>
            <a:custGeom>
              <a:avLst/>
              <a:gdLst>
                <a:gd name="T0" fmla="*/ 1 w 1"/>
                <a:gd name="T1" fmla="*/ 8 h 8"/>
                <a:gd name="T2" fmla="*/ 0 w 1"/>
                <a:gd name="T3" fmla="*/ 0 h 8"/>
                <a:gd name="T4" fmla="*/ 1 w 1"/>
                <a:gd name="T5" fmla="*/ 8 h 8"/>
              </a:gdLst>
              <a:ahLst/>
              <a:cxnLst>
                <a:cxn ang="0">
                  <a:pos x="T0" y="T1"/>
                </a:cxn>
                <a:cxn ang="0">
                  <a:pos x="T2" y="T3"/>
                </a:cxn>
                <a:cxn ang="0">
                  <a:pos x="T4" y="T5"/>
                </a:cxn>
              </a:cxnLst>
              <a:rect l="0" t="0" r="r" b="b"/>
              <a:pathLst>
                <a:path w="1" h="8">
                  <a:moveTo>
                    <a:pt x="1" y="8"/>
                  </a:moveTo>
                  <a:cubicBezTo>
                    <a:pt x="1" y="5"/>
                    <a:pt x="0" y="3"/>
                    <a:pt x="0" y="0"/>
                  </a:cubicBezTo>
                  <a:cubicBezTo>
                    <a:pt x="0" y="3"/>
                    <a:pt x="1" y="5"/>
                    <a:pt x="1" y="8"/>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任意多边形: 形状 51">
              <a:extLst>
                <a:ext uri="{FF2B5EF4-FFF2-40B4-BE49-F238E27FC236}">
                  <a16:creationId xmlns:a16="http://schemas.microsoft.com/office/drawing/2014/main" id="{32F3BE3A-EF54-A1C5-00F1-1854F4ADBACD}"/>
                </a:ext>
              </a:extLst>
            </p:cNvPr>
            <p:cNvSpPr>
              <a:spLocks/>
            </p:cNvSpPr>
            <p:nvPr/>
          </p:nvSpPr>
          <p:spPr bwMode="auto">
            <a:xfrm>
              <a:off x="6741946" y="3907416"/>
              <a:ext cx="0" cy="9049"/>
            </a:xfrm>
            <a:custGeom>
              <a:avLst/>
              <a:gdLst>
                <a:gd name="T0" fmla="*/ 8 h 8"/>
                <a:gd name="T1" fmla="*/ 0 h 8"/>
                <a:gd name="T2" fmla="*/ 8 h 8"/>
              </a:gdLst>
              <a:ahLst/>
              <a:cxnLst>
                <a:cxn ang="0">
                  <a:pos x="0" y="T0"/>
                </a:cxn>
                <a:cxn ang="0">
                  <a:pos x="0" y="T1"/>
                </a:cxn>
                <a:cxn ang="0">
                  <a:pos x="0" y="T2"/>
                </a:cxn>
              </a:cxnLst>
              <a:rect l="0" t="0" r="r" b="b"/>
              <a:pathLst>
                <a:path h="8">
                  <a:moveTo>
                    <a:pt x="0" y="8"/>
                  </a:moveTo>
                  <a:cubicBezTo>
                    <a:pt x="0" y="5"/>
                    <a:pt x="0" y="3"/>
                    <a:pt x="0" y="0"/>
                  </a:cubicBezTo>
                  <a:cubicBezTo>
                    <a:pt x="0" y="3"/>
                    <a:pt x="0" y="5"/>
                    <a:pt x="0" y="8"/>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任意多边形: 形状 52">
              <a:extLst>
                <a:ext uri="{FF2B5EF4-FFF2-40B4-BE49-F238E27FC236}">
                  <a16:creationId xmlns:a16="http://schemas.microsoft.com/office/drawing/2014/main" id="{9AA20FFD-9809-7540-D721-FC341FED9C04}"/>
                </a:ext>
              </a:extLst>
            </p:cNvPr>
            <p:cNvSpPr>
              <a:spLocks/>
            </p:cNvSpPr>
            <p:nvPr/>
          </p:nvSpPr>
          <p:spPr bwMode="auto">
            <a:xfrm>
              <a:off x="6728876" y="3827992"/>
              <a:ext cx="2011" cy="11059"/>
            </a:xfrm>
            <a:custGeom>
              <a:avLst/>
              <a:gdLst>
                <a:gd name="T0" fmla="*/ 2 w 2"/>
                <a:gd name="T1" fmla="*/ 9 h 9"/>
                <a:gd name="T2" fmla="*/ 0 w 2"/>
                <a:gd name="T3" fmla="*/ 0 h 9"/>
                <a:gd name="T4" fmla="*/ 2 w 2"/>
                <a:gd name="T5" fmla="*/ 9 h 9"/>
              </a:gdLst>
              <a:ahLst/>
              <a:cxnLst>
                <a:cxn ang="0">
                  <a:pos x="T0" y="T1"/>
                </a:cxn>
                <a:cxn ang="0">
                  <a:pos x="T2" y="T3"/>
                </a:cxn>
                <a:cxn ang="0">
                  <a:pos x="T4" y="T5"/>
                </a:cxn>
              </a:cxnLst>
              <a:rect l="0" t="0" r="r" b="b"/>
              <a:pathLst>
                <a:path w="2" h="9">
                  <a:moveTo>
                    <a:pt x="2" y="9"/>
                  </a:moveTo>
                  <a:cubicBezTo>
                    <a:pt x="1" y="6"/>
                    <a:pt x="1" y="3"/>
                    <a:pt x="0" y="0"/>
                  </a:cubicBezTo>
                  <a:cubicBezTo>
                    <a:pt x="1" y="3"/>
                    <a:pt x="1" y="6"/>
                    <a:pt x="2" y="9"/>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任意多边形: 形状 53">
              <a:extLst>
                <a:ext uri="{FF2B5EF4-FFF2-40B4-BE49-F238E27FC236}">
                  <a16:creationId xmlns:a16="http://schemas.microsoft.com/office/drawing/2014/main" id="{6D382C1F-9B32-0BAB-8A2C-BB75C51BF0C3}"/>
                </a:ext>
              </a:extLst>
            </p:cNvPr>
            <p:cNvSpPr>
              <a:spLocks/>
            </p:cNvSpPr>
            <p:nvPr/>
          </p:nvSpPr>
          <p:spPr bwMode="auto">
            <a:xfrm>
              <a:off x="6743956" y="3938582"/>
              <a:ext cx="0" cy="11059"/>
            </a:xfrm>
            <a:custGeom>
              <a:avLst/>
              <a:gdLst>
                <a:gd name="T0" fmla="*/ 9 h 9"/>
                <a:gd name="T1" fmla="*/ 0 h 9"/>
                <a:gd name="T2" fmla="*/ 9 h 9"/>
              </a:gdLst>
              <a:ahLst/>
              <a:cxnLst>
                <a:cxn ang="0">
                  <a:pos x="0" y="T0"/>
                </a:cxn>
                <a:cxn ang="0">
                  <a:pos x="0" y="T1"/>
                </a:cxn>
                <a:cxn ang="0">
                  <a:pos x="0" y="T2"/>
                </a:cxn>
              </a:cxnLst>
              <a:rect l="0" t="0" r="r" b="b"/>
              <a:pathLst>
                <a:path h="9">
                  <a:moveTo>
                    <a:pt x="0" y="9"/>
                  </a:moveTo>
                  <a:cubicBezTo>
                    <a:pt x="0" y="6"/>
                    <a:pt x="0" y="3"/>
                    <a:pt x="0" y="0"/>
                  </a:cubicBezTo>
                  <a:cubicBezTo>
                    <a:pt x="0" y="3"/>
                    <a:pt x="0" y="6"/>
                    <a:pt x="0" y="9"/>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任意多边形: 形状 54">
              <a:extLst>
                <a:ext uri="{FF2B5EF4-FFF2-40B4-BE49-F238E27FC236}">
                  <a16:creationId xmlns:a16="http://schemas.microsoft.com/office/drawing/2014/main" id="{4946939D-398B-5461-CAFE-D6F4AA8F577C}"/>
                </a:ext>
              </a:extLst>
            </p:cNvPr>
            <p:cNvSpPr>
              <a:spLocks/>
            </p:cNvSpPr>
            <p:nvPr/>
          </p:nvSpPr>
          <p:spPr bwMode="auto">
            <a:xfrm>
              <a:off x="6706758" y="3750580"/>
              <a:ext cx="2011" cy="8043"/>
            </a:xfrm>
            <a:custGeom>
              <a:avLst/>
              <a:gdLst>
                <a:gd name="T0" fmla="*/ 2 w 2"/>
                <a:gd name="T1" fmla="*/ 7 h 7"/>
                <a:gd name="T2" fmla="*/ 0 w 2"/>
                <a:gd name="T3" fmla="*/ 0 h 7"/>
                <a:gd name="T4" fmla="*/ 2 w 2"/>
                <a:gd name="T5" fmla="*/ 7 h 7"/>
              </a:gdLst>
              <a:ahLst/>
              <a:cxnLst>
                <a:cxn ang="0">
                  <a:pos x="T0" y="T1"/>
                </a:cxn>
                <a:cxn ang="0">
                  <a:pos x="T2" y="T3"/>
                </a:cxn>
                <a:cxn ang="0">
                  <a:pos x="T4" y="T5"/>
                </a:cxn>
              </a:cxnLst>
              <a:rect l="0" t="0" r="r" b="b"/>
              <a:pathLst>
                <a:path w="2" h="7">
                  <a:moveTo>
                    <a:pt x="2" y="7"/>
                  </a:moveTo>
                  <a:cubicBezTo>
                    <a:pt x="1" y="5"/>
                    <a:pt x="1" y="2"/>
                    <a:pt x="0" y="0"/>
                  </a:cubicBezTo>
                  <a:cubicBezTo>
                    <a:pt x="1" y="2"/>
                    <a:pt x="1" y="5"/>
                    <a:pt x="2" y="7"/>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任意多边形: 形状 55">
              <a:extLst>
                <a:ext uri="{FF2B5EF4-FFF2-40B4-BE49-F238E27FC236}">
                  <a16:creationId xmlns:a16="http://schemas.microsoft.com/office/drawing/2014/main" id="{5241BBD9-1D86-3135-392D-2EE0C28C24E8}"/>
                </a:ext>
              </a:extLst>
            </p:cNvPr>
            <p:cNvSpPr>
              <a:spLocks/>
            </p:cNvSpPr>
            <p:nvPr/>
          </p:nvSpPr>
          <p:spPr bwMode="auto">
            <a:xfrm>
              <a:off x="6694694" y="3722430"/>
              <a:ext cx="4021" cy="7038"/>
            </a:xfrm>
            <a:custGeom>
              <a:avLst/>
              <a:gdLst>
                <a:gd name="T0" fmla="*/ 3 w 3"/>
                <a:gd name="T1" fmla="*/ 6 h 6"/>
                <a:gd name="T2" fmla="*/ 0 w 3"/>
                <a:gd name="T3" fmla="*/ 0 h 6"/>
                <a:gd name="T4" fmla="*/ 3 w 3"/>
                <a:gd name="T5" fmla="*/ 6 h 6"/>
              </a:gdLst>
              <a:ahLst/>
              <a:cxnLst>
                <a:cxn ang="0">
                  <a:pos x="T0" y="T1"/>
                </a:cxn>
                <a:cxn ang="0">
                  <a:pos x="T2" y="T3"/>
                </a:cxn>
                <a:cxn ang="0">
                  <a:pos x="T4" y="T5"/>
                </a:cxn>
              </a:cxnLst>
              <a:rect l="0" t="0" r="r" b="b"/>
              <a:pathLst>
                <a:path w="3" h="6">
                  <a:moveTo>
                    <a:pt x="3" y="6"/>
                  </a:moveTo>
                  <a:cubicBezTo>
                    <a:pt x="2" y="4"/>
                    <a:pt x="1" y="2"/>
                    <a:pt x="0" y="0"/>
                  </a:cubicBezTo>
                  <a:cubicBezTo>
                    <a:pt x="1" y="2"/>
                    <a:pt x="2" y="4"/>
                    <a:pt x="3"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任意多边形: 形状 56">
              <a:extLst>
                <a:ext uri="{FF2B5EF4-FFF2-40B4-BE49-F238E27FC236}">
                  <a16:creationId xmlns:a16="http://schemas.microsoft.com/office/drawing/2014/main" id="{20460A5F-3C88-6131-FDAF-4DB01E2D18FB}"/>
                </a:ext>
              </a:extLst>
            </p:cNvPr>
            <p:cNvSpPr>
              <a:spLocks/>
            </p:cNvSpPr>
            <p:nvPr/>
          </p:nvSpPr>
          <p:spPr bwMode="auto">
            <a:xfrm>
              <a:off x="6700726" y="3736505"/>
              <a:ext cx="3016" cy="8043"/>
            </a:xfrm>
            <a:custGeom>
              <a:avLst/>
              <a:gdLst>
                <a:gd name="T0" fmla="*/ 3 w 3"/>
                <a:gd name="T1" fmla="*/ 7 h 7"/>
                <a:gd name="T2" fmla="*/ 0 w 3"/>
                <a:gd name="T3" fmla="*/ 0 h 7"/>
                <a:gd name="T4" fmla="*/ 3 w 3"/>
                <a:gd name="T5" fmla="*/ 7 h 7"/>
              </a:gdLst>
              <a:ahLst/>
              <a:cxnLst>
                <a:cxn ang="0">
                  <a:pos x="T0" y="T1"/>
                </a:cxn>
                <a:cxn ang="0">
                  <a:pos x="T2" y="T3"/>
                </a:cxn>
                <a:cxn ang="0">
                  <a:pos x="T4" y="T5"/>
                </a:cxn>
              </a:cxnLst>
              <a:rect l="0" t="0" r="r" b="b"/>
              <a:pathLst>
                <a:path w="3" h="7">
                  <a:moveTo>
                    <a:pt x="3" y="7"/>
                  </a:moveTo>
                  <a:cubicBezTo>
                    <a:pt x="2" y="4"/>
                    <a:pt x="1" y="2"/>
                    <a:pt x="0" y="0"/>
                  </a:cubicBezTo>
                  <a:cubicBezTo>
                    <a:pt x="1" y="2"/>
                    <a:pt x="2" y="4"/>
                    <a:pt x="3" y="7"/>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任意多边形: 形状 57">
              <a:extLst>
                <a:ext uri="{FF2B5EF4-FFF2-40B4-BE49-F238E27FC236}">
                  <a16:creationId xmlns:a16="http://schemas.microsoft.com/office/drawing/2014/main" id="{19772AF4-B73D-2880-7833-B5F8009F4A8B}"/>
                </a:ext>
              </a:extLst>
            </p:cNvPr>
            <p:cNvSpPr>
              <a:spLocks/>
            </p:cNvSpPr>
            <p:nvPr/>
          </p:nvSpPr>
          <p:spPr bwMode="auto">
            <a:xfrm>
              <a:off x="6710780" y="3764655"/>
              <a:ext cx="3016" cy="9049"/>
            </a:xfrm>
            <a:custGeom>
              <a:avLst/>
              <a:gdLst>
                <a:gd name="T0" fmla="*/ 2 w 2"/>
                <a:gd name="T1" fmla="*/ 7 h 7"/>
                <a:gd name="T2" fmla="*/ 0 w 2"/>
                <a:gd name="T3" fmla="*/ 0 h 7"/>
                <a:gd name="T4" fmla="*/ 2 w 2"/>
                <a:gd name="T5" fmla="*/ 7 h 7"/>
              </a:gdLst>
              <a:ahLst/>
              <a:cxnLst>
                <a:cxn ang="0">
                  <a:pos x="T0" y="T1"/>
                </a:cxn>
                <a:cxn ang="0">
                  <a:pos x="T2" y="T3"/>
                </a:cxn>
                <a:cxn ang="0">
                  <a:pos x="T4" y="T5"/>
                </a:cxn>
              </a:cxnLst>
              <a:rect l="0" t="0" r="r" b="b"/>
              <a:pathLst>
                <a:path w="2" h="7">
                  <a:moveTo>
                    <a:pt x="2" y="7"/>
                  </a:moveTo>
                  <a:cubicBezTo>
                    <a:pt x="2" y="5"/>
                    <a:pt x="1" y="3"/>
                    <a:pt x="0" y="0"/>
                  </a:cubicBezTo>
                  <a:cubicBezTo>
                    <a:pt x="1" y="3"/>
                    <a:pt x="2" y="5"/>
                    <a:pt x="2" y="7"/>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任意多边形: 形状 58">
              <a:extLst>
                <a:ext uri="{FF2B5EF4-FFF2-40B4-BE49-F238E27FC236}">
                  <a16:creationId xmlns:a16="http://schemas.microsoft.com/office/drawing/2014/main" id="{05E2AB42-2D41-56A9-28EA-C764CAE42442}"/>
                </a:ext>
              </a:extLst>
            </p:cNvPr>
            <p:cNvSpPr>
              <a:spLocks/>
            </p:cNvSpPr>
            <p:nvPr/>
          </p:nvSpPr>
          <p:spPr bwMode="auto">
            <a:xfrm>
              <a:off x="6715806" y="3780741"/>
              <a:ext cx="2011" cy="8043"/>
            </a:xfrm>
            <a:custGeom>
              <a:avLst/>
              <a:gdLst>
                <a:gd name="T0" fmla="*/ 2 w 2"/>
                <a:gd name="T1" fmla="*/ 7 h 7"/>
                <a:gd name="T2" fmla="*/ 0 w 2"/>
                <a:gd name="T3" fmla="*/ 0 h 7"/>
                <a:gd name="T4" fmla="*/ 2 w 2"/>
                <a:gd name="T5" fmla="*/ 7 h 7"/>
              </a:gdLst>
              <a:ahLst/>
              <a:cxnLst>
                <a:cxn ang="0">
                  <a:pos x="T0" y="T1"/>
                </a:cxn>
                <a:cxn ang="0">
                  <a:pos x="T2" y="T3"/>
                </a:cxn>
                <a:cxn ang="0">
                  <a:pos x="T4" y="T5"/>
                </a:cxn>
              </a:cxnLst>
              <a:rect l="0" t="0" r="r" b="b"/>
              <a:pathLst>
                <a:path w="2" h="7">
                  <a:moveTo>
                    <a:pt x="2" y="7"/>
                  </a:moveTo>
                  <a:cubicBezTo>
                    <a:pt x="1" y="5"/>
                    <a:pt x="1" y="2"/>
                    <a:pt x="0" y="0"/>
                  </a:cubicBezTo>
                  <a:cubicBezTo>
                    <a:pt x="1" y="2"/>
                    <a:pt x="1" y="5"/>
                    <a:pt x="2" y="7"/>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任意多边形: 形状 59">
              <a:extLst>
                <a:ext uri="{FF2B5EF4-FFF2-40B4-BE49-F238E27FC236}">
                  <a16:creationId xmlns:a16="http://schemas.microsoft.com/office/drawing/2014/main" id="{EAA96816-EC4A-1CC9-6D5D-65902EAC0461}"/>
                </a:ext>
              </a:extLst>
            </p:cNvPr>
            <p:cNvSpPr>
              <a:spLocks/>
            </p:cNvSpPr>
            <p:nvPr/>
          </p:nvSpPr>
          <p:spPr bwMode="auto">
            <a:xfrm>
              <a:off x="6723849" y="3809896"/>
              <a:ext cx="4021" cy="14075"/>
            </a:xfrm>
            <a:custGeom>
              <a:avLst/>
              <a:gdLst>
                <a:gd name="T0" fmla="*/ 3 w 3"/>
                <a:gd name="T1" fmla="*/ 12 h 12"/>
                <a:gd name="T2" fmla="*/ 0 w 3"/>
                <a:gd name="T3" fmla="*/ 0 h 12"/>
                <a:gd name="T4" fmla="*/ 3 w 3"/>
                <a:gd name="T5" fmla="*/ 12 h 12"/>
              </a:gdLst>
              <a:ahLst/>
              <a:cxnLst>
                <a:cxn ang="0">
                  <a:pos x="T0" y="T1"/>
                </a:cxn>
                <a:cxn ang="0">
                  <a:pos x="T2" y="T3"/>
                </a:cxn>
                <a:cxn ang="0">
                  <a:pos x="T4" y="T5"/>
                </a:cxn>
              </a:cxnLst>
              <a:rect l="0" t="0" r="r" b="b"/>
              <a:pathLst>
                <a:path w="3" h="12">
                  <a:moveTo>
                    <a:pt x="3" y="12"/>
                  </a:moveTo>
                  <a:cubicBezTo>
                    <a:pt x="2" y="8"/>
                    <a:pt x="1" y="4"/>
                    <a:pt x="0" y="0"/>
                  </a:cubicBezTo>
                  <a:cubicBezTo>
                    <a:pt x="1" y="4"/>
                    <a:pt x="2" y="8"/>
                    <a:pt x="3" y="1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任意多边形: 形状 60">
              <a:extLst>
                <a:ext uri="{FF2B5EF4-FFF2-40B4-BE49-F238E27FC236}">
                  <a16:creationId xmlns:a16="http://schemas.microsoft.com/office/drawing/2014/main" id="{B6975A06-C6A4-C537-7635-56B69314A1E5}"/>
                </a:ext>
              </a:extLst>
            </p:cNvPr>
            <p:cNvSpPr>
              <a:spLocks/>
            </p:cNvSpPr>
            <p:nvPr/>
          </p:nvSpPr>
          <p:spPr bwMode="auto">
            <a:xfrm>
              <a:off x="6720833" y="3794816"/>
              <a:ext cx="2011" cy="10054"/>
            </a:xfrm>
            <a:custGeom>
              <a:avLst/>
              <a:gdLst>
                <a:gd name="T0" fmla="*/ 2 w 2"/>
                <a:gd name="T1" fmla="*/ 9 h 9"/>
                <a:gd name="T2" fmla="*/ 0 w 2"/>
                <a:gd name="T3" fmla="*/ 0 h 9"/>
                <a:gd name="T4" fmla="*/ 2 w 2"/>
                <a:gd name="T5" fmla="*/ 9 h 9"/>
              </a:gdLst>
              <a:ahLst/>
              <a:cxnLst>
                <a:cxn ang="0">
                  <a:pos x="T0" y="T1"/>
                </a:cxn>
                <a:cxn ang="0">
                  <a:pos x="T2" y="T3"/>
                </a:cxn>
                <a:cxn ang="0">
                  <a:pos x="T4" y="T5"/>
                </a:cxn>
              </a:cxnLst>
              <a:rect l="0" t="0" r="r" b="b"/>
              <a:pathLst>
                <a:path w="2" h="9">
                  <a:moveTo>
                    <a:pt x="2" y="9"/>
                  </a:moveTo>
                  <a:cubicBezTo>
                    <a:pt x="1" y="6"/>
                    <a:pt x="0" y="3"/>
                    <a:pt x="0" y="0"/>
                  </a:cubicBezTo>
                  <a:cubicBezTo>
                    <a:pt x="0" y="3"/>
                    <a:pt x="1" y="6"/>
                    <a:pt x="2" y="9"/>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任意多边形: 形状 61">
              <a:extLst>
                <a:ext uri="{FF2B5EF4-FFF2-40B4-BE49-F238E27FC236}">
                  <a16:creationId xmlns:a16="http://schemas.microsoft.com/office/drawing/2014/main" id="{16D5082E-FF27-486D-6FEC-6401E0080BED}"/>
                </a:ext>
              </a:extLst>
            </p:cNvPr>
            <p:cNvSpPr>
              <a:spLocks/>
            </p:cNvSpPr>
            <p:nvPr/>
          </p:nvSpPr>
          <p:spPr bwMode="auto">
            <a:xfrm>
              <a:off x="6742951" y="3922497"/>
              <a:ext cx="0" cy="10054"/>
            </a:xfrm>
            <a:custGeom>
              <a:avLst/>
              <a:gdLst>
                <a:gd name="T0" fmla="*/ 9 h 9"/>
                <a:gd name="T1" fmla="*/ 0 h 9"/>
                <a:gd name="T2" fmla="*/ 9 h 9"/>
              </a:gdLst>
              <a:ahLst/>
              <a:cxnLst>
                <a:cxn ang="0">
                  <a:pos x="0" y="T0"/>
                </a:cxn>
                <a:cxn ang="0">
                  <a:pos x="0" y="T1"/>
                </a:cxn>
                <a:cxn ang="0">
                  <a:pos x="0" y="T2"/>
                </a:cxn>
              </a:cxnLst>
              <a:rect l="0" t="0" r="r" b="b"/>
              <a:pathLst>
                <a:path h="9">
                  <a:moveTo>
                    <a:pt x="0" y="9"/>
                  </a:moveTo>
                  <a:cubicBezTo>
                    <a:pt x="0" y="6"/>
                    <a:pt x="0" y="3"/>
                    <a:pt x="0" y="0"/>
                  </a:cubicBezTo>
                  <a:cubicBezTo>
                    <a:pt x="0" y="3"/>
                    <a:pt x="0" y="6"/>
                    <a:pt x="0" y="9"/>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任意多边形: 形状 62">
              <a:extLst>
                <a:ext uri="{FF2B5EF4-FFF2-40B4-BE49-F238E27FC236}">
                  <a16:creationId xmlns:a16="http://schemas.microsoft.com/office/drawing/2014/main" id="{27435911-D235-7120-DD0E-D10EE7DFCE8B}"/>
                </a:ext>
              </a:extLst>
            </p:cNvPr>
            <p:cNvSpPr>
              <a:spLocks/>
            </p:cNvSpPr>
            <p:nvPr/>
          </p:nvSpPr>
          <p:spPr bwMode="auto">
            <a:xfrm>
              <a:off x="6335779" y="3367536"/>
              <a:ext cx="3016" cy="1006"/>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0" y="1"/>
                    <a:pt x="0" y="0"/>
                  </a:cubicBezTo>
                  <a:cubicBezTo>
                    <a:pt x="0" y="1"/>
                    <a:pt x="1" y="1"/>
                    <a:pt x="2" y="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任意多边形: 形状 63">
              <a:extLst>
                <a:ext uri="{FF2B5EF4-FFF2-40B4-BE49-F238E27FC236}">
                  <a16:creationId xmlns:a16="http://schemas.microsoft.com/office/drawing/2014/main" id="{B3F3FC8B-7DDE-1151-C300-D6EBE8214FCE}"/>
                </a:ext>
              </a:extLst>
            </p:cNvPr>
            <p:cNvSpPr>
              <a:spLocks/>
            </p:cNvSpPr>
            <p:nvPr/>
          </p:nvSpPr>
          <p:spPr bwMode="auto">
            <a:xfrm>
              <a:off x="6293554" y="3352456"/>
              <a:ext cx="5027" cy="2011"/>
            </a:xfrm>
            <a:custGeom>
              <a:avLst/>
              <a:gdLst>
                <a:gd name="T0" fmla="*/ 4 w 4"/>
                <a:gd name="T1" fmla="*/ 2 h 2"/>
                <a:gd name="T2" fmla="*/ 0 w 4"/>
                <a:gd name="T3" fmla="*/ 0 h 2"/>
                <a:gd name="T4" fmla="*/ 4 w 4"/>
                <a:gd name="T5" fmla="*/ 2 h 2"/>
              </a:gdLst>
              <a:ahLst/>
              <a:cxnLst>
                <a:cxn ang="0">
                  <a:pos x="T0" y="T1"/>
                </a:cxn>
                <a:cxn ang="0">
                  <a:pos x="T2" y="T3"/>
                </a:cxn>
                <a:cxn ang="0">
                  <a:pos x="T4" y="T5"/>
                </a:cxn>
              </a:cxnLst>
              <a:rect l="0" t="0" r="r" b="b"/>
              <a:pathLst>
                <a:path w="4" h="2">
                  <a:moveTo>
                    <a:pt x="4" y="2"/>
                  </a:moveTo>
                  <a:cubicBezTo>
                    <a:pt x="2" y="1"/>
                    <a:pt x="1" y="1"/>
                    <a:pt x="0" y="0"/>
                  </a:cubicBezTo>
                  <a:cubicBezTo>
                    <a:pt x="1" y="1"/>
                    <a:pt x="2" y="1"/>
                    <a:pt x="4" y="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任意多边形: 形状 64">
              <a:extLst>
                <a:ext uri="{FF2B5EF4-FFF2-40B4-BE49-F238E27FC236}">
                  <a16:creationId xmlns:a16="http://schemas.microsoft.com/office/drawing/2014/main" id="{34403F2A-8D3B-CB94-EB9F-BF4935D7216D}"/>
                </a:ext>
              </a:extLst>
            </p:cNvPr>
            <p:cNvSpPr>
              <a:spLocks/>
            </p:cNvSpPr>
            <p:nvPr/>
          </p:nvSpPr>
          <p:spPr bwMode="auto">
            <a:xfrm>
              <a:off x="6307629" y="3357482"/>
              <a:ext cx="5027" cy="2011"/>
            </a:xfrm>
            <a:custGeom>
              <a:avLst/>
              <a:gdLst>
                <a:gd name="T0" fmla="*/ 4 w 4"/>
                <a:gd name="T1" fmla="*/ 2 h 2"/>
                <a:gd name="T2" fmla="*/ 0 w 4"/>
                <a:gd name="T3" fmla="*/ 0 h 2"/>
                <a:gd name="T4" fmla="*/ 4 w 4"/>
                <a:gd name="T5" fmla="*/ 2 h 2"/>
              </a:gdLst>
              <a:ahLst/>
              <a:cxnLst>
                <a:cxn ang="0">
                  <a:pos x="T0" y="T1"/>
                </a:cxn>
                <a:cxn ang="0">
                  <a:pos x="T2" y="T3"/>
                </a:cxn>
                <a:cxn ang="0">
                  <a:pos x="T4" y="T5"/>
                </a:cxn>
              </a:cxnLst>
              <a:rect l="0" t="0" r="r" b="b"/>
              <a:pathLst>
                <a:path w="4" h="2">
                  <a:moveTo>
                    <a:pt x="4" y="2"/>
                  </a:moveTo>
                  <a:cubicBezTo>
                    <a:pt x="2" y="1"/>
                    <a:pt x="1" y="1"/>
                    <a:pt x="0" y="0"/>
                  </a:cubicBezTo>
                  <a:cubicBezTo>
                    <a:pt x="1" y="1"/>
                    <a:pt x="2" y="1"/>
                    <a:pt x="4" y="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任意多边形: 形状 65">
              <a:extLst>
                <a:ext uri="{FF2B5EF4-FFF2-40B4-BE49-F238E27FC236}">
                  <a16:creationId xmlns:a16="http://schemas.microsoft.com/office/drawing/2014/main" id="{F7E74D4C-9BEF-3A45-B515-F6EB9118452A}"/>
                </a:ext>
              </a:extLst>
            </p:cNvPr>
            <p:cNvSpPr>
              <a:spLocks/>
            </p:cNvSpPr>
            <p:nvPr/>
          </p:nvSpPr>
          <p:spPr bwMode="auto">
            <a:xfrm>
              <a:off x="6321704" y="3363515"/>
              <a:ext cx="4021" cy="1006"/>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1"/>
                    <a:pt x="1" y="0"/>
                    <a:pt x="0" y="0"/>
                  </a:cubicBezTo>
                  <a:cubicBezTo>
                    <a:pt x="1" y="0"/>
                    <a:pt x="2" y="1"/>
                    <a:pt x="3" y="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任意多边形: 形状 66">
              <a:extLst>
                <a:ext uri="{FF2B5EF4-FFF2-40B4-BE49-F238E27FC236}">
                  <a16:creationId xmlns:a16="http://schemas.microsoft.com/office/drawing/2014/main" id="{A8DB8AC3-0732-EBFF-DF71-1C8BD7C00B1B}"/>
                </a:ext>
              </a:extLst>
            </p:cNvPr>
            <p:cNvSpPr>
              <a:spLocks/>
            </p:cNvSpPr>
            <p:nvPr/>
          </p:nvSpPr>
          <p:spPr bwMode="auto">
            <a:xfrm>
              <a:off x="6384036" y="3389654"/>
              <a:ext cx="5027" cy="3016"/>
            </a:xfrm>
            <a:custGeom>
              <a:avLst/>
              <a:gdLst>
                <a:gd name="T0" fmla="*/ 4 w 4"/>
                <a:gd name="T1" fmla="*/ 2 h 2"/>
                <a:gd name="T2" fmla="*/ 0 w 4"/>
                <a:gd name="T3" fmla="*/ 0 h 2"/>
                <a:gd name="T4" fmla="*/ 4 w 4"/>
                <a:gd name="T5" fmla="*/ 2 h 2"/>
              </a:gdLst>
              <a:ahLst/>
              <a:cxnLst>
                <a:cxn ang="0">
                  <a:pos x="T0" y="T1"/>
                </a:cxn>
                <a:cxn ang="0">
                  <a:pos x="T2" y="T3"/>
                </a:cxn>
                <a:cxn ang="0">
                  <a:pos x="T4" y="T5"/>
                </a:cxn>
              </a:cxnLst>
              <a:rect l="0" t="0" r="r" b="b"/>
              <a:pathLst>
                <a:path w="4" h="2">
                  <a:moveTo>
                    <a:pt x="4" y="2"/>
                  </a:moveTo>
                  <a:cubicBezTo>
                    <a:pt x="3" y="1"/>
                    <a:pt x="2" y="1"/>
                    <a:pt x="0" y="0"/>
                  </a:cubicBezTo>
                  <a:cubicBezTo>
                    <a:pt x="2" y="1"/>
                    <a:pt x="3" y="1"/>
                    <a:pt x="4" y="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任意多边形: 形状 67">
              <a:extLst>
                <a:ext uri="{FF2B5EF4-FFF2-40B4-BE49-F238E27FC236}">
                  <a16:creationId xmlns:a16="http://schemas.microsoft.com/office/drawing/2014/main" id="{90327788-B9CE-4013-4411-20C0830D26A1}"/>
                </a:ext>
              </a:extLst>
            </p:cNvPr>
            <p:cNvSpPr>
              <a:spLocks/>
            </p:cNvSpPr>
            <p:nvPr/>
          </p:nvSpPr>
          <p:spPr bwMode="auto">
            <a:xfrm>
              <a:off x="6373983" y="3385633"/>
              <a:ext cx="100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任意多边形: 形状 68">
              <a:extLst>
                <a:ext uri="{FF2B5EF4-FFF2-40B4-BE49-F238E27FC236}">
                  <a16:creationId xmlns:a16="http://schemas.microsoft.com/office/drawing/2014/main" id="{516005AC-0A64-FA84-67E9-C617D33CDC66}"/>
                </a:ext>
              </a:extLst>
            </p:cNvPr>
            <p:cNvSpPr>
              <a:spLocks/>
            </p:cNvSpPr>
            <p:nvPr/>
          </p:nvSpPr>
          <p:spPr bwMode="auto">
            <a:xfrm>
              <a:off x="6196034" y="4604133"/>
              <a:ext cx="41220" cy="7038"/>
            </a:xfrm>
            <a:custGeom>
              <a:avLst/>
              <a:gdLst>
                <a:gd name="T0" fmla="*/ 0 w 35"/>
                <a:gd name="T1" fmla="*/ 6 h 6"/>
                <a:gd name="T2" fmla="*/ 0 w 35"/>
                <a:gd name="T3" fmla="*/ 6 h 6"/>
                <a:gd name="T4" fmla="*/ 35 w 35"/>
                <a:gd name="T5" fmla="*/ 0 h 6"/>
                <a:gd name="T6" fmla="*/ 0 w 35"/>
                <a:gd name="T7" fmla="*/ 6 h 6"/>
              </a:gdLst>
              <a:ahLst/>
              <a:cxnLst>
                <a:cxn ang="0">
                  <a:pos x="T0" y="T1"/>
                </a:cxn>
                <a:cxn ang="0">
                  <a:pos x="T2" y="T3"/>
                </a:cxn>
                <a:cxn ang="0">
                  <a:pos x="T4" y="T5"/>
                </a:cxn>
                <a:cxn ang="0">
                  <a:pos x="T6" y="T7"/>
                </a:cxn>
              </a:cxnLst>
              <a:rect l="0" t="0" r="r" b="b"/>
              <a:pathLst>
                <a:path w="35" h="6">
                  <a:moveTo>
                    <a:pt x="0" y="6"/>
                  </a:moveTo>
                  <a:cubicBezTo>
                    <a:pt x="0" y="6"/>
                    <a:pt x="0" y="6"/>
                    <a:pt x="0" y="6"/>
                  </a:cubicBezTo>
                  <a:cubicBezTo>
                    <a:pt x="12" y="4"/>
                    <a:pt x="23" y="2"/>
                    <a:pt x="35" y="0"/>
                  </a:cubicBezTo>
                  <a:cubicBezTo>
                    <a:pt x="23" y="2"/>
                    <a:pt x="12" y="4"/>
                    <a:pt x="0"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任意多边形: 形状 69">
              <a:extLst>
                <a:ext uri="{FF2B5EF4-FFF2-40B4-BE49-F238E27FC236}">
                  <a16:creationId xmlns:a16="http://schemas.microsoft.com/office/drawing/2014/main" id="{5A564C46-EBE1-6214-9BF7-318000C14CD7}"/>
                </a:ext>
              </a:extLst>
            </p:cNvPr>
            <p:cNvSpPr>
              <a:spLocks/>
            </p:cNvSpPr>
            <p:nvPr/>
          </p:nvSpPr>
          <p:spPr bwMode="auto">
            <a:xfrm>
              <a:off x="6278474" y="3349440"/>
              <a:ext cx="6032" cy="1006"/>
            </a:xfrm>
            <a:custGeom>
              <a:avLst/>
              <a:gdLst>
                <a:gd name="T0" fmla="*/ 5 w 5"/>
                <a:gd name="T1" fmla="*/ 1 h 1"/>
                <a:gd name="T2" fmla="*/ 0 w 5"/>
                <a:gd name="T3" fmla="*/ 0 h 1"/>
                <a:gd name="T4" fmla="*/ 5 w 5"/>
                <a:gd name="T5" fmla="*/ 1 h 1"/>
              </a:gdLst>
              <a:ahLst/>
              <a:cxnLst>
                <a:cxn ang="0">
                  <a:pos x="T0" y="T1"/>
                </a:cxn>
                <a:cxn ang="0">
                  <a:pos x="T2" y="T3"/>
                </a:cxn>
                <a:cxn ang="0">
                  <a:pos x="T4" y="T5"/>
                </a:cxn>
              </a:cxnLst>
              <a:rect l="0" t="0" r="r" b="b"/>
              <a:pathLst>
                <a:path w="5" h="1">
                  <a:moveTo>
                    <a:pt x="5" y="1"/>
                  </a:moveTo>
                  <a:cubicBezTo>
                    <a:pt x="3" y="1"/>
                    <a:pt x="2" y="0"/>
                    <a:pt x="0" y="0"/>
                  </a:cubicBezTo>
                  <a:cubicBezTo>
                    <a:pt x="2" y="0"/>
                    <a:pt x="3" y="1"/>
                    <a:pt x="5" y="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任意多边形: 形状 70">
              <a:extLst>
                <a:ext uri="{FF2B5EF4-FFF2-40B4-BE49-F238E27FC236}">
                  <a16:creationId xmlns:a16="http://schemas.microsoft.com/office/drawing/2014/main" id="{F1AD9520-AC32-064F-610D-3EE7D148ACDA}"/>
                </a:ext>
              </a:extLst>
            </p:cNvPr>
            <p:cNvSpPr>
              <a:spLocks/>
            </p:cNvSpPr>
            <p:nvPr/>
          </p:nvSpPr>
          <p:spPr bwMode="auto">
            <a:xfrm>
              <a:off x="6397107" y="3396692"/>
              <a:ext cx="5027" cy="3016"/>
            </a:xfrm>
            <a:custGeom>
              <a:avLst/>
              <a:gdLst>
                <a:gd name="T0" fmla="*/ 4 w 4"/>
                <a:gd name="T1" fmla="*/ 2 h 2"/>
                <a:gd name="T2" fmla="*/ 0 w 4"/>
                <a:gd name="T3" fmla="*/ 0 h 2"/>
                <a:gd name="T4" fmla="*/ 4 w 4"/>
                <a:gd name="T5" fmla="*/ 2 h 2"/>
              </a:gdLst>
              <a:ahLst/>
              <a:cxnLst>
                <a:cxn ang="0">
                  <a:pos x="T0" y="T1"/>
                </a:cxn>
                <a:cxn ang="0">
                  <a:pos x="T2" y="T3"/>
                </a:cxn>
                <a:cxn ang="0">
                  <a:pos x="T4" y="T5"/>
                </a:cxn>
              </a:cxnLst>
              <a:rect l="0" t="0" r="r" b="b"/>
              <a:pathLst>
                <a:path w="4" h="2">
                  <a:moveTo>
                    <a:pt x="4" y="2"/>
                  </a:moveTo>
                  <a:cubicBezTo>
                    <a:pt x="3" y="1"/>
                    <a:pt x="1" y="0"/>
                    <a:pt x="0" y="0"/>
                  </a:cubicBezTo>
                  <a:cubicBezTo>
                    <a:pt x="1" y="0"/>
                    <a:pt x="3" y="1"/>
                    <a:pt x="4" y="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任意多边形: 形状 71">
              <a:extLst>
                <a:ext uri="{FF2B5EF4-FFF2-40B4-BE49-F238E27FC236}">
                  <a16:creationId xmlns:a16="http://schemas.microsoft.com/office/drawing/2014/main" id="{2E3081BE-F085-BD71-FEF7-06BAF16C5B53}"/>
                </a:ext>
              </a:extLst>
            </p:cNvPr>
            <p:cNvSpPr>
              <a:spLocks/>
            </p:cNvSpPr>
            <p:nvPr/>
          </p:nvSpPr>
          <p:spPr bwMode="auto">
            <a:xfrm>
              <a:off x="5118844" y="2110833"/>
              <a:ext cx="2116289" cy="1439680"/>
            </a:xfrm>
            <a:custGeom>
              <a:avLst/>
              <a:gdLst>
                <a:gd name="T0" fmla="*/ 583 w 1800"/>
                <a:gd name="T1" fmla="*/ 673 h 1225"/>
                <a:gd name="T2" fmla="*/ 668 w 1800"/>
                <a:gd name="T3" fmla="*/ 680 h 1225"/>
                <a:gd name="T4" fmla="*/ 900 w 1800"/>
                <a:gd name="T5" fmla="*/ 650 h 1225"/>
                <a:gd name="T6" fmla="*/ 1740 w 1800"/>
                <a:gd name="T7" fmla="*/ 1225 h 1225"/>
                <a:gd name="T8" fmla="*/ 1800 w 1800"/>
                <a:gd name="T9" fmla="*/ 900 h 1225"/>
                <a:gd name="T10" fmla="*/ 900 w 1800"/>
                <a:gd name="T11" fmla="*/ 0 h 1225"/>
                <a:gd name="T12" fmla="*/ 0 w 1800"/>
                <a:gd name="T13" fmla="*/ 900 h 1225"/>
                <a:gd name="T14" fmla="*/ 36 w 1800"/>
                <a:gd name="T15" fmla="*/ 1152 h 1225"/>
                <a:gd name="T16" fmla="*/ 583 w 1800"/>
                <a:gd name="T17" fmla="*/ 67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0" h="1225">
                  <a:moveTo>
                    <a:pt x="583" y="673"/>
                  </a:moveTo>
                  <a:cubicBezTo>
                    <a:pt x="612" y="673"/>
                    <a:pt x="640" y="676"/>
                    <a:pt x="668" y="680"/>
                  </a:cubicBezTo>
                  <a:cubicBezTo>
                    <a:pt x="742" y="660"/>
                    <a:pt x="820" y="650"/>
                    <a:pt x="900" y="650"/>
                  </a:cubicBezTo>
                  <a:cubicBezTo>
                    <a:pt x="1283" y="650"/>
                    <a:pt x="1610" y="888"/>
                    <a:pt x="1740" y="1225"/>
                  </a:cubicBezTo>
                  <a:cubicBezTo>
                    <a:pt x="1779" y="1124"/>
                    <a:pt x="1800" y="1015"/>
                    <a:pt x="1800" y="900"/>
                  </a:cubicBezTo>
                  <a:cubicBezTo>
                    <a:pt x="1800" y="403"/>
                    <a:pt x="1397" y="0"/>
                    <a:pt x="900" y="0"/>
                  </a:cubicBezTo>
                  <a:cubicBezTo>
                    <a:pt x="403" y="0"/>
                    <a:pt x="0" y="403"/>
                    <a:pt x="0" y="900"/>
                  </a:cubicBezTo>
                  <a:cubicBezTo>
                    <a:pt x="0" y="988"/>
                    <a:pt x="12" y="1072"/>
                    <a:pt x="36" y="1152"/>
                  </a:cubicBezTo>
                  <a:cubicBezTo>
                    <a:pt x="71" y="882"/>
                    <a:pt x="302" y="673"/>
                    <a:pt x="583" y="67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48000" tIns="0" rIns="684000" bIns="612000" numCol="1" anchor="ctr" anchorCtr="1" compatLnSpc="1">
              <a:prstTxWarp prst="textNoShape">
                <a:avLst/>
              </a:prstTxWarp>
            </a:bodyPr>
            <a:lstStyle/>
            <a:p>
              <a:r>
                <a:rPr lang="en-US" altLang="zh-CN" sz="2400" b="1">
                  <a:solidFill>
                    <a:schemeClr val="bg1"/>
                  </a:solidFill>
                  <a:latin typeface="Arial" panose="020B0604020202020204" pitchFamily="34" charset="0"/>
                  <a:ea typeface="微软雅黑" panose="020B0503020204020204" pitchFamily="34" charset="-122"/>
                </a:rPr>
                <a:t>02</a:t>
              </a:r>
              <a:endParaRPr lang="zh-CN" altLang="en-US" sz="2400" b="1">
                <a:solidFill>
                  <a:schemeClr val="bg1"/>
                </a:solidFill>
                <a:latin typeface="Arial" panose="020B0604020202020204" pitchFamily="34" charset="0"/>
                <a:ea typeface="微软雅黑" panose="020B0503020204020204" pitchFamily="34" charset="-122"/>
              </a:endParaRPr>
            </a:p>
          </p:txBody>
        </p:sp>
        <p:sp>
          <p:nvSpPr>
            <p:cNvPr id="73" name="任意多边形: 形状 72">
              <a:extLst>
                <a:ext uri="{FF2B5EF4-FFF2-40B4-BE49-F238E27FC236}">
                  <a16:creationId xmlns:a16="http://schemas.microsoft.com/office/drawing/2014/main" id="{7C0B640D-420D-3D23-3A04-F5134473FE8A}"/>
                </a:ext>
              </a:extLst>
            </p:cNvPr>
            <p:cNvSpPr>
              <a:spLocks/>
            </p:cNvSpPr>
            <p:nvPr/>
          </p:nvSpPr>
          <p:spPr bwMode="auto">
            <a:xfrm>
              <a:off x="6237254" y="3337375"/>
              <a:ext cx="3016" cy="1006"/>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1"/>
                    <a:pt x="0" y="0"/>
                  </a:cubicBezTo>
                  <a:cubicBezTo>
                    <a:pt x="1" y="1"/>
                    <a:pt x="1" y="1"/>
                    <a:pt x="2" y="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任意多边形: 形状 73">
              <a:extLst>
                <a:ext uri="{FF2B5EF4-FFF2-40B4-BE49-F238E27FC236}">
                  <a16:creationId xmlns:a16="http://schemas.microsoft.com/office/drawing/2014/main" id="{A52D4E52-5F74-5BF0-53F3-8844AB09A54F}"/>
                </a:ext>
              </a:extLst>
            </p:cNvPr>
            <p:cNvSpPr>
              <a:spLocks/>
            </p:cNvSpPr>
            <p:nvPr/>
          </p:nvSpPr>
          <p:spPr bwMode="auto">
            <a:xfrm>
              <a:off x="6264399" y="3344413"/>
              <a:ext cx="5027" cy="1006"/>
            </a:xfrm>
            <a:custGeom>
              <a:avLst/>
              <a:gdLst>
                <a:gd name="T0" fmla="*/ 4 w 4"/>
                <a:gd name="T1" fmla="*/ 1 h 1"/>
                <a:gd name="T2" fmla="*/ 0 w 4"/>
                <a:gd name="T3" fmla="*/ 0 h 1"/>
                <a:gd name="T4" fmla="*/ 4 w 4"/>
                <a:gd name="T5" fmla="*/ 1 h 1"/>
              </a:gdLst>
              <a:ahLst/>
              <a:cxnLst>
                <a:cxn ang="0">
                  <a:pos x="T0" y="T1"/>
                </a:cxn>
                <a:cxn ang="0">
                  <a:pos x="T2" y="T3"/>
                </a:cxn>
                <a:cxn ang="0">
                  <a:pos x="T4" y="T5"/>
                </a:cxn>
              </a:cxnLst>
              <a:rect l="0" t="0" r="r" b="b"/>
              <a:pathLst>
                <a:path w="4" h="1">
                  <a:moveTo>
                    <a:pt x="4" y="1"/>
                  </a:moveTo>
                  <a:cubicBezTo>
                    <a:pt x="3" y="1"/>
                    <a:pt x="2" y="1"/>
                    <a:pt x="0" y="0"/>
                  </a:cubicBezTo>
                  <a:cubicBezTo>
                    <a:pt x="2" y="1"/>
                    <a:pt x="3" y="1"/>
                    <a:pt x="4" y="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任意多边形: 形状 74">
              <a:extLst>
                <a:ext uri="{FF2B5EF4-FFF2-40B4-BE49-F238E27FC236}">
                  <a16:creationId xmlns:a16="http://schemas.microsoft.com/office/drawing/2014/main" id="{BDD6CFB3-C00E-4B06-AA10-A21CB06C9E83}"/>
                </a:ext>
              </a:extLst>
            </p:cNvPr>
            <p:cNvSpPr>
              <a:spLocks/>
            </p:cNvSpPr>
            <p:nvPr/>
          </p:nvSpPr>
          <p:spPr bwMode="auto">
            <a:xfrm>
              <a:off x="6250324" y="3340392"/>
              <a:ext cx="5027" cy="2011"/>
            </a:xfrm>
            <a:custGeom>
              <a:avLst/>
              <a:gdLst>
                <a:gd name="T0" fmla="*/ 4 w 4"/>
                <a:gd name="T1" fmla="*/ 1 h 1"/>
                <a:gd name="T2" fmla="*/ 0 w 4"/>
                <a:gd name="T3" fmla="*/ 0 h 1"/>
                <a:gd name="T4" fmla="*/ 4 w 4"/>
                <a:gd name="T5" fmla="*/ 1 h 1"/>
              </a:gdLst>
              <a:ahLst/>
              <a:cxnLst>
                <a:cxn ang="0">
                  <a:pos x="T0" y="T1"/>
                </a:cxn>
                <a:cxn ang="0">
                  <a:pos x="T2" y="T3"/>
                </a:cxn>
                <a:cxn ang="0">
                  <a:pos x="T4" y="T5"/>
                </a:cxn>
              </a:cxnLst>
              <a:rect l="0" t="0" r="r" b="b"/>
              <a:pathLst>
                <a:path w="4" h="1">
                  <a:moveTo>
                    <a:pt x="4" y="1"/>
                  </a:moveTo>
                  <a:cubicBezTo>
                    <a:pt x="3" y="1"/>
                    <a:pt x="1" y="0"/>
                    <a:pt x="0" y="0"/>
                  </a:cubicBezTo>
                  <a:cubicBezTo>
                    <a:pt x="1" y="0"/>
                    <a:pt x="3" y="1"/>
                    <a:pt x="4" y="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任意多边形: 形状 75">
              <a:extLst>
                <a:ext uri="{FF2B5EF4-FFF2-40B4-BE49-F238E27FC236}">
                  <a16:creationId xmlns:a16="http://schemas.microsoft.com/office/drawing/2014/main" id="{15D1B994-0787-5352-E3A4-1AB3F0595C88}"/>
                </a:ext>
              </a:extLst>
            </p:cNvPr>
            <p:cNvSpPr>
              <a:spLocks/>
            </p:cNvSpPr>
            <p:nvPr/>
          </p:nvSpPr>
          <p:spPr bwMode="auto">
            <a:xfrm>
              <a:off x="6472508" y="3442939"/>
              <a:ext cx="2011" cy="1006"/>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1" y="0"/>
                    <a:pt x="1" y="1"/>
                    <a:pt x="2" y="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任意多边形: 形状 76">
              <a:extLst>
                <a:ext uri="{FF2B5EF4-FFF2-40B4-BE49-F238E27FC236}">
                  <a16:creationId xmlns:a16="http://schemas.microsoft.com/office/drawing/2014/main" id="{1A8E1727-5925-65FE-BF92-60A0116A847C}"/>
                </a:ext>
              </a:extLst>
            </p:cNvPr>
            <p:cNvSpPr>
              <a:spLocks/>
            </p:cNvSpPr>
            <p:nvPr/>
          </p:nvSpPr>
          <p:spPr bwMode="auto">
            <a:xfrm>
              <a:off x="6535847" y="3493207"/>
              <a:ext cx="5027" cy="5027"/>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2" y="3"/>
                    <a:pt x="1" y="2"/>
                    <a:pt x="0" y="0"/>
                  </a:cubicBezTo>
                  <a:cubicBezTo>
                    <a:pt x="1" y="2"/>
                    <a:pt x="2" y="3"/>
                    <a:pt x="4"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任意多边形: 形状 77">
              <a:extLst>
                <a:ext uri="{FF2B5EF4-FFF2-40B4-BE49-F238E27FC236}">
                  <a16:creationId xmlns:a16="http://schemas.microsoft.com/office/drawing/2014/main" id="{98B33061-FDDF-8688-A868-9DA25873EE5D}"/>
                </a:ext>
              </a:extLst>
            </p:cNvPr>
            <p:cNvSpPr>
              <a:spLocks/>
            </p:cNvSpPr>
            <p:nvPr/>
          </p:nvSpPr>
          <p:spPr bwMode="auto">
            <a:xfrm>
              <a:off x="6524787" y="3484158"/>
              <a:ext cx="4021" cy="5027"/>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3" y="2"/>
                    <a:pt x="2" y="1"/>
                    <a:pt x="0" y="0"/>
                  </a:cubicBezTo>
                  <a:cubicBezTo>
                    <a:pt x="2" y="1"/>
                    <a:pt x="3" y="2"/>
                    <a:pt x="4"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任意多边形: 形状 78">
              <a:extLst>
                <a:ext uri="{FF2B5EF4-FFF2-40B4-BE49-F238E27FC236}">
                  <a16:creationId xmlns:a16="http://schemas.microsoft.com/office/drawing/2014/main" id="{AE37B1C6-5315-150B-3ED5-30F08A2E1EC8}"/>
                </a:ext>
              </a:extLst>
            </p:cNvPr>
            <p:cNvSpPr>
              <a:spLocks/>
            </p:cNvSpPr>
            <p:nvPr/>
          </p:nvSpPr>
          <p:spPr bwMode="auto">
            <a:xfrm>
              <a:off x="6503675" y="3465057"/>
              <a:ext cx="3016" cy="4021"/>
            </a:xfrm>
            <a:custGeom>
              <a:avLst/>
              <a:gdLst>
                <a:gd name="T0" fmla="*/ 3 w 3"/>
                <a:gd name="T1" fmla="*/ 3 h 3"/>
                <a:gd name="T2" fmla="*/ 0 w 3"/>
                <a:gd name="T3" fmla="*/ 0 h 3"/>
                <a:gd name="T4" fmla="*/ 3 w 3"/>
                <a:gd name="T5" fmla="*/ 3 h 3"/>
              </a:gdLst>
              <a:ahLst/>
              <a:cxnLst>
                <a:cxn ang="0">
                  <a:pos x="T0" y="T1"/>
                </a:cxn>
                <a:cxn ang="0">
                  <a:pos x="T2" y="T3"/>
                </a:cxn>
                <a:cxn ang="0">
                  <a:pos x="T4" y="T5"/>
                </a:cxn>
              </a:cxnLst>
              <a:rect l="0" t="0" r="r" b="b"/>
              <a:pathLst>
                <a:path w="3" h="3">
                  <a:moveTo>
                    <a:pt x="3" y="3"/>
                  </a:moveTo>
                  <a:cubicBezTo>
                    <a:pt x="2" y="2"/>
                    <a:pt x="1" y="1"/>
                    <a:pt x="0" y="0"/>
                  </a:cubicBezTo>
                  <a:cubicBezTo>
                    <a:pt x="1" y="1"/>
                    <a:pt x="2" y="2"/>
                    <a:pt x="3" y="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任意多边形: 形状 79">
              <a:extLst>
                <a:ext uri="{FF2B5EF4-FFF2-40B4-BE49-F238E27FC236}">
                  <a16:creationId xmlns:a16="http://schemas.microsoft.com/office/drawing/2014/main" id="{35A97D21-60FA-CBD2-6397-3BFAB6FA13D7}"/>
                </a:ext>
              </a:extLst>
            </p:cNvPr>
            <p:cNvSpPr>
              <a:spLocks/>
            </p:cNvSpPr>
            <p:nvPr/>
          </p:nvSpPr>
          <p:spPr bwMode="auto">
            <a:xfrm>
              <a:off x="6513729" y="3475110"/>
              <a:ext cx="5027" cy="3016"/>
            </a:xfrm>
            <a:custGeom>
              <a:avLst/>
              <a:gdLst>
                <a:gd name="T0" fmla="*/ 4 w 4"/>
                <a:gd name="T1" fmla="*/ 3 h 3"/>
                <a:gd name="T2" fmla="*/ 0 w 4"/>
                <a:gd name="T3" fmla="*/ 0 h 3"/>
                <a:gd name="T4" fmla="*/ 4 w 4"/>
                <a:gd name="T5" fmla="*/ 3 h 3"/>
              </a:gdLst>
              <a:ahLst/>
              <a:cxnLst>
                <a:cxn ang="0">
                  <a:pos x="T0" y="T1"/>
                </a:cxn>
                <a:cxn ang="0">
                  <a:pos x="T2" y="T3"/>
                </a:cxn>
                <a:cxn ang="0">
                  <a:pos x="T4" y="T5"/>
                </a:cxn>
              </a:cxnLst>
              <a:rect l="0" t="0" r="r" b="b"/>
              <a:pathLst>
                <a:path w="4" h="3">
                  <a:moveTo>
                    <a:pt x="4" y="3"/>
                  </a:moveTo>
                  <a:cubicBezTo>
                    <a:pt x="3" y="2"/>
                    <a:pt x="1" y="1"/>
                    <a:pt x="0" y="0"/>
                  </a:cubicBezTo>
                  <a:cubicBezTo>
                    <a:pt x="1" y="1"/>
                    <a:pt x="3" y="2"/>
                    <a:pt x="4" y="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任意多边形: 形状 81">
              <a:extLst>
                <a:ext uri="{FF2B5EF4-FFF2-40B4-BE49-F238E27FC236}">
                  <a16:creationId xmlns:a16="http://schemas.microsoft.com/office/drawing/2014/main" id="{45F29D73-8E3A-3167-2317-59606F671F1C}"/>
                </a:ext>
              </a:extLst>
            </p:cNvPr>
            <p:cNvSpPr>
              <a:spLocks/>
            </p:cNvSpPr>
            <p:nvPr/>
          </p:nvSpPr>
          <p:spPr bwMode="auto">
            <a:xfrm>
              <a:off x="6546905" y="3504266"/>
              <a:ext cx="4021" cy="5027"/>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2" y="3"/>
                    <a:pt x="1" y="1"/>
                    <a:pt x="0" y="0"/>
                  </a:cubicBezTo>
                  <a:cubicBezTo>
                    <a:pt x="1" y="1"/>
                    <a:pt x="2" y="3"/>
                    <a:pt x="4"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任意多边形: 形状 82">
              <a:extLst>
                <a:ext uri="{FF2B5EF4-FFF2-40B4-BE49-F238E27FC236}">
                  <a16:creationId xmlns:a16="http://schemas.microsoft.com/office/drawing/2014/main" id="{04A973E1-1F1A-F0B5-6A7D-E739D279AD21}"/>
                </a:ext>
              </a:extLst>
            </p:cNvPr>
            <p:cNvSpPr>
              <a:spLocks/>
            </p:cNvSpPr>
            <p:nvPr/>
          </p:nvSpPr>
          <p:spPr bwMode="auto">
            <a:xfrm>
              <a:off x="6556959" y="3514319"/>
              <a:ext cx="5027" cy="5027"/>
            </a:xfrm>
            <a:custGeom>
              <a:avLst/>
              <a:gdLst>
                <a:gd name="T0" fmla="*/ 0 w 4"/>
                <a:gd name="T1" fmla="*/ 0 h 4"/>
                <a:gd name="T2" fmla="*/ 4 w 4"/>
                <a:gd name="T3" fmla="*/ 4 h 4"/>
                <a:gd name="T4" fmla="*/ 0 w 4"/>
                <a:gd name="T5" fmla="*/ 0 h 4"/>
              </a:gdLst>
              <a:ahLst/>
              <a:cxnLst>
                <a:cxn ang="0">
                  <a:pos x="T0" y="T1"/>
                </a:cxn>
                <a:cxn ang="0">
                  <a:pos x="T2" y="T3"/>
                </a:cxn>
                <a:cxn ang="0">
                  <a:pos x="T4" y="T5"/>
                </a:cxn>
              </a:cxnLst>
              <a:rect l="0" t="0" r="r" b="b"/>
              <a:pathLst>
                <a:path w="4" h="4">
                  <a:moveTo>
                    <a:pt x="0" y="0"/>
                  </a:moveTo>
                  <a:cubicBezTo>
                    <a:pt x="1" y="1"/>
                    <a:pt x="2" y="3"/>
                    <a:pt x="4" y="4"/>
                  </a:cubicBezTo>
                  <a:cubicBezTo>
                    <a:pt x="2" y="3"/>
                    <a:pt x="1" y="1"/>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任意多边形: 形状 84">
              <a:extLst>
                <a:ext uri="{FF2B5EF4-FFF2-40B4-BE49-F238E27FC236}">
                  <a16:creationId xmlns:a16="http://schemas.microsoft.com/office/drawing/2014/main" id="{D3B37F71-1C38-F1A9-12AF-D22B0A7B77FE}"/>
                </a:ext>
              </a:extLst>
            </p:cNvPr>
            <p:cNvSpPr>
              <a:spLocks/>
            </p:cNvSpPr>
            <p:nvPr/>
          </p:nvSpPr>
          <p:spPr bwMode="auto">
            <a:xfrm>
              <a:off x="6460444" y="3434896"/>
              <a:ext cx="4021" cy="2011"/>
            </a:xfrm>
            <a:custGeom>
              <a:avLst/>
              <a:gdLst>
                <a:gd name="T0" fmla="*/ 3 w 3"/>
                <a:gd name="T1" fmla="*/ 2 h 2"/>
                <a:gd name="T2" fmla="*/ 0 w 3"/>
                <a:gd name="T3" fmla="*/ 0 h 2"/>
                <a:gd name="T4" fmla="*/ 3 w 3"/>
                <a:gd name="T5" fmla="*/ 2 h 2"/>
              </a:gdLst>
              <a:ahLst/>
              <a:cxnLst>
                <a:cxn ang="0">
                  <a:pos x="T0" y="T1"/>
                </a:cxn>
                <a:cxn ang="0">
                  <a:pos x="T2" y="T3"/>
                </a:cxn>
                <a:cxn ang="0">
                  <a:pos x="T4" y="T5"/>
                </a:cxn>
              </a:cxnLst>
              <a:rect l="0" t="0" r="r" b="b"/>
              <a:pathLst>
                <a:path w="3" h="2">
                  <a:moveTo>
                    <a:pt x="3" y="2"/>
                  </a:moveTo>
                  <a:cubicBezTo>
                    <a:pt x="2" y="1"/>
                    <a:pt x="1" y="0"/>
                    <a:pt x="0" y="0"/>
                  </a:cubicBezTo>
                  <a:cubicBezTo>
                    <a:pt x="1" y="0"/>
                    <a:pt x="2" y="1"/>
                    <a:pt x="3" y="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任意多边形: 形状 85">
              <a:extLst>
                <a:ext uri="{FF2B5EF4-FFF2-40B4-BE49-F238E27FC236}">
                  <a16:creationId xmlns:a16="http://schemas.microsoft.com/office/drawing/2014/main" id="{B85F6F20-BA88-0609-9C22-74B5006E22A5}"/>
                </a:ext>
              </a:extLst>
            </p:cNvPr>
            <p:cNvSpPr>
              <a:spLocks/>
            </p:cNvSpPr>
            <p:nvPr/>
          </p:nvSpPr>
          <p:spPr bwMode="auto">
            <a:xfrm>
              <a:off x="6436315" y="3418810"/>
              <a:ext cx="5027" cy="3016"/>
            </a:xfrm>
            <a:custGeom>
              <a:avLst/>
              <a:gdLst>
                <a:gd name="T0" fmla="*/ 4 w 4"/>
                <a:gd name="T1" fmla="*/ 3 h 3"/>
                <a:gd name="T2" fmla="*/ 0 w 4"/>
                <a:gd name="T3" fmla="*/ 0 h 3"/>
                <a:gd name="T4" fmla="*/ 4 w 4"/>
                <a:gd name="T5" fmla="*/ 3 h 3"/>
              </a:gdLst>
              <a:ahLst/>
              <a:cxnLst>
                <a:cxn ang="0">
                  <a:pos x="T0" y="T1"/>
                </a:cxn>
                <a:cxn ang="0">
                  <a:pos x="T2" y="T3"/>
                </a:cxn>
                <a:cxn ang="0">
                  <a:pos x="T4" y="T5"/>
                </a:cxn>
              </a:cxnLst>
              <a:rect l="0" t="0" r="r" b="b"/>
              <a:pathLst>
                <a:path w="4" h="3">
                  <a:moveTo>
                    <a:pt x="4" y="3"/>
                  </a:moveTo>
                  <a:cubicBezTo>
                    <a:pt x="2" y="2"/>
                    <a:pt x="1" y="1"/>
                    <a:pt x="0" y="0"/>
                  </a:cubicBezTo>
                  <a:cubicBezTo>
                    <a:pt x="1" y="1"/>
                    <a:pt x="2" y="2"/>
                    <a:pt x="4" y="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任意多边形: 形状 86">
              <a:extLst>
                <a:ext uri="{FF2B5EF4-FFF2-40B4-BE49-F238E27FC236}">
                  <a16:creationId xmlns:a16="http://schemas.microsoft.com/office/drawing/2014/main" id="{51D779EF-0AD5-779A-28F1-B4DA9508BF32}"/>
                </a:ext>
              </a:extLst>
            </p:cNvPr>
            <p:cNvSpPr>
              <a:spLocks/>
            </p:cNvSpPr>
            <p:nvPr/>
          </p:nvSpPr>
          <p:spPr bwMode="auto">
            <a:xfrm>
              <a:off x="6423246" y="3411772"/>
              <a:ext cx="5027" cy="2011"/>
            </a:xfrm>
            <a:custGeom>
              <a:avLst/>
              <a:gdLst>
                <a:gd name="T0" fmla="*/ 4 w 4"/>
                <a:gd name="T1" fmla="*/ 2 h 2"/>
                <a:gd name="T2" fmla="*/ 0 w 4"/>
                <a:gd name="T3" fmla="*/ 0 h 2"/>
                <a:gd name="T4" fmla="*/ 4 w 4"/>
                <a:gd name="T5" fmla="*/ 2 h 2"/>
              </a:gdLst>
              <a:ahLst/>
              <a:cxnLst>
                <a:cxn ang="0">
                  <a:pos x="T0" y="T1"/>
                </a:cxn>
                <a:cxn ang="0">
                  <a:pos x="T2" y="T3"/>
                </a:cxn>
                <a:cxn ang="0">
                  <a:pos x="T4" y="T5"/>
                </a:cxn>
              </a:cxnLst>
              <a:rect l="0" t="0" r="r" b="b"/>
              <a:pathLst>
                <a:path w="4" h="2">
                  <a:moveTo>
                    <a:pt x="4" y="2"/>
                  </a:moveTo>
                  <a:cubicBezTo>
                    <a:pt x="3" y="1"/>
                    <a:pt x="1" y="0"/>
                    <a:pt x="0" y="0"/>
                  </a:cubicBezTo>
                  <a:cubicBezTo>
                    <a:pt x="1" y="0"/>
                    <a:pt x="3" y="1"/>
                    <a:pt x="4" y="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任意多边形: 形状 87">
              <a:extLst>
                <a:ext uri="{FF2B5EF4-FFF2-40B4-BE49-F238E27FC236}">
                  <a16:creationId xmlns:a16="http://schemas.microsoft.com/office/drawing/2014/main" id="{C7055E12-C762-C555-3FD8-F49F72E0C477}"/>
                </a:ext>
              </a:extLst>
            </p:cNvPr>
            <p:cNvSpPr>
              <a:spLocks/>
            </p:cNvSpPr>
            <p:nvPr/>
          </p:nvSpPr>
          <p:spPr bwMode="auto">
            <a:xfrm>
              <a:off x="6448380" y="3426853"/>
              <a:ext cx="4021" cy="2011"/>
            </a:xfrm>
            <a:custGeom>
              <a:avLst/>
              <a:gdLst>
                <a:gd name="T0" fmla="*/ 4 w 4"/>
                <a:gd name="T1" fmla="*/ 2 h 2"/>
                <a:gd name="T2" fmla="*/ 0 w 4"/>
                <a:gd name="T3" fmla="*/ 0 h 2"/>
                <a:gd name="T4" fmla="*/ 4 w 4"/>
                <a:gd name="T5" fmla="*/ 2 h 2"/>
              </a:gdLst>
              <a:ahLst/>
              <a:cxnLst>
                <a:cxn ang="0">
                  <a:pos x="T0" y="T1"/>
                </a:cxn>
                <a:cxn ang="0">
                  <a:pos x="T2" y="T3"/>
                </a:cxn>
                <a:cxn ang="0">
                  <a:pos x="T4" y="T5"/>
                </a:cxn>
              </a:cxnLst>
              <a:rect l="0" t="0" r="r" b="b"/>
              <a:pathLst>
                <a:path w="4" h="2">
                  <a:moveTo>
                    <a:pt x="4" y="2"/>
                  </a:moveTo>
                  <a:cubicBezTo>
                    <a:pt x="3" y="1"/>
                    <a:pt x="2" y="1"/>
                    <a:pt x="0" y="0"/>
                  </a:cubicBezTo>
                  <a:cubicBezTo>
                    <a:pt x="2" y="1"/>
                    <a:pt x="3" y="1"/>
                    <a:pt x="4" y="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任意多边形: 形状 88">
              <a:extLst>
                <a:ext uri="{FF2B5EF4-FFF2-40B4-BE49-F238E27FC236}">
                  <a16:creationId xmlns:a16="http://schemas.microsoft.com/office/drawing/2014/main" id="{F54B2DDA-6434-AF8E-0A78-57EEE94ABFCD}"/>
                </a:ext>
              </a:extLst>
            </p:cNvPr>
            <p:cNvSpPr>
              <a:spLocks/>
            </p:cNvSpPr>
            <p:nvPr/>
          </p:nvSpPr>
          <p:spPr bwMode="auto">
            <a:xfrm>
              <a:off x="6567013" y="3525378"/>
              <a:ext cx="4021" cy="5027"/>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3" y="3"/>
                    <a:pt x="2" y="1"/>
                    <a:pt x="0" y="0"/>
                  </a:cubicBezTo>
                  <a:cubicBezTo>
                    <a:pt x="2" y="1"/>
                    <a:pt x="3" y="3"/>
                    <a:pt x="4"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任意多边形: 形状 96">
              <a:extLst>
                <a:ext uri="{FF2B5EF4-FFF2-40B4-BE49-F238E27FC236}">
                  <a16:creationId xmlns:a16="http://schemas.microsoft.com/office/drawing/2014/main" id="{738802B4-98DE-97BC-BF49-7D5A6857BEB0}"/>
                </a:ext>
              </a:extLst>
            </p:cNvPr>
            <p:cNvSpPr>
              <a:spLocks/>
            </p:cNvSpPr>
            <p:nvPr/>
          </p:nvSpPr>
          <p:spPr bwMode="auto">
            <a:xfrm>
              <a:off x="6410176" y="3402724"/>
              <a:ext cx="5027" cy="4021"/>
            </a:xfrm>
            <a:custGeom>
              <a:avLst/>
              <a:gdLst>
                <a:gd name="T0" fmla="*/ 4 w 4"/>
                <a:gd name="T1" fmla="*/ 3 h 3"/>
                <a:gd name="T2" fmla="*/ 0 w 4"/>
                <a:gd name="T3" fmla="*/ 0 h 3"/>
                <a:gd name="T4" fmla="*/ 4 w 4"/>
                <a:gd name="T5" fmla="*/ 3 h 3"/>
              </a:gdLst>
              <a:ahLst/>
              <a:cxnLst>
                <a:cxn ang="0">
                  <a:pos x="T0" y="T1"/>
                </a:cxn>
                <a:cxn ang="0">
                  <a:pos x="T2" y="T3"/>
                </a:cxn>
                <a:cxn ang="0">
                  <a:pos x="T4" y="T5"/>
                </a:cxn>
              </a:cxnLst>
              <a:rect l="0" t="0" r="r" b="b"/>
              <a:pathLst>
                <a:path w="4" h="3">
                  <a:moveTo>
                    <a:pt x="4" y="3"/>
                  </a:moveTo>
                  <a:cubicBezTo>
                    <a:pt x="3" y="2"/>
                    <a:pt x="1" y="1"/>
                    <a:pt x="0" y="0"/>
                  </a:cubicBezTo>
                  <a:cubicBezTo>
                    <a:pt x="1" y="1"/>
                    <a:pt x="3" y="2"/>
                    <a:pt x="4" y="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任意多边形: 形状 97">
              <a:extLst>
                <a:ext uri="{FF2B5EF4-FFF2-40B4-BE49-F238E27FC236}">
                  <a16:creationId xmlns:a16="http://schemas.microsoft.com/office/drawing/2014/main" id="{9C19D11C-8F1D-B369-428B-184520231C17}"/>
                </a:ext>
              </a:extLst>
            </p:cNvPr>
            <p:cNvSpPr>
              <a:spLocks/>
            </p:cNvSpPr>
            <p:nvPr/>
          </p:nvSpPr>
          <p:spPr bwMode="auto">
            <a:xfrm>
              <a:off x="6494626" y="345902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任意多边形: 形状 103">
              <a:extLst>
                <a:ext uri="{FF2B5EF4-FFF2-40B4-BE49-F238E27FC236}">
                  <a16:creationId xmlns:a16="http://schemas.microsoft.com/office/drawing/2014/main" id="{4FEF72E7-A5A8-22C3-FE87-AE66F8834502}"/>
                </a:ext>
              </a:extLst>
            </p:cNvPr>
            <p:cNvSpPr>
              <a:spLocks/>
            </p:cNvSpPr>
            <p:nvPr/>
          </p:nvSpPr>
          <p:spPr bwMode="auto">
            <a:xfrm>
              <a:off x="6739935" y="3892336"/>
              <a:ext cx="1006" cy="8043"/>
            </a:xfrm>
            <a:custGeom>
              <a:avLst/>
              <a:gdLst>
                <a:gd name="T0" fmla="*/ 1 w 1"/>
                <a:gd name="T1" fmla="*/ 7 h 7"/>
                <a:gd name="T2" fmla="*/ 0 w 1"/>
                <a:gd name="T3" fmla="*/ 0 h 7"/>
                <a:gd name="T4" fmla="*/ 1 w 1"/>
                <a:gd name="T5" fmla="*/ 7 h 7"/>
              </a:gdLst>
              <a:ahLst/>
              <a:cxnLst>
                <a:cxn ang="0">
                  <a:pos x="T0" y="T1"/>
                </a:cxn>
                <a:cxn ang="0">
                  <a:pos x="T2" y="T3"/>
                </a:cxn>
                <a:cxn ang="0">
                  <a:pos x="T4" y="T5"/>
                </a:cxn>
              </a:cxnLst>
              <a:rect l="0" t="0" r="r" b="b"/>
              <a:pathLst>
                <a:path w="1" h="7">
                  <a:moveTo>
                    <a:pt x="1" y="7"/>
                  </a:moveTo>
                  <a:cubicBezTo>
                    <a:pt x="1" y="5"/>
                    <a:pt x="1" y="2"/>
                    <a:pt x="0" y="0"/>
                  </a:cubicBezTo>
                  <a:cubicBezTo>
                    <a:pt x="1" y="2"/>
                    <a:pt x="1" y="5"/>
                    <a:pt x="1" y="7"/>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任意多边形: 形状 104">
              <a:extLst>
                <a:ext uri="{FF2B5EF4-FFF2-40B4-BE49-F238E27FC236}">
                  <a16:creationId xmlns:a16="http://schemas.microsoft.com/office/drawing/2014/main" id="{E3403D1F-C9A2-4B1C-5F99-9F9ACCCBB5BD}"/>
                </a:ext>
              </a:extLst>
            </p:cNvPr>
            <p:cNvSpPr>
              <a:spLocks/>
            </p:cNvSpPr>
            <p:nvPr/>
          </p:nvSpPr>
          <p:spPr bwMode="auto">
            <a:xfrm>
              <a:off x="6494626" y="4476452"/>
              <a:ext cx="9049" cy="5027"/>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3" y="3"/>
                    <a:pt x="5" y="1"/>
                    <a:pt x="7" y="0"/>
                  </a:cubicBezTo>
                  <a:cubicBezTo>
                    <a:pt x="5" y="1"/>
                    <a:pt x="3"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任意多边形: 形状 105">
              <a:extLst>
                <a:ext uri="{FF2B5EF4-FFF2-40B4-BE49-F238E27FC236}">
                  <a16:creationId xmlns:a16="http://schemas.microsoft.com/office/drawing/2014/main" id="{99C7916C-F8DC-C8E7-0BC3-777C4F883DBA}"/>
                </a:ext>
              </a:extLst>
            </p:cNvPr>
            <p:cNvSpPr>
              <a:spLocks/>
            </p:cNvSpPr>
            <p:nvPr/>
          </p:nvSpPr>
          <p:spPr bwMode="auto">
            <a:xfrm>
              <a:off x="6474519" y="4481478"/>
              <a:ext cx="20107" cy="16086"/>
            </a:xfrm>
            <a:custGeom>
              <a:avLst/>
              <a:gdLst>
                <a:gd name="T0" fmla="*/ 0 w 17"/>
                <a:gd name="T1" fmla="*/ 13 h 13"/>
                <a:gd name="T2" fmla="*/ 17 w 17"/>
                <a:gd name="T3" fmla="*/ 0 h 13"/>
                <a:gd name="T4" fmla="*/ 0 w 17"/>
                <a:gd name="T5" fmla="*/ 13 h 13"/>
              </a:gdLst>
              <a:ahLst/>
              <a:cxnLst>
                <a:cxn ang="0">
                  <a:pos x="T0" y="T1"/>
                </a:cxn>
                <a:cxn ang="0">
                  <a:pos x="T2" y="T3"/>
                </a:cxn>
                <a:cxn ang="0">
                  <a:pos x="T4" y="T5"/>
                </a:cxn>
              </a:cxnLst>
              <a:rect l="0" t="0" r="r" b="b"/>
              <a:pathLst>
                <a:path w="17" h="13">
                  <a:moveTo>
                    <a:pt x="0" y="13"/>
                  </a:moveTo>
                  <a:cubicBezTo>
                    <a:pt x="6" y="9"/>
                    <a:pt x="11" y="4"/>
                    <a:pt x="17" y="0"/>
                  </a:cubicBezTo>
                  <a:cubicBezTo>
                    <a:pt x="11" y="4"/>
                    <a:pt x="6" y="9"/>
                    <a:pt x="0" y="1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任意多边形: 形状 106">
              <a:extLst>
                <a:ext uri="{FF2B5EF4-FFF2-40B4-BE49-F238E27FC236}">
                  <a16:creationId xmlns:a16="http://schemas.microsoft.com/office/drawing/2014/main" id="{2BCD092A-39F9-9807-2591-DDD7CAE20316}"/>
                </a:ext>
              </a:extLst>
            </p:cNvPr>
            <p:cNvSpPr>
              <a:spLocks/>
            </p:cNvSpPr>
            <p:nvPr/>
          </p:nvSpPr>
          <p:spPr bwMode="auto">
            <a:xfrm>
              <a:off x="6518755" y="4457350"/>
              <a:ext cx="6032" cy="6032"/>
            </a:xfrm>
            <a:custGeom>
              <a:avLst/>
              <a:gdLst>
                <a:gd name="T0" fmla="*/ 0 w 5"/>
                <a:gd name="T1" fmla="*/ 5 h 5"/>
                <a:gd name="T2" fmla="*/ 5 w 5"/>
                <a:gd name="T3" fmla="*/ 0 h 5"/>
                <a:gd name="T4" fmla="*/ 0 w 5"/>
                <a:gd name="T5" fmla="*/ 5 h 5"/>
              </a:gdLst>
              <a:ahLst/>
              <a:cxnLst>
                <a:cxn ang="0">
                  <a:pos x="T0" y="T1"/>
                </a:cxn>
                <a:cxn ang="0">
                  <a:pos x="T2" y="T3"/>
                </a:cxn>
                <a:cxn ang="0">
                  <a:pos x="T4" y="T5"/>
                </a:cxn>
              </a:cxnLst>
              <a:rect l="0" t="0" r="r" b="b"/>
              <a:pathLst>
                <a:path w="5" h="5">
                  <a:moveTo>
                    <a:pt x="0" y="5"/>
                  </a:moveTo>
                  <a:cubicBezTo>
                    <a:pt x="2" y="3"/>
                    <a:pt x="4" y="2"/>
                    <a:pt x="5" y="0"/>
                  </a:cubicBezTo>
                  <a:cubicBezTo>
                    <a:pt x="4" y="2"/>
                    <a:pt x="2"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任意多边形: 形状 107">
              <a:extLst>
                <a:ext uri="{FF2B5EF4-FFF2-40B4-BE49-F238E27FC236}">
                  <a16:creationId xmlns:a16="http://schemas.microsoft.com/office/drawing/2014/main" id="{D4E2BED1-B5BE-5639-6BA2-697D2E166D10}"/>
                </a:ext>
              </a:extLst>
            </p:cNvPr>
            <p:cNvSpPr>
              <a:spLocks/>
            </p:cNvSpPr>
            <p:nvPr/>
          </p:nvSpPr>
          <p:spPr bwMode="auto">
            <a:xfrm>
              <a:off x="6743956" y="3954668"/>
              <a:ext cx="0" cy="16086"/>
            </a:xfrm>
            <a:custGeom>
              <a:avLst/>
              <a:gdLst>
                <a:gd name="T0" fmla="*/ 14 h 14"/>
                <a:gd name="T1" fmla="*/ 0 h 14"/>
                <a:gd name="T2" fmla="*/ 14 h 14"/>
              </a:gdLst>
              <a:ahLst/>
              <a:cxnLst>
                <a:cxn ang="0">
                  <a:pos x="0" y="T0"/>
                </a:cxn>
                <a:cxn ang="0">
                  <a:pos x="0" y="T1"/>
                </a:cxn>
                <a:cxn ang="0">
                  <a:pos x="0" y="T2"/>
                </a:cxn>
              </a:cxnLst>
              <a:rect l="0" t="0" r="r" b="b"/>
              <a:pathLst>
                <a:path h="14">
                  <a:moveTo>
                    <a:pt x="0" y="14"/>
                  </a:moveTo>
                  <a:cubicBezTo>
                    <a:pt x="0" y="10"/>
                    <a:pt x="0" y="5"/>
                    <a:pt x="0" y="0"/>
                  </a:cubicBezTo>
                  <a:cubicBezTo>
                    <a:pt x="0" y="5"/>
                    <a:pt x="0" y="10"/>
                    <a:pt x="0" y="1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任意多边形: 形状 108">
              <a:extLst>
                <a:ext uri="{FF2B5EF4-FFF2-40B4-BE49-F238E27FC236}">
                  <a16:creationId xmlns:a16="http://schemas.microsoft.com/office/drawing/2014/main" id="{0C9A945F-01F8-79D9-B0CD-1D87ACFCFDD6}"/>
                </a:ext>
              </a:extLst>
            </p:cNvPr>
            <p:cNvSpPr>
              <a:spLocks/>
            </p:cNvSpPr>
            <p:nvPr/>
          </p:nvSpPr>
          <p:spPr bwMode="auto">
            <a:xfrm>
              <a:off x="6452401" y="4506613"/>
              <a:ext cx="8043" cy="603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3"/>
                    <a:pt x="5" y="2"/>
                    <a:pt x="7" y="0"/>
                  </a:cubicBezTo>
                  <a:cubicBezTo>
                    <a:pt x="5" y="2"/>
                    <a:pt x="2"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任意多边形: 形状 109">
              <a:extLst>
                <a:ext uri="{FF2B5EF4-FFF2-40B4-BE49-F238E27FC236}">
                  <a16:creationId xmlns:a16="http://schemas.microsoft.com/office/drawing/2014/main" id="{F700C0BE-42D0-54A3-6E91-74A668294A76}"/>
                </a:ext>
              </a:extLst>
            </p:cNvPr>
            <p:cNvSpPr>
              <a:spLocks/>
            </p:cNvSpPr>
            <p:nvPr/>
          </p:nvSpPr>
          <p:spPr bwMode="auto">
            <a:xfrm>
              <a:off x="6464466" y="4498570"/>
              <a:ext cx="8043" cy="603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2" y="4"/>
                    <a:pt x="5" y="2"/>
                    <a:pt x="7" y="0"/>
                  </a:cubicBezTo>
                  <a:cubicBezTo>
                    <a:pt x="5" y="2"/>
                    <a:pt x="2" y="4"/>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任意多边形: 形状 110">
              <a:extLst>
                <a:ext uri="{FF2B5EF4-FFF2-40B4-BE49-F238E27FC236}">
                  <a16:creationId xmlns:a16="http://schemas.microsoft.com/office/drawing/2014/main" id="{826A4B8E-2A94-C28A-2D01-8EE796EB866F}"/>
                </a:ext>
              </a:extLst>
            </p:cNvPr>
            <p:cNvSpPr>
              <a:spLocks/>
            </p:cNvSpPr>
            <p:nvPr/>
          </p:nvSpPr>
          <p:spPr bwMode="auto">
            <a:xfrm>
              <a:off x="6540873" y="4437242"/>
              <a:ext cx="6032" cy="6032"/>
            </a:xfrm>
            <a:custGeom>
              <a:avLst/>
              <a:gdLst>
                <a:gd name="T0" fmla="*/ 0 w 5"/>
                <a:gd name="T1" fmla="*/ 5 h 5"/>
                <a:gd name="T2" fmla="*/ 5 w 5"/>
                <a:gd name="T3" fmla="*/ 0 h 5"/>
                <a:gd name="T4" fmla="*/ 0 w 5"/>
                <a:gd name="T5" fmla="*/ 5 h 5"/>
              </a:gdLst>
              <a:ahLst/>
              <a:cxnLst>
                <a:cxn ang="0">
                  <a:pos x="T0" y="T1"/>
                </a:cxn>
                <a:cxn ang="0">
                  <a:pos x="T2" y="T3"/>
                </a:cxn>
                <a:cxn ang="0">
                  <a:pos x="T4" y="T5"/>
                </a:cxn>
              </a:cxnLst>
              <a:rect l="0" t="0" r="r" b="b"/>
              <a:pathLst>
                <a:path w="5" h="5">
                  <a:moveTo>
                    <a:pt x="0" y="5"/>
                  </a:moveTo>
                  <a:cubicBezTo>
                    <a:pt x="1" y="3"/>
                    <a:pt x="3" y="2"/>
                    <a:pt x="5" y="0"/>
                  </a:cubicBezTo>
                  <a:cubicBezTo>
                    <a:pt x="3" y="2"/>
                    <a:pt x="1"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任意多边形: 形状 111">
              <a:extLst>
                <a:ext uri="{FF2B5EF4-FFF2-40B4-BE49-F238E27FC236}">
                  <a16:creationId xmlns:a16="http://schemas.microsoft.com/office/drawing/2014/main" id="{6AAF7CB9-9B67-F4B0-C8D7-57E5F648D6D4}"/>
                </a:ext>
              </a:extLst>
            </p:cNvPr>
            <p:cNvSpPr>
              <a:spLocks/>
            </p:cNvSpPr>
            <p:nvPr/>
          </p:nvSpPr>
          <p:spPr bwMode="auto">
            <a:xfrm>
              <a:off x="6561986" y="4416130"/>
              <a:ext cx="5027" cy="6032"/>
            </a:xfrm>
            <a:custGeom>
              <a:avLst/>
              <a:gdLst>
                <a:gd name="T0" fmla="*/ 0 w 4"/>
                <a:gd name="T1" fmla="*/ 5 h 5"/>
                <a:gd name="T2" fmla="*/ 4 w 4"/>
                <a:gd name="T3" fmla="*/ 0 h 5"/>
                <a:gd name="T4" fmla="*/ 0 w 4"/>
                <a:gd name="T5" fmla="*/ 5 h 5"/>
              </a:gdLst>
              <a:ahLst/>
              <a:cxnLst>
                <a:cxn ang="0">
                  <a:pos x="T0" y="T1"/>
                </a:cxn>
                <a:cxn ang="0">
                  <a:pos x="T2" y="T3"/>
                </a:cxn>
                <a:cxn ang="0">
                  <a:pos x="T4" y="T5"/>
                </a:cxn>
              </a:cxnLst>
              <a:rect l="0" t="0" r="r" b="b"/>
              <a:pathLst>
                <a:path w="4" h="5">
                  <a:moveTo>
                    <a:pt x="0" y="5"/>
                  </a:moveTo>
                  <a:cubicBezTo>
                    <a:pt x="1" y="4"/>
                    <a:pt x="3" y="2"/>
                    <a:pt x="4" y="0"/>
                  </a:cubicBezTo>
                  <a:cubicBezTo>
                    <a:pt x="3" y="2"/>
                    <a:pt x="1" y="4"/>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任意多边形: 形状 112">
              <a:extLst>
                <a:ext uri="{FF2B5EF4-FFF2-40B4-BE49-F238E27FC236}">
                  <a16:creationId xmlns:a16="http://schemas.microsoft.com/office/drawing/2014/main" id="{9A4CA99A-4E22-26B0-BB57-DEA5D0339254}"/>
                </a:ext>
              </a:extLst>
            </p:cNvPr>
            <p:cNvSpPr>
              <a:spLocks/>
            </p:cNvSpPr>
            <p:nvPr/>
          </p:nvSpPr>
          <p:spPr bwMode="auto">
            <a:xfrm>
              <a:off x="6528809" y="4447296"/>
              <a:ext cx="7038" cy="5027"/>
            </a:xfrm>
            <a:custGeom>
              <a:avLst/>
              <a:gdLst>
                <a:gd name="T0" fmla="*/ 0 w 6"/>
                <a:gd name="T1" fmla="*/ 4 h 4"/>
                <a:gd name="T2" fmla="*/ 6 w 6"/>
                <a:gd name="T3" fmla="*/ 0 h 4"/>
                <a:gd name="T4" fmla="*/ 0 w 6"/>
                <a:gd name="T5" fmla="*/ 4 h 4"/>
              </a:gdLst>
              <a:ahLst/>
              <a:cxnLst>
                <a:cxn ang="0">
                  <a:pos x="T0" y="T1"/>
                </a:cxn>
                <a:cxn ang="0">
                  <a:pos x="T2" y="T3"/>
                </a:cxn>
                <a:cxn ang="0">
                  <a:pos x="T4" y="T5"/>
                </a:cxn>
              </a:cxnLst>
              <a:rect l="0" t="0" r="r" b="b"/>
              <a:pathLst>
                <a:path w="6" h="4">
                  <a:moveTo>
                    <a:pt x="0" y="4"/>
                  </a:moveTo>
                  <a:cubicBezTo>
                    <a:pt x="2" y="3"/>
                    <a:pt x="4" y="1"/>
                    <a:pt x="6" y="0"/>
                  </a:cubicBezTo>
                  <a:cubicBezTo>
                    <a:pt x="4" y="1"/>
                    <a:pt x="2" y="3"/>
                    <a:pt x="0"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任意多边形: 形状 113">
              <a:extLst>
                <a:ext uri="{FF2B5EF4-FFF2-40B4-BE49-F238E27FC236}">
                  <a16:creationId xmlns:a16="http://schemas.microsoft.com/office/drawing/2014/main" id="{9A1AFD78-221A-DCA7-2E51-14B3CFF566FF}"/>
                </a:ext>
              </a:extLst>
            </p:cNvPr>
            <p:cNvSpPr>
              <a:spLocks/>
            </p:cNvSpPr>
            <p:nvPr/>
          </p:nvSpPr>
          <p:spPr bwMode="auto">
            <a:xfrm>
              <a:off x="6582093" y="4395017"/>
              <a:ext cx="5027" cy="6032"/>
            </a:xfrm>
            <a:custGeom>
              <a:avLst/>
              <a:gdLst>
                <a:gd name="T0" fmla="*/ 0 w 4"/>
                <a:gd name="T1" fmla="*/ 5 h 5"/>
                <a:gd name="T2" fmla="*/ 4 w 4"/>
                <a:gd name="T3" fmla="*/ 0 h 5"/>
                <a:gd name="T4" fmla="*/ 0 w 4"/>
                <a:gd name="T5" fmla="*/ 5 h 5"/>
              </a:gdLst>
              <a:ahLst/>
              <a:cxnLst>
                <a:cxn ang="0">
                  <a:pos x="T0" y="T1"/>
                </a:cxn>
                <a:cxn ang="0">
                  <a:pos x="T2" y="T3"/>
                </a:cxn>
                <a:cxn ang="0">
                  <a:pos x="T4" y="T5"/>
                </a:cxn>
              </a:cxnLst>
              <a:rect l="0" t="0" r="r" b="b"/>
              <a:pathLst>
                <a:path w="4" h="5">
                  <a:moveTo>
                    <a:pt x="0" y="5"/>
                  </a:moveTo>
                  <a:cubicBezTo>
                    <a:pt x="1" y="3"/>
                    <a:pt x="3" y="1"/>
                    <a:pt x="4" y="0"/>
                  </a:cubicBezTo>
                  <a:cubicBezTo>
                    <a:pt x="3" y="1"/>
                    <a:pt x="1"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任意多边形: 形状 114">
              <a:extLst>
                <a:ext uri="{FF2B5EF4-FFF2-40B4-BE49-F238E27FC236}">
                  <a16:creationId xmlns:a16="http://schemas.microsoft.com/office/drawing/2014/main" id="{3959CAB7-6C0A-1692-138B-73A118A5A70B}"/>
                </a:ext>
              </a:extLst>
            </p:cNvPr>
            <p:cNvSpPr>
              <a:spLocks/>
            </p:cNvSpPr>
            <p:nvPr/>
          </p:nvSpPr>
          <p:spPr bwMode="auto">
            <a:xfrm>
              <a:off x="6571034" y="4405071"/>
              <a:ext cx="6032" cy="6032"/>
            </a:xfrm>
            <a:custGeom>
              <a:avLst/>
              <a:gdLst>
                <a:gd name="T0" fmla="*/ 0 w 5"/>
                <a:gd name="T1" fmla="*/ 5 h 5"/>
                <a:gd name="T2" fmla="*/ 5 w 5"/>
                <a:gd name="T3" fmla="*/ 0 h 5"/>
                <a:gd name="T4" fmla="*/ 0 w 5"/>
                <a:gd name="T5" fmla="*/ 5 h 5"/>
              </a:gdLst>
              <a:ahLst/>
              <a:cxnLst>
                <a:cxn ang="0">
                  <a:pos x="T0" y="T1"/>
                </a:cxn>
                <a:cxn ang="0">
                  <a:pos x="T2" y="T3"/>
                </a:cxn>
                <a:cxn ang="0">
                  <a:pos x="T4" y="T5"/>
                </a:cxn>
              </a:cxnLst>
              <a:rect l="0" t="0" r="r" b="b"/>
              <a:pathLst>
                <a:path w="5" h="5">
                  <a:moveTo>
                    <a:pt x="0" y="5"/>
                  </a:moveTo>
                  <a:cubicBezTo>
                    <a:pt x="2" y="3"/>
                    <a:pt x="3" y="2"/>
                    <a:pt x="5" y="0"/>
                  </a:cubicBezTo>
                  <a:cubicBezTo>
                    <a:pt x="3" y="2"/>
                    <a:pt x="2"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任意多边形: 形状 115">
              <a:extLst>
                <a:ext uri="{FF2B5EF4-FFF2-40B4-BE49-F238E27FC236}">
                  <a16:creationId xmlns:a16="http://schemas.microsoft.com/office/drawing/2014/main" id="{AACA5649-E095-9199-6D5A-679B950CF2D4}"/>
                </a:ext>
              </a:extLst>
            </p:cNvPr>
            <p:cNvSpPr>
              <a:spLocks/>
            </p:cNvSpPr>
            <p:nvPr/>
          </p:nvSpPr>
          <p:spPr bwMode="auto">
            <a:xfrm>
              <a:off x="6591141" y="4376921"/>
              <a:ext cx="10054" cy="12064"/>
            </a:xfrm>
            <a:custGeom>
              <a:avLst/>
              <a:gdLst>
                <a:gd name="T0" fmla="*/ 0 w 8"/>
                <a:gd name="T1" fmla="*/ 10 h 10"/>
                <a:gd name="T2" fmla="*/ 8 w 8"/>
                <a:gd name="T3" fmla="*/ 0 h 10"/>
                <a:gd name="T4" fmla="*/ 0 w 8"/>
                <a:gd name="T5" fmla="*/ 10 h 10"/>
              </a:gdLst>
              <a:ahLst/>
              <a:cxnLst>
                <a:cxn ang="0">
                  <a:pos x="T0" y="T1"/>
                </a:cxn>
                <a:cxn ang="0">
                  <a:pos x="T2" y="T3"/>
                </a:cxn>
                <a:cxn ang="0">
                  <a:pos x="T4" y="T5"/>
                </a:cxn>
              </a:cxnLst>
              <a:rect l="0" t="0" r="r" b="b"/>
              <a:pathLst>
                <a:path w="8" h="10">
                  <a:moveTo>
                    <a:pt x="0" y="10"/>
                  </a:moveTo>
                  <a:cubicBezTo>
                    <a:pt x="3" y="7"/>
                    <a:pt x="5" y="4"/>
                    <a:pt x="8" y="0"/>
                  </a:cubicBezTo>
                  <a:cubicBezTo>
                    <a:pt x="5" y="4"/>
                    <a:pt x="3" y="7"/>
                    <a:pt x="0" y="1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任意多边形: 形状 116">
              <a:extLst>
                <a:ext uri="{FF2B5EF4-FFF2-40B4-BE49-F238E27FC236}">
                  <a16:creationId xmlns:a16="http://schemas.microsoft.com/office/drawing/2014/main" id="{FB598A7C-EC82-F1ED-E0B4-205937DA66ED}"/>
                </a:ext>
              </a:extLst>
            </p:cNvPr>
            <p:cNvSpPr>
              <a:spLocks/>
            </p:cNvSpPr>
            <p:nvPr/>
          </p:nvSpPr>
          <p:spPr bwMode="auto">
            <a:xfrm>
              <a:off x="6441342" y="4514656"/>
              <a:ext cx="7038" cy="6032"/>
            </a:xfrm>
            <a:custGeom>
              <a:avLst/>
              <a:gdLst>
                <a:gd name="T0" fmla="*/ 0 w 6"/>
                <a:gd name="T1" fmla="*/ 5 h 5"/>
                <a:gd name="T2" fmla="*/ 6 w 6"/>
                <a:gd name="T3" fmla="*/ 0 h 5"/>
                <a:gd name="T4" fmla="*/ 0 w 6"/>
                <a:gd name="T5" fmla="*/ 5 h 5"/>
              </a:gdLst>
              <a:ahLst/>
              <a:cxnLst>
                <a:cxn ang="0">
                  <a:pos x="T0" y="T1"/>
                </a:cxn>
                <a:cxn ang="0">
                  <a:pos x="T2" y="T3"/>
                </a:cxn>
                <a:cxn ang="0">
                  <a:pos x="T4" y="T5"/>
                </a:cxn>
              </a:cxnLst>
              <a:rect l="0" t="0" r="r" b="b"/>
              <a:pathLst>
                <a:path w="6" h="5">
                  <a:moveTo>
                    <a:pt x="0" y="5"/>
                  </a:moveTo>
                  <a:cubicBezTo>
                    <a:pt x="2" y="3"/>
                    <a:pt x="4" y="2"/>
                    <a:pt x="6" y="0"/>
                  </a:cubicBezTo>
                  <a:cubicBezTo>
                    <a:pt x="4" y="2"/>
                    <a:pt x="2"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任意多边形: 形状 117">
              <a:extLst>
                <a:ext uri="{FF2B5EF4-FFF2-40B4-BE49-F238E27FC236}">
                  <a16:creationId xmlns:a16="http://schemas.microsoft.com/office/drawing/2014/main" id="{99A207F9-CC7B-6963-E9E9-AACF44C1043B}"/>
                </a:ext>
              </a:extLst>
            </p:cNvPr>
            <p:cNvSpPr>
              <a:spLocks/>
            </p:cNvSpPr>
            <p:nvPr/>
          </p:nvSpPr>
          <p:spPr bwMode="auto">
            <a:xfrm>
              <a:off x="6550927" y="4426184"/>
              <a:ext cx="6032" cy="6032"/>
            </a:xfrm>
            <a:custGeom>
              <a:avLst/>
              <a:gdLst>
                <a:gd name="T0" fmla="*/ 5 w 5"/>
                <a:gd name="T1" fmla="*/ 0 h 5"/>
                <a:gd name="T2" fmla="*/ 0 w 5"/>
                <a:gd name="T3" fmla="*/ 5 h 5"/>
                <a:gd name="T4" fmla="*/ 5 w 5"/>
                <a:gd name="T5" fmla="*/ 0 h 5"/>
              </a:gdLst>
              <a:ahLst/>
              <a:cxnLst>
                <a:cxn ang="0">
                  <a:pos x="T0" y="T1"/>
                </a:cxn>
                <a:cxn ang="0">
                  <a:pos x="T2" y="T3"/>
                </a:cxn>
                <a:cxn ang="0">
                  <a:pos x="T4" y="T5"/>
                </a:cxn>
              </a:cxnLst>
              <a:rect l="0" t="0" r="r" b="b"/>
              <a:pathLst>
                <a:path w="5" h="5">
                  <a:moveTo>
                    <a:pt x="5" y="0"/>
                  </a:moveTo>
                  <a:cubicBezTo>
                    <a:pt x="3" y="2"/>
                    <a:pt x="1" y="4"/>
                    <a:pt x="0" y="5"/>
                  </a:cubicBezTo>
                  <a:cubicBezTo>
                    <a:pt x="1" y="4"/>
                    <a:pt x="3" y="2"/>
                    <a:pt x="5"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任意多边形: 形状 118">
              <a:extLst>
                <a:ext uri="{FF2B5EF4-FFF2-40B4-BE49-F238E27FC236}">
                  <a16:creationId xmlns:a16="http://schemas.microsoft.com/office/drawing/2014/main" id="{627EB8A6-2AF8-0F9D-78EC-719F6C7AA503}"/>
                </a:ext>
              </a:extLst>
            </p:cNvPr>
            <p:cNvSpPr>
              <a:spLocks/>
            </p:cNvSpPr>
            <p:nvPr/>
          </p:nvSpPr>
          <p:spPr bwMode="auto">
            <a:xfrm>
              <a:off x="6284506" y="4589053"/>
              <a:ext cx="9049" cy="2011"/>
            </a:xfrm>
            <a:custGeom>
              <a:avLst/>
              <a:gdLst>
                <a:gd name="T0" fmla="*/ 0 w 8"/>
                <a:gd name="T1" fmla="*/ 2 h 2"/>
                <a:gd name="T2" fmla="*/ 8 w 8"/>
                <a:gd name="T3" fmla="*/ 0 h 2"/>
                <a:gd name="T4" fmla="*/ 0 w 8"/>
                <a:gd name="T5" fmla="*/ 2 h 2"/>
              </a:gdLst>
              <a:ahLst/>
              <a:cxnLst>
                <a:cxn ang="0">
                  <a:pos x="T0" y="T1"/>
                </a:cxn>
                <a:cxn ang="0">
                  <a:pos x="T2" y="T3"/>
                </a:cxn>
                <a:cxn ang="0">
                  <a:pos x="T4" y="T5"/>
                </a:cxn>
              </a:cxnLst>
              <a:rect l="0" t="0" r="r" b="b"/>
              <a:pathLst>
                <a:path w="8" h="2">
                  <a:moveTo>
                    <a:pt x="0" y="2"/>
                  </a:moveTo>
                  <a:cubicBezTo>
                    <a:pt x="2" y="1"/>
                    <a:pt x="5" y="1"/>
                    <a:pt x="8" y="0"/>
                  </a:cubicBezTo>
                  <a:cubicBezTo>
                    <a:pt x="5" y="1"/>
                    <a:pt x="2" y="1"/>
                    <a:pt x="0" y="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任意多边形: 形状 119">
              <a:extLst>
                <a:ext uri="{FF2B5EF4-FFF2-40B4-BE49-F238E27FC236}">
                  <a16:creationId xmlns:a16="http://schemas.microsoft.com/office/drawing/2014/main" id="{D3FA97BA-33AB-BD3E-AD08-F28353D84E8F}"/>
                </a:ext>
              </a:extLst>
            </p:cNvPr>
            <p:cNvSpPr>
              <a:spLocks/>
            </p:cNvSpPr>
            <p:nvPr/>
          </p:nvSpPr>
          <p:spPr bwMode="auto">
            <a:xfrm>
              <a:off x="6298581" y="4584026"/>
              <a:ext cx="9049" cy="2011"/>
            </a:xfrm>
            <a:custGeom>
              <a:avLst/>
              <a:gdLst>
                <a:gd name="T0" fmla="*/ 0 w 8"/>
                <a:gd name="T1" fmla="*/ 2 h 2"/>
                <a:gd name="T2" fmla="*/ 8 w 8"/>
                <a:gd name="T3" fmla="*/ 0 h 2"/>
                <a:gd name="T4" fmla="*/ 0 w 8"/>
                <a:gd name="T5" fmla="*/ 2 h 2"/>
              </a:gdLst>
              <a:ahLst/>
              <a:cxnLst>
                <a:cxn ang="0">
                  <a:pos x="T0" y="T1"/>
                </a:cxn>
                <a:cxn ang="0">
                  <a:pos x="T2" y="T3"/>
                </a:cxn>
                <a:cxn ang="0">
                  <a:pos x="T4" y="T5"/>
                </a:cxn>
              </a:cxnLst>
              <a:rect l="0" t="0" r="r" b="b"/>
              <a:pathLst>
                <a:path w="8" h="2">
                  <a:moveTo>
                    <a:pt x="0" y="2"/>
                  </a:moveTo>
                  <a:cubicBezTo>
                    <a:pt x="2" y="2"/>
                    <a:pt x="5" y="1"/>
                    <a:pt x="8" y="0"/>
                  </a:cubicBezTo>
                  <a:cubicBezTo>
                    <a:pt x="5" y="1"/>
                    <a:pt x="2" y="2"/>
                    <a:pt x="0" y="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任意多边形: 形状 120">
              <a:extLst>
                <a:ext uri="{FF2B5EF4-FFF2-40B4-BE49-F238E27FC236}">
                  <a16:creationId xmlns:a16="http://schemas.microsoft.com/office/drawing/2014/main" id="{AF120DBC-065D-DBB0-1DC8-3D4472462902}"/>
                </a:ext>
              </a:extLst>
            </p:cNvPr>
            <p:cNvSpPr>
              <a:spLocks/>
            </p:cNvSpPr>
            <p:nvPr/>
          </p:nvSpPr>
          <p:spPr bwMode="auto">
            <a:xfrm>
              <a:off x="6269425" y="4592068"/>
              <a:ext cx="9049" cy="4021"/>
            </a:xfrm>
            <a:custGeom>
              <a:avLst/>
              <a:gdLst>
                <a:gd name="T0" fmla="*/ 0 w 8"/>
                <a:gd name="T1" fmla="*/ 3 h 3"/>
                <a:gd name="T2" fmla="*/ 8 w 8"/>
                <a:gd name="T3" fmla="*/ 0 h 3"/>
                <a:gd name="T4" fmla="*/ 0 w 8"/>
                <a:gd name="T5" fmla="*/ 3 h 3"/>
              </a:gdLst>
              <a:ahLst/>
              <a:cxnLst>
                <a:cxn ang="0">
                  <a:pos x="T0" y="T1"/>
                </a:cxn>
                <a:cxn ang="0">
                  <a:pos x="T2" y="T3"/>
                </a:cxn>
                <a:cxn ang="0">
                  <a:pos x="T4" y="T5"/>
                </a:cxn>
              </a:cxnLst>
              <a:rect l="0" t="0" r="r" b="b"/>
              <a:pathLst>
                <a:path w="8" h="3">
                  <a:moveTo>
                    <a:pt x="0" y="3"/>
                  </a:moveTo>
                  <a:cubicBezTo>
                    <a:pt x="3" y="2"/>
                    <a:pt x="6" y="1"/>
                    <a:pt x="8" y="0"/>
                  </a:cubicBezTo>
                  <a:cubicBezTo>
                    <a:pt x="6" y="1"/>
                    <a:pt x="3" y="2"/>
                    <a:pt x="0" y="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任意多边形: 形状 121">
              <a:extLst>
                <a:ext uri="{FF2B5EF4-FFF2-40B4-BE49-F238E27FC236}">
                  <a16:creationId xmlns:a16="http://schemas.microsoft.com/office/drawing/2014/main" id="{FBF8C170-F9B3-560C-8CDD-56EB79525BC3}"/>
                </a:ext>
              </a:extLst>
            </p:cNvPr>
            <p:cNvSpPr>
              <a:spLocks/>
            </p:cNvSpPr>
            <p:nvPr/>
          </p:nvSpPr>
          <p:spPr bwMode="auto">
            <a:xfrm>
              <a:off x="6255350" y="4597096"/>
              <a:ext cx="9049" cy="2011"/>
            </a:xfrm>
            <a:custGeom>
              <a:avLst/>
              <a:gdLst>
                <a:gd name="T0" fmla="*/ 0 w 8"/>
                <a:gd name="T1" fmla="*/ 2 h 2"/>
                <a:gd name="T2" fmla="*/ 8 w 8"/>
                <a:gd name="T3" fmla="*/ 0 h 2"/>
                <a:gd name="T4" fmla="*/ 0 w 8"/>
                <a:gd name="T5" fmla="*/ 2 h 2"/>
              </a:gdLst>
              <a:ahLst/>
              <a:cxnLst>
                <a:cxn ang="0">
                  <a:pos x="T0" y="T1"/>
                </a:cxn>
                <a:cxn ang="0">
                  <a:pos x="T2" y="T3"/>
                </a:cxn>
                <a:cxn ang="0">
                  <a:pos x="T4" y="T5"/>
                </a:cxn>
              </a:cxnLst>
              <a:rect l="0" t="0" r="r" b="b"/>
              <a:pathLst>
                <a:path w="8" h="2">
                  <a:moveTo>
                    <a:pt x="0" y="2"/>
                  </a:moveTo>
                  <a:cubicBezTo>
                    <a:pt x="3" y="1"/>
                    <a:pt x="5" y="1"/>
                    <a:pt x="8" y="0"/>
                  </a:cubicBezTo>
                  <a:cubicBezTo>
                    <a:pt x="5" y="1"/>
                    <a:pt x="3" y="1"/>
                    <a:pt x="0" y="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任意多边形: 形状 122">
              <a:extLst>
                <a:ext uri="{FF2B5EF4-FFF2-40B4-BE49-F238E27FC236}">
                  <a16:creationId xmlns:a16="http://schemas.microsoft.com/office/drawing/2014/main" id="{C1C484EE-528C-351C-EB5D-056BE21772DC}"/>
                </a:ext>
              </a:extLst>
            </p:cNvPr>
            <p:cNvSpPr>
              <a:spLocks/>
            </p:cNvSpPr>
            <p:nvPr/>
          </p:nvSpPr>
          <p:spPr bwMode="auto">
            <a:xfrm>
              <a:off x="6240270" y="4600111"/>
              <a:ext cx="10054" cy="3016"/>
            </a:xfrm>
            <a:custGeom>
              <a:avLst/>
              <a:gdLst>
                <a:gd name="T0" fmla="*/ 0 w 9"/>
                <a:gd name="T1" fmla="*/ 2 h 2"/>
                <a:gd name="T2" fmla="*/ 9 w 9"/>
                <a:gd name="T3" fmla="*/ 0 h 2"/>
                <a:gd name="T4" fmla="*/ 0 w 9"/>
                <a:gd name="T5" fmla="*/ 2 h 2"/>
              </a:gdLst>
              <a:ahLst/>
              <a:cxnLst>
                <a:cxn ang="0">
                  <a:pos x="T0" y="T1"/>
                </a:cxn>
                <a:cxn ang="0">
                  <a:pos x="T2" y="T3"/>
                </a:cxn>
                <a:cxn ang="0">
                  <a:pos x="T4" y="T5"/>
                </a:cxn>
              </a:cxnLst>
              <a:rect l="0" t="0" r="r" b="b"/>
              <a:pathLst>
                <a:path w="9" h="2">
                  <a:moveTo>
                    <a:pt x="0" y="2"/>
                  </a:moveTo>
                  <a:cubicBezTo>
                    <a:pt x="3" y="1"/>
                    <a:pt x="6" y="1"/>
                    <a:pt x="9" y="0"/>
                  </a:cubicBezTo>
                  <a:cubicBezTo>
                    <a:pt x="6" y="1"/>
                    <a:pt x="3" y="1"/>
                    <a:pt x="0" y="2"/>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任意多边形: 形状 123">
              <a:extLst>
                <a:ext uri="{FF2B5EF4-FFF2-40B4-BE49-F238E27FC236}">
                  <a16:creationId xmlns:a16="http://schemas.microsoft.com/office/drawing/2014/main" id="{986FDF69-0E2B-2E37-5F25-6F96B4564A42}"/>
                </a:ext>
              </a:extLst>
            </p:cNvPr>
            <p:cNvSpPr>
              <a:spLocks/>
            </p:cNvSpPr>
            <p:nvPr/>
          </p:nvSpPr>
          <p:spPr bwMode="auto">
            <a:xfrm>
              <a:off x="6312656" y="4577993"/>
              <a:ext cx="9049" cy="4021"/>
            </a:xfrm>
            <a:custGeom>
              <a:avLst/>
              <a:gdLst>
                <a:gd name="T0" fmla="*/ 0 w 8"/>
                <a:gd name="T1" fmla="*/ 3 h 3"/>
                <a:gd name="T2" fmla="*/ 8 w 8"/>
                <a:gd name="T3" fmla="*/ 0 h 3"/>
                <a:gd name="T4" fmla="*/ 0 w 8"/>
                <a:gd name="T5" fmla="*/ 3 h 3"/>
              </a:gdLst>
              <a:ahLst/>
              <a:cxnLst>
                <a:cxn ang="0">
                  <a:pos x="T0" y="T1"/>
                </a:cxn>
                <a:cxn ang="0">
                  <a:pos x="T2" y="T3"/>
                </a:cxn>
                <a:cxn ang="0">
                  <a:pos x="T4" y="T5"/>
                </a:cxn>
              </a:cxnLst>
              <a:rect l="0" t="0" r="r" b="b"/>
              <a:pathLst>
                <a:path w="8" h="3">
                  <a:moveTo>
                    <a:pt x="0" y="3"/>
                  </a:moveTo>
                  <a:cubicBezTo>
                    <a:pt x="2" y="2"/>
                    <a:pt x="5" y="1"/>
                    <a:pt x="8" y="0"/>
                  </a:cubicBezTo>
                  <a:cubicBezTo>
                    <a:pt x="5" y="1"/>
                    <a:pt x="2" y="2"/>
                    <a:pt x="0" y="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任意多边形: 形状 124">
              <a:extLst>
                <a:ext uri="{FF2B5EF4-FFF2-40B4-BE49-F238E27FC236}">
                  <a16:creationId xmlns:a16="http://schemas.microsoft.com/office/drawing/2014/main" id="{81932712-BE24-99A8-2377-FE1DD21F2ADB}"/>
                </a:ext>
              </a:extLst>
            </p:cNvPr>
            <p:cNvSpPr>
              <a:spLocks/>
            </p:cNvSpPr>
            <p:nvPr/>
          </p:nvSpPr>
          <p:spPr bwMode="auto">
            <a:xfrm>
              <a:off x="6374989" y="4550849"/>
              <a:ext cx="9049" cy="5027"/>
            </a:xfrm>
            <a:custGeom>
              <a:avLst/>
              <a:gdLst>
                <a:gd name="T0" fmla="*/ 0 w 8"/>
                <a:gd name="T1" fmla="*/ 4 h 4"/>
                <a:gd name="T2" fmla="*/ 8 w 8"/>
                <a:gd name="T3" fmla="*/ 0 h 4"/>
                <a:gd name="T4" fmla="*/ 0 w 8"/>
                <a:gd name="T5" fmla="*/ 4 h 4"/>
              </a:gdLst>
              <a:ahLst/>
              <a:cxnLst>
                <a:cxn ang="0">
                  <a:pos x="T0" y="T1"/>
                </a:cxn>
                <a:cxn ang="0">
                  <a:pos x="T2" y="T3"/>
                </a:cxn>
                <a:cxn ang="0">
                  <a:pos x="T4" y="T5"/>
                </a:cxn>
              </a:cxnLst>
              <a:rect l="0" t="0" r="r" b="b"/>
              <a:pathLst>
                <a:path w="8" h="4">
                  <a:moveTo>
                    <a:pt x="0" y="4"/>
                  </a:moveTo>
                  <a:cubicBezTo>
                    <a:pt x="3" y="3"/>
                    <a:pt x="6" y="1"/>
                    <a:pt x="8" y="0"/>
                  </a:cubicBezTo>
                  <a:cubicBezTo>
                    <a:pt x="6" y="1"/>
                    <a:pt x="3" y="3"/>
                    <a:pt x="0"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任意多边形: 形状 125">
              <a:extLst>
                <a:ext uri="{FF2B5EF4-FFF2-40B4-BE49-F238E27FC236}">
                  <a16:creationId xmlns:a16="http://schemas.microsoft.com/office/drawing/2014/main" id="{0339B6FB-6518-E7A8-F9CE-CD2913E683B0}"/>
                </a:ext>
              </a:extLst>
            </p:cNvPr>
            <p:cNvSpPr>
              <a:spLocks/>
            </p:cNvSpPr>
            <p:nvPr/>
          </p:nvSpPr>
          <p:spPr bwMode="auto">
            <a:xfrm>
              <a:off x="6402133" y="4537779"/>
              <a:ext cx="8043" cy="5027"/>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2"/>
                    <a:pt x="5" y="1"/>
                    <a:pt x="7" y="0"/>
                  </a:cubicBezTo>
                  <a:cubicBezTo>
                    <a:pt x="5" y="1"/>
                    <a:pt x="2" y="2"/>
                    <a:pt x="0"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任意多边形: 形状 126">
              <a:extLst>
                <a:ext uri="{FF2B5EF4-FFF2-40B4-BE49-F238E27FC236}">
                  <a16:creationId xmlns:a16="http://schemas.microsoft.com/office/drawing/2014/main" id="{DA578A75-7D85-6DF5-12AB-CD51D2089211}"/>
                </a:ext>
              </a:extLst>
            </p:cNvPr>
            <p:cNvSpPr>
              <a:spLocks/>
            </p:cNvSpPr>
            <p:nvPr/>
          </p:nvSpPr>
          <p:spPr bwMode="auto">
            <a:xfrm>
              <a:off x="6325725" y="4573972"/>
              <a:ext cx="10054" cy="3016"/>
            </a:xfrm>
            <a:custGeom>
              <a:avLst/>
              <a:gdLst>
                <a:gd name="T0" fmla="*/ 0 w 9"/>
                <a:gd name="T1" fmla="*/ 3 h 3"/>
                <a:gd name="T2" fmla="*/ 9 w 9"/>
                <a:gd name="T3" fmla="*/ 0 h 3"/>
                <a:gd name="T4" fmla="*/ 0 w 9"/>
                <a:gd name="T5" fmla="*/ 3 h 3"/>
              </a:gdLst>
              <a:ahLst/>
              <a:cxnLst>
                <a:cxn ang="0">
                  <a:pos x="T0" y="T1"/>
                </a:cxn>
                <a:cxn ang="0">
                  <a:pos x="T2" y="T3"/>
                </a:cxn>
                <a:cxn ang="0">
                  <a:pos x="T4" y="T5"/>
                </a:cxn>
              </a:cxnLst>
              <a:rect l="0" t="0" r="r" b="b"/>
              <a:pathLst>
                <a:path w="9" h="3">
                  <a:moveTo>
                    <a:pt x="0" y="3"/>
                  </a:moveTo>
                  <a:cubicBezTo>
                    <a:pt x="3" y="2"/>
                    <a:pt x="6" y="1"/>
                    <a:pt x="9" y="0"/>
                  </a:cubicBezTo>
                  <a:cubicBezTo>
                    <a:pt x="6" y="1"/>
                    <a:pt x="3" y="2"/>
                    <a:pt x="0" y="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任意多边形: 形状 127">
              <a:extLst>
                <a:ext uri="{FF2B5EF4-FFF2-40B4-BE49-F238E27FC236}">
                  <a16:creationId xmlns:a16="http://schemas.microsoft.com/office/drawing/2014/main" id="{24565C43-69CD-65BF-C970-CBE0BE2B69E9}"/>
                </a:ext>
              </a:extLst>
            </p:cNvPr>
            <p:cNvSpPr>
              <a:spLocks/>
            </p:cNvSpPr>
            <p:nvPr/>
          </p:nvSpPr>
          <p:spPr bwMode="auto">
            <a:xfrm>
              <a:off x="6415203" y="4530742"/>
              <a:ext cx="8043" cy="5027"/>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2"/>
                    <a:pt x="5" y="1"/>
                    <a:pt x="7" y="0"/>
                  </a:cubicBezTo>
                  <a:cubicBezTo>
                    <a:pt x="5" y="1"/>
                    <a:pt x="2" y="2"/>
                    <a:pt x="0"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任意多边形: 形状 128">
              <a:extLst>
                <a:ext uri="{FF2B5EF4-FFF2-40B4-BE49-F238E27FC236}">
                  <a16:creationId xmlns:a16="http://schemas.microsoft.com/office/drawing/2014/main" id="{556BDFE8-7B37-D266-DF57-24DE65EDAF8A}"/>
                </a:ext>
              </a:extLst>
            </p:cNvPr>
            <p:cNvSpPr>
              <a:spLocks/>
            </p:cNvSpPr>
            <p:nvPr/>
          </p:nvSpPr>
          <p:spPr bwMode="auto">
            <a:xfrm>
              <a:off x="6389064" y="4544817"/>
              <a:ext cx="8043" cy="4021"/>
            </a:xfrm>
            <a:custGeom>
              <a:avLst/>
              <a:gdLst>
                <a:gd name="T0" fmla="*/ 0 w 7"/>
                <a:gd name="T1" fmla="*/ 3 h 3"/>
                <a:gd name="T2" fmla="*/ 7 w 7"/>
                <a:gd name="T3" fmla="*/ 0 h 3"/>
                <a:gd name="T4" fmla="*/ 0 w 7"/>
                <a:gd name="T5" fmla="*/ 3 h 3"/>
              </a:gdLst>
              <a:ahLst/>
              <a:cxnLst>
                <a:cxn ang="0">
                  <a:pos x="T0" y="T1"/>
                </a:cxn>
                <a:cxn ang="0">
                  <a:pos x="T2" y="T3"/>
                </a:cxn>
                <a:cxn ang="0">
                  <a:pos x="T4" y="T5"/>
                </a:cxn>
              </a:cxnLst>
              <a:rect l="0" t="0" r="r" b="b"/>
              <a:pathLst>
                <a:path w="7" h="3">
                  <a:moveTo>
                    <a:pt x="0" y="3"/>
                  </a:moveTo>
                  <a:cubicBezTo>
                    <a:pt x="2" y="2"/>
                    <a:pt x="5" y="1"/>
                    <a:pt x="7" y="0"/>
                  </a:cubicBezTo>
                  <a:cubicBezTo>
                    <a:pt x="5" y="1"/>
                    <a:pt x="2" y="2"/>
                    <a:pt x="0" y="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任意多边形: 形状 129">
              <a:extLst>
                <a:ext uri="{FF2B5EF4-FFF2-40B4-BE49-F238E27FC236}">
                  <a16:creationId xmlns:a16="http://schemas.microsoft.com/office/drawing/2014/main" id="{B9F86EA1-A71E-55C7-8913-29BDD483D07F}"/>
                </a:ext>
              </a:extLst>
            </p:cNvPr>
            <p:cNvSpPr>
              <a:spLocks/>
            </p:cNvSpPr>
            <p:nvPr/>
          </p:nvSpPr>
          <p:spPr bwMode="auto">
            <a:xfrm>
              <a:off x="6338795" y="4556881"/>
              <a:ext cx="35188" cy="15081"/>
            </a:xfrm>
            <a:custGeom>
              <a:avLst/>
              <a:gdLst>
                <a:gd name="T0" fmla="*/ 0 w 30"/>
                <a:gd name="T1" fmla="*/ 13 h 13"/>
                <a:gd name="T2" fmla="*/ 30 w 30"/>
                <a:gd name="T3" fmla="*/ 0 h 13"/>
                <a:gd name="T4" fmla="*/ 0 w 30"/>
                <a:gd name="T5" fmla="*/ 13 h 13"/>
              </a:gdLst>
              <a:ahLst/>
              <a:cxnLst>
                <a:cxn ang="0">
                  <a:pos x="T0" y="T1"/>
                </a:cxn>
                <a:cxn ang="0">
                  <a:pos x="T2" y="T3"/>
                </a:cxn>
                <a:cxn ang="0">
                  <a:pos x="T4" y="T5"/>
                </a:cxn>
              </a:cxnLst>
              <a:rect l="0" t="0" r="r" b="b"/>
              <a:pathLst>
                <a:path w="30" h="13">
                  <a:moveTo>
                    <a:pt x="0" y="13"/>
                  </a:moveTo>
                  <a:cubicBezTo>
                    <a:pt x="10" y="9"/>
                    <a:pt x="20" y="4"/>
                    <a:pt x="30" y="0"/>
                  </a:cubicBezTo>
                  <a:cubicBezTo>
                    <a:pt x="20" y="4"/>
                    <a:pt x="10" y="9"/>
                    <a:pt x="0" y="1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任意多边形: 形状 130">
              <a:extLst>
                <a:ext uri="{FF2B5EF4-FFF2-40B4-BE49-F238E27FC236}">
                  <a16:creationId xmlns:a16="http://schemas.microsoft.com/office/drawing/2014/main" id="{52DC3940-FF50-744B-2B36-A24395951083}"/>
                </a:ext>
              </a:extLst>
            </p:cNvPr>
            <p:cNvSpPr>
              <a:spLocks/>
            </p:cNvSpPr>
            <p:nvPr/>
          </p:nvSpPr>
          <p:spPr bwMode="auto">
            <a:xfrm>
              <a:off x="6428272" y="4522699"/>
              <a:ext cx="8043" cy="5027"/>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3"/>
                    <a:pt x="4" y="1"/>
                    <a:pt x="7" y="0"/>
                  </a:cubicBezTo>
                  <a:cubicBezTo>
                    <a:pt x="4" y="1"/>
                    <a:pt x="2" y="3"/>
                    <a:pt x="0"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任意多边形: 形状 131">
              <a:extLst>
                <a:ext uri="{FF2B5EF4-FFF2-40B4-BE49-F238E27FC236}">
                  <a16:creationId xmlns:a16="http://schemas.microsoft.com/office/drawing/2014/main" id="{F449DF06-E8A2-D92D-9927-F07C0FA09718}"/>
                </a:ext>
              </a:extLst>
            </p:cNvPr>
            <p:cNvSpPr>
              <a:spLocks/>
            </p:cNvSpPr>
            <p:nvPr/>
          </p:nvSpPr>
          <p:spPr bwMode="auto">
            <a:xfrm>
              <a:off x="6506691" y="4466398"/>
              <a:ext cx="7038" cy="6032"/>
            </a:xfrm>
            <a:custGeom>
              <a:avLst/>
              <a:gdLst>
                <a:gd name="T0" fmla="*/ 0 w 6"/>
                <a:gd name="T1" fmla="*/ 5 h 5"/>
                <a:gd name="T2" fmla="*/ 6 w 6"/>
                <a:gd name="T3" fmla="*/ 0 h 5"/>
                <a:gd name="T4" fmla="*/ 0 w 6"/>
                <a:gd name="T5" fmla="*/ 5 h 5"/>
              </a:gdLst>
              <a:ahLst/>
              <a:cxnLst>
                <a:cxn ang="0">
                  <a:pos x="T0" y="T1"/>
                </a:cxn>
                <a:cxn ang="0">
                  <a:pos x="T2" y="T3"/>
                </a:cxn>
                <a:cxn ang="0">
                  <a:pos x="T4" y="T5"/>
                </a:cxn>
              </a:cxnLst>
              <a:rect l="0" t="0" r="r" b="b"/>
              <a:pathLst>
                <a:path w="6" h="5">
                  <a:moveTo>
                    <a:pt x="0" y="5"/>
                  </a:moveTo>
                  <a:cubicBezTo>
                    <a:pt x="2" y="3"/>
                    <a:pt x="4" y="2"/>
                    <a:pt x="6" y="0"/>
                  </a:cubicBezTo>
                  <a:cubicBezTo>
                    <a:pt x="4" y="2"/>
                    <a:pt x="2"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任意多边形: 形状 132">
              <a:extLst>
                <a:ext uri="{FF2B5EF4-FFF2-40B4-BE49-F238E27FC236}">
                  <a16:creationId xmlns:a16="http://schemas.microsoft.com/office/drawing/2014/main" id="{FA4BE7F0-6D6F-A485-2FC9-29FEAB49C419}"/>
                </a:ext>
              </a:extLst>
            </p:cNvPr>
            <p:cNvSpPr>
              <a:spLocks/>
            </p:cNvSpPr>
            <p:nvPr/>
          </p:nvSpPr>
          <p:spPr bwMode="auto">
            <a:xfrm>
              <a:off x="6733903" y="4081344"/>
              <a:ext cx="1006" cy="6032"/>
            </a:xfrm>
            <a:custGeom>
              <a:avLst/>
              <a:gdLst>
                <a:gd name="T0" fmla="*/ 0 w 1"/>
                <a:gd name="T1" fmla="*/ 5 h 5"/>
                <a:gd name="T2" fmla="*/ 1 w 1"/>
                <a:gd name="T3" fmla="*/ 0 h 5"/>
                <a:gd name="T4" fmla="*/ 0 w 1"/>
                <a:gd name="T5" fmla="*/ 5 h 5"/>
              </a:gdLst>
              <a:ahLst/>
              <a:cxnLst>
                <a:cxn ang="0">
                  <a:pos x="T0" y="T1"/>
                </a:cxn>
                <a:cxn ang="0">
                  <a:pos x="T2" y="T3"/>
                </a:cxn>
                <a:cxn ang="0">
                  <a:pos x="T4" y="T5"/>
                </a:cxn>
              </a:cxnLst>
              <a:rect l="0" t="0" r="r" b="b"/>
              <a:pathLst>
                <a:path w="1" h="5">
                  <a:moveTo>
                    <a:pt x="0" y="5"/>
                  </a:moveTo>
                  <a:cubicBezTo>
                    <a:pt x="1" y="3"/>
                    <a:pt x="1" y="2"/>
                    <a:pt x="1" y="0"/>
                  </a:cubicBezTo>
                  <a:cubicBezTo>
                    <a:pt x="1" y="2"/>
                    <a:pt x="1"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任意多边形: 形状 133">
              <a:extLst>
                <a:ext uri="{FF2B5EF4-FFF2-40B4-BE49-F238E27FC236}">
                  <a16:creationId xmlns:a16="http://schemas.microsoft.com/office/drawing/2014/main" id="{6A922A83-B145-CCDC-9140-9BAAA4BBAA0C}"/>
                </a:ext>
              </a:extLst>
            </p:cNvPr>
            <p:cNvSpPr>
              <a:spLocks/>
            </p:cNvSpPr>
            <p:nvPr/>
          </p:nvSpPr>
          <p:spPr bwMode="auto">
            <a:xfrm>
              <a:off x="6708769" y="4175848"/>
              <a:ext cx="2011" cy="6032"/>
            </a:xfrm>
            <a:custGeom>
              <a:avLst/>
              <a:gdLst>
                <a:gd name="T0" fmla="*/ 0 w 2"/>
                <a:gd name="T1" fmla="*/ 5 h 5"/>
                <a:gd name="T2" fmla="*/ 2 w 2"/>
                <a:gd name="T3" fmla="*/ 0 h 5"/>
                <a:gd name="T4" fmla="*/ 0 w 2"/>
                <a:gd name="T5" fmla="*/ 5 h 5"/>
              </a:gdLst>
              <a:ahLst/>
              <a:cxnLst>
                <a:cxn ang="0">
                  <a:pos x="T0" y="T1"/>
                </a:cxn>
                <a:cxn ang="0">
                  <a:pos x="T2" y="T3"/>
                </a:cxn>
                <a:cxn ang="0">
                  <a:pos x="T4" y="T5"/>
                </a:cxn>
              </a:cxnLst>
              <a:rect l="0" t="0" r="r" b="b"/>
              <a:pathLst>
                <a:path w="2" h="5">
                  <a:moveTo>
                    <a:pt x="0" y="5"/>
                  </a:moveTo>
                  <a:cubicBezTo>
                    <a:pt x="1" y="4"/>
                    <a:pt x="1" y="2"/>
                    <a:pt x="2" y="0"/>
                  </a:cubicBezTo>
                  <a:cubicBezTo>
                    <a:pt x="1" y="2"/>
                    <a:pt x="1" y="4"/>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任意多边形: 形状 134">
              <a:extLst>
                <a:ext uri="{FF2B5EF4-FFF2-40B4-BE49-F238E27FC236}">
                  <a16:creationId xmlns:a16="http://schemas.microsoft.com/office/drawing/2014/main" id="{549346E0-887A-6D76-1198-4338BA876D32}"/>
                </a:ext>
              </a:extLst>
            </p:cNvPr>
            <p:cNvSpPr>
              <a:spLocks/>
            </p:cNvSpPr>
            <p:nvPr/>
          </p:nvSpPr>
          <p:spPr bwMode="auto">
            <a:xfrm>
              <a:off x="6730887" y="4096425"/>
              <a:ext cx="1006" cy="6032"/>
            </a:xfrm>
            <a:custGeom>
              <a:avLst/>
              <a:gdLst>
                <a:gd name="T0" fmla="*/ 0 w 1"/>
                <a:gd name="T1" fmla="*/ 5 h 5"/>
                <a:gd name="T2" fmla="*/ 1 w 1"/>
                <a:gd name="T3" fmla="*/ 0 h 5"/>
                <a:gd name="T4" fmla="*/ 0 w 1"/>
                <a:gd name="T5" fmla="*/ 5 h 5"/>
              </a:gdLst>
              <a:ahLst/>
              <a:cxnLst>
                <a:cxn ang="0">
                  <a:pos x="T0" y="T1"/>
                </a:cxn>
                <a:cxn ang="0">
                  <a:pos x="T2" y="T3"/>
                </a:cxn>
                <a:cxn ang="0">
                  <a:pos x="T4" y="T5"/>
                </a:cxn>
              </a:cxnLst>
              <a:rect l="0" t="0" r="r" b="b"/>
              <a:pathLst>
                <a:path w="1" h="5">
                  <a:moveTo>
                    <a:pt x="0" y="5"/>
                  </a:moveTo>
                  <a:cubicBezTo>
                    <a:pt x="0" y="4"/>
                    <a:pt x="1" y="2"/>
                    <a:pt x="1" y="0"/>
                  </a:cubicBezTo>
                  <a:cubicBezTo>
                    <a:pt x="1" y="2"/>
                    <a:pt x="0" y="4"/>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任意多边形: 形状 135">
              <a:extLst>
                <a:ext uri="{FF2B5EF4-FFF2-40B4-BE49-F238E27FC236}">
                  <a16:creationId xmlns:a16="http://schemas.microsoft.com/office/drawing/2014/main" id="{7F903283-B450-0B57-6543-69B03CC00FAE}"/>
                </a:ext>
              </a:extLst>
            </p:cNvPr>
            <p:cNvSpPr>
              <a:spLocks/>
            </p:cNvSpPr>
            <p:nvPr/>
          </p:nvSpPr>
          <p:spPr bwMode="auto">
            <a:xfrm>
              <a:off x="6722844" y="4132618"/>
              <a:ext cx="1006" cy="4021"/>
            </a:xfrm>
            <a:custGeom>
              <a:avLst/>
              <a:gdLst>
                <a:gd name="T0" fmla="*/ 0 w 1"/>
                <a:gd name="T1" fmla="*/ 3 h 3"/>
                <a:gd name="T2" fmla="*/ 1 w 1"/>
                <a:gd name="T3" fmla="*/ 0 h 3"/>
                <a:gd name="T4" fmla="*/ 0 w 1"/>
                <a:gd name="T5" fmla="*/ 3 h 3"/>
              </a:gdLst>
              <a:ahLst/>
              <a:cxnLst>
                <a:cxn ang="0">
                  <a:pos x="T0" y="T1"/>
                </a:cxn>
                <a:cxn ang="0">
                  <a:pos x="T2" y="T3"/>
                </a:cxn>
                <a:cxn ang="0">
                  <a:pos x="T4" y="T5"/>
                </a:cxn>
              </a:cxnLst>
              <a:rect l="0" t="0" r="r" b="b"/>
              <a:pathLst>
                <a:path w="1" h="3">
                  <a:moveTo>
                    <a:pt x="0" y="3"/>
                  </a:moveTo>
                  <a:cubicBezTo>
                    <a:pt x="0" y="2"/>
                    <a:pt x="1" y="1"/>
                    <a:pt x="1" y="0"/>
                  </a:cubicBezTo>
                  <a:cubicBezTo>
                    <a:pt x="1" y="1"/>
                    <a:pt x="0" y="2"/>
                    <a:pt x="0" y="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任意多边形: 形状 136">
              <a:extLst>
                <a:ext uri="{FF2B5EF4-FFF2-40B4-BE49-F238E27FC236}">
                  <a16:creationId xmlns:a16="http://schemas.microsoft.com/office/drawing/2014/main" id="{EFB6D0E6-DEC2-AAF1-96A0-DACA63193B60}"/>
                </a:ext>
              </a:extLst>
            </p:cNvPr>
            <p:cNvSpPr>
              <a:spLocks/>
            </p:cNvSpPr>
            <p:nvPr/>
          </p:nvSpPr>
          <p:spPr bwMode="auto">
            <a:xfrm>
              <a:off x="6717817" y="4146693"/>
              <a:ext cx="3016" cy="6032"/>
            </a:xfrm>
            <a:custGeom>
              <a:avLst/>
              <a:gdLst>
                <a:gd name="T0" fmla="*/ 0 w 2"/>
                <a:gd name="T1" fmla="*/ 5 h 5"/>
                <a:gd name="T2" fmla="*/ 2 w 2"/>
                <a:gd name="T3" fmla="*/ 0 h 5"/>
                <a:gd name="T4" fmla="*/ 0 w 2"/>
                <a:gd name="T5" fmla="*/ 5 h 5"/>
              </a:gdLst>
              <a:ahLst/>
              <a:cxnLst>
                <a:cxn ang="0">
                  <a:pos x="T0" y="T1"/>
                </a:cxn>
                <a:cxn ang="0">
                  <a:pos x="T2" y="T3"/>
                </a:cxn>
                <a:cxn ang="0">
                  <a:pos x="T4" y="T5"/>
                </a:cxn>
              </a:cxnLst>
              <a:rect l="0" t="0" r="r" b="b"/>
              <a:pathLst>
                <a:path w="2" h="5">
                  <a:moveTo>
                    <a:pt x="0" y="5"/>
                  </a:moveTo>
                  <a:cubicBezTo>
                    <a:pt x="1" y="3"/>
                    <a:pt x="1" y="2"/>
                    <a:pt x="2" y="0"/>
                  </a:cubicBezTo>
                  <a:cubicBezTo>
                    <a:pt x="1" y="2"/>
                    <a:pt x="1"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任意多边形: 形状 137">
              <a:extLst>
                <a:ext uri="{FF2B5EF4-FFF2-40B4-BE49-F238E27FC236}">
                  <a16:creationId xmlns:a16="http://schemas.microsoft.com/office/drawing/2014/main" id="{75CD80E4-D1EE-7C67-8F50-83D904C09407}"/>
                </a:ext>
              </a:extLst>
            </p:cNvPr>
            <p:cNvSpPr>
              <a:spLocks/>
            </p:cNvSpPr>
            <p:nvPr/>
          </p:nvSpPr>
          <p:spPr bwMode="auto">
            <a:xfrm>
              <a:off x="6713795" y="4161773"/>
              <a:ext cx="2011" cy="6032"/>
            </a:xfrm>
            <a:custGeom>
              <a:avLst/>
              <a:gdLst>
                <a:gd name="T0" fmla="*/ 0 w 2"/>
                <a:gd name="T1" fmla="*/ 5 h 5"/>
                <a:gd name="T2" fmla="*/ 2 w 2"/>
                <a:gd name="T3" fmla="*/ 0 h 5"/>
                <a:gd name="T4" fmla="*/ 0 w 2"/>
                <a:gd name="T5" fmla="*/ 5 h 5"/>
              </a:gdLst>
              <a:ahLst/>
              <a:cxnLst>
                <a:cxn ang="0">
                  <a:pos x="T0" y="T1"/>
                </a:cxn>
                <a:cxn ang="0">
                  <a:pos x="T2" y="T3"/>
                </a:cxn>
                <a:cxn ang="0">
                  <a:pos x="T4" y="T5"/>
                </a:cxn>
              </a:cxnLst>
              <a:rect l="0" t="0" r="r" b="b"/>
              <a:pathLst>
                <a:path w="2" h="5">
                  <a:moveTo>
                    <a:pt x="0" y="5"/>
                  </a:moveTo>
                  <a:cubicBezTo>
                    <a:pt x="1" y="3"/>
                    <a:pt x="1" y="1"/>
                    <a:pt x="2" y="0"/>
                  </a:cubicBezTo>
                  <a:cubicBezTo>
                    <a:pt x="1" y="1"/>
                    <a:pt x="1"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任意多边形: 形状 138">
              <a:extLst>
                <a:ext uri="{FF2B5EF4-FFF2-40B4-BE49-F238E27FC236}">
                  <a16:creationId xmlns:a16="http://schemas.microsoft.com/office/drawing/2014/main" id="{DF52659E-4E36-22DE-1424-6912F2C24E8F}"/>
                </a:ext>
              </a:extLst>
            </p:cNvPr>
            <p:cNvSpPr>
              <a:spLocks/>
            </p:cNvSpPr>
            <p:nvPr/>
          </p:nvSpPr>
          <p:spPr bwMode="auto">
            <a:xfrm>
              <a:off x="6727871" y="4113516"/>
              <a:ext cx="1006" cy="4021"/>
            </a:xfrm>
            <a:custGeom>
              <a:avLst/>
              <a:gdLst>
                <a:gd name="T0" fmla="*/ 0 w 1"/>
                <a:gd name="T1" fmla="*/ 3 h 3"/>
                <a:gd name="T2" fmla="*/ 1 w 1"/>
                <a:gd name="T3" fmla="*/ 0 h 3"/>
                <a:gd name="T4" fmla="*/ 0 w 1"/>
                <a:gd name="T5" fmla="*/ 3 h 3"/>
              </a:gdLst>
              <a:ahLst/>
              <a:cxnLst>
                <a:cxn ang="0">
                  <a:pos x="T0" y="T1"/>
                </a:cxn>
                <a:cxn ang="0">
                  <a:pos x="T2" y="T3"/>
                </a:cxn>
                <a:cxn ang="0">
                  <a:pos x="T4" y="T5"/>
                </a:cxn>
              </a:cxnLst>
              <a:rect l="0" t="0" r="r" b="b"/>
              <a:pathLst>
                <a:path w="1" h="3">
                  <a:moveTo>
                    <a:pt x="0" y="3"/>
                  </a:moveTo>
                  <a:cubicBezTo>
                    <a:pt x="0" y="2"/>
                    <a:pt x="1" y="1"/>
                    <a:pt x="1" y="0"/>
                  </a:cubicBezTo>
                  <a:cubicBezTo>
                    <a:pt x="1" y="1"/>
                    <a:pt x="0" y="2"/>
                    <a:pt x="0" y="3"/>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任意多边形: 形状 139">
              <a:extLst>
                <a:ext uri="{FF2B5EF4-FFF2-40B4-BE49-F238E27FC236}">
                  <a16:creationId xmlns:a16="http://schemas.microsoft.com/office/drawing/2014/main" id="{DF6D86E3-F711-9609-43F8-5D39ED1132D1}"/>
                </a:ext>
              </a:extLst>
            </p:cNvPr>
            <p:cNvSpPr>
              <a:spLocks/>
            </p:cNvSpPr>
            <p:nvPr/>
          </p:nvSpPr>
          <p:spPr bwMode="auto">
            <a:xfrm>
              <a:off x="6736919" y="4066264"/>
              <a:ext cx="0" cy="5027"/>
            </a:xfrm>
            <a:custGeom>
              <a:avLst/>
              <a:gdLst>
                <a:gd name="T0" fmla="*/ 5 h 5"/>
                <a:gd name="T1" fmla="*/ 0 h 5"/>
                <a:gd name="T2" fmla="*/ 5 h 5"/>
              </a:gdLst>
              <a:ahLst/>
              <a:cxnLst>
                <a:cxn ang="0">
                  <a:pos x="0" y="T0"/>
                </a:cxn>
                <a:cxn ang="0">
                  <a:pos x="0" y="T1"/>
                </a:cxn>
                <a:cxn ang="0">
                  <a:pos x="0" y="T2"/>
                </a:cxn>
              </a:cxnLst>
              <a:rect l="0" t="0" r="r" b="b"/>
              <a:pathLst>
                <a:path h="5">
                  <a:moveTo>
                    <a:pt x="0" y="5"/>
                  </a:moveTo>
                  <a:cubicBezTo>
                    <a:pt x="0" y="3"/>
                    <a:pt x="0" y="2"/>
                    <a:pt x="0" y="0"/>
                  </a:cubicBezTo>
                  <a:cubicBezTo>
                    <a:pt x="0" y="2"/>
                    <a:pt x="0"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任意多边形: 形状 140">
              <a:extLst>
                <a:ext uri="{FF2B5EF4-FFF2-40B4-BE49-F238E27FC236}">
                  <a16:creationId xmlns:a16="http://schemas.microsoft.com/office/drawing/2014/main" id="{3B0F3812-3B28-4FEC-5FCD-34B196769E86}"/>
                </a:ext>
              </a:extLst>
            </p:cNvPr>
            <p:cNvSpPr>
              <a:spLocks/>
            </p:cNvSpPr>
            <p:nvPr/>
          </p:nvSpPr>
          <p:spPr bwMode="auto">
            <a:xfrm>
              <a:off x="6741946" y="4019011"/>
              <a:ext cx="1006" cy="6032"/>
            </a:xfrm>
            <a:custGeom>
              <a:avLst/>
              <a:gdLst>
                <a:gd name="T0" fmla="*/ 0 w 1"/>
                <a:gd name="T1" fmla="*/ 5 h 5"/>
                <a:gd name="T2" fmla="*/ 1 w 1"/>
                <a:gd name="T3" fmla="*/ 0 h 5"/>
                <a:gd name="T4" fmla="*/ 0 w 1"/>
                <a:gd name="T5" fmla="*/ 5 h 5"/>
              </a:gdLst>
              <a:ahLst/>
              <a:cxnLst>
                <a:cxn ang="0">
                  <a:pos x="T0" y="T1"/>
                </a:cxn>
                <a:cxn ang="0">
                  <a:pos x="T2" y="T3"/>
                </a:cxn>
                <a:cxn ang="0">
                  <a:pos x="T4" y="T5"/>
                </a:cxn>
              </a:cxnLst>
              <a:rect l="0" t="0" r="r" b="b"/>
              <a:pathLst>
                <a:path w="1" h="5">
                  <a:moveTo>
                    <a:pt x="0" y="5"/>
                  </a:moveTo>
                  <a:cubicBezTo>
                    <a:pt x="1" y="3"/>
                    <a:pt x="1" y="2"/>
                    <a:pt x="1" y="0"/>
                  </a:cubicBezTo>
                  <a:cubicBezTo>
                    <a:pt x="1" y="2"/>
                    <a:pt x="1"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任意多边形: 形状 141">
              <a:extLst>
                <a:ext uri="{FF2B5EF4-FFF2-40B4-BE49-F238E27FC236}">
                  <a16:creationId xmlns:a16="http://schemas.microsoft.com/office/drawing/2014/main" id="{9DD19DCF-9F34-DBD2-F20E-D34D70CF492C}"/>
                </a:ext>
              </a:extLst>
            </p:cNvPr>
            <p:cNvSpPr>
              <a:spLocks/>
            </p:cNvSpPr>
            <p:nvPr/>
          </p:nvSpPr>
          <p:spPr bwMode="auto">
            <a:xfrm>
              <a:off x="6743956" y="3986840"/>
              <a:ext cx="0" cy="5027"/>
            </a:xfrm>
            <a:custGeom>
              <a:avLst/>
              <a:gdLst>
                <a:gd name="T0" fmla="*/ 4 h 4"/>
                <a:gd name="T1" fmla="*/ 0 h 4"/>
                <a:gd name="T2" fmla="*/ 4 h 4"/>
              </a:gdLst>
              <a:ahLst/>
              <a:cxnLst>
                <a:cxn ang="0">
                  <a:pos x="0" y="T0"/>
                </a:cxn>
                <a:cxn ang="0">
                  <a:pos x="0" y="T1"/>
                </a:cxn>
                <a:cxn ang="0">
                  <a:pos x="0" y="T2"/>
                </a:cxn>
              </a:cxnLst>
              <a:rect l="0" t="0" r="r" b="b"/>
              <a:pathLst>
                <a:path h="4">
                  <a:moveTo>
                    <a:pt x="0" y="4"/>
                  </a:moveTo>
                  <a:cubicBezTo>
                    <a:pt x="0" y="3"/>
                    <a:pt x="0" y="1"/>
                    <a:pt x="0" y="0"/>
                  </a:cubicBezTo>
                  <a:cubicBezTo>
                    <a:pt x="0" y="1"/>
                    <a:pt x="0" y="3"/>
                    <a:pt x="0"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任意多边形: 形状 142">
              <a:extLst>
                <a:ext uri="{FF2B5EF4-FFF2-40B4-BE49-F238E27FC236}">
                  <a16:creationId xmlns:a16="http://schemas.microsoft.com/office/drawing/2014/main" id="{46D33C52-01E8-C82F-0596-7FDDE78F9F85}"/>
                </a:ext>
              </a:extLst>
            </p:cNvPr>
            <p:cNvSpPr>
              <a:spLocks/>
            </p:cNvSpPr>
            <p:nvPr/>
          </p:nvSpPr>
          <p:spPr bwMode="auto">
            <a:xfrm>
              <a:off x="6742951" y="4001921"/>
              <a:ext cx="1006" cy="6032"/>
            </a:xfrm>
            <a:custGeom>
              <a:avLst/>
              <a:gdLst>
                <a:gd name="T0" fmla="*/ 0 w 1"/>
                <a:gd name="T1" fmla="*/ 5 h 5"/>
                <a:gd name="T2" fmla="*/ 1 w 1"/>
                <a:gd name="T3" fmla="*/ 0 h 5"/>
                <a:gd name="T4" fmla="*/ 0 w 1"/>
                <a:gd name="T5" fmla="*/ 5 h 5"/>
              </a:gdLst>
              <a:ahLst/>
              <a:cxnLst>
                <a:cxn ang="0">
                  <a:pos x="T0" y="T1"/>
                </a:cxn>
                <a:cxn ang="0">
                  <a:pos x="T2" y="T3"/>
                </a:cxn>
                <a:cxn ang="0">
                  <a:pos x="T4" y="T5"/>
                </a:cxn>
              </a:cxnLst>
              <a:rect l="0" t="0" r="r" b="b"/>
              <a:pathLst>
                <a:path w="1" h="5">
                  <a:moveTo>
                    <a:pt x="0" y="5"/>
                  </a:moveTo>
                  <a:cubicBezTo>
                    <a:pt x="0" y="4"/>
                    <a:pt x="1" y="2"/>
                    <a:pt x="1" y="0"/>
                  </a:cubicBezTo>
                  <a:cubicBezTo>
                    <a:pt x="1" y="2"/>
                    <a:pt x="0" y="4"/>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任意多边形: 形状 143">
              <a:extLst>
                <a:ext uri="{FF2B5EF4-FFF2-40B4-BE49-F238E27FC236}">
                  <a16:creationId xmlns:a16="http://schemas.microsoft.com/office/drawing/2014/main" id="{825BB7AF-D068-13BF-5919-FB9A12DE6ED2}"/>
                </a:ext>
              </a:extLst>
            </p:cNvPr>
            <p:cNvSpPr>
              <a:spLocks/>
            </p:cNvSpPr>
            <p:nvPr/>
          </p:nvSpPr>
          <p:spPr bwMode="auto">
            <a:xfrm>
              <a:off x="6740941" y="4034092"/>
              <a:ext cx="1006" cy="7038"/>
            </a:xfrm>
            <a:custGeom>
              <a:avLst/>
              <a:gdLst>
                <a:gd name="T0" fmla="*/ 0 w 1"/>
                <a:gd name="T1" fmla="*/ 6 h 6"/>
                <a:gd name="T2" fmla="*/ 1 w 1"/>
                <a:gd name="T3" fmla="*/ 0 h 6"/>
                <a:gd name="T4" fmla="*/ 0 w 1"/>
                <a:gd name="T5" fmla="*/ 6 h 6"/>
              </a:gdLst>
              <a:ahLst/>
              <a:cxnLst>
                <a:cxn ang="0">
                  <a:pos x="T0" y="T1"/>
                </a:cxn>
                <a:cxn ang="0">
                  <a:pos x="T2" y="T3"/>
                </a:cxn>
                <a:cxn ang="0">
                  <a:pos x="T4" y="T5"/>
                </a:cxn>
              </a:cxnLst>
              <a:rect l="0" t="0" r="r" b="b"/>
              <a:pathLst>
                <a:path w="1" h="6">
                  <a:moveTo>
                    <a:pt x="0" y="6"/>
                  </a:moveTo>
                  <a:cubicBezTo>
                    <a:pt x="0" y="4"/>
                    <a:pt x="1" y="2"/>
                    <a:pt x="1" y="0"/>
                  </a:cubicBezTo>
                  <a:cubicBezTo>
                    <a:pt x="1" y="2"/>
                    <a:pt x="0" y="4"/>
                    <a:pt x="0"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任意多边形: 形状 144">
              <a:extLst>
                <a:ext uri="{FF2B5EF4-FFF2-40B4-BE49-F238E27FC236}">
                  <a16:creationId xmlns:a16="http://schemas.microsoft.com/office/drawing/2014/main" id="{612A0808-A81B-3BCE-9EE0-FE07DBDCA3DB}"/>
                </a:ext>
              </a:extLst>
            </p:cNvPr>
            <p:cNvSpPr>
              <a:spLocks/>
            </p:cNvSpPr>
            <p:nvPr/>
          </p:nvSpPr>
          <p:spPr bwMode="auto">
            <a:xfrm>
              <a:off x="6739935" y="4049172"/>
              <a:ext cx="0" cy="7038"/>
            </a:xfrm>
            <a:custGeom>
              <a:avLst/>
              <a:gdLst>
                <a:gd name="T0" fmla="*/ 6 h 6"/>
                <a:gd name="T1" fmla="*/ 0 h 6"/>
                <a:gd name="T2" fmla="*/ 6 h 6"/>
              </a:gdLst>
              <a:ahLst/>
              <a:cxnLst>
                <a:cxn ang="0">
                  <a:pos x="0" y="T0"/>
                </a:cxn>
                <a:cxn ang="0">
                  <a:pos x="0" y="T1"/>
                </a:cxn>
                <a:cxn ang="0">
                  <a:pos x="0" y="T2"/>
                </a:cxn>
              </a:cxnLst>
              <a:rect l="0" t="0" r="r" b="b"/>
              <a:pathLst>
                <a:path h="6">
                  <a:moveTo>
                    <a:pt x="0" y="6"/>
                  </a:moveTo>
                  <a:cubicBezTo>
                    <a:pt x="0" y="4"/>
                    <a:pt x="0" y="2"/>
                    <a:pt x="0" y="0"/>
                  </a:cubicBezTo>
                  <a:cubicBezTo>
                    <a:pt x="0" y="2"/>
                    <a:pt x="0" y="4"/>
                    <a:pt x="0"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任意多边形: 形状 145">
              <a:extLst>
                <a:ext uri="{FF2B5EF4-FFF2-40B4-BE49-F238E27FC236}">
                  <a16:creationId xmlns:a16="http://schemas.microsoft.com/office/drawing/2014/main" id="{40A21BAC-4DA8-11EC-8FF9-940891835992}"/>
                </a:ext>
              </a:extLst>
            </p:cNvPr>
            <p:cNvSpPr>
              <a:spLocks/>
            </p:cNvSpPr>
            <p:nvPr/>
          </p:nvSpPr>
          <p:spPr bwMode="auto">
            <a:xfrm>
              <a:off x="6698715" y="4203998"/>
              <a:ext cx="2011" cy="8043"/>
            </a:xfrm>
            <a:custGeom>
              <a:avLst/>
              <a:gdLst>
                <a:gd name="T0" fmla="*/ 0 w 2"/>
                <a:gd name="T1" fmla="*/ 6 h 6"/>
                <a:gd name="T2" fmla="*/ 2 w 2"/>
                <a:gd name="T3" fmla="*/ 0 h 6"/>
                <a:gd name="T4" fmla="*/ 0 w 2"/>
                <a:gd name="T5" fmla="*/ 6 h 6"/>
              </a:gdLst>
              <a:ahLst/>
              <a:cxnLst>
                <a:cxn ang="0">
                  <a:pos x="T0" y="T1"/>
                </a:cxn>
                <a:cxn ang="0">
                  <a:pos x="T2" y="T3"/>
                </a:cxn>
                <a:cxn ang="0">
                  <a:pos x="T4" y="T5"/>
                </a:cxn>
              </a:cxnLst>
              <a:rect l="0" t="0" r="r" b="b"/>
              <a:pathLst>
                <a:path w="2" h="6">
                  <a:moveTo>
                    <a:pt x="0" y="6"/>
                  </a:moveTo>
                  <a:cubicBezTo>
                    <a:pt x="1" y="4"/>
                    <a:pt x="2" y="2"/>
                    <a:pt x="2" y="0"/>
                  </a:cubicBezTo>
                  <a:cubicBezTo>
                    <a:pt x="2" y="2"/>
                    <a:pt x="1" y="4"/>
                    <a:pt x="0"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任意多边形: 形状 146">
              <a:extLst>
                <a:ext uri="{FF2B5EF4-FFF2-40B4-BE49-F238E27FC236}">
                  <a16:creationId xmlns:a16="http://schemas.microsoft.com/office/drawing/2014/main" id="{1AA9128E-1B3B-7090-B17D-8ED383EFAFBE}"/>
                </a:ext>
              </a:extLst>
            </p:cNvPr>
            <p:cNvSpPr>
              <a:spLocks/>
            </p:cNvSpPr>
            <p:nvPr/>
          </p:nvSpPr>
          <p:spPr bwMode="auto">
            <a:xfrm>
              <a:off x="6639399" y="4317605"/>
              <a:ext cx="5027" cy="6032"/>
            </a:xfrm>
            <a:custGeom>
              <a:avLst/>
              <a:gdLst>
                <a:gd name="T0" fmla="*/ 0 w 4"/>
                <a:gd name="T1" fmla="*/ 5 h 5"/>
                <a:gd name="T2" fmla="*/ 4 w 4"/>
                <a:gd name="T3" fmla="*/ 0 h 5"/>
                <a:gd name="T4" fmla="*/ 0 w 4"/>
                <a:gd name="T5" fmla="*/ 5 h 5"/>
              </a:gdLst>
              <a:ahLst/>
              <a:cxnLst>
                <a:cxn ang="0">
                  <a:pos x="T0" y="T1"/>
                </a:cxn>
                <a:cxn ang="0">
                  <a:pos x="T2" y="T3"/>
                </a:cxn>
                <a:cxn ang="0">
                  <a:pos x="T4" y="T5"/>
                </a:cxn>
              </a:cxnLst>
              <a:rect l="0" t="0" r="r" b="b"/>
              <a:pathLst>
                <a:path w="4" h="5">
                  <a:moveTo>
                    <a:pt x="0" y="5"/>
                  </a:moveTo>
                  <a:cubicBezTo>
                    <a:pt x="2" y="4"/>
                    <a:pt x="3" y="2"/>
                    <a:pt x="4" y="0"/>
                  </a:cubicBezTo>
                  <a:cubicBezTo>
                    <a:pt x="3" y="2"/>
                    <a:pt x="2" y="4"/>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任意多边形: 形状 147">
              <a:extLst>
                <a:ext uri="{FF2B5EF4-FFF2-40B4-BE49-F238E27FC236}">
                  <a16:creationId xmlns:a16="http://schemas.microsoft.com/office/drawing/2014/main" id="{6FA42D63-2721-0B33-A5EA-75303791C6D2}"/>
                </a:ext>
              </a:extLst>
            </p:cNvPr>
            <p:cNvSpPr>
              <a:spLocks/>
            </p:cNvSpPr>
            <p:nvPr/>
          </p:nvSpPr>
          <p:spPr bwMode="auto">
            <a:xfrm>
              <a:off x="6647442" y="4304535"/>
              <a:ext cx="4021" cy="7038"/>
            </a:xfrm>
            <a:custGeom>
              <a:avLst/>
              <a:gdLst>
                <a:gd name="T0" fmla="*/ 0 w 3"/>
                <a:gd name="T1" fmla="*/ 6 h 6"/>
                <a:gd name="T2" fmla="*/ 3 w 3"/>
                <a:gd name="T3" fmla="*/ 0 h 6"/>
                <a:gd name="T4" fmla="*/ 0 w 3"/>
                <a:gd name="T5" fmla="*/ 6 h 6"/>
              </a:gdLst>
              <a:ahLst/>
              <a:cxnLst>
                <a:cxn ang="0">
                  <a:pos x="T0" y="T1"/>
                </a:cxn>
                <a:cxn ang="0">
                  <a:pos x="T2" y="T3"/>
                </a:cxn>
                <a:cxn ang="0">
                  <a:pos x="T4" y="T5"/>
                </a:cxn>
              </a:cxnLst>
              <a:rect l="0" t="0" r="r" b="b"/>
              <a:pathLst>
                <a:path w="3" h="6">
                  <a:moveTo>
                    <a:pt x="0" y="6"/>
                  </a:moveTo>
                  <a:cubicBezTo>
                    <a:pt x="1" y="4"/>
                    <a:pt x="2" y="2"/>
                    <a:pt x="3" y="0"/>
                  </a:cubicBezTo>
                  <a:cubicBezTo>
                    <a:pt x="2" y="2"/>
                    <a:pt x="1" y="4"/>
                    <a:pt x="0"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任意多边形: 形状 148">
              <a:extLst>
                <a:ext uri="{FF2B5EF4-FFF2-40B4-BE49-F238E27FC236}">
                  <a16:creationId xmlns:a16="http://schemas.microsoft.com/office/drawing/2014/main" id="{08F4536B-8F5C-7B7B-D4D9-BA3CF4D7C7A6}"/>
                </a:ext>
              </a:extLst>
            </p:cNvPr>
            <p:cNvSpPr>
              <a:spLocks/>
            </p:cNvSpPr>
            <p:nvPr/>
          </p:nvSpPr>
          <p:spPr bwMode="auto">
            <a:xfrm>
              <a:off x="6631356" y="4330674"/>
              <a:ext cx="5027" cy="5027"/>
            </a:xfrm>
            <a:custGeom>
              <a:avLst/>
              <a:gdLst>
                <a:gd name="T0" fmla="*/ 0 w 4"/>
                <a:gd name="T1" fmla="*/ 5 h 5"/>
                <a:gd name="T2" fmla="*/ 4 w 4"/>
                <a:gd name="T3" fmla="*/ 0 h 5"/>
                <a:gd name="T4" fmla="*/ 0 w 4"/>
                <a:gd name="T5" fmla="*/ 5 h 5"/>
              </a:gdLst>
              <a:ahLst/>
              <a:cxnLst>
                <a:cxn ang="0">
                  <a:pos x="T0" y="T1"/>
                </a:cxn>
                <a:cxn ang="0">
                  <a:pos x="T2" y="T3"/>
                </a:cxn>
                <a:cxn ang="0">
                  <a:pos x="T4" y="T5"/>
                </a:cxn>
              </a:cxnLst>
              <a:rect l="0" t="0" r="r" b="b"/>
              <a:pathLst>
                <a:path w="4" h="5">
                  <a:moveTo>
                    <a:pt x="0" y="5"/>
                  </a:moveTo>
                  <a:cubicBezTo>
                    <a:pt x="2" y="3"/>
                    <a:pt x="3" y="2"/>
                    <a:pt x="4" y="0"/>
                  </a:cubicBezTo>
                  <a:cubicBezTo>
                    <a:pt x="3" y="2"/>
                    <a:pt x="2"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任意多边形: 形状 149">
              <a:extLst>
                <a:ext uri="{FF2B5EF4-FFF2-40B4-BE49-F238E27FC236}">
                  <a16:creationId xmlns:a16="http://schemas.microsoft.com/office/drawing/2014/main" id="{D3B8D760-FEB7-7D57-17E0-54F8817F1C14}"/>
                </a:ext>
              </a:extLst>
            </p:cNvPr>
            <p:cNvSpPr>
              <a:spLocks/>
            </p:cNvSpPr>
            <p:nvPr/>
          </p:nvSpPr>
          <p:spPr bwMode="auto">
            <a:xfrm>
              <a:off x="6655484" y="4291465"/>
              <a:ext cx="4021" cy="7038"/>
            </a:xfrm>
            <a:custGeom>
              <a:avLst/>
              <a:gdLst>
                <a:gd name="T0" fmla="*/ 0 w 3"/>
                <a:gd name="T1" fmla="*/ 6 h 6"/>
                <a:gd name="T2" fmla="*/ 3 w 3"/>
                <a:gd name="T3" fmla="*/ 0 h 6"/>
                <a:gd name="T4" fmla="*/ 0 w 3"/>
                <a:gd name="T5" fmla="*/ 6 h 6"/>
              </a:gdLst>
              <a:ahLst/>
              <a:cxnLst>
                <a:cxn ang="0">
                  <a:pos x="T0" y="T1"/>
                </a:cxn>
                <a:cxn ang="0">
                  <a:pos x="T2" y="T3"/>
                </a:cxn>
                <a:cxn ang="0">
                  <a:pos x="T4" y="T5"/>
                </a:cxn>
              </a:cxnLst>
              <a:rect l="0" t="0" r="r" b="b"/>
              <a:pathLst>
                <a:path w="3" h="6">
                  <a:moveTo>
                    <a:pt x="0" y="6"/>
                  </a:moveTo>
                  <a:cubicBezTo>
                    <a:pt x="1" y="4"/>
                    <a:pt x="2" y="2"/>
                    <a:pt x="3" y="0"/>
                  </a:cubicBezTo>
                  <a:cubicBezTo>
                    <a:pt x="2" y="2"/>
                    <a:pt x="1" y="4"/>
                    <a:pt x="0"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任意多边形: 形状 150">
              <a:extLst>
                <a:ext uri="{FF2B5EF4-FFF2-40B4-BE49-F238E27FC236}">
                  <a16:creationId xmlns:a16="http://schemas.microsoft.com/office/drawing/2014/main" id="{3DEE74A5-8411-079C-17CB-3AF49E9BBC3B}"/>
                </a:ext>
              </a:extLst>
            </p:cNvPr>
            <p:cNvSpPr>
              <a:spLocks/>
            </p:cNvSpPr>
            <p:nvPr/>
          </p:nvSpPr>
          <p:spPr bwMode="auto">
            <a:xfrm>
              <a:off x="6623313" y="4341733"/>
              <a:ext cx="4021" cy="6032"/>
            </a:xfrm>
            <a:custGeom>
              <a:avLst/>
              <a:gdLst>
                <a:gd name="T0" fmla="*/ 0 w 4"/>
                <a:gd name="T1" fmla="*/ 5 h 5"/>
                <a:gd name="T2" fmla="*/ 4 w 4"/>
                <a:gd name="T3" fmla="*/ 0 h 5"/>
                <a:gd name="T4" fmla="*/ 0 w 4"/>
                <a:gd name="T5" fmla="*/ 5 h 5"/>
              </a:gdLst>
              <a:ahLst/>
              <a:cxnLst>
                <a:cxn ang="0">
                  <a:pos x="T0" y="T1"/>
                </a:cxn>
                <a:cxn ang="0">
                  <a:pos x="T2" y="T3"/>
                </a:cxn>
                <a:cxn ang="0">
                  <a:pos x="T4" y="T5"/>
                </a:cxn>
              </a:cxnLst>
              <a:rect l="0" t="0" r="r" b="b"/>
              <a:pathLst>
                <a:path w="4" h="5">
                  <a:moveTo>
                    <a:pt x="0" y="5"/>
                  </a:moveTo>
                  <a:cubicBezTo>
                    <a:pt x="1" y="4"/>
                    <a:pt x="3" y="2"/>
                    <a:pt x="4" y="0"/>
                  </a:cubicBezTo>
                  <a:cubicBezTo>
                    <a:pt x="3" y="2"/>
                    <a:pt x="1" y="4"/>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任意多边形: 形状 151">
              <a:extLst>
                <a:ext uri="{FF2B5EF4-FFF2-40B4-BE49-F238E27FC236}">
                  <a16:creationId xmlns:a16="http://schemas.microsoft.com/office/drawing/2014/main" id="{1C1ACC4F-B185-802A-ECF8-AE511EA54AA4}"/>
                </a:ext>
              </a:extLst>
            </p:cNvPr>
            <p:cNvSpPr>
              <a:spLocks/>
            </p:cNvSpPr>
            <p:nvPr/>
          </p:nvSpPr>
          <p:spPr bwMode="auto">
            <a:xfrm>
              <a:off x="6615270" y="4353798"/>
              <a:ext cx="3016" cy="7038"/>
            </a:xfrm>
            <a:custGeom>
              <a:avLst/>
              <a:gdLst>
                <a:gd name="T0" fmla="*/ 0 w 3"/>
                <a:gd name="T1" fmla="*/ 6 h 6"/>
                <a:gd name="T2" fmla="*/ 3 w 3"/>
                <a:gd name="T3" fmla="*/ 0 h 6"/>
                <a:gd name="T4" fmla="*/ 0 w 3"/>
                <a:gd name="T5" fmla="*/ 6 h 6"/>
              </a:gdLst>
              <a:ahLst/>
              <a:cxnLst>
                <a:cxn ang="0">
                  <a:pos x="T0" y="T1"/>
                </a:cxn>
                <a:cxn ang="0">
                  <a:pos x="T2" y="T3"/>
                </a:cxn>
                <a:cxn ang="0">
                  <a:pos x="T4" y="T5"/>
                </a:cxn>
              </a:cxnLst>
              <a:rect l="0" t="0" r="r" b="b"/>
              <a:pathLst>
                <a:path w="3" h="6">
                  <a:moveTo>
                    <a:pt x="0" y="6"/>
                  </a:moveTo>
                  <a:cubicBezTo>
                    <a:pt x="1" y="4"/>
                    <a:pt x="2" y="2"/>
                    <a:pt x="3" y="0"/>
                  </a:cubicBezTo>
                  <a:cubicBezTo>
                    <a:pt x="2" y="2"/>
                    <a:pt x="1" y="4"/>
                    <a:pt x="0"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任意多边形: 形状 152">
              <a:extLst>
                <a:ext uri="{FF2B5EF4-FFF2-40B4-BE49-F238E27FC236}">
                  <a16:creationId xmlns:a16="http://schemas.microsoft.com/office/drawing/2014/main" id="{C11EF6D9-B98D-AC71-298A-93395F868FA1}"/>
                </a:ext>
              </a:extLst>
            </p:cNvPr>
            <p:cNvSpPr>
              <a:spLocks/>
            </p:cNvSpPr>
            <p:nvPr/>
          </p:nvSpPr>
          <p:spPr bwMode="auto">
            <a:xfrm>
              <a:off x="6703742" y="4189923"/>
              <a:ext cx="3016" cy="7038"/>
            </a:xfrm>
            <a:custGeom>
              <a:avLst/>
              <a:gdLst>
                <a:gd name="T0" fmla="*/ 0 w 2"/>
                <a:gd name="T1" fmla="*/ 6 h 6"/>
                <a:gd name="T2" fmla="*/ 2 w 2"/>
                <a:gd name="T3" fmla="*/ 0 h 6"/>
                <a:gd name="T4" fmla="*/ 0 w 2"/>
                <a:gd name="T5" fmla="*/ 6 h 6"/>
              </a:gdLst>
              <a:ahLst/>
              <a:cxnLst>
                <a:cxn ang="0">
                  <a:pos x="T0" y="T1"/>
                </a:cxn>
                <a:cxn ang="0">
                  <a:pos x="T2" y="T3"/>
                </a:cxn>
                <a:cxn ang="0">
                  <a:pos x="T4" y="T5"/>
                </a:cxn>
              </a:cxnLst>
              <a:rect l="0" t="0" r="r" b="b"/>
              <a:pathLst>
                <a:path w="2" h="6">
                  <a:moveTo>
                    <a:pt x="0" y="6"/>
                  </a:moveTo>
                  <a:cubicBezTo>
                    <a:pt x="0" y="4"/>
                    <a:pt x="1" y="2"/>
                    <a:pt x="2" y="0"/>
                  </a:cubicBezTo>
                  <a:cubicBezTo>
                    <a:pt x="1" y="2"/>
                    <a:pt x="0" y="4"/>
                    <a:pt x="0"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任意多边形: 形状 153">
              <a:extLst>
                <a:ext uri="{FF2B5EF4-FFF2-40B4-BE49-F238E27FC236}">
                  <a16:creationId xmlns:a16="http://schemas.microsoft.com/office/drawing/2014/main" id="{E400A8CE-84E4-9673-44FB-79B670D450D8}"/>
                </a:ext>
              </a:extLst>
            </p:cNvPr>
            <p:cNvSpPr>
              <a:spLocks/>
            </p:cNvSpPr>
            <p:nvPr/>
          </p:nvSpPr>
          <p:spPr bwMode="auto">
            <a:xfrm>
              <a:off x="6686651" y="4233154"/>
              <a:ext cx="2011" cy="5027"/>
            </a:xfrm>
            <a:custGeom>
              <a:avLst/>
              <a:gdLst>
                <a:gd name="T0" fmla="*/ 0 w 2"/>
                <a:gd name="T1" fmla="*/ 5 h 5"/>
                <a:gd name="T2" fmla="*/ 2 w 2"/>
                <a:gd name="T3" fmla="*/ 0 h 5"/>
                <a:gd name="T4" fmla="*/ 0 w 2"/>
                <a:gd name="T5" fmla="*/ 5 h 5"/>
              </a:gdLst>
              <a:ahLst/>
              <a:cxnLst>
                <a:cxn ang="0">
                  <a:pos x="T0" y="T1"/>
                </a:cxn>
                <a:cxn ang="0">
                  <a:pos x="T2" y="T3"/>
                </a:cxn>
                <a:cxn ang="0">
                  <a:pos x="T4" y="T5"/>
                </a:cxn>
              </a:cxnLst>
              <a:rect l="0" t="0" r="r" b="b"/>
              <a:pathLst>
                <a:path w="2" h="5">
                  <a:moveTo>
                    <a:pt x="0" y="5"/>
                  </a:moveTo>
                  <a:cubicBezTo>
                    <a:pt x="1" y="4"/>
                    <a:pt x="2" y="2"/>
                    <a:pt x="2" y="0"/>
                  </a:cubicBezTo>
                  <a:cubicBezTo>
                    <a:pt x="2" y="2"/>
                    <a:pt x="1" y="4"/>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任意多边形: 形状 154">
              <a:extLst>
                <a:ext uri="{FF2B5EF4-FFF2-40B4-BE49-F238E27FC236}">
                  <a16:creationId xmlns:a16="http://schemas.microsoft.com/office/drawing/2014/main" id="{C9552D5E-6721-35E3-A757-705486A59089}"/>
                </a:ext>
              </a:extLst>
            </p:cNvPr>
            <p:cNvSpPr>
              <a:spLocks/>
            </p:cNvSpPr>
            <p:nvPr/>
          </p:nvSpPr>
          <p:spPr bwMode="auto">
            <a:xfrm>
              <a:off x="6692683" y="4219079"/>
              <a:ext cx="2011" cy="7038"/>
            </a:xfrm>
            <a:custGeom>
              <a:avLst/>
              <a:gdLst>
                <a:gd name="T0" fmla="*/ 0 w 2"/>
                <a:gd name="T1" fmla="*/ 6 h 6"/>
                <a:gd name="T2" fmla="*/ 2 w 2"/>
                <a:gd name="T3" fmla="*/ 0 h 6"/>
                <a:gd name="T4" fmla="*/ 0 w 2"/>
                <a:gd name="T5" fmla="*/ 6 h 6"/>
              </a:gdLst>
              <a:ahLst/>
              <a:cxnLst>
                <a:cxn ang="0">
                  <a:pos x="T0" y="T1"/>
                </a:cxn>
                <a:cxn ang="0">
                  <a:pos x="T2" y="T3"/>
                </a:cxn>
                <a:cxn ang="0">
                  <a:pos x="T4" y="T5"/>
                </a:cxn>
              </a:cxnLst>
              <a:rect l="0" t="0" r="r" b="b"/>
              <a:pathLst>
                <a:path w="2" h="6">
                  <a:moveTo>
                    <a:pt x="0" y="6"/>
                  </a:moveTo>
                  <a:cubicBezTo>
                    <a:pt x="1" y="4"/>
                    <a:pt x="2" y="2"/>
                    <a:pt x="2" y="0"/>
                  </a:cubicBezTo>
                  <a:cubicBezTo>
                    <a:pt x="2" y="2"/>
                    <a:pt x="1" y="4"/>
                    <a:pt x="0"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任意多边形: 形状 155">
              <a:extLst>
                <a:ext uri="{FF2B5EF4-FFF2-40B4-BE49-F238E27FC236}">
                  <a16:creationId xmlns:a16="http://schemas.microsoft.com/office/drawing/2014/main" id="{195B8900-E668-6D86-A981-6CFCE9845C5C}"/>
                </a:ext>
              </a:extLst>
            </p:cNvPr>
            <p:cNvSpPr>
              <a:spLocks/>
            </p:cNvSpPr>
            <p:nvPr/>
          </p:nvSpPr>
          <p:spPr bwMode="auto">
            <a:xfrm>
              <a:off x="6663527" y="4278395"/>
              <a:ext cx="3016" cy="6032"/>
            </a:xfrm>
            <a:custGeom>
              <a:avLst/>
              <a:gdLst>
                <a:gd name="T0" fmla="*/ 0 w 3"/>
                <a:gd name="T1" fmla="*/ 5 h 5"/>
                <a:gd name="T2" fmla="*/ 3 w 3"/>
                <a:gd name="T3" fmla="*/ 0 h 5"/>
                <a:gd name="T4" fmla="*/ 0 w 3"/>
                <a:gd name="T5" fmla="*/ 5 h 5"/>
              </a:gdLst>
              <a:ahLst/>
              <a:cxnLst>
                <a:cxn ang="0">
                  <a:pos x="T0" y="T1"/>
                </a:cxn>
                <a:cxn ang="0">
                  <a:pos x="T2" y="T3"/>
                </a:cxn>
                <a:cxn ang="0">
                  <a:pos x="T4" y="T5"/>
                </a:cxn>
              </a:cxnLst>
              <a:rect l="0" t="0" r="r" b="b"/>
              <a:pathLst>
                <a:path w="3" h="5">
                  <a:moveTo>
                    <a:pt x="0" y="5"/>
                  </a:moveTo>
                  <a:cubicBezTo>
                    <a:pt x="1" y="4"/>
                    <a:pt x="2" y="2"/>
                    <a:pt x="3" y="0"/>
                  </a:cubicBezTo>
                  <a:cubicBezTo>
                    <a:pt x="2" y="2"/>
                    <a:pt x="1" y="4"/>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任意多边形: 形状 156">
              <a:extLst>
                <a:ext uri="{FF2B5EF4-FFF2-40B4-BE49-F238E27FC236}">
                  <a16:creationId xmlns:a16="http://schemas.microsoft.com/office/drawing/2014/main" id="{63CEB92D-398F-F30D-1738-6CD9F37750F3}"/>
                </a:ext>
              </a:extLst>
            </p:cNvPr>
            <p:cNvSpPr>
              <a:spLocks/>
            </p:cNvSpPr>
            <p:nvPr/>
          </p:nvSpPr>
          <p:spPr bwMode="auto">
            <a:xfrm>
              <a:off x="6605216" y="4366867"/>
              <a:ext cx="5027" cy="6032"/>
            </a:xfrm>
            <a:custGeom>
              <a:avLst/>
              <a:gdLst>
                <a:gd name="T0" fmla="*/ 0 w 4"/>
                <a:gd name="T1" fmla="*/ 5 h 5"/>
                <a:gd name="T2" fmla="*/ 4 w 4"/>
                <a:gd name="T3" fmla="*/ 0 h 5"/>
                <a:gd name="T4" fmla="*/ 0 w 4"/>
                <a:gd name="T5" fmla="*/ 5 h 5"/>
              </a:gdLst>
              <a:ahLst/>
              <a:cxnLst>
                <a:cxn ang="0">
                  <a:pos x="T0" y="T1"/>
                </a:cxn>
                <a:cxn ang="0">
                  <a:pos x="T2" y="T3"/>
                </a:cxn>
                <a:cxn ang="0">
                  <a:pos x="T4" y="T5"/>
                </a:cxn>
              </a:cxnLst>
              <a:rect l="0" t="0" r="r" b="b"/>
              <a:pathLst>
                <a:path w="4" h="5">
                  <a:moveTo>
                    <a:pt x="0" y="5"/>
                  </a:moveTo>
                  <a:cubicBezTo>
                    <a:pt x="1" y="3"/>
                    <a:pt x="3" y="1"/>
                    <a:pt x="4" y="0"/>
                  </a:cubicBezTo>
                  <a:cubicBezTo>
                    <a:pt x="3" y="1"/>
                    <a:pt x="1"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任意多边形: 形状 157">
              <a:extLst>
                <a:ext uri="{FF2B5EF4-FFF2-40B4-BE49-F238E27FC236}">
                  <a16:creationId xmlns:a16="http://schemas.microsoft.com/office/drawing/2014/main" id="{DDF346E4-0FED-05BE-A392-2AAC2B96A5C4}"/>
                </a:ext>
              </a:extLst>
            </p:cNvPr>
            <p:cNvSpPr>
              <a:spLocks/>
            </p:cNvSpPr>
            <p:nvPr/>
          </p:nvSpPr>
          <p:spPr bwMode="auto">
            <a:xfrm>
              <a:off x="6680619" y="4247229"/>
              <a:ext cx="2011" cy="5027"/>
            </a:xfrm>
            <a:custGeom>
              <a:avLst/>
              <a:gdLst>
                <a:gd name="T0" fmla="*/ 0 w 2"/>
                <a:gd name="T1" fmla="*/ 5 h 5"/>
                <a:gd name="T2" fmla="*/ 2 w 2"/>
                <a:gd name="T3" fmla="*/ 0 h 5"/>
                <a:gd name="T4" fmla="*/ 0 w 2"/>
                <a:gd name="T5" fmla="*/ 5 h 5"/>
              </a:gdLst>
              <a:ahLst/>
              <a:cxnLst>
                <a:cxn ang="0">
                  <a:pos x="T0" y="T1"/>
                </a:cxn>
                <a:cxn ang="0">
                  <a:pos x="T2" y="T3"/>
                </a:cxn>
                <a:cxn ang="0">
                  <a:pos x="T4" y="T5"/>
                </a:cxn>
              </a:cxnLst>
              <a:rect l="0" t="0" r="r" b="b"/>
              <a:pathLst>
                <a:path w="2" h="5">
                  <a:moveTo>
                    <a:pt x="0" y="5"/>
                  </a:moveTo>
                  <a:cubicBezTo>
                    <a:pt x="0" y="3"/>
                    <a:pt x="1" y="2"/>
                    <a:pt x="2" y="0"/>
                  </a:cubicBezTo>
                  <a:cubicBezTo>
                    <a:pt x="1" y="2"/>
                    <a:pt x="0" y="3"/>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任意多边形: 形状 158">
              <a:extLst>
                <a:ext uri="{FF2B5EF4-FFF2-40B4-BE49-F238E27FC236}">
                  <a16:creationId xmlns:a16="http://schemas.microsoft.com/office/drawing/2014/main" id="{9FC3A410-7C44-A659-67CA-1BB41DE0042C}"/>
                </a:ext>
              </a:extLst>
            </p:cNvPr>
            <p:cNvSpPr>
              <a:spLocks/>
            </p:cNvSpPr>
            <p:nvPr/>
          </p:nvSpPr>
          <p:spPr bwMode="auto">
            <a:xfrm>
              <a:off x="6671570" y="4263315"/>
              <a:ext cx="3016" cy="6032"/>
            </a:xfrm>
            <a:custGeom>
              <a:avLst/>
              <a:gdLst>
                <a:gd name="T0" fmla="*/ 0 w 3"/>
                <a:gd name="T1" fmla="*/ 5 h 5"/>
                <a:gd name="T2" fmla="*/ 3 w 3"/>
                <a:gd name="T3" fmla="*/ 0 h 5"/>
                <a:gd name="T4" fmla="*/ 0 w 3"/>
                <a:gd name="T5" fmla="*/ 5 h 5"/>
              </a:gdLst>
              <a:ahLst/>
              <a:cxnLst>
                <a:cxn ang="0">
                  <a:pos x="T0" y="T1"/>
                </a:cxn>
                <a:cxn ang="0">
                  <a:pos x="T2" y="T3"/>
                </a:cxn>
                <a:cxn ang="0">
                  <a:pos x="T4" y="T5"/>
                </a:cxn>
              </a:cxnLst>
              <a:rect l="0" t="0" r="r" b="b"/>
              <a:pathLst>
                <a:path w="3" h="5">
                  <a:moveTo>
                    <a:pt x="0" y="5"/>
                  </a:moveTo>
                  <a:cubicBezTo>
                    <a:pt x="1" y="4"/>
                    <a:pt x="2" y="2"/>
                    <a:pt x="3" y="0"/>
                  </a:cubicBezTo>
                  <a:cubicBezTo>
                    <a:pt x="2" y="2"/>
                    <a:pt x="1" y="4"/>
                    <a:pt x="0" y="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任意多边形: 形状 159">
              <a:extLst>
                <a:ext uri="{FF2B5EF4-FFF2-40B4-BE49-F238E27FC236}">
                  <a16:creationId xmlns:a16="http://schemas.microsoft.com/office/drawing/2014/main" id="{4D4DC74A-2DBE-D8C7-52AA-F5A0D45EA27C}"/>
                </a:ext>
              </a:extLst>
            </p:cNvPr>
            <p:cNvSpPr>
              <a:spLocks/>
            </p:cNvSpPr>
            <p:nvPr/>
          </p:nvSpPr>
          <p:spPr bwMode="auto">
            <a:xfrm>
              <a:off x="4372865" y="2110833"/>
              <a:ext cx="1431637" cy="2115284"/>
            </a:xfrm>
            <a:custGeom>
              <a:avLst/>
              <a:gdLst>
                <a:gd name="T0" fmla="*/ 666 w 1218"/>
                <a:gd name="T1" fmla="*/ 1225 h 1800"/>
                <a:gd name="T2" fmla="*/ 671 w 1218"/>
                <a:gd name="T3" fmla="*/ 1152 h 1800"/>
                <a:gd name="T4" fmla="*/ 671 w 1218"/>
                <a:gd name="T5" fmla="*/ 1152 h 1800"/>
                <a:gd name="T6" fmla="*/ 635 w 1218"/>
                <a:gd name="T7" fmla="*/ 900 h 1800"/>
                <a:gd name="T8" fmla="*/ 1218 w 1218"/>
                <a:gd name="T9" fmla="*/ 57 h 1800"/>
                <a:gd name="T10" fmla="*/ 900 w 1218"/>
                <a:gd name="T11" fmla="*/ 0 h 1800"/>
                <a:gd name="T12" fmla="*/ 0 w 1218"/>
                <a:gd name="T13" fmla="*/ 900 h 1800"/>
                <a:gd name="T14" fmla="*/ 900 w 1218"/>
                <a:gd name="T15" fmla="*/ 1800 h 1800"/>
                <a:gd name="T16" fmla="*/ 1132 w 1218"/>
                <a:gd name="T17" fmla="*/ 1770 h 1800"/>
                <a:gd name="T18" fmla="*/ 666 w 1218"/>
                <a:gd name="T19" fmla="*/ 1225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8" h="1800">
                  <a:moveTo>
                    <a:pt x="666" y="1225"/>
                  </a:moveTo>
                  <a:cubicBezTo>
                    <a:pt x="666" y="1200"/>
                    <a:pt x="667" y="1176"/>
                    <a:pt x="671" y="1152"/>
                  </a:cubicBezTo>
                  <a:cubicBezTo>
                    <a:pt x="671" y="1152"/>
                    <a:pt x="671" y="1152"/>
                    <a:pt x="671" y="1152"/>
                  </a:cubicBezTo>
                  <a:cubicBezTo>
                    <a:pt x="647" y="1072"/>
                    <a:pt x="635" y="988"/>
                    <a:pt x="635" y="900"/>
                  </a:cubicBezTo>
                  <a:cubicBezTo>
                    <a:pt x="635" y="515"/>
                    <a:pt x="877" y="186"/>
                    <a:pt x="1218" y="57"/>
                  </a:cubicBezTo>
                  <a:cubicBezTo>
                    <a:pt x="1119" y="20"/>
                    <a:pt x="1012" y="0"/>
                    <a:pt x="900" y="0"/>
                  </a:cubicBezTo>
                  <a:cubicBezTo>
                    <a:pt x="403" y="0"/>
                    <a:pt x="0" y="403"/>
                    <a:pt x="0" y="900"/>
                  </a:cubicBezTo>
                  <a:cubicBezTo>
                    <a:pt x="0" y="1397"/>
                    <a:pt x="403" y="1800"/>
                    <a:pt x="900" y="1800"/>
                  </a:cubicBezTo>
                  <a:cubicBezTo>
                    <a:pt x="980" y="1800"/>
                    <a:pt x="1058" y="1790"/>
                    <a:pt x="1132" y="1770"/>
                  </a:cubicBezTo>
                  <a:cubicBezTo>
                    <a:pt x="868" y="1729"/>
                    <a:pt x="666" y="1501"/>
                    <a:pt x="666" y="122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684000" bIns="45720" numCol="1" anchor="ctr" anchorCtr="1" compatLnSpc="1">
              <a:prstTxWarp prst="textNoShape">
                <a:avLst/>
              </a:prstTxWarp>
            </a:bodyPr>
            <a:lstStyle/>
            <a:p>
              <a:r>
                <a:rPr lang="en-US" altLang="zh-CN" sz="2400" b="1">
                  <a:solidFill>
                    <a:srgbClr val="FFFFFF"/>
                  </a:solidFill>
                  <a:latin typeface="Arial" panose="020B0604020202020204" pitchFamily="34" charset="0"/>
                  <a:ea typeface="微软雅黑" panose="020B0503020204020204" pitchFamily="34" charset="-122"/>
                </a:rPr>
                <a:t>01</a:t>
              </a:r>
              <a:endParaRPr lang="zh-CN" altLang="en-US" sz="2400" b="1">
                <a:solidFill>
                  <a:srgbClr val="FFFFFF"/>
                </a:solidFill>
                <a:latin typeface="Arial" panose="020B0604020202020204" pitchFamily="34" charset="0"/>
                <a:ea typeface="微软雅黑" panose="020B0503020204020204" pitchFamily="34" charset="-122"/>
              </a:endParaRPr>
            </a:p>
          </p:txBody>
        </p:sp>
        <p:sp>
          <p:nvSpPr>
            <p:cNvPr id="161" name="矩形: 圆角 160">
              <a:extLst>
                <a:ext uri="{FF2B5EF4-FFF2-40B4-BE49-F238E27FC236}">
                  <a16:creationId xmlns:a16="http://schemas.microsoft.com/office/drawing/2014/main" id="{F18110DC-ADD9-60A4-4C8A-E359AFE8C94C}"/>
                </a:ext>
              </a:extLst>
            </p:cNvPr>
            <p:cNvSpPr>
              <a:spLocks/>
            </p:cNvSpPr>
            <p:nvPr/>
          </p:nvSpPr>
          <p:spPr>
            <a:xfrm>
              <a:off x="1209584" y="1574302"/>
              <a:ext cx="1730840" cy="44267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sz="2000" b="1" dirty="0">
                  <a:solidFill>
                    <a:schemeClr val="bg1"/>
                  </a:solidFill>
                  <a:latin typeface="Arial" panose="020B0604020202020204" pitchFamily="34" charset="0"/>
                  <a:ea typeface="微软雅黑" panose="020B0503020204020204" pitchFamily="34" charset="-122"/>
                  <a:sym typeface="Arial" panose="020B0604020202020204" pitchFamily="34" charset="0"/>
                </a:rPr>
                <a:t>Structure</a:t>
              </a:r>
            </a:p>
          </p:txBody>
        </p:sp>
        <p:sp>
          <p:nvSpPr>
            <p:cNvPr id="162" name="矩形 161">
              <a:extLst>
                <a:ext uri="{FF2B5EF4-FFF2-40B4-BE49-F238E27FC236}">
                  <a16:creationId xmlns:a16="http://schemas.microsoft.com/office/drawing/2014/main" id="{8EA1A28D-4EA3-108A-7A3D-AC62E3FF663C}"/>
                </a:ext>
              </a:extLst>
            </p:cNvPr>
            <p:cNvSpPr>
              <a:spLocks/>
            </p:cNvSpPr>
            <p:nvPr/>
          </p:nvSpPr>
          <p:spPr>
            <a:xfrm>
              <a:off x="1209585" y="2027431"/>
              <a:ext cx="3374012" cy="10276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30000"/>
                </a:lnSpc>
              </a:pPr>
              <a:r>
                <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Investment strategy </a:t>
              </a:r>
            </a:p>
            <a:p>
              <a:pPr>
                <a:lnSpc>
                  <a:spcPct val="130000"/>
                </a:lnSpc>
              </a:pPr>
              <a:r>
                <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p>
            <a:p>
              <a:pPr>
                <a:lnSpc>
                  <a:spcPct val="130000"/>
                </a:lnSpc>
              </a:pPr>
              <a:endPar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p>
              <a:pPr>
                <a:lnSpc>
                  <a:spcPct val="130000"/>
                </a:lnSpc>
              </a:pPr>
              <a:r>
                <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Source of funding ...</a:t>
              </a:r>
            </a:p>
          </p:txBody>
        </p:sp>
        <p:sp>
          <p:nvSpPr>
            <p:cNvPr id="163" name="矩形: 圆角 162">
              <a:extLst>
                <a:ext uri="{FF2B5EF4-FFF2-40B4-BE49-F238E27FC236}">
                  <a16:creationId xmlns:a16="http://schemas.microsoft.com/office/drawing/2014/main" id="{EF72DEE2-F23F-435C-40E4-A438FFED58D1}"/>
                </a:ext>
              </a:extLst>
            </p:cNvPr>
            <p:cNvSpPr>
              <a:spLocks/>
            </p:cNvSpPr>
            <p:nvPr/>
          </p:nvSpPr>
          <p:spPr>
            <a:xfrm>
              <a:off x="8652135" y="1503083"/>
              <a:ext cx="2214723" cy="78319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sz="2000" b="1" dirty="0">
                  <a:solidFill>
                    <a:schemeClr val="bg1"/>
                  </a:solidFill>
                  <a:latin typeface="Arial" panose="020B0604020202020204" pitchFamily="34" charset="0"/>
                  <a:ea typeface="微软雅黑" panose="020B0503020204020204" pitchFamily="34" charset="-122"/>
                  <a:sym typeface="Arial" panose="020B0604020202020204" pitchFamily="34" charset="0"/>
                </a:rPr>
                <a:t>Transparency &amp; accountability</a:t>
              </a:r>
            </a:p>
          </p:txBody>
        </p:sp>
        <p:sp>
          <p:nvSpPr>
            <p:cNvPr id="164" name="矩形 163">
              <a:extLst>
                <a:ext uri="{FF2B5EF4-FFF2-40B4-BE49-F238E27FC236}">
                  <a16:creationId xmlns:a16="http://schemas.microsoft.com/office/drawing/2014/main" id="{BE69F0BE-68EF-ACBC-D1E4-692B73ECA028}"/>
                </a:ext>
              </a:extLst>
            </p:cNvPr>
            <p:cNvSpPr>
              <a:spLocks/>
            </p:cNvSpPr>
            <p:nvPr/>
          </p:nvSpPr>
          <p:spPr>
            <a:xfrm>
              <a:off x="8633594" y="2431096"/>
              <a:ext cx="3374012" cy="1267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30000"/>
                </a:lnSpc>
              </a:pPr>
              <a:r>
                <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Report and audit </a:t>
              </a:r>
            </a:p>
            <a:p>
              <a:pPr>
                <a:lnSpc>
                  <a:spcPct val="130000"/>
                </a:lnSpc>
              </a:pPr>
              <a:r>
                <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p>
            <a:p>
              <a:pPr>
                <a:lnSpc>
                  <a:spcPct val="130000"/>
                </a:lnSpc>
              </a:pPr>
              <a:endPar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p>
              <a:pPr>
                <a:lnSpc>
                  <a:spcPct val="130000"/>
                </a:lnSpc>
              </a:pPr>
              <a:r>
                <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Investment </a:t>
              </a:r>
            </a:p>
            <a:p>
              <a:pPr>
                <a:lnSpc>
                  <a:spcPct val="130000"/>
                </a:lnSpc>
              </a:pPr>
              <a:r>
                <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p>
          </p:txBody>
        </p:sp>
        <p:sp>
          <p:nvSpPr>
            <p:cNvPr id="165" name="矩形: 圆角 164">
              <a:extLst>
                <a:ext uri="{FF2B5EF4-FFF2-40B4-BE49-F238E27FC236}">
                  <a16:creationId xmlns:a16="http://schemas.microsoft.com/office/drawing/2014/main" id="{55079000-CB65-F73A-0167-D5C442A0C8AD}"/>
                </a:ext>
              </a:extLst>
            </p:cNvPr>
            <p:cNvSpPr>
              <a:spLocks/>
            </p:cNvSpPr>
            <p:nvPr/>
          </p:nvSpPr>
          <p:spPr>
            <a:xfrm>
              <a:off x="1209584" y="3898703"/>
              <a:ext cx="1730840" cy="442674"/>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sz="2000" b="1" dirty="0">
                  <a:solidFill>
                    <a:schemeClr val="bg1"/>
                  </a:solidFill>
                  <a:latin typeface="Arial" panose="020B0604020202020204" pitchFamily="34" charset="0"/>
                  <a:ea typeface="微软雅黑" panose="020B0503020204020204" pitchFamily="34" charset="-122"/>
                  <a:sym typeface="Arial" panose="020B0604020202020204" pitchFamily="34" charset="0"/>
                </a:rPr>
                <a:t>Governance</a:t>
              </a:r>
            </a:p>
          </p:txBody>
        </p:sp>
        <p:sp>
          <p:nvSpPr>
            <p:cNvPr id="166" name="矩形 165">
              <a:extLst>
                <a:ext uri="{FF2B5EF4-FFF2-40B4-BE49-F238E27FC236}">
                  <a16:creationId xmlns:a16="http://schemas.microsoft.com/office/drawing/2014/main" id="{C795479A-80CD-545D-4BBE-5190FF04310E}"/>
                </a:ext>
              </a:extLst>
            </p:cNvPr>
            <p:cNvSpPr>
              <a:spLocks/>
            </p:cNvSpPr>
            <p:nvPr/>
          </p:nvSpPr>
          <p:spPr>
            <a:xfrm>
              <a:off x="1209585" y="4351831"/>
              <a:ext cx="3374012" cy="787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30000"/>
                </a:lnSpc>
              </a:pPr>
              <a:r>
                <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Ethical guidelines</a:t>
              </a:r>
            </a:p>
            <a:p>
              <a:pPr>
                <a:lnSpc>
                  <a:spcPct val="130000"/>
                </a:lnSpc>
              </a:pPr>
              <a:r>
                <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p>
            <a:p>
              <a:pPr>
                <a:lnSpc>
                  <a:spcPct val="130000"/>
                </a:lnSpc>
              </a:pPr>
              <a:r>
                <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Separate from the international reserves ...</a:t>
              </a:r>
            </a:p>
          </p:txBody>
        </p:sp>
        <p:sp>
          <p:nvSpPr>
            <p:cNvPr id="167" name="矩形: 圆角 166">
              <a:extLst>
                <a:ext uri="{FF2B5EF4-FFF2-40B4-BE49-F238E27FC236}">
                  <a16:creationId xmlns:a16="http://schemas.microsoft.com/office/drawing/2014/main" id="{14BED16B-DC17-8E4A-4DC4-01449D4D8AFC}"/>
                </a:ext>
              </a:extLst>
            </p:cNvPr>
            <p:cNvSpPr>
              <a:spLocks/>
            </p:cNvSpPr>
            <p:nvPr/>
          </p:nvSpPr>
          <p:spPr>
            <a:xfrm>
              <a:off x="8652135" y="3997742"/>
              <a:ext cx="2214723" cy="44267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sz="2000" b="1" dirty="0" err="1">
                  <a:solidFill>
                    <a:schemeClr val="bg1"/>
                  </a:solidFill>
                  <a:latin typeface="Arial" panose="020B0604020202020204" pitchFamily="34" charset="0"/>
                  <a:ea typeface="微软雅黑" panose="020B0503020204020204" pitchFamily="34" charset="-122"/>
                  <a:sym typeface="Arial" panose="020B0604020202020204" pitchFamily="34" charset="0"/>
                </a:rPr>
                <a:t>Behaviour</a:t>
              </a:r>
              <a:endParaRPr kumimoji="1" lang="en-US" altLang="zh-CN" sz="20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68" name="矩形 167">
              <a:extLst>
                <a:ext uri="{FF2B5EF4-FFF2-40B4-BE49-F238E27FC236}">
                  <a16:creationId xmlns:a16="http://schemas.microsoft.com/office/drawing/2014/main" id="{D9F54D4A-A114-7D16-D7C6-01ECFE7A2FE4}"/>
                </a:ext>
              </a:extLst>
            </p:cNvPr>
            <p:cNvSpPr>
              <a:spLocks/>
            </p:cNvSpPr>
            <p:nvPr/>
          </p:nvSpPr>
          <p:spPr>
            <a:xfrm>
              <a:off x="8652136" y="4450871"/>
              <a:ext cx="3374012" cy="3074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30000"/>
                </a:lnSpc>
              </a:pPr>
              <a:r>
                <a:rPr kumimoji="1"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Enhance the speed of adjustment </a:t>
              </a:r>
            </a:p>
          </p:txBody>
        </p:sp>
      </p:grpSp>
    </p:spTree>
    <p:custDataLst>
      <p:tags r:id="rId1"/>
    </p:custDataLst>
    <p:extLst>
      <p:ext uri="{BB962C8B-B14F-4D97-AF65-F5344CB8AC3E}">
        <p14:creationId xmlns:p14="http://schemas.microsoft.com/office/powerpoint/2010/main" val="1870041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6">
            <a:extLst>
              <a:ext uri="{FF2B5EF4-FFF2-40B4-BE49-F238E27FC236}">
                <a16:creationId xmlns:a16="http://schemas.microsoft.com/office/drawing/2014/main" id="{07BEFD37-B58D-63A5-0771-ED112C47B312}"/>
              </a:ext>
            </a:extLst>
          </p:cNvPr>
          <p:cNvSpPr txBox="1">
            <a:spLocks/>
          </p:cNvSpPr>
          <p:nvPr/>
        </p:nvSpPr>
        <p:spPr>
          <a:xfrm>
            <a:off x="0" y="45840"/>
            <a:ext cx="10858500" cy="578644"/>
          </a:xfrm>
          <a:prstGeom prst="rect">
            <a:avLst/>
          </a:prstGeom>
        </p:spPr>
        <p:txBody>
          <a:bodyPr vert="horz" lIns="91440" tIns="45720" rIns="91440" bIns="45720" rtlCol="0" anchor="b" anchorCtr="0">
            <a:normAutofit fontScale="97500"/>
          </a:bodyPr>
          <a:lstStyle>
            <a:lvl1pPr algn="l" defTabSz="914400" rtl="0" eaLnBrk="1" latinLnBrk="0" hangingPunct="1">
              <a:lnSpc>
                <a:spcPct val="100000"/>
              </a:lnSpc>
              <a:spcBef>
                <a:spcPct val="0"/>
              </a:spcBef>
              <a:buNone/>
              <a:defRPr sz="2800" b="1" kern="1200">
                <a:solidFill>
                  <a:schemeClr val="accent1"/>
                </a:solidFill>
                <a:latin typeface="+mj-lt"/>
                <a:ea typeface="+mj-ea"/>
                <a:cs typeface="+mj-cs"/>
              </a:defRPr>
            </a:lvl1pPr>
          </a:lstStyle>
          <a:p>
            <a:r>
              <a:rPr lang="en-US" sz="3200" dirty="0"/>
              <a:t>Structure</a:t>
            </a:r>
          </a:p>
        </p:txBody>
      </p:sp>
      <p:sp>
        <p:nvSpPr>
          <p:cNvPr id="9" name="箭头: V 形 8">
            <a:extLst>
              <a:ext uri="{FF2B5EF4-FFF2-40B4-BE49-F238E27FC236}">
                <a16:creationId xmlns:a16="http://schemas.microsoft.com/office/drawing/2014/main" id="{2D393B74-D244-224E-89DF-4BA75F99B993}"/>
              </a:ext>
            </a:extLst>
          </p:cNvPr>
          <p:cNvSpPr/>
          <p:nvPr/>
        </p:nvSpPr>
        <p:spPr>
          <a:xfrm>
            <a:off x="660400"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zh-CN" sz="1600" b="1">
                <a:solidFill>
                  <a:schemeClr val="bg1"/>
                </a:solidFill>
              </a:rPr>
              <a:t>WHY SWF</a:t>
            </a:r>
            <a:endParaRPr kumimoji="1" lang="en-US" altLang="zh-CN" sz="1600" b="1" dirty="0">
              <a:solidFill>
                <a:schemeClr val="bg1"/>
              </a:solidFill>
            </a:endParaRPr>
          </a:p>
        </p:txBody>
      </p:sp>
      <p:sp>
        <p:nvSpPr>
          <p:cNvPr id="11" name="箭头: V 形 10">
            <a:extLst>
              <a:ext uri="{FF2B5EF4-FFF2-40B4-BE49-F238E27FC236}">
                <a16:creationId xmlns:a16="http://schemas.microsoft.com/office/drawing/2014/main" id="{418015E7-B460-7117-1CD6-E9815CDA508B}"/>
              </a:ext>
            </a:extLst>
          </p:cNvPr>
          <p:cNvSpPr/>
          <p:nvPr/>
        </p:nvSpPr>
        <p:spPr>
          <a:xfrm>
            <a:off x="7918578" y="6414636"/>
            <a:ext cx="3498429" cy="338554"/>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bg1"/>
                </a:solidFill>
              </a:rPr>
              <a:t>DILEMMA</a:t>
            </a:r>
          </a:p>
        </p:txBody>
      </p:sp>
      <p:cxnSp>
        <p:nvCxnSpPr>
          <p:cNvPr id="12" name="直接连接符 11">
            <a:extLst>
              <a:ext uri="{FF2B5EF4-FFF2-40B4-BE49-F238E27FC236}">
                <a16:creationId xmlns:a16="http://schemas.microsoft.com/office/drawing/2014/main" id="{79CB125E-23AD-9410-469D-DAB5FB6DB638}"/>
              </a:ext>
            </a:extLst>
          </p:cNvPr>
          <p:cNvCxnSpPr>
            <a:cxnSpLocks/>
          </p:cNvCxnSpPr>
          <p:nvPr/>
        </p:nvCxnSpPr>
        <p:spPr>
          <a:xfrm>
            <a:off x="17593" y="679305"/>
            <a:ext cx="2624007"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箭头: V 形 14">
            <a:extLst>
              <a:ext uri="{FF2B5EF4-FFF2-40B4-BE49-F238E27FC236}">
                <a16:creationId xmlns:a16="http://schemas.microsoft.com/office/drawing/2014/main" id="{D76272DD-4BC8-C567-6CD8-4C81B8E874B6}"/>
              </a:ext>
            </a:extLst>
          </p:cNvPr>
          <p:cNvSpPr/>
          <p:nvPr/>
        </p:nvSpPr>
        <p:spPr>
          <a:xfrm>
            <a:off x="4346785" y="6414636"/>
            <a:ext cx="3498429" cy="338554"/>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00000"/>
              </a:lnSpc>
            </a:pPr>
            <a:r>
              <a:rPr kumimoji="1" lang="en-US" altLang="zh-CN" sz="1600" b="1" dirty="0">
                <a:solidFill>
                  <a:schemeClr val="tx1"/>
                </a:solidFill>
              </a:rPr>
              <a:t>HOW TO DO</a:t>
            </a:r>
          </a:p>
        </p:txBody>
      </p:sp>
      <p:pic>
        <p:nvPicPr>
          <p:cNvPr id="2" name="图片 1">
            <a:extLst>
              <a:ext uri="{FF2B5EF4-FFF2-40B4-BE49-F238E27FC236}">
                <a16:creationId xmlns:a16="http://schemas.microsoft.com/office/drawing/2014/main" id="{3966F789-7216-6F97-08E5-01C306AFC078}"/>
              </a:ext>
            </a:extLst>
          </p:cNvPr>
          <p:cNvPicPr>
            <a:picLocks noChangeAspect="1"/>
          </p:cNvPicPr>
          <p:nvPr/>
        </p:nvPicPr>
        <p:blipFill>
          <a:blip r:embed="rId4"/>
          <a:stretch>
            <a:fillRect/>
          </a:stretch>
        </p:blipFill>
        <p:spPr>
          <a:xfrm>
            <a:off x="297815" y="1172694"/>
            <a:ext cx="7838916" cy="4512611"/>
          </a:xfrm>
          <a:prstGeom prst="rect">
            <a:avLst/>
          </a:prstGeom>
        </p:spPr>
      </p:pic>
      <p:cxnSp>
        <p:nvCxnSpPr>
          <p:cNvPr id="5" name="直接连接符 4">
            <a:extLst>
              <a:ext uri="{FF2B5EF4-FFF2-40B4-BE49-F238E27FC236}">
                <a16:creationId xmlns:a16="http://schemas.microsoft.com/office/drawing/2014/main" id="{78A5B2ED-9DCB-1041-F95B-9E5D4587048E}"/>
              </a:ext>
            </a:extLst>
          </p:cNvPr>
          <p:cNvCxnSpPr/>
          <p:nvPr/>
        </p:nvCxnSpPr>
        <p:spPr>
          <a:xfrm>
            <a:off x="8572920" y="1150143"/>
            <a:ext cx="0" cy="4557713"/>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6" name="文本框 5">
            <a:extLst>
              <a:ext uri="{FF2B5EF4-FFF2-40B4-BE49-F238E27FC236}">
                <a16:creationId xmlns:a16="http://schemas.microsoft.com/office/drawing/2014/main" id="{9F384F0F-6D75-28D1-ECEE-C4939524B8D1}"/>
              </a:ext>
            </a:extLst>
          </p:cNvPr>
          <p:cNvSpPr txBox="1"/>
          <p:nvPr/>
        </p:nvSpPr>
        <p:spPr>
          <a:xfrm>
            <a:off x="8979694" y="1085850"/>
            <a:ext cx="2257425" cy="523220"/>
          </a:xfrm>
          <a:prstGeom prst="rect">
            <a:avLst/>
          </a:prstGeom>
          <a:noFill/>
        </p:spPr>
        <p:txBody>
          <a:bodyPr wrap="square" rtlCol="0">
            <a:spAutoFit/>
          </a:bodyPr>
          <a:lstStyle/>
          <a:p>
            <a:r>
              <a:rPr lang="en-US" altLang="zh-CN" sz="2800" dirty="0"/>
              <a:t>Sufficient</a:t>
            </a:r>
            <a:r>
              <a:rPr lang="en-US" altLang="zh-CN" dirty="0"/>
              <a:t> </a:t>
            </a:r>
            <a:endParaRPr lang="zh-CN" altLang="en-US" dirty="0"/>
          </a:p>
        </p:txBody>
      </p:sp>
      <p:sp>
        <p:nvSpPr>
          <p:cNvPr id="7" name="文本框 6">
            <a:extLst>
              <a:ext uri="{FF2B5EF4-FFF2-40B4-BE49-F238E27FC236}">
                <a16:creationId xmlns:a16="http://schemas.microsoft.com/office/drawing/2014/main" id="{B13FDD22-81F2-BBB8-D5A1-7997CB4D71DC}"/>
              </a:ext>
            </a:extLst>
          </p:cNvPr>
          <p:cNvSpPr txBox="1"/>
          <p:nvPr/>
        </p:nvSpPr>
        <p:spPr>
          <a:xfrm>
            <a:off x="8979694" y="1747270"/>
            <a:ext cx="1307307" cy="646331"/>
          </a:xfrm>
          <a:prstGeom prst="rect">
            <a:avLst/>
          </a:prstGeom>
          <a:noFill/>
        </p:spPr>
        <p:txBody>
          <a:bodyPr wrap="square" rtlCol="0">
            <a:spAutoFit/>
          </a:bodyPr>
          <a:lstStyle/>
          <a:p>
            <a:r>
              <a:rPr lang="en-US" altLang="zh-CN" dirty="0"/>
              <a:t>Improve</a:t>
            </a:r>
          </a:p>
          <a:p>
            <a:endParaRPr lang="zh-CN" altLang="en-US" dirty="0"/>
          </a:p>
        </p:txBody>
      </p:sp>
      <p:sp>
        <p:nvSpPr>
          <p:cNvPr id="8" name="文本框 7">
            <a:extLst>
              <a:ext uri="{FF2B5EF4-FFF2-40B4-BE49-F238E27FC236}">
                <a16:creationId xmlns:a16="http://schemas.microsoft.com/office/drawing/2014/main" id="{ADF40A83-A674-BB82-D67E-2F0A0881F517}"/>
              </a:ext>
            </a:extLst>
          </p:cNvPr>
          <p:cNvSpPr txBox="1"/>
          <p:nvPr/>
        </p:nvSpPr>
        <p:spPr>
          <a:xfrm>
            <a:off x="9272587" y="2731049"/>
            <a:ext cx="2378869" cy="369332"/>
          </a:xfrm>
          <a:prstGeom prst="rect">
            <a:avLst/>
          </a:prstGeom>
          <a:noFill/>
        </p:spPr>
        <p:txBody>
          <a:bodyPr wrap="square" rtlCol="0">
            <a:spAutoFit/>
          </a:bodyPr>
          <a:lstStyle/>
          <a:p>
            <a:r>
              <a:rPr lang="en-US" altLang="zh-CN" dirty="0"/>
              <a:t>Investment strategy </a:t>
            </a:r>
            <a:endParaRPr lang="zh-CN" altLang="en-US" dirty="0"/>
          </a:p>
        </p:txBody>
      </p:sp>
      <p:sp>
        <p:nvSpPr>
          <p:cNvPr id="10" name="文本框 9">
            <a:extLst>
              <a:ext uri="{FF2B5EF4-FFF2-40B4-BE49-F238E27FC236}">
                <a16:creationId xmlns:a16="http://schemas.microsoft.com/office/drawing/2014/main" id="{02E42AB9-00CF-34D0-44F5-0FDC902B02C0}"/>
              </a:ext>
            </a:extLst>
          </p:cNvPr>
          <p:cNvSpPr txBox="1"/>
          <p:nvPr/>
        </p:nvSpPr>
        <p:spPr>
          <a:xfrm>
            <a:off x="9272587" y="3850120"/>
            <a:ext cx="2378869" cy="646331"/>
          </a:xfrm>
          <a:prstGeom prst="rect">
            <a:avLst/>
          </a:prstGeom>
          <a:noFill/>
        </p:spPr>
        <p:txBody>
          <a:bodyPr wrap="square" rtlCol="0">
            <a:spAutoFit/>
          </a:bodyPr>
          <a:lstStyle/>
          <a:p>
            <a:r>
              <a:rPr lang="en-US" altLang="zh-CN" dirty="0"/>
              <a:t>Separate from the international reserves  </a:t>
            </a:r>
            <a:endParaRPr lang="zh-CN" altLang="en-US" dirty="0"/>
          </a:p>
        </p:txBody>
      </p:sp>
      <p:sp>
        <p:nvSpPr>
          <p:cNvPr id="13" name="任意多边形: 形状 12">
            <a:extLst>
              <a:ext uri="{FF2B5EF4-FFF2-40B4-BE49-F238E27FC236}">
                <a16:creationId xmlns:a16="http://schemas.microsoft.com/office/drawing/2014/main" id="{EE84D92F-9A2E-5A3F-2A58-8F592DBDF6AE}"/>
              </a:ext>
            </a:extLst>
          </p:cNvPr>
          <p:cNvSpPr/>
          <p:nvPr/>
        </p:nvSpPr>
        <p:spPr>
          <a:xfrm>
            <a:off x="8847407" y="2731049"/>
            <a:ext cx="323406" cy="369332"/>
          </a:xfrm>
          <a:custGeom>
            <a:avLst/>
            <a:gdLst>
              <a:gd name="T0" fmla="*/ 1431 w 8697"/>
              <a:gd name="T1" fmla="*/ 3789 h 11183"/>
              <a:gd name="T2" fmla="*/ 6346 w 8697"/>
              <a:gd name="T3" fmla="*/ 3789 h 11183"/>
              <a:gd name="T4" fmla="*/ 6713 w 8697"/>
              <a:gd name="T5" fmla="*/ 3422 h 11183"/>
              <a:gd name="T6" fmla="*/ 6346 w 8697"/>
              <a:gd name="T7" fmla="*/ 3055 h 11183"/>
              <a:gd name="T8" fmla="*/ 1431 w 8697"/>
              <a:gd name="T9" fmla="*/ 3055 h 11183"/>
              <a:gd name="T10" fmla="*/ 1064 w 8697"/>
              <a:gd name="T11" fmla="*/ 3422 h 11183"/>
              <a:gd name="T12" fmla="*/ 1431 w 8697"/>
              <a:gd name="T13" fmla="*/ 3789 h 11183"/>
              <a:gd name="T14" fmla="*/ 1431 w 8697"/>
              <a:gd name="T15" fmla="*/ 5228 h 11183"/>
              <a:gd name="T16" fmla="*/ 6346 w 8697"/>
              <a:gd name="T17" fmla="*/ 5228 h 11183"/>
              <a:gd name="T18" fmla="*/ 6713 w 8697"/>
              <a:gd name="T19" fmla="*/ 4860 h 11183"/>
              <a:gd name="T20" fmla="*/ 6346 w 8697"/>
              <a:gd name="T21" fmla="*/ 4493 h 11183"/>
              <a:gd name="T22" fmla="*/ 1431 w 8697"/>
              <a:gd name="T23" fmla="*/ 4493 h 11183"/>
              <a:gd name="T24" fmla="*/ 1064 w 8697"/>
              <a:gd name="T25" fmla="*/ 4860 h 11183"/>
              <a:gd name="T26" fmla="*/ 1431 w 8697"/>
              <a:gd name="T27" fmla="*/ 5228 h 11183"/>
              <a:gd name="T28" fmla="*/ 1431 w 8697"/>
              <a:gd name="T29" fmla="*/ 6666 h 11183"/>
              <a:gd name="T30" fmla="*/ 6346 w 8697"/>
              <a:gd name="T31" fmla="*/ 6666 h 11183"/>
              <a:gd name="T32" fmla="*/ 6713 w 8697"/>
              <a:gd name="T33" fmla="*/ 6299 h 11183"/>
              <a:gd name="T34" fmla="*/ 6346 w 8697"/>
              <a:gd name="T35" fmla="*/ 5931 h 11183"/>
              <a:gd name="T36" fmla="*/ 1431 w 8697"/>
              <a:gd name="T37" fmla="*/ 5931 h 11183"/>
              <a:gd name="T38" fmla="*/ 1064 w 8697"/>
              <a:gd name="T39" fmla="*/ 6299 h 11183"/>
              <a:gd name="T40" fmla="*/ 1431 w 8697"/>
              <a:gd name="T41" fmla="*/ 6666 h 11183"/>
              <a:gd name="T42" fmla="*/ 1431 w 8697"/>
              <a:gd name="T43" fmla="*/ 8104 h 11183"/>
              <a:gd name="T44" fmla="*/ 6346 w 8697"/>
              <a:gd name="T45" fmla="*/ 8104 h 11183"/>
              <a:gd name="T46" fmla="*/ 6713 w 8697"/>
              <a:gd name="T47" fmla="*/ 7737 h 11183"/>
              <a:gd name="T48" fmla="*/ 6346 w 8697"/>
              <a:gd name="T49" fmla="*/ 7370 h 11183"/>
              <a:gd name="T50" fmla="*/ 1431 w 8697"/>
              <a:gd name="T51" fmla="*/ 7370 h 11183"/>
              <a:gd name="T52" fmla="*/ 1064 w 8697"/>
              <a:gd name="T53" fmla="*/ 7737 h 11183"/>
              <a:gd name="T54" fmla="*/ 1431 w 8697"/>
              <a:gd name="T55" fmla="*/ 8104 h 11183"/>
              <a:gd name="T56" fmla="*/ 1431 w 8697"/>
              <a:gd name="T57" fmla="*/ 9543 h 11183"/>
              <a:gd name="T58" fmla="*/ 3958 w 8697"/>
              <a:gd name="T59" fmla="*/ 9543 h 11183"/>
              <a:gd name="T60" fmla="*/ 4325 w 8697"/>
              <a:gd name="T61" fmla="*/ 9175 h 11183"/>
              <a:gd name="T62" fmla="*/ 3958 w 8697"/>
              <a:gd name="T63" fmla="*/ 8808 h 11183"/>
              <a:gd name="T64" fmla="*/ 1431 w 8697"/>
              <a:gd name="T65" fmla="*/ 8808 h 11183"/>
              <a:gd name="T66" fmla="*/ 1064 w 8697"/>
              <a:gd name="T67" fmla="*/ 9175 h 11183"/>
              <a:gd name="T68" fmla="*/ 1431 w 8697"/>
              <a:gd name="T69" fmla="*/ 9543 h 11183"/>
              <a:gd name="T70" fmla="*/ 8146 w 8697"/>
              <a:gd name="T71" fmla="*/ 0 h 11183"/>
              <a:gd name="T72" fmla="*/ 1472 w 8697"/>
              <a:gd name="T73" fmla="*/ 0 h 11183"/>
              <a:gd name="T74" fmla="*/ 921 w 8697"/>
              <a:gd name="T75" fmla="*/ 552 h 11183"/>
              <a:gd name="T76" fmla="*/ 921 w 8697"/>
              <a:gd name="T77" fmla="*/ 1463 h 11183"/>
              <a:gd name="T78" fmla="*/ 551 w 8697"/>
              <a:gd name="T79" fmla="*/ 1463 h 11183"/>
              <a:gd name="T80" fmla="*/ 0 w 8697"/>
              <a:gd name="T81" fmla="*/ 2014 h 11183"/>
              <a:gd name="T82" fmla="*/ 0 w 8697"/>
              <a:gd name="T83" fmla="*/ 10632 h 11183"/>
              <a:gd name="T84" fmla="*/ 551 w 8697"/>
              <a:gd name="T85" fmla="*/ 11183 h 11183"/>
              <a:gd name="T86" fmla="*/ 7226 w 8697"/>
              <a:gd name="T87" fmla="*/ 11183 h 11183"/>
              <a:gd name="T88" fmla="*/ 7777 w 8697"/>
              <a:gd name="T89" fmla="*/ 10632 h 11183"/>
              <a:gd name="T90" fmla="*/ 7777 w 8697"/>
              <a:gd name="T91" fmla="*/ 9720 h 11183"/>
              <a:gd name="T92" fmla="*/ 8146 w 8697"/>
              <a:gd name="T93" fmla="*/ 9720 h 11183"/>
              <a:gd name="T94" fmla="*/ 8697 w 8697"/>
              <a:gd name="T95" fmla="*/ 9169 h 11183"/>
              <a:gd name="T96" fmla="*/ 8697 w 8697"/>
              <a:gd name="T97" fmla="*/ 552 h 11183"/>
              <a:gd name="T98" fmla="*/ 8146 w 8697"/>
              <a:gd name="T99" fmla="*/ 0 h 11183"/>
              <a:gd name="T100" fmla="*/ 7042 w 8697"/>
              <a:gd name="T101" fmla="*/ 10448 h 11183"/>
              <a:gd name="T102" fmla="*/ 735 w 8697"/>
              <a:gd name="T103" fmla="*/ 10448 h 11183"/>
              <a:gd name="T104" fmla="*/ 735 w 8697"/>
              <a:gd name="T105" fmla="*/ 2197 h 11183"/>
              <a:gd name="T106" fmla="*/ 7042 w 8697"/>
              <a:gd name="T107" fmla="*/ 2197 h 11183"/>
              <a:gd name="T108" fmla="*/ 7042 w 8697"/>
              <a:gd name="T109" fmla="*/ 10448 h 11183"/>
              <a:gd name="T110" fmla="*/ 7963 w 8697"/>
              <a:gd name="T111" fmla="*/ 8986 h 11183"/>
              <a:gd name="T112" fmla="*/ 7777 w 8697"/>
              <a:gd name="T113" fmla="*/ 8986 h 11183"/>
              <a:gd name="T114" fmla="*/ 7777 w 8697"/>
              <a:gd name="T115" fmla="*/ 2014 h 11183"/>
              <a:gd name="T116" fmla="*/ 7226 w 8697"/>
              <a:gd name="T117" fmla="*/ 1463 h 11183"/>
              <a:gd name="T118" fmla="*/ 1656 w 8697"/>
              <a:gd name="T119" fmla="*/ 1463 h 11183"/>
              <a:gd name="T120" fmla="*/ 1656 w 8697"/>
              <a:gd name="T121" fmla="*/ 735 h 11183"/>
              <a:gd name="T122" fmla="*/ 7963 w 8697"/>
              <a:gd name="T123" fmla="*/ 735 h 11183"/>
              <a:gd name="T124" fmla="*/ 7963 w 8697"/>
              <a:gd name="T125" fmla="*/ 8986 h 1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97" h="11183">
                <a:moveTo>
                  <a:pt x="1431" y="3789"/>
                </a:moveTo>
                <a:lnTo>
                  <a:pt x="6346" y="3789"/>
                </a:lnTo>
                <a:cubicBezTo>
                  <a:pt x="6549" y="3789"/>
                  <a:pt x="6713" y="3625"/>
                  <a:pt x="6713" y="3422"/>
                </a:cubicBezTo>
                <a:cubicBezTo>
                  <a:pt x="6713" y="3219"/>
                  <a:pt x="6549" y="3055"/>
                  <a:pt x="6346" y="3055"/>
                </a:cubicBezTo>
                <a:lnTo>
                  <a:pt x="1431" y="3055"/>
                </a:lnTo>
                <a:cubicBezTo>
                  <a:pt x="1228" y="3055"/>
                  <a:pt x="1064" y="3219"/>
                  <a:pt x="1064" y="3422"/>
                </a:cubicBezTo>
                <a:cubicBezTo>
                  <a:pt x="1064" y="3625"/>
                  <a:pt x="1228" y="3789"/>
                  <a:pt x="1431" y="3789"/>
                </a:cubicBezTo>
                <a:close/>
                <a:moveTo>
                  <a:pt x="1431" y="5228"/>
                </a:moveTo>
                <a:lnTo>
                  <a:pt x="6346" y="5228"/>
                </a:lnTo>
                <a:cubicBezTo>
                  <a:pt x="6549" y="5228"/>
                  <a:pt x="6713" y="5063"/>
                  <a:pt x="6713" y="4860"/>
                </a:cubicBezTo>
                <a:cubicBezTo>
                  <a:pt x="6713" y="4658"/>
                  <a:pt x="6549" y="4493"/>
                  <a:pt x="6346" y="4493"/>
                </a:cubicBezTo>
                <a:lnTo>
                  <a:pt x="1431" y="4493"/>
                </a:lnTo>
                <a:cubicBezTo>
                  <a:pt x="1228" y="4493"/>
                  <a:pt x="1064" y="4658"/>
                  <a:pt x="1064" y="4860"/>
                </a:cubicBezTo>
                <a:cubicBezTo>
                  <a:pt x="1064" y="5063"/>
                  <a:pt x="1228" y="5228"/>
                  <a:pt x="1431" y="5228"/>
                </a:cubicBezTo>
                <a:close/>
                <a:moveTo>
                  <a:pt x="1431" y="6666"/>
                </a:moveTo>
                <a:lnTo>
                  <a:pt x="6346" y="6666"/>
                </a:lnTo>
                <a:cubicBezTo>
                  <a:pt x="6549" y="6666"/>
                  <a:pt x="6713" y="6502"/>
                  <a:pt x="6713" y="6299"/>
                </a:cubicBezTo>
                <a:cubicBezTo>
                  <a:pt x="6713" y="6096"/>
                  <a:pt x="6549" y="5931"/>
                  <a:pt x="6346" y="5931"/>
                </a:cubicBezTo>
                <a:lnTo>
                  <a:pt x="1431" y="5931"/>
                </a:lnTo>
                <a:cubicBezTo>
                  <a:pt x="1228" y="5931"/>
                  <a:pt x="1064" y="6096"/>
                  <a:pt x="1064" y="6299"/>
                </a:cubicBezTo>
                <a:cubicBezTo>
                  <a:pt x="1064" y="6502"/>
                  <a:pt x="1228" y="6666"/>
                  <a:pt x="1431" y="6666"/>
                </a:cubicBezTo>
                <a:close/>
                <a:moveTo>
                  <a:pt x="1431" y="8104"/>
                </a:moveTo>
                <a:lnTo>
                  <a:pt x="6346" y="8104"/>
                </a:lnTo>
                <a:cubicBezTo>
                  <a:pt x="6549" y="8104"/>
                  <a:pt x="6713" y="7940"/>
                  <a:pt x="6713" y="7737"/>
                </a:cubicBezTo>
                <a:cubicBezTo>
                  <a:pt x="6713" y="7534"/>
                  <a:pt x="6549" y="7370"/>
                  <a:pt x="6346" y="7370"/>
                </a:cubicBezTo>
                <a:lnTo>
                  <a:pt x="1431" y="7370"/>
                </a:lnTo>
                <a:cubicBezTo>
                  <a:pt x="1228" y="7370"/>
                  <a:pt x="1064" y="7534"/>
                  <a:pt x="1064" y="7737"/>
                </a:cubicBezTo>
                <a:cubicBezTo>
                  <a:pt x="1064" y="7940"/>
                  <a:pt x="1228" y="8104"/>
                  <a:pt x="1431" y="8104"/>
                </a:cubicBezTo>
                <a:close/>
                <a:moveTo>
                  <a:pt x="1431" y="9543"/>
                </a:moveTo>
                <a:lnTo>
                  <a:pt x="3958" y="9543"/>
                </a:lnTo>
                <a:cubicBezTo>
                  <a:pt x="4161" y="9543"/>
                  <a:pt x="4325" y="9378"/>
                  <a:pt x="4325" y="9175"/>
                </a:cubicBezTo>
                <a:cubicBezTo>
                  <a:pt x="4325" y="8973"/>
                  <a:pt x="4161" y="8808"/>
                  <a:pt x="3958" y="8808"/>
                </a:cubicBezTo>
                <a:lnTo>
                  <a:pt x="1431" y="8808"/>
                </a:lnTo>
                <a:cubicBezTo>
                  <a:pt x="1228" y="8808"/>
                  <a:pt x="1064" y="8973"/>
                  <a:pt x="1064" y="9175"/>
                </a:cubicBezTo>
                <a:cubicBezTo>
                  <a:pt x="1064" y="9378"/>
                  <a:pt x="1228" y="9543"/>
                  <a:pt x="1431" y="9543"/>
                </a:cubicBezTo>
                <a:close/>
                <a:moveTo>
                  <a:pt x="8146" y="0"/>
                </a:moveTo>
                <a:lnTo>
                  <a:pt x="1472" y="0"/>
                </a:lnTo>
                <a:cubicBezTo>
                  <a:pt x="1168" y="0"/>
                  <a:pt x="921" y="248"/>
                  <a:pt x="921" y="552"/>
                </a:cubicBezTo>
                <a:lnTo>
                  <a:pt x="921" y="1463"/>
                </a:lnTo>
                <a:lnTo>
                  <a:pt x="551" y="1463"/>
                </a:lnTo>
                <a:cubicBezTo>
                  <a:pt x="247" y="1463"/>
                  <a:pt x="0" y="1710"/>
                  <a:pt x="0" y="2014"/>
                </a:cubicBezTo>
                <a:lnTo>
                  <a:pt x="0" y="10632"/>
                </a:lnTo>
                <a:cubicBezTo>
                  <a:pt x="0" y="10935"/>
                  <a:pt x="247" y="11183"/>
                  <a:pt x="551" y="11183"/>
                </a:cubicBezTo>
                <a:lnTo>
                  <a:pt x="7226" y="11183"/>
                </a:lnTo>
                <a:cubicBezTo>
                  <a:pt x="7530" y="11183"/>
                  <a:pt x="7777" y="10935"/>
                  <a:pt x="7777" y="10632"/>
                </a:cubicBezTo>
                <a:lnTo>
                  <a:pt x="7777" y="9720"/>
                </a:lnTo>
                <a:lnTo>
                  <a:pt x="8146" y="9720"/>
                </a:lnTo>
                <a:cubicBezTo>
                  <a:pt x="8450" y="9720"/>
                  <a:pt x="8697" y="9473"/>
                  <a:pt x="8697" y="9169"/>
                </a:cubicBezTo>
                <a:lnTo>
                  <a:pt x="8697" y="552"/>
                </a:lnTo>
                <a:cubicBezTo>
                  <a:pt x="8697" y="248"/>
                  <a:pt x="8450" y="0"/>
                  <a:pt x="8146" y="0"/>
                </a:cubicBezTo>
                <a:close/>
                <a:moveTo>
                  <a:pt x="7042" y="10448"/>
                </a:moveTo>
                <a:lnTo>
                  <a:pt x="735" y="10448"/>
                </a:lnTo>
                <a:lnTo>
                  <a:pt x="735" y="2197"/>
                </a:lnTo>
                <a:lnTo>
                  <a:pt x="7042" y="2197"/>
                </a:lnTo>
                <a:lnTo>
                  <a:pt x="7042" y="10448"/>
                </a:lnTo>
                <a:close/>
                <a:moveTo>
                  <a:pt x="7963" y="8986"/>
                </a:moveTo>
                <a:lnTo>
                  <a:pt x="7777" y="8986"/>
                </a:lnTo>
                <a:lnTo>
                  <a:pt x="7777" y="2014"/>
                </a:lnTo>
                <a:cubicBezTo>
                  <a:pt x="7777" y="1710"/>
                  <a:pt x="7530" y="1463"/>
                  <a:pt x="7226" y="1463"/>
                </a:cubicBezTo>
                <a:lnTo>
                  <a:pt x="1656" y="1463"/>
                </a:lnTo>
                <a:lnTo>
                  <a:pt x="1656" y="735"/>
                </a:lnTo>
                <a:lnTo>
                  <a:pt x="7963" y="735"/>
                </a:lnTo>
                <a:lnTo>
                  <a:pt x="7963" y="898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任意多边形: 形状 13">
            <a:extLst>
              <a:ext uri="{FF2B5EF4-FFF2-40B4-BE49-F238E27FC236}">
                <a16:creationId xmlns:a16="http://schemas.microsoft.com/office/drawing/2014/main" id="{05932D53-A7F7-06A1-F08E-1C1F34A603D9}"/>
              </a:ext>
            </a:extLst>
          </p:cNvPr>
          <p:cNvSpPr/>
          <p:nvPr/>
        </p:nvSpPr>
        <p:spPr>
          <a:xfrm>
            <a:off x="8847407" y="3988918"/>
            <a:ext cx="399981" cy="415200"/>
          </a:xfrm>
          <a:custGeom>
            <a:avLst/>
            <a:gdLst>
              <a:gd name="T0" fmla="*/ 121763 h 600884"/>
              <a:gd name="T1" fmla="*/ 121763 h 600884"/>
              <a:gd name="T2" fmla="*/ 121763 h 600884"/>
              <a:gd name="T3" fmla="*/ 121763 h 600884"/>
              <a:gd name="T4" fmla="*/ 121763 h 600884"/>
              <a:gd name="T5" fmla="*/ 121763 h 600884"/>
              <a:gd name="T6" fmla="*/ 121763 h 600884"/>
              <a:gd name="T7" fmla="*/ 121763 h 600884"/>
              <a:gd name="T8" fmla="*/ 121763 h 600884"/>
              <a:gd name="T9" fmla="*/ 121763 h 600884"/>
              <a:gd name="T10" fmla="*/ 121763 h 600884"/>
              <a:gd name="T11" fmla="*/ 121763 h 600884"/>
              <a:gd name="T12" fmla="*/ 121763 h 600884"/>
              <a:gd name="T13" fmla="*/ 121763 h 600884"/>
              <a:gd name="T14" fmla="*/ 121763 h 600884"/>
              <a:gd name="T15" fmla="*/ 121763 h 600884"/>
              <a:gd name="T16" fmla="*/ 121763 h 600884"/>
              <a:gd name="T17" fmla="*/ 121763 h 600884"/>
              <a:gd name="T18" fmla="*/ 121763 h 600884"/>
              <a:gd name="T19" fmla="*/ 121763 h 600884"/>
              <a:gd name="T20" fmla="*/ 121763 h 600884"/>
              <a:gd name="T21" fmla="*/ 121763 h 600884"/>
              <a:gd name="T22" fmla="*/ 121763 h 600884"/>
              <a:gd name="T23" fmla="*/ 121763 h 600884"/>
              <a:gd name="T24" fmla="*/ 121763 h 600884"/>
              <a:gd name="T25" fmla="*/ 121763 h 600884"/>
              <a:gd name="T26" fmla="*/ 121763 h 600884"/>
              <a:gd name="T27" fmla="*/ 121763 h 600884"/>
              <a:gd name="T28" fmla="*/ 121763 h 600884"/>
              <a:gd name="T29" fmla="*/ 121763 h 600884"/>
              <a:gd name="T30" fmla="*/ 121763 h 600884"/>
              <a:gd name="T31" fmla="*/ 121763 h 600884"/>
              <a:gd name="T32" fmla="*/ 121763 h 600884"/>
              <a:gd name="T33" fmla="*/ 121763 h 600884"/>
              <a:gd name="T34" fmla="*/ 121763 h 600884"/>
              <a:gd name="T35" fmla="*/ 121763 h 600884"/>
              <a:gd name="T36" fmla="*/ 121763 h 600884"/>
              <a:gd name="T37" fmla="*/ 121763 h 600884"/>
              <a:gd name="T38" fmla="*/ 121763 h 600884"/>
              <a:gd name="T39" fmla="*/ 121763 h 600884"/>
              <a:gd name="T40" fmla="*/ 121763 h 600884"/>
              <a:gd name="T41" fmla="*/ 121763 h 600884"/>
              <a:gd name="T42" fmla="*/ 121763 h 600884"/>
              <a:gd name="T43" fmla="*/ 121763 h 600884"/>
              <a:gd name="T44" fmla="*/ 121763 h 600884"/>
              <a:gd name="T45" fmla="*/ 121763 h 600884"/>
              <a:gd name="T46" fmla="*/ 121763 h 600884"/>
              <a:gd name="T47" fmla="*/ 121763 h 600884"/>
              <a:gd name="T48" fmla="*/ 121763 h 600884"/>
              <a:gd name="T49" fmla="*/ 121763 h 600884"/>
              <a:gd name="T50" fmla="*/ 121763 h 600884"/>
              <a:gd name="T51" fmla="*/ 121763 h 600884"/>
              <a:gd name="T52" fmla="*/ 121763 h 600884"/>
              <a:gd name="T53" fmla="*/ 121763 h 600884"/>
              <a:gd name="T54" fmla="*/ 121763 h 600884"/>
              <a:gd name="T55" fmla="*/ 121763 h 600884"/>
              <a:gd name="T56" fmla="*/ 121763 h 600884"/>
              <a:gd name="T57" fmla="*/ 121763 h 600884"/>
              <a:gd name="T58" fmla="*/ 121763 h 600884"/>
              <a:gd name="T59" fmla="*/ 121763 h 600884"/>
              <a:gd name="T60" fmla="*/ 121763 h 600884"/>
              <a:gd name="T61" fmla="*/ 121763 h 600884"/>
              <a:gd name="T62" fmla="*/ 121763 h 600884"/>
              <a:gd name="T63" fmla="*/ 121763 h 600884"/>
              <a:gd name="T64" fmla="*/ 121763 h 600884"/>
              <a:gd name="T65" fmla="*/ 121763 h 600884"/>
              <a:gd name="T66" fmla="*/ 121763 h 600884"/>
              <a:gd name="T67" fmla="*/ 121763 h 600884"/>
              <a:gd name="T68" fmla="*/ 121763 h 600884"/>
              <a:gd name="T69" fmla="*/ 121763 h 600884"/>
              <a:gd name="T70" fmla="*/ 121763 h 600884"/>
              <a:gd name="T71" fmla="*/ 121763 h 600884"/>
              <a:gd name="T72" fmla="*/ 121763 h 600884"/>
              <a:gd name="T73" fmla="*/ 121763 h 600884"/>
              <a:gd name="T74" fmla="*/ 121763 h 600884"/>
              <a:gd name="T75" fmla="*/ 121763 h 600884"/>
              <a:gd name="T76" fmla="*/ 121763 h 600884"/>
              <a:gd name="T77" fmla="*/ 121763 h 600884"/>
              <a:gd name="T78" fmla="*/ 121763 h 600884"/>
              <a:gd name="T79" fmla="*/ 121763 h 600884"/>
              <a:gd name="T80" fmla="*/ 121763 h 600884"/>
              <a:gd name="T81" fmla="*/ 121763 h 600884"/>
              <a:gd name="T82" fmla="*/ 121763 h 600884"/>
              <a:gd name="T83" fmla="*/ 121763 h 600884"/>
              <a:gd name="T84" fmla="*/ 121763 h 600884"/>
              <a:gd name="T85" fmla="*/ 121763 h 600884"/>
              <a:gd name="T86" fmla="*/ 121763 h 600884"/>
              <a:gd name="T87" fmla="*/ 121763 h 600884"/>
              <a:gd name="T88" fmla="*/ 121763 h 600884"/>
              <a:gd name="T89" fmla="*/ 121763 h 600884"/>
              <a:gd name="T90" fmla="*/ 121763 h 600884"/>
              <a:gd name="T91" fmla="*/ 121763 h 600884"/>
              <a:gd name="T92" fmla="*/ 121763 h 600884"/>
              <a:gd name="T93" fmla="*/ 121763 h 600884"/>
              <a:gd name="T94" fmla="*/ 121763 h 600884"/>
              <a:gd name="T95" fmla="*/ 121763 h 600884"/>
              <a:gd name="T96" fmla="*/ 121763 h 600884"/>
              <a:gd name="T97" fmla="*/ 121763 h 600884"/>
              <a:gd name="T98" fmla="*/ 121763 h 600884"/>
              <a:gd name="T99" fmla="*/ 121763 h 600884"/>
              <a:gd name="T100" fmla="*/ 121763 h 600884"/>
              <a:gd name="T101" fmla="*/ 121763 h 600884"/>
              <a:gd name="T102" fmla="*/ 121763 h 600884"/>
              <a:gd name="T103" fmla="*/ 121763 h 600884"/>
              <a:gd name="T104" fmla="*/ 121763 h 600884"/>
              <a:gd name="T105" fmla="*/ 121763 h 600884"/>
              <a:gd name="T106" fmla="*/ 121763 h 600884"/>
              <a:gd name="T107" fmla="*/ 121763 h 600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514" h="7812">
                <a:moveTo>
                  <a:pt x="7514" y="1155"/>
                </a:moveTo>
                <a:cubicBezTo>
                  <a:pt x="7514" y="878"/>
                  <a:pt x="7289" y="653"/>
                  <a:pt x="7013" y="653"/>
                </a:cubicBezTo>
                <a:lnTo>
                  <a:pt x="4647" y="653"/>
                </a:lnTo>
                <a:cubicBezTo>
                  <a:pt x="4637" y="653"/>
                  <a:pt x="4627" y="654"/>
                  <a:pt x="4616" y="655"/>
                </a:cubicBezTo>
                <a:lnTo>
                  <a:pt x="4616" y="0"/>
                </a:lnTo>
                <a:lnTo>
                  <a:pt x="0" y="616"/>
                </a:lnTo>
                <a:lnTo>
                  <a:pt x="0" y="7180"/>
                </a:lnTo>
                <a:lnTo>
                  <a:pt x="4616" y="7812"/>
                </a:lnTo>
                <a:lnTo>
                  <a:pt x="4616" y="7138"/>
                </a:lnTo>
                <a:cubicBezTo>
                  <a:pt x="4627" y="7139"/>
                  <a:pt x="4637" y="7139"/>
                  <a:pt x="4647" y="7139"/>
                </a:cubicBezTo>
                <a:lnTo>
                  <a:pt x="7013" y="7139"/>
                </a:lnTo>
                <a:cubicBezTo>
                  <a:pt x="7289" y="7139"/>
                  <a:pt x="7514" y="6914"/>
                  <a:pt x="7514" y="6638"/>
                </a:cubicBezTo>
                <a:lnTo>
                  <a:pt x="7514" y="1155"/>
                </a:lnTo>
                <a:close/>
                <a:moveTo>
                  <a:pt x="4616" y="4561"/>
                </a:moveTo>
                <a:cubicBezTo>
                  <a:pt x="4652" y="4584"/>
                  <a:pt x="4687" y="4611"/>
                  <a:pt x="4719" y="4643"/>
                </a:cubicBezTo>
                <a:cubicBezTo>
                  <a:pt x="4872" y="4796"/>
                  <a:pt x="4925" y="5003"/>
                  <a:pt x="4834" y="5094"/>
                </a:cubicBezTo>
                <a:cubicBezTo>
                  <a:pt x="4785" y="5142"/>
                  <a:pt x="4704" y="5149"/>
                  <a:pt x="4616" y="5123"/>
                </a:cubicBezTo>
                <a:lnTo>
                  <a:pt x="4616" y="4561"/>
                </a:lnTo>
                <a:lnTo>
                  <a:pt x="4616" y="4561"/>
                </a:lnTo>
                <a:close/>
                <a:moveTo>
                  <a:pt x="1202" y="4737"/>
                </a:moveTo>
                <a:lnTo>
                  <a:pt x="891" y="4129"/>
                </a:lnTo>
                <a:lnTo>
                  <a:pt x="784" y="4273"/>
                </a:lnTo>
                <a:lnTo>
                  <a:pt x="784" y="4721"/>
                </a:lnTo>
                <a:lnTo>
                  <a:pt x="513" y="4710"/>
                </a:lnTo>
                <a:lnTo>
                  <a:pt x="513" y="3361"/>
                </a:lnTo>
                <a:lnTo>
                  <a:pt x="784" y="3350"/>
                </a:lnTo>
                <a:lnTo>
                  <a:pt x="784" y="3956"/>
                </a:lnTo>
                <a:lnTo>
                  <a:pt x="790" y="3956"/>
                </a:lnTo>
                <a:cubicBezTo>
                  <a:pt x="817" y="3903"/>
                  <a:pt x="846" y="3854"/>
                  <a:pt x="874" y="3804"/>
                </a:cubicBezTo>
                <a:lnTo>
                  <a:pt x="1161" y="3335"/>
                </a:lnTo>
                <a:lnTo>
                  <a:pt x="1526" y="3320"/>
                </a:lnTo>
                <a:lnTo>
                  <a:pt x="1093" y="3932"/>
                </a:lnTo>
                <a:lnTo>
                  <a:pt x="1550" y="4751"/>
                </a:lnTo>
                <a:lnTo>
                  <a:pt x="1202" y="4737"/>
                </a:lnTo>
                <a:close/>
                <a:moveTo>
                  <a:pt x="2588" y="4792"/>
                </a:moveTo>
                <a:lnTo>
                  <a:pt x="1674" y="4756"/>
                </a:lnTo>
                <a:lnTo>
                  <a:pt x="1674" y="3314"/>
                </a:lnTo>
                <a:lnTo>
                  <a:pt x="2557" y="3278"/>
                </a:lnTo>
                <a:lnTo>
                  <a:pt x="2557" y="3558"/>
                </a:lnTo>
                <a:lnTo>
                  <a:pt x="1989" y="3573"/>
                </a:lnTo>
                <a:lnTo>
                  <a:pt x="1989" y="3878"/>
                </a:lnTo>
                <a:lnTo>
                  <a:pt x="2523" y="3873"/>
                </a:lnTo>
                <a:lnTo>
                  <a:pt x="2523" y="4151"/>
                </a:lnTo>
                <a:lnTo>
                  <a:pt x="1989" y="4148"/>
                </a:lnTo>
                <a:lnTo>
                  <a:pt x="1989" y="4496"/>
                </a:lnTo>
                <a:lnTo>
                  <a:pt x="2588" y="4511"/>
                </a:lnTo>
                <a:lnTo>
                  <a:pt x="2588" y="4792"/>
                </a:lnTo>
                <a:close/>
                <a:moveTo>
                  <a:pt x="3555" y="4830"/>
                </a:moveTo>
                <a:lnTo>
                  <a:pt x="3187" y="4815"/>
                </a:lnTo>
                <a:lnTo>
                  <a:pt x="3187" y="4175"/>
                </a:lnTo>
                <a:lnTo>
                  <a:pt x="2694" y="3272"/>
                </a:lnTo>
                <a:lnTo>
                  <a:pt x="3095" y="3256"/>
                </a:lnTo>
                <a:lnTo>
                  <a:pt x="3258" y="3626"/>
                </a:lnTo>
                <a:cubicBezTo>
                  <a:pt x="3309" y="3740"/>
                  <a:pt x="3343" y="3823"/>
                  <a:pt x="3384" y="3926"/>
                </a:cubicBezTo>
                <a:lnTo>
                  <a:pt x="3388" y="3926"/>
                </a:lnTo>
                <a:cubicBezTo>
                  <a:pt x="3425" y="3827"/>
                  <a:pt x="3464" y="3735"/>
                  <a:pt x="3513" y="3621"/>
                </a:cubicBezTo>
                <a:lnTo>
                  <a:pt x="3681" y="3232"/>
                </a:lnTo>
                <a:lnTo>
                  <a:pt x="4118" y="3214"/>
                </a:lnTo>
                <a:lnTo>
                  <a:pt x="3555" y="4166"/>
                </a:lnTo>
                <a:lnTo>
                  <a:pt x="3555" y="4830"/>
                </a:lnTo>
                <a:close/>
                <a:moveTo>
                  <a:pt x="7228" y="6638"/>
                </a:moveTo>
                <a:cubicBezTo>
                  <a:pt x="7228" y="6756"/>
                  <a:pt x="7131" y="6853"/>
                  <a:pt x="7013" y="6853"/>
                </a:cubicBezTo>
                <a:lnTo>
                  <a:pt x="4647" y="6853"/>
                </a:lnTo>
                <a:cubicBezTo>
                  <a:pt x="4637" y="6853"/>
                  <a:pt x="4626" y="6851"/>
                  <a:pt x="4616" y="6850"/>
                </a:cubicBezTo>
                <a:lnTo>
                  <a:pt x="4616" y="5437"/>
                </a:lnTo>
                <a:cubicBezTo>
                  <a:pt x="4882" y="5484"/>
                  <a:pt x="5165" y="5405"/>
                  <a:pt x="5369" y="5201"/>
                </a:cubicBezTo>
                <a:cubicBezTo>
                  <a:pt x="5612" y="4958"/>
                  <a:pt x="5684" y="4592"/>
                  <a:pt x="5557" y="4277"/>
                </a:cubicBezTo>
                <a:lnTo>
                  <a:pt x="5815" y="4019"/>
                </a:lnTo>
                <a:cubicBezTo>
                  <a:pt x="5826" y="4007"/>
                  <a:pt x="5833" y="3992"/>
                  <a:pt x="5833" y="3975"/>
                </a:cubicBezTo>
                <a:lnTo>
                  <a:pt x="5833" y="3807"/>
                </a:lnTo>
                <a:lnTo>
                  <a:pt x="5984" y="3802"/>
                </a:lnTo>
                <a:cubicBezTo>
                  <a:pt x="6012" y="3803"/>
                  <a:pt x="6035" y="3796"/>
                  <a:pt x="6046" y="3787"/>
                </a:cubicBezTo>
                <a:lnTo>
                  <a:pt x="6051" y="3783"/>
                </a:lnTo>
                <a:cubicBezTo>
                  <a:pt x="6068" y="3766"/>
                  <a:pt x="6064" y="3751"/>
                  <a:pt x="6065" y="3718"/>
                </a:cubicBezTo>
                <a:lnTo>
                  <a:pt x="6065" y="3575"/>
                </a:lnTo>
                <a:lnTo>
                  <a:pt x="6211" y="3570"/>
                </a:lnTo>
                <a:cubicBezTo>
                  <a:pt x="6227" y="3570"/>
                  <a:pt x="6242" y="3563"/>
                  <a:pt x="6253" y="3552"/>
                </a:cubicBezTo>
                <a:cubicBezTo>
                  <a:pt x="6264" y="3541"/>
                  <a:pt x="6271" y="3525"/>
                  <a:pt x="6271" y="3508"/>
                </a:cubicBezTo>
                <a:lnTo>
                  <a:pt x="6271" y="3369"/>
                </a:lnTo>
                <a:lnTo>
                  <a:pt x="6435" y="3364"/>
                </a:lnTo>
                <a:cubicBezTo>
                  <a:pt x="6451" y="3363"/>
                  <a:pt x="6466" y="3356"/>
                  <a:pt x="6477" y="3345"/>
                </a:cubicBezTo>
                <a:cubicBezTo>
                  <a:pt x="6488" y="3334"/>
                  <a:pt x="6495" y="3319"/>
                  <a:pt x="6495" y="3301"/>
                </a:cubicBezTo>
                <a:lnTo>
                  <a:pt x="6495" y="3145"/>
                </a:lnTo>
                <a:lnTo>
                  <a:pt x="6671" y="3139"/>
                </a:lnTo>
                <a:cubicBezTo>
                  <a:pt x="6687" y="3138"/>
                  <a:pt x="6702" y="3132"/>
                  <a:pt x="6713" y="3121"/>
                </a:cubicBezTo>
                <a:lnTo>
                  <a:pt x="6816" y="3018"/>
                </a:lnTo>
                <a:cubicBezTo>
                  <a:pt x="6829" y="3004"/>
                  <a:pt x="6840" y="2987"/>
                  <a:pt x="6845" y="2968"/>
                </a:cubicBezTo>
                <a:lnTo>
                  <a:pt x="6974" y="2508"/>
                </a:lnTo>
                <a:cubicBezTo>
                  <a:pt x="6985" y="2468"/>
                  <a:pt x="6974" y="2426"/>
                  <a:pt x="6945" y="2396"/>
                </a:cubicBezTo>
                <a:cubicBezTo>
                  <a:pt x="6917" y="2367"/>
                  <a:pt x="6875" y="2355"/>
                  <a:pt x="6835" y="2365"/>
                </a:cubicBezTo>
                <a:lnTo>
                  <a:pt x="6347" y="2486"/>
                </a:lnTo>
                <a:cubicBezTo>
                  <a:pt x="6327" y="2491"/>
                  <a:pt x="6309" y="2502"/>
                  <a:pt x="6294" y="2516"/>
                </a:cubicBezTo>
                <a:lnTo>
                  <a:pt x="5026" y="3784"/>
                </a:lnTo>
                <a:cubicBezTo>
                  <a:pt x="4892" y="3741"/>
                  <a:pt x="4751" y="3733"/>
                  <a:pt x="4616" y="3757"/>
                </a:cubicBezTo>
                <a:lnTo>
                  <a:pt x="4616" y="943"/>
                </a:lnTo>
                <a:cubicBezTo>
                  <a:pt x="4626" y="941"/>
                  <a:pt x="4637" y="940"/>
                  <a:pt x="4647" y="940"/>
                </a:cubicBezTo>
                <a:lnTo>
                  <a:pt x="7013" y="940"/>
                </a:lnTo>
                <a:cubicBezTo>
                  <a:pt x="7131" y="940"/>
                  <a:pt x="7228" y="1036"/>
                  <a:pt x="7228" y="1155"/>
                </a:cubicBezTo>
                <a:lnTo>
                  <a:pt x="7228" y="6638"/>
                </a:lnTo>
                <a:close/>
                <a:moveTo>
                  <a:pt x="5238" y="3808"/>
                </a:moveTo>
                <a:lnTo>
                  <a:pt x="5219" y="3788"/>
                </a:lnTo>
                <a:lnTo>
                  <a:pt x="6434" y="2574"/>
                </a:lnTo>
                <a:lnTo>
                  <a:pt x="6453" y="2593"/>
                </a:lnTo>
                <a:lnTo>
                  <a:pt x="5238" y="3808"/>
                </a:lnTo>
                <a:close/>
                <a:moveTo>
                  <a:pt x="6511" y="2651"/>
                </a:moveTo>
                <a:lnTo>
                  <a:pt x="6553" y="2692"/>
                </a:lnTo>
                <a:lnTo>
                  <a:pt x="5338" y="3907"/>
                </a:lnTo>
                <a:lnTo>
                  <a:pt x="5296" y="3866"/>
                </a:lnTo>
                <a:lnTo>
                  <a:pt x="6511" y="26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5046985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THEME" val="e23312e1-0505-49ae-ee0e-a2cc04d18030-3_133322196112715713.pptx"/>
  <p:tag name="ISLIDE.OUTLINE" val="71238"/>
</p:tagLst>
</file>

<file path=ppt/tags/tag10.xml><?xml version="1.0" encoding="utf-8"?>
<p:tagLst xmlns:a="http://schemas.openxmlformats.org/drawingml/2006/main" xmlns:r="http://schemas.openxmlformats.org/officeDocument/2006/relationships" xmlns:p="http://schemas.openxmlformats.org/presentationml/2006/main">
  <p:tag name="ISLIDE.TEMPLATE" val="9a086b99-cfa0-4707-b8ca-ae0fd06874b2.pptx"/>
  <p:tag name="ISLIDE.TAG" val="9e4641ec-8dc6-4050-900b-dadf5fdb9e4c"/>
  <p:tag name="ISLIDE.OUTLINECONTENT" val="1201692"/>
</p:tagLst>
</file>

<file path=ppt/tags/tag11.xml><?xml version="1.0" encoding="utf-8"?>
<p:tagLst xmlns:a="http://schemas.openxmlformats.org/drawingml/2006/main" xmlns:r="http://schemas.openxmlformats.org/officeDocument/2006/relationships" xmlns:p="http://schemas.openxmlformats.org/presentationml/2006/main">
  <p:tag name="ISLIDE.TEMPLATE" val="9a086b99-cfa0-4707-b8ca-ae0fd06874b2.pptx"/>
  <p:tag name="ISLIDE.TAG" val="9e4641ec-8dc6-4050-900b-dadf5fdb9e4c"/>
  <p:tag name="ISLIDE.OUTLINECONTENT" val="1201692"/>
</p:tagLst>
</file>

<file path=ppt/tags/tag12.xml><?xml version="1.0" encoding="utf-8"?>
<p:tagLst xmlns:a="http://schemas.openxmlformats.org/drawingml/2006/main" xmlns:r="http://schemas.openxmlformats.org/officeDocument/2006/relationships" xmlns:p="http://schemas.openxmlformats.org/presentationml/2006/main">
  <p:tag name="ISLIDE.TEMPLATE" val="9a086b99-cfa0-4707-b8ca-ae0fd06874b2.pptx"/>
  <p:tag name="ISLIDE.TAG" val="9e4641ec-8dc6-4050-900b-dadf5fdb9e4c"/>
  <p:tag name="ISLIDE.OUTLINECONTENT" val="1201692"/>
</p:tagLst>
</file>

<file path=ppt/tags/tag13.xml><?xml version="1.0" encoding="utf-8"?>
<p:tagLst xmlns:a="http://schemas.openxmlformats.org/drawingml/2006/main" xmlns:r="http://schemas.openxmlformats.org/officeDocument/2006/relationships" xmlns:p="http://schemas.openxmlformats.org/presentationml/2006/main">
  <p:tag name="ISLIDE.TEMPLATE" val="9a086b99-cfa0-4707-b8ca-ae0fd06874b2.pptx"/>
  <p:tag name="ISLIDE.TAG" val="9e4641ec-8dc6-4050-900b-dadf5fdb9e4c"/>
  <p:tag name="ISLIDE.OUTLINECONTENT" val="1201692"/>
</p:tagLst>
</file>

<file path=ppt/tags/tag14.xml><?xml version="1.0" encoding="utf-8"?>
<p:tagLst xmlns:a="http://schemas.openxmlformats.org/drawingml/2006/main" xmlns:r="http://schemas.openxmlformats.org/officeDocument/2006/relationships" xmlns:p="http://schemas.openxmlformats.org/presentationml/2006/main">
  <p:tag name="ISLIDE.TAG" val="43779941-ebb9-4272-ab0a-451395e9a0c0"/>
  <p:tag name="ISLIDE.OUTLINESECTION" val="385666"/>
</p:tagLst>
</file>

<file path=ppt/tags/tag15.xml><?xml version="1.0" encoding="utf-8"?>
<p:tagLst xmlns:a="http://schemas.openxmlformats.org/drawingml/2006/main" xmlns:r="http://schemas.openxmlformats.org/officeDocument/2006/relationships" xmlns:p="http://schemas.openxmlformats.org/presentationml/2006/main">
  <p:tag name="ISLIDE.TEMPLATE" val="9a086b99-cfa0-4707-b8ca-ae0fd06874b2.pptx"/>
  <p:tag name="ISLIDE.TAG" val="9e4641ec-8dc6-4050-900b-dadf5fdb9e4c"/>
  <p:tag name="ISLIDE.OUTLINECONTENT" val="1201692"/>
</p:tagLst>
</file>

<file path=ppt/tags/tag16.xml><?xml version="1.0" encoding="utf-8"?>
<p:tagLst xmlns:a="http://schemas.openxmlformats.org/drawingml/2006/main" xmlns:r="http://schemas.openxmlformats.org/officeDocument/2006/relationships" xmlns:p="http://schemas.openxmlformats.org/presentationml/2006/main">
  <p:tag name="ISLIDE.TEMPLATE" val="9a086b99-cfa0-4707-b8ca-ae0fd06874b2.pptx"/>
  <p:tag name="ISLIDE.TAG" val="9e4641ec-8dc6-4050-900b-dadf5fdb9e4c"/>
  <p:tag name="ISLIDE.OUTLINECONTENT" val="1201692"/>
</p:tagLst>
</file>

<file path=ppt/tags/tag17.xml><?xml version="1.0" encoding="utf-8"?>
<p:tagLst xmlns:a="http://schemas.openxmlformats.org/drawingml/2006/main" xmlns:r="http://schemas.openxmlformats.org/officeDocument/2006/relationships" xmlns:p="http://schemas.openxmlformats.org/presentationml/2006/main">
  <p:tag name="ISLIDE.TAG" val="e69c5ac3-dafd-4b9a-bbf1-d26a1016f816"/>
</p:tagLst>
</file>

<file path=ppt/tags/tag2.xml><?xml version="1.0" encoding="utf-8"?>
<p:tagLst xmlns:a="http://schemas.openxmlformats.org/drawingml/2006/main" xmlns:r="http://schemas.openxmlformats.org/officeDocument/2006/relationships" xmlns:p="http://schemas.openxmlformats.org/presentationml/2006/main">
  <p:tag name="ISLIDE.TAG" val="03a12446-4040-4dad-8d54-bb681f108928"/>
</p:tagLst>
</file>

<file path=ppt/tags/tag3.xml><?xml version="1.0" encoding="utf-8"?>
<p:tagLst xmlns:a="http://schemas.openxmlformats.org/drawingml/2006/main" xmlns:r="http://schemas.openxmlformats.org/officeDocument/2006/relationships" xmlns:p="http://schemas.openxmlformats.org/presentationml/2006/main">
  <p:tag name="ISLIDE.THEME" val="https://www.islide.cc;"/>
</p:tagLst>
</file>

<file path=ppt/tags/tag4.xml><?xml version="1.0" encoding="utf-8"?>
<p:tagLst xmlns:a="http://schemas.openxmlformats.org/drawingml/2006/main" xmlns:r="http://schemas.openxmlformats.org/officeDocument/2006/relationships" xmlns:p="http://schemas.openxmlformats.org/presentationml/2006/main">
  <p:tag name="ISLIDE.TAG" val="43779941-ebb9-4272-ab0a-451395e9a0c0"/>
  <p:tag name="ISLIDE.OUTLINESECTION" val="385633"/>
</p:tagLst>
</file>

<file path=ppt/tags/tag5.xml><?xml version="1.0" encoding="utf-8"?>
<p:tagLst xmlns:a="http://schemas.openxmlformats.org/drawingml/2006/main" xmlns:r="http://schemas.openxmlformats.org/officeDocument/2006/relationships" xmlns:p="http://schemas.openxmlformats.org/presentationml/2006/main">
  <p:tag name="ISLIDE.TEMPLATE" val="e8cff6c9-112b-431f-a7d0-f1f8ce7f36df.pptx"/>
  <p:tag name="ISLIDE.TAG" val="9e4641ec-8dc6-4050-900b-dadf5fdb9e4c"/>
  <p:tag name="ISLIDE.OUTLINECONTENT" val="1201649"/>
</p:tagLst>
</file>

<file path=ppt/tags/tag6.xml><?xml version="1.0" encoding="utf-8"?>
<p:tagLst xmlns:a="http://schemas.openxmlformats.org/drawingml/2006/main" xmlns:r="http://schemas.openxmlformats.org/officeDocument/2006/relationships" xmlns:p="http://schemas.openxmlformats.org/presentationml/2006/main">
  <p:tag name="ISLIDE.TEMPLATE" val="e8cff6c9-112b-431f-a7d0-f1f8ce7f36df.pptx"/>
  <p:tag name="ISLIDE.TAG" val="9e4641ec-8dc6-4050-900b-dadf5fdb9e4c"/>
  <p:tag name="ISLIDE.OUTLINECONTENT" val="1201649"/>
</p:tagLst>
</file>

<file path=ppt/tags/tag7.xml><?xml version="1.0" encoding="utf-8"?>
<p:tagLst xmlns:a="http://schemas.openxmlformats.org/drawingml/2006/main" xmlns:r="http://schemas.openxmlformats.org/officeDocument/2006/relationships" xmlns:p="http://schemas.openxmlformats.org/presentationml/2006/main">
  <p:tag name="ISLIDE.TEMPLATE" val="e8cff6c9-112b-431f-a7d0-f1f8ce7f36df.pptx"/>
  <p:tag name="ISLIDE.TAG" val="9e4641ec-8dc6-4050-900b-dadf5fdb9e4c"/>
  <p:tag name="ISLIDE.OUTLINECONTENT" val="1201649"/>
</p:tagLst>
</file>

<file path=ppt/tags/tag8.xml><?xml version="1.0" encoding="utf-8"?>
<p:tagLst xmlns:a="http://schemas.openxmlformats.org/drawingml/2006/main" xmlns:r="http://schemas.openxmlformats.org/officeDocument/2006/relationships" xmlns:p="http://schemas.openxmlformats.org/presentationml/2006/main">
  <p:tag name="ISLIDE.TAG" val="43779941-ebb9-4272-ab0a-451395e9a0c0"/>
  <p:tag name="ISLIDE.OUTLINESECTION" val="385666"/>
</p:tagLst>
</file>

<file path=ppt/tags/tag9.xml><?xml version="1.0" encoding="utf-8"?>
<p:tagLst xmlns:a="http://schemas.openxmlformats.org/drawingml/2006/main" xmlns:r="http://schemas.openxmlformats.org/officeDocument/2006/relationships" xmlns:p="http://schemas.openxmlformats.org/presentationml/2006/main">
  <p:tag name="ISLIDE.TEMPLATE" val="9a086b99-cfa0-4707-b8ca-ae0fd06874b2.pptx"/>
  <p:tag name="ISLIDE.TAG" val="9e4641ec-8dc6-4050-900b-dadf5fdb9e4c"/>
  <p:tag name="ISLIDE.OUTLINECONTENT" val="1201692"/>
</p:tagLst>
</file>

<file path=ppt/theme/theme1.xml><?xml version="1.0" encoding="utf-8"?>
<a:theme xmlns:a="http://schemas.openxmlformats.org/drawingml/2006/main" name="Designed by OfficePLUS">
  <a:themeElements>
    <a:clrScheme name="iSlide">
      <a:dk1>
        <a:srgbClr val="000000"/>
      </a:dk1>
      <a:lt1>
        <a:srgbClr val="FFFFFF"/>
      </a:lt1>
      <a:dk2>
        <a:srgbClr val="778495"/>
      </a:dk2>
      <a:lt2>
        <a:srgbClr val="F0F0F0"/>
      </a:lt2>
      <a:accent1>
        <a:srgbClr val="914C32"/>
      </a:accent1>
      <a:accent2>
        <a:srgbClr val="86A6C1"/>
      </a:accent2>
      <a:accent3>
        <a:srgbClr val="7D270F"/>
      </a:accent3>
      <a:accent4>
        <a:srgbClr val="C19D83"/>
      </a:accent4>
      <a:accent5>
        <a:srgbClr val="5B657B"/>
      </a:accent5>
      <a:accent6>
        <a:srgbClr val="C0D3DD"/>
      </a:accent6>
      <a:hlink>
        <a:srgbClr val="4472C4"/>
      </a:hlink>
      <a:folHlink>
        <a:srgbClr val="BFBFBF"/>
      </a:folHlink>
    </a:clrScheme>
    <a:fontScheme name="font">
      <a:majorFont>
        <a:latin typeface="Arial"/>
        <a:ea typeface="微软雅黑"/>
        <a:cs typeface=""/>
      </a:majorFont>
      <a:minorFont>
        <a:latin typeface="Arial"/>
        <a:ea typeface="微软雅黑"/>
        <a:cs typeface=""/>
      </a:minorFont>
    </a:fontScheme>
    <a:fmtScheme name="iSlid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TotalTime>
  <Words>985</Words>
  <Application>Microsoft Office PowerPoint</Application>
  <PresentationFormat>宽屏</PresentationFormat>
  <Paragraphs>172</Paragraphs>
  <Slides>16</Slides>
  <Notes>15</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16</vt:i4>
      </vt:variant>
    </vt:vector>
  </HeadingPairs>
  <TitlesOfParts>
    <vt:vector size="20" baseType="lpstr">
      <vt:lpstr>-apple-system</vt:lpstr>
      <vt:lpstr>等线</vt:lpstr>
      <vt:lpstr>Arial</vt:lpstr>
      <vt:lpstr>Designed by OfficePLUS</vt:lpstr>
      <vt:lpstr>Russia—— Long-term  development strategy</vt:lpstr>
      <vt:lpstr>PowerPoint 演示文稿</vt:lpstr>
      <vt:lpstr>WHY SWF</vt:lpstr>
      <vt:lpstr>The oil sector </vt:lpstr>
      <vt:lpstr>Natural resource “curse”</vt:lpstr>
      <vt:lpstr>The world experience </vt:lpstr>
      <vt:lpstr>HOW TO DO </vt:lpstr>
      <vt:lpstr>PowerPoint 演示文稿</vt:lpstr>
      <vt:lpstr>PowerPoint 演示文稿</vt:lpstr>
      <vt:lpstr>PowerPoint 演示文稿</vt:lpstr>
      <vt:lpstr>PowerPoint 演示文稿</vt:lpstr>
      <vt:lpstr>PowerPoint 演示文稿</vt:lpstr>
      <vt:lpstr>DILEMMA</vt:lpstr>
      <vt:lpstr>PowerPoint 演示文稿</vt:lpstr>
      <vt:lpstr>PowerPoint 演示文稿</vt:lpstr>
      <vt:lpstr>Thank You</vt:lpstr>
    </vt:vector>
  </TitlesOfParts>
  <Company>OfficePLUS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OfficePLUS PowerPoint Template</dc:title>
  <dc:creator>OfficePLUS</dc:creator>
  <cp:lastModifiedBy>xia1471066871@outlook.com</cp:lastModifiedBy>
  <cp:revision>68</cp:revision>
  <cp:lastPrinted>2023-07-26T16:00:00Z</cp:lastPrinted>
  <dcterms:created xsi:type="dcterms:W3CDTF">2023-07-26T16:00:00Z</dcterms:created>
  <dcterms:modified xsi:type="dcterms:W3CDTF">2023-08-11T04:17:32Z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lide.TEMPLATE">
    <vt:lpwstr>【F培训课件】7</vt:lpwstr>
  </property>
</Properties>
</file>