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sldIdLst>
    <p:sldId id="256" r:id="rId2"/>
    <p:sldId id="260" r:id="rId3"/>
    <p:sldId id="258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00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931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44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100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504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982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045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573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568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4966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586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611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257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8908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402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379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0878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F945138-0782-4874-9D78-871A7B4B85CE}" type="datetimeFigureOut">
              <a:rPr lang="zh-CN" altLang="en-US" smtClean="0"/>
              <a:t>2022/2/17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7B6784-E2B5-4DC0-BE26-2436C4E05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543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microsoft.com/office/2007/relationships/hdphoto" Target="../media/hdphoto5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6FF001-84BB-43B7-A6CE-700D4B0F80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求职注意事项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D553D23-0DF5-4474-8A8C-6243B5D4B8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>
                <a:latin typeface="方正姚体" panose="02010601030101010101" pitchFamily="2" charset="-122"/>
                <a:ea typeface="方正姚体" panose="02010601030101010101" pitchFamily="2" charset="-122"/>
              </a:rPr>
              <a:t>大学生就业则择业时应当重视的问题</a:t>
            </a:r>
          </a:p>
        </p:txBody>
      </p:sp>
    </p:spTree>
    <p:extLst>
      <p:ext uri="{BB962C8B-B14F-4D97-AF65-F5344CB8AC3E}">
        <p14:creationId xmlns:p14="http://schemas.microsoft.com/office/powerpoint/2010/main" val="33642977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Tm="4746">
        <p15:prstTrans prst="curtains"/>
      </p:transition>
    </mc:Choice>
    <mc:Fallback>
      <p:transition spd="slow" advTm="47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6BF22782-E0BE-4820-B90E-B37CAACA3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32" b="89865" l="9916" r="89873">
                        <a14:foregroundMark x1="38819" y1="7432" x2="38819" y2="7432"/>
                        <a14:backgroundMark x1="11392" y1="26689" x2="11392" y2="26689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585" y="3832246"/>
            <a:ext cx="4347292" cy="271476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3DDD044-2D89-498C-AC36-BD50B52EC16A}"/>
              </a:ext>
            </a:extLst>
          </p:cNvPr>
          <p:cNvSpPr txBox="1"/>
          <p:nvPr/>
        </p:nvSpPr>
        <p:spPr>
          <a:xfrm>
            <a:off x="681942" y="3832247"/>
            <a:ext cx="1526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方正姚体" panose="02010601030101010101" pitchFamily="2" charset="-122"/>
                <a:ea typeface="方正姚体" panose="02010601030101010101" pitchFamily="2" charset="-122"/>
              </a:rPr>
              <a:t>渠道选择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B987F45-0F69-4E17-9D18-6AD416EAD368}"/>
              </a:ext>
            </a:extLst>
          </p:cNvPr>
          <p:cNvSpPr txBox="1"/>
          <p:nvPr/>
        </p:nvSpPr>
        <p:spPr>
          <a:xfrm>
            <a:off x="2900562" y="3832246"/>
            <a:ext cx="1526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方正姚体" panose="02010601030101010101" pitchFamily="2" charset="-122"/>
                <a:ea typeface="方正姚体" panose="02010601030101010101" pitchFamily="2" charset="-122"/>
              </a:rPr>
              <a:t>入职准备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3A5C970-8ADD-4C18-A6C4-004AD9E9B082}"/>
              </a:ext>
            </a:extLst>
          </p:cNvPr>
          <p:cNvSpPr txBox="1"/>
          <p:nvPr/>
        </p:nvSpPr>
        <p:spPr>
          <a:xfrm>
            <a:off x="5273180" y="3832246"/>
            <a:ext cx="1438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方正姚体" panose="02010601030101010101" pitchFamily="2" charset="-122"/>
                <a:ea typeface="方正姚体" panose="02010601030101010101" pitchFamily="2" charset="-122"/>
              </a:rPr>
              <a:t>风险防范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F233F8A-ADF4-44E2-8222-D56AC0DBDB99}"/>
              </a:ext>
            </a:extLst>
          </p:cNvPr>
          <p:cNvSpPr txBox="1"/>
          <p:nvPr/>
        </p:nvSpPr>
        <p:spPr>
          <a:xfrm>
            <a:off x="7506406" y="3838064"/>
            <a:ext cx="1526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方正姚体" panose="02010601030101010101" pitchFamily="2" charset="-122"/>
                <a:ea typeface="方正姚体" panose="02010601030101010101" pitchFamily="2" charset="-122"/>
              </a:rPr>
              <a:t>精神塑造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F3A90DB-2CC2-4094-9FAB-785872687C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WatercolorSponge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6" y="3192025"/>
            <a:ext cx="584348" cy="581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B322544-7DCE-4B1F-A343-8D0817ED25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WatercolorSponge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478" y="3192025"/>
            <a:ext cx="584348" cy="581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03AD019-9AB0-4A96-9A6E-EEB1145371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WatercolorSponge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098" y="3192025"/>
            <a:ext cx="584348" cy="581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1B4FF1B-BAEB-41F9-9625-9835FF4A2F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WatercolorSponge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323" y="3192025"/>
            <a:ext cx="584348" cy="581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C6C350FD-7C61-4E0A-97EC-D4B21C3D3225}"/>
              </a:ext>
            </a:extLst>
          </p:cNvPr>
          <p:cNvSpPr txBox="1"/>
          <p:nvPr/>
        </p:nvSpPr>
        <p:spPr>
          <a:xfrm>
            <a:off x="4449586" y="1100830"/>
            <a:ext cx="32928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+mn-ea"/>
              </a:rPr>
              <a:t>求职注意事项</a:t>
            </a:r>
          </a:p>
        </p:txBody>
      </p:sp>
    </p:spTree>
    <p:extLst>
      <p:ext uri="{BB962C8B-B14F-4D97-AF65-F5344CB8AC3E}">
        <p14:creationId xmlns:p14="http://schemas.microsoft.com/office/powerpoint/2010/main" val="3867788063"/>
      </p:ext>
    </p:extLst>
  </p:cSld>
  <p:clrMapOvr>
    <a:masterClrMapping/>
  </p:clrMapOvr>
  <p:transition spd="slow" advTm="135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500"/>
                            </p:stCondLst>
                            <p:childTnLst>
                              <p:par>
                                <p:cTn id="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50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EBABBD-8A68-43D5-A9A2-64E152F8F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585815"/>
            <a:ext cx="9601196" cy="677992"/>
          </a:xfrm>
        </p:spPr>
        <p:txBody>
          <a:bodyPr>
            <a:normAutofit fontScale="90000"/>
          </a:bodyPr>
          <a:lstStyle/>
          <a:p>
            <a:r>
              <a:rPr lang="zh-CN" altLang="en-US" sz="4400" dirty="0">
                <a:latin typeface="+mj-ea"/>
              </a:rPr>
              <a:t>渠道选择</a:t>
            </a:r>
            <a:br>
              <a:rPr lang="zh-CN" altLang="en-US" sz="4400" dirty="0">
                <a:latin typeface="方正姚体" panose="02010601030101010101" pitchFamily="2" charset="-122"/>
                <a:ea typeface="方正姚体" panose="02010601030101010101" pitchFamily="2" charset="-122"/>
              </a:rPr>
            </a:b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32F693B5-F5F0-4C2F-B62B-13DA832BAE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118" y="2601158"/>
            <a:ext cx="4788985" cy="3275860"/>
          </a:xfr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1BF477A-C582-493E-B5A8-51CB08D3F9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712" y="2850817"/>
            <a:ext cx="568083" cy="56895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069EAA4-22CA-430C-BB8D-757CE53A44A0}"/>
              </a:ext>
            </a:extLst>
          </p:cNvPr>
          <p:cNvSpPr txBox="1"/>
          <p:nvPr/>
        </p:nvSpPr>
        <p:spPr>
          <a:xfrm>
            <a:off x="7874493" y="2904464"/>
            <a:ext cx="1784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方正姚体" panose="02010601030101010101" pitchFamily="2" charset="-122"/>
                <a:ea typeface="方正姚体" panose="02010601030101010101" pitchFamily="2" charset="-122"/>
              </a:rPr>
              <a:t>现场招聘会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7627051-2029-4C04-803A-4CD6CDEF8F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712" y="3580266"/>
            <a:ext cx="568083" cy="56895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05A51609-02A1-4D30-A06B-6882B378BF34}"/>
              </a:ext>
            </a:extLst>
          </p:cNvPr>
          <p:cNvSpPr txBox="1"/>
          <p:nvPr/>
        </p:nvSpPr>
        <p:spPr>
          <a:xfrm>
            <a:off x="7874493" y="3580266"/>
            <a:ext cx="2130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方正姚体" panose="02010601030101010101" pitchFamily="2" charset="-122"/>
                <a:ea typeface="方正姚体" panose="02010601030101010101" pitchFamily="2" charset="-122"/>
              </a:rPr>
              <a:t>企业官方网站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EFD588-11D4-4E32-AF13-2E6C8A2F4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712" y="4309715"/>
            <a:ext cx="568083" cy="568957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31B8D0C9-5385-4E63-8149-E06CC2672837}"/>
              </a:ext>
            </a:extLst>
          </p:cNvPr>
          <p:cNvSpPr txBox="1"/>
          <p:nvPr/>
        </p:nvSpPr>
        <p:spPr>
          <a:xfrm>
            <a:off x="7874493" y="4381498"/>
            <a:ext cx="2192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方正姚体" panose="02010601030101010101" pitchFamily="2" charset="-122"/>
                <a:ea typeface="方正姚体" panose="02010601030101010101" pitchFamily="2" charset="-122"/>
              </a:rPr>
              <a:t>本地人才市场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7087FA9C-B7A8-4D1F-8323-C57231B524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711" y="5062503"/>
            <a:ext cx="568083" cy="568957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3D569351-D8B9-44AE-B01A-33FE5D8638F8}"/>
              </a:ext>
            </a:extLst>
          </p:cNvPr>
          <p:cNvSpPr txBox="1"/>
          <p:nvPr/>
        </p:nvSpPr>
        <p:spPr>
          <a:xfrm>
            <a:off x="7874493" y="5116148"/>
            <a:ext cx="3429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线上求职信息聚合平台</a:t>
            </a:r>
            <a:endParaRPr lang="zh-CN" altLang="en-US" sz="24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8118564"/>
      </p:ext>
    </p:extLst>
  </p:cSld>
  <p:clrMapOvr>
    <a:masterClrMapping/>
  </p:clrMapOvr>
  <p:transition spd="med" advTm="8671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750"/>
                            </p:stCondLst>
                            <p:childTnLst>
                              <p:par>
                                <p:cTn id="7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250"/>
                            </p:stCondLst>
                            <p:childTnLst>
                              <p:par>
                                <p:cTn id="8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DBD356-25E8-42FA-ABC4-E06A1384C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dirty="0">
                <a:latin typeface="+mn-ea"/>
                <a:ea typeface="+mn-ea"/>
              </a:rPr>
              <a:t>入职准备</a:t>
            </a:r>
            <a:endParaRPr lang="zh-CN" altLang="en-US" dirty="0">
              <a:latin typeface="+mn-ea"/>
              <a:ea typeface="+mn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B5D4FA9-0255-4C25-8985-A61A15EAD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567" y="2583401"/>
            <a:ext cx="3710866" cy="3462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0215E55-CC02-41DC-9BB3-8C1C625C66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221" y="2583401"/>
            <a:ext cx="435613" cy="43385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AA712468-A134-462D-ADD8-C7957B640F09}"/>
              </a:ext>
            </a:extLst>
          </p:cNvPr>
          <p:cNvSpPr txBox="1"/>
          <p:nvPr/>
        </p:nvSpPr>
        <p:spPr>
          <a:xfrm>
            <a:off x="1899820" y="2600273"/>
            <a:ext cx="6116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方正姚体" panose="02010601030101010101" pitchFamily="2" charset="-122"/>
                <a:ea typeface="方正姚体" panose="02010601030101010101" pitchFamily="2" charset="-122"/>
              </a:rPr>
              <a:t>了解具体薪资，以及入职后的工资有哪些调整方式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760CCB5-C2F4-4173-A12A-B2C8E09186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220" y="3212072"/>
            <a:ext cx="435613" cy="43385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D0FAD0F3-4DE8-4AA8-9CDE-87ABFCE00169}"/>
              </a:ext>
            </a:extLst>
          </p:cNvPr>
          <p:cNvSpPr txBox="1"/>
          <p:nvPr/>
        </p:nvSpPr>
        <p:spPr>
          <a:xfrm>
            <a:off x="1899820" y="3212072"/>
            <a:ext cx="6019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方正姚体" panose="02010601030101010101" pitchFamily="2" charset="-122"/>
                <a:ea typeface="方正姚体" panose="02010601030101010101" pitchFamily="2" charset="-122"/>
              </a:rPr>
              <a:t>了解公司的工作时间、内容，以及加班频繁程度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B036AF1-7EB5-4B49-B3CE-F6CBA70E4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219" y="3823559"/>
            <a:ext cx="435613" cy="43385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8340B979-83FB-46BF-A3C0-FD24687EF562}"/>
              </a:ext>
            </a:extLst>
          </p:cNvPr>
          <p:cNvSpPr txBox="1"/>
          <p:nvPr/>
        </p:nvSpPr>
        <p:spPr>
          <a:xfrm>
            <a:off x="1899820" y="3840431"/>
            <a:ext cx="5672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i="0" dirty="0">
                <a:solidFill>
                  <a:srgbClr val="121212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了解企业里面崇尚什么样的工作习惯和工作方式</a:t>
            </a:r>
            <a:endParaRPr lang="zh-CN" altLang="en-US" sz="20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B4D1E3C-7505-477E-8922-000DA674A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218" y="4452230"/>
            <a:ext cx="435613" cy="43385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07B588F4-F1BA-400C-AADC-5379DA445604}"/>
              </a:ext>
            </a:extLst>
          </p:cNvPr>
          <p:cNvSpPr txBox="1"/>
          <p:nvPr/>
        </p:nvSpPr>
        <p:spPr>
          <a:xfrm>
            <a:off x="1899820" y="4468790"/>
            <a:ext cx="5273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方正姚体" panose="02010601030101010101" pitchFamily="2" charset="-122"/>
                <a:ea typeface="方正姚体" panose="02010601030101010101" pitchFamily="2" charset="-122"/>
              </a:rPr>
              <a:t>了解你的直属上司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7CEF665-D8E4-4236-9438-73CE8B71E4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217" y="5063717"/>
            <a:ext cx="435613" cy="433855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E8E2942E-1B22-47F1-B67E-B19C1E93882C}"/>
              </a:ext>
            </a:extLst>
          </p:cNvPr>
          <p:cNvSpPr txBox="1"/>
          <p:nvPr/>
        </p:nvSpPr>
        <p:spPr>
          <a:xfrm>
            <a:off x="1899820" y="5063717"/>
            <a:ext cx="5468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方正姚体" panose="02010601030101010101" pitchFamily="2" charset="-122"/>
                <a:ea typeface="方正姚体" panose="02010601030101010101" pitchFamily="2" charset="-122"/>
              </a:rPr>
              <a:t>了解自身岗位的升职空间</a:t>
            </a:r>
          </a:p>
        </p:txBody>
      </p:sp>
    </p:spTree>
    <p:extLst>
      <p:ext uri="{BB962C8B-B14F-4D97-AF65-F5344CB8AC3E}">
        <p14:creationId xmlns:p14="http://schemas.microsoft.com/office/powerpoint/2010/main" val="37950107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4174">
        <p15:prstTrans prst="peelOff"/>
      </p:transition>
    </mc:Choice>
    <mc:Fallback>
      <p:transition spd="slow" advTm="1417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750"/>
                            </p:stCondLst>
                            <p:childTnLst>
                              <p:par>
                                <p:cTn id="7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250"/>
                            </p:stCondLst>
                            <p:childTnLst>
                              <p:par>
                                <p:cTn id="8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6500"/>
                            </p:stCondLst>
                            <p:childTnLst>
                              <p:par>
                                <p:cTn id="10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7250"/>
                            </p:stCondLst>
                            <p:childTnLst>
                              <p:par>
                                <p:cTn id="1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1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C553B6-CB37-4E27-9680-6197A4A0F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000" dirty="0"/>
              <a:t>风险防范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8497EB4-3EFC-4DD9-BA38-69B4E88302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54" y="2904517"/>
            <a:ext cx="4919558" cy="2579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E55922B-373A-4708-8D6A-FC21146F96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53269"/>
            <a:ext cx="438295" cy="43829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360C0358-E7F9-4FCE-B773-A9A687D94A42}"/>
              </a:ext>
            </a:extLst>
          </p:cNvPr>
          <p:cNvSpPr txBox="1"/>
          <p:nvPr/>
        </p:nvSpPr>
        <p:spPr>
          <a:xfrm>
            <a:off x="6720396" y="2791454"/>
            <a:ext cx="407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提高自身素质，学法懂法用法</a:t>
            </a:r>
            <a:endParaRPr lang="zh-CN" altLang="en-US" sz="20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903C7F6-4446-4621-BB51-5324B0490A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425" y="3628251"/>
            <a:ext cx="438295" cy="43829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4B11AA6-C482-459A-90F9-FE626C21B8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425" y="4523583"/>
            <a:ext cx="438295" cy="43829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C430CBF-426D-44B2-8D32-E9BBB0F12E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8" y="5265073"/>
            <a:ext cx="438295" cy="43829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9D473236-8881-47B0-B4F4-82C836EDC1AB}"/>
              </a:ext>
            </a:extLst>
          </p:cNvPr>
          <p:cNvSpPr txBox="1"/>
          <p:nvPr/>
        </p:nvSpPr>
        <p:spPr>
          <a:xfrm>
            <a:off x="6700579" y="3666436"/>
            <a:ext cx="3870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依法签定合同，维护合法权益</a:t>
            </a:r>
            <a:endParaRPr lang="zh-CN" altLang="en-US" sz="20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2227B46-5A29-4E84-BB84-BAF7DC601B91}"/>
              </a:ext>
            </a:extLst>
          </p:cNvPr>
          <p:cNvSpPr txBox="1"/>
          <p:nvPr/>
        </p:nvSpPr>
        <p:spPr>
          <a:xfrm>
            <a:off x="6707822" y="4519228"/>
            <a:ext cx="4087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加入工会组织，依靠工会维权</a:t>
            </a:r>
            <a:endParaRPr lang="zh-CN" altLang="en-US" sz="20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73B0B5C-2298-47AA-B321-2FF372068620}"/>
              </a:ext>
            </a:extLst>
          </p:cNvPr>
          <p:cNvSpPr txBox="1"/>
          <p:nvPr/>
        </p:nvSpPr>
        <p:spPr>
          <a:xfrm>
            <a:off x="6713153" y="5284165"/>
            <a:ext cx="3613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注意收集证据，依法追讨工钱</a:t>
            </a:r>
            <a:endParaRPr lang="zh-CN" altLang="en-US" sz="2000" dirty="0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98504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12873">
        <p14:vortex dir="r"/>
      </p:transition>
    </mc:Choice>
    <mc:Fallback>
      <p:transition spd="slow" advTm="128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750"/>
                            </p:stCondLst>
                            <p:childTnLst>
                              <p:par>
                                <p:cTn id="7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250"/>
                            </p:stCondLst>
                            <p:childTnLst>
                              <p:par>
                                <p:cTn id="8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E3017D-0C65-4D4B-8345-DB6C86808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000" dirty="0"/>
              <a:t>精神塑造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AB0E209-0A4E-44CD-A22E-67E01751368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8882" y="2516759"/>
            <a:ext cx="2796465" cy="367564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E97E7D7-D2B8-4C7D-83AC-84A56E268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53" y="2515555"/>
            <a:ext cx="444625" cy="44530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0740800-4D3F-420A-A456-C500EFCDFC49}"/>
              </a:ext>
            </a:extLst>
          </p:cNvPr>
          <p:cNvSpPr txBox="1"/>
          <p:nvPr/>
        </p:nvSpPr>
        <p:spPr>
          <a:xfrm>
            <a:off x="2154143" y="2538359"/>
            <a:ext cx="315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以</a:t>
            </a:r>
            <a:r>
              <a:rPr lang="zh-CN" altLang="en-US" sz="2000" b="0" i="0" dirty="0">
                <a:solidFill>
                  <a:srgbClr val="FF0000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实用</a:t>
            </a:r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为导向的</a:t>
            </a:r>
            <a:r>
              <a:rPr lang="zh-CN" altLang="en-US" sz="2000" b="0" i="0" dirty="0">
                <a:solidFill>
                  <a:srgbClr val="00B050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职业知识</a:t>
            </a:r>
            <a:endParaRPr lang="zh-CN" altLang="en-US" sz="2000" dirty="0">
              <a:solidFill>
                <a:srgbClr val="00B05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D3B53CA-1230-466A-B35C-9753550B4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53" y="3113898"/>
            <a:ext cx="444625" cy="44530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300FC156-F57B-4DFB-819B-1DF3DC0736CF}"/>
              </a:ext>
            </a:extLst>
          </p:cNvPr>
          <p:cNvSpPr txBox="1"/>
          <p:nvPr/>
        </p:nvSpPr>
        <p:spPr>
          <a:xfrm>
            <a:off x="2154143" y="3138494"/>
            <a:ext cx="30838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以</a:t>
            </a:r>
            <a:r>
              <a:rPr lang="zh-CN" altLang="en-US" sz="2000" b="0" i="0" dirty="0">
                <a:solidFill>
                  <a:srgbClr val="FF0000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专业</a:t>
            </a:r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为导向的</a:t>
            </a:r>
            <a:r>
              <a:rPr lang="zh-CN" altLang="en-US" sz="2000" b="0" i="0" dirty="0">
                <a:solidFill>
                  <a:srgbClr val="00B050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职业技能</a:t>
            </a:r>
            <a:endParaRPr lang="zh-CN" altLang="en-US" sz="2000" dirty="0">
              <a:solidFill>
                <a:srgbClr val="00B05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104AD9B-CF91-4BE7-AD74-D8B7A3FE0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53" y="3712242"/>
            <a:ext cx="444625" cy="44530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0C8A7F50-A6E1-4772-9806-86EC19400BD3}"/>
              </a:ext>
            </a:extLst>
          </p:cNvPr>
          <p:cNvSpPr txBox="1"/>
          <p:nvPr/>
        </p:nvSpPr>
        <p:spPr>
          <a:xfrm>
            <a:off x="2154141" y="3738629"/>
            <a:ext cx="31582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以</a:t>
            </a:r>
            <a:r>
              <a:rPr lang="zh-CN" altLang="en-US" sz="2000" b="0" i="0" dirty="0">
                <a:solidFill>
                  <a:srgbClr val="FF0000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价值</a:t>
            </a:r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为导向的</a:t>
            </a:r>
            <a:r>
              <a:rPr lang="zh-CN" altLang="en-US" sz="2000" b="0" i="0" dirty="0">
                <a:solidFill>
                  <a:srgbClr val="00B050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职业观念</a:t>
            </a:r>
            <a:endParaRPr lang="zh-CN" altLang="en-US" sz="2000" dirty="0">
              <a:solidFill>
                <a:srgbClr val="00B05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B69C470-F3C0-4615-B0CB-B2F7CAD9E0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53" y="4262270"/>
            <a:ext cx="444625" cy="445309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A7217C27-EB0B-4689-87E5-E114B4421967}"/>
              </a:ext>
            </a:extLst>
          </p:cNvPr>
          <p:cNvSpPr txBox="1"/>
          <p:nvPr/>
        </p:nvSpPr>
        <p:spPr>
          <a:xfrm>
            <a:off x="2154143" y="4305543"/>
            <a:ext cx="315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以</a:t>
            </a:r>
            <a:r>
              <a:rPr lang="zh-CN" altLang="en-US" sz="2000" b="0" i="0" dirty="0">
                <a:solidFill>
                  <a:srgbClr val="FF0000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敬业</a:t>
            </a:r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为导向的</a:t>
            </a:r>
            <a:r>
              <a:rPr lang="zh-CN" altLang="en-US" sz="2000" b="0" i="0" dirty="0">
                <a:solidFill>
                  <a:srgbClr val="00B050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职业态度</a:t>
            </a:r>
            <a:endParaRPr lang="zh-CN" altLang="en-US" sz="2000" dirty="0">
              <a:solidFill>
                <a:srgbClr val="00B05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DCFBD37B-7EA6-4AB1-A6D0-3EC9D50C7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53" y="4865331"/>
            <a:ext cx="444625" cy="445309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369902F8-C6CB-4A63-B33C-0473D4ECEAC7}"/>
              </a:ext>
            </a:extLst>
          </p:cNvPr>
          <p:cNvSpPr txBox="1"/>
          <p:nvPr/>
        </p:nvSpPr>
        <p:spPr>
          <a:xfrm>
            <a:off x="2143701" y="4910530"/>
            <a:ext cx="3094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以</a:t>
            </a:r>
            <a:r>
              <a:rPr lang="zh-CN" altLang="en-US" sz="2000" b="0" i="0" dirty="0">
                <a:solidFill>
                  <a:srgbClr val="FF0000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结果</a:t>
            </a:r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为导向的</a:t>
            </a:r>
            <a:r>
              <a:rPr lang="zh-CN" altLang="en-US" sz="2000" b="0" i="0" dirty="0">
                <a:solidFill>
                  <a:srgbClr val="00B050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职业思维</a:t>
            </a:r>
            <a:endParaRPr lang="zh-CN" altLang="en-US" sz="2000" dirty="0">
              <a:solidFill>
                <a:srgbClr val="00B05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141AA60C-DD67-4BDC-A8F3-BAFF05599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53" y="5471786"/>
            <a:ext cx="444625" cy="445309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9C7F9728-3588-42F0-A7AF-B0C6707723B3}"/>
              </a:ext>
            </a:extLst>
          </p:cNvPr>
          <p:cNvSpPr txBox="1"/>
          <p:nvPr/>
        </p:nvSpPr>
        <p:spPr>
          <a:xfrm>
            <a:off x="2143701" y="5516985"/>
            <a:ext cx="3613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以</a:t>
            </a:r>
            <a:r>
              <a:rPr lang="zh-CN" altLang="en-US" sz="2000" b="0" i="0" dirty="0">
                <a:solidFill>
                  <a:srgbClr val="FF0000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生存</a:t>
            </a:r>
            <a:r>
              <a:rPr lang="zh-CN" altLang="en-US" sz="2000" b="0" i="0" dirty="0">
                <a:solidFill>
                  <a:srgbClr val="333333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为导向的</a:t>
            </a:r>
            <a:r>
              <a:rPr lang="zh-CN" altLang="en-US" sz="2000" b="0" i="0" dirty="0">
                <a:solidFill>
                  <a:srgbClr val="00B050"/>
                </a:solidFill>
                <a:effectLst/>
                <a:latin typeface="方正姚体" panose="02010601030101010101" pitchFamily="2" charset="-122"/>
                <a:ea typeface="方正姚体" panose="02010601030101010101" pitchFamily="2" charset="-122"/>
              </a:rPr>
              <a:t>职业心理素质</a:t>
            </a:r>
            <a:endParaRPr lang="zh-CN" altLang="en-US" sz="2000" dirty="0">
              <a:solidFill>
                <a:srgbClr val="00B05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9949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1026">
        <p14:gallery dir="l"/>
      </p:transition>
    </mc:Choice>
    <mc:Fallback>
      <p:transition spd="slow" advTm="110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750"/>
                            </p:stCondLst>
                            <p:childTnLst>
                              <p:par>
                                <p:cTn id="7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250"/>
                            </p:stCondLst>
                            <p:childTnLst>
                              <p:par>
                                <p:cTn id="8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6500"/>
                            </p:stCondLst>
                            <p:childTnLst>
                              <p:par>
                                <p:cTn id="10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7250"/>
                            </p:stCondLst>
                            <p:childTnLst>
                              <p:par>
                                <p:cTn id="1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750"/>
                            </p:stCondLst>
                            <p:childTnLst>
                              <p:par>
                                <p:cTn id="1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8500"/>
                            </p:stCondLst>
                            <p:childTnLst>
                              <p:par>
                                <p:cTn id="1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1" grpId="0"/>
      <p:bldP spid="13" grpId="0"/>
      <p:bldP spid="15" grpId="0"/>
      <p:bldP spid="17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环保">
  <a:themeElements>
    <a:clrScheme name="环保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环保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环保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TM02900743[[fn=环保]]</Template>
  <TotalTime>3438</TotalTime>
  <Words>171</Words>
  <Application>Microsoft Office PowerPoint</Application>
  <PresentationFormat>宽屏</PresentationFormat>
  <Paragraphs>30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1" baseType="lpstr">
      <vt:lpstr>方正舒体</vt:lpstr>
      <vt:lpstr>方正姚体</vt:lpstr>
      <vt:lpstr>Arial</vt:lpstr>
      <vt:lpstr>Garamond</vt:lpstr>
      <vt:lpstr>环保</vt:lpstr>
      <vt:lpstr>求职注意事项</vt:lpstr>
      <vt:lpstr>PowerPoint 演示文稿</vt:lpstr>
      <vt:lpstr>渠道选择 </vt:lpstr>
      <vt:lpstr>入职准备</vt:lpstr>
      <vt:lpstr>风险防范</vt:lpstr>
      <vt:lpstr>精神塑造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求职注意事项</dc:title>
  <dc:creator>陈静丽 陈静丽</dc:creator>
  <cp:lastModifiedBy>陈静丽 陈静丽</cp:lastModifiedBy>
  <cp:revision>3</cp:revision>
  <dcterms:created xsi:type="dcterms:W3CDTF">2022-02-17T07:26:20Z</dcterms:created>
  <dcterms:modified xsi:type="dcterms:W3CDTF">2022-02-19T16:44:33Z</dcterms:modified>
</cp:coreProperties>
</file>