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256" r:id="rId2"/>
    <p:sldId id="288" r:id="rId3"/>
    <p:sldId id="440" r:id="rId4"/>
    <p:sldId id="335" r:id="rId5"/>
    <p:sldId id="290" r:id="rId6"/>
    <p:sldId id="436" r:id="rId7"/>
    <p:sldId id="441" r:id="rId8"/>
    <p:sldId id="442" r:id="rId9"/>
    <p:sldId id="443" r:id="rId10"/>
    <p:sldId id="444" r:id="rId11"/>
    <p:sldId id="445" r:id="rId12"/>
    <p:sldId id="437" r:id="rId13"/>
    <p:sldId id="438" r:id="rId14"/>
    <p:sldId id="392" r:id="rId15"/>
    <p:sldId id="420" r:id="rId16"/>
    <p:sldId id="419" r:id="rId17"/>
    <p:sldId id="428" r:id="rId18"/>
    <p:sldId id="421" r:id="rId19"/>
    <p:sldId id="429" r:id="rId20"/>
    <p:sldId id="422" r:id="rId21"/>
    <p:sldId id="423" r:id="rId22"/>
    <p:sldId id="393" r:id="rId23"/>
    <p:sldId id="394" r:id="rId24"/>
    <p:sldId id="395" r:id="rId25"/>
    <p:sldId id="397" r:id="rId26"/>
    <p:sldId id="430" r:id="rId27"/>
    <p:sldId id="439" r:id="rId28"/>
    <p:sldId id="431" r:id="rId29"/>
    <p:sldId id="432" r:id="rId30"/>
    <p:sldId id="409" r:id="rId31"/>
    <p:sldId id="452" r:id="rId32"/>
    <p:sldId id="451" r:id="rId33"/>
    <p:sldId id="446" r:id="rId34"/>
    <p:sldId id="447" r:id="rId35"/>
    <p:sldId id="448" r:id="rId36"/>
    <p:sldId id="449" r:id="rId37"/>
    <p:sldId id="450" r:id="rId38"/>
    <p:sldId id="453" r:id="rId39"/>
    <p:sldId id="454" r:id="rId40"/>
    <p:sldId id="455" r:id="rId41"/>
    <p:sldId id="459" r:id="rId42"/>
    <p:sldId id="456" r:id="rId43"/>
    <p:sldId id="457" r:id="rId44"/>
    <p:sldId id="458" r:id="rId45"/>
    <p:sldId id="460" r:id="rId46"/>
    <p:sldId id="461" r:id="rId47"/>
    <p:sldId id="462" r:id="rId48"/>
    <p:sldId id="463" r:id="rId49"/>
    <p:sldId id="464" r:id="rId50"/>
    <p:sldId id="465" r:id="rId51"/>
    <p:sldId id="466" r:id="rId52"/>
    <p:sldId id="467" r:id="rId53"/>
    <p:sldId id="468" r:id="rId54"/>
    <p:sldId id="469" r:id="rId55"/>
    <p:sldId id="470" r:id="rId56"/>
    <p:sldId id="471" r:id="rId57"/>
    <p:sldId id="472" r:id="rId58"/>
    <p:sldId id="473" r:id="rId59"/>
    <p:sldId id="474" r:id="rId60"/>
    <p:sldId id="475" r:id="rId61"/>
    <p:sldId id="476" r:id="rId62"/>
    <p:sldId id="412" r:id="rId63"/>
    <p:sldId id="413" r:id="rId64"/>
    <p:sldId id="317" r:id="rId65"/>
  </p:sldIdLst>
  <p:sldSz cx="12190413" cy="6859588"/>
  <p:notesSz cx="6858000" cy="9144000"/>
  <p:defaultTextStyle>
    <a:defPPr>
      <a:defRPr lang="zh-CN"/>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594" y="-90"/>
      </p:cViewPr>
      <p:guideLst>
        <p:guide orient="horz" pos="2161"/>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DA92FF-B243-4971-9664-FD72E9C7D874}" type="datetimeFigureOut">
              <a:rPr lang="zh-CN" altLang="en-US" smtClean="0"/>
              <a:t>2021/11/23</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A499C9-324A-4075-81C6-589C47A10298}" type="slidenum">
              <a:rPr lang="zh-CN" altLang="en-US" smtClean="0"/>
              <a:t>‹#›</a:t>
            </a:fld>
            <a:endParaRPr lang="zh-CN" altLang="en-US"/>
          </a:p>
        </p:txBody>
      </p:sp>
    </p:spTree>
    <p:extLst>
      <p:ext uri="{BB962C8B-B14F-4D97-AF65-F5344CB8AC3E}">
        <p14:creationId xmlns:p14="http://schemas.microsoft.com/office/powerpoint/2010/main" val="8428115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30D0D8-BED3-4BDC-9946-A8620B88FD0B}" type="datetimeFigureOut">
              <a:rPr lang="zh-CN" altLang="en-US" smtClean="0"/>
              <a:pPr/>
              <a:t>2021/11/23</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619D2B-A3D2-4655-ADA0-5CC106C4FE2E}" type="slidenum">
              <a:rPr lang="zh-CN" altLang="en-US" smtClean="0"/>
              <a:pPr/>
              <a:t>‹#›</a:t>
            </a:fld>
            <a:endParaRPr lang="zh-CN" altLang="en-US"/>
          </a:p>
        </p:txBody>
      </p:sp>
    </p:spTree>
    <p:extLst>
      <p:ext uri="{BB962C8B-B14F-4D97-AF65-F5344CB8AC3E}">
        <p14:creationId xmlns:p14="http://schemas.microsoft.com/office/powerpoint/2010/main" val="2938091702"/>
      </p:ext>
    </p:extLst>
  </p:cSld>
  <p:clrMap bg1="lt1" tx1="dk1" bg2="lt2" tx2="dk2" accent1="accent1" accent2="accent2" accent3="accent3" accent4="accent4" accent5="accent5" accent6="accent6" hlink="hlink" folHlink="folHlink"/>
  <p:notesStyle>
    <a:lvl1pPr marL="0" algn="l" defTabSz="1088502" rtl="0" eaLnBrk="1" latinLnBrk="0" hangingPunct="1">
      <a:defRPr sz="1400" kern="1200">
        <a:solidFill>
          <a:schemeClr val="tx1"/>
        </a:solidFill>
        <a:latin typeface="+mn-lt"/>
        <a:ea typeface="+mn-ea"/>
        <a:cs typeface="+mn-cs"/>
      </a:defRPr>
    </a:lvl1pPr>
    <a:lvl2pPr marL="544251" algn="l" defTabSz="1088502" rtl="0" eaLnBrk="1" latinLnBrk="0" hangingPunct="1">
      <a:defRPr sz="1400" kern="1200">
        <a:solidFill>
          <a:schemeClr val="tx1"/>
        </a:solidFill>
        <a:latin typeface="+mn-lt"/>
        <a:ea typeface="+mn-ea"/>
        <a:cs typeface="+mn-cs"/>
      </a:defRPr>
    </a:lvl2pPr>
    <a:lvl3pPr marL="1088502" algn="l" defTabSz="1088502" rtl="0" eaLnBrk="1" latinLnBrk="0" hangingPunct="1">
      <a:defRPr sz="1400" kern="1200">
        <a:solidFill>
          <a:schemeClr val="tx1"/>
        </a:solidFill>
        <a:latin typeface="+mn-lt"/>
        <a:ea typeface="+mn-ea"/>
        <a:cs typeface="+mn-cs"/>
      </a:defRPr>
    </a:lvl3pPr>
    <a:lvl4pPr marL="1632753" algn="l" defTabSz="1088502" rtl="0" eaLnBrk="1" latinLnBrk="0" hangingPunct="1">
      <a:defRPr sz="1400" kern="1200">
        <a:solidFill>
          <a:schemeClr val="tx1"/>
        </a:solidFill>
        <a:latin typeface="+mn-lt"/>
        <a:ea typeface="+mn-ea"/>
        <a:cs typeface="+mn-cs"/>
      </a:defRPr>
    </a:lvl4pPr>
    <a:lvl5pPr marL="2177004" algn="l" defTabSz="1088502" rtl="0" eaLnBrk="1" latinLnBrk="0" hangingPunct="1">
      <a:defRPr sz="1400" kern="1200">
        <a:solidFill>
          <a:schemeClr val="tx1"/>
        </a:solidFill>
        <a:latin typeface="+mn-lt"/>
        <a:ea typeface="+mn-ea"/>
        <a:cs typeface="+mn-cs"/>
      </a:defRPr>
    </a:lvl5pPr>
    <a:lvl6pPr marL="2721254" algn="l" defTabSz="1088502" rtl="0" eaLnBrk="1" latinLnBrk="0" hangingPunct="1">
      <a:defRPr sz="1400" kern="1200">
        <a:solidFill>
          <a:schemeClr val="tx1"/>
        </a:solidFill>
        <a:latin typeface="+mn-lt"/>
        <a:ea typeface="+mn-ea"/>
        <a:cs typeface="+mn-cs"/>
      </a:defRPr>
    </a:lvl6pPr>
    <a:lvl7pPr marL="3265505" algn="l" defTabSz="1088502" rtl="0" eaLnBrk="1" latinLnBrk="0" hangingPunct="1">
      <a:defRPr sz="1400" kern="1200">
        <a:solidFill>
          <a:schemeClr val="tx1"/>
        </a:solidFill>
        <a:latin typeface="+mn-lt"/>
        <a:ea typeface="+mn-ea"/>
        <a:cs typeface="+mn-cs"/>
      </a:defRPr>
    </a:lvl7pPr>
    <a:lvl8pPr marL="3809756" algn="l" defTabSz="1088502" rtl="0" eaLnBrk="1" latinLnBrk="0" hangingPunct="1">
      <a:defRPr sz="1400" kern="1200">
        <a:solidFill>
          <a:schemeClr val="tx1"/>
        </a:solidFill>
        <a:latin typeface="+mn-lt"/>
        <a:ea typeface="+mn-ea"/>
        <a:cs typeface="+mn-cs"/>
      </a:defRPr>
    </a:lvl8pPr>
    <a:lvl9pPr marL="4354007" algn="l" defTabSz="1088502"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919"/>
            <a:ext cx="10361851" cy="147036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521" y="274702"/>
            <a:ext cx="8025355" cy="585288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1"/>
            <a:ext cx="10361851" cy="1362390"/>
          </a:xfrm>
        </p:spPr>
        <p:txBody>
          <a:bodyPr anchor="t"/>
          <a:lstStyle>
            <a:lvl1pPr algn="l">
              <a:defRPr sz="48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2959" y="2907387"/>
            <a:ext cx="10361851" cy="1500534"/>
          </a:xfrm>
        </p:spPr>
        <p:txBody>
          <a:bodyPr anchor="b"/>
          <a:lstStyle>
            <a:lvl1pPr marL="0" indent="0">
              <a:buNone/>
              <a:defRPr sz="2400">
                <a:solidFill>
                  <a:schemeClr val="tx1">
                    <a:tint val="75000"/>
                  </a:schemeClr>
                </a:solidFill>
              </a:defRPr>
            </a:lvl1pPr>
            <a:lvl2pPr marL="544251" indent="0">
              <a:buNone/>
              <a:defRPr sz="2100">
                <a:solidFill>
                  <a:schemeClr val="tx1">
                    <a:tint val="75000"/>
                  </a:schemeClr>
                </a:solidFill>
              </a:defRPr>
            </a:lvl2pPr>
            <a:lvl3pPr marL="1088502" indent="0">
              <a:buNone/>
              <a:defRPr sz="1900">
                <a:solidFill>
                  <a:schemeClr val="tx1">
                    <a:tint val="75000"/>
                  </a:schemeClr>
                </a:solidFill>
              </a:defRPr>
            </a:lvl3pPr>
            <a:lvl4pPr marL="1632753" indent="0">
              <a:buNone/>
              <a:defRPr sz="1700">
                <a:solidFill>
                  <a:schemeClr val="tx1">
                    <a:tint val="75000"/>
                  </a:schemeClr>
                </a:solidFill>
              </a:defRPr>
            </a:lvl4pPr>
            <a:lvl5pPr marL="2177004" indent="0">
              <a:buNone/>
              <a:defRPr sz="1700">
                <a:solidFill>
                  <a:schemeClr val="tx1">
                    <a:tint val="75000"/>
                  </a:schemeClr>
                </a:solidFill>
              </a:defRPr>
            </a:lvl5pPr>
            <a:lvl6pPr marL="2721254" indent="0">
              <a:buNone/>
              <a:defRPr sz="1700">
                <a:solidFill>
                  <a:schemeClr val="tx1">
                    <a:tint val="75000"/>
                  </a:schemeClr>
                </a:solidFill>
              </a:defRPr>
            </a:lvl6pPr>
            <a:lvl7pPr marL="3265505" indent="0">
              <a:buNone/>
              <a:defRPr sz="1700">
                <a:solidFill>
                  <a:schemeClr val="tx1">
                    <a:tint val="75000"/>
                  </a:schemeClr>
                </a:solidFill>
              </a:defRPr>
            </a:lvl7pPr>
            <a:lvl8pPr marL="3809756" indent="0">
              <a:buNone/>
              <a:defRPr sz="1700">
                <a:solidFill>
                  <a:schemeClr val="tx1">
                    <a:tint val="75000"/>
                  </a:schemeClr>
                </a:solidFill>
              </a:defRPr>
            </a:lvl8pPr>
            <a:lvl9pPr marL="4354007" indent="0">
              <a:buNone/>
              <a:defRPr sz="17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521" y="1600571"/>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96793" y="1600571"/>
            <a:ext cx="5384099" cy="4527011"/>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535469"/>
            <a:ext cx="5386216" cy="639910"/>
          </a:xfrm>
        </p:spPr>
        <p:txBody>
          <a:bodyPr anchor="b"/>
          <a:lstStyle>
            <a:lvl1pPr marL="0" indent="0">
              <a:buNone/>
              <a:defRPr sz="2900" b="1"/>
            </a:lvl1pPr>
            <a:lvl2pPr marL="544251" indent="0">
              <a:buNone/>
              <a:defRPr sz="2400" b="1"/>
            </a:lvl2pPr>
            <a:lvl3pPr marL="1088502" indent="0">
              <a:buNone/>
              <a:defRPr sz="2100" b="1"/>
            </a:lvl3pPr>
            <a:lvl4pPr marL="1632753" indent="0">
              <a:buNone/>
              <a:defRPr sz="1900" b="1"/>
            </a:lvl4pPr>
            <a:lvl5pPr marL="2177004" indent="0">
              <a:buNone/>
              <a:defRPr sz="1900" b="1"/>
            </a:lvl5pPr>
            <a:lvl6pPr marL="2721254" indent="0">
              <a:buNone/>
              <a:defRPr sz="1900" b="1"/>
            </a:lvl6pPr>
            <a:lvl7pPr marL="3265505" indent="0">
              <a:buNone/>
              <a:defRPr sz="1900" b="1"/>
            </a:lvl7pPr>
            <a:lvl8pPr marL="3809756" indent="0">
              <a:buNone/>
              <a:defRPr sz="1900" b="1"/>
            </a:lvl8pPr>
            <a:lvl9pPr marL="4354007" indent="0">
              <a:buNone/>
              <a:defRPr sz="1900" b="1"/>
            </a:lvl9pPr>
          </a:lstStyle>
          <a:p>
            <a:pPr lvl="0"/>
            <a:r>
              <a:rPr lang="zh-CN" altLang="en-US" smtClean="0"/>
              <a:t>单击此处编辑母版文本样式</a:t>
            </a:r>
          </a:p>
        </p:txBody>
      </p:sp>
      <p:sp>
        <p:nvSpPr>
          <p:cNvPr id="4" name="内容占位符 3"/>
          <p:cNvSpPr>
            <a:spLocks noGrp="1"/>
          </p:cNvSpPr>
          <p:nvPr>
            <p:ph sz="half" idx="2"/>
          </p:nvPr>
        </p:nvSpPr>
        <p:spPr>
          <a:xfrm>
            <a:off x="609521" y="2175379"/>
            <a:ext cx="5386216"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561" y="1535469"/>
            <a:ext cx="5388332" cy="639910"/>
          </a:xfrm>
        </p:spPr>
        <p:txBody>
          <a:bodyPr anchor="b"/>
          <a:lstStyle>
            <a:lvl1pPr marL="0" indent="0">
              <a:buNone/>
              <a:defRPr sz="2900" b="1"/>
            </a:lvl1pPr>
            <a:lvl2pPr marL="544251" indent="0">
              <a:buNone/>
              <a:defRPr sz="2400" b="1"/>
            </a:lvl2pPr>
            <a:lvl3pPr marL="1088502" indent="0">
              <a:buNone/>
              <a:defRPr sz="2100" b="1"/>
            </a:lvl3pPr>
            <a:lvl4pPr marL="1632753" indent="0">
              <a:buNone/>
              <a:defRPr sz="1900" b="1"/>
            </a:lvl4pPr>
            <a:lvl5pPr marL="2177004" indent="0">
              <a:buNone/>
              <a:defRPr sz="1900" b="1"/>
            </a:lvl5pPr>
            <a:lvl6pPr marL="2721254" indent="0">
              <a:buNone/>
              <a:defRPr sz="1900" b="1"/>
            </a:lvl6pPr>
            <a:lvl7pPr marL="3265505" indent="0">
              <a:buNone/>
              <a:defRPr sz="1900" b="1"/>
            </a:lvl7pPr>
            <a:lvl8pPr marL="3809756" indent="0">
              <a:buNone/>
              <a:defRPr sz="1900" b="1"/>
            </a:lvl8pPr>
            <a:lvl9pPr marL="4354007" indent="0">
              <a:buNone/>
              <a:defRPr sz="1900" b="1"/>
            </a:lvl9pPr>
          </a:lstStyle>
          <a:p>
            <a:pPr lvl="0"/>
            <a:r>
              <a:rPr lang="zh-CN" altLang="en-US" smtClean="0"/>
              <a:t>单击此处编辑母版文本样式</a:t>
            </a:r>
          </a:p>
        </p:txBody>
      </p:sp>
      <p:sp>
        <p:nvSpPr>
          <p:cNvPr id="6" name="内容占位符 5"/>
          <p:cNvSpPr>
            <a:spLocks noGrp="1"/>
          </p:cNvSpPr>
          <p:nvPr>
            <p:ph sz="quarter" idx="4"/>
          </p:nvPr>
        </p:nvSpPr>
        <p:spPr>
          <a:xfrm>
            <a:off x="6192561" y="2175379"/>
            <a:ext cx="5388332" cy="3952203"/>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3113"/>
            <a:ext cx="4010562" cy="1162319"/>
          </a:xfrm>
        </p:spPr>
        <p:txBody>
          <a:bodyPr anchor="b"/>
          <a:lstStyle>
            <a:lvl1pPr algn="l">
              <a:defRPr sz="24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113" y="273114"/>
            <a:ext cx="6814779" cy="5854468"/>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521" y="1435433"/>
            <a:ext cx="4010562" cy="4692149"/>
          </a:xfrm>
        </p:spPr>
        <p:txBody>
          <a:bodyPr/>
          <a:lstStyle>
            <a:lvl1pPr marL="0" indent="0">
              <a:buNone/>
              <a:defRPr sz="1700"/>
            </a:lvl1pPr>
            <a:lvl2pPr marL="544251" indent="0">
              <a:buNone/>
              <a:defRPr sz="1400"/>
            </a:lvl2pPr>
            <a:lvl3pPr marL="1088502" indent="0">
              <a:buNone/>
              <a:defRPr sz="1200"/>
            </a:lvl3pPr>
            <a:lvl4pPr marL="1632753" indent="0">
              <a:buNone/>
              <a:defRPr sz="1100"/>
            </a:lvl4pPr>
            <a:lvl5pPr marL="2177004" indent="0">
              <a:buNone/>
              <a:defRPr sz="1100"/>
            </a:lvl5pPr>
            <a:lvl6pPr marL="2721254" indent="0">
              <a:buNone/>
              <a:defRPr sz="1100"/>
            </a:lvl6pPr>
            <a:lvl7pPr marL="3265505" indent="0">
              <a:buNone/>
              <a:defRPr sz="1100"/>
            </a:lvl7pPr>
            <a:lvl8pPr marL="3809756" indent="0">
              <a:buNone/>
              <a:defRPr sz="1100"/>
            </a:lvl8pPr>
            <a:lvl9pPr marL="4354007"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2"/>
            <a:ext cx="7314248" cy="566869"/>
          </a:xfrm>
        </p:spPr>
        <p:txBody>
          <a:bodyPr anchor="b"/>
          <a:lstStyle>
            <a:lvl1pPr algn="l">
              <a:defRPr sz="24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406" y="612917"/>
            <a:ext cx="7314248" cy="4115753"/>
          </a:xfrm>
        </p:spPr>
        <p:txBody>
          <a:bodyPr/>
          <a:lstStyle>
            <a:lvl1pPr marL="0" indent="0">
              <a:buNone/>
              <a:defRPr sz="3800"/>
            </a:lvl1pPr>
            <a:lvl2pPr marL="544251" indent="0">
              <a:buNone/>
              <a:defRPr sz="3300"/>
            </a:lvl2pPr>
            <a:lvl3pPr marL="1088502" indent="0">
              <a:buNone/>
              <a:defRPr sz="2900"/>
            </a:lvl3pPr>
            <a:lvl4pPr marL="1632753" indent="0">
              <a:buNone/>
              <a:defRPr sz="2400"/>
            </a:lvl4pPr>
            <a:lvl5pPr marL="2177004" indent="0">
              <a:buNone/>
              <a:defRPr sz="2400"/>
            </a:lvl5pPr>
            <a:lvl6pPr marL="2721254" indent="0">
              <a:buNone/>
              <a:defRPr sz="2400"/>
            </a:lvl6pPr>
            <a:lvl7pPr marL="3265505" indent="0">
              <a:buNone/>
              <a:defRPr sz="2400"/>
            </a:lvl7pPr>
            <a:lvl8pPr marL="3809756" indent="0">
              <a:buNone/>
              <a:defRPr sz="2400"/>
            </a:lvl8pPr>
            <a:lvl9pPr marL="4354007" indent="0">
              <a:buNone/>
              <a:defRPr sz="2400"/>
            </a:lvl9pPr>
          </a:lstStyle>
          <a:p>
            <a:endParaRPr lang="zh-CN" altLang="en-US"/>
          </a:p>
        </p:txBody>
      </p:sp>
      <p:sp>
        <p:nvSpPr>
          <p:cNvPr id="4" name="文本占位符 3"/>
          <p:cNvSpPr>
            <a:spLocks noGrp="1"/>
          </p:cNvSpPr>
          <p:nvPr>
            <p:ph type="body" sz="half" idx="2"/>
          </p:nvPr>
        </p:nvSpPr>
        <p:spPr>
          <a:xfrm>
            <a:off x="2389406" y="5368581"/>
            <a:ext cx="7314248" cy="805048"/>
          </a:xfrm>
        </p:spPr>
        <p:txBody>
          <a:bodyPr/>
          <a:lstStyle>
            <a:lvl1pPr marL="0" indent="0">
              <a:buNone/>
              <a:defRPr sz="1700"/>
            </a:lvl1pPr>
            <a:lvl2pPr marL="544251" indent="0">
              <a:buNone/>
              <a:defRPr sz="1400"/>
            </a:lvl2pPr>
            <a:lvl3pPr marL="1088502" indent="0">
              <a:buNone/>
              <a:defRPr sz="1200"/>
            </a:lvl3pPr>
            <a:lvl4pPr marL="1632753" indent="0">
              <a:buNone/>
              <a:defRPr sz="1100"/>
            </a:lvl4pPr>
            <a:lvl5pPr marL="2177004" indent="0">
              <a:buNone/>
              <a:defRPr sz="1100"/>
            </a:lvl5pPr>
            <a:lvl6pPr marL="2721254" indent="0">
              <a:buNone/>
              <a:defRPr sz="1100"/>
            </a:lvl6pPr>
            <a:lvl7pPr marL="3265505" indent="0">
              <a:buNone/>
              <a:defRPr sz="1100"/>
            </a:lvl7pPr>
            <a:lvl8pPr marL="3809756" indent="0">
              <a:buNone/>
              <a:defRPr sz="1100"/>
            </a:lvl8pPr>
            <a:lvl9pPr marL="4354007" indent="0">
              <a:buNone/>
              <a:defRPr sz="11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2021/11/23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fld id="{530820CF-B880-4189-942D-D702A7CBA730}" type="datetimeFigureOut">
              <a:rPr lang="zh-CN" altLang="en-US" smtClean="0"/>
              <a:pPr/>
              <a:t>2021/11/23</a:t>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zh-CN"/>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879729" y="3972109"/>
            <a:ext cx="4312399" cy="1277273"/>
          </a:xfrm>
          <a:prstGeom prst="rect">
            <a:avLst/>
          </a:prstGeom>
        </p:spPr>
        <p:txBody>
          <a:bodyPr wrap="none">
            <a:spAutoFit/>
          </a:bodyPr>
          <a:lstStyle/>
          <a:p>
            <a:pPr algn="ctr">
              <a:spcBef>
                <a:spcPts val="600"/>
              </a:spcBef>
            </a:pPr>
            <a:r>
              <a:rPr lang="zh-CN" altLang="en-US" sz="3600" dirty="0" smtClean="0">
                <a:solidFill>
                  <a:srgbClr val="000066"/>
                </a:solidFill>
                <a:latin typeface="微软雅黑" pitchFamily="34" charset="-122"/>
                <a:ea typeface="微软雅黑" pitchFamily="34" charset="-122"/>
              </a:rPr>
              <a:t>广东海洋大学</a:t>
            </a:r>
            <a:endParaRPr lang="en-US" altLang="zh-CN" sz="3600" dirty="0" smtClean="0">
              <a:solidFill>
                <a:srgbClr val="000066"/>
              </a:solidFill>
              <a:latin typeface="微软雅黑" pitchFamily="34" charset="-122"/>
              <a:ea typeface="微软雅黑" pitchFamily="34" charset="-122"/>
            </a:endParaRPr>
          </a:p>
          <a:p>
            <a:pPr algn="ctr">
              <a:spcBef>
                <a:spcPts val="600"/>
              </a:spcBef>
            </a:pPr>
            <a:r>
              <a:rPr lang="en-US" altLang="zh-CN" sz="3600" dirty="0" smtClean="0">
                <a:solidFill>
                  <a:srgbClr val="000066"/>
                </a:solidFill>
                <a:latin typeface="微软雅黑" pitchFamily="34" charset="-122"/>
                <a:ea typeface="微软雅黑" pitchFamily="34" charset="-122"/>
              </a:rPr>
              <a:t>2021</a:t>
            </a:r>
            <a:r>
              <a:rPr lang="zh-CN" altLang="en-US" sz="3600" dirty="0" smtClean="0">
                <a:solidFill>
                  <a:srgbClr val="000066"/>
                </a:solidFill>
                <a:latin typeface="微软雅黑" pitchFamily="34" charset="-122"/>
                <a:ea typeface="微软雅黑" pitchFamily="34" charset="-122"/>
              </a:rPr>
              <a:t>年</a:t>
            </a:r>
            <a:r>
              <a:rPr lang="en-US" altLang="zh-CN" sz="3600" dirty="0" smtClean="0">
                <a:solidFill>
                  <a:srgbClr val="000066"/>
                </a:solidFill>
                <a:latin typeface="微软雅黑" pitchFamily="34" charset="-122"/>
                <a:ea typeface="微软雅黑" pitchFamily="34" charset="-122"/>
              </a:rPr>
              <a:t>11</a:t>
            </a:r>
            <a:r>
              <a:rPr lang="zh-CN" altLang="en-US" sz="3600" dirty="0" smtClean="0">
                <a:solidFill>
                  <a:srgbClr val="000066"/>
                </a:solidFill>
                <a:latin typeface="微软雅黑" pitchFamily="34" charset="-122"/>
                <a:ea typeface="微软雅黑" pitchFamily="34" charset="-122"/>
              </a:rPr>
              <a:t>月  </a:t>
            </a:r>
            <a:r>
              <a:rPr lang="en-US" altLang="zh-CN" sz="3600" dirty="0" smtClean="0">
                <a:solidFill>
                  <a:srgbClr val="000066"/>
                </a:solidFill>
                <a:latin typeface="微软雅黑" pitchFamily="34" charset="-122"/>
                <a:ea typeface="微软雅黑" pitchFamily="34" charset="-122"/>
              </a:rPr>
              <a:t>·  </a:t>
            </a:r>
            <a:r>
              <a:rPr lang="zh-CN" altLang="en-US" sz="3600" dirty="0" smtClean="0">
                <a:solidFill>
                  <a:srgbClr val="000066"/>
                </a:solidFill>
                <a:latin typeface="微软雅黑" pitchFamily="34" charset="-122"/>
                <a:ea typeface="微软雅黑" pitchFamily="34" charset="-122"/>
              </a:rPr>
              <a:t>湛江</a:t>
            </a:r>
            <a:endParaRPr lang="zh-CN" altLang="en-US" dirty="0">
              <a:solidFill>
                <a:srgbClr val="000066"/>
              </a:solidFill>
              <a:latin typeface="微软雅黑" pitchFamily="34" charset="-122"/>
              <a:ea typeface="微软雅黑" pitchFamily="34" charset="-122"/>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912"/>
          <a:stretch/>
        </p:blipFill>
        <p:spPr bwMode="auto">
          <a:xfrm>
            <a:off x="1313268" y="5453668"/>
            <a:ext cx="1404000" cy="99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588" y="5453668"/>
            <a:ext cx="1347008" cy="98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53489" y="5452764"/>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54922" y="5431007"/>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98114" y="5452764"/>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4"/>
          <p:cNvSpPr>
            <a:spLocks noChangeArrowheads="1"/>
          </p:cNvSpPr>
          <p:nvPr/>
        </p:nvSpPr>
        <p:spPr bwMode="auto">
          <a:xfrm>
            <a:off x="15491" y="1548311"/>
            <a:ext cx="12191999" cy="1828175"/>
          </a:xfrm>
          <a:prstGeom prst="rect">
            <a:avLst/>
          </a:prstGeom>
          <a:solidFill>
            <a:schemeClr val="accent1">
              <a:lumMod val="20000"/>
              <a:lumOff val="80000"/>
            </a:schemeClr>
          </a:solidFill>
          <a:ln w="9525">
            <a:noFill/>
            <a:miter lim="800000"/>
            <a:headEnd/>
            <a:tailEnd/>
          </a:ln>
        </p:spPr>
        <p:txBody>
          <a:bodyPr wrap="square" lIns="91423" tIns="45711" rIns="91423" bIns="45711">
            <a:spAutoFit/>
          </a:bodyPr>
          <a:lstStyle/>
          <a:p>
            <a:pPr algn="ctr">
              <a:lnSpc>
                <a:spcPct val="120000"/>
              </a:lnSpc>
              <a:defRPr/>
            </a:pPr>
            <a:r>
              <a:rPr lang="zh-CN" altLang="en-US" sz="4000" b="1" spc="500" dirty="0">
                <a:solidFill>
                  <a:schemeClr val="tx1">
                    <a:lumMod val="65000"/>
                    <a:lumOff val="35000"/>
                  </a:schemeClr>
                </a:solidFill>
                <a:latin typeface="微软雅黑" pitchFamily="34" charset="-122"/>
                <a:ea typeface="微软雅黑" pitchFamily="34" charset="-122"/>
              </a:rPr>
              <a:t>军事理论</a:t>
            </a:r>
            <a:r>
              <a:rPr lang="zh-CN" altLang="en-US" sz="4000" b="1" spc="500" dirty="0" smtClean="0">
                <a:solidFill>
                  <a:schemeClr val="tx1">
                    <a:lumMod val="65000"/>
                    <a:lumOff val="35000"/>
                  </a:schemeClr>
                </a:solidFill>
                <a:latin typeface="微软雅黑" pitchFamily="34" charset="-122"/>
                <a:ea typeface="微软雅黑" pitchFamily="34" charset="-122"/>
              </a:rPr>
              <a:t>第七次</a:t>
            </a:r>
            <a:r>
              <a:rPr lang="zh-CN" altLang="en-US" sz="4000" b="1" spc="500" dirty="0" smtClean="0">
                <a:solidFill>
                  <a:schemeClr val="tx1">
                    <a:lumMod val="65000"/>
                    <a:lumOff val="35000"/>
                  </a:schemeClr>
                </a:solidFill>
                <a:latin typeface="微软雅黑" pitchFamily="34" charset="-122"/>
                <a:ea typeface="微软雅黑" pitchFamily="34" charset="-122"/>
              </a:rPr>
              <a:t>课</a:t>
            </a:r>
            <a:endParaRPr lang="en-US" altLang="zh-CN" sz="4000" b="1" spc="500" dirty="0" smtClean="0">
              <a:solidFill>
                <a:schemeClr val="tx1">
                  <a:lumMod val="65000"/>
                  <a:lumOff val="35000"/>
                </a:schemeClr>
              </a:solidFill>
              <a:latin typeface="微软雅黑" pitchFamily="34" charset="-122"/>
              <a:ea typeface="微软雅黑" pitchFamily="34" charset="-122"/>
            </a:endParaRPr>
          </a:p>
          <a:p>
            <a:pPr algn="ctr">
              <a:lnSpc>
                <a:spcPct val="120000"/>
              </a:lnSpc>
              <a:defRPr/>
            </a:pPr>
            <a:r>
              <a:rPr lang="zh-CN" altLang="en-US" sz="5400" b="1" spc="500" dirty="0" smtClean="0">
                <a:solidFill>
                  <a:srgbClr val="00B0F0"/>
                </a:solidFill>
                <a:latin typeface="微软雅黑" pitchFamily="34" charset="-122"/>
                <a:ea typeface="微软雅黑" pitchFamily="34" charset="-122"/>
              </a:rPr>
              <a:t>中国周边安全</a:t>
            </a:r>
            <a:endParaRPr lang="en-US" altLang="zh-CN" sz="5400" b="1" spc="500" dirty="0">
              <a:solidFill>
                <a:srgbClr val="00B0F0"/>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6E63962D-1E15-48E2-8532-0581CB873C5F}"/>
              </a:ext>
            </a:extLst>
          </p:cNvPr>
          <p:cNvSpPr>
            <a:spLocks noGrp="1"/>
          </p:cNvSpPr>
          <p:nvPr>
            <p:ph idx="1"/>
          </p:nvPr>
        </p:nvSpPr>
        <p:spPr>
          <a:xfrm>
            <a:off x="435429" y="1542825"/>
            <a:ext cx="11469188" cy="4995995"/>
          </a:xfrm>
        </p:spPr>
        <p:txBody>
          <a:bodyPr>
            <a:normAutofit lnSpcReduction="10000"/>
          </a:bodyPr>
          <a:lstStyle/>
          <a:p>
            <a:pPr>
              <a:lnSpc>
                <a:spcPct val="150000"/>
              </a:lnSpc>
            </a:pPr>
            <a:r>
              <a:rPr lang="zh-CN" altLang="zh-CN" sz="2600" b="1" dirty="0" smtClean="0">
                <a:solidFill>
                  <a:srgbClr val="0070C0"/>
                </a:solidFill>
                <a:effectLst/>
                <a:latin typeface="微软雅黑" pitchFamily="34" charset="-122"/>
                <a:ea typeface="微软雅黑" pitchFamily="34" charset="-122"/>
                <a:cs typeface="Arial Unicode MS"/>
              </a:rPr>
              <a:t>周边</a:t>
            </a:r>
            <a:r>
              <a:rPr lang="zh-CN" altLang="zh-CN" sz="2600" b="1" dirty="0">
                <a:solidFill>
                  <a:srgbClr val="0070C0"/>
                </a:solidFill>
                <a:effectLst/>
                <a:latin typeface="微软雅黑" pitchFamily="34" charset="-122"/>
                <a:ea typeface="微软雅黑" pitchFamily="34" charset="-122"/>
                <a:cs typeface="Arial Unicode MS"/>
              </a:rPr>
              <a:t>人口稠密，大国和热点集中</a:t>
            </a:r>
            <a:endParaRPr lang="en-US" altLang="zh-CN" sz="2600" b="1" dirty="0">
              <a:solidFill>
                <a:srgbClr val="0070C0"/>
              </a:solidFill>
              <a:effectLst/>
              <a:latin typeface="微软雅黑" pitchFamily="34" charset="-122"/>
              <a:ea typeface="微软雅黑" pitchFamily="34" charset="-122"/>
              <a:cs typeface="Arial Unicode MS"/>
            </a:endParaRPr>
          </a:p>
          <a:p>
            <a:pPr>
              <a:lnSpc>
                <a:spcPct val="150000"/>
              </a:lnSpc>
            </a:pPr>
            <a:r>
              <a:rPr lang="zh-CN" altLang="zh-CN" sz="1800" b="1" dirty="0">
                <a:solidFill>
                  <a:srgbClr val="231916"/>
                </a:solidFill>
                <a:latin typeface="微软雅黑" pitchFamily="34" charset="-122"/>
                <a:ea typeface="微软雅黑" pitchFamily="34" charset="-122"/>
                <a:cs typeface="宋体" panose="02010600030101010101" pitchFamily="2" charset="-122"/>
              </a:rPr>
              <a:t>我国周边聚居了</a:t>
            </a:r>
            <a:r>
              <a:rPr lang="zh-CN" altLang="zh-CN" sz="1800" b="1" dirty="0">
                <a:solidFill>
                  <a:srgbClr val="C00000"/>
                </a:solidFill>
                <a:latin typeface="微软雅黑" pitchFamily="34" charset="-122"/>
                <a:ea typeface="微软雅黑" pitchFamily="34" charset="-122"/>
                <a:cs typeface="宋体" panose="02010600030101010101" pitchFamily="2" charset="-122"/>
              </a:rPr>
              <a:t>全世界</a:t>
            </a:r>
            <a:r>
              <a:rPr lang="en-US" altLang="zh-CN" sz="1800" b="1" dirty="0">
                <a:solidFill>
                  <a:srgbClr val="C00000"/>
                </a:solidFill>
                <a:latin typeface="微软雅黑" pitchFamily="34" charset="-122"/>
                <a:ea typeface="微软雅黑" pitchFamily="34" charset="-122"/>
                <a:cs typeface="宋体" panose="02010600030101010101" pitchFamily="2" charset="-122"/>
              </a:rPr>
              <a:t>1/3</a:t>
            </a:r>
            <a:r>
              <a:rPr lang="zh-CN" altLang="zh-CN" sz="1800" b="1" dirty="0">
                <a:solidFill>
                  <a:srgbClr val="C00000"/>
                </a:solidFill>
                <a:latin typeface="微软雅黑" pitchFamily="34" charset="-122"/>
                <a:ea typeface="微软雅黑" pitchFamily="34" charset="-122"/>
                <a:cs typeface="宋体" panose="02010600030101010101" pitchFamily="2" charset="-122"/>
              </a:rPr>
              <a:t>以上的人口</a:t>
            </a:r>
            <a:r>
              <a:rPr lang="zh-CN" altLang="zh-CN" sz="1800" b="1" dirty="0">
                <a:solidFill>
                  <a:srgbClr val="231916"/>
                </a:solidFill>
                <a:latin typeface="微软雅黑" pitchFamily="34" charset="-122"/>
                <a:ea typeface="微软雅黑" pitchFamily="34" charset="-122"/>
                <a:cs typeface="宋体" panose="02010600030101010101" pitchFamily="2" charset="-122"/>
              </a:rPr>
              <a:t>，是世界上人口最稠密的地区之一。世界上</a:t>
            </a:r>
            <a:r>
              <a:rPr lang="en-US" altLang="zh-CN" sz="1800" b="1" dirty="0">
                <a:solidFill>
                  <a:srgbClr val="231916"/>
                </a:solidFill>
                <a:latin typeface="微软雅黑" pitchFamily="34" charset="-122"/>
                <a:ea typeface="微软雅黑" pitchFamily="34" charset="-122"/>
                <a:cs typeface="宋体" panose="02010600030101010101" pitchFamily="2" charset="-122"/>
              </a:rPr>
              <a:t>11</a:t>
            </a:r>
            <a:r>
              <a:rPr lang="zh-CN" altLang="zh-CN" sz="1800" b="1" dirty="0">
                <a:solidFill>
                  <a:srgbClr val="231916"/>
                </a:solidFill>
                <a:latin typeface="微软雅黑" pitchFamily="34" charset="-122"/>
                <a:ea typeface="微软雅黑" pitchFamily="34" charset="-122"/>
                <a:cs typeface="宋体" panose="02010600030101010101" pitchFamily="2" charset="-122"/>
              </a:rPr>
              <a:t>个人口在</a:t>
            </a:r>
            <a:r>
              <a:rPr lang="en-US" altLang="zh-CN" sz="1800" b="1" dirty="0">
                <a:solidFill>
                  <a:srgbClr val="231916"/>
                </a:solidFill>
                <a:latin typeface="微软雅黑" pitchFamily="34" charset="-122"/>
                <a:ea typeface="微软雅黑" pitchFamily="34" charset="-122"/>
                <a:cs typeface="宋体" panose="02010600030101010101" pitchFamily="2" charset="-122"/>
              </a:rPr>
              <a:t>1</a:t>
            </a:r>
            <a:r>
              <a:rPr lang="zh-CN" altLang="zh-CN" sz="1800" b="1" dirty="0">
                <a:solidFill>
                  <a:srgbClr val="231916"/>
                </a:solidFill>
                <a:latin typeface="微软雅黑" pitchFamily="34" charset="-122"/>
                <a:ea typeface="微软雅黑" pitchFamily="34" charset="-122"/>
                <a:cs typeface="宋体" panose="02010600030101010101" pitchFamily="2" charset="-122"/>
              </a:rPr>
              <a:t>亿以上的国家中的</a:t>
            </a:r>
            <a:r>
              <a:rPr lang="en-US" altLang="zh-CN" sz="1800" b="1" dirty="0">
                <a:solidFill>
                  <a:srgbClr val="231916"/>
                </a:solidFill>
                <a:latin typeface="微软雅黑" pitchFamily="34" charset="-122"/>
                <a:ea typeface="微软雅黑" pitchFamily="34" charset="-122"/>
                <a:cs typeface="宋体" panose="02010600030101010101" pitchFamily="2" charset="-122"/>
              </a:rPr>
              <a:t>5</a:t>
            </a:r>
            <a:r>
              <a:rPr lang="zh-CN" altLang="zh-CN" sz="1800" b="1" dirty="0">
                <a:solidFill>
                  <a:srgbClr val="231916"/>
                </a:solidFill>
                <a:latin typeface="微软雅黑" pitchFamily="34" charset="-122"/>
                <a:ea typeface="微软雅黑" pitchFamily="34" charset="-122"/>
                <a:cs typeface="宋体" panose="02010600030101010101" pitchFamily="2" charset="-122"/>
              </a:rPr>
              <a:t>个</a:t>
            </a:r>
            <a:r>
              <a:rPr lang="zh-CN" altLang="en-US" sz="1800" b="1" dirty="0">
                <a:solidFill>
                  <a:srgbClr val="231916"/>
                </a:solidFill>
                <a:latin typeface="微软雅黑" pitchFamily="34" charset="-122"/>
                <a:ea typeface="微软雅黑" pitchFamily="34" charset="-122"/>
                <a:cs typeface="宋体" panose="02010600030101010101" pitchFamily="2" charset="-122"/>
              </a:rPr>
              <a:t>（印度、印度尼西亚、巴基斯坦、俄罗斯、日本）与我国相邻</a:t>
            </a:r>
            <a:r>
              <a:rPr lang="zh-CN" altLang="zh-CN" sz="1800" b="1" dirty="0">
                <a:solidFill>
                  <a:srgbClr val="231916"/>
                </a:solidFill>
                <a:latin typeface="微软雅黑" pitchFamily="34" charset="-122"/>
                <a:ea typeface="微软雅黑" pitchFamily="34" charset="-122"/>
                <a:cs typeface="宋体" panose="02010600030101010101" pitchFamily="2" charset="-122"/>
              </a:rPr>
              <a:t>。与发达国家周边地区尤其是欧洲、北美地区的人口相比，我国周边人口较稠密。</a:t>
            </a:r>
            <a:endParaRPr lang="en-US" altLang="zh-CN" sz="18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latin typeface="微软雅黑" pitchFamily="34" charset="-122"/>
                <a:ea typeface="微软雅黑" pitchFamily="34" charset="-122"/>
                <a:cs typeface="宋体" panose="02010600030101010101" pitchFamily="2" charset="-122"/>
              </a:rPr>
              <a:t>我国及周边地区也是世界上大国最集中的地区。</a:t>
            </a:r>
            <a:r>
              <a:rPr lang="zh-CN" altLang="zh-CN" sz="1800" b="1" dirty="0">
                <a:solidFill>
                  <a:srgbClr val="C00000"/>
                </a:solidFill>
                <a:latin typeface="微软雅黑" pitchFamily="34" charset="-122"/>
                <a:ea typeface="微软雅黑" pitchFamily="34" charset="-122"/>
                <a:cs typeface="宋体" panose="02010600030101010101" pitchFamily="2" charset="-122"/>
              </a:rPr>
              <a:t>大国、强国</a:t>
            </a:r>
            <a:r>
              <a:rPr lang="zh-CN" altLang="zh-CN" sz="1800" b="1" dirty="0">
                <a:solidFill>
                  <a:srgbClr val="231916"/>
                </a:solidFill>
                <a:latin typeface="微软雅黑" pitchFamily="34" charset="-122"/>
                <a:ea typeface="微软雅黑" pitchFamily="34" charset="-122"/>
                <a:cs typeface="宋体" panose="02010600030101010101" pitchFamily="2" charset="-122"/>
              </a:rPr>
              <a:t>（世界上只有</a:t>
            </a:r>
            <a:r>
              <a:rPr lang="en-US" altLang="zh-CN" sz="1800" b="1" dirty="0">
                <a:solidFill>
                  <a:srgbClr val="231916"/>
                </a:solidFill>
                <a:latin typeface="微软雅黑" pitchFamily="34" charset="-122"/>
                <a:ea typeface="微软雅黑" pitchFamily="34" charset="-122"/>
                <a:cs typeface="宋体" panose="02010600030101010101" pitchFamily="2" charset="-122"/>
              </a:rPr>
              <a:t>5</a:t>
            </a:r>
            <a:r>
              <a:rPr lang="zh-CN" altLang="zh-CN" sz="1800" b="1" dirty="0">
                <a:solidFill>
                  <a:srgbClr val="231916"/>
                </a:solidFill>
                <a:latin typeface="微软雅黑" pitchFamily="34" charset="-122"/>
                <a:ea typeface="微软雅黑" pitchFamily="34" charset="-122"/>
                <a:cs typeface="宋体" panose="02010600030101010101" pitchFamily="2" charset="-122"/>
              </a:rPr>
              <a:t>个国家的军队在</a:t>
            </a:r>
            <a:r>
              <a:rPr lang="en-US" altLang="zh-CN" sz="1800" b="1" dirty="0">
                <a:solidFill>
                  <a:srgbClr val="231916"/>
                </a:solidFill>
                <a:latin typeface="微软雅黑" pitchFamily="34" charset="-122"/>
                <a:ea typeface="微软雅黑" pitchFamily="34" charset="-122"/>
                <a:cs typeface="宋体" panose="02010600030101010101" pitchFamily="2" charset="-122"/>
              </a:rPr>
              <a:t>100</a:t>
            </a:r>
            <a:r>
              <a:rPr lang="zh-CN" altLang="zh-CN" sz="1800" b="1" dirty="0">
                <a:solidFill>
                  <a:srgbClr val="231916"/>
                </a:solidFill>
                <a:latin typeface="微软雅黑" pitchFamily="34" charset="-122"/>
                <a:ea typeface="微软雅黑" pitchFamily="34" charset="-122"/>
                <a:cs typeface="宋体" panose="02010600030101010101" pitchFamily="2" charset="-122"/>
              </a:rPr>
              <a:t>万人以上</a:t>
            </a:r>
            <a:r>
              <a:rPr lang="en-US" altLang="zh-CN" sz="1800" b="1" dirty="0">
                <a:solidFill>
                  <a:srgbClr val="231916"/>
                </a:solidFill>
                <a:latin typeface="微软雅黑" pitchFamily="34" charset="-122"/>
                <a:ea typeface="微软雅黑" pitchFamily="34" charset="-122"/>
                <a:cs typeface="宋体" panose="02010600030101010101" pitchFamily="2" charset="-122"/>
              </a:rPr>
              <a:t>——</a:t>
            </a:r>
            <a:r>
              <a:rPr lang="zh-CN" altLang="zh-CN" sz="1800" b="1" dirty="0">
                <a:solidFill>
                  <a:srgbClr val="231916"/>
                </a:solidFill>
                <a:latin typeface="微软雅黑" pitchFamily="34" charset="-122"/>
                <a:ea typeface="微软雅黑" pitchFamily="34" charset="-122"/>
                <a:cs typeface="宋体" panose="02010600030101010101" pitchFamily="2" charset="-122"/>
              </a:rPr>
              <a:t>中国、美国、俄罗斯、印度、朝鲜）几乎都在该地区。其中，</a:t>
            </a:r>
            <a:r>
              <a:rPr lang="zh-CN" altLang="zh-CN" sz="1800" b="1" dirty="0">
                <a:solidFill>
                  <a:srgbClr val="C00000"/>
                </a:solidFill>
                <a:latin typeface="微软雅黑" pitchFamily="34" charset="-122"/>
                <a:ea typeface="微软雅黑" pitchFamily="34" charset="-122"/>
                <a:cs typeface="宋体" panose="02010600030101010101" pitchFamily="2" charset="-122"/>
              </a:rPr>
              <a:t>中国、俄罗斯、印度、巴基斯坦都拥有核武器。</a:t>
            </a:r>
            <a:endParaRPr lang="en-US" altLang="zh-CN" sz="1800" b="1" dirty="0">
              <a:solidFill>
                <a:srgbClr val="C00000"/>
              </a:solidFill>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latin typeface="微软雅黑" pitchFamily="34" charset="-122"/>
                <a:ea typeface="微软雅黑" pitchFamily="34" charset="-122"/>
                <a:cs typeface="宋体" panose="02010600030101010101" pitchFamily="2" charset="-122"/>
              </a:rPr>
              <a:t>我国周边还是世界热点和潜在热点最多的地区。</a:t>
            </a:r>
            <a:r>
              <a:rPr lang="zh-CN" altLang="zh-CN" sz="1800" b="1" dirty="0">
                <a:solidFill>
                  <a:srgbClr val="C00000"/>
                </a:solidFill>
                <a:latin typeface="微软雅黑" pitchFamily="34" charset="-122"/>
                <a:ea typeface="微软雅黑" pitchFamily="34" charset="-122"/>
                <a:cs typeface="宋体" panose="02010600030101010101" pitchFamily="2" charset="-122"/>
              </a:rPr>
              <a:t>朝鲜半岛、千岛群岛、台湾海峡、南沙群岛、克什米尔</a:t>
            </a:r>
            <a:r>
              <a:rPr lang="zh-CN" altLang="zh-CN" sz="1800" b="1" dirty="0">
                <a:solidFill>
                  <a:srgbClr val="231916"/>
                </a:solidFill>
                <a:latin typeface="微软雅黑" pitchFamily="34" charset="-122"/>
                <a:ea typeface="微软雅黑" pitchFamily="34" charset="-122"/>
                <a:cs typeface="宋体" panose="02010600030101010101" pitchFamily="2" charset="-122"/>
              </a:rPr>
              <a:t>等热点都位于这一地区。</a:t>
            </a:r>
            <a:endParaRPr lang="en-US" altLang="zh-CN" sz="18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latin typeface="微软雅黑" pitchFamily="34" charset="-122"/>
                <a:ea typeface="微软雅黑" pitchFamily="34" charset="-122"/>
                <a:cs typeface="宋体" panose="02010600030101010101" pitchFamily="2" charset="-122"/>
              </a:rPr>
              <a:t>世界公认的五大力量中心，除欧洲外，</a:t>
            </a:r>
            <a:r>
              <a:rPr lang="zh-CN" altLang="zh-CN" sz="1800" b="1" dirty="0">
                <a:solidFill>
                  <a:srgbClr val="C00000"/>
                </a:solidFill>
                <a:latin typeface="微软雅黑" pitchFamily="34" charset="-122"/>
                <a:ea typeface="微软雅黑" pitchFamily="34" charset="-122"/>
                <a:cs typeface="宋体" panose="02010600030101010101" pitchFamily="2" charset="-122"/>
              </a:rPr>
              <a:t>美、日、中、俄</a:t>
            </a:r>
            <a:r>
              <a:rPr lang="zh-CN" altLang="zh-CN" sz="1800" b="1" dirty="0">
                <a:solidFill>
                  <a:srgbClr val="231916"/>
                </a:solidFill>
                <a:latin typeface="微软雅黑" pitchFamily="34" charset="-122"/>
                <a:ea typeface="微软雅黑" pitchFamily="34" charset="-122"/>
                <a:cs typeface="宋体" panose="02010600030101010101" pitchFamily="2" charset="-122"/>
              </a:rPr>
              <a:t>均交汇于此。</a:t>
            </a:r>
            <a:endParaRPr lang="en-US" altLang="zh-CN" sz="18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latin typeface="微软雅黑" pitchFamily="34" charset="-122"/>
                <a:ea typeface="微软雅黑" pitchFamily="34" charset="-122"/>
                <a:cs typeface="宋体" panose="02010600030101010101" pitchFamily="2" charset="-122"/>
              </a:rPr>
              <a:t>这些因素汇集在一起，必然会加大我国安全环境的压力。</a:t>
            </a:r>
            <a:endParaRPr lang="zh-CN" altLang="zh-CN" sz="1800" b="1" dirty="0">
              <a:latin typeface="微软雅黑" pitchFamily="34" charset="-122"/>
              <a:ea typeface="微软雅黑" pitchFamily="34" charset="-122"/>
              <a:cs typeface="宋体" panose="02010600030101010101" pitchFamily="2" charset="-122"/>
            </a:endParaRPr>
          </a:p>
          <a:p>
            <a:endParaRPr lang="zh-CN" altLang="zh-CN" sz="1800" dirty="0">
              <a:latin typeface="微软雅黑" pitchFamily="34" charset="-122"/>
              <a:ea typeface="微软雅黑" pitchFamily="34" charset="-122"/>
              <a:cs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一、我国地缘环境的基本特点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942306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F3BAB865-AC7E-4ECB-A8A8-E7FB045A69C9}"/>
              </a:ext>
            </a:extLst>
          </p:cNvPr>
          <p:cNvSpPr>
            <a:spLocks noGrp="1"/>
          </p:cNvSpPr>
          <p:nvPr>
            <p:ph idx="1"/>
          </p:nvPr>
        </p:nvSpPr>
        <p:spPr>
          <a:xfrm>
            <a:off x="435422" y="1379944"/>
            <a:ext cx="11245345" cy="5360490"/>
          </a:xfrm>
        </p:spPr>
        <p:txBody>
          <a:bodyPr>
            <a:normAutofit fontScale="85000" lnSpcReduction="10000"/>
          </a:bodyPr>
          <a:lstStyle/>
          <a:p>
            <a:r>
              <a:rPr lang="zh-CN" altLang="zh-CN" sz="3300" b="1" dirty="0">
                <a:solidFill>
                  <a:srgbClr val="0070C0"/>
                </a:solidFill>
                <a:effectLst/>
                <a:latin typeface="微软雅黑" pitchFamily="34" charset="-122"/>
                <a:ea typeface="微软雅黑" pitchFamily="34" charset="-122"/>
                <a:cs typeface="Arial Unicode MS"/>
              </a:rPr>
              <a:t>（三）我国周边历史和现实矛盾突出，国家之间差异性大</a:t>
            </a:r>
          </a:p>
          <a:p>
            <a:pPr>
              <a:lnSpc>
                <a:spcPct val="150000"/>
              </a:lnSpc>
            </a:pP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我国周边历史遗留问题多，如领土（领海）划界问题、战争遗留问题、国内战争问题等，导致政情复杂，现实矛盾突出，冲突不断。</a:t>
            </a:r>
            <a:endParaRPr lang="en-US" altLang="zh-CN" sz="19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我国周边国家，在政治、经济、文化上表现出显著的差异性、不平衡性及多样性。</a:t>
            </a:r>
            <a:endParaRPr lang="en-US" altLang="zh-CN" sz="1900" b="1" dirty="0">
              <a:solidFill>
                <a:srgbClr val="231916"/>
              </a:solidFill>
              <a:effectLst/>
              <a:latin typeface="微软雅黑" pitchFamily="34" charset="-122"/>
              <a:ea typeface="微软雅黑" pitchFamily="34" charset="-122"/>
              <a:cs typeface="宋体" panose="02010600030101010101" pitchFamily="2" charset="-122"/>
            </a:endParaRPr>
          </a:p>
          <a:p>
            <a:pPr marL="720000">
              <a:lnSpc>
                <a:spcPct val="150000"/>
              </a:lnSpc>
              <a:buFont typeface="Wingdings" panose="05000000000000000000" pitchFamily="2" charset="2"/>
              <a:buChar char="u"/>
            </a:pPr>
            <a:r>
              <a:rPr lang="zh-CN" altLang="zh-CN" sz="1900" b="1" dirty="0">
                <a:solidFill>
                  <a:srgbClr val="C00000"/>
                </a:solidFill>
                <a:effectLst/>
                <a:latin typeface="微软雅黑" pitchFamily="34" charset="-122"/>
                <a:ea typeface="微软雅黑" pitchFamily="34" charset="-122"/>
                <a:cs typeface="宋体" panose="02010600030101010101" pitchFamily="2" charset="-122"/>
              </a:rPr>
              <a:t>从社会制度上看</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，有资本主义的，有社会主义的，也有封建制的；</a:t>
            </a:r>
            <a:endParaRPr lang="en-US" altLang="zh-CN" sz="1900" b="1" dirty="0">
              <a:solidFill>
                <a:srgbClr val="231916"/>
              </a:solidFill>
              <a:effectLst/>
              <a:latin typeface="微软雅黑" pitchFamily="34" charset="-122"/>
              <a:ea typeface="微软雅黑" pitchFamily="34" charset="-122"/>
              <a:cs typeface="宋体" panose="02010600030101010101" pitchFamily="2" charset="-122"/>
            </a:endParaRPr>
          </a:p>
          <a:p>
            <a:pPr marL="720000">
              <a:lnSpc>
                <a:spcPct val="150000"/>
              </a:lnSpc>
              <a:buFont typeface="Wingdings" panose="05000000000000000000" pitchFamily="2" charset="2"/>
              <a:buChar char="u"/>
            </a:pPr>
            <a:r>
              <a:rPr lang="zh-CN" altLang="zh-CN" sz="1900" b="1" dirty="0">
                <a:solidFill>
                  <a:srgbClr val="C00000"/>
                </a:solidFill>
                <a:effectLst/>
                <a:latin typeface="微软雅黑" pitchFamily="34" charset="-122"/>
                <a:ea typeface="微软雅黑" pitchFamily="34" charset="-122"/>
                <a:cs typeface="宋体" panose="02010600030101010101" pitchFamily="2" charset="-122"/>
              </a:rPr>
              <a:t>从意识形态上看</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，有的国家占主导地位的是马克思主义，有的是西方的价值观、人权观，有的是民族主义的价值观；</a:t>
            </a:r>
            <a:endParaRPr lang="en-US" altLang="zh-CN" sz="1900" b="1" dirty="0">
              <a:solidFill>
                <a:srgbClr val="231916"/>
              </a:solidFill>
              <a:effectLst/>
              <a:latin typeface="微软雅黑" pitchFamily="34" charset="-122"/>
              <a:ea typeface="微软雅黑" pitchFamily="34" charset="-122"/>
              <a:cs typeface="宋体" panose="02010600030101010101" pitchFamily="2" charset="-122"/>
            </a:endParaRPr>
          </a:p>
          <a:p>
            <a:pPr marL="720000">
              <a:lnSpc>
                <a:spcPct val="150000"/>
              </a:lnSpc>
              <a:buFont typeface="Wingdings" panose="05000000000000000000" pitchFamily="2" charset="2"/>
              <a:buChar char="u"/>
            </a:pPr>
            <a:r>
              <a:rPr lang="zh-CN" altLang="zh-CN" sz="1900" b="1" dirty="0">
                <a:solidFill>
                  <a:srgbClr val="C00000"/>
                </a:solidFill>
                <a:effectLst/>
                <a:latin typeface="微软雅黑" pitchFamily="34" charset="-122"/>
                <a:ea typeface="微软雅黑" pitchFamily="34" charset="-122"/>
                <a:cs typeface="宋体" panose="02010600030101010101" pitchFamily="2" charset="-122"/>
              </a:rPr>
              <a:t>从文化上看</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，有东方文明，有西方文明；</a:t>
            </a:r>
            <a:endParaRPr lang="en-US" altLang="zh-CN" sz="1900" b="1" dirty="0">
              <a:solidFill>
                <a:srgbClr val="231916"/>
              </a:solidFill>
              <a:effectLst/>
              <a:latin typeface="微软雅黑" pitchFamily="34" charset="-122"/>
              <a:ea typeface="微软雅黑" pitchFamily="34" charset="-122"/>
              <a:cs typeface="宋体" panose="02010600030101010101" pitchFamily="2" charset="-122"/>
            </a:endParaRPr>
          </a:p>
          <a:p>
            <a:pPr marL="720000">
              <a:lnSpc>
                <a:spcPct val="150000"/>
              </a:lnSpc>
              <a:buFont typeface="Wingdings" panose="05000000000000000000" pitchFamily="2" charset="2"/>
              <a:buChar char="u"/>
            </a:pPr>
            <a:r>
              <a:rPr lang="zh-CN" altLang="zh-CN" sz="1900" b="1" dirty="0">
                <a:solidFill>
                  <a:srgbClr val="C00000"/>
                </a:solidFill>
                <a:effectLst/>
                <a:latin typeface="微软雅黑" pitchFamily="34" charset="-122"/>
                <a:ea typeface="微软雅黑" pitchFamily="34" charset="-122"/>
                <a:cs typeface="宋体" panose="02010600030101010101" pitchFamily="2" charset="-122"/>
              </a:rPr>
              <a:t>从宗教观上看</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，有基督教、东正教、伊斯兰教、印度教、佛教、道教等；</a:t>
            </a:r>
            <a:endParaRPr lang="en-US" altLang="zh-CN" sz="1900" b="1" dirty="0">
              <a:solidFill>
                <a:srgbClr val="231916"/>
              </a:solidFill>
              <a:effectLst/>
              <a:latin typeface="微软雅黑" pitchFamily="34" charset="-122"/>
              <a:ea typeface="微软雅黑" pitchFamily="34" charset="-122"/>
              <a:cs typeface="宋体" panose="02010600030101010101" pitchFamily="2" charset="-122"/>
            </a:endParaRPr>
          </a:p>
          <a:p>
            <a:pPr marL="720000">
              <a:lnSpc>
                <a:spcPct val="150000"/>
              </a:lnSpc>
              <a:buFont typeface="Wingdings" panose="05000000000000000000" pitchFamily="2" charset="2"/>
              <a:buChar char="u"/>
            </a:pPr>
            <a:r>
              <a:rPr lang="zh-CN" altLang="zh-CN" sz="1900" b="1" dirty="0">
                <a:solidFill>
                  <a:srgbClr val="C00000"/>
                </a:solidFill>
                <a:effectLst/>
                <a:latin typeface="微软雅黑" pitchFamily="34" charset="-122"/>
                <a:ea typeface="微软雅黑" pitchFamily="34" charset="-122"/>
                <a:cs typeface="宋体" panose="02010600030101010101" pitchFamily="2" charset="-122"/>
              </a:rPr>
              <a:t>从发展程度上看，</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有世界经济强国之一的日本，有像</a:t>
            </a:r>
            <a:r>
              <a:rPr lang="en-US" altLang="zh-CN" sz="19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四小龙</a:t>
            </a:r>
            <a:r>
              <a:rPr lang="en-US" altLang="zh-CN" sz="19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的新兴工业国家和地区，有迅速发展、正在崛起和走向复兴的发展中国家，也有阿富汗、尼泊尔、不丹、蒙古、缅甸等经济欠发达国家。</a:t>
            </a:r>
            <a:endParaRPr lang="en-US" altLang="zh-CN" sz="19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我国是个多民族、多宗教国家，不少民族和宗教还有跨境联系。近年来，在国际战略格局变化的大背景下，我国周边地区极端民族、宗教势力日益蔓延，并向我国境内渗透，这必将给我国边境地区的安全与稳定带来直接影响。与</a:t>
            </a:r>
            <a:r>
              <a:rPr lang="zh-CN" altLang="zh-CN" sz="1900" b="1" dirty="0">
                <a:solidFill>
                  <a:srgbClr val="0070C0"/>
                </a:solidFill>
                <a:effectLst/>
                <a:latin typeface="微软雅黑" pitchFamily="34" charset="-122"/>
                <a:ea typeface="微软雅黑" pitchFamily="34" charset="-122"/>
                <a:cs typeface="宋体" panose="02010600030101010101" pitchFamily="2" charset="-122"/>
              </a:rPr>
              <a:t>国际反华势力</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相勾结、相呼应的</a:t>
            </a:r>
            <a:r>
              <a:rPr lang="zh-CN" altLang="zh-CN" sz="1900" b="1" dirty="0">
                <a:solidFill>
                  <a:srgbClr val="C00000"/>
                </a:solidFill>
                <a:effectLst/>
                <a:latin typeface="微软雅黑" pitchFamily="34" charset="-122"/>
                <a:ea typeface="微软雅黑" pitchFamily="34" charset="-122"/>
                <a:cs typeface="宋体" panose="02010600030101010101" pitchFamily="2" charset="-122"/>
              </a:rPr>
              <a:t>宗教极端主义、民族分裂主义和国际恐怖主义</a:t>
            </a:r>
            <a:r>
              <a:rPr lang="zh-CN" altLang="zh-CN" sz="1900" b="1" dirty="0">
                <a:solidFill>
                  <a:srgbClr val="00B050"/>
                </a:solidFill>
                <a:effectLst/>
                <a:latin typeface="微软雅黑" pitchFamily="34" charset="-122"/>
                <a:ea typeface="微软雅黑" pitchFamily="34" charset="-122"/>
                <a:cs typeface="宋体" panose="02010600030101010101" pitchFamily="2" charset="-122"/>
              </a:rPr>
              <a:t>三股势力</a:t>
            </a:r>
            <a:r>
              <a:rPr lang="zh-CN" altLang="zh-CN" sz="1900" b="1" dirty="0">
                <a:solidFill>
                  <a:srgbClr val="231916"/>
                </a:solidFill>
                <a:effectLst/>
                <a:latin typeface="微软雅黑" pitchFamily="34" charset="-122"/>
                <a:ea typeface="微软雅黑" pitchFamily="34" charset="-122"/>
                <a:cs typeface="宋体" panose="02010600030101010101" pitchFamily="2" charset="-122"/>
              </a:rPr>
              <a:t>的破坏活动对我国社会稳定与民族团结造成严重威胁</a:t>
            </a:r>
            <a:r>
              <a:rPr lang="zh-CN" altLang="zh-CN" sz="1900" b="1" dirty="0" smtClean="0">
                <a:solidFill>
                  <a:srgbClr val="231916"/>
                </a:solidFill>
                <a:effectLst/>
                <a:latin typeface="微软雅黑" pitchFamily="34" charset="-122"/>
                <a:ea typeface="微软雅黑" pitchFamily="34" charset="-122"/>
                <a:cs typeface="宋体" panose="02010600030101010101" pitchFamily="2" charset="-122"/>
              </a:rPr>
              <a:t>。</a:t>
            </a:r>
            <a:endParaRPr lang="zh-CN" altLang="en-US"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一、我国地缘环境的基本特点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74834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一、我国地缘环境的基本特点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文本框 3"/>
          <p:cNvSpPr txBox="1"/>
          <p:nvPr/>
        </p:nvSpPr>
        <p:spPr>
          <a:xfrm>
            <a:off x="1158756" y="1458185"/>
            <a:ext cx="10176095" cy="584775"/>
          </a:xfrm>
          <a:prstGeom prst="rect">
            <a:avLst/>
          </a:prstGeom>
          <a:noFill/>
        </p:spPr>
        <p:txBody>
          <a:bodyPr wrap="square" rtlCol="0">
            <a:spAutoFit/>
          </a:bodyPr>
          <a:lstStyle/>
          <a:p>
            <a:pPr lvl="0" defTabSz="914400">
              <a:defRPr/>
            </a:pPr>
            <a:r>
              <a:rPr lang="en-US" altLang="zh-CN" sz="32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32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二</a:t>
            </a:r>
            <a:r>
              <a:rPr lang="en-US" altLang="zh-CN" sz="32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战略地位重要，为众多大国利益的交汇点</a:t>
            </a:r>
          </a:p>
        </p:txBody>
      </p:sp>
      <p:sp>
        <p:nvSpPr>
          <p:cNvPr id="2" name="TextBox 1"/>
          <p:cNvSpPr txBox="1"/>
          <p:nvPr/>
        </p:nvSpPr>
        <p:spPr>
          <a:xfrm>
            <a:off x="9433203" y="2158721"/>
            <a:ext cx="2698070" cy="4524315"/>
          </a:xfrm>
          <a:prstGeom prst="rect">
            <a:avLst/>
          </a:prstGeom>
          <a:noFill/>
        </p:spPr>
        <p:txBody>
          <a:bodyPr wrap="square" rtlCol="0">
            <a:spAutoFit/>
          </a:bodyPr>
          <a:lstStyle/>
          <a:p>
            <a:r>
              <a:rPr lang="zh-CN" altLang="zh-CN" sz="1800" b="1" dirty="0" smtClean="0"/>
              <a:t>世界两</a:t>
            </a:r>
            <a:r>
              <a:rPr lang="zh-CN" altLang="zh-CN" sz="1800" b="1" dirty="0"/>
              <a:t>大地缘战略</a:t>
            </a:r>
            <a:r>
              <a:rPr lang="zh-CN" altLang="zh-CN" sz="1800" b="1" dirty="0" smtClean="0"/>
              <a:t>区</a:t>
            </a:r>
            <a:r>
              <a:rPr lang="zh-CN" altLang="en-US" sz="1800" dirty="0" smtClean="0"/>
              <a:t>：</a:t>
            </a:r>
            <a:r>
              <a:rPr lang="zh-CN" altLang="zh-CN" sz="1800" dirty="0" smtClean="0"/>
              <a:t>海洋</a:t>
            </a:r>
            <a:r>
              <a:rPr lang="zh-CN" altLang="zh-CN" sz="1800" dirty="0"/>
              <a:t>地缘战略区和欧亚大陆地缘战略区</a:t>
            </a:r>
            <a:r>
              <a:rPr lang="zh-CN" altLang="zh-CN" sz="1800" dirty="0" smtClean="0"/>
              <a:t>。</a:t>
            </a:r>
            <a:endParaRPr lang="en-US" altLang="zh-CN" sz="1800" dirty="0" smtClean="0"/>
          </a:p>
          <a:p>
            <a:r>
              <a:rPr lang="zh-CN" altLang="zh-CN" sz="1800" b="1" dirty="0" smtClean="0"/>
              <a:t>美国</a:t>
            </a:r>
            <a:r>
              <a:rPr lang="zh-CN" altLang="zh-CN" sz="1800" dirty="0"/>
              <a:t>属于海洋地缘战略</a:t>
            </a:r>
            <a:r>
              <a:rPr lang="zh-CN" altLang="zh-CN" sz="1800" dirty="0" smtClean="0"/>
              <a:t>区</a:t>
            </a:r>
            <a:r>
              <a:rPr lang="zh-CN" altLang="en-US" sz="1800" dirty="0" smtClean="0"/>
              <a:t>。</a:t>
            </a:r>
            <a:endParaRPr lang="en-US" altLang="zh-CN" sz="1800" dirty="0" smtClean="0"/>
          </a:p>
          <a:p>
            <a:r>
              <a:rPr lang="zh-CN" altLang="zh-CN" sz="1800" b="1" dirty="0" smtClean="0"/>
              <a:t>其他</a:t>
            </a:r>
            <a:r>
              <a:rPr lang="zh-CN" altLang="zh-CN" sz="1800" b="1" dirty="0"/>
              <a:t>强国</a:t>
            </a:r>
            <a:r>
              <a:rPr lang="zh-CN" altLang="zh-CN" sz="1800" dirty="0"/>
              <a:t>大都集中在欧亚大陆地缘战略</a:t>
            </a:r>
            <a:r>
              <a:rPr lang="zh-CN" altLang="zh-CN" sz="1800" dirty="0" smtClean="0"/>
              <a:t>区</a:t>
            </a:r>
            <a:r>
              <a:rPr lang="zh-CN" altLang="en-US" sz="1800" dirty="0" smtClean="0"/>
              <a:t>。</a:t>
            </a:r>
            <a:r>
              <a:rPr lang="zh-CN" altLang="zh-CN" sz="1800" b="1" dirty="0" smtClean="0"/>
              <a:t>俄罗斯</a:t>
            </a:r>
            <a:r>
              <a:rPr lang="zh-CN" altLang="zh-CN" sz="1800" dirty="0"/>
              <a:t>位于该战略区的</a:t>
            </a:r>
            <a:r>
              <a:rPr lang="zh-CN" altLang="zh-CN" sz="1800" dirty="0" smtClean="0"/>
              <a:t>心脏地带</a:t>
            </a:r>
            <a:r>
              <a:rPr lang="zh-CN" altLang="en-US" sz="1800" dirty="0" smtClean="0"/>
              <a:t>。</a:t>
            </a:r>
            <a:endParaRPr lang="en-US" altLang="zh-CN" sz="1800" dirty="0" smtClean="0"/>
          </a:p>
          <a:p>
            <a:r>
              <a:rPr lang="zh-CN" altLang="zh-CN" sz="1800" b="1" dirty="0" smtClean="0"/>
              <a:t>中国</a:t>
            </a:r>
            <a:r>
              <a:rPr lang="zh-CN" altLang="zh-CN" sz="1800" dirty="0"/>
              <a:t>则处于欧亚大陆地缘区，背靠欧亚大陆，面向浩瀚的太平洋，处于两大战略区的交接处，是连接东北亚、东南亚、南亚和中亚的核心枢纽</a:t>
            </a:r>
            <a:r>
              <a:rPr lang="zh-CN" altLang="zh-CN" sz="1800" dirty="0" smtClean="0"/>
              <a:t>。</a:t>
            </a:r>
            <a:endParaRPr lang="en-US" altLang="zh-CN" sz="1800" dirty="0" smtClean="0"/>
          </a:p>
          <a:p>
            <a:r>
              <a:rPr lang="zh-CN" altLang="en-US" sz="1800" b="1" dirty="0"/>
              <a:t>冷战</a:t>
            </a:r>
            <a:r>
              <a:rPr lang="zh-CN" altLang="en-US" sz="1800" b="1" dirty="0" smtClean="0"/>
              <a:t>前与冷战后。</a:t>
            </a:r>
            <a:endParaRPr lang="zh-CN" altLang="en-US" sz="18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536" y="2158721"/>
            <a:ext cx="9216667" cy="4563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88314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一、我国地缘环境的基本特点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文本框 3"/>
          <p:cNvSpPr txBox="1"/>
          <p:nvPr/>
        </p:nvSpPr>
        <p:spPr>
          <a:xfrm>
            <a:off x="1158756" y="1458185"/>
            <a:ext cx="9735667" cy="461665"/>
          </a:xfrm>
          <a:prstGeom prst="rect">
            <a:avLst/>
          </a:prstGeom>
          <a:noFill/>
        </p:spPr>
        <p:txBody>
          <a:bodyPr wrap="square" rtlCol="0">
            <a:spAutoFit/>
          </a:bodyPr>
          <a:lstStyle/>
          <a:p>
            <a:pPr lvl="0" defTabSz="914400">
              <a:defRPr/>
            </a:pPr>
            <a:r>
              <a:rPr lang="en-US" altLang="zh-CN" sz="24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24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三</a:t>
            </a:r>
            <a:r>
              <a:rPr lang="en-US" altLang="zh-CN" sz="24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24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区域内政治、经济差异巨大，民族、宗教矛盾交织，安全环境复杂</a:t>
            </a:r>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4" y="2158721"/>
            <a:ext cx="8806192" cy="4373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433203" y="2158721"/>
            <a:ext cx="2698070" cy="5401479"/>
          </a:xfrm>
          <a:prstGeom prst="rect">
            <a:avLst/>
          </a:prstGeom>
          <a:noFill/>
        </p:spPr>
        <p:txBody>
          <a:bodyPr wrap="square" rtlCol="0">
            <a:spAutoFit/>
          </a:bodyPr>
          <a:lstStyle/>
          <a:p>
            <a:r>
              <a:rPr lang="zh-CN" altLang="en-US" dirty="0">
                <a:solidFill>
                  <a:srgbClr val="FF0000"/>
                </a:solidFill>
              </a:rPr>
              <a:t>✡</a:t>
            </a:r>
            <a:r>
              <a:rPr lang="zh-CN" altLang="en-US" b="1" dirty="0"/>
              <a:t>社会主义与</a:t>
            </a:r>
            <a:r>
              <a:rPr lang="zh-CN" altLang="en-US" b="1" dirty="0" smtClean="0"/>
              <a:t>资本主义</a:t>
            </a:r>
            <a:endParaRPr lang="en-US" altLang="zh-CN" b="1" dirty="0" smtClean="0"/>
          </a:p>
          <a:p>
            <a:r>
              <a:rPr lang="zh-CN" altLang="en-US" sz="2400" dirty="0" smtClean="0">
                <a:solidFill>
                  <a:srgbClr val="FF0000"/>
                </a:solidFill>
                <a:latin typeface="黑体" pitchFamily="49" charset="-122"/>
                <a:ea typeface="黑体" pitchFamily="49" charset="-122"/>
              </a:rPr>
              <a:t>✡</a:t>
            </a:r>
            <a:r>
              <a:rPr lang="zh-CN" altLang="en-US" b="1" dirty="0"/>
              <a:t>发达与发展中</a:t>
            </a:r>
            <a:endParaRPr lang="en-US" altLang="zh-CN" b="1" dirty="0"/>
          </a:p>
          <a:p>
            <a:r>
              <a:rPr lang="zh-CN" altLang="en-US" sz="2400" dirty="0">
                <a:solidFill>
                  <a:srgbClr val="FF0000"/>
                </a:solidFill>
                <a:latin typeface="黑体" pitchFamily="49" charset="-122"/>
                <a:ea typeface="黑体" pitchFamily="49" charset="-122"/>
              </a:rPr>
              <a:t>✡</a:t>
            </a:r>
            <a:r>
              <a:rPr lang="zh-CN" altLang="en-US" sz="2000" dirty="0" smtClean="0">
                <a:latin typeface="黑体" pitchFamily="49" charset="-122"/>
                <a:ea typeface="黑体" pitchFamily="49" charset="-122"/>
              </a:rPr>
              <a:t>富国与穷国</a:t>
            </a:r>
            <a:endParaRPr lang="en-US" altLang="zh-CN" dirty="0"/>
          </a:p>
          <a:p>
            <a:r>
              <a:rPr lang="zh-CN" altLang="en-US" sz="2400" dirty="0" smtClean="0">
                <a:solidFill>
                  <a:srgbClr val="FF0000"/>
                </a:solidFill>
                <a:latin typeface="黑体" pitchFamily="49" charset="-122"/>
                <a:ea typeface="黑体" pitchFamily="49" charset="-122"/>
              </a:rPr>
              <a:t>✡</a:t>
            </a:r>
            <a:r>
              <a:rPr lang="zh-CN" altLang="en-US" sz="2400" dirty="0" smtClean="0">
                <a:latin typeface="黑体" pitchFamily="49" charset="-122"/>
                <a:ea typeface="黑体" pitchFamily="49" charset="-122"/>
              </a:rPr>
              <a:t>老牌与新兴</a:t>
            </a:r>
            <a:endParaRPr lang="en-US" altLang="zh-CN" sz="2400" dirty="0" smtClean="0">
              <a:latin typeface="黑体" pitchFamily="49" charset="-122"/>
              <a:ea typeface="黑体" pitchFamily="49" charset="-122"/>
            </a:endParaRPr>
          </a:p>
          <a:p>
            <a:r>
              <a:rPr lang="zh-CN" altLang="en-US" sz="2400" dirty="0">
                <a:solidFill>
                  <a:srgbClr val="FF0000"/>
                </a:solidFill>
                <a:latin typeface="黑体" pitchFamily="49" charset="-122"/>
                <a:ea typeface="黑体" pitchFamily="49" charset="-122"/>
              </a:rPr>
              <a:t>✡</a:t>
            </a:r>
            <a:r>
              <a:rPr lang="zh-CN" altLang="en-US" sz="2400" dirty="0" smtClean="0">
                <a:latin typeface="黑体" pitchFamily="49" charset="-122"/>
                <a:ea typeface="黑体" pitchFamily="49" charset="-122"/>
              </a:rPr>
              <a:t>民族</a:t>
            </a:r>
            <a:endParaRPr lang="en-US" altLang="zh-CN" sz="2400" dirty="0" smtClean="0">
              <a:latin typeface="黑体" pitchFamily="49" charset="-122"/>
              <a:ea typeface="黑体" pitchFamily="49" charset="-122"/>
            </a:endParaRPr>
          </a:p>
          <a:p>
            <a:r>
              <a:rPr lang="zh-CN" altLang="en-US" sz="2400" dirty="0" smtClean="0">
                <a:solidFill>
                  <a:srgbClr val="FF0000"/>
                </a:solidFill>
                <a:latin typeface="黑体" pitchFamily="49" charset="-122"/>
                <a:ea typeface="黑体" pitchFamily="49" charset="-122"/>
              </a:rPr>
              <a:t>✡</a:t>
            </a:r>
            <a:r>
              <a:rPr lang="zh-CN" altLang="en-US" sz="2400" dirty="0" smtClean="0">
                <a:latin typeface="黑体" pitchFamily="49" charset="-122"/>
                <a:ea typeface="黑体" pitchFamily="49" charset="-122"/>
              </a:rPr>
              <a:t>宗教</a:t>
            </a:r>
            <a:endParaRPr lang="en-US" altLang="zh-CN" sz="2400" dirty="0" smtClean="0">
              <a:latin typeface="黑体" pitchFamily="49" charset="-122"/>
              <a:ea typeface="黑体" pitchFamily="49" charset="-122"/>
            </a:endParaRPr>
          </a:p>
          <a:p>
            <a:r>
              <a:rPr lang="zh-CN" altLang="en-US" sz="2400" dirty="0" smtClean="0">
                <a:solidFill>
                  <a:srgbClr val="FF0000"/>
                </a:solidFill>
                <a:latin typeface="黑体" pitchFamily="49" charset="-122"/>
                <a:ea typeface="黑体" pitchFamily="49" charset="-122"/>
              </a:rPr>
              <a:t>✡</a:t>
            </a:r>
            <a:r>
              <a:rPr lang="zh-CN" altLang="en-US" sz="2400" dirty="0" smtClean="0">
                <a:latin typeface="黑体" pitchFamily="49" charset="-122"/>
                <a:ea typeface="黑体" pitchFamily="49" charset="-122"/>
              </a:rPr>
              <a:t>文化传统</a:t>
            </a:r>
            <a:endParaRPr lang="en-US" altLang="zh-CN" dirty="0" smtClean="0"/>
          </a:p>
          <a:p>
            <a:r>
              <a:rPr lang="zh-CN" altLang="en-US" sz="2400" dirty="0">
                <a:solidFill>
                  <a:srgbClr val="FF0000"/>
                </a:solidFill>
                <a:latin typeface="黑体" pitchFamily="49" charset="-122"/>
                <a:ea typeface="黑体" pitchFamily="49" charset="-122"/>
              </a:rPr>
              <a:t>✡</a:t>
            </a:r>
            <a:r>
              <a:rPr lang="zh-CN" altLang="en-US" sz="2400" dirty="0" smtClean="0">
                <a:latin typeface="黑体" pitchFamily="49" charset="-122"/>
                <a:ea typeface="黑体" pitchFamily="49" charset="-122"/>
              </a:rPr>
              <a:t>三股势力：宗教</a:t>
            </a:r>
            <a:r>
              <a:rPr lang="zh-CN" altLang="en-US" sz="2400" dirty="0">
                <a:latin typeface="黑体" pitchFamily="49" charset="-122"/>
                <a:ea typeface="黑体" pitchFamily="49" charset="-122"/>
              </a:rPr>
              <a:t>极端</a:t>
            </a:r>
            <a:r>
              <a:rPr lang="zh-CN" altLang="en-US" sz="2400" dirty="0" smtClean="0">
                <a:latin typeface="黑体" pitchFamily="49" charset="-122"/>
                <a:ea typeface="黑体" pitchFamily="49" charset="-122"/>
              </a:rPr>
              <a:t>主义</a:t>
            </a:r>
            <a:r>
              <a:rPr lang="en-US" altLang="zh-CN" sz="2400" dirty="0" smtClean="0">
                <a:latin typeface="黑体" pitchFamily="49" charset="-122"/>
                <a:ea typeface="黑体" pitchFamily="49" charset="-122"/>
              </a:rPr>
              <a:t>+</a:t>
            </a:r>
            <a:r>
              <a:rPr lang="zh-CN" altLang="en-US" sz="2400" dirty="0" smtClean="0">
                <a:latin typeface="黑体" pitchFamily="49" charset="-122"/>
                <a:ea typeface="黑体" pitchFamily="49" charset="-122"/>
              </a:rPr>
              <a:t>民族分裂主义</a:t>
            </a:r>
            <a:r>
              <a:rPr lang="en-US" altLang="zh-CN" sz="2400" dirty="0" smtClean="0">
                <a:latin typeface="黑体" pitchFamily="49" charset="-122"/>
                <a:ea typeface="黑体" pitchFamily="49" charset="-122"/>
              </a:rPr>
              <a:t>+</a:t>
            </a:r>
            <a:r>
              <a:rPr lang="zh-CN" altLang="en-US" sz="2400" dirty="0" smtClean="0">
                <a:latin typeface="黑体" pitchFamily="49" charset="-122"/>
                <a:ea typeface="黑体" pitchFamily="49" charset="-122"/>
              </a:rPr>
              <a:t>国际恐怖主义</a:t>
            </a:r>
            <a:endParaRPr lang="en-US" altLang="zh-CN" dirty="0" smtClean="0"/>
          </a:p>
          <a:p>
            <a:endParaRPr lang="en-US" altLang="zh-CN" dirty="0" smtClean="0"/>
          </a:p>
          <a:p>
            <a:endParaRPr lang="en-US" altLang="zh-CN" dirty="0" smtClean="0"/>
          </a:p>
          <a:p>
            <a:endParaRPr lang="zh-CN" altLang="en-US" dirty="0"/>
          </a:p>
        </p:txBody>
      </p:sp>
    </p:spTree>
    <p:extLst>
      <p:ext uri="{BB962C8B-B14F-4D97-AF65-F5344CB8AC3E}">
        <p14:creationId xmlns:p14="http://schemas.microsoft.com/office/powerpoint/2010/main" val="687982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6561" y="0"/>
            <a:ext cx="8897302" cy="676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720030" y="2298383"/>
            <a:ext cx="923330" cy="2168435"/>
          </a:xfrm>
          <a:prstGeom prst="rect">
            <a:avLst/>
          </a:prstGeom>
          <a:noFill/>
        </p:spPr>
        <p:txBody>
          <a:bodyPr vert="eaVert" wrap="square" rtlCol="0">
            <a:spAutoFit/>
          </a:bodyPr>
          <a:lstStyle/>
          <a:p>
            <a:r>
              <a:rPr lang="zh-CN" altLang="en-US" sz="4800" b="1" dirty="0" smtClean="0">
                <a:solidFill>
                  <a:srgbClr val="FF0000"/>
                </a:solidFill>
                <a:latin typeface="黑体" pitchFamily="49" charset="-122"/>
                <a:ea typeface="黑体" pitchFamily="49" charset="-122"/>
              </a:rPr>
              <a:t>俄罗斯</a:t>
            </a:r>
            <a:endParaRPr lang="zh-CN" altLang="en-US" sz="4800" b="1" dirty="0">
              <a:solidFill>
                <a:srgbClr val="FF0000"/>
              </a:solidFill>
              <a:latin typeface="黑体" pitchFamily="49" charset="-122"/>
              <a:ea typeface="黑体" pitchFamily="49" charset="-122"/>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7530" y="227784"/>
            <a:ext cx="1793768" cy="1548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8263" y="4943616"/>
            <a:ext cx="1686863" cy="182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1444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7702" y="129404"/>
            <a:ext cx="6868024" cy="6598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8337" y="1188049"/>
            <a:ext cx="3235164" cy="2611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38337" y="2828652"/>
            <a:ext cx="3226455" cy="241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888673" y="357052"/>
            <a:ext cx="2743200" cy="830997"/>
          </a:xfrm>
          <a:prstGeom prst="rect">
            <a:avLst/>
          </a:prstGeom>
          <a:noFill/>
        </p:spPr>
        <p:txBody>
          <a:bodyPr wrap="square" rtlCol="0">
            <a:spAutoFit/>
          </a:bodyPr>
          <a:lstStyle/>
          <a:p>
            <a:pPr algn="ctr"/>
            <a:r>
              <a:rPr lang="zh-CN" altLang="en-US" sz="4800" b="1" dirty="0" smtClean="0">
                <a:solidFill>
                  <a:srgbClr val="FF0000"/>
                </a:solidFill>
                <a:latin typeface="黑体" pitchFamily="49" charset="-122"/>
                <a:ea typeface="黑体" pitchFamily="49" charset="-122"/>
              </a:rPr>
              <a:t>东</a:t>
            </a:r>
            <a:r>
              <a:rPr lang="en-US" altLang="zh-CN" sz="4800" b="1" dirty="0" smtClean="0">
                <a:solidFill>
                  <a:srgbClr val="FF0000"/>
                </a:solidFill>
                <a:latin typeface="黑体" pitchFamily="49" charset="-122"/>
                <a:ea typeface="黑体" pitchFamily="49" charset="-122"/>
              </a:rPr>
              <a:t>(</a:t>
            </a:r>
            <a:r>
              <a:rPr lang="zh-CN" altLang="en-US" sz="4800" b="1" dirty="0" smtClean="0">
                <a:solidFill>
                  <a:srgbClr val="FF0000"/>
                </a:solidFill>
                <a:latin typeface="黑体" pitchFamily="49" charset="-122"/>
                <a:ea typeface="黑体" pitchFamily="49" charset="-122"/>
              </a:rPr>
              <a:t>北</a:t>
            </a:r>
            <a:r>
              <a:rPr lang="en-US" altLang="zh-CN" sz="4800" b="1" dirty="0" smtClean="0">
                <a:solidFill>
                  <a:srgbClr val="FF0000"/>
                </a:solidFill>
                <a:latin typeface="黑体" pitchFamily="49" charset="-122"/>
                <a:ea typeface="黑体" pitchFamily="49" charset="-122"/>
              </a:rPr>
              <a:t>)</a:t>
            </a:r>
            <a:r>
              <a:rPr lang="zh-CN" altLang="en-US" sz="4800" b="1" dirty="0" smtClean="0">
                <a:solidFill>
                  <a:srgbClr val="FF0000"/>
                </a:solidFill>
                <a:latin typeface="黑体" pitchFamily="49" charset="-122"/>
                <a:ea typeface="黑体" pitchFamily="49" charset="-122"/>
              </a:rPr>
              <a:t>亚</a:t>
            </a:r>
            <a:endParaRPr lang="zh-CN" altLang="en-US" sz="4800" b="1" dirty="0">
              <a:solidFill>
                <a:srgbClr val="FF0000"/>
              </a:solidFill>
              <a:latin typeface="黑体" pitchFamily="49" charset="-122"/>
              <a:ea typeface="黑体" pitchFamily="49" charset="-122"/>
            </a:endParaRPr>
          </a:p>
        </p:txBody>
      </p:sp>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8337" y="4366000"/>
            <a:ext cx="3267708" cy="2361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2893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348" y="95799"/>
            <a:ext cx="8909028" cy="669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2893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5552" y="52254"/>
            <a:ext cx="7739740" cy="67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9786930" y="2593822"/>
            <a:ext cx="1733167" cy="830997"/>
          </a:xfrm>
          <a:prstGeom prst="rect">
            <a:avLst/>
          </a:prstGeom>
        </p:spPr>
        <p:txBody>
          <a:bodyPr wrap="none">
            <a:spAutoFit/>
          </a:bodyPr>
          <a:lstStyle/>
          <a:p>
            <a:pPr lvl="0" defTabSz="914400">
              <a:defRPr/>
            </a:pPr>
            <a:r>
              <a:rPr lang="zh-CN" altLang="en-US" sz="4800" b="1" dirty="0" smtClean="0">
                <a:solidFill>
                  <a:srgbClr val="FF0000"/>
                </a:solidFill>
                <a:latin typeface="黑体" pitchFamily="49" charset="-122"/>
                <a:ea typeface="黑体" pitchFamily="49" charset="-122"/>
                <a:cs typeface="Times New Roman" panose="02020603050405020304" pitchFamily="18" charset="0"/>
              </a:rPr>
              <a:t>印 度</a:t>
            </a:r>
            <a:endParaRPr lang="zh-CN" altLang="en-US" sz="4800" b="1" dirty="0">
              <a:solidFill>
                <a:srgbClr val="FF0000"/>
              </a:solidFill>
              <a:latin typeface="黑体" pitchFamily="49" charset="-122"/>
              <a:ea typeface="黑体" pitchFamily="49" charset="-122"/>
              <a:cs typeface="Times New Roman" panose="02020603050405020304"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1" y="52254"/>
            <a:ext cx="3037703" cy="1581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7560" y="4713935"/>
            <a:ext cx="3024144" cy="2069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198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8586" y="0"/>
            <a:ext cx="9042185"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728850" y="1854925"/>
            <a:ext cx="923330" cy="2821577"/>
          </a:xfrm>
          <a:prstGeom prst="rect">
            <a:avLst/>
          </a:prstGeom>
          <a:noFill/>
        </p:spPr>
        <p:txBody>
          <a:bodyPr vert="eaVert" wrap="square" rtlCol="0">
            <a:spAutoFit/>
          </a:bodyPr>
          <a:lstStyle/>
          <a:p>
            <a:r>
              <a:rPr lang="zh-CN" altLang="en-US" sz="4800" b="1" dirty="0" smtClean="0">
                <a:solidFill>
                  <a:srgbClr val="FF0000"/>
                </a:solidFill>
                <a:latin typeface="黑体" pitchFamily="49" charset="-122"/>
                <a:ea typeface="黑体" pitchFamily="49" charset="-122"/>
              </a:rPr>
              <a:t>东 南 亚</a:t>
            </a:r>
            <a:endParaRPr lang="zh-CN" altLang="en-US" sz="4800" dirty="0"/>
          </a:p>
        </p:txBody>
      </p:sp>
    </p:spTree>
    <p:extLst>
      <p:ext uri="{BB962C8B-B14F-4D97-AF65-F5344CB8AC3E}">
        <p14:creationId xmlns:p14="http://schemas.microsoft.com/office/powerpoint/2010/main" val="1432893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5825" y="412932"/>
            <a:ext cx="9891632" cy="6074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4531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91"/>
          <p:cNvSpPr>
            <a:spLocks noChangeShapeType="1"/>
          </p:cNvSpPr>
          <p:nvPr/>
        </p:nvSpPr>
        <p:spPr bwMode="invGray">
          <a:xfrm>
            <a:off x="5475574" y="1493455"/>
            <a:ext cx="6272983" cy="0"/>
          </a:xfrm>
          <a:prstGeom prst="line">
            <a:avLst/>
          </a:prstGeom>
          <a:noFill/>
          <a:ln w="9525">
            <a:solidFill>
              <a:srgbClr val="FFFFFF">
                <a:alpha val="20000"/>
              </a:srgbClr>
            </a:solidFill>
            <a:round/>
            <a:headEnd/>
            <a:tailEnd/>
          </a:ln>
        </p:spPr>
        <p:txBody>
          <a:bodyPr/>
          <a:lstStyle/>
          <a:p>
            <a:endParaRPr lang="zh-CN" altLang="en-US">
              <a:latin typeface="黑体" pitchFamily="2" charset="-122"/>
              <a:ea typeface="黑体" pitchFamily="2" charset="-122"/>
            </a:endParaRPr>
          </a:p>
        </p:txBody>
      </p:sp>
      <p:grpSp>
        <p:nvGrpSpPr>
          <p:cNvPr id="7" name="Group 30"/>
          <p:cNvGrpSpPr>
            <a:grpSpLocks/>
          </p:cNvGrpSpPr>
          <p:nvPr/>
        </p:nvGrpSpPr>
        <p:grpSpPr bwMode="auto">
          <a:xfrm flipH="1">
            <a:off x="635780" y="2002137"/>
            <a:ext cx="3438077" cy="3429794"/>
            <a:chOff x="1955" y="1224"/>
            <a:chExt cx="1911" cy="1911"/>
          </a:xfrm>
        </p:grpSpPr>
        <p:sp>
          <p:nvSpPr>
            <p:cNvPr id="13384" name="Oval 31"/>
            <p:cNvSpPr>
              <a:spLocks noChangeArrowheads="1"/>
            </p:cNvSpPr>
            <p:nvPr/>
          </p:nvSpPr>
          <p:spPr bwMode="gray">
            <a:xfrm>
              <a:off x="1955" y="1224"/>
              <a:ext cx="1911" cy="1911"/>
            </a:xfrm>
            <a:prstGeom prst="ellipse">
              <a:avLst/>
            </a:prstGeom>
            <a:noFill/>
            <a:ln w="127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5" name="Oval 32"/>
            <p:cNvSpPr>
              <a:spLocks noChangeArrowheads="1"/>
            </p:cNvSpPr>
            <p:nvPr/>
          </p:nvSpPr>
          <p:spPr bwMode="gray">
            <a:xfrm>
              <a:off x="2080" y="1355"/>
              <a:ext cx="1660" cy="1660"/>
            </a:xfrm>
            <a:prstGeom prst="ellipse">
              <a:avLst/>
            </a:prstGeom>
            <a:noFill/>
            <a:ln w="28575"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6" name="Oval 33"/>
            <p:cNvSpPr>
              <a:spLocks noChangeArrowheads="1"/>
            </p:cNvSpPr>
            <p:nvPr/>
          </p:nvSpPr>
          <p:spPr bwMode="gray">
            <a:xfrm>
              <a:off x="2218" y="1499"/>
              <a:ext cx="1396" cy="1396"/>
            </a:xfrm>
            <a:prstGeom prst="ellipse">
              <a:avLst/>
            </a:prstGeom>
            <a:noFill/>
            <a:ln w="381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7" name="Oval 34"/>
            <p:cNvSpPr>
              <a:spLocks noChangeArrowheads="1"/>
            </p:cNvSpPr>
            <p:nvPr/>
          </p:nvSpPr>
          <p:spPr bwMode="gray">
            <a:xfrm>
              <a:off x="2338" y="1643"/>
              <a:ext cx="1132" cy="1132"/>
            </a:xfrm>
            <a:prstGeom prst="ellipse">
              <a:avLst/>
            </a:prstGeom>
            <a:noFill/>
            <a:ln w="5715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8" name="Oval 35"/>
            <p:cNvSpPr>
              <a:spLocks noChangeArrowheads="1"/>
            </p:cNvSpPr>
            <p:nvPr/>
          </p:nvSpPr>
          <p:spPr bwMode="gray">
            <a:xfrm>
              <a:off x="2476" y="1781"/>
              <a:ext cx="868" cy="868"/>
            </a:xfrm>
            <a:prstGeom prst="ellipse">
              <a:avLst/>
            </a:prstGeom>
            <a:noFill/>
            <a:ln w="5715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89" name="Oval 36"/>
            <p:cNvSpPr>
              <a:spLocks noChangeArrowheads="1"/>
            </p:cNvSpPr>
            <p:nvPr/>
          </p:nvSpPr>
          <p:spPr bwMode="gray">
            <a:xfrm>
              <a:off x="2602" y="1901"/>
              <a:ext cx="616" cy="616"/>
            </a:xfrm>
            <a:prstGeom prst="ellipse">
              <a:avLst/>
            </a:prstGeom>
            <a:noFill/>
            <a:ln w="76200"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sp>
          <p:nvSpPr>
            <p:cNvPr id="13390" name="Oval 37"/>
            <p:cNvSpPr>
              <a:spLocks noChangeArrowheads="1"/>
            </p:cNvSpPr>
            <p:nvPr/>
          </p:nvSpPr>
          <p:spPr bwMode="gray">
            <a:xfrm>
              <a:off x="2716" y="2021"/>
              <a:ext cx="388" cy="388"/>
            </a:xfrm>
            <a:prstGeom prst="ellipse">
              <a:avLst/>
            </a:prstGeom>
            <a:noFill/>
            <a:ln w="9525" algn="ctr">
              <a:solidFill>
                <a:srgbClr val="A6B0DA">
                  <a:alpha val="50195"/>
                </a:srgbClr>
              </a:solidFill>
              <a:round/>
              <a:headEnd/>
              <a:tailEnd/>
            </a:ln>
          </p:spPr>
          <p:txBody>
            <a:bodyPr wrap="none" anchor="ctr"/>
            <a:lstStyle/>
            <a:p>
              <a:endParaRPr lang="zh-CN" altLang="en-US" sz="1800">
                <a:latin typeface="黑体" pitchFamily="2" charset="-122"/>
                <a:ea typeface="黑体" pitchFamily="2" charset="-122"/>
              </a:endParaRPr>
            </a:p>
          </p:txBody>
        </p:sp>
      </p:grpSp>
      <p:pic>
        <p:nvPicPr>
          <p:cNvPr id="13319" name="Picture 38" descr="worldmap_ani8"/>
          <p:cNvPicPr>
            <a:picLocks noChangeAspect="1" noChangeArrowheads="1" noCrop="1"/>
          </p:cNvPicPr>
          <p:nvPr/>
        </p:nvPicPr>
        <p:blipFill>
          <a:blip r:embed="rId2" cstate="print"/>
          <a:srcRect/>
          <a:stretch>
            <a:fillRect/>
          </a:stretch>
        </p:blipFill>
        <p:spPr bwMode="gray">
          <a:xfrm>
            <a:off x="1556411" y="2973913"/>
            <a:ext cx="1609515" cy="1613273"/>
          </a:xfrm>
          <a:prstGeom prst="rect">
            <a:avLst/>
          </a:prstGeom>
          <a:noFill/>
          <a:ln w="9525">
            <a:noFill/>
            <a:miter lim="800000"/>
            <a:headEnd/>
            <a:tailEnd/>
          </a:ln>
        </p:spPr>
      </p:pic>
      <p:grpSp>
        <p:nvGrpSpPr>
          <p:cNvPr id="16" name="组合 15"/>
          <p:cNvGrpSpPr/>
          <p:nvPr/>
        </p:nvGrpSpPr>
        <p:grpSpPr>
          <a:xfrm>
            <a:off x="4303689" y="2314097"/>
            <a:ext cx="6462976" cy="2575908"/>
            <a:chOff x="4312214" y="2015123"/>
            <a:chExt cx="6462976" cy="2575908"/>
          </a:xfrm>
        </p:grpSpPr>
        <p:grpSp>
          <p:nvGrpSpPr>
            <p:cNvPr id="8" name="Group 55"/>
            <p:cNvGrpSpPr>
              <a:grpSpLocks noChangeAspect="1"/>
            </p:cNvGrpSpPr>
            <p:nvPr/>
          </p:nvGrpSpPr>
          <p:grpSpPr bwMode="auto">
            <a:xfrm rot="4976862" flipH="1">
              <a:off x="4302602" y="3150124"/>
              <a:ext cx="487475" cy="468251"/>
              <a:chOff x="1952" y="1111"/>
              <a:chExt cx="204" cy="196"/>
            </a:xfrm>
          </p:grpSpPr>
          <p:pic>
            <p:nvPicPr>
              <p:cNvPr id="13367" name="Picture 56" descr="circuler_1"/>
              <p:cNvPicPr>
                <a:picLocks noChangeAspect="1" noChangeArrowheads="1"/>
              </p:cNvPicPr>
              <p:nvPr/>
            </p:nvPicPr>
            <p:blipFill>
              <a:blip r:embed="rId3" cstate="print"/>
              <a:srcRect/>
              <a:stretch>
                <a:fillRect/>
              </a:stretch>
            </p:blipFill>
            <p:spPr bwMode="gray">
              <a:xfrm flipH="1">
                <a:off x="1969" y="1124"/>
                <a:ext cx="174" cy="172"/>
              </a:xfrm>
              <a:prstGeom prst="rect">
                <a:avLst/>
              </a:prstGeom>
              <a:noFill/>
              <a:ln w="9525">
                <a:noFill/>
                <a:miter lim="800000"/>
                <a:headEnd/>
                <a:tailEnd/>
              </a:ln>
            </p:spPr>
          </p:pic>
          <p:grpSp>
            <p:nvGrpSpPr>
              <p:cNvPr id="9" name="Oval 57"/>
              <p:cNvGrpSpPr>
                <a:grpSpLocks/>
              </p:cNvGrpSpPr>
              <p:nvPr/>
            </p:nvGrpSpPr>
            <p:grpSpPr bwMode="auto">
              <a:xfrm rot="4976862" flipH="1">
                <a:off x="1959" y="1120"/>
                <a:ext cx="179" cy="179"/>
                <a:chOff x="5151120" y="4035552"/>
                <a:chExt cx="426720" cy="426720"/>
              </a:xfrm>
            </p:grpSpPr>
            <p:pic>
              <p:nvPicPr>
                <p:cNvPr id="13382" name="Oval 57"/>
                <p:cNvPicPr>
                  <a:picLocks noChangeArrowheads="1"/>
                </p:cNvPicPr>
                <p:nvPr/>
              </p:nvPicPr>
              <p:blipFill>
                <a:blip r:embed="rId4" cstate="print"/>
                <a:srcRect/>
                <a:stretch>
                  <a:fillRect/>
                </a:stretch>
              </p:blipFill>
              <p:spPr bwMode="gray">
                <a:xfrm>
                  <a:off x="5151120" y="4035552"/>
                  <a:ext cx="426720" cy="426720"/>
                </a:xfrm>
                <a:prstGeom prst="rect">
                  <a:avLst/>
                </a:prstGeom>
                <a:noFill/>
                <a:ln w="9525">
                  <a:noFill/>
                  <a:miter lim="800000"/>
                  <a:headEnd/>
                  <a:tailEnd/>
                </a:ln>
              </p:spPr>
            </p:pic>
            <p:sp>
              <p:nvSpPr>
                <p:cNvPr id="13383" name="Text Box 32"/>
                <p:cNvSpPr txBox="1">
                  <a:spLocks noChangeArrowheads="1"/>
                </p:cNvSpPr>
                <p:nvPr/>
              </p:nvSpPr>
              <p:spPr bwMode="auto">
                <a:xfrm rot="4976862">
                  <a:off x="5217632" y="4093450"/>
                  <a:ext cx="292249" cy="290599"/>
                </a:xfrm>
                <a:prstGeom prst="rect">
                  <a:avLst/>
                </a:prstGeom>
                <a:no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0" name="Group 58"/>
              <p:cNvGrpSpPr>
                <a:grpSpLocks/>
              </p:cNvGrpSpPr>
              <p:nvPr/>
            </p:nvGrpSpPr>
            <p:grpSpPr bwMode="auto">
              <a:xfrm rot="1297425" flipV="1">
                <a:off x="1957" y="1252"/>
                <a:ext cx="148" cy="36"/>
                <a:chOff x="2524" y="1060"/>
                <a:chExt cx="898" cy="236"/>
              </a:xfrm>
            </p:grpSpPr>
            <p:grpSp>
              <p:nvGrpSpPr>
                <p:cNvPr id="11" name="Group 59"/>
                <p:cNvGrpSpPr>
                  <a:grpSpLocks/>
                </p:cNvGrpSpPr>
                <p:nvPr/>
              </p:nvGrpSpPr>
              <p:grpSpPr bwMode="auto">
                <a:xfrm>
                  <a:off x="2524" y="1060"/>
                  <a:ext cx="742" cy="186"/>
                  <a:chOff x="1565" y="2568"/>
                  <a:chExt cx="1118" cy="279"/>
                </a:xfrm>
              </p:grpSpPr>
              <p:sp>
                <p:nvSpPr>
                  <p:cNvPr id="13378"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9"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80"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81"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2" name="Group 64"/>
                <p:cNvGrpSpPr>
                  <a:grpSpLocks/>
                </p:cNvGrpSpPr>
                <p:nvPr/>
              </p:nvGrpSpPr>
              <p:grpSpPr bwMode="auto">
                <a:xfrm rot="1353540">
                  <a:off x="2680" y="1110"/>
                  <a:ext cx="742" cy="186"/>
                  <a:chOff x="1565" y="2568"/>
                  <a:chExt cx="1118" cy="279"/>
                </a:xfrm>
              </p:grpSpPr>
              <p:sp>
                <p:nvSpPr>
                  <p:cNvPr id="13374"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5"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6"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77"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3370" name="Arc 69"/>
              <p:cNvSpPr>
                <a:spLocks/>
              </p:cNvSpPr>
              <p:nvPr/>
            </p:nvSpPr>
            <p:spPr bwMode="gray">
              <a:xfrm rot="3847716">
                <a:off x="1956"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grpSp>
        <p:sp>
          <p:nvSpPr>
            <p:cNvPr id="13324" name="Rectangle 12"/>
            <p:cNvSpPr>
              <a:spLocks noChangeArrowheads="1"/>
            </p:cNvSpPr>
            <p:nvPr/>
          </p:nvSpPr>
          <p:spPr bwMode="auto">
            <a:xfrm>
              <a:off x="5017576" y="2955720"/>
              <a:ext cx="5757614" cy="646331"/>
            </a:xfrm>
            <a:prstGeom prst="rect">
              <a:avLst/>
            </a:prstGeom>
            <a:noFill/>
            <a:ln w="9525" algn="ctr">
              <a:noFill/>
              <a:miter lim="800000"/>
              <a:headEnd/>
              <a:tailEnd/>
            </a:ln>
          </p:spPr>
          <p:txBody>
            <a:bodyPr wrap="square">
              <a:spAutoFit/>
            </a:bodyPr>
            <a:lstStyle/>
            <a:p>
              <a:r>
                <a:rPr lang="zh-CN" altLang="en-US" sz="3600" dirty="0">
                  <a:solidFill>
                    <a:srgbClr val="002060"/>
                  </a:solidFill>
                  <a:latin typeface="黑体" pitchFamily="49" charset="-122"/>
                  <a:ea typeface="黑体" pitchFamily="49" charset="-122"/>
                  <a:cs typeface="Times New Roman" panose="02020603050405020304" pitchFamily="18" charset="0"/>
                </a:rPr>
                <a:t>中国周边</a:t>
              </a:r>
              <a:r>
                <a:rPr lang="zh-CN" altLang="en-US" sz="3600" dirty="0" smtClean="0">
                  <a:solidFill>
                    <a:srgbClr val="002060"/>
                  </a:solidFill>
                  <a:latin typeface="黑体" pitchFamily="49" charset="-122"/>
                  <a:ea typeface="黑体" pitchFamily="49" charset="-122"/>
                  <a:cs typeface="Times New Roman" panose="02020603050405020304" pitchFamily="18" charset="0"/>
                </a:rPr>
                <a:t>环境现状</a:t>
              </a:r>
              <a:endParaRPr lang="zh-CN" altLang="zh-CN" sz="3600" dirty="0">
                <a:solidFill>
                  <a:srgbClr val="000066"/>
                </a:solidFill>
                <a:latin typeface="黑体" pitchFamily="49" charset="-122"/>
                <a:ea typeface="黑体" pitchFamily="49" charset="-122"/>
              </a:endParaRPr>
            </a:p>
          </p:txBody>
        </p:sp>
        <p:cxnSp>
          <p:nvCxnSpPr>
            <p:cNvPr id="83" name="直接连接符 82"/>
            <p:cNvCxnSpPr/>
            <p:nvPr/>
          </p:nvCxnSpPr>
          <p:spPr>
            <a:xfrm>
              <a:off x="4873969" y="3618791"/>
              <a:ext cx="5679152"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8" name="Group 55"/>
            <p:cNvGrpSpPr>
              <a:grpSpLocks noChangeAspect="1"/>
            </p:cNvGrpSpPr>
            <p:nvPr/>
          </p:nvGrpSpPr>
          <p:grpSpPr bwMode="auto">
            <a:xfrm rot="4976862" flipH="1">
              <a:off x="4321523" y="4097790"/>
              <a:ext cx="487475" cy="468251"/>
              <a:chOff x="1944" y="1111"/>
              <a:chExt cx="204" cy="196"/>
            </a:xfrm>
          </p:grpSpPr>
          <p:pic>
            <p:nvPicPr>
              <p:cNvPr id="99" name="Picture 56" descr="circuler_1"/>
              <p:cNvPicPr>
                <a:picLocks noChangeAspect="1" noChangeArrowheads="1"/>
              </p:cNvPicPr>
              <p:nvPr/>
            </p:nvPicPr>
            <p:blipFill>
              <a:blip r:embed="rId3" cstate="print"/>
              <a:srcRect/>
              <a:stretch>
                <a:fillRect/>
              </a:stretch>
            </p:blipFill>
            <p:spPr bwMode="gray">
              <a:xfrm flipH="1">
                <a:off x="1961" y="1124"/>
                <a:ext cx="174" cy="172"/>
              </a:xfrm>
              <a:prstGeom prst="rect">
                <a:avLst/>
              </a:prstGeom>
              <a:noFill/>
              <a:ln w="9525">
                <a:noFill/>
                <a:miter lim="800000"/>
                <a:headEnd/>
                <a:tailEnd/>
              </a:ln>
            </p:spPr>
          </p:pic>
          <p:grpSp>
            <p:nvGrpSpPr>
              <p:cNvPr id="100" name="Oval 57"/>
              <p:cNvGrpSpPr>
                <a:grpSpLocks/>
              </p:cNvGrpSpPr>
              <p:nvPr/>
            </p:nvGrpSpPr>
            <p:grpSpPr bwMode="auto">
              <a:xfrm rot="4976862" flipH="1">
                <a:off x="1959" y="1120"/>
                <a:ext cx="179" cy="179"/>
                <a:chOff x="5151120" y="4035552"/>
                <a:chExt cx="426720" cy="426720"/>
              </a:xfrm>
            </p:grpSpPr>
            <p:pic>
              <p:nvPicPr>
                <p:cNvPr id="114" name="Oval 57"/>
                <p:cNvPicPr>
                  <a:picLocks noChangeArrowheads="1"/>
                </p:cNvPicPr>
                <p:nvPr/>
              </p:nvPicPr>
              <p:blipFill>
                <a:blip r:embed="rId4" cstate="print"/>
                <a:srcRect/>
                <a:stretch>
                  <a:fillRect/>
                </a:stretch>
              </p:blipFill>
              <p:spPr bwMode="gray">
                <a:xfrm>
                  <a:off x="5151120" y="4035552"/>
                  <a:ext cx="426720" cy="426720"/>
                </a:xfrm>
                <a:prstGeom prst="rect">
                  <a:avLst/>
                </a:prstGeom>
                <a:noFill/>
                <a:ln w="9525">
                  <a:noFill/>
                  <a:miter lim="800000"/>
                  <a:headEnd/>
                  <a:tailEnd/>
                </a:ln>
              </p:spPr>
            </p:pic>
            <p:sp>
              <p:nvSpPr>
                <p:cNvPr id="115" name="Text Box 32"/>
                <p:cNvSpPr txBox="1">
                  <a:spLocks noChangeArrowheads="1"/>
                </p:cNvSpPr>
                <p:nvPr/>
              </p:nvSpPr>
              <p:spPr bwMode="auto">
                <a:xfrm rot="4976862">
                  <a:off x="5217632" y="4102138"/>
                  <a:ext cx="292249" cy="290599"/>
                </a:xfrm>
                <a:prstGeom prst="rect">
                  <a:avLst/>
                </a:prstGeom>
                <a:no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01" name="Group 58"/>
              <p:cNvGrpSpPr>
                <a:grpSpLocks/>
              </p:cNvGrpSpPr>
              <p:nvPr/>
            </p:nvGrpSpPr>
            <p:grpSpPr bwMode="auto">
              <a:xfrm rot="1297425" flipV="1">
                <a:off x="1954" y="1254"/>
                <a:ext cx="148" cy="36"/>
                <a:chOff x="2522" y="1060"/>
                <a:chExt cx="900" cy="236"/>
              </a:xfrm>
            </p:grpSpPr>
            <p:grpSp>
              <p:nvGrpSpPr>
                <p:cNvPr id="104" name="Group 59"/>
                <p:cNvGrpSpPr>
                  <a:grpSpLocks/>
                </p:cNvGrpSpPr>
                <p:nvPr/>
              </p:nvGrpSpPr>
              <p:grpSpPr bwMode="auto">
                <a:xfrm>
                  <a:off x="2522" y="1060"/>
                  <a:ext cx="742" cy="186"/>
                  <a:chOff x="1565" y="2568"/>
                  <a:chExt cx="1118" cy="279"/>
                </a:xfrm>
              </p:grpSpPr>
              <p:sp>
                <p:nvSpPr>
                  <p:cNvPr id="11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1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05" name="Group 64"/>
                <p:cNvGrpSpPr>
                  <a:grpSpLocks/>
                </p:cNvGrpSpPr>
                <p:nvPr/>
              </p:nvGrpSpPr>
              <p:grpSpPr bwMode="auto">
                <a:xfrm rot="1353540">
                  <a:off x="2680" y="1110"/>
                  <a:ext cx="742" cy="186"/>
                  <a:chOff x="1565" y="2568"/>
                  <a:chExt cx="1118" cy="279"/>
                </a:xfrm>
              </p:grpSpPr>
              <p:sp>
                <p:nvSpPr>
                  <p:cNvPr id="10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0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02"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pic>
            <p:nvPicPr>
              <p:cNvPr id="103" name="Picture 70" descr="light_shadow1"/>
              <p:cNvPicPr>
                <a:picLocks noChangeAspect="1" noChangeArrowheads="1"/>
              </p:cNvPicPr>
              <p:nvPr/>
            </p:nvPicPr>
            <p:blipFill>
              <a:blip r:embed="rId5" cstate="print"/>
              <a:srcRect t="23740"/>
              <a:stretch>
                <a:fillRect/>
              </a:stretch>
            </p:blipFill>
            <p:spPr bwMode="gray">
              <a:xfrm rot="2569845" flipH="1">
                <a:off x="2015" y="1139"/>
                <a:ext cx="129" cy="84"/>
              </a:xfrm>
              <a:prstGeom prst="rect">
                <a:avLst/>
              </a:prstGeom>
              <a:noFill/>
              <a:ln w="9525">
                <a:noFill/>
                <a:miter lim="800000"/>
                <a:headEnd/>
                <a:tailEnd/>
              </a:ln>
            </p:spPr>
          </p:pic>
        </p:grpSp>
        <p:sp>
          <p:nvSpPr>
            <p:cNvPr id="116" name="Rectangle 12"/>
            <p:cNvSpPr>
              <a:spLocks noChangeArrowheads="1"/>
            </p:cNvSpPr>
            <p:nvPr/>
          </p:nvSpPr>
          <p:spPr bwMode="auto">
            <a:xfrm>
              <a:off x="5013219" y="3778574"/>
              <a:ext cx="5205626" cy="793487"/>
            </a:xfrm>
            <a:prstGeom prst="rect">
              <a:avLst/>
            </a:prstGeom>
            <a:noFill/>
            <a:ln w="9525" algn="ctr">
              <a:noFill/>
              <a:miter lim="800000"/>
              <a:headEnd/>
              <a:tailEnd/>
            </a:ln>
          </p:spPr>
          <p:txBody>
            <a:bodyPr wrap="square">
              <a:spAutoFit/>
            </a:bodyPr>
            <a:lstStyle/>
            <a:p>
              <a:pPr>
                <a:lnSpc>
                  <a:spcPct val="150000"/>
                </a:lnSpc>
              </a:pPr>
              <a:r>
                <a:rPr lang="zh-CN" altLang="en-US" sz="3600" dirty="0">
                  <a:solidFill>
                    <a:srgbClr val="002060"/>
                  </a:solidFill>
                  <a:latin typeface="黑体" pitchFamily="49" charset="-122"/>
                  <a:ea typeface="黑体" pitchFamily="49" charset="-122"/>
                  <a:cs typeface="Times New Roman" panose="02020603050405020304" pitchFamily="18" charset="0"/>
                </a:rPr>
                <a:t>中国周边环境分析</a:t>
              </a:r>
              <a:endParaRPr lang="en-US" altLang="zh-CN" sz="3600" dirty="0">
                <a:solidFill>
                  <a:srgbClr val="002060"/>
                </a:solidFill>
                <a:latin typeface="黑体" pitchFamily="49" charset="-122"/>
                <a:ea typeface="黑体" pitchFamily="49" charset="-122"/>
                <a:cs typeface="Times New Roman" panose="02020603050405020304" pitchFamily="18" charset="0"/>
              </a:endParaRPr>
            </a:p>
          </p:txBody>
        </p:sp>
        <p:cxnSp>
          <p:nvCxnSpPr>
            <p:cNvPr id="117" name="直接连接符 116"/>
            <p:cNvCxnSpPr/>
            <p:nvPr/>
          </p:nvCxnSpPr>
          <p:spPr>
            <a:xfrm flipV="1">
              <a:off x="4815756" y="4581545"/>
              <a:ext cx="5798325" cy="9486"/>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18" name="Group 55"/>
            <p:cNvGrpSpPr>
              <a:grpSpLocks noChangeAspect="1"/>
            </p:cNvGrpSpPr>
            <p:nvPr/>
          </p:nvGrpSpPr>
          <p:grpSpPr bwMode="auto">
            <a:xfrm rot="4976862" flipH="1">
              <a:off x="4318175" y="2185888"/>
              <a:ext cx="487475" cy="468251"/>
              <a:chOff x="1944" y="1111"/>
              <a:chExt cx="204" cy="196"/>
            </a:xfrm>
          </p:grpSpPr>
          <p:pic>
            <p:nvPicPr>
              <p:cNvPr id="119" name="Picture 56" descr="circuler_1"/>
              <p:cNvPicPr>
                <a:picLocks noChangeAspect="1" noChangeArrowheads="1"/>
              </p:cNvPicPr>
              <p:nvPr/>
            </p:nvPicPr>
            <p:blipFill>
              <a:blip r:embed="rId3" cstate="print"/>
              <a:srcRect/>
              <a:stretch>
                <a:fillRect/>
              </a:stretch>
            </p:blipFill>
            <p:spPr bwMode="gray">
              <a:xfrm flipH="1">
                <a:off x="1961" y="1124"/>
                <a:ext cx="174" cy="172"/>
              </a:xfrm>
              <a:prstGeom prst="rect">
                <a:avLst/>
              </a:prstGeom>
              <a:noFill/>
              <a:ln w="9525">
                <a:noFill/>
                <a:miter lim="800000"/>
                <a:headEnd/>
                <a:tailEnd/>
              </a:ln>
            </p:spPr>
          </p:pic>
          <p:grpSp>
            <p:nvGrpSpPr>
              <p:cNvPr id="120" name="Oval 57"/>
              <p:cNvGrpSpPr>
                <a:grpSpLocks/>
              </p:cNvGrpSpPr>
              <p:nvPr/>
            </p:nvGrpSpPr>
            <p:grpSpPr bwMode="auto">
              <a:xfrm rot="4976862" flipH="1">
                <a:off x="1959" y="1120"/>
                <a:ext cx="179" cy="179"/>
                <a:chOff x="5151120" y="4035552"/>
                <a:chExt cx="426720" cy="426720"/>
              </a:xfrm>
            </p:grpSpPr>
            <p:pic>
              <p:nvPicPr>
                <p:cNvPr id="134" name="Oval 57"/>
                <p:cNvPicPr>
                  <a:picLocks noChangeArrowheads="1"/>
                </p:cNvPicPr>
                <p:nvPr/>
              </p:nvPicPr>
              <p:blipFill>
                <a:blip r:embed="rId4" cstate="print"/>
                <a:srcRect/>
                <a:stretch>
                  <a:fillRect/>
                </a:stretch>
              </p:blipFill>
              <p:spPr bwMode="gray">
                <a:xfrm>
                  <a:off x="5151120" y="4035552"/>
                  <a:ext cx="426720" cy="426720"/>
                </a:xfrm>
                <a:prstGeom prst="rect">
                  <a:avLst/>
                </a:prstGeom>
                <a:noFill/>
                <a:ln w="9525">
                  <a:noFill/>
                  <a:miter lim="800000"/>
                  <a:headEnd/>
                  <a:tailEnd/>
                </a:ln>
              </p:spPr>
            </p:pic>
            <p:sp>
              <p:nvSpPr>
                <p:cNvPr id="135" name="Text Box 32"/>
                <p:cNvSpPr txBox="1">
                  <a:spLocks noChangeArrowheads="1"/>
                </p:cNvSpPr>
                <p:nvPr/>
              </p:nvSpPr>
              <p:spPr bwMode="auto">
                <a:xfrm rot="4976862">
                  <a:off x="5217632" y="4102138"/>
                  <a:ext cx="292249" cy="290599"/>
                </a:xfrm>
                <a:prstGeom prst="rect">
                  <a:avLst/>
                </a:prstGeom>
                <a:no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21" name="Group 58"/>
              <p:cNvGrpSpPr>
                <a:grpSpLocks/>
              </p:cNvGrpSpPr>
              <p:nvPr/>
            </p:nvGrpSpPr>
            <p:grpSpPr bwMode="auto">
              <a:xfrm rot="1297425" flipV="1">
                <a:off x="1954" y="1254"/>
                <a:ext cx="148" cy="36"/>
                <a:chOff x="2522" y="1060"/>
                <a:chExt cx="900" cy="236"/>
              </a:xfrm>
            </p:grpSpPr>
            <p:grpSp>
              <p:nvGrpSpPr>
                <p:cNvPr id="124" name="Group 59"/>
                <p:cNvGrpSpPr>
                  <a:grpSpLocks/>
                </p:cNvGrpSpPr>
                <p:nvPr/>
              </p:nvGrpSpPr>
              <p:grpSpPr bwMode="auto">
                <a:xfrm>
                  <a:off x="2522" y="1060"/>
                  <a:ext cx="742" cy="186"/>
                  <a:chOff x="1565" y="2568"/>
                  <a:chExt cx="1118" cy="279"/>
                </a:xfrm>
              </p:grpSpPr>
              <p:sp>
                <p:nvSpPr>
                  <p:cNvPr id="130" name="AutoShape 60"/>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1" name="AutoShape 61"/>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2" name="AutoShape 62"/>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33" name="AutoShape 63"/>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nvGrpSpPr>
                <p:cNvPr id="125" name="Group 64"/>
                <p:cNvGrpSpPr>
                  <a:grpSpLocks/>
                </p:cNvGrpSpPr>
                <p:nvPr/>
              </p:nvGrpSpPr>
              <p:grpSpPr bwMode="auto">
                <a:xfrm rot="1353540">
                  <a:off x="2680" y="1110"/>
                  <a:ext cx="742" cy="186"/>
                  <a:chOff x="1565" y="2568"/>
                  <a:chExt cx="1118" cy="279"/>
                </a:xfrm>
              </p:grpSpPr>
              <p:sp>
                <p:nvSpPr>
                  <p:cNvPr id="126" name="AutoShape 65"/>
                  <p:cNvSpPr>
                    <a:spLocks noChangeArrowheads="1"/>
                  </p:cNvSpPr>
                  <p:nvPr/>
                </p:nvSpPr>
                <p:spPr bwMode="gray">
                  <a:xfrm rot="5263130">
                    <a:off x="1859"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27" name="AutoShape 66"/>
                  <p:cNvSpPr>
                    <a:spLocks noChangeArrowheads="1"/>
                  </p:cNvSpPr>
                  <p:nvPr/>
                </p:nvSpPr>
                <p:spPr bwMode="gray">
                  <a:xfrm rot="6078281">
                    <a:off x="1995" y="2274"/>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28" name="AutoShape 67"/>
                  <p:cNvSpPr>
                    <a:spLocks noChangeArrowheads="1"/>
                  </p:cNvSpPr>
                  <p:nvPr/>
                </p:nvSpPr>
                <p:spPr bwMode="gray">
                  <a:xfrm rot="6373927">
                    <a:off x="2071" y="229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sp>
                <p:nvSpPr>
                  <p:cNvPr id="129" name="AutoShape 68"/>
                  <p:cNvSpPr>
                    <a:spLocks noChangeArrowheads="1"/>
                  </p:cNvSpPr>
                  <p:nvPr/>
                </p:nvSpPr>
                <p:spPr bwMode="gray">
                  <a:xfrm rot="6906312">
                    <a:off x="2161" y="2326"/>
                    <a:ext cx="227" cy="816"/>
                  </a:xfrm>
                  <a:prstGeom prst="moon">
                    <a:avLst>
                      <a:gd name="adj" fmla="val 49773"/>
                    </a:avLst>
                  </a:prstGeom>
                  <a:solidFill>
                    <a:srgbClr val="FFFFFF">
                      <a:alpha val="3922"/>
                    </a:srgbClr>
                  </a:solidFill>
                  <a:ln w="9525">
                    <a:noFill/>
                    <a:miter lim="800000"/>
                    <a:headEnd/>
                    <a:tailEnd/>
                  </a:ln>
                </p:spPr>
                <p:txBody>
                  <a:bodyPr wrap="none" anchor="ctr"/>
                  <a:lstStyle/>
                  <a:p>
                    <a:endParaRPr lang="zh-CN" altLang="en-US" sz="2000">
                      <a:solidFill>
                        <a:srgbClr val="000066"/>
                      </a:solidFill>
                      <a:latin typeface="黑体" pitchFamily="2" charset="-122"/>
                      <a:ea typeface="黑体" pitchFamily="2" charset="-122"/>
                    </a:endParaRPr>
                  </a:p>
                </p:txBody>
              </p:sp>
            </p:grpSp>
          </p:grpSp>
          <p:sp>
            <p:nvSpPr>
              <p:cNvPr id="122" name="Arc 69"/>
              <p:cNvSpPr>
                <a:spLocks/>
              </p:cNvSpPr>
              <p:nvPr/>
            </p:nvSpPr>
            <p:spPr bwMode="gray">
              <a:xfrm rot="3847716">
                <a:off x="1948" y="1107"/>
                <a:ext cx="196" cy="204"/>
              </a:xfrm>
              <a:custGeom>
                <a:avLst/>
                <a:gdLst>
                  <a:gd name="T0" fmla="*/ 0 w 43200"/>
                  <a:gd name="T1" fmla="*/ 0 h 43155"/>
                  <a:gd name="T2" fmla="*/ 0 w 43200"/>
                  <a:gd name="T3" fmla="*/ 0 h 43155"/>
                  <a:gd name="T4" fmla="*/ 0 w 43200"/>
                  <a:gd name="T5" fmla="*/ 0 h 43155"/>
                  <a:gd name="T6" fmla="*/ 0 60000 65536"/>
                  <a:gd name="T7" fmla="*/ 0 60000 65536"/>
                  <a:gd name="T8" fmla="*/ 0 60000 65536"/>
                  <a:gd name="T9" fmla="*/ 0 w 43200"/>
                  <a:gd name="T10" fmla="*/ 0 h 43155"/>
                  <a:gd name="T11" fmla="*/ 43200 w 43200"/>
                  <a:gd name="T12" fmla="*/ 43155 h 43155"/>
                </a:gdLst>
                <a:ahLst/>
                <a:cxnLst>
                  <a:cxn ang="T6">
                    <a:pos x="T0" y="T1"/>
                  </a:cxn>
                  <a:cxn ang="T7">
                    <a:pos x="T2" y="T3"/>
                  </a:cxn>
                  <a:cxn ang="T8">
                    <a:pos x="T4" y="T5"/>
                  </a:cxn>
                </a:cxnLst>
                <a:rect l="T9" t="T10" r="T11" b="T12"/>
                <a:pathLst>
                  <a:path w="43200" h="43155" fill="none"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path>
                  <a:path w="43200" h="43155" stroke="0" extrusionOk="0">
                    <a:moveTo>
                      <a:pt x="3603" y="33544"/>
                    </a:moveTo>
                    <a:cubicBezTo>
                      <a:pt x="1253" y="30004"/>
                      <a:pt x="0" y="25849"/>
                      <a:pt x="0" y="21600"/>
                    </a:cubicBezTo>
                    <a:cubicBezTo>
                      <a:pt x="0" y="9670"/>
                      <a:pt x="9670" y="0"/>
                      <a:pt x="21600" y="0"/>
                    </a:cubicBezTo>
                    <a:cubicBezTo>
                      <a:pt x="33529" y="0"/>
                      <a:pt x="43200" y="9670"/>
                      <a:pt x="43200" y="21600"/>
                    </a:cubicBezTo>
                    <a:cubicBezTo>
                      <a:pt x="43200" y="32987"/>
                      <a:pt x="34359" y="42418"/>
                      <a:pt x="22995" y="43154"/>
                    </a:cubicBezTo>
                    <a:lnTo>
                      <a:pt x="21600" y="21600"/>
                    </a:lnTo>
                    <a:close/>
                  </a:path>
                </a:pathLst>
              </a:custGeom>
              <a:noFill/>
              <a:ln w="12700">
                <a:solidFill>
                  <a:srgbClr val="000000"/>
                </a:solidFill>
                <a:prstDash val="sysDot"/>
                <a:round/>
                <a:headEnd/>
                <a:tailEnd type="triangle" w="sm" len="sm"/>
              </a:ln>
            </p:spPr>
            <p:txBody>
              <a:bodyPr wrap="none" anchor="ctr"/>
              <a:lstStyle/>
              <a:p>
                <a:endParaRPr lang="zh-CN" altLang="en-US">
                  <a:latin typeface="黑体" pitchFamily="2" charset="-122"/>
                  <a:ea typeface="黑体" pitchFamily="2" charset="-122"/>
                </a:endParaRPr>
              </a:p>
            </p:txBody>
          </p:sp>
          <p:pic>
            <p:nvPicPr>
              <p:cNvPr id="123" name="Picture 70" descr="light_shadow1"/>
              <p:cNvPicPr>
                <a:picLocks noChangeAspect="1" noChangeArrowheads="1"/>
              </p:cNvPicPr>
              <p:nvPr/>
            </p:nvPicPr>
            <p:blipFill>
              <a:blip r:embed="rId5" cstate="print"/>
              <a:srcRect t="23740"/>
              <a:stretch>
                <a:fillRect/>
              </a:stretch>
            </p:blipFill>
            <p:spPr bwMode="gray">
              <a:xfrm rot="2569845" flipH="1">
                <a:off x="2015" y="1139"/>
                <a:ext cx="129" cy="84"/>
              </a:xfrm>
              <a:prstGeom prst="rect">
                <a:avLst/>
              </a:prstGeom>
              <a:noFill/>
              <a:ln w="9525">
                <a:noFill/>
                <a:miter lim="800000"/>
                <a:headEnd/>
                <a:tailEnd/>
              </a:ln>
            </p:spPr>
          </p:pic>
        </p:grpSp>
        <p:sp>
          <p:nvSpPr>
            <p:cNvPr id="136" name="Rectangle 12"/>
            <p:cNvSpPr>
              <a:spLocks noChangeArrowheads="1"/>
            </p:cNvSpPr>
            <p:nvPr/>
          </p:nvSpPr>
          <p:spPr bwMode="auto">
            <a:xfrm>
              <a:off x="5065473" y="2015123"/>
              <a:ext cx="5661820" cy="646331"/>
            </a:xfrm>
            <a:prstGeom prst="rect">
              <a:avLst/>
            </a:prstGeom>
            <a:noFill/>
            <a:ln w="9525" algn="ctr">
              <a:noFill/>
              <a:miter lim="800000"/>
              <a:headEnd/>
              <a:tailEnd/>
            </a:ln>
          </p:spPr>
          <p:txBody>
            <a:bodyPr wrap="square">
              <a:spAutoFit/>
            </a:bodyPr>
            <a:lstStyle/>
            <a:p>
              <a:r>
                <a:rPr lang="zh-CN" altLang="en-US" sz="3600" dirty="0" smtClean="0">
                  <a:solidFill>
                    <a:srgbClr val="002060"/>
                  </a:solidFill>
                  <a:latin typeface="黑体" pitchFamily="49" charset="-122"/>
                  <a:ea typeface="黑体" pitchFamily="49" charset="-122"/>
                  <a:cs typeface="Times New Roman" panose="02020603050405020304" pitchFamily="18" charset="0"/>
                </a:rPr>
                <a:t>中国地缘环境</a:t>
              </a:r>
              <a:endParaRPr lang="zh-CN" altLang="zh-CN" sz="3600" dirty="0">
                <a:solidFill>
                  <a:srgbClr val="000066"/>
                </a:solidFill>
                <a:latin typeface="黑体" pitchFamily="49" charset="-122"/>
                <a:ea typeface="黑体" pitchFamily="49" charset="-122"/>
              </a:endParaRPr>
            </a:p>
          </p:txBody>
        </p:sp>
        <p:cxnSp>
          <p:nvCxnSpPr>
            <p:cNvPr id="137" name="直接连接符 136"/>
            <p:cNvCxnSpPr/>
            <p:nvPr/>
          </p:nvCxnSpPr>
          <p:spPr>
            <a:xfrm>
              <a:off x="4812408" y="2679128"/>
              <a:ext cx="5740713"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257"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872" y="43544"/>
            <a:ext cx="8733937" cy="6816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0728850" y="2116182"/>
            <a:ext cx="923330" cy="1863635"/>
          </a:xfrm>
          <a:prstGeom prst="rect">
            <a:avLst/>
          </a:prstGeom>
          <a:noFill/>
        </p:spPr>
        <p:txBody>
          <a:bodyPr vert="eaVert" wrap="square" rtlCol="0">
            <a:spAutoFit/>
          </a:bodyPr>
          <a:lstStyle/>
          <a:p>
            <a:pPr algn="ctr"/>
            <a:r>
              <a:rPr lang="zh-CN" altLang="en-US" sz="4800" b="1" dirty="0" smtClean="0">
                <a:solidFill>
                  <a:srgbClr val="FF0000"/>
                </a:solidFill>
                <a:latin typeface="黑体" pitchFamily="49" charset="-122"/>
                <a:ea typeface="黑体" pitchFamily="49" charset="-122"/>
              </a:rPr>
              <a:t>中 亚</a:t>
            </a:r>
            <a:endParaRPr lang="zh-CN" altLang="en-US" sz="4800" dirty="0"/>
          </a:p>
        </p:txBody>
      </p:sp>
    </p:spTree>
    <p:extLst>
      <p:ext uri="{BB962C8B-B14F-4D97-AF65-F5344CB8AC3E}">
        <p14:creationId xmlns:p14="http://schemas.microsoft.com/office/powerpoint/2010/main" val="1432893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6551" y="1331405"/>
            <a:ext cx="2143698" cy="4932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6671" y="1331405"/>
            <a:ext cx="5819252" cy="4932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矩形 1"/>
          <p:cNvSpPr/>
          <p:nvPr/>
        </p:nvSpPr>
        <p:spPr>
          <a:xfrm>
            <a:off x="444137" y="1331405"/>
            <a:ext cx="3082834" cy="4401205"/>
          </a:xfrm>
          <a:prstGeom prst="rect">
            <a:avLst/>
          </a:prstGeom>
        </p:spPr>
        <p:txBody>
          <a:bodyPr wrap="square">
            <a:spAutoFit/>
          </a:bodyPr>
          <a:lstStyle/>
          <a:p>
            <a:pPr defTabSz="914400">
              <a:defRPr/>
            </a:pPr>
            <a:r>
              <a:rPr lang="zh-CN" altLang="en-US" sz="2800" b="1" dirty="0">
                <a:solidFill>
                  <a:srgbClr val="002060"/>
                </a:solidFill>
                <a:latin typeface="华文中宋" panose="02010600040101010101" charset="-122"/>
                <a:ea typeface="华文中宋" panose="02010600040101010101" charset="-122"/>
                <a:cs typeface="Times New Roman" panose="02020603050405020304" pitchFamily="18" charset="0"/>
              </a:rPr>
              <a:t>中国周边地区特点</a:t>
            </a:r>
            <a:endParaRPr lang="zh-CN" altLang="en-US" sz="2800" b="1" dirty="0">
              <a:solidFill>
                <a:srgbClr val="002060"/>
              </a:solidFill>
              <a:latin typeface="微软雅黑" panose="020B0503020204020204" charset="-122"/>
              <a:ea typeface="微软雅黑" panose="020B0503020204020204" charset="-122"/>
              <a:cs typeface="Times New Roman" panose="02020603050405020304" pitchFamily="18" charset="0"/>
            </a:endParaRPr>
          </a:p>
          <a:p>
            <a:pPr lvl="0" algn="just"/>
            <a:r>
              <a:rPr lang="zh-CN" altLang="en-US" sz="2800" b="1" dirty="0">
                <a:solidFill>
                  <a:srgbClr val="FF0000"/>
                </a:solidFill>
                <a:latin typeface="黑体" pitchFamily="49" charset="-122"/>
                <a:ea typeface="黑体" pitchFamily="49" charset="-122"/>
              </a:rPr>
              <a:t>✡</a:t>
            </a:r>
            <a:r>
              <a:rPr lang="zh-CN" altLang="en-US" sz="2800" b="1" dirty="0" smtClean="0">
                <a:solidFill>
                  <a:srgbClr val="FF0000"/>
                </a:solidFill>
                <a:latin typeface="黑体" pitchFamily="49" charset="-122"/>
                <a:ea typeface="黑体" pitchFamily="49" charset="-122"/>
                <a:cs typeface="Times New Roman" panose="02020603050405020304" pitchFamily="18" charset="0"/>
              </a:rPr>
              <a:t>面积广，人口</a:t>
            </a:r>
            <a:r>
              <a:rPr lang="zh-CN" altLang="en-US" sz="2800" b="1" dirty="0">
                <a:solidFill>
                  <a:srgbClr val="FF0000"/>
                </a:solidFill>
                <a:latin typeface="黑体" pitchFamily="49" charset="-122"/>
                <a:ea typeface="黑体" pitchFamily="49" charset="-122"/>
                <a:cs typeface="Times New Roman" panose="02020603050405020304" pitchFamily="18" charset="0"/>
              </a:rPr>
              <a:t>多，国防潜力大；</a:t>
            </a:r>
          </a:p>
          <a:p>
            <a:pPr lvl="0" algn="just"/>
            <a:r>
              <a:rPr lang="zh-CN" altLang="en-US" sz="2800" b="1" dirty="0">
                <a:solidFill>
                  <a:srgbClr val="FF0000"/>
                </a:solidFill>
                <a:latin typeface="黑体" pitchFamily="49" charset="-122"/>
                <a:ea typeface="黑体" pitchFamily="49" charset="-122"/>
              </a:rPr>
              <a:t>✡</a:t>
            </a:r>
            <a:r>
              <a:rPr lang="zh-CN" altLang="en-US" sz="2800" b="1" dirty="0" smtClean="0">
                <a:solidFill>
                  <a:srgbClr val="FF0000"/>
                </a:solidFill>
                <a:latin typeface="黑体" pitchFamily="49" charset="-122"/>
                <a:ea typeface="黑体" pitchFamily="49" charset="-122"/>
                <a:cs typeface="Times New Roman" panose="02020603050405020304" pitchFamily="18" charset="0"/>
              </a:rPr>
              <a:t>边界</a:t>
            </a:r>
            <a:r>
              <a:rPr lang="zh-CN" altLang="en-US" sz="2800" b="1" dirty="0">
                <a:solidFill>
                  <a:srgbClr val="FF0000"/>
                </a:solidFill>
                <a:latin typeface="黑体" pitchFamily="49" charset="-122"/>
                <a:ea typeface="黑体" pitchFamily="49" charset="-122"/>
                <a:cs typeface="Times New Roman" panose="02020603050405020304" pitchFamily="18" charset="0"/>
              </a:rPr>
              <a:t>长，邻国多，易发生争端；</a:t>
            </a:r>
          </a:p>
          <a:p>
            <a:pPr lvl="0" algn="just"/>
            <a:r>
              <a:rPr lang="zh-CN" altLang="en-US" sz="2800" b="1" dirty="0">
                <a:solidFill>
                  <a:srgbClr val="FF0000"/>
                </a:solidFill>
                <a:latin typeface="黑体" pitchFamily="49" charset="-122"/>
                <a:ea typeface="黑体" pitchFamily="49" charset="-122"/>
              </a:rPr>
              <a:t>✡</a:t>
            </a:r>
            <a:r>
              <a:rPr lang="zh-CN" altLang="en-US" sz="2800" b="1" dirty="0" smtClean="0">
                <a:solidFill>
                  <a:srgbClr val="FF0000"/>
                </a:solidFill>
                <a:latin typeface="黑体" pitchFamily="49" charset="-122"/>
                <a:ea typeface="黑体" pitchFamily="49" charset="-122"/>
                <a:cs typeface="Times New Roman" panose="02020603050405020304" pitchFamily="18" charset="0"/>
              </a:rPr>
              <a:t>差异</a:t>
            </a:r>
            <a:r>
              <a:rPr lang="zh-CN" altLang="en-US" sz="2800" b="1" dirty="0">
                <a:solidFill>
                  <a:srgbClr val="FF0000"/>
                </a:solidFill>
                <a:latin typeface="黑体" pitchFamily="49" charset="-122"/>
                <a:ea typeface="黑体" pitchFamily="49" charset="-122"/>
                <a:cs typeface="Times New Roman" panose="02020603050405020304" pitchFamily="18" charset="0"/>
              </a:rPr>
              <a:t>大，热点多，不稳定因素增加；</a:t>
            </a:r>
          </a:p>
          <a:p>
            <a:pPr lvl="0" algn="just"/>
            <a:r>
              <a:rPr lang="zh-CN" altLang="en-US" sz="2800" b="1" dirty="0">
                <a:solidFill>
                  <a:srgbClr val="FF0000"/>
                </a:solidFill>
                <a:latin typeface="黑体" pitchFamily="49" charset="-122"/>
                <a:ea typeface="黑体" pitchFamily="49" charset="-122"/>
              </a:rPr>
              <a:t>✡</a:t>
            </a:r>
            <a:r>
              <a:rPr lang="zh-CN" altLang="en-US" sz="2800" b="1" dirty="0" smtClean="0">
                <a:solidFill>
                  <a:srgbClr val="FF0000"/>
                </a:solidFill>
                <a:latin typeface="黑体" pitchFamily="49" charset="-122"/>
                <a:ea typeface="黑体" pitchFamily="49" charset="-122"/>
                <a:cs typeface="Times New Roman" panose="02020603050405020304" pitchFamily="18" charset="0"/>
              </a:rPr>
              <a:t>大国</a:t>
            </a:r>
            <a:r>
              <a:rPr lang="zh-CN" altLang="en-US" sz="2800" b="1" dirty="0">
                <a:solidFill>
                  <a:srgbClr val="FF0000"/>
                </a:solidFill>
                <a:latin typeface="黑体" pitchFamily="49" charset="-122"/>
                <a:ea typeface="黑体" pitchFamily="49" charset="-122"/>
                <a:cs typeface="Times New Roman" panose="02020603050405020304" pitchFamily="18" charset="0"/>
              </a:rPr>
              <a:t>集中，军事强国多，潜在威胁</a:t>
            </a:r>
            <a:r>
              <a:rPr lang="zh-CN" altLang="en-US" sz="2800" b="1" dirty="0" smtClean="0">
                <a:solidFill>
                  <a:srgbClr val="FF0000"/>
                </a:solidFill>
                <a:latin typeface="黑体" pitchFamily="49" charset="-122"/>
                <a:ea typeface="黑体" pitchFamily="49" charset="-122"/>
                <a:cs typeface="Times New Roman" panose="02020603050405020304" pitchFamily="18" charset="0"/>
              </a:rPr>
              <a:t>大。</a:t>
            </a:r>
            <a:endParaRPr lang="zh-CN" altLang="en-US" sz="2800" b="1" dirty="0">
              <a:solidFill>
                <a:srgbClr val="FF0000"/>
              </a:solidFill>
              <a:latin typeface="黑体" pitchFamily="49" charset="-122"/>
              <a:ea typeface="黑体" pitchFamily="49" charset="-122"/>
              <a:cs typeface="Times New Roman" panose="02020603050405020304" pitchFamily="18" charset="0"/>
            </a:endParaRPr>
          </a:p>
        </p:txBody>
      </p:sp>
    </p:spTree>
    <p:extLst>
      <p:ext uri="{BB962C8B-B14F-4D97-AF65-F5344CB8AC3E}">
        <p14:creationId xmlns:p14="http://schemas.microsoft.com/office/powerpoint/2010/main" val="1432893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43800"/>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第二节  中国周边环境现状</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322633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一、中国周边安全环境回顾</a:t>
            </a:r>
          </a:p>
        </p:txBody>
      </p:sp>
      <p:grpSp>
        <p:nvGrpSpPr>
          <p:cNvPr id="6" name="组合 5"/>
          <p:cNvGrpSpPr/>
          <p:nvPr/>
        </p:nvGrpSpPr>
        <p:grpSpPr>
          <a:xfrm>
            <a:off x="588732" y="1785676"/>
            <a:ext cx="10583500" cy="4170987"/>
            <a:chOff x="170141" y="2950654"/>
            <a:chExt cx="9526880" cy="3245292"/>
          </a:xfrm>
        </p:grpSpPr>
        <p:sp>
          <p:nvSpPr>
            <p:cNvPr id="30" name="Rectangle 3"/>
            <p:cNvSpPr txBox="1">
              <a:spLocks noRot="1"/>
            </p:cNvSpPr>
            <p:nvPr/>
          </p:nvSpPr>
          <p:spPr>
            <a:xfrm>
              <a:off x="278726" y="2950654"/>
              <a:ext cx="4197479" cy="715348"/>
            </a:xfrm>
          </p:spPr>
          <p:txBody>
            <a:bodyPr vert="horz" wrap="square" lIns="91440" tIns="45720" rIns="91440" bIns="4572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None/>
              </a:pPr>
              <a:r>
                <a:rPr lang="zh-CN" altLang="en-US" sz="2000" b="1" dirty="0">
                  <a:solidFill>
                    <a:srgbClr val="2F5597"/>
                  </a:solidFill>
                  <a:latin typeface="黑体" panose="02010609060101010101" pitchFamily="49" charset="-122"/>
                  <a:ea typeface="黑体" panose="02010609060101010101" pitchFamily="49" charset="-122"/>
                </a:rPr>
                <a:t>第一阶段</a:t>
              </a:r>
              <a:r>
                <a:rPr lang="zh-CN" altLang="en-US" sz="2000" b="1" dirty="0">
                  <a:solidFill>
                    <a:srgbClr val="2F5597"/>
                  </a:solidFill>
                  <a:latin typeface="黑体" panose="02010609060101010101" pitchFamily="49" charset="-122"/>
                  <a:ea typeface="黑体" panose="02010609060101010101" pitchFamily="49" charset="-122"/>
                  <a:sym typeface="Wingdings" panose="05000000000000000000" pitchFamily="2" charset="2"/>
                </a:rPr>
                <a:t>：</a:t>
              </a:r>
              <a:r>
                <a:rPr lang="zh-CN" altLang="en-US" sz="2000" b="1" dirty="0">
                  <a:latin typeface="黑体" panose="02010609060101010101" pitchFamily="49" charset="-122"/>
                  <a:ea typeface="黑体" panose="02010609060101010101" pitchFamily="49" charset="-122"/>
                  <a:sym typeface="Wingdings" panose="05000000000000000000" pitchFamily="2" charset="2"/>
                </a:rPr>
                <a:t>（</a:t>
              </a:r>
              <a:r>
                <a:rPr lang="en-US" altLang="zh-CN" sz="2000" b="1" dirty="0">
                  <a:latin typeface="黑体" panose="02010609060101010101" pitchFamily="49" charset="-122"/>
                  <a:ea typeface="黑体" panose="02010609060101010101" pitchFamily="49" charset="-122"/>
                </a:rPr>
                <a:t>1949</a:t>
              </a:r>
              <a:r>
                <a:rPr lang="zh-CN" altLang="en-US" sz="2000" b="1" dirty="0">
                  <a:latin typeface="黑体" panose="02010609060101010101" pitchFamily="49" charset="-122"/>
                  <a:ea typeface="黑体" panose="02010609060101010101" pitchFamily="49" charset="-122"/>
                </a:rPr>
                <a:t>年</a:t>
              </a:r>
              <a:r>
                <a:rPr lang="en-US" altLang="zh-CN" sz="2000" b="1" dirty="0">
                  <a:latin typeface="黑体" panose="02010609060101010101" pitchFamily="49" charset="-122"/>
                  <a:ea typeface="黑体" panose="02010609060101010101" pitchFamily="49" charset="-122"/>
                </a:rPr>
                <a:t>—60</a:t>
              </a:r>
              <a:r>
                <a:rPr lang="zh-CN" altLang="en-US" sz="2000" b="1" dirty="0">
                  <a:latin typeface="黑体" panose="02010609060101010101" pitchFamily="49" charset="-122"/>
                  <a:ea typeface="黑体" panose="02010609060101010101" pitchFamily="49" charset="-122"/>
                </a:rPr>
                <a:t>年代初</a:t>
              </a:r>
              <a:r>
                <a:rPr lang="zh-CN" altLang="en-US" sz="2000" b="1" dirty="0">
                  <a:latin typeface="黑体" panose="02010609060101010101" pitchFamily="49" charset="-122"/>
                  <a:ea typeface="黑体" panose="02010609060101010101" pitchFamily="49" charset="-122"/>
                  <a:sym typeface="Wingdings" panose="05000000000000000000" pitchFamily="2" charset="2"/>
                </a:rPr>
                <a:t>）</a:t>
              </a:r>
              <a:endParaRPr lang="en-US" altLang="zh-CN" sz="2000" b="1" dirty="0">
                <a:latin typeface="黑体" panose="02010609060101010101" pitchFamily="49" charset="-122"/>
                <a:ea typeface="黑体" panose="02010609060101010101" pitchFamily="49" charset="-122"/>
                <a:sym typeface="Wingdings" panose="05000000000000000000" pitchFamily="2" charset="2"/>
              </a:endParaRPr>
            </a:p>
            <a:p>
              <a:pPr algn="ctr">
                <a:buNone/>
              </a:pPr>
              <a:r>
                <a:rPr lang="zh-CN" altLang="en-US" sz="2000" b="1" dirty="0">
                  <a:latin typeface="黑体" panose="02010609060101010101" pitchFamily="49" charset="-122"/>
                  <a:ea typeface="黑体" panose="02010609060101010101" pitchFamily="49" charset="-122"/>
                </a:rPr>
                <a:t>“一边倒”的外交</a:t>
              </a:r>
              <a:r>
                <a:rPr lang="zh-CN" altLang="en-US" sz="2000" b="1" dirty="0" smtClean="0">
                  <a:latin typeface="黑体" panose="02010609060101010101" pitchFamily="49" charset="-122"/>
                  <a:ea typeface="黑体" panose="02010609060101010101" pitchFamily="49" charset="-122"/>
                </a:rPr>
                <a:t>政策</a:t>
              </a:r>
              <a:endParaRPr lang="zh-CN" altLang="en-US" sz="2000" dirty="0">
                <a:solidFill>
                  <a:srgbClr val="0475C1"/>
                </a:solidFill>
                <a:latin typeface="微软雅黑" panose="020B0503020204020204" charset="-122"/>
                <a:ea typeface="微软雅黑" panose="020B0503020204020204" charset="-122"/>
              </a:endParaRPr>
            </a:p>
          </p:txBody>
        </p:sp>
        <p:sp>
          <p:nvSpPr>
            <p:cNvPr id="31" name="矩形 3"/>
            <p:cNvSpPr/>
            <p:nvPr/>
          </p:nvSpPr>
          <p:spPr>
            <a:xfrm>
              <a:off x="170142" y="4129857"/>
              <a:ext cx="4175435" cy="861774"/>
            </a:xfrm>
            <a:prstGeom prst="rect">
              <a:avLst/>
            </a:prstGeom>
            <a:noFill/>
            <a:ln w="9525">
              <a:noFill/>
            </a:ln>
          </p:spPr>
          <p:txBody>
            <a:bodyPr wrap="square">
              <a:spAutoFit/>
            </a:bodyPr>
            <a:lstStyle/>
            <a:p>
              <a:pPr lvl="0" eaLnBrk="1" hangingPunct="1">
                <a:spcBef>
                  <a:spcPct val="50000"/>
                </a:spcBef>
              </a:pPr>
              <a:r>
                <a:rPr lang="zh-CN" altLang="en-US" sz="2000" b="1" dirty="0">
                  <a:solidFill>
                    <a:srgbClr val="2F5597"/>
                  </a:solidFill>
                  <a:latin typeface="黑体" panose="02010609060101010101" pitchFamily="49" charset="-122"/>
                  <a:ea typeface="黑体" panose="02010609060101010101" pitchFamily="49" charset="-122"/>
                </a:rPr>
                <a:t>第二阶段：</a:t>
              </a:r>
              <a:r>
                <a:rPr lang="zh-CN" altLang="en-US" sz="2000" b="1" dirty="0">
                  <a:latin typeface="黑体" panose="02010609060101010101" pitchFamily="49" charset="-122"/>
                  <a:ea typeface="黑体" panose="02010609060101010101" pitchFamily="49" charset="-122"/>
                </a:rPr>
                <a:t>（</a:t>
              </a:r>
              <a:r>
                <a:rPr lang="en-US" altLang="zh-CN" sz="2000" b="1" dirty="0">
                  <a:latin typeface="黑体" panose="02010609060101010101" pitchFamily="49" charset="-122"/>
                  <a:ea typeface="黑体" panose="02010609060101010101" pitchFamily="49" charset="-122"/>
                </a:rPr>
                <a:t>60</a:t>
              </a:r>
              <a:r>
                <a:rPr lang="zh-CN" altLang="en-US" sz="2000" b="1" dirty="0">
                  <a:latin typeface="黑体" panose="02010609060101010101" pitchFamily="49" charset="-122"/>
                  <a:ea typeface="黑体" panose="02010609060101010101" pitchFamily="49" charset="-122"/>
                </a:rPr>
                <a:t>年代初</a:t>
              </a:r>
              <a:r>
                <a:rPr lang="en-US" altLang="zh-CN" sz="2000" b="1" dirty="0">
                  <a:latin typeface="黑体" panose="02010609060101010101" pitchFamily="49" charset="-122"/>
                  <a:ea typeface="黑体" panose="02010609060101010101" pitchFamily="49" charset="-122"/>
                </a:rPr>
                <a:t>—70</a:t>
              </a:r>
              <a:r>
                <a:rPr lang="zh-CN" altLang="en-US" sz="2000" b="1" dirty="0">
                  <a:latin typeface="黑体" panose="02010609060101010101" pitchFamily="49" charset="-122"/>
                  <a:ea typeface="黑体" panose="02010609060101010101" pitchFamily="49" charset="-122"/>
                </a:rPr>
                <a:t>年代初）</a:t>
              </a:r>
              <a:endParaRPr lang="en-US" altLang="zh-CN" sz="2000" b="1" dirty="0">
                <a:latin typeface="黑体" panose="02010609060101010101" pitchFamily="49" charset="-122"/>
                <a:ea typeface="黑体" panose="02010609060101010101" pitchFamily="49" charset="-122"/>
              </a:endParaRPr>
            </a:p>
            <a:p>
              <a:pPr lvl="0" algn="ctr" eaLnBrk="1" hangingPunct="1">
                <a:spcBef>
                  <a:spcPct val="50000"/>
                </a:spcBef>
                <a:buFont typeface="Wingdings" panose="05000000000000000000" pitchFamily="2" charset="2"/>
                <a:buNone/>
              </a:pPr>
              <a:r>
                <a:rPr lang="en-US" altLang="zh-CN" sz="2000" b="1" dirty="0">
                  <a:latin typeface="黑体" panose="02010609060101010101" pitchFamily="49" charset="-122"/>
                  <a:ea typeface="黑体" panose="02010609060101010101" pitchFamily="49" charset="-122"/>
                </a:rPr>
                <a:t>“</a:t>
              </a:r>
              <a:r>
                <a:rPr lang="zh-CN" altLang="en-US" sz="2000" b="1" dirty="0">
                  <a:latin typeface="黑体" panose="02010609060101010101" pitchFamily="49" charset="-122"/>
                  <a:ea typeface="黑体" panose="02010609060101010101" pitchFamily="49" charset="-122"/>
                </a:rPr>
                <a:t>帝、修、反”一块反</a:t>
              </a:r>
              <a:endParaRPr lang="en-US" altLang="zh-CN" sz="2000" b="1" dirty="0">
                <a:latin typeface="黑体" panose="02010609060101010101" pitchFamily="49" charset="-122"/>
                <a:ea typeface="黑体" panose="02010609060101010101" pitchFamily="49" charset="-122"/>
              </a:endParaRPr>
            </a:p>
          </p:txBody>
        </p:sp>
        <p:sp>
          <p:nvSpPr>
            <p:cNvPr id="32" name="矩形 3"/>
            <p:cNvSpPr/>
            <p:nvPr/>
          </p:nvSpPr>
          <p:spPr>
            <a:xfrm>
              <a:off x="170141" y="5334172"/>
              <a:ext cx="4306064" cy="861774"/>
            </a:xfrm>
            <a:prstGeom prst="rect">
              <a:avLst/>
            </a:prstGeom>
            <a:noFill/>
            <a:ln w="9525">
              <a:noFill/>
            </a:ln>
          </p:spPr>
          <p:txBody>
            <a:bodyPr wrap="square">
              <a:spAutoFit/>
            </a:bodyPr>
            <a:lstStyle/>
            <a:p>
              <a:pPr lvl="0">
                <a:spcBef>
                  <a:spcPct val="50000"/>
                </a:spcBef>
              </a:pPr>
              <a:r>
                <a:rPr lang="zh-CN" altLang="en-US" sz="2000" b="1" dirty="0">
                  <a:solidFill>
                    <a:srgbClr val="2F5597"/>
                  </a:solidFill>
                  <a:latin typeface="黑体" panose="02010609060101010101" pitchFamily="49" charset="-122"/>
                  <a:ea typeface="黑体" panose="02010609060101010101" pitchFamily="49" charset="-122"/>
                </a:rPr>
                <a:t>第三阶段</a:t>
              </a:r>
              <a:r>
                <a:rPr lang="zh-CN" altLang="en-US" sz="2000" b="1" dirty="0">
                  <a:solidFill>
                    <a:srgbClr val="2F5597"/>
                  </a:solidFill>
                  <a:latin typeface="黑体" panose="02010609060101010101" pitchFamily="49" charset="-122"/>
                  <a:ea typeface="黑体" panose="02010609060101010101" pitchFamily="49" charset="-122"/>
                  <a:sym typeface="Wingdings" panose="05000000000000000000" pitchFamily="2" charset="2"/>
                </a:rPr>
                <a:t>：</a:t>
              </a:r>
              <a:r>
                <a:rPr lang="zh-CN" altLang="en-US" sz="2000" b="1" dirty="0">
                  <a:latin typeface="黑体" panose="02010609060101010101" pitchFamily="49" charset="-122"/>
                  <a:ea typeface="黑体" panose="02010609060101010101" pitchFamily="49" charset="-122"/>
                  <a:sym typeface="Wingdings" panose="05000000000000000000" pitchFamily="2" charset="2"/>
                </a:rPr>
                <a:t>（</a:t>
              </a:r>
              <a:r>
                <a:rPr lang="en-US" altLang="zh-CN" sz="2000" b="1" dirty="0">
                  <a:latin typeface="黑体" panose="02010609060101010101" pitchFamily="49" charset="-122"/>
                  <a:ea typeface="黑体" panose="02010609060101010101" pitchFamily="49" charset="-122"/>
                </a:rPr>
                <a:t>70</a:t>
              </a:r>
              <a:r>
                <a:rPr lang="zh-CN" altLang="en-US" sz="2000" b="1" dirty="0">
                  <a:latin typeface="黑体" panose="02010609060101010101" pitchFamily="49" charset="-122"/>
                  <a:ea typeface="黑体" panose="02010609060101010101" pitchFamily="49" charset="-122"/>
                </a:rPr>
                <a:t>年代初</a:t>
              </a:r>
              <a:r>
                <a:rPr lang="en-US" altLang="zh-CN" sz="2000" b="1" dirty="0">
                  <a:latin typeface="黑体" panose="02010609060101010101" pitchFamily="49" charset="-122"/>
                  <a:ea typeface="黑体" panose="02010609060101010101" pitchFamily="49" charset="-122"/>
                </a:rPr>
                <a:t>—90</a:t>
              </a:r>
              <a:r>
                <a:rPr lang="zh-CN" altLang="en-US" sz="2000" b="1" dirty="0">
                  <a:latin typeface="黑体" panose="02010609060101010101" pitchFamily="49" charset="-122"/>
                  <a:ea typeface="黑体" panose="02010609060101010101" pitchFamily="49" charset="-122"/>
                </a:rPr>
                <a:t>年代初</a:t>
              </a:r>
              <a:r>
                <a:rPr lang="zh-CN" altLang="en-US" sz="2000" b="1" dirty="0">
                  <a:latin typeface="黑体" panose="02010609060101010101" pitchFamily="49" charset="-122"/>
                  <a:ea typeface="黑体" panose="02010609060101010101" pitchFamily="49" charset="-122"/>
                  <a:sym typeface="Wingdings" panose="05000000000000000000" pitchFamily="2" charset="2"/>
                </a:rPr>
                <a:t>） </a:t>
              </a:r>
              <a:endParaRPr lang="en-US" altLang="zh-CN" sz="2000" b="1" dirty="0">
                <a:latin typeface="黑体" panose="02010609060101010101" pitchFamily="49" charset="-122"/>
                <a:ea typeface="黑体" panose="02010609060101010101" pitchFamily="49" charset="-122"/>
                <a:sym typeface="Wingdings" panose="05000000000000000000" pitchFamily="2" charset="2"/>
              </a:endParaRPr>
            </a:p>
            <a:p>
              <a:pPr lvl="0" algn="ctr">
                <a:spcBef>
                  <a:spcPct val="50000"/>
                </a:spcBef>
              </a:pPr>
              <a:r>
                <a:rPr lang="zh-CN" altLang="en-US" sz="2000" b="1" dirty="0">
                  <a:latin typeface="黑体" panose="02010609060101010101" pitchFamily="49" charset="-122"/>
                  <a:ea typeface="黑体" panose="02010609060101010101" pitchFamily="49" charset="-122"/>
                </a:rPr>
                <a:t>联美反苏</a:t>
              </a:r>
              <a:endParaRPr lang="zh-CN" altLang="en-US" sz="2400" b="1" dirty="0">
                <a:latin typeface="黑体" panose="02010609060101010101" pitchFamily="49" charset="-122"/>
                <a:ea typeface="黑体" panose="02010609060101010101" pitchFamily="49" charset="-122"/>
              </a:endParaRPr>
            </a:p>
          </p:txBody>
        </p:sp>
        <p:sp>
          <p:nvSpPr>
            <p:cNvPr id="33" name="矩形 32"/>
            <p:cNvSpPr/>
            <p:nvPr/>
          </p:nvSpPr>
          <p:spPr>
            <a:xfrm>
              <a:off x="5820195" y="2989564"/>
              <a:ext cx="3496456" cy="738664"/>
            </a:xfrm>
            <a:prstGeom prst="rect">
              <a:avLst/>
            </a:prstGeom>
          </p:spPr>
          <p:txBody>
            <a:bodyPr wrap="square">
              <a:spAutoFit/>
            </a:bodyPr>
            <a:lstStyle/>
            <a:p>
              <a:pPr lvl="0">
                <a:spcBef>
                  <a:spcPct val="50000"/>
                </a:spcBef>
              </a:pPr>
              <a:r>
                <a:rPr lang="zh-CN" altLang="en-US" b="1" dirty="0">
                  <a:solidFill>
                    <a:srgbClr val="2F5597"/>
                  </a:solidFill>
                  <a:latin typeface="黑体" panose="02010609060101010101" pitchFamily="49" charset="-122"/>
                  <a:ea typeface="黑体" panose="02010609060101010101" pitchFamily="49" charset="-122"/>
                </a:rPr>
                <a:t>抗美援朝</a:t>
              </a:r>
              <a:r>
                <a:rPr lang="en-US" altLang="zh-CN" b="1" dirty="0">
                  <a:solidFill>
                    <a:srgbClr val="2F5597"/>
                  </a:solidFill>
                  <a:latin typeface="黑体" panose="02010609060101010101" pitchFamily="49" charset="-122"/>
                  <a:ea typeface="黑体" panose="02010609060101010101" pitchFamily="49" charset="-122"/>
                </a:rPr>
                <a:t>——</a:t>
              </a:r>
              <a:r>
                <a:rPr lang="zh-CN" altLang="en-US" b="1" dirty="0">
                  <a:solidFill>
                    <a:srgbClr val="2F5597"/>
                  </a:solidFill>
                  <a:latin typeface="黑体" panose="02010609060101010101" pitchFamily="49" charset="-122"/>
                  <a:ea typeface="黑体" panose="02010609060101010101" pitchFamily="49" charset="-122"/>
                </a:rPr>
                <a:t>最艰难的一仗 </a:t>
              </a:r>
              <a:r>
                <a:rPr lang="en-US" altLang="zh-CN" b="1" dirty="0">
                  <a:solidFill>
                    <a:srgbClr val="2F5597"/>
                  </a:solidFill>
                  <a:latin typeface="黑体" panose="02010609060101010101" pitchFamily="49" charset="-122"/>
                  <a:ea typeface="黑体" panose="02010609060101010101" pitchFamily="49" charset="-122"/>
                  <a:sym typeface="+mn-ea"/>
                </a:rPr>
                <a:t>1950.10.25 — 1953.7.27</a:t>
              </a:r>
            </a:p>
          </p:txBody>
        </p:sp>
        <p:sp>
          <p:nvSpPr>
            <p:cNvPr id="34" name="矩形 8"/>
            <p:cNvSpPr>
              <a:spLocks noChangeArrowheads="1"/>
            </p:cNvSpPr>
            <p:nvPr/>
          </p:nvSpPr>
          <p:spPr bwMode="auto">
            <a:xfrm>
              <a:off x="5820195" y="4343037"/>
              <a:ext cx="3571878" cy="574727"/>
            </a:xfrm>
            <a:prstGeom prst="rect">
              <a:avLst/>
            </a:prstGeom>
            <a:noFill/>
            <a:ln w="9525">
              <a:noFill/>
              <a:miter lim="800000"/>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zh-CN" altLang="en-US" b="1" i="0" u="none" strike="noStrike" kern="1200" cap="none" spc="0" normalizeH="0" baseline="0" noProof="0" dirty="0">
                  <a:ln>
                    <a:noFill/>
                  </a:ln>
                  <a:solidFill>
                    <a:srgbClr val="2F5597"/>
                  </a:solidFill>
                  <a:effectLst/>
                  <a:uLnTx/>
                  <a:uFillTx/>
                  <a:latin typeface="黑体" panose="02010609060101010101" pitchFamily="49" charset="-122"/>
                  <a:ea typeface="黑体" panose="02010609060101010101" pitchFamily="49" charset="-122"/>
                </a:rPr>
                <a:t>对印自卫反击战</a:t>
              </a:r>
              <a:r>
                <a:rPr kumimoji="0" lang="en-US" altLang="zh-CN" b="1" i="0" u="none" strike="noStrike" kern="1200" cap="none" spc="0" normalizeH="0" baseline="0" noProof="0" dirty="0">
                  <a:ln>
                    <a:noFill/>
                  </a:ln>
                  <a:solidFill>
                    <a:srgbClr val="2F5597"/>
                  </a:solidFill>
                  <a:effectLst/>
                  <a:uLnTx/>
                  <a:uFillTx/>
                  <a:latin typeface="黑体" panose="02010609060101010101" pitchFamily="49" charset="-122"/>
                  <a:ea typeface="黑体" panose="02010609060101010101" pitchFamily="49" charset="-122"/>
                </a:rPr>
                <a:t>—</a:t>
              </a:r>
              <a:r>
                <a:rPr kumimoji="0" lang="zh-CN" altLang="en-US" b="1" i="0" u="none" strike="noStrike" kern="1200" cap="none" spc="0" normalizeH="0" baseline="0" noProof="0" dirty="0">
                  <a:ln>
                    <a:noFill/>
                  </a:ln>
                  <a:solidFill>
                    <a:srgbClr val="2F5597"/>
                  </a:solidFill>
                  <a:effectLst/>
                  <a:uLnTx/>
                  <a:uFillTx/>
                  <a:latin typeface="黑体" panose="02010609060101010101" pitchFamily="49" charset="-122"/>
                  <a:ea typeface="黑体" panose="02010609060101010101" pitchFamily="49" charset="-122"/>
                </a:rPr>
                <a:t>最漂亮的一仗</a:t>
              </a:r>
              <a:r>
                <a:rPr lang="en-US" altLang="zh-CN" b="1" noProof="0" dirty="0">
                  <a:ln>
                    <a:noFill/>
                  </a:ln>
                  <a:solidFill>
                    <a:srgbClr val="2F5597"/>
                  </a:solidFill>
                  <a:effectLst/>
                  <a:uLnTx/>
                  <a:uFillTx/>
                  <a:latin typeface="黑体" panose="02010609060101010101" pitchFamily="49" charset="-122"/>
                  <a:ea typeface="黑体" panose="02010609060101010101" pitchFamily="49" charset="-122"/>
                  <a:sym typeface="+mn-ea"/>
                </a:rPr>
                <a:t>1962.10.20—1962.11.21</a:t>
              </a:r>
              <a:r>
                <a:rPr kumimoji="0" lang="zh-CN" altLang="en-US" b="1" i="0" u="none" strike="noStrike" kern="1200" cap="none" spc="0" normalizeH="0" baseline="0" noProof="0" dirty="0">
                  <a:ln>
                    <a:noFill/>
                  </a:ln>
                  <a:solidFill>
                    <a:srgbClr val="2F5597"/>
                  </a:solidFill>
                  <a:effectLst/>
                  <a:uLnTx/>
                  <a:uFillTx/>
                  <a:latin typeface="黑体" panose="02010609060101010101" pitchFamily="49" charset="-122"/>
                  <a:ea typeface="黑体" panose="02010609060101010101" pitchFamily="49" charset="-122"/>
                </a:rPr>
                <a:t> </a:t>
              </a:r>
            </a:p>
          </p:txBody>
        </p:sp>
        <p:sp>
          <p:nvSpPr>
            <p:cNvPr id="35" name="文本框 12"/>
            <p:cNvSpPr txBox="1"/>
            <p:nvPr/>
          </p:nvSpPr>
          <p:spPr>
            <a:xfrm>
              <a:off x="5820195" y="5334172"/>
              <a:ext cx="3876826" cy="574727"/>
            </a:xfrm>
            <a:prstGeom prst="rect">
              <a:avLst/>
            </a:prstGeom>
            <a:noFill/>
          </p:spPr>
          <p:txBody>
            <a:bodyPr wrap="square" rtlCol="0">
              <a:spAutoFit/>
            </a:bodyPr>
            <a:lstStyle/>
            <a:p>
              <a:pPr algn="ctr"/>
              <a:r>
                <a:rPr lang="zh-CN" altLang="en-US" b="1" dirty="0">
                  <a:solidFill>
                    <a:srgbClr val="2F5597"/>
                  </a:solidFill>
                  <a:latin typeface="黑体" panose="02010609060101010101" pitchFamily="49" charset="-122"/>
                  <a:ea typeface="黑体" panose="02010609060101010101" pitchFamily="49" charset="-122"/>
                </a:rPr>
                <a:t>对越自卫还击战——最痛心的一仗</a:t>
              </a:r>
            </a:p>
            <a:p>
              <a:pPr algn="ctr"/>
              <a:r>
                <a:rPr lang="en-US" altLang="zh-CN" b="1" dirty="0" smtClean="0">
                  <a:solidFill>
                    <a:srgbClr val="2F5597"/>
                  </a:solidFill>
                  <a:latin typeface="黑体" panose="02010609060101010101" pitchFamily="49" charset="-122"/>
                  <a:ea typeface="黑体" panose="02010609060101010101" pitchFamily="49" charset="-122"/>
                  <a:sym typeface="+mn-ea"/>
                </a:rPr>
                <a:t>1979.2.17—3.16</a:t>
              </a:r>
              <a:endParaRPr lang="en-US" altLang="zh-CN" b="1" dirty="0">
                <a:solidFill>
                  <a:srgbClr val="2F5597"/>
                </a:solidFill>
                <a:latin typeface="黑体" panose="02010609060101010101" pitchFamily="49" charset="-122"/>
                <a:ea typeface="黑体" panose="02010609060101010101" pitchFamily="49" charset="-122"/>
                <a:sym typeface="+mn-ea"/>
              </a:endParaRPr>
            </a:p>
          </p:txBody>
        </p:sp>
        <p:sp>
          <p:nvSpPr>
            <p:cNvPr id="36" name="箭头: 右 13"/>
            <p:cNvSpPr/>
            <p:nvPr/>
          </p:nvSpPr>
          <p:spPr>
            <a:xfrm>
              <a:off x="4568063" y="3090621"/>
              <a:ext cx="964799" cy="4354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箭头: 右 14"/>
            <p:cNvSpPr/>
            <p:nvPr/>
          </p:nvSpPr>
          <p:spPr>
            <a:xfrm>
              <a:off x="4568063" y="4343037"/>
              <a:ext cx="964799" cy="4354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箭头: 右 15"/>
            <p:cNvSpPr/>
            <p:nvPr/>
          </p:nvSpPr>
          <p:spPr>
            <a:xfrm>
              <a:off x="4568064" y="5469620"/>
              <a:ext cx="964848" cy="4354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812983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二、和平与发展是时代的主题</a:t>
            </a:r>
          </a:p>
        </p:txBody>
      </p:sp>
      <p:sp>
        <p:nvSpPr>
          <p:cNvPr id="4" name="文本框 3"/>
          <p:cNvSpPr txBox="1"/>
          <p:nvPr/>
        </p:nvSpPr>
        <p:spPr>
          <a:xfrm>
            <a:off x="452999" y="1600312"/>
            <a:ext cx="790722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rgbClr val="5B9BD5">
                    <a:lumMod val="75000"/>
                  </a:srgbClr>
                </a:solidFill>
                <a:effectLst/>
                <a:uLnTx/>
                <a:uFillTx/>
                <a:latin typeface="华文中宋" panose="02010600040101010101" charset="-122"/>
                <a:ea typeface="华文中宋" panose="02010600040101010101" charset="-122"/>
                <a:cs typeface="Times New Roman" panose="02020603050405020304" pitchFamily="18" charset="0"/>
              </a:rPr>
              <a:t>(</a:t>
            </a:r>
            <a:r>
              <a:rPr lang="zh-CN" altLang="en-US"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一</a:t>
            </a:r>
            <a:r>
              <a:rPr kumimoji="0" lang="en-US" altLang="zh-CN" sz="3200" b="1" i="0" u="none" strike="noStrike" kern="1200" cap="none" spc="0" normalizeH="0" baseline="0" noProof="0" dirty="0">
                <a:ln>
                  <a:noFill/>
                </a:ln>
                <a:solidFill>
                  <a:srgbClr val="5B9BD5">
                    <a:lumMod val="75000"/>
                  </a:srgbClr>
                </a:solidFill>
                <a:effectLst/>
                <a:uLnTx/>
                <a:uFillTx/>
                <a:latin typeface="华文中宋" panose="02010600040101010101" charset="-122"/>
                <a:ea typeface="华文中宋" panose="02010600040101010101" charset="-122"/>
                <a:cs typeface="Times New Roman" panose="02020603050405020304" pitchFamily="18" charset="0"/>
              </a:rPr>
              <a:t>)</a:t>
            </a:r>
            <a:r>
              <a:rPr kumimoji="0" lang="zh-CN" altLang="en-US" sz="3200" b="1" i="0" u="none" strike="noStrike" kern="1200" cap="none" spc="0" normalizeH="0" baseline="0" noProof="0" dirty="0">
                <a:ln>
                  <a:noFill/>
                </a:ln>
                <a:solidFill>
                  <a:srgbClr val="5B9BD5">
                    <a:lumMod val="75000"/>
                  </a:srgbClr>
                </a:solidFill>
                <a:effectLst/>
                <a:uLnTx/>
                <a:uFillTx/>
                <a:latin typeface="华文中宋" panose="02010600040101010101" charset="-122"/>
                <a:ea typeface="华文中宋" panose="02010600040101010101" charset="-122"/>
                <a:cs typeface="Times New Roman" panose="02020603050405020304" pitchFamily="18" charset="0"/>
              </a:rPr>
              <a:t>中国与所有邻国都建立了友好合作关系</a:t>
            </a:r>
            <a:endParaRPr kumimoji="0" lang="zh-CN" altLang="en-US" sz="32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p:txBody>
      </p:sp>
      <p:pic>
        <p:nvPicPr>
          <p:cNvPr id="5" name="图片 4"/>
          <p:cNvPicPr>
            <a:picLocks noChangeAspect="1"/>
          </p:cNvPicPr>
          <p:nvPr/>
        </p:nvPicPr>
        <p:blipFill>
          <a:blip r:embed="rId2" cstate="print"/>
          <a:stretch>
            <a:fillRect/>
          </a:stretch>
        </p:blipFill>
        <p:spPr>
          <a:xfrm>
            <a:off x="452999" y="2380757"/>
            <a:ext cx="6976259" cy="3557892"/>
          </a:xfrm>
          <a:prstGeom prst="rect">
            <a:avLst/>
          </a:prstGeom>
        </p:spPr>
      </p:pic>
      <p:sp>
        <p:nvSpPr>
          <p:cNvPr id="6" name="文本框 8"/>
          <p:cNvSpPr txBox="1"/>
          <p:nvPr/>
        </p:nvSpPr>
        <p:spPr>
          <a:xfrm>
            <a:off x="7496394" y="2382807"/>
            <a:ext cx="4573533" cy="1938992"/>
          </a:xfrm>
          <a:prstGeom prst="rect">
            <a:avLst/>
          </a:prstGeom>
          <a:noFill/>
        </p:spPr>
        <p:txBody>
          <a:bodyPr wrap="square" rtlCol="0">
            <a:spAutoFit/>
          </a:bodyPr>
          <a:lstStyle/>
          <a:p>
            <a:pPr>
              <a:lnSpc>
                <a:spcPct val="150000"/>
              </a:lnSpc>
            </a:pPr>
            <a:r>
              <a:rPr lang="zh-CN" altLang="en-US" sz="2000" b="1" dirty="0">
                <a:latin typeface="黑体" panose="02010609060101010101" pitchFamily="49" charset="-122"/>
                <a:ea typeface="黑体" panose="02010609060101010101" pitchFamily="49" charset="-122"/>
              </a:rPr>
              <a:t>（</a:t>
            </a:r>
            <a:r>
              <a:rPr lang="en-US" altLang="zh-CN" sz="2000" b="1" dirty="0">
                <a:latin typeface="黑体" panose="02010609060101010101" pitchFamily="49" charset="-122"/>
                <a:ea typeface="黑体" panose="02010609060101010101" pitchFamily="49" charset="-122"/>
              </a:rPr>
              <a:t>1</a:t>
            </a:r>
            <a:r>
              <a:rPr lang="zh-CN" altLang="en-US" sz="2000" b="1" dirty="0">
                <a:latin typeface="黑体" panose="02010609060101010101" pitchFamily="49" charset="-122"/>
                <a:ea typeface="黑体" panose="02010609060101010101" pitchFamily="49" charset="-122"/>
              </a:rPr>
              <a:t>）传统友好</a:t>
            </a:r>
            <a:r>
              <a:rPr lang="zh-CN" altLang="en-US" sz="2000" b="1" dirty="0" smtClean="0">
                <a:latin typeface="黑体" panose="02010609060101010101" pitchFamily="49" charset="-122"/>
                <a:ea typeface="黑体" panose="02010609060101010101" pitchFamily="49" charset="-122"/>
              </a:rPr>
              <a:t>：</a:t>
            </a:r>
            <a:r>
              <a:rPr lang="zh-CN" altLang="en-US" sz="2000" b="1" dirty="0" smtClean="0">
                <a:solidFill>
                  <a:srgbClr val="2F5597"/>
                </a:solidFill>
                <a:latin typeface="黑体" panose="02010609060101010101" pitchFamily="49" charset="-122"/>
                <a:ea typeface="黑体" panose="02010609060101010101" pitchFamily="49" charset="-122"/>
              </a:rPr>
              <a:t>朝</a:t>
            </a:r>
            <a:r>
              <a:rPr lang="zh-CN" altLang="en-US" sz="2000" b="1" dirty="0">
                <a:solidFill>
                  <a:srgbClr val="2F5597"/>
                </a:solidFill>
                <a:latin typeface="黑体" panose="02010609060101010101" pitchFamily="49" charset="-122"/>
                <a:ea typeface="黑体" panose="02010609060101010101" pitchFamily="49" charset="-122"/>
              </a:rPr>
              <a:t>、巴、缅、柬</a:t>
            </a:r>
            <a:endParaRPr lang="en-US" altLang="zh-CN" sz="2000" b="1" dirty="0">
              <a:solidFill>
                <a:srgbClr val="2F5597"/>
              </a:solidFill>
              <a:latin typeface="黑体" panose="02010609060101010101" pitchFamily="49" charset="-122"/>
              <a:ea typeface="黑体" panose="02010609060101010101" pitchFamily="49" charset="-122"/>
            </a:endParaRPr>
          </a:p>
          <a:p>
            <a:pPr>
              <a:lnSpc>
                <a:spcPct val="150000"/>
              </a:lnSpc>
            </a:pPr>
            <a:r>
              <a:rPr lang="zh-CN" altLang="en-US" sz="2000" b="1" dirty="0">
                <a:latin typeface="黑体" panose="02010609060101010101" pitchFamily="49" charset="-122"/>
                <a:ea typeface="黑体" panose="02010609060101010101" pitchFamily="49" charset="-122"/>
              </a:rPr>
              <a:t>（</a:t>
            </a:r>
            <a:r>
              <a:rPr lang="en-US" altLang="zh-CN" sz="2000" b="1" dirty="0">
                <a:latin typeface="黑体" panose="02010609060101010101" pitchFamily="49" charset="-122"/>
                <a:ea typeface="黑体" panose="02010609060101010101" pitchFamily="49" charset="-122"/>
              </a:rPr>
              <a:t>2</a:t>
            </a:r>
            <a:r>
              <a:rPr lang="zh-CN" altLang="en-US" sz="2000" b="1" dirty="0">
                <a:latin typeface="黑体" panose="02010609060101010101" pitchFamily="49" charset="-122"/>
                <a:ea typeface="黑体" panose="02010609060101010101" pitchFamily="49" charset="-122"/>
              </a:rPr>
              <a:t>）继续保持</a:t>
            </a:r>
            <a:r>
              <a:rPr lang="zh-CN" altLang="en-US" sz="2000" b="1" dirty="0" smtClean="0">
                <a:latin typeface="黑体" panose="02010609060101010101" pitchFamily="49" charset="-122"/>
                <a:ea typeface="黑体" panose="02010609060101010101" pitchFamily="49" charset="-122"/>
              </a:rPr>
              <a:t>：</a:t>
            </a:r>
            <a:r>
              <a:rPr lang="zh-CN" altLang="en-US" sz="2000" b="1" dirty="0" smtClean="0">
                <a:solidFill>
                  <a:srgbClr val="2F5597"/>
                </a:solidFill>
                <a:latin typeface="黑体" panose="02010609060101010101" pitchFamily="49" charset="-122"/>
                <a:ea typeface="黑体" panose="02010609060101010101" pitchFamily="49" charset="-122"/>
              </a:rPr>
              <a:t>日</a:t>
            </a:r>
            <a:r>
              <a:rPr lang="zh-CN" altLang="en-US" sz="2000" b="1" dirty="0">
                <a:solidFill>
                  <a:srgbClr val="2F5597"/>
                </a:solidFill>
                <a:latin typeface="黑体" panose="02010609060101010101" pitchFamily="49" charset="-122"/>
                <a:ea typeface="黑体" panose="02010609060101010101" pitchFamily="49" charset="-122"/>
              </a:rPr>
              <a:t>、菲、泰</a:t>
            </a:r>
            <a:endParaRPr lang="en-US" altLang="zh-CN" sz="2000" b="1" dirty="0">
              <a:solidFill>
                <a:srgbClr val="2F5597"/>
              </a:solidFill>
              <a:latin typeface="黑体" panose="02010609060101010101" pitchFamily="49" charset="-122"/>
              <a:ea typeface="黑体" panose="02010609060101010101" pitchFamily="49" charset="-122"/>
            </a:endParaRPr>
          </a:p>
          <a:p>
            <a:pPr>
              <a:lnSpc>
                <a:spcPct val="150000"/>
              </a:lnSpc>
            </a:pPr>
            <a:r>
              <a:rPr lang="zh-CN" altLang="en-US" sz="2000" b="1" dirty="0">
                <a:latin typeface="黑体" panose="02010609060101010101" pitchFamily="49" charset="-122"/>
                <a:ea typeface="黑体" panose="02010609060101010101" pitchFamily="49" charset="-122"/>
              </a:rPr>
              <a:t>（</a:t>
            </a:r>
            <a:r>
              <a:rPr lang="en-US" altLang="zh-CN" sz="2000" b="1" dirty="0">
                <a:latin typeface="黑体" panose="02010609060101010101" pitchFamily="49" charset="-122"/>
                <a:ea typeface="黑体" panose="02010609060101010101" pitchFamily="49" charset="-122"/>
              </a:rPr>
              <a:t>3</a:t>
            </a:r>
            <a:r>
              <a:rPr lang="zh-CN" altLang="en-US" sz="2000" b="1" dirty="0">
                <a:latin typeface="黑体" panose="02010609060101010101" pitchFamily="49" charset="-122"/>
                <a:ea typeface="黑体" panose="02010609060101010101" pitchFamily="49" charset="-122"/>
              </a:rPr>
              <a:t>）正常化：  </a:t>
            </a:r>
            <a:r>
              <a:rPr lang="zh-CN" altLang="en-US" sz="2000" b="1" dirty="0" smtClean="0">
                <a:solidFill>
                  <a:srgbClr val="2F5597"/>
                </a:solidFill>
                <a:latin typeface="黑体" panose="02010609060101010101" pitchFamily="49" charset="-122"/>
                <a:ea typeface="黑体" panose="02010609060101010101" pitchFamily="49" charset="-122"/>
              </a:rPr>
              <a:t>俄</a:t>
            </a:r>
            <a:r>
              <a:rPr lang="zh-CN" altLang="en-US" sz="2000" b="1" dirty="0">
                <a:solidFill>
                  <a:srgbClr val="2F5597"/>
                </a:solidFill>
                <a:latin typeface="黑体" panose="02010609060101010101" pitchFamily="49" charset="-122"/>
                <a:ea typeface="黑体" panose="02010609060101010101" pitchFamily="49" charset="-122"/>
              </a:rPr>
              <a:t>、蒙、越、印</a:t>
            </a:r>
            <a:endParaRPr lang="en-US" altLang="zh-CN" sz="2000" b="1" dirty="0">
              <a:solidFill>
                <a:srgbClr val="2F5597"/>
              </a:solidFill>
              <a:latin typeface="黑体" panose="02010609060101010101" pitchFamily="49" charset="-122"/>
              <a:ea typeface="黑体" panose="02010609060101010101" pitchFamily="49" charset="-122"/>
            </a:endParaRPr>
          </a:p>
          <a:p>
            <a:pPr>
              <a:lnSpc>
                <a:spcPct val="150000"/>
              </a:lnSpc>
            </a:pPr>
            <a:r>
              <a:rPr lang="zh-CN" altLang="en-US" sz="2000" b="1" dirty="0">
                <a:latin typeface="黑体" panose="02010609060101010101" pitchFamily="49" charset="-122"/>
                <a:ea typeface="黑体" panose="02010609060101010101" pitchFamily="49" charset="-122"/>
              </a:rPr>
              <a:t>（</a:t>
            </a:r>
            <a:r>
              <a:rPr lang="en-US" altLang="zh-CN" sz="2000" b="1" dirty="0">
                <a:latin typeface="黑体" panose="02010609060101010101" pitchFamily="49" charset="-122"/>
                <a:ea typeface="黑体" panose="02010609060101010101" pitchFamily="49" charset="-122"/>
              </a:rPr>
              <a:t>4</a:t>
            </a:r>
            <a:r>
              <a:rPr lang="zh-CN" altLang="en-US" sz="2000" b="1" dirty="0">
                <a:latin typeface="黑体" panose="02010609060101010101" pitchFamily="49" charset="-122"/>
                <a:ea typeface="黑体" panose="02010609060101010101" pitchFamily="49" charset="-122"/>
              </a:rPr>
              <a:t>）友好发展</a:t>
            </a:r>
            <a:r>
              <a:rPr lang="zh-CN" altLang="en-US" sz="2000" b="1" dirty="0" smtClean="0">
                <a:latin typeface="黑体" panose="02010609060101010101" pitchFamily="49" charset="-122"/>
                <a:ea typeface="黑体" panose="02010609060101010101" pitchFamily="49" charset="-122"/>
              </a:rPr>
              <a:t>：</a:t>
            </a:r>
            <a:r>
              <a:rPr lang="zh-CN" altLang="en-US" sz="2000" b="1" dirty="0" smtClean="0">
                <a:solidFill>
                  <a:srgbClr val="2F5597"/>
                </a:solidFill>
                <a:latin typeface="黑体" panose="02010609060101010101" pitchFamily="49" charset="-122"/>
                <a:ea typeface="黑体" panose="02010609060101010101" pitchFamily="49" charset="-122"/>
              </a:rPr>
              <a:t>中亚</a:t>
            </a:r>
            <a:r>
              <a:rPr lang="en-US" altLang="zh-CN" sz="2000" b="1" dirty="0">
                <a:solidFill>
                  <a:srgbClr val="2F5597"/>
                </a:solidFill>
                <a:latin typeface="黑体" panose="02010609060101010101" pitchFamily="49" charset="-122"/>
                <a:ea typeface="黑体" panose="02010609060101010101" pitchFamily="49" charset="-122"/>
              </a:rPr>
              <a:t>5</a:t>
            </a:r>
            <a:r>
              <a:rPr lang="zh-CN" altLang="en-US" sz="2000" b="1" dirty="0">
                <a:solidFill>
                  <a:srgbClr val="2F5597"/>
                </a:solidFill>
                <a:latin typeface="黑体" panose="02010609060101010101" pitchFamily="49" charset="-122"/>
                <a:ea typeface="黑体" panose="02010609060101010101" pitchFamily="49" charset="-122"/>
              </a:rPr>
              <a:t>国</a:t>
            </a:r>
          </a:p>
        </p:txBody>
      </p:sp>
    </p:spTree>
    <p:extLst>
      <p:ext uri="{BB962C8B-B14F-4D97-AF65-F5344CB8AC3E}">
        <p14:creationId xmlns:p14="http://schemas.microsoft.com/office/powerpoint/2010/main" val="4087491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二、和平与发展是时代的主题</a:t>
            </a:r>
          </a:p>
        </p:txBody>
      </p:sp>
      <p:sp>
        <p:nvSpPr>
          <p:cNvPr id="4" name="文本框 3"/>
          <p:cNvSpPr txBox="1"/>
          <p:nvPr/>
        </p:nvSpPr>
        <p:spPr>
          <a:xfrm>
            <a:off x="1158756" y="1458185"/>
            <a:ext cx="101760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二</a:t>
            </a:r>
            <a:r>
              <a:rPr lang="en-US" altLang="zh-CN"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中国积极参与和建立多边区域合作机制</a:t>
            </a:r>
          </a:p>
        </p:txBody>
      </p:sp>
      <p:sp>
        <p:nvSpPr>
          <p:cNvPr id="5" name="文本框 7"/>
          <p:cNvSpPr txBox="1"/>
          <p:nvPr/>
        </p:nvSpPr>
        <p:spPr>
          <a:xfrm>
            <a:off x="1158756" y="3009344"/>
            <a:ext cx="4858867" cy="3046095"/>
          </a:xfrm>
          <a:prstGeom prst="rect">
            <a:avLst/>
          </a:prstGeom>
          <a:noFill/>
        </p:spPr>
        <p:txBody>
          <a:bodyPr wrap="square" rtlCol="0">
            <a:spAutoFit/>
          </a:bodyPr>
          <a:lstStyle/>
          <a:p>
            <a:pPr lvl="0" indent="720000" algn="just"/>
            <a:r>
              <a:rPr lang="zh-CN" altLang="en-US"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目前，上海合作组织已成为人口最多、地域最广、潜力巨大的跨区域多边综合性组织，为维护地区安全稳定、促进共同发展繁荣做出了重要贡献。</a:t>
            </a:r>
            <a:endParaRPr kumimoji="0" lang="zh-CN" altLang="en-US" sz="3200" b="1" i="0" u="none" strike="noStrike" kern="1200" cap="none" spc="0" normalizeH="0" baseline="0" noProof="0" dirty="0">
              <a:ln>
                <a:noFill/>
              </a:ln>
              <a:solidFill>
                <a:prstClr val="black">
                  <a:lumMod val="85000"/>
                  <a:lumOff val="15000"/>
                </a:prstClr>
              </a:solidFill>
              <a:effectLst/>
              <a:uLnTx/>
              <a:uFillTx/>
              <a:latin typeface="华文中宋" panose="02010600040101010101" charset="-122"/>
              <a:ea typeface="华文中宋" panose="02010600040101010101" charset="-122"/>
              <a:cs typeface="Times New Roman" panose="02020603050405020304" pitchFamily="18" charset="0"/>
            </a:endParaRPr>
          </a:p>
        </p:txBody>
      </p:sp>
      <p:sp>
        <p:nvSpPr>
          <p:cNvPr id="6" name="文本框 8"/>
          <p:cNvSpPr txBox="1"/>
          <p:nvPr/>
        </p:nvSpPr>
        <p:spPr>
          <a:xfrm>
            <a:off x="1158756" y="2240937"/>
            <a:ext cx="3936121" cy="66883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FF0000"/>
                </a:solidFill>
                <a:effectLst/>
                <a:uLnTx/>
                <a:uFillTx/>
                <a:latin typeface="黑体" pitchFamily="49" charset="-122"/>
                <a:ea typeface="黑体" pitchFamily="49" charset="-122"/>
              </a:rPr>
              <a:t>1.</a:t>
            </a:r>
            <a:r>
              <a:rPr kumimoji="0" lang="zh-CN" altLang="en-US" sz="3600" b="1" i="0" u="none" strike="noStrike" kern="1200" cap="none" spc="0" normalizeH="0" baseline="0" noProof="0" dirty="0">
                <a:ln>
                  <a:noFill/>
                </a:ln>
                <a:solidFill>
                  <a:srgbClr val="FF0000"/>
                </a:solidFill>
                <a:effectLst/>
                <a:uLnTx/>
                <a:uFillTx/>
                <a:latin typeface="黑体" pitchFamily="49" charset="-122"/>
                <a:ea typeface="黑体" pitchFamily="49" charset="-122"/>
              </a:rPr>
              <a:t>上海合作组织</a:t>
            </a:r>
            <a:endParaRPr kumimoji="0" lang="en-US" altLang="zh-CN" sz="3600" b="1" i="0" u="none" strike="noStrike" kern="1200" cap="none" spc="0" normalizeH="0" baseline="0" noProof="0" dirty="0">
              <a:ln>
                <a:noFill/>
              </a:ln>
              <a:solidFill>
                <a:srgbClr val="FF0000"/>
              </a:solidFill>
              <a:effectLst/>
              <a:uLnTx/>
              <a:uFillTx/>
              <a:latin typeface="黑体" pitchFamily="49" charset="-122"/>
              <a:ea typeface="黑体" pitchFamily="49" charset="-122"/>
            </a:endParaRPr>
          </a:p>
        </p:txBody>
      </p:sp>
      <p:pic>
        <p:nvPicPr>
          <p:cNvPr id="7" name="图片 6"/>
          <p:cNvPicPr>
            <a:picLocks noChangeAspect="1"/>
          </p:cNvPicPr>
          <p:nvPr/>
        </p:nvPicPr>
        <p:blipFill>
          <a:blip r:embed="rId2" cstate="print"/>
          <a:stretch>
            <a:fillRect/>
          </a:stretch>
        </p:blipFill>
        <p:spPr>
          <a:xfrm>
            <a:off x="6297715" y="2604282"/>
            <a:ext cx="5037136" cy="3354859"/>
          </a:xfrm>
          <a:prstGeom prst="rect">
            <a:avLst/>
          </a:prstGeom>
        </p:spPr>
      </p:pic>
    </p:spTree>
    <p:extLst>
      <p:ext uri="{BB962C8B-B14F-4D97-AF65-F5344CB8AC3E}">
        <p14:creationId xmlns:p14="http://schemas.microsoft.com/office/powerpoint/2010/main" val="2597467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二、和平与发展是时代的主题</a:t>
            </a:r>
          </a:p>
        </p:txBody>
      </p:sp>
      <p:sp>
        <p:nvSpPr>
          <p:cNvPr id="8" name="文本框 7"/>
          <p:cNvSpPr txBox="1"/>
          <p:nvPr/>
        </p:nvSpPr>
        <p:spPr>
          <a:xfrm>
            <a:off x="975360" y="2120719"/>
            <a:ext cx="6113417" cy="4031873"/>
          </a:xfrm>
          <a:prstGeom prst="rect">
            <a:avLst/>
          </a:prstGeom>
          <a:noFill/>
        </p:spPr>
        <p:txBody>
          <a:bodyPr wrap="square" rtlCol="0">
            <a:spAutoFit/>
          </a:bodyPr>
          <a:lstStyle/>
          <a:p>
            <a:pPr lvl="0" indent="720000" algn="just"/>
            <a:r>
              <a:rPr lang="zh-CN" altLang="en-US"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东盟是东南亚地区以经济合作为基础的政治、经济、安全一体化合作组织，</a:t>
            </a:r>
            <a:r>
              <a:rPr lang="en-US" altLang="zh-CN"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2003</a:t>
            </a:r>
            <a:r>
              <a:rPr lang="zh-CN" altLang="en-US"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年，中国成为第一个加入</a:t>
            </a:r>
            <a:r>
              <a:rPr lang="en-US" altLang="zh-CN"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a:t>
            </a:r>
            <a:r>
              <a:rPr lang="zh-CN" altLang="en-US"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东南亚友好合作条约</a:t>
            </a:r>
            <a:r>
              <a:rPr lang="en-US" altLang="zh-CN"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a:t>
            </a:r>
            <a:r>
              <a:rPr lang="zh-CN" altLang="en-US"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的非东盟国家。</a:t>
            </a:r>
            <a:r>
              <a:rPr lang="en-US" altLang="zh-CN"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2010</a:t>
            </a:r>
            <a:r>
              <a:rPr lang="zh-CN" altLang="en-US"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年中国</a:t>
            </a:r>
            <a:r>
              <a:rPr lang="en-US" altLang="zh-CN"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a:t>
            </a:r>
            <a:r>
              <a:rPr lang="zh-CN" altLang="en-US" sz="32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东盟自由贸易区全面建成，是目前世界人口最多的自贸区，也是发展中国家间最大的自贸区。</a:t>
            </a:r>
            <a:endParaRPr kumimoji="0" lang="zh-CN" altLang="en-US" sz="32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10" name="文本框 8"/>
          <p:cNvSpPr txBox="1"/>
          <p:nvPr/>
        </p:nvSpPr>
        <p:spPr>
          <a:xfrm>
            <a:off x="1114697" y="1412875"/>
            <a:ext cx="1925348" cy="66883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en-US" altLang="zh-CN" sz="3600" b="1" dirty="0">
                <a:solidFill>
                  <a:srgbClr val="FF0000"/>
                </a:solidFill>
                <a:latin typeface="黑体" pitchFamily="49" charset="-122"/>
                <a:ea typeface="黑体" pitchFamily="49" charset="-122"/>
              </a:rPr>
              <a:t>2.</a:t>
            </a:r>
            <a:r>
              <a:rPr lang="zh-CN" altLang="en-US" sz="3600" b="1" dirty="0">
                <a:solidFill>
                  <a:srgbClr val="FF0000"/>
                </a:solidFill>
                <a:latin typeface="黑体" pitchFamily="49" charset="-122"/>
                <a:ea typeface="黑体" pitchFamily="49" charset="-122"/>
              </a:rPr>
              <a:t>东盟</a:t>
            </a:r>
            <a:endParaRPr lang="en-US" altLang="zh-CN" sz="3600" b="1" dirty="0">
              <a:solidFill>
                <a:srgbClr val="FF0000"/>
              </a:solidFill>
              <a:latin typeface="黑体" pitchFamily="49" charset="-122"/>
              <a:ea typeface="黑体" pitchFamily="49" charset="-122"/>
            </a:endParaRPr>
          </a:p>
        </p:txBody>
      </p:sp>
      <p:pic>
        <p:nvPicPr>
          <p:cNvPr id="11" name="图片 10"/>
          <p:cNvPicPr>
            <a:picLocks noChangeAspect="1"/>
          </p:cNvPicPr>
          <p:nvPr/>
        </p:nvPicPr>
        <p:blipFill>
          <a:blip r:embed="rId2" cstate="print"/>
          <a:stretch>
            <a:fillRect/>
          </a:stretch>
        </p:blipFill>
        <p:spPr>
          <a:xfrm>
            <a:off x="7244509" y="1920422"/>
            <a:ext cx="4284642" cy="4284642"/>
          </a:xfrm>
          <a:prstGeom prst="rect">
            <a:avLst/>
          </a:prstGeom>
        </p:spPr>
      </p:pic>
    </p:spTree>
    <p:extLst>
      <p:ext uri="{BB962C8B-B14F-4D97-AF65-F5344CB8AC3E}">
        <p14:creationId xmlns:p14="http://schemas.microsoft.com/office/powerpoint/2010/main" val="1305975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二、和平与发展是时代的主题</a:t>
            </a:r>
          </a:p>
        </p:txBody>
      </p:sp>
      <p:sp>
        <p:nvSpPr>
          <p:cNvPr id="6" name="文本框 7"/>
          <p:cNvSpPr txBox="1"/>
          <p:nvPr/>
        </p:nvSpPr>
        <p:spPr>
          <a:xfrm>
            <a:off x="820222" y="2375188"/>
            <a:ext cx="4766259" cy="3539430"/>
          </a:xfrm>
          <a:prstGeom prst="rect">
            <a:avLst/>
          </a:prstGeom>
          <a:noFill/>
        </p:spPr>
        <p:txBody>
          <a:bodyPr wrap="square" rtlCol="0">
            <a:spAutoFit/>
          </a:bodyPr>
          <a:lstStyle/>
          <a:p>
            <a:pPr lvl="0" indent="720000" algn="just"/>
            <a:r>
              <a:rPr lang="zh-CN" altLang="en-US" sz="28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亚洲太平洋经济合作</a:t>
            </a:r>
            <a:r>
              <a:rPr lang="zh-CN" altLang="en-US" sz="2800" dirty="0" smtClean="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组织，</a:t>
            </a:r>
            <a:r>
              <a:rPr lang="zh-CN" altLang="en-US" sz="28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是亚太地区重要的经济合作论坛，也是亚太地区最高级别的政府间经济合作机制。</a:t>
            </a:r>
            <a:r>
              <a:rPr lang="en-US" altLang="zh-CN" sz="28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1991</a:t>
            </a:r>
            <a:r>
              <a:rPr lang="zh-CN" altLang="en-US" sz="28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年中国以主权国家身份，中国台湾和中国香港以地区经济体名义正式加入亚太经合组织。</a:t>
            </a:r>
            <a:endParaRPr kumimoji="0" lang="zh-CN" altLang="en-US" sz="28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7" name="文本框 8"/>
          <p:cNvSpPr txBox="1"/>
          <p:nvPr/>
        </p:nvSpPr>
        <p:spPr>
          <a:xfrm>
            <a:off x="924725" y="1460253"/>
            <a:ext cx="4323482" cy="66883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en-US" altLang="zh-CN" sz="3600" b="1" dirty="0">
                <a:solidFill>
                  <a:srgbClr val="FF0000"/>
                </a:solidFill>
                <a:latin typeface="黑体" pitchFamily="49" charset="-122"/>
                <a:ea typeface="黑体" pitchFamily="49" charset="-122"/>
              </a:rPr>
              <a:t>3.</a:t>
            </a:r>
            <a:r>
              <a:rPr lang="zh-CN" altLang="en-US" sz="3600" b="1" dirty="0">
                <a:solidFill>
                  <a:srgbClr val="FF0000"/>
                </a:solidFill>
                <a:latin typeface="黑体" pitchFamily="49" charset="-122"/>
                <a:ea typeface="黑体" pitchFamily="49" charset="-122"/>
              </a:rPr>
              <a:t>亚太经合组织</a:t>
            </a:r>
            <a:endParaRPr lang="en-US" altLang="zh-CN" sz="3600" b="1" dirty="0">
              <a:solidFill>
                <a:srgbClr val="FF0000"/>
              </a:solidFill>
              <a:latin typeface="黑体" pitchFamily="49" charset="-122"/>
              <a:ea typeface="黑体" pitchFamily="49" charset="-122"/>
            </a:endParaRPr>
          </a:p>
        </p:txBody>
      </p:sp>
      <p:pic>
        <p:nvPicPr>
          <p:cNvPr id="12" name="图片 11"/>
          <p:cNvPicPr>
            <a:picLocks noChangeAspect="1"/>
          </p:cNvPicPr>
          <p:nvPr/>
        </p:nvPicPr>
        <p:blipFill>
          <a:blip r:embed="rId2" cstate="print"/>
          <a:stretch>
            <a:fillRect/>
          </a:stretch>
        </p:blipFill>
        <p:spPr>
          <a:xfrm>
            <a:off x="5869969" y="2375188"/>
            <a:ext cx="5537993" cy="3546641"/>
          </a:xfrm>
          <a:prstGeom prst="rect">
            <a:avLst/>
          </a:prstGeom>
        </p:spPr>
      </p:pic>
    </p:spTree>
    <p:extLst>
      <p:ext uri="{BB962C8B-B14F-4D97-AF65-F5344CB8AC3E}">
        <p14:creationId xmlns:p14="http://schemas.microsoft.com/office/powerpoint/2010/main" val="1404206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二、和平与发展是时代的主题</a:t>
            </a:r>
          </a:p>
        </p:txBody>
      </p:sp>
      <p:sp>
        <p:nvSpPr>
          <p:cNvPr id="8" name="文本框 7"/>
          <p:cNvSpPr txBox="1"/>
          <p:nvPr/>
        </p:nvSpPr>
        <p:spPr>
          <a:xfrm>
            <a:off x="1032846" y="2186862"/>
            <a:ext cx="5359246" cy="2246769"/>
          </a:xfrm>
          <a:prstGeom prst="rect">
            <a:avLst/>
          </a:prstGeom>
          <a:noFill/>
        </p:spPr>
        <p:txBody>
          <a:bodyPr wrap="square" rtlCol="0">
            <a:spAutoFit/>
          </a:bodyPr>
          <a:lstStyle/>
          <a:p>
            <a:pPr lvl="0" indent="720000" algn="just"/>
            <a:r>
              <a:rPr lang="zh-CN" altLang="en-US" sz="28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金砖国家领导人会晤机制于</a:t>
            </a:r>
            <a:r>
              <a:rPr lang="en-US" altLang="zh-CN" sz="28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2009</a:t>
            </a:r>
            <a:r>
              <a:rPr lang="zh-CN" altLang="en-US" sz="28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年建立，由</a:t>
            </a:r>
            <a:r>
              <a:rPr lang="zh-CN" altLang="en-US" sz="2800" dirty="0" smtClean="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巴西、俄罗斯、印度、中国和南非五</a:t>
            </a:r>
            <a:r>
              <a:rPr lang="zh-CN" altLang="en-US" sz="28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个国家组成，为金砖国家之间的合作与发展提供了强大动力</a:t>
            </a:r>
            <a:r>
              <a:rPr lang="zh-CN" altLang="en-US" sz="2800" dirty="0" smtClean="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a:t>
            </a:r>
            <a:endParaRPr kumimoji="0" lang="zh-CN" altLang="en-US" sz="28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10" name="文本框 8"/>
          <p:cNvSpPr txBox="1"/>
          <p:nvPr/>
        </p:nvSpPr>
        <p:spPr>
          <a:xfrm>
            <a:off x="1032845" y="1388485"/>
            <a:ext cx="3277898" cy="66883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en-US" altLang="zh-CN" sz="3600" b="1" dirty="0">
                <a:solidFill>
                  <a:srgbClr val="FF0000"/>
                </a:solidFill>
                <a:latin typeface="黑体" pitchFamily="49" charset="-122"/>
                <a:ea typeface="黑体" pitchFamily="49" charset="-122"/>
              </a:rPr>
              <a:t>4.</a:t>
            </a:r>
            <a:r>
              <a:rPr lang="zh-CN" altLang="en-US" sz="3600" b="1" dirty="0">
                <a:solidFill>
                  <a:srgbClr val="FF0000"/>
                </a:solidFill>
                <a:latin typeface="黑体" pitchFamily="49" charset="-122"/>
                <a:ea typeface="黑体" pitchFamily="49" charset="-122"/>
              </a:rPr>
              <a:t>金砖五国</a:t>
            </a:r>
            <a:endParaRPr lang="en-US" altLang="zh-CN" sz="3600" b="1" dirty="0">
              <a:solidFill>
                <a:srgbClr val="FF0000"/>
              </a:solidFill>
              <a:latin typeface="黑体" pitchFamily="49" charset="-122"/>
              <a:ea typeface="黑体" pitchFamily="49" charset="-122"/>
            </a:endParaRPr>
          </a:p>
        </p:txBody>
      </p:sp>
      <p:pic>
        <p:nvPicPr>
          <p:cNvPr id="11" name="图片 10"/>
          <p:cNvPicPr>
            <a:picLocks noChangeAspect="1"/>
          </p:cNvPicPr>
          <p:nvPr/>
        </p:nvPicPr>
        <p:blipFill>
          <a:blip r:embed="rId2" cstate="print"/>
          <a:stretch>
            <a:fillRect/>
          </a:stretch>
        </p:blipFill>
        <p:spPr>
          <a:xfrm>
            <a:off x="6857587" y="2186861"/>
            <a:ext cx="4811068" cy="3662057"/>
          </a:xfrm>
          <a:prstGeom prst="rect">
            <a:avLst/>
          </a:prstGeom>
        </p:spPr>
      </p:pic>
    </p:spTree>
    <p:extLst>
      <p:ext uri="{BB962C8B-B14F-4D97-AF65-F5344CB8AC3E}">
        <p14:creationId xmlns:p14="http://schemas.microsoft.com/office/powerpoint/2010/main" val="1305975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二、和平与发展是时代的主题</a:t>
            </a:r>
          </a:p>
        </p:txBody>
      </p:sp>
      <p:sp>
        <p:nvSpPr>
          <p:cNvPr id="4" name="文本框 3"/>
          <p:cNvSpPr txBox="1"/>
          <p:nvPr/>
        </p:nvSpPr>
        <p:spPr>
          <a:xfrm>
            <a:off x="1002390" y="1489749"/>
            <a:ext cx="553774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三</a:t>
            </a:r>
            <a:r>
              <a:rPr lang="en-US" altLang="zh-CN"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“一带一路”与地缘环境</a:t>
            </a:r>
          </a:p>
        </p:txBody>
      </p:sp>
      <p:sp>
        <p:nvSpPr>
          <p:cNvPr id="5" name="文本框 7"/>
          <p:cNvSpPr txBox="1"/>
          <p:nvPr/>
        </p:nvSpPr>
        <p:spPr>
          <a:xfrm>
            <a:off x="6166211" y="5752105"/>
            <a:ext cx="4871321" cy="707886"/>
          </a:xfrm>
          <a:prstGeom prst="rect">
            <a:avLst/>
          </a:prstGeom>
          <a:noFill/>
        </p:spPr>
        <p:txBody>
          <a:bodyPr wrap="square" rtlCol="0">
            <a:spAutoFit/>
          </a:bodyPr>
          <a:lstStyle/>
          <a:p>
            <a:pPr lvl="0" indent="457200" algn="just"/>
            <a:r>
              <a:rPr lang="zh-CN" altLang="en-US" sz="20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“一带一路”是“丝绸之路经济带”和“</a:t>
            </a:r>
            <a:r>
              <a:rPr lang="en-US" altLang="zh-CN" sz="20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21</a:t>
            </a:r>
            <a:r>
              <a:rPr lang="zh-CN" altLang="en-US" sz="2000" dirty="0">
                <a:solidFill>
                  <a:prstClr val="black">
                    <a:lumMod val="85000"/>
                    <a:lumOff val="15000"/>
                  </a:prstClr>
                </a:solidFill>
                <a:latin typeface="华文中宋" panose="02010600040101010101" charset="-122"/>
                <a:ea typeface="华文中宋" panose="02010600040101010101" charset="-122"/>
                <a:cs typeface="Times New Roman" panose="02020603050405020304" pitchFamily="18" charset="0"/>
              </a:rPr>
              <a:t>世纪海上丝绸之路”的简称。</a:t>
            </a:r>
            <a:endParaRPr kumimoji="0" lang="zh-CN" altLang="en-US" sz="20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p:txBody>
      </p:sp>
      <p:pic>
        <p:nvPicPr>
          <p:cNvPr id="6" name="图片 5"/>
          <p:cNvPicPr>
            <a:picLocks noChangeAspect="1"/>
          </p:cNvPicPr>
          <p:nvPr/>
        </p:nvPicPr>
        <p:blipFill>
          <a:blip r:embed="rId2" cstate="print"/>
          <a:stretch>
            <a:fillRect/>
          </a:stretch>
        </p:blipFill>
        <p:spPr>
          <a:xfrm>
            <a:off x="5878491" y="1983777"/>
            <a:ext cx="5159676" cy="3768328"/>
          </a:xfrm>
          <a:prstGeom prst="rect">
            <a:avLst/>
          </a:prstGeom>
        </p:spPr>
      </p:pic>
      <p:pic>
        <p:nvPicPr>
          <p:cNvPr id="7" name="图片 6" descr="5月15日，“一带一路”国际合作高峰论坛圆桌峰会在北京雁栖湖国际会议中心举行，国家主席习近平主持会议并致开幕辞。这是习近平宣布会议开始。.jpg"/>
          <p:cNvPicPr>
            <a:picLocks noChangeAspect="1"/>
          </p:cNvPicPr>
          <p:nvPr/>
        </p:nvPicPr>
        <p:blipFill>
          <a:blip r:embed="rId3" cstate="print"/>
          <a:stretch>
            <a:fillRect/>
          </a:stretch>
        </p:blipFill>
        <p:spPr>
          <a:xfrm>
            <a:off x="1318488" y="2345304"/>
            <a:ext cx="3672215" cy="2838089"/>
          </a:xfrm>
          <a:prstGeom prst="rect">
            <a:avLst/>
          </a:prstGeom>
          <a:noFill/>
          <a:ln w="9525">
            <a:noFill/>
          </a:ln>
        </p:spPr>
      </p:pic>
      <p:sp>
        <p:nvSpPr>
          <p:cNvPr id="8" name="矩形 1"/>
          <p:cNvSpPr/>
          <p:nvPr/>
        </p:nvSpPr>
        <p:spPr>
          <a:xfrm>
            <a:off x="653143" y="5203451"/>
            <a:ext cx="4929051" cy="1583474"/>
          </a:xfrm>
          <a:prstGeom prst="rect">
            <a:avLst/>
          </a:prstGeom>
          <a:solidFill>
            <a:schemeClr val="accent1">
              <a:lumMod val="20000"/>
              <a:lumOff val="80000"/>
              <a:alpha val="85000"/>
            </a:schemeClr>
          </a:solidFill>
          <a:ln w="9525">
            <a:noFill/>
          </a:ln>
        </p:spPr>
        <p:txBody>
          <a:bodyPr wrap="square" lIns="144000" tIns="144000" rIns="144000" bIns="144000" anchor="ctr" anchorCtr="1">
            <a:spAutoFit/>
          </a:bodyPr>
          <a:lstStyle/>
          <a:p>
            <a:r>
              <a:rPr lang="en-US" altLang="zh-CN" b="1" dirty="0">
                <a:latin typeface="微软雅黑" panose="020B0503020204020204" charset="-122"/>
                <a:ea typeface="微软雅黑" panose="020B0503020204020204" charset="-122"/>
              </a:rPr>
              <a:t>2017</a:t>
            </a:r>
            <a:r>
              <a:rPr lang="zh-CN" altLang="zh-CN" b="1" dirty="0">
                <a:latin typeface="微软雅黑" panose="020B0503020204020204" charset="-122"/>
                <a:ea typeface="微软雅黑" panose="020B0503020204020204" charset="-122"/>
              </a:rPr>
              <a:t>年</a:t>
            </a:r>
            <a:r>
              <a:rPr lang="en-US" altLang="zh-CN" b="1" dirty="0">
                <a:latin typeface="微软雅黑" panose="020B0503020204020204" charset="-122"/>
                <a:ea typeface="微软雅黑" panose="020B0503020204020204" charset="-122"/>
              </a:rPr>
              <a:t>10</a:t>
            </a:r>
            <a:r>
              <a:rPr lang="zh-CN" altLang="zh-CN" b="1" dirty="0">
                <a:latin typeface="微软雅黑" panose="020B0503020204020204" charset="-122"/>
                <a:ea typeface="微软雅黑" panose="020B0503020204020204" charset="-122"/>
              </a:rPr>
              <a:t>月</a:t>
            </a:r>
            <a:r>
              <a:rPr lang="en-US" altLang="zh-CN" b="1" dirty="0">
                <a:latin typeface="微软雅黑" panose="020B0503020204020204" charset="-122"/>
                <a:ea typeface="微软雅黑" panose="020B0503020204020204" charset="-122"/>
              </a:rPr>
              <a:t>24</a:t>
            </a:r>
            <a:r>
              <a:rPr lang="zh-CN" altLang="zh-CN" b="1" dirty="0">
                <a:latin typeface="微软雅黑" panose="020B0503020204020204" charset="-122"/>
                <a:ea typeface="微软雅黑" panose="020B0503020204020204" charset="-122"/>
              </a:rPr>
              <a:t>日，中共十九大通过关于《中国共产党章程（修正案）》的决议，</a:t>
            </a:r>
            <a:r>
              <a:rPr lang="zh-CN" altLang="zh-CN" b="1" dirty="0">
                <a:solidFill>
                  <a:srgbClr val="C00000"/>
                </a:solidFill>
                <a:latin typeface="微软雅黑" panose="020B0503020204020204" charset="-122"/>
                <a:ea typeface="微软雅黑" panose="020B0503020204020204" charset="-122"/>
              </a:rPr>
              <a:t>推进</a:t>
            </a:r>
            <a:r>
              <a:rPr lang="en-US" altLang="zh-CN" b="1" dirty="0">
                <a:solidFill>
                  <a:srgbClr val="C00000"/>
                </a:solidFill>
                <a:latin typeface="微软雅黑" panose="020B0503020204020204" charset="-122"/>
                <a:ea typeface="微软雅黑" panose="020B0503020204020204" charset="-122"/>
              </a:rPr>
              <a:t>“</a:t>
            </a:r>
            <a:r>
              <a:rPr lang="zh-CN" altLang="zh-CN" b="1" dirty="0">
                <a:solidFill>
                  <a:srgbClr val="C00000"/>
                </a:solidFill>
                <a:latin typeface="微软雅黑" panose="020B0503020204020204" charset="-122"/>
                <a:ea typeface="微软雅黑" panose="020B0503020204020204" charset="-122"/>
              </a:rPr>
              <a:t>一带一路</a:t>
            </a:r>
            <a:r>
              <a:rPr lang="en-US" altLang="zh-CN" b="1" dirty="0">
                <a:solidFill>
                  <a:srgbClr val="C00000"/>
                </a:solidFill>
                <a:latin typeface="微软雅黑" panose="020B0503020204020204" charset="-122"/>
                <a:ea typeface="微软雅黑" panose="020B0503020204020204" charset="-122"/>
              </a:rPr>
              <a:t>”</a:t>
            </a:r>
            <a:r>
              <a:rPr lang="zh-CN" altLang="zh-CN" b="1" dirty="0">
                <a:solidFill>
                  <a:srgbClr val="C00000"/>
                </a:solidFill>
                <a:latin typeface="微软雅黑" panose="020B0503020204020204" charset="-122"/>
                <a:ea typeface="微软雅黑" panose="020B0503020204020204" charset="-122"/>
              </a:rPr>
              <a:t>建设正式写入党章</a:t>
            </a:r>
            <a:r>
              <a:rPr lang="zh-CN" altLang="en-US" b="1" dirty="0">
                <a:latin typeface="微软雅黑" panose="020B0503020204020204" charset="-122"/>
                <a:ea typeface="微软雅黑" panose="020B0503020204020204" charset="-122"/>
              </a:rPr>
              <a:t>。</a:t>
            </a:r>
            <a:endParaRPr lang="zh-CN" altLang="zh-CN" b="1" dirty="0">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3834286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40965" y="1158264"/>
            <a:ext cx="2932044" cy="904863"/>
          </a:xfrm>
          <a:prstGeom prst="rect">
            <a:avLst/>
          </a:prstGeom>
        </p:spPr>
        <p:txBody>
          <a:bodyPr wrap="square">
            <a:spAutoFit/>
          </a:bodyPr>
          <a:lstStyle/>
          <a:p>
            <a:pPr algn="ctr">
              <a:lnSpc>
                <a:spcPct val="120000"/>
              </a:lnSpc>
            </a:pPr>
            <a:r>
              <a:rPr lang="zh-CN" altLang="en-US" sz="44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rPr>
              <a:t>教学目的</a:t>
            </a:r>
          </a:p>
        </p:txBody>
      </p:sp>
      <p:sp>
        <p:nvSpPr>
          <p:cNvPr id="4" name="矩形 3"/>
          <p:cNvSpPr/>
          <p:nvPr/>
        </p:nvSpPr>
        <p:spPr>
          <a:xfrm>
            <a:off x="924339" y="1997839"/>
            <a:ext cx="10386391" cy="2959913"/>
          </a:xfrm>
          <a:prstGeom prst="rect">
            <a:avLst/>
          </a:prstGeom>
        </p:spPr>
        <p:txBody>
          <a:bodyPr wrap="square">
            <a:spAutoFit/>
          </a:bodyPr>
          <a:lstStyle/>
          <a:p>
            <a:pPr algn="just">
              <a:lnSpc>
                <a:spcPct val="150000"/>
              </a:lnSpc>
            </a:pP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            概述</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我国周边概况及周边安全，结合时政热点问题，分析近年来我国的总体安全环境的整体情况、存在威胁和挑战</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。通过</a:t>
            </a:r>
            <a:r>
              <a:rPr lang="zh-CN" altLang="en-US" sz="3200" b="1" dirty="0">
                <a:solidFill>
                  <a:schemeClr val="tx1">
                    <a:lumMod val="75000"/>
                    <a:lumOff val="25000"/>
                  </a:schemeClr>
                </a:solidFill>
                <a:latin typeface="Impact" panose="020B0806030902050204" pitchFamily="34" charset="0"/>
                <a:ea typeface="微软雅黑" panose="020B0503020204020204" pitchFamily="34" charset="-122"/>
              </a:rPr>
              <a:t>正确认识我国目前所处的安全环境，理性看待外部挑战，增强国家安全意识</a:t>
            </a:r>
            <a:r>
              <a:rPr lang="zh-CN" altLang="en-US" sz="3200" b="1" dirty="0" smtClean="0">
                <a:solidFill>
                  <a:schemeClr val="tx1">
                    <a:lumMod val="75000"/>
                    <a:lumOff val="25000"/>
                  </a:schemeClr>
                </a:solidFill>
                <a:latin typeface="Impact" panose="020B0806030902050204" pitchFamily="34" charset="0"/>
                <a:ea typeface="微软雅黑" panose="020B0503020204020204" pitchFamily="34" charset="-122"/>
              </a:rPr>
              <a:t>。</a:t>
            </a:r>
            <a:endParaRPr lang="zh-CN" altLang="en-US" sz="3200" b="1" dirty="0">
              <a:solidFill>
                <a:srgbClr val="002060"/>
              </a:solidFill>
              <a:latin typeface="华文中宋" panose="02010600040101010101" pitchFamily="2" charset="-122"/>
              <a:ea typeface="华文中宋" panose="02010600040101010101" pitchFamily="2" charset="-122"/>
              <a:cs typeface="Times New Roman" panose="02020603050405020304" pitchFamily="18" charset="0"/>
            </a:endParaRPr>
          </a:p>
        </p:txBody>
      </p:sp>
      <p:pic>
        <p:nvPicPr>
          <p:cNvPr id="1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24482" y="91217"/>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组合 4"/>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443932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43800"/>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第三节  中国周边环境分析（地缘安全）</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383996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E914686E-121D-4CD6-A2B3-37633C323860}"/>
              </a:ext>
            </a:extLst>
          </p:cNvPr>
          <p:cNvSpPr>
            <a:spLocks noGrp="1"/>
          </p:cNvSpPr>
          <p:nvPr>
            <p:ph idx="1"/>
          </p:nvPr>
        </p:nvSpPr>
        <p:spPr>
          <a:xfrm>
            <a:off x="357052" y="1258172"/>
            <a:ext cx="11625943" cy="5342925"/>
          </a:xfrm>
        </p:spPr>
        <p:txBody>
          <a:bodyPr>
            <a:noAutofit/>
          </a:bodyPr>
          <a:lstStyle/>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进入</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21</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世纪以来，我国继续坚持</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与邻为善、以邻为伴</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的方针和</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睦邻、安邻、富邻</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的政策，大力开展和平外交，积极有效地推动周边形势向着有利于和平与稳定的方向发展，</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我国的安全环境总体来说是比较好的</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但是</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我国地缘安全仍然存在各种安全风险和挑战</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marL="1183640">
              <a:lnSpc>
                <a:spcPct val="150000"/>
              </a:lnSpc>
              <a:spcBef>
                <a:spcPts val="295"/>
              </a:spcBef>
            </a:pPr>
            <a:r>
              <a:rPr lang="zh-CN" altLang="zh-CN" sz="2400" b="1" dirty="0">
                <a:solidFill>
                  <a:srgbClr val="0070C0"/>
                </a:solidFill>
                <a:effectLst/>
                <a:latin typeface="微软雅黑" pitchFamily="34" charset="-122"/>
                <a:ea typeface="微软雅黑" pitchFamily="34" charset="-122"/>
                <a:cs typeface="Arial Unicode MS"/>
              </a:rPr>
              <a:t>（一</a:t>
            </a:r>
            <a:r>
              <a:rPr lang="zh-CN" altLang="zh-CN" sz="2400" b="1" dirty="0" smtClean="0">
                <a:solidFill>
                  <a:srgbClr val="0070C0"/>
                </a:solidFill>
                <a:effectLst/>
                <a:latin typeface="微软雅黑" pitchFamily="34" charset="-122"/>
                <a:ea typeface="微软雅黑" pitchFamily="34" charset="-122"/>
                <a:cs typeface="Arial Unicode MS"/>
              </a:rPr>
              <a:t>）美国的</a:t>
            </a:r>
            <a:r>
              <a:rPr lang="en-US" altLang="zh-CN" sz="2400" b="1" dirty="0" smtClean="0">
                <a:solidFill>
                  <a:srgbClr val="0070C0"/>
                </a:solidFill>
                <a:effectLst/>
                <a:latin typeface="微软雅黑" pitchFamily="34" charset="-122"/>
                <a:ea typeface="微软雅黑" pitchFamily="34" charset="-122"/>
                <a:cs typeface="Arial Unicode MS"/>
              </a:rPr>
              <a:t>“</a:t>
            </a:r>
            <a:r>
              <a:rPr lang="zh-CN" altLang="zh-CN" sz="2400" b="1" dirty="0" smtClean="0">
                <a:solidFill>
                  <a:srgbClr val="0070C0"/>
                </a:solidFill>
                <a:effectLst/>
                <a:latin typeface="微软雅黑" pitchFamily="34" charset="-122"/>
                <a:ea typeface="微软雅黑" pitchFamily="34" charset="-122"/>
                <a:cs typeface="Arial Unicode MS"/>
              </a:rPr>
              <a:t>亚太再平衡</a:t>
            </a:r>
            <a:r>
              <a:rPr lang="en-US" altLang="zh-CN" sz="2400" b="1" dirty="0" smtClean="0">
                <a:solidFill>
                  <a:srgbClr val="0070C0"/>
                </a:solidFill>
                <a:effectLst/>
                <a:latin typeface="微软雅黑" pitchFamily="34" charset="-122"/>
                <a:ea typeface="微软雅黑" pitchFamily="34" charset="-122"/>
                <a:cs typeface="Arial Unicode MS"/>
              </a:rPr>
              <a:t>”</a:t>
            </a:r>
            <a:r>
              <a:rPr lang="zh-CN" altLang="zh-CN" sz="2400" b="1" dirty="0" smtClean="0">
                <a:solidFill>
                  <a:srgbClr val="0070C0"/>
                </a:solidFill>
                <a:effectLst/>
                <a:latin typeface="微软雅黑" pitchFamily="34" charset="-122"/>
                <a:ea typeface="微软雅黑" pitchFamily="34" charset="-122"/>
                <a:cs typeface="Arial Unicode MS"/>
              </a:rPr>
              <a:t>战略和</a:t>
            </a:r>
            <a:r>
              <a:rPr lang="en-US" altLang="zh-CN" sz="2400" b="1" dirty="0" smtClean="0">
                <a:solidFill>
                  <a:srgbClr val="0070C0"/>
                </a:solidFill>
                <a:effectLst/>
                <a:latin typeface="微软雅黑" pitchFamily="34" charset="-122"/>
                <a:ea typeface="微软雅黑" pitchFamily="34" charset="-122"/>
                <a:cs typeface="Arial Unicode MS"/>
              </a:rPr>
              <a:t>“</a:t>
            </a:r>
            <a:r>
              <a:rPr lang="zh-CN" altLang="zh-CN" sz="2400" b="1" dirty="0" smtClean="0">
                <a:solidFill>
                  <a:srgbClr val="0070C0"/>
                </a:solidFill>
                <a:effectLst/>
                <a:latin typeface="微软雅黑" pitchFamily="34" charset="-122"/>
                <a:ea typeface="微软雅黑" pitchFamily="34" charset="-122"/>
                <a:cs typeface="Arial Unicode MS"/>
              </a:rPr>
              <a:t>印太战略</a:t>
            </a:r>
            <a:r>
              <a:rPr lang="en-US" altLang="zh-CN" sz="2400" b="1" dirty="0" smtClean="0">
                <a:solidFill>
                  <a:srgbClr val="0070C0"/>
                </a:solidFill>
                <a:effectLst/>
                <a:latin typeface="微软雅黑" pitchFamily="34" charset="-122"/>
                <a:ea typeface="微软雅黑" pitchFamily="34" charset="-122"/>
                <a:cs typeface="Arial Unicode MS"/>
              </a:rPr>
              <a:t>”</a:t>
            </a:r>
            <a:r>
              <a:rPr lang="zh-CN" altLang="en-US" sz="2400" b="1" dirty="0" smtClean="0">
                <a:solidFill>
                  <a:srgbClr val="0070C0"/>
                </a:solidFill>
                <a:effectLst/>
                <a:latin typeface="微软雅黑" pitchFamily="34" charset="-122"/>
                <a:ea typeface="微软雅黑" pitchFamily="34" charset="-122"/>
                <a:cs typeface="Arial Unicode MS"/>
              </a:rPr>
              <a:t>带来的问题</a:t>
            </a:r>
            <a:endParaRPr lang="en-US" altLang="zh-CN" sz="2400" b="1" dirty="0" smtClean="0">
              <a:solidFill>
                <a:srgbClr val="0070C0"/>
              </a:solidFill>
              <a:effectLst/>
              <a:latin typeface="微软雅黑" pitchFamily="34" charset="-122"/>
              <a:ea typeface="微软雅黑" pitchFamily="34" charset="-122"/>
              <a:cs typeface="Arial Unicode MS"/>
            </a:endParaRPr>
          </a:p>
          <a:p>
            <a:pPr marL="1183640">
              <a:lnSpc>
                <a:spcPct val="150000"/>
              </a:lnSpc>
              <a:spcBef>
                <a:spcPts val="295"/>
              </a:spcBef>
            </a:pPr>
            <a:r>
              <a:rPr lang="zh-CN" altLang="zh-CN" sz="2400" b="1" dirty="0" smtClean="0">
                <a:solidFill>
                  <a:srgbClr val="0070C0"/>
                </a:solidFill>
                <a:effectLst/>
                <a:latin typeface="微软雅黑" pitchFamily="34" charset="-122"/>
                <a:ea typeface="微软雅黑" pitchFamily="34" charset="-122"/>
                <a:cs typeface="Arial Unicode MS"/>
              </a:rPr>
              <a:t>（</a:t>
            </a:r>
            <a:r>
              <a:rPr lang="zh-CN" altLang="zh-CN" sz="2400" b="1" dirty="0">
                <a:solidFill>
                  <a:srgbClr val="0070C0"/>
                </a:solidFill>
                <a:effectLst/>
                <a:latin typeface="微软雅黑" pitchFamily="34" charset="-122"/>
                <a:ea typeface="微软雅黑" pitchFamily="34" charset="-122"/>
                <a:cs typeface="Arial Unicode MS"/>
              </a:rPr>
              <a:t>二）台湾问题</a:t>
            </a:r>
          </a:p>
          <a:p>
            <a:pPr marL="1183640">
              <a:lnSpc>
                <a:spcPct val="150000"/>
              </a:lnSpc>
              <a:spcBef>
                <a:spcPts val="295"/>
              </a:spcBef>
            </a:pPr>
            <a:r>
              <a:rPr lang="zh-CN" altLang="zh-CN" sz="2400" b="1" dirty="0">
                <a:solidFill>
                  <a:srgbClr val="0070C0"/>
                </a:solidFill>
                <a:effectLst/>
                <a:latin typeface="微软雅黑" pitchFamily="34" charset="-122"/>
                <a:ea typeface="微软雅黑" pitchFamily="34" charset="-122"/>
                <a:cs typeface="Arial Unicode MS"/>
              </a:rPr>
              <a:t>（三）岛屿主权和海洋权益面临的问题</a:t>
            </a:r>
          </a:p>
          <a:p>
            <a:pPr marL="1183640">
              <a:lnSpc>
                <a:spcPct val="150000"/>
              </a:lnSpc>
              <a:spcBef>
                <a:spcPts val="295"/>
              </a:spcBef>
            </a:pPr>
            <a:r>
              <a:rPr lang="zh-CN" altLang="zh-CN" sz="2400" b="1" dirty="0">
                <a:solidFill>
                  <a:srgbClr val="0070C0"/>
                </a:solidFill>
                <a:effectLst/>
                <a:latin typeface="微软雅黑" pitchFamily="34" charset="-122"/>
                <a:ea typeface="微软雅黑" pitchFamily="34" charset="-122"/>
                <a:cs typeface="宋体" panose="02010600030101010101" pitchFamily="2" charset="-122"/>
              </a:rPr>
              <a:t>（四）陆地边境争议问题 </a:t>
            </a:r>
            <a:endParaRPr lang="en-US" altLang="zh-CN" sz="2400" b="1" dirty="0">
              <a:solidFill>
                <a:srgbClr val="0070C0"/>
              </a:solidFill>
              <a:latin typeface="微软雅黑" pitchFamily="34" charset="-122"/>
              <a:ea typeface="微软雅黑" pitchFamily="34" charset="-122"/>
              <a:cs typeface="宋体" panose="02010600030101010101" pitchFamily="2" charset="-122"/>
            </a:endParaRPr>
          </a:p>
          <a:p>
            <a:pPr marL="1183640">
              <a:lnSpc>
                <a:spcPct val="150000"/>
              </a:lnSpc>
              <a:spcBef>
                <a:spcPts val="295"/>
              </a:spcBef>
            </a:pPr>
            <a:r>
              <a:rPr lang="zh-CN" altLang="zh-CN" sz="2400" b="1" dirty="0">
                <a:solidFill>
                  <a:srgbClr val="0070C0"/>
                </a:solidFill>
                <a:effectLst/>
                <a:latin typeface="微软雅黑" pitchFamily="34" charset="-122"/>
                <a:ea typeface="微软雅黑" pitchFamily="34" charset="-122"/>
                <a:cs typeface="Arial Unicode MS"/>
              </a:rPr>
              <a:t>（五）朝鲜半岛</a:t>
            </a:r>
            <a:r>
              <a:rPr lang="zh-CN" altLang="zh-CN" sz="2400" b="1" dirty="0" smtClean="0">
                <a:solidFill>
                  <a:srgbClr val="0070C0"/>
                </a:solidFill>
                <a:effectLst/>
                <a:latin typeface="微软雅黑" pitchFamily="34" charset="-122"/>
                <a:ea typeface="微软雅黑" pitchFamily="34" charset="-122"/>
                <a:cs typeface="Arial Unicode MS"/>
              </a:rPr>
              <a:t>问题</a:t>
            </a:r>
            <a:endParaRPr lang="zh-CN" altLang="zh-CN" sz="24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400" dirty="0">
              <a:latin typeface="微软雅黑" pitchFamily="34" charset="-122"/>
              <a:ea typeface="微软雅黑" pitchFamily="34" charset="-122"/>
            </a:endParaRPr>
          </a:p>
        </p:txBody>
      </p:sp>
    </p:spTree>
    <p:extLst>
      <p:ext uri="{BB962C8B-B14F-4D97-AF65-F5344CB8AC3E}">
        <p14:creationId xmlns:p14="http://schemas.microsoft.com/office/powerpoint/2010/main" val="3273285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E914686E-121D-4CD6-A2B3-37633C323860}"/>
              </a:ext>
            </a:extLst>
          </p:cNvPr>
          <p:cNvSpPr>
            <a:spLocks noGrp="1"/>
          </p:cNvSpPr>
          <p:nvPr>
            <p:ph idx="1"/>
          </p:nvPr>
        </p:nvSpPr>
        <p:spPr>
          <a:xfrm>
            <a:off x="530521" y="1550297"/>
            <a:ext cx="11199924" cy="4145108"/>
          </a:xfrm>
          <a:ln>
            <a:solidFill>
              <a:schemeClr val="accent1"/>
            </a:solidFill>
          </a:ln>
        </p:spPr>
        <p:txBody>
          <a:bodyPr>
            <a:noAutofit/>
          </a:bodyPr>
          <a:lstStyle/>
          <a:p>
            <a:pPr>
              <a:lnSpc>
                <a:spcPct val="150000"/>
              </a:lnSpc>
            </a:pPr>
            <a:r>
              <a:rPr lang="zh-CN" altLang="zh-CN" sz="2400" b="1" dirty="0">
                <a:solidFill>
                  <a:srgbClr val="739C7C"/>
                </a:solidFill>
                <a:effectLst/>
                <a:latin typeface="微软雅黑" pitchFamily="34" charset="-122"/>
                <a:ea typeface="微软雅黑" pitchFamily="34" charset="-122"/>
                <a:cs typeface="宋体" panose="02010600030101010101" pitchFamily="2" charset="-122"/>
              </a:rPr>
              <a:t>１</a:t>
            </a:r>
            <a:r>
              <a:rPr lang="en-US" altLang="zh-CN" sz="2400" b="1" dirty="0">
                <a:solidFill>
                  <a:srgbClr val="739C7C"/>
                </a:solidFill>
                <a:effectLst/>
                <a:latin typeface="微软雅黑" pitchFamily="34" charset="-122"/>
                <a:ea typeface="微软雅黑" pitchFamily="34" charset="-122"/>
                <a:cs typeface="宋体" panose="02010600030101010101" pitchFamily="2" charset="-122"/>
              </a:rPr>
              <a:t>.</a:t>
            </a:r>
            <a:r>
              <a:rPr lang="zh-CN" altLang="zh-CN" sz="2400" b="1" dirty="0">
                <a:solidFill>
                  <a:srgbClr val="739C7C"/>
                </a:solidFill>
                <a:effectLst/>
                <a:latin typeface="微软雅黑" pitchFamily="34" charset="-122"/>
                <a:ea typeface="微软雅黑" pitchFamily="34" charset="-122"/>
                <a:cs typeface="宋体" panose="02010600030101010101" pitchFamily="2" charset="-122"/>
              </a:rPr>
              <a:t>“亚太再平衡”战略</a:t>
            </a:r>
            <a:endParaRPr lang="zh-CN" altLang="zh-CN" sz="2400" b="1" dirty="0">
              <a:effectLst/>
              <a:latin typeface="微软雅黑" pitchFamily="34" charset="-122"/>
              <a:ea typeface="微软雅黑" pitchFamily="34" charset="-122"/>
              <a:cs typeface="宋体" panose="02010600030101010101" pitchFamily="2" charset="-122"/>
            </a:endParaRPr>
          </a:p>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美国前总统</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奥巴马</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上台后，强力推行</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亚太再平衡</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战略。目的是通过</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政治、经济、军事和文化等手段</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加强其在亚太地区的存在，遏制（平衡）中国发展，主导亚太，维持美国的全球霸权地位。</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400" b="1" dirty="0" smtClean="0">
                <a:solidFill>
                  <a:srgbClr val="231916"/>
                </a:solidFill>
                <a:effectLst/>
                <a:latin typeface="微软雅黑" pitchFamily="34" charset="-122"/>
                <a:ea typeface="微软雅黑" pitchFamily="34" charset="-122"/>
                <a:cs typeface="宋体" panose="02010600030101010101" pitchFamily="2" charset="-122"/>
              </a:rPr>
              <a:t>美国</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亚太再平衡</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战略实施的结果是使中美间摩擦的概率增大，加剧了我国与周边国家之间的矛盾，引发新一轮的紧张态势，恶化了我国周边安全环境，对我国</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一带一路</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倡议的推行造成了障碍。</a:t>
            </a:r>
            <a:endParaRPr lang="zh-CN" altLang="zh-CN" sz="2400" b="1" dirty="0">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28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一、美国的“亚太再平衡”战略和“印太战略”带来的问题</a:t>
            </a:r>
          </a:p>
        </p:txBody>
      </p:sp>
    </p:spTree>
    <p:extLst>
      <p:ext uri="{BB962C8B-B14F-4D97-AF65-F5344CB8AC3E}">
        <p14:creationId xmlns:p14="http://schemas.microsoft.com/office/powerpoint/2010/main" val="2259566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CB53077E-6B5B-4748-B91F-E8F8DD09ACD8}"/>
              </a:ext>
            </a:extLst>
          </p:cNvPr>
          <p:cNvSpPr>
            <a:spLocks noGrp="1"/>
          </p:cNvSpPr>
          <p:nvPr>
            <p:ph idx="1"/>
          </p:nvPr>
        </p:nvSpPr>
        <p:spPr>
          <a:xfrm>
            <a:off x="626914" y="1469845"/>
            <a:ext cx="11016446" cy="4094932"/>
          </a:xfrm>
          <a:ln>
            <a:solidFill>
              <a:srgbClr val="0070C0"/>
            </a:solidFill>
          </a:ln>
        </p:spPr>
        <p:txBody>
          <a:bodyPr>
            <a:normAutofit/>
          </a:bodyPr>
          <a:lstStyle/>
          <a:p>
            <a:pPr>
              <a:lnSpc>
                <a:spcPct val="150000"/>
              </a:lnSpc>
            </a:pPr>
            <a:r>
              <a:rPr lang="zh-CN" altLang="zh-CN" sz="2400" b="1" dirty="0">
                <a:solidFill>
                  <a:srgbClr val="739C7C"/>
                </a:solidFill>
                <a:latin typeface="微软雅黑" pitchFamily="34" charset="-122"/>
                <a:ea typeface="微软雅黑" pitchFamily="34" charset="-122"/>
              </a:rPr>
              <a:t>２．特朗普政府的“印太战略”  </a:t>
            </a:r>
            <a:endParaRPr lang="en-US" altLang="zh-CN" sz="2400" b="1" dirty="0">
              <a:solidFill>
                <a:srgbClr val="739C7C"/>
              </a:solidFill>
              <a:latin typeface="微软雅黑" pitchFamily="34" charset="-122"/>
              <a:ea typeface="微软雅黑" pitchFamily="34" charset="-122"/>
            </a:endParaRPr>
          </a:p>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特朗普</a:t>
            </a:r>
            <a:r>
              <a:rPr lang="zh-CN" altLang="zh-CN" sz="2400" b="1" dirty="0">
                <a:solidFill>
                  <a:srgbClr val="231916"/>
                </a:solidFill>
                <a:latin typeface="微软雅黑" pitchFamily="34" charset="-122"/>
                <a:ea typeface="微软雅黑" pitchFamily="34" charset="-122"/>
              </a:rPr>
              <a:t>总统</a:t>
            </a:r>
            <a:r>
              <a:rPr lang="zh-CN" altLang="en-US" sz="2400" b="1" dirty="0">
                <a:solidFill>
                  <a:srgbClr val="231916"/>
                </a:solidFill>
                <a:latin typeface="微软雅黑" pitchFamily="34" charset="-122"/>
                <a:ea typeface="微软雅黑" pitchFamily="34" charset="-122"/>
              </a:rPr>
              <a:t>于</a:t>
            </a:r>
            <a:r>
              <a:rPr lang="en-US" altLang="zh-CN" sz="2400" b="1" dirty="0">
                <a:solidFill>
                  <a:srgbClr val="231916"/>
                </a:solidFill>
                <a:latin typeface="微软雅黑" pitchFamily="34" charset="-122"/>
                <a:ea typeface="微软雅黑" pitchFamily="34" charset="-122"/>
              </a:rPr>
              <a:t>2017</a:t>
            </a:r>
            <a:r>
              <a:rPr lang="zh-CN" altLang="en-US" sz="2400" b="1" dirty="0">
                <a:solidFill>
                  <a:srgbClr val="231916"/>
                </a:solidFill>
                <a:latin typeface="微软雅黑" pitchFamily="34" charset="-122"/>
                <a:ea typeface="微软雅黑" pitchFamily="34" charset="-122"/>
              </a:rPr>
              <a:t>年</a:t>
            </a:r>
            <a:r>
              <a:rPr lang="en-US" altLang="zh-CN" sz="2400" b="1" dirty="0">
                <a:solidFill>
                  <a:srgbClr val="231916"/>
                </a:solidFill>
                <a:latin typeface="微软雅黑" pitchFamily="34" charset="-122"/>
                <a:ea typeface="微软雅黑" pitchFamily="34" charset="-122"/>
              </a:rPr>
              <a:t>1</a:t>
            </a:r>
            <a:r>
              <a:rPr lang="zh-CN" altLang="en-US" sz="2400" b="1" dirty="0">
                <a:solidFill>
                  <a:srgbClr val="231916"/>
                </a:solidFill>
                <a:latin typeface="微软雅黑" pitchFamily="34" charset="-122"/>
                <a:ea typeface="微软雅黑" pitchFamily="34" charset="-122"/>
              </a:rPr>
              <a:t>月</a:t>
            </a:r>
            <a:r>
              <a:rPr lang="en-US" altLang="zh-CN" sz="2400" b="1" dirty="0">
                <a:solidFill>
                  <a:srgbClr val="231916"/>
                </a:solidFill>
                <a:latin typeface="微软雅黑" pitchFamily="34" charset="-122"/>
                <a:ea typeface="微软雅黑" pitchFamily="34" charset="-122"/>
              </a:rPr>
              <a:t>20</a:t>
            </a:r>
            <a:r>
              <a:rPr lang="zh-CN" altLang="en-US" sz="2400" b="1" dirty="0">
                <a:solidFill>
                  <a:srgbClr val="231916"/>
                </a:solidFill>
                <a:latin typeface="微软雅黑" pitchFamily="34" charset="-122"/>
                <a:ea typeface="微软雅黑" pitchFamily="34" charset="-122"/>
              </a:rPr>
              <a:t>日</a:t>
            </a:r>
            <a:r>
              <a:rPr lang="zh-CN" altLang="zh-CN" sz="2400" b="1" dirty="0">
                <a:solidFill>
                  <a:srgbClr val="231916"/>
                </a:solidFill>
                <a:latin typeface="微软雅黑" pitchFamily="34" charset="-122"/>
                <a:ea typeface="微软雅黑" pitchFamily="34" charset="-122"/>
              </a:rPr>
              <a:t>上任</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后不久</a:t>
            </a:r>
            <a:r>
              <a:rPr lang="zh-CN" altLang="en-US"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就宣布把美国的亚太战略拓展延伸为</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印太战略</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a:t>
            </a:r>
            <a:r>
              <a:rPr lang="zh-CN" altLang="en-US" sz="2400" b="1" dirty="0">
                <a:solidFill>
                  <a:srgbClr val="231916"/>
                </a:solidFill>
                <a:latin typeface="微软雅黑" pitchFamily="34" charset="-122"/>
                <a:ea typeface="微软雅黑" pitchFamily="34" charset="-122"/>
                <a:cs typeface="宋体" panose="02010600030101010101" pitchFamily="2" charset="-122"/>
              </a:rPr>
              <a:t>。其</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目</a:t>
            </a:r>
            <a:r>
              <a:rPr lang="zh-CN" altLang="en-US" sz="2400" b="1" dirty="0">
                <a:solidFill>
                  <a:srgbClr val="231916"/>
                </a:solidFill>
                <a:effectLst/>
                <a:latin typeface="微软雅黑" pitchFamily="34" charset="-122"/>
                <a:ea typeface="微软雅黑" pitchFamily="34" charset="-122"/>
                <a:cs typeface="宋体" panose="02010600030101010101" pitchFamily="2" charset="-122"/>
              </a:rPr>
              <a:t>的</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也是遏制中国的崛起，维护美国的霸主地位。</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en-US" altLang="zh-CN" sz="2400" b="1" dirty="0">
                <a:latin typeface="微软雅黑" pitchFamily="34" charset="-122"/>
                <a:ea typeface="微软雅黑" pitchFamily="34" charset="-122"/>
                <a:cs typeface="宋体" panose="02010600030101010101" pitchFamily="2" charset="-122"/>
              </a:rPr>
              <a:t>2018</a:t>
            </a:r>
            <a:r>
              <a:rPr lang="zh-CN" altLang="zh-CN" sz="2400" b="1" dirty="0">
                <a:latin typeface="微软雅黑" pitchFamily="34" charset="-122"/>
                <a:ea typeface="微软雅黑" pitchFamily="34" charset="-122"/>
                <a:cs typeface="宋体" panose="02010600030101010101" pitchFamily="2" charset="-122"/>
              </a:rPr>
              <a:t>年以来，在推动</a:t>
            </a:r>
            <a:r>
              <a:rPr lang="en-US" altLang="zh-CN" sz="2400" b="1" dirty="0">
                <a:latin typeface="微软雅黑" pitchFamily="34" charset="-122"/>
                <a:ea typeface="微软雅黑" pitchFamily="34" charset="-122"/>
                <a:cs typeface="宋体" panose="02010600030101010101" pitchFamily="2" charset="-122"/>
              </a:rPr>
              <a:t>“</a:t>
            </a:r>
            <a:r>
              <a:rPr lang="zh-CN" altLang="zh-CN" sz="2400" b="1" dirty="0">
                <a:latin typeface="微软雅黑" pitchFamily="34" charset="-122"/>
                <a:ea typeface="微软雅黑" pitchFamily="34" charset="-122"/>
                <a:cs typeface="宋体" panose="02010600030101010101" pitchFamily="2" charset="-122"/>
              </a:rPr>
              <a:t>印太战略</a:t>
            </a:r>
            <a:r>
              <a:rPr lang="en-US" altLang="zh-CN" sz="2400" b="1" dirty="0">
                <a:latin typeface="微软雅黑" pitchFamily="34" charset="-122"/>
                <a:ea typeface="微软雅黑" pitchFamily="34" charset="-122"/>
                <a:cs typeface="宋体" panose="02010600030101010101" pitchFamily="2" charset="-122"/>
              </a:rPr>
              <a:t>”</a:t>
            </a:r>
            <a:r>
              <a:rPr lang="zh-CN" altLang="zh-CN" sz="2400" b="1" dirty="0">
                <a:latin typeface="微软雅黑" pitchFamily="34" charset="-122"/>
                <a:ea typeface="微软雅黑" pitchFamily="34" charset="-122"/>
                <a:cs typeface="宋体" panose="02010600030101010101" pitchFamily="2" charset="-122"/>
              </a:rPr>
              <a:t>的实践上，美国展现了一种进攻之势。</a:t>
            </a:r>
            <a:endParaRPr lang="en-US" altLang="zh-CN" sz="2400" b="1" dirty="0">
              <a:latin typeface="微软雅黑" pitchFamily="34" charset="-122"/>
              <a:ea typeface="微软雅黑" pitchFamily="34" charset="-122"/>
              <a:cs typeface="宋体" panose="02010600030101010101" pitchFamily="2" charset="-122"/>
            </a:endParaRPr>
          </a:p>
          <a:p>
            <a:pPr>
              <a:lnSpc>
                <a:spcPct val="150000"/>
              </a:lnSpc>
            </a:pPr>
            <a:r>
              <a:rPr lang="en-US" altLang="zh-CN" sz="2400" b="1" spc="-10" dirty="0">
                <a:solidFill>
                  <a:srgbClr val="231916"/>
                </a:solidFill>
                <a:effectLst/>
                <a:latin typeface="微软雅黑" pitchFamily="34" charset="-122"/>
                <a:ea typeface="微软雅黑" pitchFamily="34" charset="-122"/>
                <a:cs typeface="宋体" panose="02010600030101010101" pitchFamily="2" charset="-122"/>
              </a:rPr>
              <a:t>2019</a:t>
            </a:r>
            <a:r>
              <a:rPr lang="zh-CN" altLang="en-US" sz="2400" b="1" spc="-10" dirty="0">
                <a:solidFill>
                  <a:srgbClr val="231916"/>
                </a:solidFill>
                <a:effectLst/>
                <a:latin typeface="微软雅黑" pitchFamily="34" charset="-122"/>
                <a:ea typeface="微软雅黑" pitchFamily="34" charset="-122"/>
                <a:cs typeface="宋体" panose="02010600030101010101" pitchFamily="2" charset="-122"/>
              </a:rPr>
              <a:t>年，</a:t>
            </a:r>
            <a:r>
              <a:rPr lang="zh-CN" altLang="en-US" sz="2400" b="1" spc="-25" dirty="0">
                <a:solidFill>
                  <a:srgbClr val="231916"/>
                </a:solidFill>
                <a:latin typeface="微软雅黑" pitchFamily="34" charset="-122"/>
                <a:ea typeface="微软雅黑" pitchFamily="34" charset="-122"/>
                <a:cs typeface="宋体" panose="02010600030101010101" pitchFamily="2" charset="-122"/>
              </a:rPr>
              <a:t>美国</a:t>
            </a:r>
            <a:r>
              <a:rPr lang="zh-CN" altLang="zh-CN" sz="2400" b="1" spc="-25" dirty="0">
                <a:solidFill>
                  <a:srgbClr val="231916"/>
                </a:solidFill>
                <a:effectLst/>
                <a:latin typeface="微软雅黑" pitchFamily="34" charset="-122"/>
                <a:ea typeface="微软雅黑" pitchFamily="34" charset="-122"/>
                <a:cs typeface="宋体" panose="02010600030101010101" pitchFamily="2" charset="-122"/>
              </a:rPr>
              <a:t>加速</a:t>
            </a:r>
            <a:r>
              <a:rPr lang="en-US" altLang="zh-CN" sz="2400" b="1" spc="-25"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spc="-25" dirty="0">
                <a:solidFill>
                  <a:srgbClr val="231916"/>
                </a:solidFill>
                <a:effectLst/>
                <a:latin typeface="微软雅黑" pitchFamily="34" charset="-122"/>
                <a:ea typeface="微软雅黑" pitchFamily="34" charset="-122"/>
                <a:cs typeface="宋体" panose="02010600030101010101" pitchFamily="2" charset="-122"/>
              </a:rPr>
              <a:t>印太战略</a:t>
            </a:r>
            <a:r>
              <a:rPr lang="en-US" altLang="zh-CN" sz="2400" b="1" spc="-25" dirty="0">
                <a:solidFill>
                  <a:srgbClr val="231916"/>
                </a:solidFill>
                <a:effectLst/>
                <a:latin typeface="微软雅黑" pitchFamily="34" charset="-122"/>
                <a:ea typeface="微软雅黑" pitchFamily="34" charset="-122"/>
                <a:cs typeface="宋体" panose="02010600030101010101" pitchFamily="2" charset="-122"/>
              </a:rPr>
              <a:t>”</a:t>
            </a:r>
            <a:r>
              <a:rPr lang="zh-CN" altLang="zh-CN" sz="2400" b="1" spc="-25" dirty="0">
                <a:solidFill>
                  <a:srgbClr val="231916"/>
                </a:solidFill>
                <a:effectLst/>
                <a:latin typeface="微软雅黑" pitchFamily="34" charset="-122"/>
                <a:ea typeface="微软雅黑" pitchFamily="34" charset="-122"/>
                <a:cs typeface="宋体" panose="02010600030101010101" pitchFamily="2" charset="-122"/>
              </a:rPr>
              <a:t>实施</a:t>
            </a:r>
            <a:r>
              <a:rPr lang="zh-CN" altLang="en-US" sz="2400" b="1" spc="-25" dirty="0" smtClean="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spc="6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400" b="1" dirty="0">
              <a:solidFill>
                <a:srgbClr val="739C7C"/>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400" dirty="0">
              <a:solidFill>
                <a:srgbClr val="739C7C"/>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400" dirty="0">
              <a:solidFill>
                <a:srgbClr val="739C7C"/>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400" dirty="0">
              <a:solidFill>
                <a:srgbClr val="739C7C"/>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4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400" dirty="0">
              <a:latin typeface="微软雅黑" pitchFamily="34" charset="-122"/>
              <a:ea typeface="微软雅黑" pitchFamily="34" charset="-122"/>
            </a:endParaRPr>
          </a:p>
        </p:txBody>
      </p:sp>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28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一、美国的“亚太再平衡”战略和“印太战略”带来的问题</a:t>
            </a:r>
          </a:p>
        </p:txBody>
      </p:sp>
    </p:spTree>
    <p:extLst>
      <p:ext uri="{BB962C8B-B14F-4D97-AF65-F5344CB8AC3E}">
        <p14:creationId xmlns:p14="http://schemas.microsoft.com/office/powerpoint/2010/main" val="3678507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4ADA6624-C1AD-4F25-8819-4C9E1A5400D2}"/>
              </a:ext>
            </a:extLst>
          </p:cNvPr>
          <p:cNvSpPr>
            <a:spLocks noGrp="1"/>
          </p:cNvSpPr>
          <p:nvPr>
            <p:ph idx="1"/>
          </p:nvPr>
        </p:nvSpPr>
        <p:spPr>
          <a:xfrm>
            <a:off x="521863" y="1332411"/>
            <a:ext cx="11234708" cy="4641669"/>
          </a:xfrm>
          <a:ln>
            <a:solidFill>
              <a:schemeClr val="accent1"/>
            </a:solidFill>
          </a:ln>
        </p:spPr>
        <p:txBody>
          <a:bodyPr>
            <a:noAutofit/>
          </a:bodyPr>
          <a:lstStyle/>
          <a:p>
            <a:pPr>
              <a:lnSpc>
                <a:spcPct val="150000"/>
              </a:lnSpc>
            </a:pPr>
            <a:r>
              <a:rPr lang="zh-CN" altLang="zh-CN" sz="2000" b="1" dirty="0">
                <a:solidFill>
                  <a:srgbClr val="739C7C"/>
                </a:solidFill>
                <a:latin typeface="微软雅黑" pitchFamily="34" charset="-122"/>
                <a:ea typeface="微软雅黑" pitchFamily="34" charset="-122"/>
              </a:rPr>
              <a:t>２．特朗普政府的“印太战略”</a:t>
            </a:r>
            <a:endParaRPr lang="en-US" altLang="zh-CN" sz="2000" b="1" dirty="0">
              <a:solidFill>
                <a:srgbClr val="739C7C"/>
              </a:solidFill>
              <a:latin typeface="微软雅黑" pitchFamily="34" charset="-122"/>
              <a:ea typeface="微软雅黑" pitchFamily="34" charset="-122"/>
            </a:endParaRPr>
          </a:p>
          <a:p>
            <a:pPr>
              <a:lnSpc>
                <a:spcPct val="150000"/>
              </a:lnSpc>
            </a:pPr>
            <a:r>
              <a:rPr lang="en-US" altLang="zh-CN" sz="2000" b="1" dirty="0">
                <a:latin typeface="微软雅黑" pitchFamily="34" charset="-122"/>
                <a:ea typeface="微软雅黑" pitchFamily="34" charset="-122"/>
                <a:cs typeface="宋体" panose="02010600030101010101" pitchFamily="2" charset="-122"/>
              </a:rPr>
              <a:t>2018</a:t>
            </a:r>
            <a:r>
              <a:rPr lang="zh-CN" altLang="zh-CN" sz="2000" b="1" dirty="0">
                <a:latin typeface="微软雅黑" pitchFamily="34" charset="-122"/>
                <a:ea typeface="微软雅黑" pitchFamily="34" charset="-122"/>
                <a:cs typeface="宋体" panose="02010600030101010101" pitchFamily="2" charset="-122"/>
              </a:rPr>
              <a:t>年以来，在推动</a:t>
            </a:r>
            <a:r>
              <a:rPr lang="en-US" altLang="zh-CN" sz="2000" b="1" dirty="0">
                <a:latin typeface="微软雅黑" pitchFamily="34" charset="-122"/>
                <a:ea typeface="微软雅黑" pitchFamily="34" charset="-122"/>
                <a:cs typeface="宋体" panose="02010600030101010101" pitchFamily="2" charset="-122"/>
              </a:rPr>
              <a:t>“</a:t>
            </a:r>
            <a:r>
              <a:rPr lang="zh-CN" altLang="zh-CN" sz="2000" b="1" dirty="0">
                <a:latin typeface="微软雅黑" pitchFamily="34" charset="-122"/>
                <a:ea typeface="微软雅黑" pitchFamily="34" charset="-122"/>
                <a:cs typeface="宋体" panose="02010600030101010101" pitchFamily="2" charset="-122"/>
              </a:rPr>
              <a:t>印太战略</a:t>
            </a:r>
            <a:r>
              <a:rPr lang="en-US" altLang="zh-CN" sz="2000" b="1" dirty="0">
                <a:latin typeface="微软雅黑" pitchFamily="34" charset="-122"/>
                <a:ea typeface="微软雅黑" pitchFamily="34" charset="-122"/>
                <a:cs typeface="宋体" panose="02010600030101010101" pitchFamily="2" charset="-122"/>
              </a:rPr>
              <a:t>”</a:t>
            </a:r>
            <a:r>
              <a:rPr lang="zh-CN" altLang="zh-CN" sz="2000" b="1" dirty="0">
                <a:latin typeface="微软雅黑" pitchFamily="34" charset="-122"/>
                <a:ea typeface="微软雅黑" pitchFamily="34" charset="-122"/>
                <a:cs typeface="宋体" panose="02010600030101010101" pitchFamily="2" charset="-122"/>
              </a:rPr>
              <a:t>的实践上，美国展现了一种进攻之势。</a:t>
            </a:r>
            <a:endParaRPr lang="en-US" altLang="zh-CN" sz="2000" b="1" dirty="0">
              <a:latin typeface="微软雅黑" pitchFamily="34" charset="-122"/>
              <a:ea typeface="微软雅黑" pitchFamily="34" charset="-122"/>
              <a:cs typeface="宋体" panose="02010600030101010101" pitchFamily="2" charset="-122"/>
            </a:endParaRPr>
          </a:p>
          <a:p>
            <a:pPr>
              <a:lnSpc>
                <a:spcPct val="150000"/>
              </a:lnSpc>
            </a:pPr>
            <a:r>
              <a:rPr lang="zh-CN" altLang="zh-CN" sz="2000" b="1" spc="20" dirty="0">
                <a:solidFill>
                  <a:srgbClr val="0070C0"/>
                </a:solidFill>
                <a:effectLst/>
                <a:latin typeface="微软雅黑" pitchFamily="34" charset="-122"/>
                <a:ea typeface="微软雅黑" pitchFamily="34" charset="-122"/>
                <a:cs typeface="宋体" panose="02010600030101010101" pitchFamily="2" charset="-122"/>
              </a:rPr>
              <a:t>第一，进一步密切同盟关系，稳固战略支撑。</a:t>
            </a:r>
            <a:endParaRPr lang="en-US" altLang="zh-CN" sz="2000" b="1" spc="20" dirty="0">
              <a:solidFill>
                <a:srgbClr val="0070C0"/>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spc="25" dirty="0">
                <a:solidFill>
                  <a:srgbClr val="0070C0"/>
                </a:solidFill>
                <a:effectLst/>
                <a:latin typeface="微软雅黑" pitchFamily="34" charset="-122"/>
                <a:ea typeface="微软雅黑" pitchFamily="34" charset="-122"/>
                <a:cs typeface="宋体" panose="02010600030101010101" pitchFamily="2" charset="-122"/>
              </a:rPr>
              <a:t>第二，加强对南亚、东南亚力量投入。</a:t>
            </a:r>
            <a:endParaRPr lang="en-US" altLang="zh-CN" sz="2000" b="1" spc="25" dirty="0">
              <a:solidFill>
                <a:srgbClr val="0070C0"/>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spc="20" dirty="0">
                <a:solidFill>
                  <a:srgbClr val="0070C0"/>
                </a:solidFill>
                <a:effectLst/>
                <a:latin typeface="微软雅黑" pitchFamily="34" charset="-122"/>
                <a:ea typeface="微软雅黑" pitchFamily="34" charset="-122"/>
                <a:cs typeface="宋体" panose="02010600030101010101" pitchFamily="2" charset="-122"/>
              </a:rPr>
              <a:t>第三，强化印太地区军事力量建设。</a:t>
            </a:r>
            <a:r>
              <a:rPr lang="zh-CN" altLang="zh-CN" sz="2000" b="1" spc="20" dirty="0">
                <a:solidFill>
                  <a:srgbClr val="231916"/>
                </a:solidFill>
                <a:effectLst/>
                <a:latin typeface="微软雅黑" pitchFamily="34" charset="-122"/>
                <a:ea typeface="微软雅黑" pitchFamily="34" charset="-122"/>
                <a:cs typeface="宋体" panose="02010600030101010101" pitchFamily="2" charset="-122"/>
              </a:rPr>
              <a:t>在辖区内前沿继续保持十几万驻军规模，优先部署各型先进战机和舰艇，</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以提高美国打赢高端战争的能力；继续</a:t>
            </a:r>
            <a:r>
              <a:rPr lang="zh-CN" altLang="zh-CN" sz="2000" b="1" spc="30" dirty="0">
                <a:solidFill>
                  <a:srgbClr val="231916"/>
                </a:solidFill>
                <a:effectLst/>
                <a:latin typeface="微软雅黑" pitchFamily="34" charset="-122"/>
                <a:ea typeface="微软雅黑" pitchFamily="34" charset="-122"/>
                <a:cs typeface="宋体" panose="02010600030101010101" pitchFamily="2" charset="-122"/>
              </a:rPr>
              <a:t>加强实战训练，组织陆海空军部队举行各类较大规模演习演练，与盟国、友好国家在南</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海、太平洋地区频繁进行大规模联合作战演习。</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第四，积极开展军事外交活动。</a:t>
            </a:r>
            <a:r>
              <a:rPr lang="zh-CN" altLang="zh-CN" sz="2000" b="1" dirty="0">
                <a:effectLst/>
                <a:latin typeface="微软雅黑" pitchFamily="34" charset="-122"/>
                <a:ea typeface="微软雅黑" pitchFamily="34" charset="-122"/>
                <a:cs typeface="宋体" panose="02010600030101010101" pitchFamily="2" charset="-122"/>
              </a:rPr>
              <a:t>美、日、印、澳成功举行印太四方会谈并达成多项共识，为美国推销</a:t>
            </a:r>
            <a:r>
              <a:rPr lang="en-US" altLang="zh-CN" sz="2000" b="1" dirty="0">
                <a:effectLst/>
                <a:latin typeface="微软雅黑" pitchFamily="34" charset="-122"/>
                <a:ea typeface="微软雅黑" pitchFamily="34" charset="-122"/>
                <a:cs typeface="宋体" panose="02010600030101010101" pitchFamily="2" charset="-122"/>
              </a:rPr>
              <a:t>“</a:t>
            </a:r>
            <a:r>
              <a:rPr lang="zh-CN" altLang="zh-CN" sz="2000" b="1" dirty="0">
                <a:effectLst/>
                <a:latin typeface="微软雅黑" pitchFamily="34" charset="-122"/>
                <a:ea typeface="微软雅黑" pitchFamily="34" charset="-122"/>
                <a:cs typeface="宋体" panose="02010600030101010101" pitchFamily="2" charset="-122"/>
              </a:rPr>
              <a:t>印太战略</a:t>
            </a:r>
            <a:r>
              <a:rPr lang="en-US" altLang="zh-CN" sz="2000" b="1" dirty="0">
                <a:effectLst/>
                <a:latin typeface="微软雅黑" pitchFamily="34" charset="-122"/>
                <a:ea typeface="微软雅黑" pitchFamily="34" charset="-122"/>
                <a:cs typeface="宋体" panose="02010600030101010101" pitchFamily="2" charset="-122"/>
              </a:rPr>
              <a:t>”</a:t>
            </a:r>
            <a:r>
              <a:rPr lang="zh-CN" altLang="zh-CN" sz="2000" b="1" dirty="0">
                <a:effectLst/>
                <a:latin typeface="微软雅黑" pitchFamily="34" charset="-122"/>
                <a:ea typeface="微软雅黑" pitchFamily="34" charset="-122"/>
                <a:cs typeface="宋体" panose="02010600030101010101" pitchFamily="2" charset="-122"/>
              </a:rPr>
              <a:t>铺路</a:t>
            </a:r>
            <a:r>
              <a:rPr lang="zh-CN" altLang="en-US" sz="2000" b="1" dirty="0">
                <a:effectLst/>
                <a:latin typeface="微软雅黑" pitchFamily="34" charset="-122"/>
                <a:ea typeface="微软雅黑" pitchFamily="34" charset="-122"/>
                <a:cs typeface="宋体" panose="02010600030101010101" pitchFamily="2" charset="-122"/>
              </a:rPr>
              <a:t>。</a:t>
            </a:r>
            <a:endParaRPr lang="zh-CN" altLang="zh-CN" sz="2000" b="1" dirty="0">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000" b="1" dirty="0">
              <a:solidFill>
                <a:srgbClr val="0070C0"/>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b="1" dirty="0">
              <a:solidFill>
                <a:srgbClr val="231916"/>
              </a:solidFill>
              <a:latin typeface="微软雅黑" pitchFamily="34" charset="-122"/>
              <a:ea typeface="微软雅黑" pitchFamily="34" charset="-122"/>
            </a:endParaRPr>
          </a:p>
          <a:p>
            <a:pPr>
              <a:lnSpc>
                <a:spcPct val="150000"/>
              </a:lnSpc>
            </a:pPr>
            <a:endParaRPr lang="en-US" altLang="zh-CN" sz="20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0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0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28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一、美国的“亚太再平衡”战略和“印太战略”带来的问题</a:t>
            </a:r>
          </a:p>
        </p:txBody>
      </p:sp>
    </p:spTree>
    <p:extLst>
      <p:ext uri="{BB962C8B-B14F-4D97-AF65-F5344CB8AC3E}">
        <p14:creationId xmlns:p14="http://schemas.microsoft.com/office/powerpoint/2010/main" val="23923891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71E4F472-9C06-46FA-A793-A1A4E53BFAED}"/>
              </a:ext>
            </a:extLst>
          </p:cNvPr>
          <p:cNvSpPr>
            <a:spLocks noGrp="1"/>
          </p:cNvSpPr>
          <p:nvPr>
            <p:ph idx="1"/>
          </p:nvPr>
        </p:nvSpPr>
        <p:spPr>
          <a:xfrm>
            <a:off x="505951" y="1411748"/>
            <a:ext cx="11151540" cy="5082886"/>
          </a:xfrm>
          <a:ln>
            <a:solidFill>
              <a:schemeClr val="accent1"/>
            </a:solidFill>
          </a:ln>
        </p:spPr>
        <p:txBody>
          <a:bodyPr>
            <a:normAutofit/>
          </a:bodyPr>
          <a:lstStyle/>
          <a:p>
            <a:pPr>
              <a:lnSpc>
                <a:spcPct val="150000"/>
              </a:lnSpc>
            </a:pPr>
            <a:r>
              <a:rPr lang="zh-CN" altLang="zh-CN" sz="2400" b="1" dirty="0">
                <a:solidFill>
                  <a:srgbClr val="739C7C"/>
                </a:solidFill>
                <a:latin typeface="微软雅黑" pitchFamily="34" charset="-122"/>
                <a:ea typeface="微软雅黑" pitchFamily="34" charset="-122"/>
              </a:rPr>
              <a:t>２．特朗普政府的“印太战略”  </a:t>
            </a:r>
            <a:endParaRPr lang="en-US" altLang="zh-CN" sz="2400" b="1" dirty="0">
              <a:solidFill>
                <a:srgbClr val="739C7C"/>
              </a:solidFill>
              <a:latin typeface="微软雅黑" pitchFamily="34" charset="-122"/>
              <a:ea typeface="微软雅黑" pitchFamily="34" charset="-122"/>
            </a:endParaRPr>
          </a:p>
          <a:p>
            <a:pPr marL="0" marR="710565" indent="0" algn="just">
              <a:lnSpc>
                <a:spcPct val="150000"/>
              </a:lnSpc>
              <a:spcBef>
                <a:spcPts val="0"/>
              </a:spcBef>
              <a:spcAft>
                <a:spcPts val="0"/>
              </a:spcAft>
            </a:pP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美国还加大对中国的指责，</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称中国正通过</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军事现代化、影响力行动、掠夺性经济</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重塑地区秩序。</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2019</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年底爆发新冠肺炎疫情，美国不顾中国为世界抗击疫情作出的牺牲和贡献，对中国进行了高强度、高频率的舆论攻击，</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污名化</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中国，</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甩锅</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中国，抹黑中国。</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0" marR="710565" indent="0" algn="just">
              <a:lnSpc>
                <a:spcPct val="150000"/>
              </a:lnSpc>
              <a:spcBef>
                <a:spcPts val="0"/>
              </a:spcBef>
              <a:spcAft>
                <a:spcPts val="0"/>
              </a:spcAft>
            </a:pP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0" indent="0">
              <a:lnSpc>
                <a:spcPct val="150000"/>
              </a:lnSpc>
              <a:spcBef>
                <a:spcPts val="0"/>
              </a:spcBef>
            </a:pPr>
            <a:r>
              <a:rPr lang="zh-CN" altLang="zh-CN" sz="2000" b="1" dirty="0">
                <a:solidFill>
                  <a:srgbClr val="C00000"/>
                </a:solidFill>
                <a:latin typeface="微软雅黑" pitchFamily="34" charset="-122"/>
                <a:ea typeface="微软雅黑" pitchFamily="34" charset="-122"/>
              </a:rPr>
              <a:t>从某种程度上说，贸易战、科技战等经济战也是这个时代的战争形式之一。</a:t>
            </a:r>
            <a:r>
              <a:rPr lang="zh-CN" altLang="zh-CN" sz="2000" b="1" dirty="0">
                <a:solidFill>
                  <a:srgbClr val="231916"/>
                </a:solidFill>
                <a:latin typeface="微软雅黑" pitchFamily="34" charset="-122"/>
                <a:ea typeface="微软雅黑" pitchFamily="34" charset="-122"/>
              </a:rPr>
              <a:t>传统上说军事是政治的继续，而经济是政治的基础，科技既是经济的动力，也是军事的基础。</a:t>
            </a:r>
            <a:r>
              <a:rPr lang="zh-CN" altLang="zh-CN" sz="2000" b="1" dirty="0">
                <a:solidFill>
                  <a:srgbClr val="0070C0"/>
                </a:solidFill>
                <a:latin typeface="微软雅黑" pitchFamily="34" charset="-122"/>
                <a:ea typeface="微软雅黑" pitchFamily="34" charset="-122"/>
              </a:rPr>
              <a:t>打击对手的科技和经济，是比军事打击更直接的对对手综合国力和战争能力的打击。</a:t>
            </a:r>
            <a:r>
              <a:rPr lang="zh-CN" altLang="zh-CN" sz="2000" b="1" dirty="0">
                <a:solidFill>
                  <a:srgbClr val="231916"/>
                </a:solidFill>
                <a:latin typeface="微软雅黑" pitchFamily="34" charset="-122"/>
                <a:ea typeface="微软雅黑" pitchFamily="34" charset="-122"/>
              </a:rPr>
              <a:t>所以，</a:t>
            </a:r>
            <a:r>
              <a:rPr lang="zh-CN" altLang="zh-CN" sz="2000" b="1" dirty="0">
                <a:solidFill>
                  <a:srgbClr val="C00000"/>
                </a:solidFill>
                <a:latin typeface="微软雅黑" pitchFamily="34" charset="-122"/>
                <a:ea typeface="微软雅黑" pitchFamily="34" charset="-122"/>
              </a:rPr>
              <a:t>美国将贸易战、经济战直接加入</a:t>
            </a:r>
            <a:r>
              <a:rPr lang="en-US" altLang="zh-CN" sz="2000" b="1" dirty="0">
                <a:solidFill>
                  <a:srgbClr val="C00000"/>
                </a:solidFill>
                <a:latin typeface="微软雅黑" pitchFamily="34" charset="-122"/>
                <a:ea typeface="微软雅黑" pitchFamily="34" charset="-122"/>
              </a:rPr>
              <a:t>“</a:t>
            </a:r>
            <a:r>
              <a:rPr lang="zh-CN" altLang="zh-CN" sz="2000" b="1" dirty="0">
                <a:solidFill>
                  <a:srgbClr val="C00000"/>
                </a:solidFill>
                <a:latin typeface="微软雅黑" pitchFamily="34" charset="-122"/>
                <a:ea typeface="微软雅黑" pitchFamily="34" charset="-122"/>
              </a:rPr>
              <a:t>印太战略</a:t>
            </a:r>
            <a:r>
              <a:rPr lang="en-US" altLang="zh-CN" sz="2000" b="1" dirty="0">
                <a:solidFill>
                  <a:srgbClr val="C00000"/>
                </a:solidFill>
                <a:latin typeface="微软雅黑" pitchFamily="34" charset="-122"/>
                <a:ea typeface="微软雅黑" pitchFamily="34" charset="-122"/>
              </a:rPr>
              <a:t>”</a:t>
            </a:r>
            <a:r>
              <a:rPr lang="zh-CN" altLang="zh-CN" sz="2000" b="1" dirty="0">
                <a:solidFill>
                  <a:srgbClr val="C00000"/>
                </a:solidFill>
                <a:latin typeface="微软雅黑" pitchFamily="34" charset="-122"/>
                <a:ea typeface="微软雅黑" pitchFamily="34" charset="-122"/>
              </a:rPr>
              <a:t>当中</a:t>
            </a:r>
            <a:r>
              <a:rPr lang="zh-CN" altLang="zh-CN" sz="2000" b="1" dirty="0">
                <a:solidFill>
                  <a:srgbClr val="231916"/>
                </a:solidFill>
                <a:latin typeface="微软雅黑" pitchFamily="34" charset="-122"/>
                <a:ea typeface="微软雅黑" pitchFamily="34" charset="-122"/>
              </a:rPr>
              <a:t>。</a:t>
            </a:r>
            <a:endParaRPr lang="en-US" altLang="zh-CN" sz="2000" b="1" dirty="0">
              <a:solidFill>
                <a:srgbClr val="231916"/>
              </a:solidFill>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28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一、美国的“亚太再平衡”战略和“印太战略”带来的问题</a:t>
            </a:r>
          </a:p>
        </p:txBody>
      </p:sp>
    </p:spTree>
    <p:extLst>
      <p:ext uri="{BB962C8B-B14F-4D97-AF65-F5344CB8AC3E}">
        <p14:creationId xmlns:p14="http://schemas.microsoft.com/office/powerpoint/2010/main" val="18619939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C324634C-AC21-4E0B-9FEB-1C2218F2847A}"/>
              </a:ext>
            </a:extLst>
          </p:cNvPr>
          <p:cNvSpPr>
            <a:spLocks noGrp="1"/>
          </p:cNvSpPr>
          <p:nvPr>
            <p:ph idx="1"/>
          </p:nvPr>
        </p:nvSpPr>
        <p:spPr>
          <a:xfrm>
            <a:off x="418012" y="1296171"/>
            <a:ext cx="11399519" cy="5461680"/>
          </a:xfrm>
          <a:ln>
            <a:solidFill>
              <a:schemeClr val="accent1"/>
            </a:solidFill>
          </a:ln>
        </p:spPr>
        <p:txBody>
          <a:bodyPr>
            <a:normAutofit lnSpcReduction="10000"/>
          </a:bodyPr>
          <a:lstStyle/>
          <a:p>
            <a:pPr>
              <a:lnSpc>
                <a:spcPct val="150000"/>
              </a:lnSpc>
            </a:pPr>
            <a:r>
              <a:rPr lang="zh-CN" altLang="zh-CN" sz="2400" b="1" dirty="0">
                <a:solidFill>
                  <a:srgbClr val="739C7C"/>
                </a:solidFill>
                <a:latin typeface="微软雅黑" pitchFamily="34" charset="-122"/>
                <a:ea typeface="微软雅黑" pitchFamily="34" charset="-122"/>
              </a:rPr>
              <a:t>２．特朗普政府的“印太战略”  </a:t>
            </a:r>
            <a:endParaRPr lang="en-US" altLang="zh-CN" sz="2400" b="1" dirty="0">
              <a:solidFill>
                <a:srgbClr val="739C7C"/>
              </a:solidFill>
              <a:latin typeface="微软雅黑" pitchFamily="34" charset="-122"/>
              <a:ea typeface="微软雅黑" pitchFamily="34" charset="-122"/>
            </a:endParaRPr>
          </a:p>
          <a:p>
            <a:pPr marL="0" indent="0">
              <a:lnSpc>
                <a:spcPct val="150000"/>
              </a:lnSpc>
            </a:pP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美国在经贸领域制造矛盾的同时</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，也在其他领域刻意挑事，对中国进行全方位的打压。</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美国作为工业社会的全球霸主，极其担心在信息社会失去霸主地位，</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极力压制中国的科技发展态势</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。怂恿加拿大制造</a:t>
            </a:r>
            <a:r>
              <a:rPr lang="en-US" altLang="zh-CN" sz="2000" b="1" dirty="0">
                <a:solidFill>
                  <a:srgbClr val="00B050"/>
                </a:solidFill>
                <a:effectLst/>
                <a:latin typeface="微软雅黑" pitchFamily="34" charset="-122"/>
                <a:ea typeface="微软雅黑" pitchFamily="34" charset="-122"/>
                <a:cs typeface="宋体" panose="02010600030101010101" pitchFamily="2" charset="-122"/>
              </a:rPr>
              <a:t>“</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孟晚舟事件</a:t>
            </a:r>
            <a:r>
              <a:rPr lang="en-US" altLang="zh-CN" sz="2000" b="1" dirty="0">
                <a:solidFill>
                  <a:srgbClr val="00B050"/>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，以维护国家安全为名，动用制裁、</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断供</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等多种手段，对华为等中国高科技企业进行打压，并极力施压其他国家拒用华为</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5G</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等中国技术和产品。</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0" marR="711835" indent="0" algn="just">
              <a:lnSpc>
                <a:spcPct val="150000"/>
              </a:lnSpc>
              <a:spcBef>
                <a:spcPts val="0"/>
              </a:spcBef>
              <a:spcAft>
                <a:spcPts val="0"/>
              </a:spcAft>
            </a:pPr>
            <a:r>
              <a:rPr lang="zh-CN" altLang="zh-CN" sz="2000" b="1" dirty="0" smtClean="0">
                <a:solidFill>
                  <a:srgbClr val="C00000"/>
                </a:solidFill>
                <a:effectLst/>
                <a:latin typeface="微软雅黑" pitchFamily="34" charset="-122"/>
                <a:ea typeface="微软雅黑" pitchFamily="34" charset="-122"/>
                <a:cs typeface="宋体" panose="02010600030101010101" pitchFamily="2" charset="-122"/>
              </a:rPr>
              <a:t>美国</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在台湾问题上动作频繁，冲击中美关系政治基础。</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近年</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来</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，美国明显加大打</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台湾牌</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力度。美国无视台湾民进党当局的刻意挑衅，恶意指责大陆</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打压台湾</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改变台海现状</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允许台高官访美，</a:t>
            </a:r>
            <a:r>
              <a:rPr lang="zh-CN" altLang="zh-CN" sz="2100" b="1" dirty="0">
                <a:solidFill>
                  <a:srgbClr val="00B050"/>
                </a:solidFill>
                <a:latin typeface="微软雅黑" pitchFamily="34" charset="-122"/>
                <a:ea typeface="微软雅黑" pitchFamily="34" charset="-122"/>
              </a:rPr>
              <a:t>特朗普任职四年</a:t>
            </a:r>
            <a:r>
              <a:rPr lang="en-US" altLang="zh-CN" sz="2100" b="1" dirty="0">
                <a:solidFill>
                  <a:srgbClr val="00B050"/>
                </a:solidFill>
                <a:latin typeface="微软雅黑" pitchFamily="34" charset="-122"/>
                <a:ea typeface="微软雅黑" pitchFamily="34" charset="-122"/>
              </a:rPr>
              <a:t>11</a:t>
            </a:r>
            <a:r>
              <a:rPr lang="zh-CN" altLang="zh-CN" sz="2100" b="1" dirty="0">
                <a:solidFill>
                  <a:srgbClr val="00B050"/>
                </a:solidFill>
                <a:latin typeface="微软雅黑" pitchFamily="34" charset="-122"/>
                <a:ea typeface="微软雅黑" pitchFamily="34" charset="-122"/>
              </a:rPr>
              <a:t>次对台军售，</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在《印太战略报告》中把台湾列为</a:t>
            </a:r>
            <a:r>
              <a:rPr lang="en-US" altLang="zh-CN" sz="2000" b="1" dirty="0">
                <a:solidFill>
                  <a:srgbClr val="00B050"/>
                </a:solidFill>
                <a:effectLst/>
                <a:latin typeface="微软雅黑" pitchFamily="34" charset="-122"/>
                <a:ea typeface="微软雅黑" pitchFamily="34" charset="-122"/>
                <a:cs typeface="宋体" panose="02010600030101010101" pitchFamily="2" charset="-122"/>
              </a:rPr>
              <a:t>“</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伙伴国</a:t>
            </a:r>
            <a:r>
              <a:rPr lang="en-US" altLang="zh-CN" sz="2000" b="1" dirty="0">
                <a:solidFill>
                  <a:srgbClr val="00B050"/>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，多次派舰机穿越台湾海峡，通过所谓</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《台北法案》</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，帮助稳固台湾</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邦交国</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，以</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台湾牌</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牵制</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打压中国。</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0" marR="716280" indent="0">
              <a:lnSpc>
                <a:spcPct val="150000"/>
              </a:lnSpc>
              <a:spcBef>
                <a:spcPts val="0"/>
              </a:spcBef>
              <a:spcAft>
                <a:spcPts val="0"/>
              </a:spcAft>
            </a:pPr>
            <a:r>
              <a:rPr lang="zh-CN" altLang="zh-CN" sz="2000" b="1" dirty="0" smtClean="0">
                <a:solidFill>
                  <a:srgbClr val="C00000"/>
                </a:solidFill>
                <a:effectLst/>
                <a:latin typeface="微软雅黑" pitchFamily="34" charset="-122"/>
                <a:ea typeface="微软雅黑" pitchFamily="34" charset="-122"/>
                <a:cs typeface="宋体" panose="02010600030101010101" pitchFamily="2" charset="-122"/>
              </a:rPr>
              <a:t>美国</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还加大涉疆涉藏涉港力度，</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推出所谓</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“2019</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维吾尔人权政策法案</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对等进入西藏法</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”“2019</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年西藏政策与支持法案</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和</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“2019</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年香港人权与民主法案</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，制衡中国。</a:t>
            </a:r>
            <a:endParaRPr lang="zh-CN" altLang="zh-CN" sz="2000" b="1" dirty="0">
              <a:effectLst/>
              <a:latin typeface="微软雅黑" pitchFamily="34" charset="-122"/>
              <a:ea typeface="微软雅黑" pitchFamily="34" charset="-122"/>
              <a:cs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28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一、美国的“亚太再平衡”战略和“印太战略”带来的问题</a:t>
            </a:r>
          </a:p>
        </p:txBody>
      </p:sp>
    </p:spTree>
    <p:extLst>
      <p:ext uri="{BB962C8B-B14F-4D97-AF65-F5344CB8AC3E}">
        <p14:creationId xmlns:p14="http://schemas.microsoft.com/office/powerpoint/2010/main" val="2298120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46F43C7E-2D5E-4479-9259-66AFED9FB460}"/>
              </a:ext>
            </a:extLst>
          </p:cNvPr>
          <p:cNvSpPr>
            <a:spLocks noGrp="1"/>
          </p:cNvSpPr>
          <p:nvPr>
            <p:ph idx="1"/>
          </p:nvPr>
        </p:nvSpPr>
        <p:spPr>
          <a:xfrm>
            <a:off x="522516" y="1347082"/>
            <a:ext cx="11251474" cy="5271432"/>
          </a:xfrm>
          <a:ln>
            <a:solidFill>
              <a:schemeClr val="accent1"/>
            </a:solidFill>
          </a:ln>
        </p:spPr>
        <p:txBody>
          <a:bodyPr>
            <a:normAutofit fontScale="92500"/>
          </a:bodyPr>
          <a:lstStyle/>
          <a:p>
            <a:pPr marL="0" indent="0">
              <a:lnSpc>
                <a:spcPct val="160000"/>
              </a:lnSpc>
              <a:spcBef>
                <a:spcPts val="0"/>
              </a:spcBef>
            </a:pP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对于美国的</a:t>
            </a:r>
            <a:r>
              <a:rPr lang="en-US" altLang="zh-CN" sz="20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印太战略</a:t>
            </a:r>
            <a:r>
              <a:rPr lang="en-US" altLang="zh-CN" sz="20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，我们必须有清醒的认识：</a:t>
            </a:r>
            <a:endParaRPr lang="en-US" altLang="zh-CN" sz="2000" b="1" dirty="0">
              <a:solidFill>
                <a:srgbClr val="C00000"/>
              </a:solidFill>
              <a:effectLst/>
              <a:latin typeface="微软雅黑" pitchFamily="34" charset="-122"/>
              <a:ea typeface="微软雅黑" pitchFamily="34" charset="-122"/>
              <a:cs typeface="宋体" panose="02010600030101010101" pitchFamily="2" charset="-122"/>
            </a:endParaRPr>
          </a:p>
          <a:p>
            <a:pPr marL="0" indent="0">
              <a:lnSpc>
                <a:spcPct val="160000"/>
              </a:lnSpc>
              <a:spcBef>
                <a:spcPts val="0"/>
              </a:spcBef>
            </a:pP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第一，任何一种战略都不应该逆时而动。</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当今时代是一个和平、发展、合作、共赢的时代，任何封闭、排他性的战略构想，都不合时宜，也都</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注定会失败</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0" indent="0">
              <a:lnSpc>
                <a:spcPct val="160000"/>
              </a:lnSpc>
              <a:spcBef>
                <a:spcPts val="0"/>
              </a:spcBef>
            </a:pP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第二，任何一种战略都不应该损害世界各国人民的福祉。</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中国一贯主张，世界各国应该各美其美、美美与共，共同构建人类命运共同体。任何满足一己私利的构想，都是不得人心的，</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最终</a:t>
            </a:r>
            <a:r>
              <a:rPr lang="zh-CN" altLang="en-US" sz="2000" b="1" dirty="0">
                <a:solidFill>
                  <a:srgbClr val="00B050"/>
                </a:solidFill>
                <a:effectLst/>
                <a:latin typeface="微软雅黑" pitchFamily="34" charset="-122"/>
                <a:ea typeface="微软雅黑" pitchFamily="34" charset="-122"/>
                <a:cs typeface="宋体" panose="02010600030101010101" pitchFamily="2" charset="-122"/>
              </a:rPr>
              <a:t>也</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会损人损己。</a:t>
            </a:r>
            <a:endParaRPr lang="en-US" altLang="zh-CN" sz="2000" b="1" dirty="0">
              <a:solidFill>
                <a:srgbClr val="00B050"/>
              </a:solidFill>
              <a:effectLst/>
              <a:latin typeface="微软雅黑" pitchFamily="34" charset="-122"/>
              <a:ea typeface="微软雅黑" pitchFamily="34" charset="-122"/>
              <a:cs typeface="宋体" panose="02010600030101010101" pitchFamily="2" charset="-122"/>
            </a:endParaRPr>
          </a:p>
          <a:p>
            <a:pPr marL="0" indent="0">
              <a:lnSpc>
                <a:spcPct val="160000"/>
              </a:lnSpc>
              <a:spcBef>
                <a:spcPts val="0"/>
              </a:spcBef>
            </a:pP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第三，任何一种战略都不应该突出对抗。</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实践证明，对抗解决不了问题，</a:t>
            </a:r>
            <a:r>
              <a:rPr lang="zh-CN" altLang="zh-CN" sz="2000" b="1" dirty="0">
                <a:effectLst/>
                <a:latin typeface="微软雅黑" pitchFamily="34" charset="-122"/>
                <a:ea typeface="微软雅黑" pitchFamily="34" charset="-122"/>
                <a:cs typeface="宋体" panose="02010600030101010101" pitchFamily="2" charset="-122"/>
              </a:rPr>
              <a:t>对话才有可能找到出路。</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有些国家加强军事存在、渲染军事竞争、推进军事对抗，</a:t>
            </a:r>
            <a:r>
              <a:rPr lang="zh-CN" altLang="zh-CN" sz="2000" b="1" dirty="0">
                <a:solidFill>
                  <a:srgbClr val="00B050"/>
                </a:solidFill>
                <a:effectLst/>
                <a:latin typeface="微软雅黑" pitchFamily="34" charset="-122"/>
                <a:ea typeface="微软雅黑" pitchFamily="34" charset="-122"/>
                <a:cs typeface="宋体" panose="02010600030101010101" pitchFamily="2" charset="-122"/>
              </a:rPr>
              <a:t>只会加剧紧张，危害世界和平。</a:t>
            </a:r>
            <a:endParaRPr lang="en-US" altLang="zh-CN" sz="2000" b="1" dirty="0">
              <a:solidFill>
                <a:srgbClr val="00B050"/>
              </a:solidFill>
              <a:effectLst/>
              <a:latin typeface="微软雅黑" pitchFamily="34" charset="-122"/>
              <a:ea typeface="微软雅黑" pitchFamily="34" charset="-122"/>
              <a:cs typeface="宋体" panose="02010600030101010101" pitchFamily="2" charset="-122"/>
            </a:endParaRPr>
          </a:p>
          <a:p>
            <a:pPr marL="0" indent="0">
              <a:lnSpc>
                <a:spcPct val="160000"/>
              </a:lnSpc>
              <a:spcBef>
                <a:spcPts val="0"/>
              </a:spcBef>
            </a:pPr>
            <a:r>
              <a:rPr lang="en-US" altLang="zh-CN" sz="2000" b="1" dirty="0">
                <a:solidFill>
                  <a:schemeClr val="bg2">
                    <a:lumMod val="10000"/>
                  </a:schemeClr>
                </a:solidFill>
                <a:effectLst/>
                <a:latin typeface="微软雅黑" pitchFamily="34" charset="-122"/>
                <a:ea typeface="微软雅黑" pitchFamily="34" charset="-122"/>
                <a:cs typeface="宋体" panose="02010600030101010101" pitchFamily="2" charset="-122"/>
              </a:rPr>
              <a:t>2021</a:t>
            </a:r>
            <a:r>
              <a:rPr lang="zh-CN" altLang="zh-CN" sz="2000" b="1" dirty="0">
                <a:solidFill>
                  <a:schemeClr val="bg2">
                    <a:lumMod val="10000"/>
                  </a:schemeClr>
                </a:solidFill>
                <a:effectLst/>
                <a:latin typeface="微软雅黑" pitchFamily="34" charset="-122"/>
                <a:ea typeface="微软雅黑" pitchFamily="34" charset="-122"/>
                <a:cs typeface="宋体" panose="02010600030101010101" pitchFamily="2" charset="-122"/>
              </a:rPr>
              <a:t>年</a:t>
            </a:r>
            <a:r>
              <a:rPr lang="en-US" altLang="zh-CN" sz="2000" b="1" dirty="0">
                <a:solidFill>
                  <a:schemeClr val="bg2">
                    <a:lumMod val="10000"/>
                  </a:schemeClr>
                </a:solidFill>
                <a:effectLst/>
                <a:latin typeface="微软雅黑" pitchFamily="34" charset="-122"/>
                <a:ea typeface="微软雅黑" pitchFamily="34" charset="-122"/>
                <a:cs typeface="宋体" panose="02010600030101010101" pitchFamily="2" charset="-122"/>
              </a:rPr>
              <a:t>3</a:t>
            </a:r>
            <a:r>
              <a:rPr lang="zh-CN" altLang="zh-CN" sz="2000" b="1" dirty="0">
                <a:solidFill>
                  <a:schemeClr val="bg2">
                    <a:lumMod val="10000"/>
                  </a:schemeClr>
                </a:solidFill>
                <a:effectLst/>
                <a:latin typeface="微软雅黑" pitchFamily="34" charset="-122"/>
                <a:ea typeface="微软雅黑" pitchFamily="34" charset="-122"/>
                <a:cs typeface="宋体" panose="02010600030101010101" pitchFamily="2" charset="-122"/>
              </a:rPr>
              <a:t>月，美国</a:t>
            </a:r>
            <a:r>
              <a:rPr lang="zh-CN" altLang="en-US" sz="2000" b="1" dirty="0">
                <a:solidFill>
                  <a:schemeClr val="bg2">
                    <a:lumMod val="10000"/>
                  </a:schemeClr>
                </a:solidFill>
                <a:latin typeface="微软雅黑" pitchFamily="34" charset="-122"/>
                <a:ea typeface="微软雅黑" pitchFamily="34" charset="-122"/>
                <a:cs typeface="宋体" panose="02010600030101010101" pitchFamily="2" charset="-122"/>
              </a:rPr>
              <a:t>国</a:t>
            </a:r>
            <a:r>
              <a:rPr lang="zh-CN" altLang="zh-CN" sz="2000" b="1" dirty="0">
                <a:solidFill>
                  <a:schemeClr val="bg2">
                    <a:lumMod val="10000"/>
                  </a:schemeClr>
                </a:solidFill>
                <a:effectLst/>
                <a:latin typeface="微软雅黑" pitchFamily="34" charset="-122"/>
                <a:ea typeface="微软雅黑" pitchFamily="34" charset="-122"/>
                <a:cs typeface="宋体" panose="02010600030101010101" pitchFamily="2" charset="-122"/>
              </a:rPr>
              <a:t>家安全委员会发布《临时国家安全战略纲要》</a:t>
            </a:r>
            <a:r>
              <a:rPr lang="zh-CN" altLang="zh-CN" sz="2000" b="1" dirty="0">
                <a:solidFill>
                  <a:schemeClr val="bg2">
                    <a:lumMod val="10000"/>
                  </a:schemeClr>
                </a:solidFill>
                <a:latin typeface="微软雅黑" pitchFamily="34" charset="-122"/>
                <a:ea typeface="微软雅黑" pitchFamily="34" charset="-122"/>
                <a:cs typeface="宋体" panose="02010600030101010101" pitchFamily="2" charset="-122"/>
              </a:rPr>
              <a:t>，称在</a:t>
            </a:r>
            <a:r>
              <a:rPr lang="zh-CN" altLang="zh-CN" sz="2000" b="1" dirty="0">
                <a:solidFill>
                  <a:schemeClr val="bg2">
                    <a:lumMod val="10000"/>
                  </a:schemeClr>
                </a:solidFill>
                <a:effectLst/>
                <a:latin typeface="微软雅黑" pitchFamily="34" charset="-122"/>
                <a:ea typeface="微软雅黑" pitchFamily="34" charset="-122"/>
                <a:cs typeface="宋体" panose="02010600030101010101" pitchFamily="2" charset="-122"/>
              </a:rPr>
              <a:t>美国的竞争对手里，中国是唯一具备经济和军事等实力挑战现行国际体系的国家。</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60000"/>
              </a:lnSpc>
            </a:pP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我们应该保持战略定力，努力保证经济持续健康发展，不断增强军事实力、综合国力，妥善应对各种挑战。</a:t>
            </a:r>
            <a:endParaRPr lang="zh-CN" altLang="en-US" sz="2000" b="1" dirty="0">
              <a:solidFill>
                <a:srgbClr val="0070C0"/>
              </a:solidFill>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28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一、美国的“亚太再平衡”战略和“印太战略”带来的问题</a:t>
            </a:r>
          </a:p>
        </p:txBody>
      </p:sp>
    </p:spTree>
    <p:extLst>
      <p:ext uri="{BB962C8B-B14F-4D97-AF65-F5344CB8AC3E}">
        <p14:creationId xmlns:p14="http://schemas.microsoft.com/office/powerpoint/2010/main" val="2319801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411D0F4D-89B2-4D2E-8506-AA0ED671E329}"/>
              </a:ext>
            </a:extLst>
          </p:cNvPr>
          <p:cNvSpPr>
            <a:spLocks noGrp="1"/>
          </p:cNvSpPr>
          <p:nvPr>
            <p:ph idx="1"/>
          </p:nvPr>
        </p:nvSpPr>
        <p:spPr>
          <a:xfrm>
            <a:off x="200296" y="1489166"/>
            <a:ext cx="11652069" cy="5085805"/>
          </a:xfrm>
        </p:spPr>
        <p:txBody>
          <a:bodyPr>
            <a:noAutofit/>
          </a:bodyPr>
          <a:lstStyle/>
          <a:p>
            <a:pPr>
              <a:lnSpc>
                <a:spcPct val="150000"/>
              </a:lnSpc>
            </a:pP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台湾是中国的第一大岛，位于中国东南沿海的大陆架上。台湾东临太平洋，东北邻琉球群岛，与其相隔约</a:t>
            </a:r>
            <a:r>
              <a:rPr lang="en-US" altLang="zh-CN" sz="2600" b="1" dirty="0">
                <a:solidFill>
                  <a:srgbClr val="231916"/>
                </a:solidFill>
                <a:effectLst/>
                <a:latin typeface="微软雅黑" pitchFamily="34" charset="-122"/>
                <a:ea typeface="微软雅黑" pitchFamily="34" charset="-122"/>
                <a:cs typeface="宋体" panose="02010600030101010101" pitchFamily="2" charset="-122"/>
              </a:rPr>
              <a:t>600</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千米；南接巴士海峡，与菲律宾相隔约</a:t>
            </a:r>
            <a:r>
              <a:rPr lang="en-US" altLang="zh-CN" sz="2600" b="1" dirty="0">
                <a:solidFill>
                  <a:srgbClr val="231916"/>
                </a:solidFill>
                <a:effectLst/>
                <a:latin typeface="微软雅黑" pitchFamily="34" charset="-122"/>
                <a:ea typeface="微软雅黑" pitchFamily="34" charset="-122"/>
                <a:cs typeface="宋体" panose="02010600030101010101" pitchFamily="2" charset="-122"/>
              </a:rPr>
              <a:t>300</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千米；西隔台湾海峡与福建相望，最窄处为</a:t>
            </a:r>
            <a:r>
              <a:rPr lang="en-US" altLang="zh-CN" sz="2600" b="1" dirty="0">
                <a:solidFill>
                  <a:srgbClr val="231916"/>
                </a:solidFill>
                <a:effectLst/>
                <a:latin typeface="微软雅黑" pitchFamily="34" charset="-122"/>
                <a:ea typeface="微软雅黑" pitchFamily="34" charset="-122"/>
                <a:cs typeface="宋体" panose="02010600030101010101" pitchFamily="2" charset="-122"/>
              </a:rPr>
              <a:t>130</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千米。</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台湾包括</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台湾本岛和兰屿、绿岛、钓鱼岛等</a:t>
            </a:r>
            <a:r>
              <a:rPr lang="en-US" altLang="zh-CN" sz="2600" b="1" dirty="0">
                <a:solidFill>
                  <a:srgbClr val="C00000"/>
                </a:solidFill>
                <a:effectLst/>
                <a:latin typeface="微软雅黑" pitchFamily="34" charset="-122"/>
                <a:ea typeface="微软雅黑" pitchFamily="34" charset="-122"/>
                <a:cs typeface="宋体" panose="02010600030101010101" pitchFamily="2" charset="-122"/>
              </a:rPr>
              <a:t>21</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个附属岛屿</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以及澎湖列岛在内的</a:t>
            </a:r>
            <a:r>
              <a:rPr lang="en-US" altLang="zh-CN" sz="2600" b="1" dirty="0">
                <a:solidFill>
                  <a:srgbClr val="C00000"/>
                </a:solidFill>
                <a:effectLst/>
                <a:latin typeface="微软雅黑" pitchFamily="34" charset="-122"/>
                <a:ea typeface="微软雅黑" pitchFamily="34" charset="-122"/>
                <a:cs typeface="宋体" panose="02010600030101010101" pitchFamily="2" charset="-122"/>
              </a:rPr>
              <a:t>64</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个岛屿</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，其中</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台湾本岛面积为</a:t>
            </a:r>
            <a:r>
              <a:rPr lang="en-US" altLang="zh-CN" sz="2600" b="1" dirty="0">
                <a:solidFill>
                  <a:srgbClr val="C00000"/>
                </a:solidFill>
                <a:effectLst/>
                <a:latin typeface="微软雅黑" pitchFamily="34" charset="-122"/>
                <a:ea typeface="微软雅黑" pitchFamily="34" charset="-122"/>
                <a:cs typeface="宋体" panose="02010600030101010101" pitchFamily="2" charset="-122"/>
              </a:rPr>
              <a:t>35873</a:t>
            </a: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平方千米</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600" b="1" dirty="0">
                <a:solidFill>
                  <a:srgbClr val="C00000"/>
                </a:solidFill>
                <a:effectLst/>
                <a:latin typeface="微软雅黑" pitchFamily="34" charset="-122"/>
                <a:ea typeface="微软雅黑" pitchFamily="34" charset="-122"/>
                <a:cs typeface="宋体" panose="02010600030101010101" pitchFamily="2" charset="-122"/>
              </a:rPr>
              <a:t>台湾地区</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还包括台湾当局控制的福建省的金门、马祖等岛屿，总面积为</a:t>
            </a:r>
            <a:r>
              <a:rPr lang="en-US" altLang="zh-CN" sz="2600" b="1" dirty="0">
                <a:solidFill>
                  <a:srgbClr val="231916"/>
                </a:solidFill>
                <a:effectLst/>
                <a:latin typeface="微软雅黑" pitchFamily="34" charset="-122"/>
                <a:ea typeface="微软雅黑" pitchFamily="34" charset="-122"/>
                <a:cs typeface="宋体" panose="02010600030101010101" pitchFamily="2" charset="-122"/>
              </a:rPr>
              <a:t>36188</a:t>
            </a: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平方千米。</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600" b="1" dirty="0">
                <a:solidFill>
                  <a:srgbClr val="231916"/>
                </a:solidFill>
                <a:effectLst/>
                <a:latin typeface="微软雅黑" pitchFamily="34" charset="-122"/>
                <a:ea typeface="微软雅黑" pitchFamily="34" charset="-122"/>
                <a:cs typeface="宋体" panose="02010600030101010101" pitchFamily="2" charset="-122"/>
              </a:rPr>
              <a:t>目前，台湾问题没有解决，对我国统一与安全构成严峻挑战。</a:t>
            </a:r>
            <a:endParaRPr lang="en-US" altLang="zh-CN" sz="2600" b="1" dirty="0">
              <a:solidFill>
                <a:srgbClr val="231916"/>
              </a:solidFill>
              <a:effectLst/>
              <a:latin typeface="微软雅黑" pitchFamily="34" charset="-122"/>
              <a:ea typeface="微软雅黑" pitchFamily="34" charset="-122"/>
              <a:cs typeface="宋体" panose="02010600030101010101" pitchFamily="2" charset="-122"/>
            </a:endParaRPr>
          </a:p>
          <a:p>
            <a:endParaRPr lang="zh-CN" altLang="en-US" sz="26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二、台湾问题</a:t>
            </a:r>
            <a:endPar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313935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411D0F4D-89B2-4D2E-8506-AA0ED671E329}"/>
              </a:ext>
            </a:extLst>
          </p:cNvPr>
          <p:cNvSpPr>
            <a:spLocks noGrp="1"/>
          </p:cNvSpPr>
          <p:nvPr>
            <p:ph idx="1"/>
          </p:nvPr>
        </p:nvSpPr>
        <p:spPr>
          <a:xfrm>
            <a:off x="395093" y="1611449"/>
            <a:ext cx="10954356" cy="5089512"/>
          </a:xfrm>
        </p:spPr>
        <p:txBody>
          <a:bodyPr>
            <a:normAutofit/>
          </a:bodyPr>
          <a:lstStyle/>
          <a:p>
            <a:r>
              <a:rPr lang="en-US" altLang="zh-CN" sz="2000" b="1" dirty="0">
                <a:solidFill>
                  <a:srgbClr val="739C7C"/>
                </a:solidFill>
                <a:effectLst/>
                <a:latin typeface="微软雅黑" pitchFamily="34" charset="-122"/>
                <a:ea typeface="微软雅黑" pitchFamily="34" charset="-122"/>
                <a:cs typeface="宋体" panose="02010600030101010101" pitchFamily="2" charset="-122"/>
              </a:rPr>
              <a:t>1</a:t>
            </a:r>
            <a:r>
              <a:rPr lang="zh-CN" altLang="zh-CN" sz="2000" b="1" dirty="0">
                <a:solidFill>
                  <a:srgbClr val="739C7C"/>
                </a:solidFill>
                <a:effectLst/>
                <a:latin typeface="微软雅黑" pitchFamily="34" charset="-122"/>
                <a:ea typeface="微软雅黑" pitchFamily="34" charset="-122"/>
                <a:cs typeface="宋体" panose="02010600030101010101" pitchFamily="2" charset="-122"/>
              </a:rPr>
              <a:t>．台湾问题的由来与实质</a:t>
            </a:r>
            <a:endParaRPr lang="zh-CN" altLang="zh-CN" sz="2000" b="1" dirty="0">
              <a:effectLst/>
              <a:latin typeface="微软雅黑" pitchFamily="34" charset="-122"/>
              <a:ea typeface="微软雅黑" pitchFamily="34" charset="-122"/>
              <a:cs typeface="宋体" panose="02010600030101010101" pitchFamily="2" charset="-122"/>
            </a:endParaRPr>
          </a:p>
          <a:p>
            <a:pPr marL="0">
              <a:lnSpc>
                <a:spcPct val="150000"/>
              </a:lnSpc>
              <a:spcBef>
                <a:spcPts val="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台湾自古属于中国，中国最早发现并对其进行有效管辖。近代欧洲人东来以后，西方殖民者曾数次入侵台湾，但最终都被中国人民成功驱赶。</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0">
              <a:lnSpc>
                <a:spcPct val="150000"/>
              </a:lnSpc>
              <a:spcBef>
                <a:spcPts val="0"/>
              </a:spcBef>
            </a:pPr>
            <a:endParaRPr lang="en-US" altLang="zh-CN" sz="2000" b="1" dirty="0">
              <a:solidFill>
                <a:srgbClr val="231916"/>
              </a:solidFill>
              <a:latin typeface="微软雅黑" pitchFamily="34" charset="-122"/>
              <a:ea typeface="微软雅黑" pitchFamily="34" charset="-122"/>
              <a:cs typeface="宋体" panose="02010600030101010101" pitchFamily="2" charset="-122"/>
            </a:endParaRPr>
          </a:p>
          <a:p>
            <a:pPr marL="0">
              <a:lnSpc>
                <a:spcPct val="150000"/>
              </a:lnSpc>
              <a:spcBef>
                <a:spcPts val="0"/>
              </a:spcBef>
            </a:pP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0">
              <a:lnSpc>
                <a:spcPct val="150000"/>
              </a:lnSpc>
              <a:spcBef>
                <a:spcPts val="0"/>
              </a:spcBef>
            </a:pPr>
            <a:endParaRPr lang="en-US" altLang="zh-CN" sz="2000" b="1" dirty="0">
              <a:solidFill>
                <a:srgbClr val="231916"/>
              </a:solidFill>
              <a:latin typeface="微软雅黑" pitchFamily="34" charset="-122"/>
              <a:ea typeface="微软雅黑" pitchFamily="34" charset="-122"/>
              <a:cs typeface="宋体" panose="02010600030101010101" pitchFamily="2" charset="-122"/>
            </a:endParaRPr>
          </a:p>
          <a:p>
            <a:pPr marL="0">
              <a:lnSpc>
                <a:spcPct val="150000"/>
              </a:lnSpc>
              <a:spcBef>
                <a:spcPts val="0"/>
              </a:spcBef>
            </a:pPr>
            <a:endParaRPr lang="en-US" altLang="zh-CN" sz="2000" b="1" spc="25" dirty="0">
              <a:solidFill>
                <a:srgbClr val="C00000"/>
              </a:solidFill>
              <a:effectLst/>
              <a:latin typeface="微软雅黑" pitchFamily="34" charset="-122"/>
              <a:ea typeface="微软雅黑" pitchFamily="34" charset="-122"/>
              <a:cs typeface="宋体" panose="02010600030101010101" pitchFamily="2" charset="-122"/>
            </a:endParaRPr>
          </a:p>
          <a:p>
            <a:pPr marL="0">
              <a:lnSpc>
                <a:spcPct val="150000"/>
              </a:lnSpc>
              <a:spcBef>
                <a:spcPts val="0"/>
              </a:spcBef>
            </a:pPr>
            <a:endParaRPr lang="en-US" altLang="zh-CN" sz="2000" b="1" spc="25" dirty="0">
              <a:solidFill>
                <a:srgbClr val="C00000"/>
              </a:solidFill>
              <a:effectLst/>
              <a:latin typeface="微软雅黑" pitchFamily="34" charset="-122"/>
              <a:ea typeface="微软雅黑" pitchFamily="34" charset="-122"/>
              <a:cs typeface="宋体" panose="02010600030101010101" pitchFamily="2" charset="-122"/>
            </a:endParaRPr>
          </a:p>
          <a:p>
            <a:pPr marL="0">
              <a:lnSpc>
                <a:spcPct val="150000"/>
              </a:lnSpc>
              <a:spcBef>
                <a:spcPts val="0"/>
              </a:spcBef>
            </a:pPr>
            <a:endParaRPr lang="en-US" altLang="zh-CN" sz="2000" b="1" spc="25" dirty="0">
              <a:solidFill>
                <a:srgbClr val="C00000"/>
              </a:solidFill>
              <a:latin typeface="微软雅黑" pitchFamily="34" charset="-122"/>
              <a:ea typeface="微软雅黑" pitchFamily="34" charset="-122"/>
              <a:cs typeface="宋体" panose="02010600030101010101" pitchFamily="2" charset="-122"/>
            </a:endParaRPr>
          </a:p>
          <a:p>
            <a:pPr marL="0">
              <a:lnSpc>
                <a:spcPct val="150000"/>
              </a:lnSpc>
              <a:spcBef>
                <a:spcPts val="0"/>
              </a:spcBef>
            </a:pPr>
            <a:r>
              <a:rPr lang="en-US" altLang="zh-CN" sz="2000" b="1" spc="25"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spc="25" dirty="0">
                <a:solidFill>
                  <a:srgbClr val="C00000"/>
                </a:solidFill>
                <a:effectLst/>
                <a:latin typeface="微软雅黑" pitchFamily="34" charset="-122"/>
                <a:ea typeface="微软雅黑" pitchFamily="34" charset="-122"/>
                <a:cs typeface="宋体" panose="02010600030101010101" pitchFamily="2" charset="-122"/>
              </a:rPr>
              <a:t>台湾问题</a:t>
            </a:r>
            <a:r>
              <a:rPr lang="zh-CN" altLang="en-US" sz="2000" b="1" spc="25"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spc="25" dirty="0">
                <a:solidFill>
                  <a:srgbClr val="C00000"/>
                </a:solidFill>
                <a:effectLst/>
                <a:latin typeface="微软雅黑" pitchFamily="34" charset="-122"/>
                <a:ea typeface="微软雅黑" pitchFamily="34" charset="-122"/>
                <a:cs typeface="宋体" panose="02010600030101010101" pitchFamily="2" charset="-122"/>
              </a:rPr>
              <a:t>直接源于国共两党之间的内战</a:t>
            </a:r>
            <a:r>
              <a:rPr lang="zh-CN" altLang="zh-CN" sz="2000" b="1" spc="25" dirty="0">
                <a:solidFill>
                  <a:srgbClr val="231916"/>
                </a:solidFill>
                <a:effectLst/>
                <a:latin typeface="微软雅黑" pitchFamily="34" charset="-122"/>
                <a:ea typeface="微软雅黑" pitchFamily="34" charset="-122"/>
                <a:cs typeface="宋体" panose="02010600030101010101" pitchFamily="2" charset="-122"/>
              </a:rPr>
              <a:t>，因而</a:t>
            </a:r>
            <a:r>
              <a:rPr lang="zh-CN" altLang="zh-CN" sz="2000" b="1" spc="25" dirty="0">
                <a:solidFill>
                  <a:srgbClr val="C00000"/>
                </a:solidFill>
                <a:effectLst/>
                <a:latin typeface="微软雅黑" pitchFamily="34" charset="-122"/>
                <a:ea typeface="微软雅黑" pitchFamily="34" charset="-122"/>
                <a:cs typeface="宋体" panose="02010600030101010101" pitchFamily="2" charset="-122"/>
              </a:rPr>
              <a:t>本质上属于中国内政</a:t>
            </a:r>
            <a:r>
              <a:rPr lang="zh-CN" altLang="en-US" sz="2000" b="1" spc="25"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000" b="1" spc="25" dirty="0">
              <a:solidFill>
                <a:srgbClr val="231916"/>
              </a:solidFill>
              <a:effectLst/>
              <a:latin typeface="微软雅黑" pitchFamily="34" charset="-122"/>
              <a:ea typeface="微软雅黑" pitchFamily="34" charset="-122"/>
              <a:cs typeface="宋体" panose="02010600030101010101" pitchFamily="2" charset="-122"/>
            </a:endParaRPr>
          </a:p>
          <a:p>
            <a:pPr marL="0">
              <a:lnSpc>
                <a:spcPct val="150000"/>
              </a:lnSpc>
              <a:spcBef>
                <a:spcPts val="0"/>
              </a:spcBef>
            </a:pPr>
            <a:r>
              <a:rPr lang="zh-CN" altLang="zh-CN" sz="2000" b="1" spc="25" dirty="0">
                <a:solidFill>
                  <a:srgbClr val="231916"/>
                </a:solidFill>
                <a:effectLst/>
                <a:latin typeface="微软雅黑" pitchFamily="34" charset="-122"/>
                <a:ea typeface="微软雅黑" pitchFamily="34" charset="-122"/>
                <a:cs typeface="宋体" panose="02010600030101010101" pitchFamily="2" charset="-122"/>
              </a:rPr>
              <a:t>但</a:t>
            </a:r>
            <a:r>
              <a:rPr lang="zh-CN" altLang="en-US" sz="2000" b="1" spc="25" dirty="0">
                <a:solidFill>
                  <a:srgbClr val="231916"/>
                </a:solidFill>
                <a:effectLst/>
                <a:latin typeface="微软雅黑" pitchFamily="34" charset="-122"/>
                <a:ea typeface="微软雅黑" pitchFamily="34" charset="-122"/>
                <a:cs typeface="宋体" panose="02010600030101010101" pitchFamily="2" charset="-122"/>
              </a:rPr>
              <a:t>之后</a:t>
            </a:r>
            <a:r>
              <a:rPr lang="zh-CN" altLang="zh-CN" sz="2000" b="1" spc="25" dirty="0">
                <a:solidFill>
                  <a:srgbClr val="231916"/>
                </a:solidFill>
                <a:effectLst/>
                <a:latin typeface="微软雅黑" pitchFamily="34" charset="-122"/>
                <a:ea typeface="微软雅黑" pitchFamily="34" charset="-122"/>
                <a:cs typeface="宋体" panose="02010600030101010101" pitchFamily="2" charset="-122"/>
              </a:rPr>
              <a:t>，美</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国等西方势力介入和干涉，使</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台湾问题</a:t>
            </a:r>
            <a:r>
              <a:rPr lang="zh-CN" altLang="en-US" sz="2000" b="1" dirty="0">
                <a:solidFill>
                  <a:srgbClr val="231916"/>
                </a:solidFill>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复杂化和长期化。</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endParaRPr lang="zh-CN" altLang="en-US" dirty="0">
              <a:latin typeface="微软雅黑" pitchFamily="34" charset="-122"/>
              <a:ea typeface="微软雅黑" pitchFamily="34" charset="-122"/>
            </a:endParaRPr>
          </a:p>
        </p:txBody>
      </p:sp>
      <p:sp>
        <p:nvSpPr>
          <p:cNvPr id="4" name="文本框 3">
            <a:extLst>
              <a:ext uri="{FF2B5EF4-FFF2-40B4-BE49-F238E27FC236}">
                <a16:creationId xmlns="" xmlns:a16="http://schemas.microsoft.com/office/drawing/2014/main" id="{E7252B79-E322-4C42-A3F9-5E54454C5F7E}"/>
              </a:ext>
            </a:extLst>
          </p:cNvPr>
          <p:cNvSpPr txBox="1"/>
          <p:nvPr/>
        </p:nvSpPr>
        <p:spPr>
          <a:xfrm>
            <a:off x="2313472" y="2528532"/>
            <a:ext cx="7306063" cy="400203"/>
          </a:xfrm>
          <a:prstGeom prst="rect">
            <a:avLst/>
          </a:prstGeom>
          <a:solidFill>
            <a:schemeClr val="accent6">
              <a:lumMod val="50000"/>
            </a:schemeClr>
          </a:solidFill>
          <a:ln w="9525">
            <a:noFill/>
          </a:ln>
        </p:spPr>
        <p:txBody>
          <a:bodyPr wrap="square">
            <a:spAutoFit/>
          </a:bodyPr>
          <a:lstStyle/>
          <a:p>
            <a:pPr>
              <a:spcBef>
                <a:spcPct val="50000"/>
              </a:spcBef>
            </a:pPr>
            <a:r>
              <a:rPr lang="en-US" altLang="zh-CN" sz="2000" dirty="0">
                <a:solidFill>
                  <a:schemeClr val="bg1"/>
                </a:solidFill>
                <a:latin typeface="宋体" panose="02010600030101010101" pitchFamily="2" charset="-122"/>
              </a:rPr>
              <a:t>1895</a:t>
            </a:r>
            <a:r>
              <a:rPr lang="zh-CN" altLang="en-US" sz="2000" dirty="0">
                <a:solidFill>
                  <a:schemeClr val="bg1"/>
                </a:solidFill>
                <a:latin typeface="宋体" panose="02010600030101010101" pitchFamily="2" charset="-122"/>
              </a:rPr>
              <a:t>年日本把不平等的</a:t>
            </a:r>
            <a:r>
              <a:rPr lang="en-US" altLang="zh-CN" sz="2000" dirty="0">
                <a:solidFill>
                  <a:schemeClr val="bg1"/>
                </a:solidFill>
                <a:latin typeface="宋体" panose="02010600030101010101" pitchFamily="2" charset="-122"/>
              </a:rPr>
              <a:t>《</a:t>
            </a:r>
            <a:r>
              <a:rPr lang="zh-CN" altLang="en-US" sz="2000" dirty="0">
                <a:solidFill>
                  <a:schemeClr val="bg1"/>
                </a:solidFill>
                <a:latin typeface="宋体" panose="02010600030101010101" pitchFamily="2" charset="-122"/>
              </a:rPr>
              <a:t>马关条约</a:t>
            </a:r>
            <a:r>
              <a:rPr lang="en-US" altLang="zh-CN" sz="2000" dirty="0">
                <a:solidFill>
                  <a:schemeClr val="bg1"/>
                </a:solidFill>
                <a:latin typeface="宋体" panose="02010600030101010101" pitchFamily="2" charset="-122"/>
              </a:rPr>
              <a:t>》</a:t>
            </a:r>
            <a:r>
              <a:rPr lang="zh-CN" altLang="en-US" sz="2000" dirty="0">
                <a:solidFill>
                  <a:schemeClr val="bg1"/>
                </a:solidFill>
                <a:latin typeface="宋体" panose="02010600030101010101" pitchFamily="2" charset="-122"/>
              </a:rPr>
              <a:t>强加于清政府，割占台湾</a:t>
            </a:r>
          </a:p>
        </p:txBody>
      </p:sp>
      <p:sp>
        <p:nvSpPr>
          <p:cNvPr id="5" name="文本框 4">
            <a:extLst>
              <a:ext uri="{FF2B5EF4-FFF2-40B4-BE49-F238E27FC236}">
                <a16:creationId xmlns="" xmlns:a16="http://schemas.microsoft.com/office/drawing/2014/main" id="{00B831F1-5AC6-4377-B9AD-F6D2D4983D21}"/>
              </a:ext>
            </a:extLst>
          </p:cNvPr>
          <p:cNvSpPr txBox="1"/>
          <p:nvPr/>
        </p:nvSpPr>
        <p:spPr>
          <a:xfrm>
            <a:off x="2343013" y="3306692"/>
            <a:ext cx="6436165" cy="400203"/>
          </a:xfrm>
          <a:prstGeom prst="rect">
            <a:avLst/>
          </a:prstGeom>
          <a:solidFill>
            <a:schemeClr val="accent2">
              <a:lumMod val="75000"/>
            </a:schemeClr>
          </a:solidFill>
          <a:ln w="9525">
            <a:solidFill>
              <a:schemeClr val="accent2">
                <a:lumMod val="60000"/>
                <a:lumOff val="40000"/>
              </a:schemeClr>
            </a:solidFill>
          </a:ln>
        </p:spPr>
        <p:txBody>
          <a:bodyPr wrap="square">
            <a:spAutoFit/>
          </a:bodyPr>
          <a:lstStyle/>
          <a:p>
            <a:pPr>
              <a:spcBef>
                <a:spcPct val="50000"/>
              </a:spcBef>
            </a:pPr>
            <a:r>
              <a:rPr lang="en-US" altLang="zh-CN" sz="2000" dirty="0">
                <a:latin typeface="宋体" panose="02010600030101010101" pitchFamily="2" charset="-122"/>
              </a:rPr>
              <a:t>1945</a:t>
            </a:r>
            <a:r>
              <a:rPr lang="zh-CN" altLang="en-US" sz="2000" dirty="0">
                <a:latin typeface="宋体" panose="02010600030101010101" pitchFamily="2" charset="-122"/>
              </a:rPr>
              <a:t>年抗日战争胜利，中国恢复对台湾行使主权</a:t>
            </a:r>
          </a:p>
        </p:txBody>
      </p:sp>
      <p:sp>
        <p:nvSpPr>
          <p:cNvPr id="6" name="文本框 5">
            <a:extLst>
              <a:ext uri="{FF2B5EF4-FFF2-40B4-BE49-F238E27FC236}">
                <a16:creationId xmlns="" xmlns:a16="http://schemas.microsoft.com/office/drawing/2014/main" id="{C966F9B8-725F-4B2C-A1BA-03A9FF56E916}"/>
              </a:ext>
            </a:extLst>
          </p:cNvPr>
          <p:cNvSpPr txBox="1"/>
          <p:nvPr/>
        </p:nvSpPr>
        <p:spPr>
          <a:xfrm>
            <a:off x="2343012" y="4156205"/>
            <a:ext cx="6436165" cy="400203"/>
          </a:xfrm>
          <a:prstGeom prst="rect">
            <a:avLst/>
          </a:prstGeom>
          <a:solidFill>
            <a:schemeClr val="accent5">
              <a:lumMod val="50000"/>
            </a:schemeClr>
          </a:solidFill>
          <a:ln w="9525">
            <a:noFill/>
          </a:ln>
        </p:spPr>
        <p:txBody>
          <a:bodyPr wrap="square">
            <a:spAutoFit/>
          </a:bodyPr>
          <a:lstStyle/>
          <a:p>
            <a:pPr>
              <a:spcBef>
                <a:spcPct val="50000"/>
              </a:spcBef>
            </a:pPr>
            <a:r>
              <a:rPr lang="en-US" altLang="zh-CN" sz="2000" dirty="0">
                <a:solidFill>
                  <a:schemeClr val="bg1"/>
                </a:solidFill>
                <a:latin typeface="宋体" panose="02010600030101010101" pitchFamily="2" charset="-122"/>
              </a:rPr>
              <a:t>1949</a:t>
            </a:r>
            <a:r>
              <a:rPr lang="zh-CN" altLang="en-US" sz="2000" dirty="0">
                <a:solidFill>
                  <a:schemeClr val="bg1"/>
                </a:solidFill>
                <a:latin typeface="宋体" panose="02010600030101010101" pitchFamily="2" charset="-122"/>
              </a:rPr>
              <a:t>年国民党残余势力撤至台湾</a:t>
            </a:r>
          </a:p>
        </p:txBody>
      </p:sp>
      <p:sp>
        <p:nvSpPr>
          <p:cNvPr id="8"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二、台湾问题</a:t>
            </a:r>
            <a:endPar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40911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Box 45"/>
          <p:cNvSpPr txBox="1">
            <a:spLocks noChangeArrowheads="1"/>
          </p:cNvSpPr>
          <p:nvPr/>
        </p:nvSpPr>
        <p:spPr bwMode="auto">
          <a:xfrm>
            <a:off x="0" y="2643800"/>
            <a:ext cx="12190413" cy="1152792"/>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lgn="ct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第一节  中国地缘环境</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189116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4CE630F8-3A47-4EAF-90A0-44455D38387C}"/>
              </a:ext>
            </a:extLst>
          </p:cNvPr>
          <p:cNvSpPr>
            <a:spLocks noGrp="1"/>
          </p:cNvSpPr>
          <p:nvPr>
            <p:ph idx="1"/>
          </p:nvPr>
        </p:nvSpPr>
        <p:spPr>
          <a:xfrm>
            <a:off x="322217" y="1296171"/>
            <a:ext cx="11756572" cy="5335320"/>
          </a:xfrm>
        </p:spPr>
        <p:txBody>
          <a:bodyPr>
            <a:noAutofit/>
          </a:bodyPr>
          <a:lstStyle/>
          <a:p>
            <a:pPr>
              <a:lnSpc>
                <a:spcPct val="150000"/>
              </a:lnSpc>
              <a:spcBef>
                <a:spcPts val="0"/>
              </a:spcBef>
            </a:pPr>
            <a:r>
              <a:rPr lang="en-US" altLang="zh-CN" sz="2200" b="1" dirty="0">
                <a:solidFill>
                  <a:srgbClr val="739C7C"/>
                </a:solidFill>
                <a:effectLst/>
                <a:latin typeface="微软雅黑" pitchFamily="34" charset="-122"/>
                <a:ea typeface="微软雅黑" pitchFamily="34" charset="-122"/>
                <a:cs typeface="宋体" panose="02010600030101010101" pitchFamily="2" charset="-122"/>
              </a:rPr>
              <a:t>1</a:t>
            </a:r>
            <a:r>
              <a:rPr lang="zh-CN" altLang="zh-CN" sz="2200" b="1" dirty="0">
                <a:solidFill>
                  <a:srgbClr val="739C7C"/>
                </a:solidFill>
                <a:effectLst/>
                <a:latin typeface="微软雅黑" pitchFamily="34" charset="-122"/>
                <a:ea typeface="微软雅黑" pitchFamily="34" charset="-122"/>
                <a:cs typeface="宋体" panose="02010600030101010101" pitchFamily="2" charset="-122"/>
              </a:rPr>
              <a:t>．台湾问题的由来与实质</a:t>
            </a:r>
            <a:endParaRPr lang="zh-CN" altLang="zh-CN" sz="2200" b="1" dirty="0">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目前，两岸关系现状难有突破，解决台湾问题、实现祖国</a:t>
            </a:r>
            <a:r>
              <a:rPr lang="zh-CN" altLang="en-US" sz="2200" b="1" dirty="0">
                <a:solidFill>
                  <a:srgbClr val="231916"/>
                </a:solidFill>
                <a:latin typeface="微软雅黑" pitchFamily="34" charset="-122"/>
                <a:ea typeface="微软雅黑" pitchFamily="34" charset="-122"/>
                <a:cs typeface="宋体" panose="02010600030101010101" pitchFamily="2" charset="-122"/>
              </a:rPr>
              <a:t>完全</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统一的难度越来越大。</a:t>
            </a: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主要原因有：</a:t>
            </a:r>
            <a:endParaRPr lang="en-US" altLang="zh-CN" sz="22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一是美国打</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latin typeface="微软雅黑" pitchFamily="34" charset="-122"/>
                <a:ea typeface="微软雅黑" pitchFamily="34" charset="-122"/>
                <a:cs typeface="宋体" panose="02010600030101010101" pitchFamily="2" charset="-122"/>
              </a:rPr>
              <a:t>台湾牌</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力度加大，支持</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latin typeface="微软雅黑" pitchFamily="34" charset="-122"/>
                <a:ea typeface="微软雅黑" pitchFamily="34" charset="-122"/>
                <a:cs typeface="宋体" panose="02010600030101010101" pitchFamily="2" charset="-122"/>
              </a:rPr>
              <a:t>台独</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势力，激化两岸矛盾，制衡中国大陆。</a:t>
            </a:r>
            <a:endParaRPr lang="en-US" altLang="zh-CN" sz="2200" b="1" dirty="0">
              <a:solidFill>
                <a:srgbClr val="C00000"/>
              </a:solidFill>
              <a:effectLst/>
              <a:latin typeface="微软雅黑" pitchFamily="34" charset="-122"/>
              <a:ea typeface="微软雅黑" pitchFamily="34" charset="-122"/>
              <a:cs typeface="宋体" panose="02010600030101010101" pitchFamily="2" charset="-122"/>
            </a:endParaRPr>
          </a:p>
          <a:p>
            <a:pPr marL="720000">
              <a:lnSpc>
                <a:spcPct val="150000"/>
              </a:lnSpc>
              <a:spcBef>
                <a:spcPts val="0"/>
              </a:spcBef>
              <a:buFont typeface="Wingdings" panose="05000000000000000000" pitchFamily="2" charset="2"/>
              <a:buChar char="u"/>
            </a:pPr>
            <a:r>
              <a:rPr lang="zh-CN" altLang="zh-CN" sz="2200" b="1" dirty="0">
                <a:solidFill>
                  <a:srgbClr val="00B050"/>
                </a:solidFill>
                <a:effectLst/>
                <a:latin typeface="微软雅黑" pitchFamily="34" charset="-122"/>
                <a:ea typeface="微软雅黑" pitchFamily="34" charset="-122"/>
                <a:cs typeface="宋体" panose="02010600030101010101" pitchFamily="2" charset="-122"/>
              </a:rPr>
              <a:t>一方面</a:t>
            </a:r>
            <a:r>
              <a:rPr lang="zh-CN" altLang="en-US" sz="2200" b="1" dirty="0">
                <a:solidFill>
                  <a:srgbClr val="00B050"/>
                </a:solidFill>
                <a:effectLst/>
                <a:latin typeface="微软雅黑" pitchFamily="34" charset="-122"/>
                <a:ea typeface="微软雅黑" pitchFamily="34" charset="-122"/>
                <a:cs typeface="宋体" panose="02010600030101010101" pitchFamily="2" charset="-122"/>
              </a:rPr>
              <a:t>，美国</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提高对台军售质量数量、提高高官互访层级、签署相关协议等，强化美台实质关系。</a:t>
            </a:r>
            <a:r>
              <a:rPr lang="en-US" altLang="zh-CN" sz="2200" b="1" dirty="0">
                <a:solidFill>
                  <a:srgbClr val="231916"/>
                </a:solidFill>
                <a:effectLst/>
                <a:latin typeface="微软雅黑" pitchFamily="34" charset="-122"/>
                <a:ea typeface="微软雅黑" pitchFamily="34" charset="-122"/>
                <a:cs typeface="宋体" panose="02010600030101010101" pitchFamily="2" charset="-122"/>
              </a:rPr>
              <a:t>2020</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年</a:t>
            </a:r>
            <a:r>
              <a:rPr lang="en-US" altLang="zh-CN" sz="2200" b="1" dirty="0">
                <a:solidFill>
                  <a:srgbClr val="231916"/>
                </a:solidFill>
                <a:effectLst/>
                <a:latin typeface="微软雅黑" pitchFamily="34" charset="-122"/>
                <a:ea typeface="微软雅黑" pitchFamily="34" charset="-122"/>
                <a:cs typeface="宋体" panose="02010600030101010101" pitchFamily="2" charset="-122"/>
              </a:rPr>
              <a:t>3</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月</a:t>
            </a:r>
            <a:r>
              <a:rPr lang="en-US" altLang="zh-CN" sz="2200" b="1" dirty="0">
                <a:solidFill>
                  <a:srgbClr val="231916"/>
                </a:solidFill>
                <a:effectLst/>
                <a:latin typeface="微软雅黑" pitchFamily="34" charset="-122"/>
                <a:ea typeface="微软雅黑" pitchFamily="34" charset="-122"/>
                <a:cs typeface="宋体" panose="02010600030101010101" pitchFamily="2" charset="-122"/>
              </a:rPr>
              <a:t>26</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日，特朗普签署了《台北法案》（即《台湾友邦国际保护及加强倡议法案》）</a:t>
            </a:r>
            <a:r>
              <a:rPr lang="zh-CN" altLang="en-US" sz="2200" b="1" dirty="0">
                <a:solidFill>
                  <a:srgbClr val="231916"/>
                </a:solidFill>
                <a:latin typeface="微软雅黑" pitchFamily="34" charset="-122"/>
                <a:ea typeface="微软雅黑" pitchFamily="34" charset="-122"/>
                <a:cs typeface="宋体" panose="02010600030101010101" pitchFamily="2" charset="-122"/>
              </a:rPr>
              <a:t>，</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加上以前的《台湾保证法》《台湾旅行法》《亚洲再保证倡议法》《国防授权法案》等，</a:t>
            </a:r>
            <a:r>
              <a:rPr lang="zh-CN" altLang="zh-CN" sz="2200" b="1" dirty="0">
                <a:solidFill>
                  <a:srgbClr val="0070C0"/>
                </a:solidFill>
                <a:effectLst/>
                <a:latin typeface="微软雅黑" pitchFamily="34" charset="-122"/>
                <a:ea typeface="微软雅黑" pitchFamily="34" charset="-122"/>
                <a:cs typeface="宋体" panose="02010600030101010101" pitchFamily="2" charset="-122"/>
              </a:rPr>
              <a:t>确定了对台军售正常化，把台纳入军事演习，重新确认对台湾</a:t>
            </a:r>
            <a:r>
              <a:rPr lang="zh-CN" altLang="en-US" sz="2200" b="1" dirty="0">
                <a:solidFill>
                  <a:srgbClr val="0070C0"/>
                </a:solidFill>
                <a:effectLst/>
                <a:latin typeface="微软雅黑" pitchFamily="34" charset="-122"/>
                <a:ea typeface="微软雅黑" pitchFamily="34" charset="-122"/>
                <a:cs typeface="宋体" panose="02010600030101010101" pitchFamily="2" charset="-122"/>
              </a:rPr>
              <a:t>的</a:t>
            </a:r>
            <a:r>
              <a:rPr lang="zh-CN" altLang="zh-CN" sz="2200" b="1" dirty="0">
                <a:solidFill>
                  <a:srgbClr val="0070C0"/>
                </a:solidFill>
                <a:effectLst/>
                <a:latin typeface="微软雅黑" pitchFamily="34" charset="-122"/>
                <a:ea typeface="微软雅黑" pitchFamily="34" charset="-122"/>
                <a:cs typeface="宋体" panose="02010600030101010101" pitchFamily="2" charset="-122"/>
              </a:rPr>
              <a:t>承诺；批准与台高层互访，全面提高对台支持力度；公然挑战联合国</a:t>
            </a:r>
            <a:r>
              <a:rPr lang="zh-CN" altLang="en-US" sz="22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2200" b="1" dirty="0">
                <a:solidFill>
                  <a:srgbClr val="0070C0"/>
                </a:solidFill>
                <a:latin typeface="微软雅黑" pitchFamily="34" charset="-122"/>
                <a:ea typeface="微软雅黑" pitchFamily="34" charset="-122"/>
                <a:cs typeface="宋体" panose="02010600030101010101" pitchFamily="2" charset="-122"/>
              </a:rPr>
              <a:t>一个中国</a:t>
            </a:r>
            <a:r>
              <a:rPr lang="zh-CN" altLang="en-US" sz="22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2200" b="1" dirty="0">
                <a:solidFill>
                  <a:srgbClr val="0070C0"/>
                </a:solidFill>
                <a:effectLst/>
                <a:latin typeface="微软雅黑" pitchFamily="34" charset="-122"/>
                <a:ea typeface="微软雅黑" pitchFamily="34" charset="-122"/>
                <a:cs typeface="宋体" panose="02010600030101010101" pitchFamily="2" charset="-122"/>
              </a:rPr>
              <a:t>国际法及中美三个联合公报</a:t>
            </a:r>
            <a:r>
              <a:rPr lang="zh-CN" altLang="zh-CN" sz="2200" b="1" dirty="0" smtClean="0">
                <a:solidFill>
                  <a:srgbClr val="0070C0"/>
                </a:solidFill>
                <a:effectLst/>
                <a:latin typeface="微软雅黑" pitchFamily="34" charset="-122"/>
                <a:ea typeface="微软雅黑" pitchFamily="34" charset="-122"/>
                <a:cs typeface="宋体" panose="02010600030101010101" pitchFamily="2" charset="-122"/>
              </a:rPr>
              <a:t>。</a:t>
            </a:r>
            <a:endParaRPr lang="en-US" altLang="zh-CN" sz="2200"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200" dirty="0">
              <a:effectLst/>
              <a:latin typeface="微软雅黑" pitchFamily="34" charset="-122"/>
              <a:ea typeface="微软雅黑" pitchFamily="34" charset="-122"/>
              <a:cs typeface="宋体" panose="02010600030101010101" pitchFamily="2" charset="-122"/>
            </a:endParaRPr>
          </a:p>
          <a:p>
            <a:pPr>
              <a:lnSpc>
                <a:spcPct val="150000"/>
              </a:lnSpc>
            </a:pPr>
            <a:endParaRPr lang="zh-CN" altLang="en-US" sz="22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二、台湾问题</a:t>
            </a:r>
            <a:endPar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82959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4CE630F8-3A47-4EAF-90A0-44455D38387C}"/>
              </a:ext>
            </a:extLst>
          </p:cNvPr>
          <p:cNvSpPr>
            <a:spLocks noGrp="1"/>
          </p:cNvSpPr>
          <p:nvPr>
            <p:ph idx="1"/>
          </p:nvPr>
        </p:nvSpPr>
        <p:spPr>
          <a:xfrm>
            <a:off x="496390" y="1666371"/>
            <a:ext cx="11390810" cy="4429629"/>
          </a:xfrm>
        </p:spPr>
        <p:txBody>
          <a:bodyPr>
            <a:normAutofit/>
          </a:bodyPr>
          <a:lstStyle/>
          <a:p>
            <a:pPr marL="720000">
              <a:lnSpc>
                <a:spcPct val="150000"/>
              </a:lnSpc>
              <a:spcBef>
                <a:spcPts val="0"/>
              </a:spcBef>
              <a:buFont typeface="Wingdings" panose="05000000000000000000" pitchFamily="2" charset="2"/>
              <a:buChar char="u"/>
            </a:pPr>
            <a:r>
              <a:rPr lang="zh-CN" altLang="zh-CN" sz="2200" b="1" dirty="0" smtClean="0">
                <a:solidFill>
                  <a:srgbClr val="00B050"/>
                </a:solidFill>
                <a:effectLst/>
                <a:latin typeface="微软雅黑" pitchFamily="34" charset="-122"/>
                <a:ea typeface="微软雅黑" pitchFamily="34" charset="-122"/>
                <a:cs typeface="宋体" panose="02010600030101010101" pitchFamily="2" charset="-122"/>
              </a:rPr>
              <a:t>另一方面</a:t>
            </a:r>
            <a:r>
              <a:rPr lang="zh-CN" altLang="en-US" sz="2200" b="1" dirty="0">
                <a:solidFill>
                  <a:srgbClr val="00B050"/>
                </a:solidFill>
                <a:effectLst/>
                <a:latin typeface="微软雅黑" pitchFamily="34" charset="-122"/>
                <a:ea typeface="微软雅黑" pitchFamily="34" charset="-122"/>
                <a:cs typeface="宋体" panose="02010600030101010101" pitchFamily="2" charset="-122"/>
              </a:rPr>
              <a:t>，美国</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严控两岸在政治、军事、安全领域的对话，影响两岸关系的和平发展进程。</a:t>
            </a:r>
            <a:endParaRPr lang="en-US" altLang="zh-CN" sz="22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二是民进党顽固坚持</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latin typeface="微软雅黑" pitchFamily="34" charset="-122"/>
                <a:ea typeface="微软雅黑" pitchFamily="34" charset="-122"/>
                <a:cs typeface="宋体" panose="02010600030101010101" pitchFamily="2" charset="-122"/>
              </a:rPr>
              <a:t>台独</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路线，</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朝着</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200" b="1" dirty="0">
                <a:solidFill>
                  <a:srgbClr val="231916"/>
                </a:solidFill>
                <a:latin typeface="微软雅黑" pitchFamily="34" charset="-122"/>
                <a:ea typeface="微软雅黑" pitchFamily="34" charset="-122"/>
                <a:cs typeface="宋体" panose="02010600030101010101" pitchFamily="2" charset="-122"/>
              </a:rPr>
              <a:t>台独</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方向越走越远，两岸在政治上处于冷对抗状态。蔡英文上任以来拒不接受</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200" b="1" dirty="0">
                <a:solidFill>
                  <a:srgbClr val="231916"/>
                </a:solidFill>
                <a:latin typeface="微软雅黑" pitchFamily="34" charset="-122"/>
                <a:ea typeface="微软雅黑" pitchFamily="34" charset="-122"/>
                <a:cs typeface="宋体" panose="02010600030101010101" pitchFamily="2" charset="-122"/>
              </a:rPr>
              <a:t>九二共识</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，阻挠、限制两岸交流，导致两岸关系急速冷冻。</a:t>
            </a:r>
            <a:endParaRPr lang="en-US" altLang="zh-CN" sz="22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三是岛内</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latin typeface="微软雅黑" pitchFamily="34" charset="-122"/>
                <a:ea typeface="微软雅黑" pitchFamily="34" charset="-122"/>
                <a:cs typeface="宋体" panose="02010600030101010101" pitchFamily="2" charset="-122"/>
              </a:rPr>
              <a:t>台湾主体意识</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 短期内难以有效遏制</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2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四是岛内以国民党为代表的</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latin typeface="微软雅黑" pitchFamily="34" charset="-122"/>
                <a:ea typeface="微软雅黑" pitchFamily="34" charset="-122"/>
                <a:cs typeface="宋体" panose="02010600030101010101" pitchFamily="2" charset="-122"/>
              </a:rPr>
              <a:t>蓝营</a:t>
            </a:r>
            <a:r>
              <a:rPr lang="zh-CN" altLang="en-US" sz="22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统一力量长期矛盾不断，</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难以整合，在与以民进党为代表的</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200" b="1" dirty="0">
                <a:solidFill>
                  <a:srgbClr val="231916"/>
                </a:solidFill>
                <a:latin typeface="微软雅黑" pitchFamily="34" charset="-122"/>
                <a:ea typeface="微软雅黑" pitchFamily="34" charset="-122"/>
                <a:cs typeface="宋体" panose="02010600030101010101" pitchFamily="2" charset="-122"/>
              </a:rPr>
              <a:t>绿营</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200" b="1" dirty="0">
                <a:solidFill>
                  <a:srgbClr val="231916"/>
                </a:solidFill>
                <a:latin typeface="微软雅黑" pitchFamily="34" charset="-122"/>
                <a:ea typeface="微软雅黑" pitchFamily="34" charset="-122"/>
                <a:cs typeface="宋体" panose="02010600030101010101" pitchFamily="2" charset="-122"/>
              </a:rPr>
              <a:t>台独</a:t>
            </a:r>
            <a:r>
              <a:rPr lang="zh-CN" altLang="en-US" sz="22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势力斗争中</a:t>
            </a: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逐渐处于下风</a:t>
            </a:r>
            <a:r>
              <a:rPr lang="zh-CN" altLang="zh-CN" sz="22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200" b="1"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2200" dirty="0">
              <a:solidFill>
                <a:srgbClr val="231916"/>
              </a:solidFill>
              <a:latin typeface="微软雅黑" pitchFamily="34" charset="-122"/>
              <a:ea typeface="微软雅黑" pitchFamily="34" charset="-122"/>
              <a:cs typeface="宋体" panose="02010600030101010101" pitchFamily="2" charset="-122"/>
            </a:endParaRPr>
          </a:p>
          <a:p>
            <a:endParaRPr lang="zh-CN" altLang="zh-CN" sz="2200" dirty="0">
              <a:effectLst/>
              <a:latin typeface="微软雅黑" pitchFamily="34" charset="-122"/>
              <a:ea typeface="微软雅黑" pitchFamily="34" charset="-122"/>
              <a:cs typeface="宋体" panose="02010600030101010101" pitchFamily="2" charset="-122"/>
            </a:endParaRPr>
          </a:p>
          <a:p>
            <a:endParaRPr lang="zh-CN" altLang="en-US" sz="22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二、台湾问题</a:t>
            </a:r>
            <a:endPar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921868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A10DFB50-C792-4F92-8CE7-B8BE5157EE28}"/>
              </a:ext>
            </a:extLst>
          </p:cNvPr>
          <p:cNvSpPr>
            <a:spLocks noGrp="1"/>
          </p:cNvSpPr>
          <p:nvPr>
            <p:ph idx="1"/>
          </p:nvPr>
        </p:nvSpPr>
        <p:spPr>
          <a:xfrm>
            <a:off x="478972" y="1561492"/>
            <a:ext cx="11390811" cy="4665137"/>
          </a:xfrm>
        </p:spPr>
        <p:txBody>
          <a:bodyPr>
            <a:noAutofit/>
          </a:bodyPr>
          <a:lstStyle/>
          <a:p>
            <a:pPr>
              <a:lnSpc>
                <a:spcPct val="150000"/>
              </a:lnSpc>
              <a:spcBef>
                <a:spcPts val="0"/>
              </a:spcBef>
            </a:pPr>
            <a:r>
              <a:rPr lang="en-US" altLang="zh-CN" sz="2000" b="1" dirty="0">
                <a:solidFill>
                  <a:srgbClr val="739C7C"/>
                </a:solidFill>
                <a:effectLst/>
                <a:latin typeface="微软雅黑" pitchFamily="34" charset="-122"/>
                <a:ea typeface="微软雅黑" pitchFamily="34" charset="-122"/>
                <a:cs typeface="宋体" panose="02010600030101010101" pitchFamily="2" charset="-122"/>
              </a:rPr>
              <a:t>2</a:t>
            </a:r>
            <a:r>
              <a:rPr lang="zh-CN" altLang="zh-CN" sz="2000" b="1" dirty="0">
                <a:solidFill>
                  <a:srgbClr val="739C7C"/>
                </a:solidFill>
                <a:effectLst/>
                <a:latin typeface="微软雅黑" pitchFamily="34" charset="-122"/>
                <a:ea typeface="微软雅黑" pitchFamily="34" charset="-122"/>
                <a:cs typeface="宋体" panose="02010600030101010101" pitchFamily="2" charset="-122"/>
              </a:rPr>
              <a:t>．大陆对台大政方针和原则立场</a:t>
            </a:r>
            <a:endParaRPr lang="en-US" altLang="zh-CN" sz="2000" b="1" dirty="0">
              <a:solidFill>
                <a:srgbClr val="739C7C"/>
              </a:solidFill>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解决台湾问题、实现祖国完全统一，是全体中华儿女的共同愿望，是中华民族根本利益所在。</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必须继续坚持</a:t>
            </a:r>
            <a:r>
              <a:rPr lang="zh-CN" altLang="en-US" sz="2000" b="1" dirty="0">
                <a:solidFill>
                  <a:srgbClr val="FF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FF0000"/>
                </a:solidFill>
                <a:latin typeface="微软雅黑" pitchFamily="34" charset="-122"/>
                <a:ea typeface="微软雅黑" pitchFamily="34" charset="-122"/>
                <a:cs typeface="宋体" panose="02010600030101010101" pitchFamily="2" charset="-122"/>
              </a:rPr>
              <a:t>和平统一、一国两制</a:t>
            </a:r>
            <a:r>
              <a:rPr lang="zh-CN" altLang="en-US" sz="2000" b="1" dirty="0">
                <a:solidFill>
                  <a:srgbClr val="FF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FF0000"/>
                </a:solidFill>
                <a:effectLst/>
                <a:latin typeface="微软雅黑" pitchFamily="34" charset="-122"/>
                <a:ea typeface="微软雅黑" pitchFamily="34" charset="-122"/>
                <a:cs typeface="宋体" panose="02010600030101010101" pitchFamily="2" charset="-122"/>
              </a:rPr>
              <a:t>方针</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，推动两岸关系和平发展</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，推动祖国和平统一进程。</a:t>
            </a:r>
            <a:endParaRPr lang="zh-CN" altLang="zh-CN" sz="2000" b="1" dirty="0">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000" b="1" dirty="0">
                <a:solidFill>
                  <a:srgbClr val="FF0000"/>
                </a:solidFill>
                <a:effectLst/>
                <a:latin typeface="微软雅黑" pitchFamily="34" charset="-122"/>
                <a:ea typeface="微软雅黑" pitchFamily="34" charset="-122"/>
                <a:cs typeface="宋体" panose="02010600030101010101" pitchFamily="2" charset="-122"/>
              </a:rPr>
              <a:t>一个中国原则是两岸关系的政治基础</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。体现一个中国原则的</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latin typeface="微软雅黑" pitchFamily="34" charset="-122"/>
                <a:ea typeface="微软雅黑" pitchFamily="34" charset="-122"/>
                <a:cs typeface="宋体" panose="02010600030101010101" pitchFamily="2" charset="-122"/>
              </a:rPr>
              <a:t>九二共识</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明确界定了两岸关系的根本性质，是确保两岸关系和平发展的关键。</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我们</a:t>
            </a:r>
            <a:r>
              <a:rPr lang="zh-CN" altLang="zh-CN" sz="2000" b="1" dirty="0">
                <a:solidFill>
                  <a:srgbClr val="FF0000"/>
                </a:solidFill>
                <a:effectLst/>
                <a:latin typeface="微软雅黑" pitchFamily="34" charset="-122"/>
                <a:ea typeface="微软雅黑" pitchFamily="34" charset="-122"/>
                <a:cs typeface="宋体" panose="02010600030101010101" pitchFamily="2" charset="-122"/>
              </a:rPr>
              <a:t>秉持</a:t>
            </a:r>
            <a:r>
              <a:rPr lang="zh-CN" altLang="en-US" sz="2000" b="1" dirty="0">
                <a:solidFill>
                  <a:srgbClr val="FF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FF0000"/>
                </a:solidFill>
                <a:latin typeface="微软雅黑" pitchFamily="34" charset="-122"/>
                <a:ea typeface="微软雅黑" pitchFamily="34" charset="-122"/>
                <a:cs typeface="宋体" panose="02010600030101010101" pitchFamily="2" charset="-122"/>
              </a:rPr>
              <a:t>两岸一家亲</a:t>
            </a:r>
            <a:r>
              <a:rPr lang="zh-CN" altLang="en-US" sz="2000" b="1" dirty="0">
                <a:solidFill>
                  <a:srgbClr val="FF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FF0000"/>
                </a:solidFill>
                <a:effectLst/>
                <a:latin typeface="微软雅黑" pitchFamily="34" charset="-122"/>
                <a:ea typeface="微软雅黑" pitchFamily="34" charset="-122"/>
                <a:cs typeface="宋体" panose="02010600030101010101" pitchFamily="2" charset="-122"/>
              </a:rPr>
              <a:t>理念</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，尊重台湾现有的社会制度和台湾同胞的生活方式</a:t>
            </a:r>
            <a:r>
              <a:rPr lang="zh-CN" altLang="en-US" sz="2000" b="1" dirty="0">
                <a:solidFill>
                  <a:srgbClr val="231916"/>
                </a:solidFill>
                <a:latin typeface="微软雅黑" pitchFamily="34" charset="-122"/>
                <a:ea typeface="微软雅黑" pitchFamily="34" charset="-122"/>
                <a:cs typeface="宋体" panose="02010600030101010101" pitchFamily="2" charset="-122"/>
              </a:rPr>
              <a:t>。</a:t>
            </a:r>
            <a:endParaRPr lang="en-US" altLang="zh-CN" sz="20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000" b="1" dirty="0">
                <a:solidFill>
                  <a:srgbClr val="FF0000"/>
                </a:solidFill>
                <a:effectLst/>
                <a:latin typeface="微软雅黑" pitchFamily="34" charset="-122"/>
                <a:ea typeface="微软雅黑" pitchFamily="34" charset="-122"/>
                <a:cs typeface="宋体" panose="02010600030101010101" pitchFamily="2" charset="-122"/>
              </a:rPr>
              <a:t>我们坚决维护国家主权和领土完整，绝不容许国家分裂的历史悲剧重演。</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一切分裂祖国的活动都必将遭到全体中国人民的坚决反对。我们有坚定的意志、充分的信心、足够的能力挫败任何形式的</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台独</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分裂图谋。我们绝不允许任何人、任何组织、任何政党，在任何时候，以任何形式把任何一块中国领土从中国分裂出去！</a:t>
            </a:r>
            <a:endParaRPr lang="zh-CN" altLang="zh-CN" sz="2000" b="1" dirty="0">
              <a:effectLst/>
              <a:latin typeface="微软雅黑" pitchFamily="34" charset="-122"/>
              <a:ea typeface="微软雅黑" pitchFamily="34" charset="-122"/>
              <a:cs typeface="宋体" panose="02010600030101010101" pitchFamily="2" charset="-122"/>
            </a:endParaRPr>
          </a:p>
          <a:p>
            <a:pPr marL="0" indent="0">
              <a:lnSpc>
                <a:spcPct val="150000"/>
              </a:lnSpc>
              <a:spcBef>
                <a:spcPts val="0"/>
              </a:spcBef>
              <a:buNone/>
            </a:pPr>
            <a:endParaRPr lang="zh-CN" altLang="zh-CN" sz="2000" b="1" dirty="0">
              <a:effectLst/>
              <a:latin typeface="微软雅黑" pitchFamily="34" charset="-122"/>
              <a:ea typeface="微软雅黑" pitchFamily="34" charset="-122"/>
              <a:cs typeface="宋体" panose="02010600030101010101" pitchFamily="2" charset="-122"/>
            </a:endParaRPr>
          </a:p>
          <a:p>
            <a:pPr>
              <a:lnSpc>
                <a:spcPct val="150000"/>
              </a:lnSpc>
              <a:spcBef>
                <a:spcPts val="0"/>
              </a:spcBef>
            </a:pPr>
            <a:endParaRPr lang="en-US" altLang="zh-CN" sz="2000" dirty="0">
              <a:solidFill>
                <a:srgbClr val="231916"/>
              </a:solidFill>
              <a:latin typeface="微软雅黑" pitchFamily="34" charset="-122"/>
              <a:ea typeface="微软雅黑" pitchFamily="34" charset="-122"/>
            </a:endParaRPr>
          </a:p>
          <a:p>
            <a:pPr>
              <a:spcBef>
                <a:spcPts val="0"/>
              </a:spcBef>
            </a:pPr>
            <a:endParaRPr lang="en-US" altLang="zh-CN" sz="2000" dirty="0">
              <a:solidFill>
                <a:srgbClr val="231916"/>
              </a:solidFill>
              <a:latin typeface="微软雅黑" pitchFamily="34" charset="-122"/>
              <a:ea typeface="微软雅黑" pitchFamily="34" charset="-122"/>
            </a:endParaRPr>
          </a:p>
          <a:p>
            <a:pPr>
              <a:spcBef>
                <a:spcPts val="0"/>
              </a:spcBef>
            </a:pPr>
            <a:endParaRPr lang="zh-CN" altLang="en-US" sz="20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二、台湾问题</a:t>
            </a:r>
            <a:endPar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1730260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A10DFB50-C792-4F92-8CE7-B8BE5157EE28}"/>
              </a:ext>
            </a:extLst>
          </p:cNvPr>
          <p:cNvSpPr>
            <a:spLocks noGrp="1"/>
          </p:cNvSpPr>
          <p:nvPr>
            <p:ph idx="1"/>
          </p:nvPr>
        </p:nvSpPr>
        <p:spPr>
          <a:xfrm>
            <a:off x="652750" y="1333473"/>
            <a:ext cx="11225741" cy="5425043"/>
          </a:xfrm>
        </p:spPr>
        <p:txBody>
          <a:bodyPr>
            <a:normAutofit fontScale="92500"/>
          </a:bodyPr>
          <a:lstStyle/>
          <a:p>
            <a:pPr>
              <a:lnSpc>
                <a:spcPct val="150000"/>
              </a:lnSpc>
            </a:pPr>
            <a:r>
              <a:rPr lang="en-US" altLang="zh-CN" sz="2200" b="1" dirty="0">
                <a:solidFill>
                  <a:srgbClr val="739C7C"/>
                </a:solidFill>
                <a:effectLst/>
                <a:latin typeface="微软雅黑" pitchFamily="34" charset="-122"/>
                <a:ea typeface="微软雅黑" pitchFamily="34" charset="-122"/>
                <a:cs typeface="宋体" panose="02010600030101010101" pitchFamily="2" charset="-122"/>
              </a:rPr>
              <a:t>2</a:t>
            </a:r>
            <a:r>
              <a:rPr lang="zh-CN" altLang="zh-CN" sz="2200" b="1" dirty="0">
                <a:solidFill>
                  <a:srgbClr val="739C7C"/>
                </a:solidFill>
                <a:effectLst/>
                <a:latin typeface="微软雅黑" pitchFamily="34" charset="-122"/>
                <a:ea typeface="微软雅黑" pitchFamily="34" charset="-122"/>
                <a:cs typeface="宋体" panose="02010600030101010101" pitchFamily="2" charset="-122"/>
              </a:rPr>
              <a:t>．大陆对台大政方针和原则立场</a:t>
            </a:r>
            <a:endParaRPr lang="en-US" altLang="zh-CN" sz="2200" b="1" dirty="0">
              <a:solidFill>
                <a:srgbClr val="739C7C"/>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李克强总理在</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2021</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年《政府工作报告》中重申，</a:t>
            </a:r>
            <a:r>
              <a:rPr lang="zh-CN" altLang="zh-CN" sz="1800" b="1" dirty="0">
                <a:effectLst/>
                <a:latin typeface="微软雅黑" pitchFamily="34" charset="-122"/>
                <a:ea typeface="微软雅黑" pitchFamily="34" charset="-122"/>
                <a:cs typeface="宋体" panose="02010600030101010101" pitchFamily="2" charset="-122"/>
              </a:rPr>
              <a:t>我们要坚持对台工作大政方针，</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坚持一个中国原则和“九二共识”，推进两岸关系和平发展和祖国</a:t>
            </a:r>
            <a:r>
              <a:rPr lang="zh-CN" altLang="en-US" sz="1800" b="1" dirty="0">
                <a:solidFill>
                  <a:srgbClr val="0070C0"/>
                </a:solidFill>
                <a:effectLst/>
                <a:latin typeface="微软雅黑" pitchFamily="34" charset="-122"/>
                <a:ea typeface="微软雅黑" pitchFamily="34" charset="-122"/>
                <a:cs typeface="宋体" panose="02010600030101010101" pitchFamily="2" charset="-122"/>
              </a:rPr>
              <a:t>完全</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统一。</a:t>
            </a:r>
            <a:r>
              <a:rPr lang="zh-CN" altLang="zh-CN" sz="1800" b="1" dirty="0">
                <a:effectLst/>
                <a:latin typeface="微软雅黑" pitchFamily="34" charset="-122"/>
                <a:ea typeface="微软雅黑" pitchFamily="34" charset="-122"/>
                <a:cs typeface="宋体" panose="02010600030101010101" pitchFamily="2" charset="-122"/>
              </a:rPr>
              <a:t>高度警惕和坚决遏制“台独”分裂活动。完善保障台湾同胞福祉和在大陆享受同等待遇的制度和政策，促进海峡两岸交流合作、融合发展，同心共创民族复兴美好未来。</a:t>
            </a:r>
            <a:endParaRPr lang="en-US" altLang="zh-CN" sz="1800" b="1" dirty="0">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关于台湾问题，我们必须强调：</a:t>
            </a:r>
            <a:endParaRPr lang="en-US" altLang="zh-CN" sz="18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en-US" sz="1800" b="1" dirty="0">
                <a:solidFill>
                  <a:srgbClr val="00B050"/>
                </a:solidFill>
                <a:effectLst/>
                <a:latin typeface="微软雅黑" pitchFamily="34" charset="-122"/>
                <a:ea typeface="微软雅黑" pitchFamily="34" charset="-122"/>
                <a:cs typeface="宋体" panose="02010600030101010101" pitchFamily="2" charset="-122"/>
              </a:rPr>
              <a:t>第一</a:t>
            </a: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，世界上只有一个中国，台湾是中国领土不可分割的一部分</a:t>
            </a:r>
            <a:r>
              <a:rPr lang="zh-CN" altLang="zh-CN" sz="1800" b="1" dirty="0">
                <a:effectLst/>
                <a:latin typeface="微软雅黑" pitchFamily="34" charset="-122"/>
                <a:ea typeface="微软雅黑" pitchFamily="34" charset="-122"/>
                <a:cs typeface="宋体" panose="02010600030101010101" pitchFamily="2" charset="-122"/>
              </a:rPr>
              <a:t>，这是历史和法理事实，也是国际社会的普遍共识。</a:t>
            </a:r>
            <a:endParaRPr lang="en-US" altLang="zh-CN" sz="1800" b="1" dirty="0">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第二，海峡两岸必须统一，也必然统一，这是大势所趋，</a:t>
            </a:r>
            <a:r>
              <a:rPr lang="zh-CN" altLang="zh-CN" sz="1800" b="1" dirty="0">
                <a:effectLst/>
                <a:latin typeface="微软雅黑" pitchFamily="34" charset="-122"/>
                <a:ea typeface="微软雅黑" pitchFamily="34" charset="-122"/>
                <a:cs typeface="宋体" panose="02010600030101010101" pitchFamily="2" charset="-122"/>
              </a:rPr>
              <a:t>是中华民族的集体意志，不会改变，也不可能改变。中国政府维护国家主权和领土完整的决心坚定不移，我们有能力挫败任何形式的“台独”分裂行径。</a:t>
            </a:r>
            <a:endParaRPr lang="en-US" altLang="zh-CN" sz="1800" b="1" dirty="0">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第三，一个中国原则是中美关系的政治基础，是不可逾越的红线。</a:t>
            </a:r>
            <a:r>
              <a:rPr lang="zh-CN" altLang="zh-CN" sz="1800" b="1" dirty="0">
                <a:effectLst/>
                <a:latin typeface="微软雅黑" pitchFamily="34" charset="-122"/>
                <a:ea typeface="微软雅黑" pitchFamily="34" charset="-122"/>
                <a:cs typeface="宋体" panose="02010600030101010101" pitchFamily="2" charset="-122"/>
              </a:rPr>
              <a:t>中国政府在台湾问题上没有妥协余地，没有退让空间。我们敦促美国新一届政府充分认识台湾问题的高度敏感性，切实恪守一个中国原则和中美三个联合公报，彻底改变上届政府“越线”“玩火”的危险做法，慎重和妥善处理涉台问题</a:t>
            </a:r>
            <a:r>
              <a:rPr lang="zh-CN" altLang="en-US" sz="1800" b="1" dirty="0">
                <a:effectLst/>
                <a:latin typeface="微软雅黑" pitchFamily="34" charset="-122"/>
                <a:ea typeface="微软雅黑" pitchFamily="34" charset="-122"/>
                <a:cs typeface="宋体" panose="02010600030101010101" pitchFamily="2" charset="-122"/>
              </a:rPr>
              <a:t>。</a:t>
            </a:r>
            <a:endParaRPr lang="zh-CN" altLang="zh-CN" sz="1800" b="1" dirty="0">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1800" dirty="0">
              <a:solidFill>
                <a:srgbClr val="231916"/>
              </a:solidFill>
              <a:latin typeface="微软雅黑" pitchFamily="34" charset="-122"/>
              <a:ea typeface="微软雅黑" pitchFamily="34" charset="-122"/>
            </a:endParaRPr>
          </a:p>
          <a:p>
            <a:endParaRPr lang="en-US" altLang="zh-CN" sz="1800" dirty="0">
              <a:solidFill>
                <a:srgbClr val="231916"/>
              </a:solidFill>
              <a:latin typeface="微软雅黑" pitchFamily="34" charset="-122"/>
              <a:ea typeface="微软雅黑" pitchFamily="34" charset="-122"/>
            </a:endParaRPr>
          </a:p>
          <a:p>
            <a:endParaRPr lang="zh-CN" altLang="en-US"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二、台湾问题</a:t>
            </a:r>
            <a:endPar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3483294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A10DFB50-C792-4F92-8CE7-B8BE5157EE28}"/>
              </a:ext>
            </a:extLst>
          </p:cNvPr>
          <p:cNvSpPr>
            <a:spLocks noGrp="1"/>
          </p:cNvSpPr>
          <p:nvPr>
            <p:ph idx="1"/>
          </p:nvPr>
        </p:nvSpPr>
        <p:spPr>
          <a:xfrm>
            <a:off x="322217" y="1537054"/>
            <a:ext cx="11317679" cy="4550238"/>
          </a:xfrm>
        </p:spPr>
        <p:txBody>
          <a:bodyPr>
            <a:noAutofit/>
          </a:bodyPr>
          <a:lstStyle/>
          <a:p>
            <a:pPr>
              <a:lnSpc>
                <a:spcPct val="150000"/>
              </a:lnSpc>
            </a:pPr>
            <a:r>
              <a:rPr lang="en-US" altLang="zh-CN" sz="2200" b="1" dirty="0">
                <a:solidFill>
                  <a:srgbClr val="739C7C"/>
                </a:solidFill>
                <a:latin typeface="微软雅黑" pitchFamily="34" charset="-122"/>
                <a:ea typeface="微软雅黑" pitchFamily="34" charset="-122"/>
              </a:rPr>
              <a:t>2</a:t>
            </a:r>
            <a:r>
              <a:rPr lang="zh-CN" altLang="zh-CN" sz="2200" b="1" dirty="0">
                <a:solidFill>
                  <a:srgbClr val="739C7C"/>
                </a:solidFill>
                <a:latin typeface="微软雅黑" pitchFamily="34" charset="-122"/>
                <a:ea typeface="微软雅黑" pitchFamily="34" charset="-122"/>
              </a:rPr>
              <a:t>．</a:t>
            </a:r>
            <a:r>
              <a:rPr lang="zh-CN" altLang="zh-CN" sz="2200" b="1" dirty="0">
                <a:solidFill>
                  <a:srgbClr val="739C7C"/>
                </a:solidFill>
                <a:effectLst/>
                <a:latin typeface="微软雅黑" pitchFamily="34" charset="-122"/>
                <a:ea typeface="微软雅黑" pitchFamily="34" charset="-122"/>
                <a:cs typeface="宋体" panose="02010600030101010101" pitchFamily="2" charset="-122"/>
              </a:rPr>
              <a:t>大陆对台大政方针和原则立场</a:t>
            </a:r>
            <a:endParaRPr lang="en-US" altLang="zh-CN" sz="2200" b="1" dirty="0">
              <a:solidFill>
                <a:srgbClr val="739C7C"/>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200" b="1" dirty="0">
              <a:solidFill>
                <a:srgbClr val="739C7C"/>
              </a:solidFill>
              <a:latin typeface="微软雅黑" pitchFamily="34" charset="-122"/>
              <a:ea typeface="微软雅黑" pitchFamily="34" charset="-122"/>
            </a:endParaRPr>
          </a:p>
          <a:p>
            <a:pPr>
              <a:lnSpc>
                <a:spcPct val="150000"/>
              </a:lnSpc>
              <a:spcBef>
                <a:spcPts val="0"/>
              </a:spcBef>
            </a:pPr>
            <a:r>
              <a:rPr lang="zh-CN" altLang="zh-CN" sz="2200" b="1" dirty="0">
                <a:solidFill>
                  <a:srgbClr val="C00000"/>
                </a:solidFill>
                <a:effectLst/>
                <a:latin typeface="微软雅黑" pitchFamily="34" charset="-122"/>
                <a:ea typeface="微软雅黑" pitchFamily="34" charset="-122"/>
                <a:cs typeface="宋体" panose="02010600030101010101" pitchFamily="2" charset="-122"/>
              </a:rPr>
              <a:t>党的十九大和十九届五中全会</a:t>
            </a:r>
            <a:r>
              <a:rPr lang="zh-CN" altLang="zh-CN" sz="2200" b="1" dirty="0">
                <a:effectLst/>
                <a:latin typeface="微软雅黑" pitchFamily="34" charset="-122"/>
                <a:ea typeface="微软雅黑" pitchFamily="34" charset="-122"/>
                <a:cs typeface="宋体" panose="02010600030101010101" pitchFamily="2" charset="-122"/>
              </a:rPr>
              <a:t>都对推进两岸关系和平发展和祖国</a:t>
            </a:r>
            <a:r>
              <a:rPr lang="zh-CN" altLang="en-US" sz="2200" b="1" dirty="0">
                <a:effectLst/>
                <a:latin typeface="微软雅黑" pitchFamily="34" charset="-122"/>
                <a:ea typeface="微软雅黑" pitchFamily="34" charset="-122"/>
                <a:cs typeface="宋体" panose="02010600030101010101" pitchFamily="2" charset="-122"/>
              </a:rPr>
              <a:t>完全</a:t>
            </a:r>
            <a:r>
              <a:rPr lang="zh-CN" altLang="zh-CN" sz="2200" b="1" dirty="0">
                <a:effectLst/>
                <a:latin typeface="微软雅黑" pitchFamily="34" charset="-122"/>
                <a:ea typeface="微软雅黑" pitchFamily="34" charset="-122"/>
                <a:cs typeface="宋体" panose="02010600030101010101" pitchFamily="2" charset="-122"/>
              </a:rPr>
              <a:t>统一作出了重要部署。</a:t>
            </a:r>
            <a:endParaRPr lang="en-US" altLang="zh-CN" sz="2200" b="1" dirty="0">
              <a:effectLst/>
              <a:latin typeface="微软雅黑" pitchFamily="34" charset="-122"/>
              <a:ea typeface="微软雅黑" pitchFamily="34" charset="-122"/>
              <a:cs typeface="宋体" panose="02010600030101010101" pitchFamily="2" charset="-122"/>
            </a:endParaRPr>
          </a:p>
          <a:p>
            <a:pPr>
              <a:lnSpc>
                <a:spcPct val="150000"/>
              </a:lnSpc>
              <a:spcBef>
                <a:spcPts val="0"/>
              </a:spcBef>
            </a:pPr>
            <a:endParaRPr lang="en-US" altLang="zh-CN" sz="2200" b="1" dirty="0">
              <a:effectLst/>
              <a:latin typeface="微软雅黑" pitchFamily="34" charset="-122"/>
              <a:ea typeface="微软雅黑" pitchFamily="34" charset="-122"/>
              <a:cs typeface="宋体" panose="02010600030101010101" pitchFamily="2" charset="-122"/>
            </a:endParaRPr>
          </a:p>
          <a:p>
            <a:pPr>
              <a:lnSpc>
                <a:spcPct val="150000"/>
              </a:lnSpc>
              <a:spcBef>
                <a:spcPts val="0"/>
              </a:spcBef>
            </a:pPr>
            <a:r>
              <a:rPr lang="zh-CN" altLang="zh-CN" sz="2200" b="1" dirty="0">
                <a:effectLst/>
                <a:latin typeface="微软雅黑" pitchFamily="34" charset="-122"/>
                <a:ea typeface="微软雅黑" pitchFamily="34" charset="-122"/>
                <a:cs typeface="宋体" panose="02010600030101010101" pitchFamily="2" charset="-122"/>
              </a:rPr>
              <a:t>我们要坚持“和平统一、一国两制”的基本方针，坚持一个中国原则和“九二共识”，坚决反对任何形式的“台独”分裂和外部势力干涉，有效防范</a:t>
            </a:r>
            <a:r>
              <a:rPr lang="zh-CN" altLang="en-US" sz="2200" b="1" dirty="0">
                <a:effectLst/>
                <a:latin typeface="微软雅黑" pitchFamily="34" charset="-122"/>
                <a:ea typeface="微软雅黑" pitchFamily="34" charset="-122"/>
                <a:cs typeface="宋体" panose="02010600030101010101" pitchFamily="2" charset="-122"/>
              </a:rPr>
              <a:t>、</a:t>
            </a:r>
            <a:r>
              <a:rPr lang="zh-CN" altLang="zh-CN" sz="2200" b="1" dirty="0">
                <a:effectLst/>
                <a:latin typeface="微软雅黑" pitchFamily="34" charset="-122"/>
                <a:ea typeface="微软雅黑" pitchFamily="34" charset="-122"/>
                <a:cs typeface="宋体" panose="02010600030101010101" pitchFamily="2" charset="-122"/>
              </a:rPr>
              <a:t>化解风险，团结广大台湾同胞共同维护和推动两岸关系和平发展、融合发展，推动祖国和平统一进程。</a:t>
            </a:r>
            <a:endParaRPr lang="zh-CN" altLang="en-US" sz="22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二、台湾问题</a:t>
            </a:r>
            <a:endPar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0688555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E55F4C86-0B99-4719-8DEA-5AE9B3680BC5}"/>
              </a:ext>
            </a:extLst>
          </p:cNvPr>
          <p:cNvSpPr>
            <a:spLocks noGrp="1"/>
          </p:cNvSpPr>
          <p:nvPr>
            <p:ph idx="1"/>
          </p:nvPr>
        </p:nvSpPr>
        <p:spPr>
          <a:xfrm>
            <a:off x="444137" y="1498118"/>
            <a:ext cx="11433340" cy="4376745"/>
          </a:xfrm>
        </p:spPr>
        <p:txBody>
          <a:bodyPr>
            <a:normAutofit/>
          </a:bodyPr>
          <a:lstStyle/>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伴随着</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国际海洋竞争</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的新变化，我国承受的安全压力明显增大。</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不仅我国传统海域频遭</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周边国家</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染指，而且</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域外大国</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加紧插手我国周边海洋事务，同时</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我国海上通道安全</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面临严峻考验。</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400" b="1" dirty="0">
                <a:solidFill>
                  <a:srgbClr val="00B050"/>
                </a:solidFill>
                <a:effectLst/>
                <a:latin typeface="微软雅黑" pitchFamily="34" charset="-122"/>
                <a:ea typeface="微软雅黑" pitchFamily="34" charset="-122"/>
                <a:cs typeface="宋体" panose="02010600030101010101" pitchFamily="2" charset="-122"/>
              </a:rPr>
              <a:t>我们要高度关注海洋安全</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，提高海洋资源开发能力，发展海洋经济，保护海洋生态环境，坚决维护国家海洋权益，</a:t>
            </a:r>
            <a:r>
              <a:rPr lang="zh-CN" altLang="zh-CN" sz="2400" b="1" dirty="0">
                <a:solidFill>
                  <a:srgbClr val="00B050"/>
                </a:solidFill>
                <a:effectLst/>
                <a:latin typeface="微软雅黑" pitchFamily="34" charset="-122"/>
                <a:ea typeface="微软雅黑" pitchFamily="34" charset="-122"/>
                <a:cs typeface="宋体" panose="02010600030101010101" pitchFamily="2" charset="-122"/>
              </a:rPr>
              <a:t>建设海洋强国</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zh-CN" altLang="en-US" sz="2400" b="1" dirty="0">
              <a:latin typeface="微软雅黑" pitchFamily="34" charset="-122"/>
              <a:ea typeface="微软雅黑" pitchFamily="34" charset="-122"/>
            </a:endParaRPr>
          </a:p>
        </p:txBody>
      </p:sp>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3868128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a:extLst>
              <a:ext uri="{FF2B5EF4-FFF2-40B4-BE49-F238E27FC236}">
                <a16:creationId xmlns="" xmlns:a16="http://schemas.microsoft.com/office/drawing/2014/main" id="{BCAFC57B-EAAD-476F-87CD-DC7C7822EFB2}"/>
              </a:ext>
            </a:extLst>
          </p:cNvPr>
          <p:cNvSpPr txBox="1">
            <a:spLocks/>
          </p:cNvSpPr>
          <p:nvPr/>
        </p:nvSpPr>
        <p:spPr>
          <a:xfrm>
            <a:off x="881224" y="1371918"/>
            <a:ext cx="10640216" cy="4706665"/>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0070C0"/>
                </a:solidFill>
                <a:latin typeface="黑体" panose="02010609060101010101" pitchFamily="49" charset="-122"/>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accent6">
                    <a:lumMod val="75000"/>
                  </a:schemeClr>
                </a:solidFill>
                <a:latin typeface="黑体" panose="02010609060101010101" pitchFamily="49" charset="-122"/>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1" kern="1200">
                <a:solidFill>
                  <a:srgbClr val="0070C0"/>
                </a:solidFill>
                <a:latin typeface="宋体" panose="02010600030101010101" pitchFamily="2" charset="-122"/>
                <a:ea typeface="宋体" panose="0201060003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宋体" panose="02010600030101010101" pitchFamily="2" charset="-122"/>
                <a:ea typeface="宋体"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zh-CN" sz="2400" b="1" dirty="0">
              <a:solidFill>
                <a:srgbClr val="739C7C"/>
              </a:solidFill>
              <a:latin typeface="微软雅黑" pitchFamily="34" charset="-122"/>
              <a:ea typeface="微软雅黑" pitchFamily="34" charset="-122"/>
              <a:cs typeface="宋体" panose="02010600030101010101" pitchFamily="2" charset="-122"/>
            </a:endParaRPr>
          </a:p>
          <a:p>
            <a:pPr>
              <a:lnSpc>
                <a:spcPct val="200000"/>
              </a:lnSpc>
            </a:pPr>
            <a:r>
              <a:rPr lang="en-US" altLang="zh-CN" sz="2400" b="1" dirty="0">
                <a:solidFill>
                  <a:srgbClr val="739C7C"/>
                </a:solidFill>
                <a:latin typeface="微软雅黑" pitchFamily="34" charset="-122"/>
                <a:ea typeface="微软雅黑" pitchFamily="34" charset="-122"/>
              </a:rPr>
              <a:t>1</a:t>
            </a:r>
            <a:r>
              <a:rPr lang="zh-CN" altLang="zh-CN" sz="2400" b="1" dirty="0">
                <a:solidFill>
                  <a:srgbClr val="739C7C"/>
                </a:solidFill>
                <a:latin typeface="微软雅黑" pitchFamily="34" charset="-122"/>
                <a:ea typeface="微软雅黑" pitchFamily="34" charset="-122"/>
              </a:rPr>
              <a:t>．关于东海大陆架和钓鱼岛的争议</a:t>
            </a:r>
          </a:p>
          <a:p>
            <a:pPr>
              <a:lnSpc>
                <a:spcPct val="200000"/>
              </a:lnSpc>
            </a:pPr>
            <a:r>
              <a:rPr lang="zh-CN" altLang="zh-CN" sz="2400" b="1" dirty="0">
                <a:solidFill>
                  <a:srgbClr val="231916"/>
                </a:solidFill>
                <a:latin typeface="微软雅黑" pitchFamily="34" charset="-122"/>
                <a:ea typeface="微软雅黑" pitchFamily="34" charset="-122"/>
                <a:cs typeface="宋体" panose="02010600030101010101" pitchFamily="2" charset="-122"/>
              </a:rPr>
              <a:t>东海位于中国、日本、韩国三国之间，东西宽</a:t>
            </a:r>
            <a:r>
              <a:rPr lang="en-US" altLang="zh-CN" sz="2400" b="1" dirty="0">
                <a:solidFill>
                  <a:srgbClr val="231916"/>
                </a:solidFill>
                <a:latin typeface="微软雅黑" pitchFamily="34" charset="-122"/>
                <a:ea typeface="微软雅黑" pitchFamily="34" charset="-122"/>
                <a:cs typeface="宋体" panose="02010600030101010101" pitchFamily="2" charset="-122"/>
              </a:rPr>
              <a:t>150</a:t>
            </a:r>
            <a:r>
              <a:rPr lang="zh-CN" altLang="en-US" sz="2400" b="1" dirty="0">
                <a:solidFill>
                  <a:srgbClr val="231916"/>
                </a:solidFill>
                <a:latin typeface="微软雅黑" pitchFamily="34" charset="-122"/>
                <a:ea typeface="微软雅黑" pitchFamily="34" charset="-122"/>
                <a:cs typeface="宋体" panose="02010600030101010101" pitchFamily="2" charset="-122"/>
              </a:rPr>
              <a:t>～</a:t>
            </a:r>
            <a:r>
              <a:rPr lang="en-US" altLang="zh-CN" sz="2400" b="1" dirty="0">
                <a:solidFill>
                  <a:srgbClr val="231916"/>
                </a:solidFill>
                <a:latin typeface="微软雅黑" pitchFamily="34" charset="-122"/>
                <a:ea typeface="微软雅黑" pitchFamily="34" charset="-122"/>
                <a:cs typeface="宋体" panose="02010600030101010101" pitchFamily="2" charset="-122"/>
              </a:rPr>
              <a:t>420</a:t>
            </a:r>
            <a:r>
              <a:rPr lang="zh-CN" altLang="zh-CN" sz="2400" b="1" dirty="0">
                <a:solidFill>
                  <a:srgbClr val="231916"/>
                </a:solidFill>
                <a:latin typeface="微软雅黑" pitchFamily="34" charset="-122"/>
                <a:ea typeface="微软雅黑" pitchFamily="34" charset="-122"/>
                <a:cs typeface="宋体" panose="02010600030101010101" pitchFamily="2" charset="-122"/>
              </a:rPr>
              <a:t>海里，南北长</a:t>
            </a:r>
            <a:r>
              <a:rPr lang="en-US" altLang="zh-CN" sz="2400" b="1" dirty="0">
                <a:solidFill>
                  <a:srgbClr val="231916"/>
                </a:solidFill>
                <a:latin typeface="微软雅黑" pitchFamily="34" charset="-122"/>
                <a:ea typeface="微软雅黑" pitchFamily="34" charset="-122"/>
                <a:cs typeface="宋体" panose="02010600030101010101" pitchFamily="2" charset="-122"/>
              </a:rPr>
              <a:t>660</a:t>
            </a:r>
            <a:r>
              <a:rPr lang="zh-CN" altLang="zh-CN" sz="2400" b="1" dirty="0">
                <a:solidFill>
                  <a:srgbClr val="231916"/>
                </a:solidFill>
                <a:latin typeface="微软雅黑" pitchFamily="34" charset="-122"/>
                <a:ea typeface="微软雅黑" pitchFamily="34" charset="-122"/>
                <a:cs typeface="宋体" panose="02010600030101010101" pitchFamily="2" charset="-122"/>
              </a:rPr>
              <a:t>海里，总面积约</a:t>
            </a:r>
            <a:r>
              <a:rPr lang="en-US" altLang="zh-CN" sz="2400" b="1" dirty="0">
                <a:solidFill>
                  <a:srgbClr val="C00000"/>
                </a:solidFill>
                <a:latin typeface="微软雅黑" pitchFamily="34" charset="-122"/>
                <a:ea typeface="微软雅黑" pitchFamily="34" charset="-122"/>
                <a:cs typeface="宋体" panose="02010600030101010101" pitchFamily="2" charset="-122"/>
              </a:rPr>
              <a:t>77</a:t>
            </a:r>
            <a:r>
              <a:rPr lang="zh-CN" altLang="zh-CN" sz="2400" b="1" dirty="0">
                <a:solidFill>
                  <a:srgbClr val="C00000"/>
                </a:solidFill>
                <a:latin typeface="微软雅黑" pitchFamily="34" charset="-122"/>
                <a:ea typeface="微软雅黑" pitchFamily="34" charset="-122"/>
                <a:cs typeface="宋体" panose="02010600030101010101" pitchFamily="2" charset="-122"/>
              </a:rPr>
              <a:t>万平方千米</a:t>
            </a:r>
            <a:r>
              <a:rPr lang="zh-CN" altLang="zh-CN" sz="2400" b="1" dirty="0">
                <a:solidFill>
                  <a:srgbClr val="231916"/>
                </a:solidFill>
                <a:latin typeface="微软雅黑" pitchFamily="34" charset="-122"/>
                <a:ea typeface="微软雅黑" pitchFamily="34" charset="-122"/>
                <a:cs typeface="宋体" panose="02010600030101010101" pitchFamily="2" charset="-122"/>
              </a:rPr>
              <a:t>。</a:t>
            </a:r>
            <a:endParaRPr lang="en-US" altLang="zh-CN" sz="2400" b="1" dirty="0">
              <a:solidFill>
                <a:srgbClr val="231916"/>
              </a:solidFill>
              <a:latin typeface="微软雅黑" pitchFamily="34" charset="-122"/>
              <a:ea typeface="微软雅黑" pitchFamily="34" charset="-122"/>
              <a:cs typeface="宋体" panose="02010600030101010101" pitchFamily="2" charset="-122"/>
            </a:endParaRPr>
          </a:p>
          <a:p>
            <a:pPr>
              <a:lnSpc>
                <a:spcPct val="200000"/>
              </a:lnSpc>
            </a:pP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1982</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年《联合国海洋法公约》规定，沿海国的大陆架和专属经济区从测算领海宽度的基线量起为</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200</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海里，不足</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200</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海里则扩展到</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200</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海里。</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200000"/>
              </a:lnSpc>
            </a:pPr>
            <a:endParaRPr lang="en-US" altLang="zh-CN" sz="24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4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zh-CN" altLang="zh-CN" sz="2400" b="1" dirty="0">
              <a:solidFill>
                <a:srgbClr val="231916"/>
              </a:solidFill>
              <a:latin typeface="微软雅黑" pitchFamily="34" charset="-122"/>
              <a:ea typeface="微软雅黑" pitchFamily="34" charset="-122"/>
              <a:cs typeface="宋体" panose="02010600030101010101" pitchFamily="2" charset="-122"/>
            </a:endParaRPr>
          </a:p>
        </p:txBody>
      </p:sp>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3354408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D126D3B0-A20E-489D-8A9F-8C4BBBC117A5}"/>
              </a:ext>
            </a:extLst>
          </p:cNvPr>
          <p:cNvSpPr>
            <a:spLocks noGrp="1"/>
          </p:cNvSpPr>
          <p:nvPr>
            <p:ph idx="1"/>
          </p:nvPr>
        </p:nvSpPr>
        <p:spPr>
          <a:xfrm>
            <a:off x="436145" y="1721102"/>
            <a:ext cx="11163672" cy="4200727"/>
          </a:xfrm>
          <a:ln>
            <a:noFill/>
          </a:ln>
        </p:spPr>
        <p:txBody>
          <a:bodyPr>
            <a:noAutofit/>
          </a:bodyPr>
          <a:lstStyle/>
          <a:p>
            <a:pPr>
              <a:lnSpc>
                <a:spcPct val="200000"/>
              </a:lnSpc>
            </a:pPr>
            <a:r>
              <a:rPr lang="zh-CN" altLang="zh-CN" sz="2000" b="1" dirty="0" smtClean="0">
                <a:solidFill>
                  <a:srgbClr val="231916"/>
                </a:solidFill>
                <a:effectLst/>
                <a:latin typeface="微软雅黑" pitchFamily="34" charset="-122"/>
                <a:ea typeface="微软雅黑" pitchFamily="34" charset="-122"/>
                <a:cs typeface="宋体" panose="02010600030101010101" pitchFamily="2" charset="-122"/>
              </a:rPr>
              <a:t>中国</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在</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大陆架划分问题</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上，认为中日处于</a:t>
            </a:r>
            <a:r>
              <a:rPr lang="zh-CN" altLang="zh-CN" sz="2000" b="1" dirty="0">
                <a:solidFill>
                  <a:srgbClr val="FF0000"/>
                </a:solidFill>
                <a:effectLst/>
                <a:latin typeface="微软雅黑" pitchFamily="34" charset="-122"/>
                <a:ea typeface="微软雅黑" pitchFamily="34" charset="-122"/>
                <a:cs typeface="宋体" panose="02010600030101010101" pitchFamily="2" charset="-122"/>
              </a:rPr>
              <a:t>不同的大陆架</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，主张</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大陆架自然延伸</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的原则，认为水深达</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2717</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米的</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冲绳海槽</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应为中日东海划界的天然分界线</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200000"/>
              </a:lnSpc>
            </a:pPr>
            <a:endParaRPr lang="en-US" altLang="zh-CN" sz="2000" b="1" dirty="0">
              <a:solidFill>
                <a:srgbClr val="231916"/>
              </a:solidFill>
              <a:latin typeface="微软雅黑" pitchFamily="34" charset="-122"/>
              <a:ea typeface="微软雅黑" pitchFamily="34" charset="-122"/>
              <a:cs typeface="宋体" panose="02010600030101010101" pitchFamily="2" charset="-122"/>
            </a:endParaRPr>
          </a:p>
          <a:p>
            <a:pPr>
              <a:lnSpc>
                <a:spcPct val="20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日本认为，中日两国在东海海域属于</a:t>
            </a:r>
            <a:r>
              <a:rPr lang="zh-CN" altLang="zh-CN" sz="2000" b="1" dirty="0">
                <a:solidFill>
                  <a:srgbClr val="FF0000"/>
                </a:solidFill>
                <a:effectLst/>
                <a:latin typeface="微软雅黑" pitchFamily="34" charset="-122"/>
                <a:ea typeface="微软雅黑" pitchFamily="34" charset="-122"/>
                <a:cs typeface="宋体" panose="02010600030101010101" pitchFamily="2" charset="-122"/>
              </a:rPr>
              <a:t>共同大陆架</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，冲绳海槽只是两国延伸之间的一个偶然凹陷，主张</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200</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海里原则，当出现重叠时，</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用等距离划分</a:t>
            </a:r>
            <a:r>
              <a:rPr lang="en-US" altLang="zh-CN" sz="20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中间线</a:t>
            </a:r>
            <a:r>
              <a:rPr lang="en-US" altLang="zh-CN" sz="20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，并单方面声称拥有钓鱼岛主权</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latin typeface="微软雅黑" pitchFamily="34" charset="-122"/>
                <a:ea typeface="微软雅黑" pitchFamily="34" charset="-122"/>
                <a:cs typeface="宋体" panose="02010600030101010101" pitchFamily="2" charset="-122"/>
              </a:rPr>
              <a:t>无视《联合国海洋法公约》的规定，以不具效力的无人居住小岛为基点划分所谓的</a:t>
            </a:r>
            <a:r>
              <a:rPr lang="en-US" altLang="zh-CN" sz="2000" b="1" dirty="0">
                <a:solidFill>
                  <a:srgbClr val="231916"/>
                </a:solidFill>
                <a:latin typeface="微软雅黑" pitchFamily="34" charset="-122"/>
                <a:ea typeface="微软雅黑" pitchFamily="34" charset="-122"/>
                <a:cs typeface="宋体" panose="02010600030101010101" pitchFamily="2" charset="-122"/>
              </a:rPr>
              <a:t>“</a:t>
            </a:r>
            <a:r>
              <a:rPr lang="zh-CN" altLang="zh-CN" sz="2000" b="1" dirty="0">
                <a:solidFill>
                  <a:srgbClr val="231916"/>
                </a:solidFill>
                <a:latin typeface="微软雅黑" pitchFamily="34" charset="-122"/>
                <a:ea typeface="微软雅黑" pitchFamily="34" charset="-122"/>
                <a:cs typeface="宋体" panose="02010600030101010101" pitchFamily="2" charset="-122"/>
              </a:rPr>
              <a:t>中间线</a:t>
            </a:r>
            <a:r>
              <a:rPr lang="en-US" altLang="zh-CN" sz="2000" b="1" dirty="0">
                <a:solidFill>
                  <a:srgbClr val="231916"/>
                </a:solidFill>
                <a:latin typeface="微软雅黑" pitchFamily="34" charset="-122"/>
                <a:ea typeface="微软雅黑" pitchFamily="34" charset="-122"/>
                <a:cs typeface="宋体" panose="02010600030101010101" pitchFamily="2" charset="-122"/>
              </a:rPr>
              <a:t>”</a:t>
            </a:r>
            <a:r>
              <a:rPr lang="zh-CN" altLang="zh-CN" sz="2000" b="1" dirty="0">
                <a:solidFill>
                  <a:srgbClr val="231916"/>
                </a:solidFill>
                <a:latin typeface="微软雅黑" pitchFamily="34" charset="-122"/>
                <a:ea typeface="微软雅黑" pitchFamily="34" charset="-122"/>
                <a:cs typeface="宋体" panose="02010600030101010101" pitchFamily="2" charset="-122"/>
              </a:rPr>
              <a:t>。</a:t>
            </a:r>
            <a:r>
              <a:rPr lang="zh-CN" altLang="zh-CN" sz="2000" b="1" dirty="0">
                <a:solidFill>
                  <a:srgbClr val="FF0000"/>
                </a:solidFill>
                <a:latin typeface="微软雅黑" pitchFamily="34" charset="-122"/>
                <a:ea typeface="微软雅黑" pitchFamily="34" charset="-122"/>
                <a:cs typeface="宋体" panose="02010600030101010101" pitchFamily="2" charset="-122"/>
              </a:rPr>
              <a:t>日本的主张显然是错误的，</a:t>
            </a:r>
            <a:r>
              <a:rPr lang="zh-CN" altLang="zh-CN" sz="2000" b="1" dirty="0">
                <a:solidFill>
                  <a:srgbClr val="231916"/>
                </a:solidFill>
                <a:latin typeface="微软雅黑" pitchFamily="34" charset="-122"/>
                <a:ea typeface="微软雅黑" pitchFamily="34" charset="-122"/>
                <a:cs typeface="宋体" panose="02010600030101010101" pitchFamily="2" charset="-122"/>
              </a:rPr>
              <a:t>钓鱼岛及其附属岛屿自古以来就是中国的神圣领土。</a:t>
            </a:r>
            <a:endParaRPr lang="zh-CN" altLang="zh-CN" sz="2000" b="1" dirty="0">
              <a:latin typeface="微软雅黑" pitchFamily="34" charset="-122"/>
              <a:ea typeface="微软雅黑" pitchFamily="34" charset="-122"/>
              <a:cs typeface="宋体" panose="02010600030101010101" pitchFamily="2"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29891727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E2633464-9033-46F9-A059-AB126152F672}"/>
              </a:ext>
            </a:extLst>
          </p:cNvPr>
          <p:cNvSpPr>
            <a:spLocks noGrp="1"/>
          </p:cNvSpPr>
          <p:nvPr>
            <p:ph idx="1"/>
          </p:nvPr>
        </p:nvSpPr>
        <p:spPr>
          <a:xfrm>
            <a:off x="618397" y="1480443"/>
            <a:ext cx="10953619" cy="4529317"/>
          </a:xfrm>
        </p:spPr>
        <p:txBody>
          <a:bodyPr>
            <a:normAutofit/>
          </a:bodyPr>
          <a:lstStyle/>
          <a:p>
            <a:r>
              <a:rPr lang="en-US" altLang="zh-CN" sz="2000" b="1" dirty="0">
                <a:solidFill>
                  <a:srgbClr val="739C7C"/>
                </a:solidFill>
                <a:latin typeface="微软雅黑" pitchFamily="34" charset="-122"/>
                <a:ea typeface="微软雅黑" pitchFamily="34" charset="-122"/>
              </a:rPr>
              <a:t>1</a:t>
            </a:r>
            <a:r>
              <a:rPr lang="zh-CN" altLang="zh-CN" sz="2000" b="1" dirty="0">
                <a:solidFill>
                  <a:srgbClr val="739C7C"/>
                </a:solidFill>
                <a:latin typeface="微软雅黑" pitchFamily="34" charset="-122"/>
                <a:ea typeface="微软雅黑" pitchFamily="34" charset="-122"/>
              </a:rPr>
              <a:t>．关于东海大陆架和钓鱼岛的争议</a:t>
            </a:r>
            <a:endParaRPr lang="en-US" altLang="zh-CN" sz="2000" b="1" dirty="0">
              <a:solidFill>
                <a:srgbClr val="739C7C"/>
              </a:solidFill>
              <a:latin typeface="微软雅黑" pitchFamily="34" charset="-122"/>
              <a:ea typeface="微软雅黑" pitchFamily="34" charset="-122"/>
            </a:endParaRPr>
          </a:p>
          <a:p>
            <a:pPr>
              <a:lnSpc>
                <a:spcPct val="150000"/>
              </a:lnSpc>
            </a:pP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中日在东海还存在着钓鱼岛主权之争。</a:t>
            </a:r>
            <a:endParaRPr lang="en-US" altLang="zh-CN" sz="2000" b="1" dirty="0">
              <a:solidFill>
                <a:srgbClr val="0070C0"/>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钓鱼岛列屿（也称为钓鱼岛及其附属岛屿） 位于台湾东北方，琉球群岛主岛冲绳岛的西南方，先岛诸岛（宫古、八重山群岛）的北方</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en-US" sz="2000" b="1" dirty="0">
                <a:solidFill>
                  <a:srgbClr val="C00000"/>
                </a:solidFill>
                <a:latin typeface="微软雅黑" pitchFamily="34" charset="-122"/>
                <a:ea typeface="微软雅黑" pitchFamily="34" charset="-122"/>
              </a:rPr>
              <a:t>共</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由</a:t>
            </a:r>
            <a:r>
              <a:rPr lang="en-US" altLang="zh-CN" sz="2000" b="1" dirty="0">
                <a:solidFill>
                  <a:srgbClr val="C00000"/>
                </a:solidFill>
                <a:effectLst/>
                <a:latin typeface="微软雅黑" pitchFamily="34" charset="-122"/>
                <a:ea typeface="微软雅黑" pitchFamily="34" charset="-122"/>
                <a:cs typeface="宋体" panose="02010600030101010101" pitchFamily="2" charset="-122"/>
              </a:rPr>
              <a:t>8</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个小岛组成，面积只有</a:t>
            </a:r>
            <a:r>
              <a:rPr lang="en-US" altLang="zh-CN" sz="2000" b="1" dirty="0">
                <a:solidFill>
                  <a:srgbClr val="C00000"/>
                </a:solidFill>
                <a:effectLst/>
                <a:latin typeface="微软雅黑" pitchFamily="34" charset="-122"/>
                <a:ea typeface="微软雅黑" pitchFamily="34" charset="-122"/>
                <a:cs typeface="宋体" panose="02010600030101010101" pitchFamily="2" charset="-122"/>
              </a:rPr>
              <a:t>6.3</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平方千米</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，最大的一个岛只有</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3.6</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平方千米。整个列屿由钓鱼屿（台）、黄尾屿、赤尾屿、南小岛及其附近的三小礁组成，</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其中以钓鱼屿最大，钓鱼岛命名由此而来。 </a:t>
            </a:r>
            <a:endParaRPr lang="en-US" altLang="zh-CN" sz="20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000" b="1" dirty="0">
              <a:solidFill>
                <a:srgbClr val="C00000"/>
              </a:solidFill>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无论从发现占有权，还是从《开罗宣言》《波茨坦公告》以及</a:t>
            </a:r>
            <a:r>
              <a:rPr lang="en-US" altLang="zh-CN" sz="2000" b="1" dirty="0">
                <a:solidFill>
                  <a:srgbClr val="0070C0"/>
                </a:solidFill>
                <a:effectLst/>
                <a:latin typeface="微软雅黑" pitchFamily="34" charset="-122"/>
                <a:ea typeface="微软雅黑" pitchFamily="34" charset="-122"/>
                <a:cs typeface="宋体" panose="02010600030101010101" pitchFamily="2" charset="-122"/>
              </a:rPr>
              <a:t>20</a:t>
            </a: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世纪</a:t>
            </a:r>
            <a:r>
              <a:rPr lang="en-US" altLang="zh-CN" sz="2000" b="1" dirty="0">
                <a:solidFill>
                  <a:srgbClr val="0070C0"/>
                </a:solidFill>
                <a:effectLst/>
                <a:latin typeface="微软雅黑" pitchFamily="34" charset="-122"/>
                <a:ea typeface="微软雅黑" pitchFamily="34" charset="-122"/>
                <a:cs typeface="宋体" panose="02010600030101010101" pitchFamily="2" charset="-122"/>
              </a:rPr>
              <a:t>60</a:t>
            </a: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年代以来生效的《大陆架公约》《联合国海洋法公约》来看，中国对钓鱼岛的主权都是公认的和无可争辩的。</a:t>
            </a: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3250062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966D4748-A81A-47A8-972C-886CCDF3B968}"/>
              </a:ext>
            </a:extLst>
          </p:cNvPr>
          <p:cNvSpPr>
            <a:spLocks noGrp="1"/>
          </p:cNvSpPr>
          <p:nvPr>
            <p:ph idx="1"/>
          </p:nvPr>
        </p:nvSpPr>
        <p:spPr>
          <a:xfrm>
            <a:off x="398407" y="1743587"/>
            <a:ext cx="11255652" cy="4714196"/>
          </a:xfrm>
        </p:spPr>
        <p:txBody>
          <a:bodyPr>
            <a:normAutofit fontScale="92500"/>
          </a:bodyPr>
          <a:lstStyle/>
          <a:p>
            <a:pPr>
              <a:lnSpc>
                <a:spcPct val="160000"/>
              </a:lnSpc>
            </a:pPr>
            <a:r>
              <a:rPr lang="en-US" altLang="zh-CN" sz="2400" b="1" spc="-20" dirty="0" smtClean="0">
                <a:solidFill>
                  <a:srgbClr val="0070C0"/>
                </a:solidFill>
                <a:effectLst/>
                <a:latin typeface="微软雅黑" pitchFamily="34" charset="-122"/>
                <a:ea typeface="微软雅黑" pitchFamily="34" charset="-122"/>
                <a:cs typeface="宋体" panose="02010600030101010101" pitchFamily="2" charset="-122"/>
              </a:rPr>
              <a:t>2012</a:t>
            </a:r>
            <a:r>
              <a:rPr lang="zh-CN" altLang="zh-CN" sz="2400" b="1" spc="-20" dirty="0">
                <a:solidFill>
                  <a:srgbClr val="0070C0"/>
                </a:solidFill>
                <a:effectLst/>
                <a:latin typeface="微软雅黑" pitchFamily="34" charset="-122"/>
                <a:ea typeface="微软雅黑" pitchFamily="34" charset="-122"/>
                <a:cs typeface="宋体" panose="02010600030101010101" pitchFamily="2" charset="-122"/>
              </a:rPr>
              <a:t>年</a:t>
            </a:r>
            <a:r>
              <a:rPr lang="en-US" altLang="zh-CN" sz="2400" b="1" spc="-20" dirty="0">
                <a:solidFill>
                  <a:srgbClr val="0070C0"/>
                </a:solidFill>
                <a:effectLst/>
                <a:latin typeface="微软雅黑" pitchFamily="34" charset="-122"/>
                <a:ea typeface="微软雅黑" pitchFamily="34" charset="-122"/>
                <a:cs typeface="宋体" panose="02010600030101010101" pitchFamily="2" charset="-122"/>
              </a:rPr>
              <a:t>9</a:t>
            </a:r>
            <a:r>
              <a:rPr lang="zh-CN" altLang="zh-CN" sz="2400" b="1" spc="-20" dirty="0">
                <a:solidFill>
                  <a:srgbClr val="0070C0"/>
                </a:solidFill>
                <a:effectLst/>
                <a:latin typeface="微软雅黑" pitchFamily="34" charset="-122"/>
                <a:ea typeface="微软雅黑" pitchFamily="34" charset="-122"/>
                <a:cs typeface="宋体" panose="02010600030101010101" pitchFamily="2" charset="-122"/>
              </a:rPr>
              <a:t>月</a:t>
            </a:r>
            <a:r>
              <a:rPr lang="en-US" altLang="zh-CN" sz="2400" b="1" spc="-20" dirty="0">
                <a:solidFill>
                  <a:srgbClr val="0070C0"/>
                </a:solidFill>
                <a:effectLst/>
                <a:latin typeface="微软雅黑" pitchFamily="34" charset="-122"/>
                <a:ea typeface="微软雅黑" pitchFamily="34" charset="-122"/>
                <a:cs typeface="宋体" panose="02010600030101010101" pitchFamily="2" charset="-122"/>
              </a:rPr>
              <a:t>25</a:t>
            </a:r>
            <a:r>
              <a:rPr lang="zh-CN" altLang="zh-CN" sz="2400" b="1" spc="-20" dirty="0">
                <a:solidFill>
                  <a:srgbClr val="0070C0"/>
                </a:solidFill>
                <a:effectLst/>
                <a:latin typeface="微软雅黑" pitchFamily="34" charset="-122"/>
                <a:ea typeface="微软雅黑" pitchFamily="34" charset="-122"/>
                <a:cs typeface="宋体" panose="02010600030101010101" pitchFamily="2" charset="-122"/>
              </a:rPr>
              <a:t>日</a:t>
            </a:r>
            <a:r>
              <a:rPr lang="zh-CN" altLang="zh-CN" sz="2400" b="1" spc="-20" dirty="0">
                <a:solidFill>
                  <a:srgbClr val="231916"/>
                </a:solidFill>
                <a:effectLst/>
                <a:latin typeface="微软雅黑" pitchFamily="34" charset="-122"/>
                <a:ea typeface="微软雅黑" pitchFamily="34" charset="-122"/>
                <a:cs typeface="宋体" panose="02010600030101010101" pitchFamily="2" charset="-122"/>
              </a:rPr>
              <a:t>，国务院新闻办公室发表</a:t>
            </a:r>
            <a:r>
              <a:rPr lang="zh-CN" altLang="zh-CN" sz="2400" b="1" spc="-20" dirty="0">
                <a:solidFill>
                  <a:srgbClr val="C00000"/>
                </a:solidFill>
                <a:effectLst/>
                <a:latin typeface="微软雅黑" pitchFamily="34" charset="-122"/>
                <a:ea typeface="微软雅黑" pitchFamily="34" charset="-122"/>
                <a:cs typeface="宋体" panose="02010600030101010101" pitchFamily="2" charset="-122"/>
              </a:rPr>
              <a:t>《钓鱼岛是中国的固有领土》</a:t>
            </a:r>
            <a:r>
              <a:rPr lang="zh-CN" altLang="zh-CN" sz="2400" b="1" spc="-25" dirty="0">
                <a:solidFill>
                  <a:srgbClr val="C00000"/>
                </a:solidFill>
                <a:effectLst/>
                <a:latin typeface="微软雅黑" pitchFamily="34" charset="-122"/>
                <a:ea typeface="微软雅黑" pitchFamily="34" charset="-122"/>
                <a:cs typeface="宋体" panose="02010600030101010101" pitchFamily="2" charset="-122"/>
              </a:rPr>
              <a:t>白皮书。</a:t>
            </a:r>
            <a:r>
              <a:rPr lang="zh-CN" altLang="zh-CN" sz="2400" b="1" spc="-25" dirty="0">
                <a:solidFill>
                  <a:srgbClr val="231916"/>
                </a:solidFill>
                <a:effectLst/>
                <a:latin typeface="微软雅黑" pitchFamily="34" charset="-122"/>
                <a:ea typeface="微软雅黑" pitchFamily="34" charset="-122"/>
                <a:cs typeface="宋体" panose="02010600030101010101" pitchFamily="2" charset="-122"/>
              </a:rPr>
              <a:t>白皮书指出，钓鱼岛及其附属岛屿是中国领土不可分割的一部分。</a:t>
            </a:r>
            <a:r>
              <a:rPr lang="zh-CN" altLang="zh-CN" sz="2400" b="1" spc="-25" dirty="0">
                <a:solidFill>
                  <a:srgbClr val="0070C0"/>
                </a:solidFill>
                <a:effectLst/>
                <a:latin typeface="微软雅黑" pitchFamily="34" charset="-122"/>
                <a:ea typeface="微软雅黑" pitchFamily="34" charset="-122"/>
                <a:cs typeface="宋体" panose="02010600030101010101" pitchFamily="2" charset="-122"/>
              </a:rPr>
              <a:t>无论从历史、地</a:t>
            </a:r>
            <a:r>
              <a:rPr lang="zh-CN" altLang="zh-CN" sz="2400" b="1" dirty="0">
                <a:solidFill>
                  <a:srgbClr val="0070C0"/>
                </a:solidFill>
                <a:effectLst/>
                <a:latin typeface="微软雅黑" pitchFamily="34" charset="-122"/>
                <a:ea typeface="微软雅黑" pitchFamily="34" charset="-122"/>
                <a:cs typeface="宋体" panose="02010600030101010101" pitchFamily="2" charset="-122"/>
              </a:rPr>
              <a:t>理还是从法理的角度来看，钓鱼岛都是中国的固有领土，中国对其拥有无可争辩的主权。</a:t>
            </a:r>
            <a:endParaRPr lang="en-US" altLang="zh-CN" sz="2400" b="1" dirty="0">
              <a:solidFill>
                <a:srgbClr val="0070C0"/>
              </a:solidFill>
              <a:effectLst/>
              <a:latin typeface="微软雅黑" pitchFamily="34" charset="-122"/>
              <a:ea typeface="微软雅黑" pitchFamily="34" charset="-122"/>
              <a:cs typeface="宋体" panose="02010600030101010101" pitchFamily="2" charset="-122"/>
            </a:endParaRPr>
          </a:p>
          <a:p>
            <a:pPr>
              <a:lnSpc>
                <a:spcPct val="160000"/>
              </a:lnSpc>
            </a:pPr>
            <a:r>
              <a:rPr lang="en-US" altLang="zh-CN" sz="2400" b="1" spc="-5" dirty="0">
                <a:solidFill>
                  <a:srgbClr val="C00000"/>
                </a:solidFill>
                <a:effectLst/>
                <a:latin typeface="微软雅黑" pitchFamily="34" charset="-122"/>
                <a:ea typeface="微软雅黑" pitchFamily="34" charset="-122"/>
                <a:cs typeface="宋体" panose="02010600030101010101" pitchFamily="2" charset="-122"/>
              </a:rPr>
              <a:t>2009</a:t>
            </a:r>
            <a:r>
              <a:rPr lang="zh-CN" altLang="zh-CN" sz="2400" b="1" spc="-5" dirty="0">
                <a:solidFill>
                  <a:srgbClr val="C00000"/>
                </a:solidFill>
                <a:effectLst/>
                <a:latin typeface="微软雅黑" pitchFamily="34" charset="-122"/>
                <a:ea typeface="微软雅黑" pitchFamily="34" charset="-122"/>
                <a:cs typeface="宋体" panose="02010600030101010101" pitchFamily="2" charset="-122"/>
              </a:rPr>
              <a:t>年至今，中国海监执法船、中国海警巡航编队多次开赴钓鱼岛</a:t>
            </a:r>
            <a:r>
              <a:rPr lang="zh-CN" altLang="zh-CN" sz="2400" b="1" spc="-5" dirty="0">
                <a:solidFill>
                  <a:srgbClr val="231916"/>
                </a:solidFill>
                <a:effectLst/>
                <a:latin typeface="微软雅黑" pitchFamily="34" charset="-122"/>
                <a:ea typeface="微软雅黑" pitchFamily="34" charset="-122"/>
                <a:cs typeface="宋体" panose="02010600030101010101" pitchFamily="2" charset="-122"/>
              </a:rPr>
              <a:t>，既是依法行使对中国</a:t>
            </a:r>
            <a:r>
              <a:rPr lang="zh-CN" altLang="zh-CN" sz="2400" b="1" spc="-30" dirty="0">
                <a:solidFill>
                  <a:srgbClr val="231916"/>
                </a:solidFill>
                <a:effectLst/>
                <a:latin typeface="微软雅黑" pitchFamily="34" charset="-122"/>
                <a:ea typeface="微软雅黑" pitchFamily="34" charset="-122"/>
                <a:cs typeface="宋体" panose="02010600030101010101" pitchFamily="2" charset="-122"/>
              </a:rPr>
              <a:t>领土钓鱼岛及其附近海域的</a:t>
            </a:r>
            <a:r>
              <a:rPr lang="zh-CN" altLang="zh-CN" sz="2400" b="1" spc="-30" dirty="0">
                <a:solidFill>
                  <a:srgbClr val="FF0000"/>
                </a:solidFill>
                <a:effectLst/>
                <a:latin typeface="微软雅黑" pitchFamily="34" charset="-122"/>
                <a:ea typeface="微软雅黑" pitchFamily="34" charset="-122"/>
                <a:cs typeface="宋体" panose="02010600030101010101" pitchFamily="2" charset="-122"/>
              </a:rPr>
              <a:t>巡航执法</a:t>
            </a:r>
            <a:r>
              <a:rPr lang="zh-CN" altLang="zh-CN" sz="2400" b="1" spc="-30" dirty="0">
                <a:solidFill>
                  <a:srgbClr val="231916"/>
                </a:solidFill>
                <a:effectLst/>
                <a:latin typeface="微软雅黑" pitchFamily="34" charset="-122"/>
                <a:ea typeface="微软雅黑" pitchFamily="34" charset="-122"/>
                <a:cs typeface="宋体" panose="02010600030101010101" pitchFamily="2" charset="-122"/>
              </a:rPr>
              <a:t>，也是中国行使对钓鱼岛主权的具体体现</a:t>
            </a:r>
            <a:r>
              <a:rPr lang="zh-CN" altLang="en-US" sz="2400" b="1" spc="-30"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spc="-30" dirty="0">
              <a:solidFill>
                <a:srgbClr val="231916"/>
              </a:solidFill>
              <a:effectLst/>
              <a:latin typeface="微软雅黑" pitchFamily="34" charset="-122"/>
              <a:ea typeface="微软雅黑" pitchFamily="34" charset="-122"/>
              <a:cs typeface="宋体" panose="02010600030101010101" pitchFamily="2" charset="-122"/>
            </a:endParaRPr>
          </a:p>
          <a:p>
            <a:pPr>
              <a:lnSpc>
                <a:spcPct val="160000"/>
              </a:lnSpc>
            </a:pPr>
            <a:r>
              <a:rPr lang="en-US" altLang="zh-CN" sz="2400" b="1" spc="-10" dirty="0">
                <a:solidFill>
                  <a:srgbClr val="231916"/>
                </a:solidFill>
                <a:latin typeface="微软雅黑" pitchFamily="34" charset="-122"/>
                <a:ea typeface="微软雅黑" pitchFamily="34" charset="-122"/>
              </a:rPr>
              <a:t>2013</a:t>
            </a:r>
            <a:r>
              <a:rPr lang="zh-CN" altLang="zh-CN" sz="2400" b="1" spc="-10" dirty="0">
                <a:solidFill>
                  <a:srgbClr val="231916"/>
                </a:solidFill>
                <a:latin typeface="微软雅黑" pitchFamily="34" charset="-122"/>
                <a:ea typeface="微软雅黑" pitchFamily="34" charset="-122"/>
              </a:rPr>
              <a:t>年</a:t>
            </a:r>
            <a:r>
              <a:rPr lang="en-US" altLang="zh-CN" sz="2400" b="1" spc="-10" dirty="0">
                <a:solidFill>
                  <a:srgbClr val="231916"/>
                </a:solidFill>
                <a:latin typeface="微软雅黑" pitchFamily="34" charset="-122"/>
                <a:ea typeface="微软雅黑" pitchFamily="34" charset="-122"/>
              </a:rPr>
              <a:t>11</a:t>
            </a:r>
            <a:r>
              <a:rPr lang="zh-CN" altLang="zh-CN" sz="2400" b="1" spc="-10" dirty="0">
                <a:solidFill>
                  <a:srgbClr val="231916"/>
                </a:solidFill>
                <a:latin typeface="微软雅黑" pitchFamily="34" charset="-122"/>
                <a:ea typeface="微软雅黑" pitchFamily="34" charset="-122"/>
              </a:rPr>
              <a:t>月</a:t>
            </a:r>
            <a:r>
              <a:rPr lang="en-US" altLang="zh-CN" sz="2400" b="1" spc="-10" dirty="0">
                <a:solidFill>
                  <a:srgbClr val="231916"/>
                </a:solidFill>
                <a:latin typeface="微软雅黑" pitchFamily="34" charset="-122"/>
                <a:ea typeface="微软雅黑" pitchFamily="34" charset="-122"/>
              </a:rPr>
              <a:t>23</a:t>
            </a:r>
            <a:r>
              <a:rPr lang="zh-CN" altLang="zh-CN" sz="2400" b="1" spc="-10" dirty="0">
                <a:solidFill>
                  <a:srgbClr val="231916"/>
                </a:solidFill>
                <a:latin typeface="微软雅黑" pitchFamily="34" charset="-122"/>
                <a:ea typeface="微软雅黑" pitchFamily="34" charset="-122"/>
              </a:rPr>
              <a:t>日，</a:t>
            </a:r>
            <a:r>
              <a:rPr lang="zh-CN" altLang="zh-CN" sz="2400" b="1" spc="-10" dirty="0">
                <a:solidFill>
                  <a:srgbClr val="231916"/>
                </a:solidFill>
                <a:effectLst/>
                <a:latin typeface="微软雅黑" pitchFamily="34" charset="-122"/>
                <a:ea typeface="微软雅黑" pitchFamily="34" charset="-122"/>
                <a:cs typeface="宋体" panose="02010600030101010101" pitchFamily="2" charset="-122"/>
              </a:rPr>
              <a:t>国防部根据</a:t>
            </a:r>
            <a:r>
              <a:rPr lang="zh-CN" altLang="zh-CN" sz="2400" b="1" spc="-10" dirty="0">
                <a:solidFill>
                  <a:srgbClr val="C00000"/>
                </a:solidFill>
                <a:effectLst/>
                <a:latin typeface="微软雅黑" pitchFamily="34" charset="-122"/>
                <a:ea typeface="微软雅黑" pitchFamily="34" charset="-122"/>
                <a:cs typeface="宋体" panose="02010600030101010101" pitchFamily="2" charset="-122"/>
              </a:rPr>
              <a:t>《中国政府关于划设东海防空识别区的</a:t>
            </a:r>
            <a:r>
              <a:rPr lang="zh-CN" altLang="zh-CN" sz="2400" b="1" spc="-25" dirty="0">
                <a:solidFill>
                  <a:srgbClr val="C00000"/>
                </a:solidFill>
                <a:effectLst/>
                <a:latin typeface="微软雅黑" pitchFamily="34" charset="-122"/>
                <a:ea typeface="微软雅黑" pitchFamily="34" charset="-122"/>
                <a:cs typeface="宋体" panose="02010600030101010101" pitchFamily="2" charset="-122"/>
              </a:rPr>
              <a:t>声明》</a:t>
            </a:r>
            <a:r>
              <a:rPr lang="zh-CN" altLang="zh-CN" sz="2400" b="1" spc="-25" dirty="0">
                <a:solidFill>
                  <a:srgbClr val="231916"/>
                </a:solidFill>
                <a:effectLst/>
                <a:latin typeface="微软雅黑" pitchFamily="34" charset="-122"/>
                <a:ea typeface="微软雅黑" pitchFamily="34" charset="-122"/>
                <a:cs typeface="宋体" panose="02010600030101010101" pitchFamily="2" charset="-122"/>
              </a:rPr>
              <a:t>，发布了东海防空识别区航空器识别规则公告。这是中国海空战略的重大突破，表明</a:t>
            </a:r>
            <a:r>
              <a:rPr lang="zh-CN" altLang="zh-CN" sz="2400" b="1" spc="-30" dirty="0">
                <a:solidFill>
                  <a:srgbClr val="231916"/>
                </a:solidFill>
                <a:effectLst/>
                <a:latin typeface="微软雅黑" pitchFamily="34" charset="-122"/>
                <a:ea typeface="微软雅黑" pitchFamily="34" charset="-122"/>
                <a:cs typeface="宋体" panose="02010600030101010101" pitchFamily="2" charset="-122"/>
              </a:rPr>
              <a:t>中国不仅深切</a:t>
            </a:r>
            <a:r>
              <a:rPr lang="zh-CN" altLang="zh-CN" sz="2400" b="1" spc="-30" dirty="0">
                <a:solidFill>
                  <a:srgbClr val="C00000"/>
                </a:solidFill>
                <a:effectLst/>
                <a:latin typeface="微软雅黑" pitchFamily="34" charset="-122"/>
                <a:ea typeface="微软雅黑" pitchFamily="34" charset="-122"/>
                <a:cs typeface="宋体" panose="02010600030101010101" pitchFamily="2" charset="-122"/>
              </a:rPr>
              <a:t>关注钓鱼岛</a:t>
            </a:r>
            <a:r>
              <a:rPr lang="zh-CN" altLang="zh-CN" sz="2400" b="1" spc="-30" dirty="0">
                <a:solidFill>
                  <a:srgbClr val="231916"/>
                </a:solidFill>
                <a:effectLst/>
                <a:latin typeface="微软雅黑" pitchFamily="34" charset="-122"/>
                <a:ea typeface="微软雅黑" pitchFamily="34" charset="-122"/>
                <a:cs typeface="宋体" panose="02010600030101010101" pitchFamily="2" charset="-122"/>
              </a:rPr>
              <a:t>，而且密切关注影响我国突破第一岛链的出海口：</a:t>
            </a:r>
            <a:r>
              <a:rPr lang="zh-CN" altLang="zh-CN" sz="2400" b="1" spc="-30" dirty="0">
                <a:solidFill>
                  <a:srgbClr val="C00000"/>
                </a:solidFill>
                <a:effectLst/>
                <a:latin typeface="微软雅黑" pitchFamily="34" charset="-122"/>
                <a:ea typeface="微软雅黑" pitchFamily="34" charset="-122"/>
                <a:cs typeface="宋体" panose="02010600030101010101" pitchFamily="2" charset="-122"/>
              </a:rPr>
              <a:t>宫古海峡</a:t>
            </a:r>
            <a:endParaRPr lang="en-US" altLang="zh-CN" sz="2400" b="1" dirty="0">
              <a:solidFill>
                <a:srgbClr val="C00000"/>
              </a:solidFill>
              <a:latin typeface="微软雅黑" pitchFamily="34" charset="-122"/>
              <a:ea typeface="微软雅黑" pitchFamily="34" charset="-122"/>
            </a:endParaRPr>
          </a:p>
          <a:p>
            <a:endParaRPr lang="zh-CN" altLang="en-US"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二</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400144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01775" y="1375954"/>
            <a:ext cx="9605561" cy="5078313"/>
          </a:xfrm>
          <a:prstGeom prst="rect">
            <a:avLst/>
          </a:prstGeom>
        </p:spPr>
        <p:txBody>
          <a:bodyPr wrap="square">
            <a:spAutoFit/>
          </a:bodyPr>
          <a:lstStyle/>
          <a:p>
            <a:pPr algn="ctr">
              <a:spcBef>
                <a:spcPts val="2400"/>
              </a:spcBef>
            </a:pPr>
            <a:r>
              <a:rPr lang="zh-CN" altLang="en-US" sz="4000" b="1" dirty="0" smtClean="0">
                <a:solidFill>
                  <a:srgbClr val="FF0000"/>
                </a:solidFill>
                <a:latin typeface="华文新魏" pitchFamily="2" charset="-122"/>
                <a:ea typeface="华文新魏" pitchFamily="2" charset="-122"/>
              </a:rPr>
              <a:t>地缘环境</a:t>
            </a:r>
            <a:r>
              <a:rPr lang="zh-CN" altLang="en-US" sz="4000" b="1" dirty="0" smtClean="0">
                <a:solidFill>
                  <a:srgbClr val="FF0000"/>
                </a:solidFill>
                <a:latin typeface="Times New Roman" pitchFamily="18" charset="0"/>
                <a:ea typeface="华文新魏" pitchFamily="2" charset="-122"/>
                <a:cs typeface="Times New Roman" pitchFamily="18" charset="0"/>
              </a:rPr>
              <a:t>（政治）</a:t>
            </a:r>
            <a:endParaRPr lang="en-US" altLang="zh-CN" sz="4000" b="1" dirty="0" smtClean="0">
              <a:solidFill>
                <a:srgbClr val="FF0000"/>
              </a:solidFill>
              <a:latin typeface="华文新魏" pitchFamily="2" charset="-122"/>
              <a:ea typeface="华文新魏" pitchFamily="2" charset="-122"/>
            </a:endParaRPr>
          </a:p>
          <a:p>
            <a:pPr>
              <a:spcBef>
                <a:spcPts val="2400"/>
              </a:spcBef>
            </a:pPr>
            <a:r>
              <a:rPr lang="zh-CN" altLang="en-US" sz="3200" dirty="0" smtClean="0">
                <a:solidFill>
                  <a:srgbClr val="FF0000"/>
                </a:solidFill>
                <a:latin typeface="黑体" pitchFamily="49" charset="-122"/>
                <a:ea typeface="黑体" pitchFamily="49" charset="-122"/>
              </a:rPr>
              <a:t>✡</a:t>
            </a:r>
            <a:r>
              <a:rPr lang="zh-CN" altLang="en-US" sz="3200" dirty="0" smtClean="0">
                <a:latin typeface="黑体" pitchFamily="49" charset="-122"/>
                <a:ea typeface="黑体" pitchFamily="49" charset="-122"/>
              </a:rPr>
              <a:t>政治地理学</a:t>
            </a:r>
            <a:r>
              <a:rPr lang="zh-CN" altLang="en-US" sz="3200" dirty="0">
                <a:latin typeface="黑体" pitchFamily="49" charset="-122"/>
                <a:ea typeface="黑体" pitchFamily="49" charset="-122"/>
              </a:rPr>
              <a:t>中的一项理论</a:t>
            </a:r>
            <a:r>
              <a:rPr lang="zh-CN" altLang="en-US" sz="3200" dirty="0" smtClean="0">
                <a:latin typeface="黑体" pitchFamily="49" charset="-122"/>
                <a:ea typeface="黑体" pitchFamily="49" charset="-122"/>
              </a:rPr>
              <a:t>。</a:t>
            </a:r>
            <a:endParaRPr lang="en-US" altLang="zh-CN" sz="3200" dirty="0" smtClean="0">
              <a:latin typeface="黑体" pitchFamily="49" charset="-122"/>
              <a:ea typeface="黑体" pitchFamily="49" charset="-122"/>
            </a:endParaRPr>
          </a:p>
          <a:p>
            <a:pPr>
              <a:spcBef>
                <a:spcPts val="2400"/>
              </a:spcBef>
            </a:pPr>
            <a:r>
              <a:rPr lang="zh-CN" altLang="en-US" sz="3200" dirty="0" smtClean="0">
                <a:solidFill>
                  <a:srgbClr val="FF0000"/>
                </a:solidFill>
                <a:latin typeface="黑体" pitchFamily="49" charset="-122"/>
                <a:ea typeface="黑体" pitchFamily="49" charset="-122"/>
              </a:rPr>
              <a:t>✡</a:t>
            </a:r>
            <a:r>
              <a:rPr lang="zh-CN" altLang="en-US" sz="3200" dirty="0" smtClean="0">
                <a:latin typeface="黑体" pitchFamily="49" charset="-122"/>
                <a:ea typeface="黑体" pitchFamily="49" charset="-122"/>
              </a:rPr>
              <a:t>根据</a:t>
            </a:r>
            <a:r>
              <a:rPr lang="zh-CN" altLang="en-US" sz="3200" dirty="0">
                <a:latin typeface="黑体" pitchFamily="49" charset="-122"/>
                <a:ea typeface="黑体" pitchFamily="49" charset="-122"/>
              </a:rPr>
              <a:t>地理要素和政治格局的地域形式，分析和预测世界或地区范围的战略形势和有关国家的政治行为</a:t>
            </a:r>
            <a:r>
              <a:rPr lang="zh-CN" altLang="en-US" sz="3200" dirty="0" smtClean="0">
                <a:latin typeface="黑体" pitchFamily="49" charset="-122"/>
                <a:ea typeface="黑体" pitchFamily="49" charset="-122"/>
              </a:rPr>
              <a:t>。</a:t>
            </a:r>
            <a:endParaRPr lang="en-US" altLang="zh-CN" sz="3200" dirty="0" smtClean="0">
              <a:latin typeface="黑体" pitchFamily="49" charset="-122"/>
              <a:ea typeface="黑体" pitchFamily="49" charset="-122"/>
            </a:endParaRPr>
          </a:p>
          <a:p>
            <a:pPr>
              <a:spcBef>
                <a:spcPts val="2400"/>
              </a:spcBef>
            </a:pPr>
            <a:r>
              <a:rPr lang="zh-CN" altLang="en-US" sz="3200" dirty="0">
                <a:solidFill>
                  <a:srgbClr val="FF0000"/>
                </a:solidFill>
                <a:latin typeface="黑体" pitchFamily="49" charset="-122"/>
                <a:ea typeface="黑体" pitchFamily="49" charset="-122"/>
              </a:rPr>
              <a:t>✡</a:t>
            </a:r>
            <a:r>
              <a:rPr lang="zh-CN" altLang="zh-CN" sz="3200" dirty="0" smtClean="0">
                <a:latin typeface="黑体" pitchFamily="49" charset="-122"/>
                <a:ea typeface="黑体" pitchFamily="49" charset="-122"/>
              </a:rPr>
              <a:t>国家</a:t>
            </a:r>
            <a:r>
              <a:rPr lang="zh-CN" altLang="zh-CN" sz="3200" dirty="0">
                <a:latin typeface="黑体" pitchFamily="49" charset="-122"/>
                <a:ea typeface="黑体" pitchFamily="49" charset="-122"/>
              </a:rPr>
              <a:t>的地缘环境，是指影响国家安全的地理位置、地理特征以及与地理密切相关的国家关系等因素。国家的地缘环境是比较稳定少变的因素，是国家安全环境中具有持久影响的基本因素之一。</a:t>
            </a:r>
            <a:endParaRPr lang="zh-CN" altLang="en-US" sz="3200" dirty="0">
              <a:latin typeface="黑体" pitchFamily="49" charset="-122"/>
              <a:ea typeface="黑体" pitchFamily="49" charset="-122"/>
            </a:endParaRPr>
          </a:p>
        </p:txBody>
      </p:sp>
      <p:pic>
        <p:nvPicPr>
          <p:cNvPr id="10"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90306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934ABF4C-7260-46C5-8408-BA961563BEA9}"/>
              </a:ext>
            </a:extLst>
          </p:cNvPr>
          <p:cNvSpPr>
            <a:spLocks noGrp="1"/>
          </p:cNvSpPr>
          <p:nvPr>
            <p:ph idx="1"/>
          </p:nvPr>
        </p:nvSpPr>
        <p:spPr>
          <a:xfrm>
            <a:off x="419809" y="1828825"/>
            <a:ext cx="11246931" cy="2512329"/>
          </a:xfrm>
        </p:spPr>
        <p:txBody>
          <a:bodyPr>
            <a:noAutofit/>
          </a:bodyPr>
          <a:lstStyle/>
          <a:p>
            <a:r>
              <a:rPr lang="en-US" altLang="zh-CN" sz="2400" b="1" dirty="0">
                <a:solidFill>
                  <a:srgbClr val="739C7C"/>
                </a:solidFill>
                <a:latin typeface="微软雅黑" pitchFamily="34" charset="-122"/>
                <a:ea typeface="微软雅黑" pitchFamily="34" charset="-122"/>
              </a:rPr>
              <a:t>2</a:t>
            </a:r>
            <a:r>
              <a:rPr lang="zh-CN" altLang="zh-CN" sz="2400" b="1" dirty="0">
                <a:solidFill>
                  <a:srgbClr val="739C7C"/>
                </a:solidFill>
                <a:latin typeface="微软雅黑" pitchFamily="34" charset="-122"/>
                <a:ea typeface="微软雅黑" pitchFamily="34" charset="-122"/>
              </a:rPr>
              <a:t>．关于南海海域及南海诸岛的争议</a:t>
            </a:r>
          </a:p>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南海总面积约</a:t>
            </a:r>
            <a:r>
              <a:rPr lang="en-US" altLang="zh-CN" sz="2400" b="1" dirty="0">
                <a:solidFill>
                  <a:srgbClr val="C00000"/>
                </a:solidFill>
                <a:effectLst/>
                <a:latin typeface="微软雅黑" pitchFamily="34" charset="-122"/>
                <a:ea typeface="微软雅黑" pitchFamily="34" charset="-122"/>
                <a:cs typeface="宋体" panose="02010600030101010101" pitchFamily="2" charset="-122"/>
              </a:rPr>
              <a:t>360</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万平方千米</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南海诸岛</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包括东沙、西沙、中沙和南沙</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四大群岛，</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分布于南海的中心部位</a:t>
            </a:r>
            <a:r>
              <a:rPr lang="zh-CN" altLang="en-US"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en-US" sz="2400" b="1" dirty="0">
                <a:solidFill>
                  <a:srgbClr val="231916"/>
                </a:solidFill>
                <a:latin typeface="微软雅黑" pitchFamily="34" charset="-122"/>
                <a:ea typeface="微软雅黑" pitchFamily="34" charset="-122"/>
                <a:cs typeface="宋体" panose="02010600030101010101" pitchFamily="2" charset="-122"/>
              </a:rPr>
              <a:t>南海是</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太平洋和印度洋的</a:t>
            </a:r>
            <a:r>
              <a:rPr lang="zh-CN" altLang="en-US" sz="2400" b="1" dirty="0">
                <a:solidFill>
                  <a:srgbClr val="C00000"/>
                </a:solidFill>
                <a:effectLst/>
                <a:latin typeface="微软雅黑" pitchFamily="34" charset="-122"/>
                <a:ea typeface="微软雅黑" pitchFamily="34" charset="-122"/>
                <a:cs typeface="宋体" panose="02010600030101010101" pitchFamily="2" charset="-122"/>
              </a:rPr>
              <a:t>交通要道</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，不仅地理位置非常重要，而且蕴藏着</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丰富的矿产和水产资源</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endParaRPr lang="en-US" altLang="zh-CN" sz="2400" b="1" dirty="0">
              <a:solidFill>
                <a:srgbClr val="231916"/>
              </a:solidFill>
              <a:latin typeface="微软雅黑" pitchFamily="34" charset="-122"/>
              <a:ea typeface="微软雅黑" pitchFamily="34" charset="-122"/>
            </a:endParaRPr>
          </a:p>
          <a:p>
            <a:endParaRPr lang="en-US" altLang="zh-CN" sz="2400" dirty="0">
              <a:solidFill>
                <a:srgbClr val="231916"/>
              </a:solidFill>
              <a:latin typeface="微软雅黑" pitchFamily="34" charset="-122"/>
              <a:ea typeface="微软雅黑" pitchFamily="34" charset="-122"/>
            </a:endParaRPr>
          </a:p>
          <a:p>
            <a:endParaRPr lang="en-US" altLang="zh-CN" sz="2400" dirty="0">
              <a:solidFill>
                <a:srgbClr val="231916"/>
              </a:solidFill>
              <a:latin typeface="微软雅黑" pitchFamily="34" charset="-122"/>
              <a:ea typeface="微软雅黑" pitchFamily="34" charset="-122"/>
            </a:endParaRPr>
          </a:p>
          <a:p>
            <a:endParaRPr lang="en-US" altLang="zh-CN" sz="2400" dirty="0">
              <a:solidFill>
                <a:srgbClr val="231916"/>
              </a:solidFill>
              <a:latin typeface="微软雅黑" pitchFamily="34" charset="-122"/>
              <a:ea typeface="微软雅黑" pitchFamily="34" charset="-122"/>
            </a:endParaRPr>
          </a:p>
          <a:p>
            <a:endParaRPr lang="en-US" altLang="zh-CN" sz="2400" dirty="0">
              <a:solidFill>
                <a:srgbClr val="231916"/>
              </a:solidFill>
              <a:latin typeface="微软雅黑" pitchFamily="34" charset="-122"/>
              <a:ea typeface="微软雅黑" pitchFamily="34" charset="-122"/>
            </a:endParaRPr>
          </a:p>
          <a:p>
            <a:endParaRPr lang="en-US" altLang="zh-CN" sz="2400" dirty="0">
              <a:solidFill>
                <a:srgbClr val="231916"/>
              </a:solidFill>
              <a:latin typeface="微软雅黑" pitchFamily="34" charset="-122"/>
              <a:ea typeface="微软雅黑" pitchFamily="34" charset="-122"/>
            </a:endParaRPr>
          </a:p>
          <a:p>
            <a:endParaRPr lang="zh-CN" altLang="en-US" sz="24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18603781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934ABF4C-7260-46C5-8408-BA961563BEA9}"/>
              </a:ext>
            </a:extLst>
          </p:cNvPr>
          <p:cNvSpPr>
            <a:spLocks noGrp="1"/>
          </p:cNvSpPr>
          <p:nvPr>
            <p:ph idx="1"/>
          </p:nvPr>
        </p:nvSpPr>
        <p:spPr>
          <a:xfrm>
            <a:off x="596235" y="1611131"/>
            <a:ext cx="11308382" cy="4995995"/>
          </a:xfrm>
        </p:spPr>
        <p:txBody>
          <a:bodyPr>
            <a:normAutofit/>
          </a:bodyPr>
          <a:lstStyle/>
          <a:p>
            <a:pPr>
              <a:lnSpc>
                <a:spcPct val="110000"/>
              </a:lnSpc>
            </a:pPr>
            <a:r>
              <a:rPr lang="en-US" altLang="zh-CN" sz="1800" b="1" dirty="0">
                <a:solidFill>
                  <a:srgbClr val="739C7C"/>
                </a:solidFill>
                <a:latin typeface="微软雅黑" pitchFamily="34" charset="-122"/>
                <a:ea typeface="微软雅黑" pitchFamily="34" charset="-122"/>
              </a:rPr>
              <a:t>2</a:t>
            </a:r>
            <a:r>
              <a:rPr lang="zh-CN" altLang="zh-CN" sz="1800" b="1" dirty="0">
                <a:solidFill>
                  <a:srgbClr val="739C7C"/>
                </a:solidFill>
                <a:latin typeface="微软雅黑" pitchFamily="34" charset="-122"/>
                <a:ea typeface="微软雅黑" pitchFamily="34" charset="-122"/>
              </a:rPr>
              <a:t>．关于南海海域及南海诸岛的争议</a:t>
            </a:r>
          </a:p>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海域问题的争议主要是</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南沙群岛问题</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。南沙群岛争端的关键是主权归属问题。</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南沙群岛历来是中国的领土，中国对南沙群岛及其附近海域拥有无可争辩的主权。</a:t>
            </a:r>
            <a:endParaRPr lang="en-US" altLang="zh-CN" sz="1800" b="1" dirty="0">
              <a:solidFill>
                <a:srgbClr val="0070C0"/>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在</a:t>
            </a:r>
            <a:r>
              <a:rPr lang="en-US" altLang="zh-CN" sz="1800" b="1" dirty="0">
                <a:solidFill>
                  <a:srgbClr val="00B050"/>
                </a:solidFill>
                <a:effectLst/>
                <a:latin typeface="微软雅黑" pitchFamily="34" charset="-122"/>
                <a:ea typeface="微软雅黑" pitchFamily="34" charset="-122"/>
                <a:cs typeface="宋体" panose="02010600030101010101" pitchFamily="2" charset="-122"/>
              </a:rPr>
              <a:t>20</a:t>
            </a: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世纪</a:t>
            </a:r>
            <a:r>
              <a:rPr lang="en-US" altLang="zh-CN" sz="1800" b="1" dirty="0">
                <a:solidFill>
                  <a:srgbClr val="00B050"/>
                </a:solidFill>
                <a:effectLst/>
                <a:latin typeface="微软雅黑" pitchFamily="34" charset="-122"/>
                <a:ea typeface="微软雅黑" pitchFamily="34" charset="-122"/>
                <a:cs typeface="宋体" panose="02010600030101010101" pitchFamily="2" charset="-122"/>
              </a:rPr>
              <a:t>70</a:t>
            </a: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年代以前，南海毗邻国家对此从未提出异议。</a:t>
            </a:r>
            <a:endParaRPr lang="en-US" altLang="zh-CN" sz="1800" b="1" dirty="0">
              <a:solidFill>
                <a:srgbClr val="00B050"/>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但是，南沙群岛的经济价值、战略安全价值极高。自</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20</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世纪</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80</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年代</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发现南海蕴藏</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丰富的油气资源</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后，</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越南、菲律宾、马来西亚、文莱、印度尼西亚等国相继提出主权要求</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，在南沙群岛海域进行疯狂的资源开发，致使南沙群岛争端日益突出。</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现在，南沙群岛已形成</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六国七方控制的局面</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岛屿被侵占、海域被分割、资源被掠夺</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的情况很严重。</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中国共控制</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13</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个岛礁，其中大陆控制</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11</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个，台湾控制</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2</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个。</a:t>
            </a:r>
            <a:endParaRPr lang="en-US" altLang="zh-CN" sz="18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中国在南沙群岛问题上的立场是非常明确的，</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其他任何国家对该海域单方面采取的行动都是对中国主权和管辖权的侵犯，对此我国坚决反对。</a:t>
            </a:r>
            <a:endParaRPr lang="en-US" altLang="zh-CN" sz="1800" b="1" dirty="0">
              <a:solidFill>
                <a:srgbClr val="0070C0"/>
              </a:solidFill>
              <a:latin typeface="微软雅黑" pitchFamily="34" charset="-122"/>
              <a:ea typeface="微软雅黑" pitchFamily="34" charset="-122"/>
            </a:endParaRPr>
          </a:p>
          <a:p>
            <a:pPr>
              <a:lnSpc>
                <a:spcPct val="150000"/>
              </a:lnSpc>
            </a:pPr>
            <a:endParaRPr lang="en-US" altLang="zh-CN" sz="1800" b="1" dirty="0">
              <a:solidFill>
                <a:srgbClr val="231916"/>
              </a:solidFill>
              <a:latin typeface="微软雅黑" pitchFamily="34" charset="-122"/>
              <a:ea typeface="微软雅黑" pitchFamily="34" charset="-122"/>
            </a:endParaRPr>
          </a:p>
          <a:p>
            <a:endParaRPr lang="en-US" altLang="zh-CN" sz="1800" dirty="0">
              <a:solidFill>
                <a:srgbClr val="231916"/>
              </a:solidFill>
              <a:latin typeface="微软雅黑" pitchFamily="34" charset="-122"/>
              <a:ea typeface="微软雅黑" pitchFamily="34" charset="-122"/>
            </a:endParaRPr>
          </a:p>
          <a:p>
            <a:endParaRPr lang="en-US" altLang="zh-CN" sz="1800" dirty="0">
              <a:solidFill>
                <a:srgbClr val="231916"/>
              </a:solidFill>
              <a:latin typeface="微软雅黑" pitchFamily="34" charset="-122"/>
              <a:ea typeface="微软雅黑" pitchFamily="34" charset="-122"/>
            </a:endParaRPr>
          </a:p>
          <a:p>
            <a:endParaRPr lang="en-US" altLang="zh-CN" sz="1800" dirty="0">
              <a:solidFill>
                <a:srgbClr val="231916"/>
              </a:solidFill>
              <a:latin typeface="微软雅黑" pitchFamily="34" charset="-122"/>
              <a:ea typeface="微软雅黑" pitchFamily="34" charset="-122"/>
            </a:endParaRPr>
          </a:p>
          <a:p>
            <a:endParaRPr lang="en-US" altLang="zh-CN" sz="1800" dirty="0">
              <a:solidFill>
                <a:srgbClr val="231916"/>
              </a:solidFill>
              <a:latin typeface="微软雅黑" pitchFamily="34" charset="-122"/>
              <a:ea typeface="微软雅黑" pitchFamily="34" charset="-122"/>
            </a:endParaRPr>
          </a:p>
          <a:p>
            <a:endParaRPr lang="en-US" altLang="zh-CN" sz="1800" dirty="0">
              <a:solidFill>
                <a:srgbClr val="231916"/>
              </a:solidFill>
              <a:latin typeface="微软雅黑" pitchFamily="34" charset="-122"/>
              <a:ea typeface="微软雅黑" pitchFamily="34" charset="-122"/>
            </a:endParaRPr>
          </a:p>
          <a:p>
            <a:endParaRPr lang="en-US" altLang="zh-CN" sz="1800" dirty="0">
              <a:solidFill>
                <a:srgbClr val="231916"/>
              </a:solidFill>
              <a:latin typeface="微软雅黑" pitchFamily="34" charset="-122"/>
              <a:ea typeface="微软雅黑" pitchFamily="34" charset="-122"/>
            </a:endParaRPr>
          </a:p>
          <a:p>
            <a:endParaRPr lang="en-US" altLang="zh-CN" sz="1800" dirty="0">
              <a:solidFill>
                <a:srgbClr val="231916"/>
              </a:solidFill>
              <a:latin typeface="微软雅黑" pitchFamily="34" charset="-122"/>
              <a:ea typeface="微软雅黑" pitchFamily="34" charset="-122"/>
            </a:endParaRPr>
          </a:p>
          <a:p>
            <a:endParaRPr lang="zh-CN" altLang="en-US" sz="18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16722044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16E547C9-4CC4-4BA0-8FBA-0400BC3EA032}"/>
              </a:ext>
            </a:extLst>
          </p:cNvPr>
          <p:cNvSpPr>
            <a:spLocks noGrp="1"/>
          </p:cNvSpPr>
          <p:nvPr>
            <p:ph idx="1"/>
          </p:nvPr>
        </p:nvSpPr>
        <p:spPr>
          <a:xfrm>
            <a:off x="593992" y="1373051"/>
            <a:ext cx="11162579" cy="5393509"/>
          </a:xfrm>
        </p:spPr>
        <p:txBody>
          <a:bodyPr>
            <a:noAutofit/>
          </a:bodyPr>
          <a:lstStyle/>
          <a:p>
            <a:pPr>
              <a:lnSpc>
                <a:spcPct val="120000"/>
              </a:lnSpc>
              <a:spcBef>
                <a:spcPts val="0"/>
              </a:spcBef>
            </a:pPr>
            <a:r>
              <a:rPr lang="en-US" altLang="zh-CN" sz="2000" b="1" dirty="0">
                <a:solidFill>
                  <a:srgbClr val="739C7C"/>
                </a:solidFill>
                <a:latin typeface="微软雅黑" pitchFamily="34" charset="-122"/>
                <a:ea typeface="微软雅黑" pitchFamily="34" charset="-122"/>
              </a:rPr>
              <a:t>2</a:t>
            </a:r>
            <a:r>
              <a:rPr lang="zh-CN" altLang="zh-CN" sz="2000" b="1" dirty="0" smtClean="0">
                <a:solidFill>
                  <a:srgbClr val="739C7C"/>
                </a:solidFill>
                <a:latin typeface="微软雅黑" pitchFamily="34" charset="-122"/>
                <a:ea typeface="微软雅黑" pitchFamily="34" charset="-122"/>
              </a:rPr>
              <a:t>．</a:t>
            </a:r>
            <a:r>
              <a:rPr lang="zh-CN" altLang="zh-CN" sz="2000" b="1" dirty="0" smtClean="0">
                <a:solidFill>
                  <a:srgbClr val="231916"/>
                </a:solidFill>
                <a:effectLst/>
                <a:latin typeface="微软雅黑" pitchFamily="34" charset="-122"/>
                <a:ea typeface="微软雅黑" pitchFamily="34" charset="-122"/>
                <a:cs typeface="宋体" panose="02010600030101010101" pitchFamily="2" charset="-122"/>
              </a:rPr>
              <a:t>中国</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在南海问题上的基本立场和主张是明确的、一贯的。中国政府一直致力于通过外交途径，</a:t>
            </a: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和平解决南沙争议。</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为此，中国始终采取克制、冷静和建设性的态度，积极谋求解决南海问题的和平途径。</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早在</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20</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世纪</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80</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年代，邓小平就系统地提出了</a:t>
            </a:r>
            <a:r>
              <a:rPr lang="zh-CN" altLang="en-US" sz="2000" b="1" dirty="0">
                <a:solidFill>
                  <a:srgbClr val="C00000"/>
                </a:solidFill>
                <a:latin typeface="微软雅黑" pitchFamily="34" charset="-122"/>
                <a:ea typeface="微软雅黑" pitchFamily="34" charset="-122"/>
              </a:rPr>
              <a:t>“</a:t>
            </a:r>
            <a:r>
              <a:rPr lang="zh-CN" altLang="zh-CN" sz="2000" b="1" dirty="0">
                <a:solidFill>
                  <a:srgbClr val="C00000"/>
                </a:solidFill>
                <a:latin typeface="微软雅黑" pitchFamily="34" charset="-122"/>
                <a:ea typeface="微软雅黑" pitchFamily="34" charset="-122"/>
              </a:rPr>
              <a:t>主</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权属我、搁置争议、共同开发</a:t>
            </a:r>
            <a:r>
              <a:rPr lang="zh-CN" altLang="en-US" sz="2000" b="1" dirty="0">
                <a:solidFill>
                  <a:srgbClr val="C00000"/>
                </a:solidFill>
                <a:latin typeface="微软雅黑" pitchFamily="34" charset="-122"/>
                <a:ea typeface="微软雅黑" pitchFamily="34"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解决海洋争端的战略思想。我国与周边国家建立了南海问题磋商和沟通机制。</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en-US" altLang="zh-CN" sz="2000" b="1" dirty="0">
                <a:solidFill>
                  <a:srgbClr val="C00000"/>
                </a:solidFill>
                <a:effectLst/>
                <a:latin typeface="微软雅黑" pitchFamily="34" charset="-122"/>
                <a:ea typeface="微软雅黑" pitchFamily="34" charset="-122"/>
                <a:cs typeface="宋体" panose="02010600030101010101" pitchFamily="2" charset="-122"/>
              </a:rPr>
              <a:t>2002</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年，中国与东盟国家签署了《南海各方行为宣言》，实际推动务实合作，并为最终达成</a:t>
            </a:r>
            <a:r>
              <a:rPr lang="zh-CN" altLang="en-US" sz="20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latin typeface="微软雅黑" pitchFamily="34" charset="-122"/>
                <a:ea typeface="微软雅黑" pitchFamily="34" charset="-122"/>
                <a:cs typeface="宋体" panose="02010600030101010101" pitchFamily="2" charset="-122"/>
              </a:rPr>
              <a:t>南海行为准则</a:t>
            </a:r>
            <a:r>
              <a:rPr lang="zh-CN" altLang="en-US" sz="20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而努力。</a:t>
            </a:r>
            <a:endParaRPr lang="en-US" altLang="zh-CN" sz="20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en-US" altLang="zh-CN" sz="2000" b="1" spc="20" dirty="0">
                <a:solidFill>
                  <a:srgbClr val="C00000"/>
                </a:solidFill>
                <a:effectLst/>
                <a:latin typeface="微软雅黑" pitchFamily="34" charset="-122"/>
                <a:ea typeface="微软雅黑" pitchFamily="34" charset="-122"/>
                <a:cs typeface="宋体" panose="02010600030101010101" pitchFamily="2" charset="-122"/>
              </a:rPr>
              <a:t>2017</a:t>
            </a:r>
            <a:r>
              <a:rPr lang="zh-CN" altLang="zh-CN" sz="2000" b="1" spc="20" dirty="0">
                <a:solidFill>
                  <a:srgbClr val="C00000"/>
                </a:solidFill>
                <a:effectLst/>
                <a:latin typeface="微软雅黑" pitchFamily="34" charset="-122"/>
                <a:ea typeface="微软雅黑" pitchFamily="34" charset="-122"/>
                <a:cs typeface="宋体" panose="02010600030101010101" pitchFamily="2" charset="-122"/>
              </a:rPr>
              <a:t>年</a:t>
            </a:r>
            <a:r>
              <a:rPr lang="en-US" altLang="zh-CN" sz="2000" b="1" spc="20" dirty="0">
                <a:solidFill>
                  <a:srgbClr val="C00000"/>
                </a:solidFill>
                <a:effectLst/>
                <a:latin typeface="微软雅黑" pitchFamily="34" charset="-122"/>
                <a:ea typeface="微软雅黑" pitchFamily="34" charset="-122"/>
                <a:cs typeface="宋体" panose="02010600030101010101" pitchFamily="2" charset="-122"/>
              </a:rPr>
              <a:t>8</a:t>
            </a:r>
            <a:r>
              <a:rPr lang="zh-CN" altLang="zh-CN" sz="2000" b="1" spc="20" dirty="0">
                <a:solidFill>
                  <a:srgbClr val="C00000"/>
                </a:solidFill>
                <a:effectLst/>
                <a:latin typeface="微软雅黑" pitchFamily="34" charset="-122"/>
                <a:ea typeface="微软雅黑" pitchFamily="34" charset="-122"/>
                <a:cs typeface="宋体" panose="02010600030101010101" pitchFamily="2" charset="-122"/>
              </a:rPr>
              <a:t>月</a:t>
            </a:r>
            <a:r>
              <a:rPr lang="en-US" altLang="zh-CN" sz="2000" b="1" spc="20" dirty="0">
                <a:solidFill>
                  <a:srgbClr val="C00000"/>
                </a:solidFill>
                <a:effectLst/>
                <a:latin typeface="微软雅黑" pitchFamily="34" charset="-122"/>
                <a:ea typeface="微软雅黑" pitchFamily="34" charset="-122"/>
                <a:cs typeface="宋体" panose="02010600030101010101" pitchFamily="2" charset="-122"/>
              </a:rPr>
              <a:t>6</a:t>
            </a:r>
            <a:r>
              <a:rPr lang="zh-CN" altLang="zh-CN" sz="2000" b="1" spc="20" dirty="0">
                <a:solidFill>
                  <a:srgbClr val="C00000"/>
                </a:solidFill>
                <a:effectLst/>
                <a:latin typeface="微软雅黑" pitchFamily="34" charset="-122"/>
                <a:ea typeface="微软雅黑" pitchFamily="34" charset="-122"/>
                <a:cs typeface="宋体" panose="02010600030101010101" pitchFamily="2" charset="-122"/>
              </a:rPr>
              <a:t>日，中国和东盟外长在菲律宾首都马尼拉举行的中国</a:t>
            </a:r>
            <a:r>
              <a:rPr lang="en-US" altLang="zh-CN" sz="2000" b="1" spc="20"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spc="20" dirty="0">
                <a:solidFill>
                  <a:srgbClr val="C00000"/>
                </a:solidFill>
                <a:effectLst/>
                <a:latin typeface="微软雅黑" pitchFamily="34" charset="-122"/>
                <a:ea typeface="微软雅黑" pitchFamily="34" charset="-122"/>
                <a:cs typeface="宋体" panose="02010600030101010101" pitchFamily="2" charset="-122"/>
              </a:rPr>
              <a:t>东盟</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a:t>
            </a:r>
            <a:r>
              <a:rPr lang="en-US" altLang="zh-CN" sz="2000" b="1" dirty="0">
                <a:solidFill>
                  <a:srgbClr val="C00000"/>
                </a:solidFill>
                <a:effectLst/>
                <a:latin typeface="微软雅黑" pitchFamily="34" charset="-122"/>
                <a:ea typeface="微软雅黑" pitchFamily="34" charset="-122"/>
                <a:cs typeface="宋体" panose="02010600030101010101" pitchFamily="2" charset="-122"/>
              </a:rPr>
              <a:t>10+1</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）外长会上，顺利通过</a:t>
            </a:r>
            <a:r>
              <a:rPr lang="zh-CN" altLang="en-US" sz="20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latin typeface="微软雅黑" pitchFamily="34" charset="-122"/>
                <a:ea typeface="微软雅黑" pitchFamily="34" charset="-122"/>
                <a:cs typeface="宋体" panose="02010600030101010101" pitchFamily="2" charset="-122"/>
              </a:rPr>
              <a:t>南海行为准则</a:t>
            </a:r>
            <a:r>
              <a:rPr lang="zh-CN" altLang="en-US" sz="20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框架文件（</a:t>
            </a:r>
            <a:r>
              <a:rPr lang="en-US" altLang="zh-CN" sz="2000" b="1" dirty="0">
                <a:solidFill>
                  <a:srgbClr val="C00000"/>
                </a:solidFill>
                <a:effectLst/>
                <a:latin typeface="微软雅黑" pitchFamily="34" charset="-122"/>
                <a:ea typeface="微软雅黑" pitchFamily="34" charset="-122"/>
                <a:cs typeface="宋体" panose="02010600030101010101" pitchFamily="2" charset="-122"/>
              </a:rPr>
              <a:t>COC</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）。各方积极评价达成</a:t>
            </a:r>
            <a:r>
              <a:rPr lang="zh-CN" altLang="en-US" sz="20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latin typeface="微软雅黑" pitchFamily="34" charset="-122"/>
                <a:ea typeface="微软雅黑" pitchFamily="34" charset="-122"/>
                <a:cs typeface="宋体" panose="02010600030101010101" pitchFamily="2" charset="-122"/>
              </a:rPr>
              <a:t>准则</a:t>
            </a:r>
            <a:r>
              <a:rPr lang="zh-CN" altLang="en-US" sz="20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框架的重要意义，认为未来南海上的事情有了法律保障。</a:t>
            </a:r>
            <a:endParaRPr lang="en-US" altLang="zh-CN" sz="20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但近年来，在所谓</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latin typeface="微软雅黑" pitchFamily="34" charset="-122"/>
                <a:ea typeface="微软雅黑" pitchFamily="34" charset="-122"/>
                <a:cs typeface="宋体" panose="02010600030101010101" pitchFamily="2" charset="-122"/>
              </a:rPr>
              <a:t>亚太再平衡</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 战略和</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latin typeface="微软雅黑" pitchFamily="34" charset="-122"/>
                <a:ea typeface="微软雅黑" pitchFamily="34" charset="-122"/>
                <a:cs typeface="宋体" panose="02010600030101010101" pitchFamily="2" charset="-122"/>
              </a:rPr>
              <a:t>印太战略</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驱使下，</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美国</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打着平衡印太力量、维护航行自由、维护亚太和平安全的幌子，一边声称不选边站，一边采取双重标准，不断煽动菲、越等国家在南海生事。美国甚至亲自上阵，频繁派舰机进入我国南海海域进行挑衅。</a:t>
            </a:r>
            <a:endParaRPr lang="en-US" altLang="zh-CN" sz="2000" b="1" spc="-25" dirty="0">
              <a:solidFill>
                <a:srgbClr val="231916"/>
              </a:solidFill>
              <a:latin typeface="微软雅黑" pitchFamily="34" charset="-122"/>
              <a:ea typeface="微软雅黑" pitchFamily="34" charset="-122"/>
            </a:endParaRPr>
          </a:p>
          <a:p>
            <a:pPr>
              <a:lnSpc>
                <a:spcPct val="120000"/>
              </a:lnSpc>
              <a:spcBef>
                <a:spcPts val="0"/>
              </a:spcBef>
            </a:pPr>
            <a:endParaRPr lang="zh-CN" altLang="en-US" sz="20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223046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ED9E1183-369F-4AB5-83DE-92378335676D}"/>
              </a:ext>
            </a:extLst>
          </p:cNvPr>
          <p:cNvSpPr>
            <a:spLocks noGrp="1"/>
          </p:cNvSpPr>
          <p:nvPr>
            <p:ph idx="1"/>
          </p:nvPr>
        </p:nvSpPr>
        <p:spPr>
          <a:xfrm>
            <a:off x="527919" y="1432450"/>
            <a:ext cx="11158983" cy="5826643"/>
          </a:xfrm>
        </p:spPr>
        <p:txBody>
          <a:bodyPr>
            <a:normAutofit/>
          </a:bodyPr>
          <a:lstStyle/>
          <a:p>
            <a:pPr>
              <a:lnSpc>
                <a:spcPct val="120000"/>
              </a:lnSpc>
            </a:pPr>
            <a:r>
              <a:rPr lang="en-US" altLang="zh-CN" sz="2000" b="1" dirty="0">
                <a:solidFill>
                  <a:srgbClr val="739C7C"/>
                </a:solidFill>
                <a:latin typeface="微软雅黑" pitchFamily="34" charset="-122"/>
                <a:ea typeface="微软雅黑" pitchFamily="34" charset="-122"/>
              </a:rPr>
              <a:t>3</a:t>
            </a:r>
            <a:r>
              <a:rPr lang="zh-CN" altLang="zh-CN" sz="2000" b="1" dirty="0">
                <a:solidFill>
                  <a:srgbClr val="739C7C"/>
                </a:solidFill>
                <a:latin typeface="微软雅黑" pitchFamily="34" charset="-122"/>
                <a:ea typeface="微软雅黑" pitchFamily="34" charset="-122"/>
              </a:rPr>
              <a:t>．</a:t>
            </a:r>
            <a:r>
              <a:rPr lang="zh-CN" altLang="en-US" sz="2000" b="1" dirty="0">
                <a:solidFill>
                  <a:srgbClr val="739C7C"/>
                </a:solidFill>
                <a:latin typeface="微软雅黑" pitchFamily="34" charset="-122"/>
                <a:ea typeface="微软雅黑" pitchFamily="34" charset="-122"/>
              </a:rPr>
              <a:t>域外大国加紧插手我国周边海洋事务</a:t>
            </a:r>
            <a:endParaRPr lang="en-US" altLang="zh-CN" sz="2000" b="1" dirty="0">
              <a:solidFill>
                <a:srgbClr val="739C7C"/>
              </a:solidFill>
              <a:latin typeface="微软雅黑" pitchFamily="34" charset="-122"/>
              <a:ea typeface="微软雅黑" pitchFamily="34" charset="-122"/>
            </a:endParaRPr>
          </a:p>
          <a:p>
            <a:pPr>
              <a:lnSpc>
                <a:spcPct val="120000"/>
              </a:lnSpc>
              <a:spcBef>
                <a:spcPts val="0"/>
              </a:spcBef>
            </a:pPr>
            <a:r>
              <a:rPr lang="zh-CN" altLang="en-US" sz="2000" b="1" dirty="0">
                <a:latin typeface="微软雅黑" pitchFamily="34" charset="-122"/>
                <a:ea typeface="微软雅黑" pitchFamily="34" charset="-122"/>
              </a:rPr>
              <a:t>一是美国加紧推进“印太战略”，以维护其在区域及国际事务中的主导权。</a:t>
            </a:r>
            <a:endParaRPr lang="en-US" altLang="zh-CN" sz="2000" b="1" dirty="0">
              <a:latin typeface="微软雅黑" pitchFamily="34" charset="-122"/>
              <a:ea typeface="微软雅黑" pitchFamily="34" charset="-122"/>
            </a:endParaRPr>
          </a:p>
          <a:p>
            <a:pPr>
              <a:lnSpc>
                <a:spcPct val="120000"/>
              </a:lnSpc>
              <a:spcBef>
                <a:spcPts val="0"/>
              </a:spcBef>
            </a:pPr>
            <a:r>
              <a:rPr lang="zh-CN" altLang="en-US" sz="2000" b="1" dirty="0">
                <a:latin typeface="微软雅黑" pitchFamily="34" charset="-122"/>
                <a:ea typeface="微软雅黑" pitchFamily="34" charset="-122"/>
              </a:rPr>
              <a:t>二是英国、俄罗斯、印度等国在我国周边扩充影响力。</a:t>
            </a:r>
            <a:endParaRPr lang="en-US" altLang="zh-CN" sz="2000" b="1" dirty="0">
              <a:latin typeface="微软雅黑" pitchFamily="34" charset="-122"/>
              <a:ea typeface="微软雅黑" pitchFamily="34" charset="-122"/>
            </a:endParaRPr>
          </a:p>
          <a:p>
            <a:pPr>
              <a:lnSpc>
                <a:spcPct val="120000"/>
              </a:lnSpc>
            </a:pPr>
            <a:r>
              <a:rPr lang="en-US" altLang="zh-CN" sz="2000" b="1" dirty="0">
                <a:solidFill>
                  <a:srgbClr val="739C7C"/>
                </a:solidFill>
                <a:latin typeface="微软雅黑" pitchFamily="34" charset="-122"/>
                <a:ea typeface="微软雅黑" pitchFamily="34" charset="-122"/>
              </a:rPr>
              <a:t>4</a:t>
            </a:r>
            <a:r>
              <a:rPr lang="zh-CN" altLang="zh-CN" sz="2000" b="1" dirty="0">
                <a:solidFill>
                  <a:srgbClr val="739C7C"/>
                </a:solidFill>
                <a:latin typeface="微软雅黑" pitchFamily="34" charset="-122"/>
                <a:ea typeface="微软雅黑" pitchFamily="34" charset="-122"/>
              </a:rPr>
              <a:t>．海上通道安全面临严峻考验</a:t>
            </a:r>
            <a:endParaRPr lang="en-US" altLang="zh-CN" sz="2000" b="1" dirty="0">
              <a:solidFill>
                <a:srgbClr val="739C7C"/>
              </a:solidFill>
              <a:latin typeface="微软雅黑" pitchFamily="34" charset="-122"/>
              <a:ea typeface="微软雅黑" pitchFamily="34" charset="-122"/>
            </a:endParaRPr>
          </a:p>
          <a:p>
            <a:pPr>
              <a:lnSpc>
                <a:spcPct val="120000"/>
              </a:lnSpc>
              <a:spcBef>
                <a:spcPts val="0"/>
              </a:spcBef>
            </a:pPr>
            <a:r>
              <a:rPr lang="zh-CN" altLang="zh-CN" sz="2000" b="1" dirty="0">
                <a:effectLst/>
                <a:latin typeface="微软雅黑" pitchFamily="34" charset="-122"/>
                <a:ea typeface="微软雅黑" pitchFamily="34" charset="-122"/>
                <a:cs typeface="宋体" panose="02010600030101010101" pitchFamily="2" charset="-122"/>
              </a:rPr>
              <a:t>目前，我国</a:t>
            </a:r>
            <a:r>
              <a:rPr lang="en-US" altLang="zh-CN" sz="2000" b="1" dirty="0">
                <a:effectLst/>
                <a:latin typeface="微软雅黑" pitchFamily="34" charset="-122"/>
                <a:ea typeface="微软雅黑" pitchFamily="34" charset="-122"/>
                <a:cs typeface="宋体" panose="02010600030101010101" pitchFamily="2" charset="-122"/>
              </a:rPr>
              <a:t>80%</a:t>
            </a:r>
            <a:r>
              <a:rPr lang="zh-CN" altLang="zh-CN" sz="2000" b="1" dirty="0">
                <a:effectLst/>
                <a:latin typeface="微软雅黑" pitchFamily="34" charset="-122"/>
                <a:ea typeface="微软雅黑" pitchFamily="34" charset="-122"/>
                <a:cs typeface="宋体" panose="02010600030101010101" pitchFamily="2" charset="-122"/>
              </a:rPr>
              <a:t>以上的外贸需经海上运输，</a:t>
            </a:r>
            <a:r>
              <a:rPr lang="en-US" altLang="zh-CN" sz="2000" b="1" dirty="0">
                <a:effectLst/>
                <a:latin typeface="微软雅黑" pitchFamily="34" charset="-122"/>
                <a:ea typeface="微软雅黑" pitchFamily="34" charset="-122"/>
                <a:cs typeface="宋体" panose="02010600030101010101" pitchFamily="2" charset="-122"/>
              </a:rPr>
              <a:t>90%</a:t>
            </a:r>
            <a:r>
              <a:rPr lang="zh-CN" altLang="zh-CN" sz="2000" b="1" dirty="0">
                <a:effectLst/>
                <a:latin typeface="微软雅黑" pitchFamily="34" charset="-122"/>
                <a:ea typeface="微软雅黑" pitchFamily="34" charset="-122"/>
                <a:cs typeface="宋体" panose="02010600030101010101" pitchFamily="2" charset="-122"/>
              </a:rPr>
              <a:t>以上的进口石油需走海路。其中，</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马六甲海峡、直布罗陀海峡、霍尔木兹海峡、曼德海峡和龙目海峡</a:t>
            </a:r>
            <a:r>
              <a:rPr lang="zh-CN" altLang="zh-CN" sz="2000" b="1" dirty="0">
                <a:effectLst/>
                <a:latin typeface="微软雅黑" pitchFamily="34" charset="-122"/>
                <a:ea typeface="微软雅黑" pitchFamily="34" charset="-122"/>
                <a:cs typeface="宋体" panose="02010600030101010101" pitchFamily="2" charset="-122"/>
              </a:rPr>
              <a:t>，已经成为我国对外贸易的重要运输通道。特别是随着我国对</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能源、资源</a:t>
            </a:r>
            <a:r>
              <a:rPr lang="zh-CN" altLang="zh-CN" sz="2000" b="1" dirty="0">
                <a:effectLst/>
                <a:latin typeface="微软雅黑" pitchFamily="34" charset="-122"/>
                <a:ea typeface="微软雅黑" pitchFamily="34" charset="-122"/>
                <a:cs typeface="宋体" panose="02010600030101010101" pitchFamily="2" charset="-122"/>
              </a:rPr>
              <a:t>的需求不断增长，</a:t>
            </a:r>
            <a:r>
              <a:rPr lang="zh-CN" altLang="zh-CN" sz="2000" b="1" dirty="0">
                <a:solidFill>
                  <a:srgbClr val="0070C0"/>
                </a:solidFill>
                <a:effectLst/>
                <a:latin typeface="微软雅黑" pitchFamily="34" charset="-122"/>
                <a:ea typeface="微软雅黑" pitchFamily="34" charset="-122"/>
                <a:cs typeface="宋体" panose="02010600030101010101" pitchFamily="2" charset="-122"/>
              </a:rPr>
              <a:t>从大陆出发，途经台湾海峡、南海、印度洋，前往中东、北非的航路安全日益重要。</a:t>
            </a:r>
            <a:endParaRPr lang="en-US" altLang="zh-CN" sz="2000" b="1" dirty="0">
              <a:solidFill>
                <a:srgbClr val="0070C0"/>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000" b="1" dirty="0">
                <a:effectLst/>
                <a:latin typeface="微软雅黑" pitchFamily="34" charset="-122"/>
                <a:ea typeface="微软雅黑" pitchFamily="34" charset="-122"/>
                <a:cs typeface="宋体" panose="02010600030101010101" pitchFamily="2" charset="-122"/>
              </a:rPr>
              <a:t>当前我国海外运输线路大多经过海上冲突、危机频发地区，安全形势不容乐观。</a:t>
            </a:r>
            <a:endParaRPr lang="en-US" altLang="zh-CN" sz="2000" b="1" dirty="0">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000" b="1" dirty="0">
                <a:effectLst/>
                <a:latin typeface="微软雅黑" pitchFamily="34" charset="-122"/>
                <a:ea typeface="微软雅黑" pitchFamily="34" charset="-122"/>
                <a:cs typeface="宋体" panose="02010600030101010101" pitchFamily="2" charset="-122"/>
              </a:rPr>
              <a:t>进入</a:t>
            </a:r>
            <a:r>
              <a:rPr lang="en-US" altLang="zh-CN" sz="2000" b="1" dirty="0">
                <a:effectLst/>
                <a:latin typeface="微软雅黑" pitchFamily="34" charset="-122"/>
                <a:ea typeface="微软雅黑" pitchFamily="34" charset="-122"/>
                <a:cs typeface="宋体" panose="02010600030101010101" pitchFamily="2" charset="-122"/>
              </a:rPr>
              <a:t>21</a:t>
            </a:r>
            <a:r>
              <a:rPr lang="zh-CN" altLang="zh-CN" sz="2000" b="1" dirty="0">
                <a:effectLst/>
                <a:latin typeface="微软雅黑" pitchFamily="34" charset="-122"/>
                <a:ea typeface="微软雅黑" pitchFamily="34" charset="-122"/>
                <a:cs typeface="宋体" panose="02010600030101010101" pitchFamily="2" charset="-122"/>
              </a:rPr>
              <a:t>世纪以来，我国承受的海上安全压力明显增大。对南海的控制或影响，直接决定了对</a:t>
            </a:r>
            <a:r>
              <a:rPr lang="en-US" altLang="zh-CN" sz="2000" b="1" dirty="0">
                <a:effectLst/>
                <a:latin typeface="微软雅黑" pitchFamily="34" charset="-122"/>
                <a:ea typeface="微软雅黑" pitchFamily="34" charset="-122"/>
                <a:cs typeface="宋体" panose="02010600030101010101" pitchFamily="2" charset="-122"/>
              </a:rPr>
              <a:t>“</a:t>
            </a:r>
            <a:r>
              <a:rPr lang="zh-CN" altLang="zh-CN" sz="2000" b="1" dirty="0">
                <a:effectLst/>
                <a:latin typeface="微软雅黑" pitchFamily="34" charset="-122"/>
                <a:ea typeface="微软雅黑" pitchFamily="34" charset="-122"/>
                <a:cs typeface="宋体" panose="02010600030101010101" pitchFamily="2" charset="-122"/>
              </a:rPr>
              <a:t>航运动脉</a:t>
            </a:r>
            <a:r>
              <a:rPr lang="en-US" altLang="zh-CN" sz="2000" b="1" dirty="0">
                <a:effectLst/>
                <a:latin typeface="微软雅黑" pitchFamily="34" charset="-122"/>
                <a:ea typeface="微软雅黑" pitchFamily="34" charset="-122"/>
                <a:cs typeface="宋体" panose="02010600030101010101" pitchFamily="2" charset="-122"/>
              </a:rPr>
              <a:t>”——</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马六甲海峡</a:t>
            </a:r>
            <a:r>
              <a:rPr lang="zh-CN" altLang="zh-CN" sz="2000" b="1" dirty="0">
                <a:effectLst/>
                <a:latin typeface="微软雅黑" pitchFamily="34" charset="-122"/>
                <a:ea typeface="微软雅黑" pitchFamily="34" charset="-122"/>
                <a:cs typeface="宋体" panose="02010600030101010101" pitchFamily="2" charset="-122"/>
              </a:rPr>
              <a:t>的控制和影响，直接关系到我国的海上交通线的安全。</a:t>
            </a:r>
            <a:endParaRPr lang="en-US" altLang="zh-CN" sz="2000" b="1" dirty="0">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000" b="1" dirty="0">
                <a:effectLst/>
                <a:latin typeface="微软雅黑" pitchFamily="34" charset="-122"/>
                <a:ea typeface="微软雅黑" pitchFamily="34" charset="-122"/>
                <a:cs typeface="宋体" panose="02010600030101010101" pitchFamily="2" charset="-122"/>
              </a:rPr>
              <a:t>从军事战略来讲，</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南海</a:t>
            </a:r>
            <a:r>
              <a:rPr lang="zh-CN" altLang="zh-CN" sz="2000" b="1" dirty="0">
                <a:effectLst/>
                <a:latin typeface="微软雅黑" pitchFamily="34" charset="-122"/>
                <a:ea typeface="微软雅黑" pitchFamily="34" charset="-122"/>
                <a:cs typeface="宋体" panose="02010600030101010101" pitchFamily="2" charset="-122"/>
              </a:rPr>
              <a:t>是我海军进入大洋重要的前出基地，也是我海军打破岛链封锁非常重要的突破节点，是我海军西入印度洋为我国巨大的海外利益保驾护航的最基本、最低限度的保障。</a:t>
            </a:r>
            <a:endParaRPr lang="en-US" altLang="zh-CN" sz="2000" b="1" dirty="0">
              <a:latin typeface="微软雅黑" pitchFamily="34" charset="-122"/>
              <a:ea typeface="微软雅黑" pitchFamily="34" charset="-122"/>
              <a:cs typeface="宋体" panose="02010600030101010101" pitchFamily="2" charset="-122"/>
            </a:endParaRPr>
          </a:p>
          <a:p>
            <a:pPr>
              <a:lnSpc>
                <a:spcPct val="120000"/>
              </a:lnSpc>
            </a:pPr>
            <a:endParaRPr lang="zh-CN" altLang="en-US" sz="20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24624192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897AE2CF-514B-43FC-9841-8011E79AF194}"/>
              </a:ext>
            </a:extLst>
          </p:cNvPr>
          <p:cNvSpPr>
            <a:spLocks noGrp="1"/>
          </p:cNvSpPr>
          <p:nvPr>
            <p:ph idx="1"/>
          </p:nvPr>
        </p:nvSpPr>
        <p:spPr>
          <a:xfrm>
            <a:off x="5156623" y="1676101"/>
            <a:ext cx="6240962" cy="4300504"/>
          </a:xfrm>
        </p:spPr>
        <p:txBody>
          <a:bodyPr>
            <a:normAutofit/>
          </a:bodyPr>
          <a:lstStyle/>
          <a:p>
            <a:pPr>
              <a:spcBef>
                <a:spcPts val="0"/>
              </a:spcBef>
            </a:pPr>
            <a:r>
              <a:rPr lang="en-US" altLang="zh-CN" sz="2400" b="1" dirty="0">
                <a:solidFill>
                  <a:srgbClr val="739C7C"/>
                </a:solidFill>
                <a:latin typeface="微软雅黑" pitchFamily="34" charset="-122"/>
                <a:ea typeface="微软雅黑" pitchFamily="34" charset="-122"/>
              </a:rPr>
              <a:t>4</a:t>
            </a:r>
            <a:r>
              <a:rPr lang="zh-CN" altLang="zh-CN" sz="2400" b="1" dirty="0">
                <a:solidFill>
                  <a:srgbClr val="739C7C"/>
                </a:solidFill>
                <a:latin typeface="微软雅黑" pitchFamily="34" charset="-122"/>
                <a:ea typeface="微软雅黑" pitchFamily="34" charset="-122"/>
              </a:rPr>
              <a:t>．海上通道安全面临严峻考验</a:t>
            </a:r>
            <a:endParaRPr lang="en-US" altLang="zh-CN" sz="2400" b="1" dirty="0">
              <a:solidFill>
                <a:srgbClr val="739C7C"/>
              </a:solidFill>
              <a:latin typeface="微软雅黑" pitchFamily="34" charset="-122"/>
              <a:ea typeface="微软雅黑" pitchFamily="34" charset="-122"/>
            </a:endParaRPr>
          </a:p>
          <a:p>
            <a:pPr>
              <a:spcBef>
                <a:spcPts val="0"/>
              </a:spcBef>
            </a:pPr>
            <a:r>
              <a:rPr lang="en-US" altLang="zh-CN" sz="2400" b="1" dirty="0">
                <a:solidFill>
                  <a:srgbClr val="00B050"/>
                </a:solidFill>
                <a:latin typeface="微软雅黑" pitchFamily="34" charset="-122"/>
                <a:ea typeface="微软雅黑" pitchFamily="34" charset="-122"/>
              </a:rPr>
              <a:t>2012</a:t>
            </a:r>
            <a:r>
              <a:rPr lang="zh-CN" altLang="zh-CN" sz="2400" b="1" dirty="0">
                <a:solidFill>
                  <a:srgbClr val="00B050"/>
                </a:solidFill>
                <a:latin typeface="微软雅黑" pitchFamily="34" charset="-122"/>
                <a:ea typeface="微软雅黑" pitchFamily="34" charset="-122"/>
              </a:rPr>
              <a:t>年</a:t>
            </a:r>
            <a:r>
              <a:rPr lang="en-US" altLang="zh-CN" sz="2400" b="1" dirty="0">
                <a:solidFill>
                  <a:srgbClr val="00B050"/>
                </a:solidFill>
                <a:latin typeface="微软雅黑" pitchFamily="34" charset="-122"/>
                <a:ea typeface="微软雅黑" pitchFamily="34" charset="-122"/>
              </a:rPr>
              <a:t>6</a:t>
            </a:r>
            <a:r>
              <a:rPr lang="zh-CN" altLang="zh-CN" sz="2400" b="1" dirty="0">
                <a:solidFill>
                  <a:srgbClr val="00B050"/>
                </a:solidFill>
                <a:latin typeface="微软雅黑" pitchFamily="34" charset="-122"/>
                <a:ea typeface="微软雅黑" pitchFamily="34" charset="-122"/>
              </a:rPr>
              <a:t>月</a:t>
            </a:r>
            <a:r>
              <a:rPr lang="en-US" altLang="zh-CN" sz="2400" b="1" dirty="0">
                <a:solidFill>
                  <a:srgbClr val="00B050"/>
                </a:solidFill>
                <a:effectLst/>
                <a:latin typeface="微软雅黑" pitchFamily="34" charset="-122"/>
                <a:ea typeface="微软雅黑" pitchFamily="34" charset="-122"/>
                <a:cs typeface="宋体" panose="02010600030101010101" pitchFamily="2" charset="-122"/>
              </a:rPr>
              <a:t>21</a:t>
            </a:r>
            <a:r>
              <a:rPr lang="zh-CN" altLang="zh-CN" sz="2400" b="1" dirty="0">
                <a:solidFill>
                  <a:srgbClr val="00B050"/>
                </a:solidFill>
                <a:effectLst/>
                <a:latin typeface="微软雅黑" pitchFamily="34" charset="-122"/>
                <a:ea typeface="微软雅黑" pitchFamily="34" charset="-122"/>
                <a:cs typeface="宋体" panose="02010600030101010101" pitchFamily="2" charset="-122"/>
              </a:rPr>
              <a:t>日</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，国务院正式批准撤销海南省西沙群岛、南沙群岛、中沙群岛办事处，</a:t>
            </a:r>
            <a:r>
              <a:rPr lang="zh-CN" altLang="en-US" sz="2400" b="1" dirty="0">
                <a:solidFill>
                  <a:srgbClr val="231916"/>
                </a:solidFill>
                <a:effectLst/>
                <a:latin typeface="微软雅黑" pitchFamily="34" charset="-122"/>
                <a:ea typeface="微软雅黑" pitchFamily="34" charset="-122"/>
                <a:cs typeface="宋体" panose="02010600030101010101" pitchFamily="2" charset="-122"/>
              </a:rPr>
              <a:t>成立</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地级市</a:t>
            </a:r>
            <a:r>
              <a:rPr lang="zh-CN" altLang="en-US" sz="2400" b="1" dirty="0">
                <a:solidFill>
                  <a:srgbClr val="00B050"/>
                </a:solidFill>
                <a:effectLst/>
                <a:latin typeface="微软雅黑" pitchFamily="34" charset="-122"/>
                <a:ea typeface="微软雅黑" pitchFamily="34" charset="-122"/>
                <a:cs typeface="宋体" panose="02010600030101010101" pitchFamily="2" charset="-122"/>
              </a:rPr>
              <a:t>“</a:t>
            </a:r>
            <a:r>
              <a:rPr lang="zh-CN" altLang="zh-CN" sz="2400" b="1" dirty="0">
                <a:solidFill>
                  <a:srgbClr val="00B050"/>
                </a:solidFill>
                <a:latin typeface="微软雅黑" pitchFamily="34" charset="-122"/>
                <a:ea typeface="微软雅黑" pitchFamily="34" charset="-122"/>
                <a:cs typeface="宋体" panose="02010600030101010101" pitchFamily="2" charset="-122"/>
              </a:rPr>
              <a:t>三沙市</a:t>
            </a:r>
            <a:r>
              <a:rPr lang="zh-CN" altLang="en-US" sz="2400" b="1" dirty="0">
                <a:solidFill>
                  <a:srgbClr val="00B050"/>
                </a:solidFill>
                <a:effectLst/>
                <a:latin typeface="微软雅黑" pitchFamily="34" charset="-122"/>
                <a:ea typeface="微软雅黑" pitchFamily="34" charset="-122"/>
                <a:cs typeface="宋体" panose="02010600030101010101" pitchFamily="2" charset="-122"/>
              </a:rPr>
              <a:t>”</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，管辖西沙群岛、南沙</a:t>
            </a:r>
            <a:r>
              <a:rPr lang="zh-CN" altLang="zh-CN" sz="2400" b="1" dirty="0">
                <a:solidFill>
                  <a:srgbClr val="231916"/>
                </a:solidFill>
                <a:latin typeface="微软雅黑" pitchFamily="34" charset="-122"/>
                <a:ea typeface="微软雅黑" pitchFamily="34" charset="-122"/>
                <a:cs typeface="宋体" panose="02010600030101010101" pitchFamily="2" charset="-122"/>
              </a:rPr>
              <a:t>群岛、中沙群岛</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的</a:t>
            </a:r>
            <a:r>
              <a:rPr lang="zh-CN" altLang="zh-CN" sz="2400" b="1" dirty="0">
                <a:solidFill>
                  <a:srgbClr val="00B050"/>
                </a:solidFill>
                <a:effectLst/>
                <a:latin typeface="微软雅黑" pitchFamily="34" charset="-122"/>
                <a:ea typeface="微软雅黑" pitchFamily="34" charset="-122"/>
                <a:cs typeface="宋体" panose="02010600030101010101" pitchFamily="2" charset="-122"/>
              </a:rPr>
              <a:t>岛礁及其海域</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spcBef>
                <a:spcPts val="0"/>
              </a:spcBef>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三沙市的设立有利于进一步加强中国对西沙群岛、南沙群岛、中沙群岛的岛礁及其海域的</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行政管理和开发建设</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，保护</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南海海洋环境</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；也有利于</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使国家维护南海固有领土主权的阵线向南疆前移</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zh-CN" altLang="en-US" sz="2400" b="1" dirty="0">
              <a:latin typeface="微软雅黑" pitchFamily="34" charset="-122"/>
              <a:ea typeface="微软雅黑" pitchFamily="34" charset="-122"/>
            </a:endParaRPr>
          </a:p>
        </p:txBody>
      </p:sp>
      <p:pic>
        <p:nvPicPr>
          <p:cNvPr id="5" name="图片 4">
            <a:extLst>
              <a:ext uri="{FF2B5EF4-FFF2-40B4-BE49-F238E27FC236}">
                <a16:creationId xmlns="" xmlns:a16="http://schemas.microsoft.com/office/drawing/2014/main" id="{C9B59556-69FF-424E-AF16-46B2C296163D}"/>
              </a:ext>
            </a:extLst>
          </p:cNvPr>
          <p:cNvPicPr>
            <a:picLocks noChangeAspect="1"/>
          </p:cNvPicPr>
          <p:nvPr/>
        </p:nvPicPr>
        <p:blipFill rotWithShape="1">
          <a:blip r:embed="rId2"/>
          <a:srcRect t="18182" r="4204" b="1635"/>
          <a:stretch/>
        </p:blipFill>
        <p:spPr>
          <a:xfrm>
            <a:off x="1004704" y="1676101"/>
            <a:ext cx="3546529" cy="3758415"/>
          </a:xfrm>
          <a:prstGeom prst="rect">
            <a:avLst/>
          </a:prstGeom>
        </p:spPr>
      </p:pic>
      <p:sp>
        <p:nvSpPr>
          <p:cNvPr id="2" name="文本框 1">
            <a:extLst>
              <a:ext uri="{FF2B5EF4-FFF2-40B4-BE49-F238E27FC236}">
                <a16:creationId xmlns="" xmlns:a16="http://schemas.microsoft.com/office/drawing/2014/main" id="{54523F48-294B-49C3-9B7A-2F796FCEF196}"/>
              </a:ext>
            </a:extLst>
          </p:cNvPr>
          <p:cNvSpPr txBox="1"/>
          <p:nvPr/>
        </p:nvSpPr>
        <p:spPr>
          <a:xfrm>
            <a:off x="1672631" y="5699964"/>
            <a:ext cx="2027319" cy="415498"/>
          </a:xfrm>
          <a:prstGeom prst="rect">
            <a:avLst/>
          </a:prstGeom>
          <a:noFill/>
          <a:ln>
            <a:solidFill>
              <a:schemeClr val="accent6">
                <a:lumMod val="50000"/>
              </a:schemeClr>
            </a:solidFill>
          </a:ln>
        </p:spPr>
        <p:txBody>
          <a:bodyPr wrap="square" rtlCol="0">
            <a:spAutoFit/>
          </a:bodyPr>
          <a:lstStyle/>
          <a:p>
            <a:pPr algn="ctr"/>
            <a:r>
              <a:rPr lang="zh-CN" altLang="en-US" b="1" dirty="0"/>
              <a:t>三沙市地名碑</a:t>
            </a:r>
          </a:p>
        </p:txBody>
      </p:sp>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9626378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BBCFCC0B-33FE-4DCF-B6EB-81E73903C5E2}"/>
              </a:ext>
            </a:extLst>
          </p:cNvPr>
          <p:cNvSpPr>
            <a:spLocks noGrp="1"/>
          </p:cNvSpPr>
          <p:nvPr>
            <p:ph idx="1"/>
          </p:nvPr>
        </p:nvSpPr>
        <p:spPr>
          <a:xfrm>
            <a:off x="434142" y="1380279"/>
            <a:ext cx="11392098" cy="5198202"/>
          </a:xfrm>
          <a:ln>
            <a:solidFill>
              <a:schemeClr val="accent1"/>
            </a:solidFill>
          </a:ln>
        </p:spPr>
        <p:txBody>
          <a:bodyPr>
            <a:noAutofit/>
          </a:bodyPr>
          <a:lstStyle/>
          <a:p>
            <a:pPr>
              <a:lnSpc>
                <a:spcPct val="120000"/>
              </a:lnSpc>
              <a:spcBef>
                <a:spcPts val="0"/>
              </a:spcBef>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近几年，我国在</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南海岛礁</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的一系列建设，初步解决了困扰我国已久的</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南海制空权问题</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海军</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的快速发展，解决了同样困扰我国已久的</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南海制海权问题。</a:t>
            </a:r>
            <a:endParaRPr lang="en-US" altLang="zh-CN" sz="24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这两个问题的解决，</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奠定了我国在南海维权问题上不可撼动的地位</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，为威慑域外国家，应对域内某些国家的挑衅，提供了坚实的保障，也为我国维权巡航的顺利进行开辟了道路。</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spcBef>
                <a:spcPts val="0"/>
              </a:spcBef>
            </a:pPr>
            <a:r>
              <a:rPr lang="zh-CN" altLang="zh-CN" sz="2400" b="1" dirty="0">
                <a:effectLst/>
                <a:latin typeface="微软雅黑" pitchFamily="34" charset="-122"/>
                <a:ea typeface="微软雅黑" pitchFamily="34" charset="-122"/>
                <a:cs typeface="宋体" panose="02010600030101010101" pitchFamily="2" charset="-122"/>
              </a:rPr>
              <a:t>可以预见，</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中国要实现</a:t>
            </a:r>
            <a:r>
              <a:rPr lang="zh-CN" altLang="en-US" sz="24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400" b="1" dirty="0">
                <a:solidFill>
                  <a:srgbClr val="C00000"/>
                </a:solidFill>
                <a:latin typeface="微软雅黑" pitchFamily="34" charset="-122"/>
                <a:ea typeface="微软雅黑" pitchFamily="34" charset="-122"/>
                <a:cs typeface="宋体" panose="02010600030101010101" pitchFamily="2" charset="-122"/>
              </a:rPr>
              <a:t>和平崛起</a:t>
            </a:r>
            <a:r>
              <a:rPr lang="zh-CN" altLang="en-US" sz="2400" b="1" dirty="0">
                <a:solidFill>
                  <a:srgbClr val="C00000"/>
                </a:solidFill>
                <a:effectLst/>
                <a:latin typeface="微软雅黑" pitchFamily="34" charset="-122"/>
                <a:ea typeface="微软雅黑" pitchFamily="34" charset="-122"/>
                <a:cs typeface="宋体" panose="02010600030101010101" pitchFamily="2" charset="-122"/>
              </a:rPr>
              <a:t>”</a:t>
            </a:r>
            <a:r>
              <a:rPr lang="zh-CN" altLang="zh-CN" sz="2400" b="1" dirty="0">
                <a:solidFill>
                  <a:srgbClr val="C00000"/>
                </a:solidFill>
                <a:effectLst/>
                <a:latin typeface="微软雅黑" pitchFamily="34" charset="-122"/>
                <a:ea typeface="微软雅黑" pitchFamily="34" charset="-122"/>
                <a:cs typeface="宋体" panose="02010600030101010101" pitchFamily="2" charset="-122"/>
              </a:rPr>
              <a:t>的伟大复兴，必须重视和加强海洋建设</a:t>
            </a:r>
            <a:r>
              <a:rPr lang="zh-CN" altLang="zh-CN" sz="2400" b="1" dirty="0">
                <a:latin typeface="微软雅黑" pitchFamily="34" charset="-122"/>
                <a:ea typeface="微软雅黑" pitchFamily="34" charset="-122"/>
              </a:rPr>
              <a:t>。</a:t>
            </a:r>
            <a:r>
              <a:rPr lang="zh-CN" altLang="en-US" sz="2400" b="1" dirty="0">
                <a:latin typeface="微软雅黑" pitchFamily="34" charset="-122"/>
                <a:ea typeface="微软雅黑" pitchFamily="34" charset="-122"/>
              </a:rPr>
              <a:t>而伴随着中国海上力量的建设，“中国海上威胁论”不会消失，中国所面临的海洋安全环境将日益复杂。为此，</a:t>
            </a:r>
            <a:r>
              <a:rPr lang="zh-CN" altLang="en-US" sz="2400" b="1" dirty="0">
                <a:solidFill>
                  <a:srgbClr val="0070C0"/>
                </a:solidFill>
                <a:latin typeface="微软雅黑" pitchFamily="34" charset="-122"/>
                <a:ea typeface="微软雅黑" pitchFamily="34" charset="-122"/>
              </a:rPr>
              <a:t>有必要进一步深化、创新中国的海洋安全战略研究，制定新形势下的综合海洋安全战略，壮大海上力量，增强随时应对海上各种挑战的能力。</a:t>
            </a: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三</a:t>
            </a: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岛屿主权和海洋权益面临的问题</a:t>
            </a:r>
          </a:p>
        </p:txBody>
      </p:sp>
    </p:spTree>
    <p:extLst>
      <p:ext uri="{BB962C8B-B14F-4D97-AF65-F5344CB8AC3E}">
        <p14:creationId xmlns:p14="http://schemas.microsoft.com/office/powerpoint/2010/main" val="7412981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D89E6398-EAE0-4D01-9A42-0BDA62387E99}"/>
              </a:ext>
            </a:extLst>
          </p:cNvPr>
          <p:cNvSpPr>
            <a:spLocks noGrp="1"/>
          </p:cNvSpPr>
          <p:nvPr>
            <p:ph idx="1"/>
          </p:nvPr>
        </p:nvSpPr>
        <p:spPr/>
        <p:txBody>
          <a:bodyPr/>
          <a:lstStyle/>
          <a:p>
            <a:endParaRPr lang="en-US" altLang="zh-CN" sz="1800" dirty="0">
              <a:solidFill>
                <a:srgbClr val="231916"/>
              </a:solidFill>
              <a:ea typeface="宋体" panose="02010600030101010101" pitchFamily="2" charset="-122"/>
              <a:cs typeface="宋体" panose="02010600030101010101" pitchFamily="2" charset="-122"/>
            </a:endParaRPr>
          </a:p>
          <a:p>
            <a:endParaRPr lang="en-US" altLang="zh-CN" sz="1800" dirty="0">
              <a:solidFill>
                <a:srgbClr val="231916"/>
              </a:solidFill>
              <a:ea typeface="宋体" panose="02010600030101010101" pitchFamily="2" charset="-122"/>
              <a:cs typeface="宋体" panose="02010600030101010101" pitchFamily="2" charset="-122"/>
            </a:endParaRPr>
          </a:p>
          <a:p>
            <a:endParaRPr lang="zh-CN" altLang="en-US" dirty="0"/>
          </a:p>
        </p:txBody>
      </p:sp>
      <p:sp>
        <p:nvSpPr>
          <p:cNvPr id="6" name="文本框 5">
            <a:extLst>
              <a:ext uri="{FF2B5EF4-FFF2-40B4-BE49-F238E27FC236}">
                <a16:creationId xmlns="" xmlns:a16="http://schemas.microsoft.com/office/drawing/2014/main" id="{3819AA99-5C06-4BE9-A29E-9B0350CD21EE}"/>
              </a:ext>
            </a:extLst>
          </p:cNvPr>
          <p:cNvSpPr txBox="1"/>
          <p:nvPr/>
        </p:nvSpPr>
        <p:spPr>
          <a:xfrm>
            <a:off x="288698" y="1629865"/>
            <a:ext cx="11441748" cy="4339650"/>
          </a:xfrm>
          <a:prstGeom prst="rect">
            <a:avLst/>
          </a:prstGeom>
          <a:noFill/>
        </p:spPr>
        <p:txBody>
          <a:bodyPr wrap="square" rtlCol="0">
            <a:spAutoFit/>
          </a:bodyPr>
          <a:lstStyle/>
          <a:p>
            <a:pPr>
              <a:lnSpc>
                <a:spcPct val="150000"/>
              </a:lnSpc>
            </a:pP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1949</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年中华人民共和国成立后，没有一条边界是确定的，有的只是不平等条约划定的边界、多年形成的传统习惯线和实际控制线。</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中华人民共和国成立初期，边界问题被搁置</a:t>
            </a:r>
            <a:r>
              <a:rPr lang="zh-CN" altLang="en-US" sz="2400" b="1" dirty="0">
                <a:solidFill>
                  <a:srgbClr val="231916"/>
                </a:solidFill>
                <a:latin typeface="微软雅黑" pitchFamily="34" charset="-122"/>
                <a:ea typeface="微软雅黑" pitchFamily="34" charset="-122"/>
                <a:cs typeface="宋体" panose="02010600030101010101" pitchFamily="2" charset="-122"/>
              </a:rPr>
              <a:t>。</a:t>
            </a:r>
            <a:endParaRPr lang="en-US" altLang="zh-CN" sz="24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endParaRPr lang="en-US" altLang="zh-CN" sz="2400" b="1" dirty="0">
              <a:solidFill>
                <a:srgbClr val="231916"/>
              </a:solidFill>
              <a:latin typeface="微软雅黑" pitchFamily="34" charset="-122"/>
              <a:ea typeface="微软雅黑" pitchFamily="34" charset="-122"/>
              <a:cs typeface="宋体" panose="02010600030101010101" pitchFamily="2" charset="-122"/>
            </a:endParaRPr>
          </a:p>
          <a:p>
            <a:pPr>
              <a:lnSpc>
                <a:spcPct val="150000"/>
              </a:lnSpc>
            </a:pP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从</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20</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世纪</a:t>
            </a:r>
            <a:r>
              <a:rPr lang="en-US" altLang="zh-CN" sz="2400" b="1" dirty="0">
                <a:solidFill>
                  <a:srgbClr val="231916"/>
                </a:solidFill>
                <a:effectLst/>
                <a:latin typeface="微软雅黑" pitchFamily="34" charset="-122"/>
                <a:ea typeface="微软雅黑" pitchFamily="34" charset="-122"/>
                <a:cs typeface="宋体" panose="02010600030101010101" pitchFamily="2" charset="-122"/>
              </a:rPr>
              <a:t>50</a:t>
            </a:r>
            <a:r>
              <a:rPr lang="zh-CN" altLang="zh-CN" sz="2400" b="1" dirty="0">
                <a:solidFill>
                  <a:srgbClr val="231916"/>
                </a:solidFill>
                <a:effectLst/>
                <a:latin typeface="微软雅黑" pitchFamily="34" charset="-122"/>
                <a:ea typeface="微软雅黑" pitchFamily="34" charset="-122"/>
                <a:cs typeface="宋体" panose="02010600030101010101" pitchFamily="2" charset="-122"/>
              </a:rPr>
              <a:t>年代中后期开始，随着国际局势的变化，边界争端变得异常激烈和突出。中国与印度、苏联、越南等国发生的战争基本上都是边界战争。</a:t>
            </a:r>
            <a:endParaRPr lang="en-US" altLang="zh-CN" sz="2400" b="1" dirty="0">
              <a:solidFill>
                <a:srgbClr val="231916"/>
              </a:solidFill>
              <a:effectLst/>
              <a:latin typeface="微软雅黑" pitchFamily="34" charset="-122"/>
              <a:ea typeface="微软雅黑" pitchFamily="34" charset="-122"/>
              <a:cs typeface="宋体" panose="02010600030101010101" pitchFamily="2" charset="-122"/>
            </a:endParaRPr>
          </a:p>
          <a:p>
            <a:endParaRPr lang="zh-CN" altLang="en-US" sz="2400" dirty="0">
              <a:latin typeface="微软雅黑" pitchFamily="34" charset="-122"/>
              <a:ea typeface="微软雅黑" pitchFamily="34" charset="-122"/>
            </a:endParaRPr>
          </a:p>
        </p:txBody>
      </p:sp>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陆地边境争议问题</a:t>
            </a:r>
          </a:p>
        </p:txBody>
      </p:sp>
    </p:spTree>
    <p:extLst>
      <p:ext uri="{BB962C8B-B14F-4D97-AF65-F5344CB8AC3E}">
        <p14:creationId xmlns:p14="http://schemas.microsoft.com/office/powerpoint/2010/main" val="42426764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D89E6398-EAE0-4D01-9A42-0BDA62387E99}"/>
              </a:ext>
            </a:extLst>
          </p:cNvPr>
          <p:cNvSpPr>
            <a:spLocks noGrp="1"/>
          </p:cNvSpPr>
          <p:nvPr>
            <p:ph idx="1"/>
          </p:nvPr>
        </p:nvSpPr>
        <p:spPr>
          <a:xfrm>
            <a:off x="464372" y="1650678"/>
            <a:ext cx="11144154" cy="4995995"/>
          </a:xfrm>
          <a:ln>
            <a:solidFill>
              <a:schemeClr val="accent1"/>
            </a:solidFill>
          </a:ln>
        </p:spPr>
        <p:txBody>
          <a:bodyPr>
            <a:normAutofit/>
          </a:bodyPr>
          <a:lstStyle/>
          <a:p>
            <a:pPr>
              <a:lnSpc>
                <a:spcPct val="15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作为世界上陆地边界最长、陆上邻国最多、边界问题最复杂的国家之一，中国用</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60</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多年的时间，改变了几千年来</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有边无界</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的状况，结束了几百年来的边界纠纷。</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从总体上说，中国与周边国家的边界问题大多得到了解决。</a:t>
            </a:r>
            <a:endParaRPr lang="en-US" altLang="zh-CN" sz="20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50000"/>
              </a:lnSpc>
              <a:buFont typeface="Wingdings" panose="05000000000000000000" pitchFamily="2" charset="2"/>
              <a:buChar char="u"/>
            </a:pP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中俄</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之间</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4300</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多千米的边界问题已基本上得到解决。</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1997</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年</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11</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月，江泽民和叶利钦签署了《中俄联合声明》，标志着中俄边界已在法律上得以划定。</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buFont typeface="Wingdings" panose="05000000000000000000" pitchFamily="2" charset="2"/>
              <a:buChar char="u"/>
            </a:pP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中国和哈萨克斯坦</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也签订了边界协定，解决了两国</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1700</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多千米的边界问题。</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buFont typeface="Wingdings" panose="05000000000000000000" pitchFamily="2" charset="2"/>
              <a:buChar char="u"/>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中国分别同</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吉尔吉斯斯坦、塔吉克斯坦</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存在</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1000</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多千米和</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450</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多千米的边界，其中</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中塔在帕米尔地区存在</a:t>
            </a:r>
            <a:r>
              <a:rPr lang="en-US" altLang="zh-CN" sz="2000" b="1" dirty="0">
                <a:solidFill>
                  <a:srgbClr val="231916"/>
                </a:solidFill>
                <a:effectLst/>
                <a:latin typeface="微软雅黑" pitchFamily="34" charset="-122"/>
                <a:ea typeface="微软雅黑" pitchFamily="34" charset="-122"/>
                <a:cs typeface="宋体" panose="02010600030101010101" pitchFamily="2" charset="-122"/>
              </a:rPr>
              <a:t>2.1</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万平方千米的争议面积。</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marL="0" indent="0">
              <a:buNone/>
            </a:pPr>
            <a:r>
              <a:rPr lang="en-US" altLang="zh-CN" sz="2000" b="1" dirty="0">
                <a:solidFill>
                  <a:srgbClr val="231916"/>
                </a:solidFill>
                <a:latin typeface="微软雅黑" pitchFamily="34" charset="-122"/>
                <a:ea typeface="微软雅黑" pitchFamily="34" charset="-122"/>
                <a:cs typeface="宋体" panose="02010600030101010101" pitchFamily="2" charset="-122"/>
              </a:rPr>
              <a:t>◆1999</a:t>
            </a:r>
            <a:r>
              <a:rPr lang="zh-CN" altLang="zh-CN" sz="2000" b="1" dirty="0">
                <a:solidFill>
                  <a:srgbClr val="231916"/>
                </a:solidFill>
                <a:latin typeface="微软雅黑" pitchFamily="34" charset="-122"/>
                <a:ea typeface="微软雅黑" pitchFamily="34" charset="-122"/>
                <a:cs typeface="宋体" panose="02010600030101010101" pitchFamily="2" charset="-122"/>
              </a:rPr>
              <a:t>年</a:t>
            </a:r>
            <a:r>
              <a:rPr lang="en-US" altLang="zh-CN" sz="2000" b="1" dirty="0">
                <a:solidFill>
                  <a:srgbClr val="231916"/>
                </a:solidFill>
                <a:latin typeface="微软雅黑" pitchFamily="34" charset="-122"/>
                <a:ea typeface="微软雅黑" pitchFamily="34" charset="-122"/>
                <a:cs typeface="宋体" panose="02010600030101010101" pitchFamily="2" charset="-122"/>
              </a:rPr>
              <a:t>12</a:t>
            </a:r>
            <a:r>
              <a:rPr lang="zh-CN" altLang="zh-CN" sz="2000" b="1" dirty="0">
                <a:solidFill>
                  <a:srgbClr val="231916"/>
                </a:solidFill>
                <a:latin typeface="微软雅黑" pitchFamily="34" charset="-122"/>
                <a:ea typeface="微软雅黑" pitchFamily="34" charset="-122"/>
                <a:cs typeface="宋体" panose="02010600030101010101" pitchFamily="2" charset="-122"/>
              </a:rPr>
              <a:t>月</a:t>
            </a:r>
            <a:r>
              <a:rPr lang="en-US" altLang="zh-CN" sz="2000" b="1" dirty="0">
                <a:solidFill>
                  <a:srgbClr val="231916"/>
                </a:solidFill>
                <a:latin typeface="微软雅黑" pitchFamily="34" charset="-122"/>
                <a:ea typeface="微软雅黑" pitchFamily="34" charset="-122"/>
                <a:cs typeface="宋体" panose="02010600030101010101" pitchFamily="2" charset="-122"/>
              </a:rPr>
              <a:t>30</a:t>
            </a:r>
            <a:r>
              <a:rPr lang="zh-CN" altLang="zh-CN" sz="2000" b="1" dirty="0">
                <a:solidFill>
                  <a:srgbClr val="231916"/>
                </a:solidFill>
                <a:latin typeface="微软雅黑" pitchFamily="34" charset="-122"/>
                <a:ea typeface="微软雅黑" pitchFamily="34" charset="-122"/>
                <a:cs typeface="宋体" panose="02010600030101010101" pitchFamily="2" charset="-122"/>
              </a:rPr>
              <a:t>日，</a:t>
            </a:r>
            <a:r>
              <a:rPr lang="zh-CN" altLang="zh-CN" sz="2000" b="1" dirty="0">
                <a:solidFill>
                  <a:srgbClr val="C00000"/>
                </a:solidFill>
                <a:latin typeface="微软雅黑" pitchFamily="34" charset="-122"/>
                <a:ea typeface="微软雅黑" pitchFamily="34" charset="-122"/>
                <a:cs typeface="宋体" panose="02010600030101010101" pitchFamily="2" charset="-122"/>
              </a:rPr>
              <a:t>中越</a:t>
            </a:r>
            <a:r>
              <a:rPr lang="zh-CN" altLang="zh-CN" sz="2000" b="1" dirty="0">
                <a:solidFill>
                  <a:srgbClr val="231916"/>
                </a:solidFill>
                <a:latin typeface="微软雅黑" pitchFamily="34" charset="-122"/>
                <a:ea typeface="微软雅黑" pitchFamily="34" charset="-122"/>
                <a:cs typeface="宋体" panose="02010600030101010101" pitchFamily="2" charset="-122"/>
              </a:rPr>
              <a:t>两国外交部长签署了《中国和越南陆地边界条约》，至此，中越两国陆地边界存在的问题已全部解决。</a:t>
            </a:r>
            <a:endParaRPr lang="en-US" altLang="zh-CN" sz="2000" b="1" dirty="0">
              <a:solidFill>
                <a:srgbClr val="231916"/>
              </a:solidFill>
              <a:latin typeface="微软雅黑" pitchFamily="34" charset="-122"/>
              <a:ea typeface="微软雅黑" pitchFamily="34" charset="-122"/>
              <a:cs typeface="宋体" panose="02010600030101010101" pitchFamily="2" charset="-122"/>
            </a:endParaRPr>
          </a:p>
          <a:p>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endParaRPr lang="en-US" altLang="zh-CN" sz="2000" dirty="0">
              <a:solidFill>
                <a:srgbClr val="231916"/>
              </a:solidFill>
              <a:latin typeface="微软雅黑" pitchFamily="34" charset="-122"/>
              <a:ea typeface="微软雅黑" pitchFamily="34" charset="-122"/>
              <a:cs typeface="宋体" panose="02010600030101010101" pitchFamily="2" charset="-122"/>
            </a:endParaRPr>
          </a:p>
          <a:p>
            <a:endParaRPr lang="zh-CN" altLang="en-US" sz="2000" dirty="0">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陆地边境争议问题</a:t>
            </a:r>
          </a:p>
        </p:txBody>
      </p:sp>
    </p:spTree>
    <p:extLst>
      <p:ext uri="{BB962C8B-B14F-4D97-AF65-F5344CB8AC3E}">
        <p14:creationId xmlns:p14="http://schemas.microsoft.com/office/powerpoint/2010/main" val="3566901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DDAA9317-87E0-425D-B1E8-116263878776}"/>
              </a:ext>
            </a:extLst>
          </p:cNvPr>
          <p:cNvSpPr>
            <a:spLocks noGrp="1"/>
          </p:cNvSpPr>
          <p:nvPr>
            <p:ph idx="1"/>
          </p:nvPr>
        </p:nvSpPr>
        <p:spPr>
          <a:xfrm>
            <a:off x="534673" y="1496468"/>
            <a:ext cx="11440866" cy="2803545"/>
          </a:xfrm>
          <a:ln>
            <a:solidFill>
              <a:schemeClr val="tx1"/>
            </a:solidFill>
          </a:ln>
        </p:spPr>
        <p:txBody>
          <a:bodyPr>
            <a:noAutofit/>
          </a:bodyPr>
          <a:lstStyle/>
          <a:p>
            <a:pPr>
              <a:lnSpc>
                <a:spcPct val="150000"/>
              </a:lnSpc>
              <a:spcBef>
                <a:spcPts val="200"/>
              </a:spcBef>
              <a:buFont typeface="Wingdings" panose="05000000000000000000" pitchFamily="2" charset="2"/>
              <a:buChar char="u"/>
            </a:pPr>
            <a:r>
              <a:rPr lang="zh-CN" altLang="zh-CN" sz="1800" b="1" dirty="0">
                <a:solidFill>
                  <a:srgbClr val="00B050"/>
                </a:solidFill>
                <a:effectLst/>
                <a:latin typeface="微软雅黑" pitchFamily="34" charset="-122"/>
                <a:ea typeface="微软雅黑" pitchFamily="34" charset="-122"/>
                <a:cs typeface="宋体" panose="02010600030101010101" pitchFamily="2" charset="-122"/>
              </a:rPr>
              <a:t>中印边界争端</a:t>
            </a:r>
            <a:endParaRPr lang="en-US" altLang="zh-CN" sz="1800" b="1" dirty="0">
              <a:solidFill>
                <a:srgbClr val="00B050"/>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对中国周边安全环境产生不利影响的边界争端主要</a:t>
            </a:r>
            <a:r>
              <a:rPr lang="zh-CN" altLang="zh-CN" sz="1800" b="1" dirty="0">
                <a:effectLst/>
                <a:latin typeface="微软雅黑" pitchFamily="34" charset="-122"/>
                <a:ea typeface="微软雅黑" pitchFamily="34" charset="-122"/>
                <a:cs typeface="宋体" panose="02010600030101010101" pitchFamily="2" charset="-122"/>
              </a:rPr>
              <a:t>是中印边界争端。</a:t>
            </a:r>
            <a:endParaRPr lang="en-US" altLang="zh-CN" sz="1800" b="1" dirty="0">
              <a:effectLst/>
              <a:latin typeface="微软雅黑" pitchFamily="34" charset="-122"/>
              <a:ea typeface="微软雅黑" pitchFamily="34" charset="-122"/>
              <a:cs typeface="宋体" panose="02010600030101010101" pitchFamily="2" charset="-122"/>
            </a:endParaRPr>
          </a:p>
          <a:p>
            <a:pPr>
              <a:lnSpc>
                <a:spcPct val="150000"/>
              </a:lnSpc>
              <a:spcBef>
                <a:spcPts val="200"/>
              </a:spcBef>
            </a:pPr>
            <a:endParaRPr lang="en-US" altLang="zh-CN" sz="1800" b="1" dirty="0">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中印边界全长约</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2000</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千米，分为东、中、西三段。</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spcBef>
                <a:spcPts val="200"/>
              </a:spcBef>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中印两国存在大片领土争端，争议面积共达</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12.5</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万平方千米</a:t>
            </a:r>
            <a:r>
              <a:rPr lang="zh-CN" altLang="zh-CN" sz="1800" b="1" dirty="0">
                <a:solidFill>
                  <a:srgbClr val="C00000"/>
                </a:solidFill>
                <a:latin typeface="微软雅黑" pitchFamily="34" charset="-122"/>
                <a:ea typeface="微软雅黑" pitchFamily="34" charset="-122"/>
              </a:rPr>
              <a:t>，争议领土共</a:t>
            </a:r>
            <a:r>
              <a:rPr lang="en-US" altLang="zh-CN" sz="1800" b="1" dirty="0">
                <a:solidFill>
                  <a:srgbClr val="C00000"/>
                </a:solidFill>
                <a:latin typeface="微软雅黑" pitchFamily="34" charset="-122"/>
                <a:ea typeface="微软雅黑" pitchFamily="34" charset="-122"/>
              </a:rPr>
              <a:t>8</a:t>
            </a:r>
            <a:r>
              <a:rPr lang="zh-CN" altLang="zh-CN" sz="1800" b="1" dirty="0">
                <a:solidFill>
                  <a:srgbClr val="C00000"/>
                </a:solidFill>
                <a:latin typeface="微软雅黑" pitchFamily="34" charset="-122"/>
                <a:ea typeface="微软雅黑" pitchFamily="34" charset="-122"/>
              </a:rPr>
              <a:t>块，均在中印边界传统分界线我方一侧。</a:t>
            </a:r>
            <a:endParaRPr lang="en-US" altLang="zh-CN" sz="1800" b="1" dirty="0">
              <a:solidFill>
                <a:srgbClr val="C00000"/>
              </a:solidFill>
              <a:latin typeface="微软雅黑" pitchFamily="34" charset="-122"/>
              <a:ea typeface="微软雅黑" pitchFamily="34" charset="-122"/>
            </a:endParaRPr>
          </a:p>
        </p:txBody>
      </p:sp>
      <p:sp>
        <p:nvSpPr>
          <p:cNvPr id="6" name="文本框 5">
            <a:extLst>
              <a:ext uri="{FF2B5EF4-FFF2-40B4-BE49-F238E27FC236}">
                <a16:creationId xmlns="" xmlns:a16="http://schemas.microsoft.com/office/drawing/2014/main" id="{E64F65F2-2BEF-465B-98FE-C13F931B1553}"/>
              </a:ext>
            </a:extLst>
          </p:cNvPr>
          <p:cNvSpPr txBox="1"/>
          <p:nvPr/>
        </p:nvSpPr>
        <p:spPr>
          <a:xfrm>
            <a:off x="534673" y="4633212"/>
            <a:ext cx="11440866" cy="1805623"/>
          </a:xfrm>
          <a:prstGeom prst="rect">
            <a:avLst/>
          </a:prstGeom>
          <a:noFill/>
          <a:ln>
            <a:solidFill>
              <a:schemeClr val="tx1"/>
            </a:solidFill>
          </a:ln>
        </p:spPr>
        <p:txBody>
          <a:bodyPr wrap="square" rtlCol="0">
            <a:spAutoFit/>
          </a:bodyPr>
          <a:lstStyle/>
          <a:p>
            <a:pPr>
              <a:lnSpc>
                <a:spcPct val="200000"/>
              </a:lnSpc>
              <a:spcBef>
                <a:spcPts val="200"/>
              </a:spcBef>
            </a:pPr>
            <a:r>
              <a:rPr lang="zh-CN" altLang="zh-CN" sz="1800" b="1" dirty="0">
                <a:solidFill>
                  <a:srgbClr val="C00000"/>
                </a:solidFill>
                <a:latin typeface="微软雅黑" pitchFamily="34" charset="-122"/>
                <a:ea typeface="微软雅黑" pitchFamily="34" charset="-122"/>
              </a:rPr>
              <a:t>在东段，</a:t>
            </a:r>
            <a:r>
              <a:rPr lang="zh-CN" altLang="zh-CN" sz="1800" b="1" dirty="0">
                <a:solidFill>
                  <a:srgbClr val="231916"/>
                </a:solidFill>
                <a:latin typeface="微软雅黑" pitchFamily="34" charset="-122"/>
                <a:ea typeface="微软雅黑" pitchFamily="34" charset="-122"/>
              </a:rPr>
              <a:t>争议面积约</a:t>
            </a:r>
            <a:r>
              <a:rPr lang="en-US" altLang="zh-CN" sz="1800" b="1" dirty="0">
                <a:solidFill>
                  <a:srgbClr val="231916"/>
                </a:solidFill>
                <a:latin typeface="微软雅黑" pitchFamily="34" charset="-122"/>
                <a:ea typeface="微软雅黑" pitchFamily="34" charset="-122"/>
              </a:rPr>
              <a:t>9</a:t>
            </a:r>
            <a:r>
              <a:rPr lang="zh-CN" altLang="zh-CN" sz="1800" b="1" dirty="0">
                <a:solidFill>
                  <a:srgbClr val="231916"/>
                </a:solidFill>
                <a:latin typeface="微软雅黑" pitchFamily="34" charset="-122"/>
                <a:ea typeface="微软雅黑" pitchFamily="34" charset="-122"/>
              </a:rPr>
              <a:t>万平方千米，现被印度控制，称为</a:t>
            </a:r>
            <a:r>
              <a:rPr lang="en-US" altLang="zh-CN" sz="1800" b="1" dirty="0">
                <a:solidFill>
                  <a:srgbClr val="231916"/>
                </a:solidFill>
                <a:latin typeface="微软雅黑" pitchFamily="34" charset="-122"/>
                <a:ea typeface="微软雅黑" pitchFamily="34" charset="-122"/>
              </a:rPr>
              <a:t>“</a:t>
            </a:r>
            <a:r>
              <a:rPr lang="zh-CN" altLang="zh-CN" sz="1800" b="1" dirty="0">
                <a:solidFill>
                  <a:srgbClr val="231916"/>
                </a:solidFill>
                <a:latin typeface="微软雅黑" pitchFamily="34" charset="-122"/>
                <a:ea typeface="微软雅黑" pitchFamily="34" charset="-122"/>
              </a:rPr>
              <a:t>阿鲁纳恰尔邦</a:t>
            </a:r>
            <a:r>
              <a:rPr lang="en-US" altLang="zh-CN" sz="1800" b="1" dirty="0">
                <a:solidFill>
                  <a:srgbClr val="231916"/>
                </a:solidFill>
                <a:latin typeface="微软雅黑" pitchFamily="34" charset="-122"/>
                <a:ea typeface="微软雅黑" pitchFamily="34" charset="-122"/>
              </a:rPr>
              <a:t>”</a:t>
            </a:r>
            <a:r>
              <a:rPr lang="zh-CN" altLang="zh-CN" sz="1800" b="1" dirty="0">
                <a:solidFill>
                  <a:srgbClr val="231916"/>
                </a:solidFill>
                <a:latin typeface="微软雅黑" pitchFamily="34" charset="-122"/>
                <a:ea typeface="微软雅黑" pitchFamily="34" charset="-122"/>
              </a:rPr>
              <a:t>；</a:t>
            </a:r>
            <a:endParaRPr lang="en-US" altLang="zh-CN" sz="1800" b="1" dirty="0">
              <a:solidFill>
                <a:srgbClr val="231916"/>
              </a:solidFill>
              <a:latin typeface="微软雅黑" pitchFamily="34" charset="-122"/>
              <a:ea typeface="微软雅黑" pitchFamily="34" charset="-122"/>
            </a:endParaRPr>
          </a:p>
          <a:p>
            <a:pPr>
              <a:lnSpc>
                <a:spcPct val="200000"/>
              </a:lnSpc>
              <a:spcBef>
                <a:spcPts val="200"/>
              </a:spcBef>
            </a:pPr>
            <a:r>
              <a:rPr lang="zh-CN" altLang="zh-CN" sz="1800" b="1" dirty="0">
                <a:solidFill>
                  <a:srgbClr val="C00000"/>
                </a:solidFill>
                <a:latin typeface="微软雅黑" pitchFamily="34" charset="-122"/>
                <a:ea typeface="微软雅黑" pitchFamily="34" charset="-122"/>
              </a:rPr>
              <a:t>在中段，</a:t>
            </a:r>
            <a:r>
              <a:rPr lang="zh-CN" altLang="zh-CN" sz="1800" b="1" dirty="0">
                <a:solidFill>
                  <a:srgbClr val="231916"/>
                </a:solidFill>
                <a:latin typeface="微软雅黑" pitchFamily="34" charset="-122"/>
                <a:ea typeface="微软雅黑" pitchFamily="34" charset="-122"/>
              </a:rPr>
              <a:t>争议面积约</a:t>
            </a:r>
            <a:r>
              <a:rPr lang="en-US" altLang="zh-CN" sz="1800" b="1" dirty="0">
                <a:solidFill>
                  <a:srgbClr val="231916"/>
                </a:solidFill>
                <a:latin typeface="微软雅黑" pitchFamily="34" charset="-122"/>
                <a:ea typeface="微软雅黑" pitchFamily="34" charset="-122"/>
              </a:rPr>
              <a:t>2000</a:t>
            </a:r>
            <a:r>
              <a:rPr lang="zh-CN" altLang="zh-CN" sz="1800" b="1" dirty="0">
                <a:solidFill>
                  <a:srgbClr val="231916"/>
                </a:solidFill>
                <a:latin typeface="微软雅黑" pitchFamily="34" charset="-122"/>
                <a:ea typeface="微软雅黑" pitchFamily="34" charset="-122"/>
              </a:rPr>
              <a:t>平方千米</a:t>
            </a:r>
            <a:r>
              <a:rPr lang="zh-CN" altLang="en-US" sz="1800" b="1" dirty="0">
                <a:solidFill>
                  <a:srgbClr val="231916"/>
                </a:solidFill>
                <a:latin typeface="微软雅黑" pitchFamily="34" charset="-122"/>
                <a:ea typeface="微软雅黑" pitchFamily="34" charset="-122"/>
              </a:rPr>
              <a:t>，</a:t>
            </a:r>
            <a:r>
              <a:rPr lang="zh-CN" altLang="zh-CN" sz="1800" b="1" dirty="0">
                <a:solidFill>
                  <a:srgbClr val="231916"/>
                </a:solidFill>
                <a:latin typeface="微软雅黑" pitchFamily="34" charset="-122"/>
                <a:ea typeface="微软雅黑" pitchFamily="34" charset="-122"/>
              </a:rPr>
              <a:t>除个别地区外，均为印方控制；</a:t>
            </a:r>
            <a:endParaRPr lang="en-US" altLang="zh-CN" sz="1800" b="1" dirty="0">
              <a:solidFill>
                <a:srgbClr val="231916"/>
              </a:solidFill>
              <a:latin typeface="微软雅黑" pitchFamily="34" charset="-122"/>
              <a:ea typeface="微软雅黑" pitchFamily="34" charset="-122"/>
            </a:endParaRPr>
          </a:p>
          <a:p>
            <a:pPr>
              <a:lnSpc>
                <a:spcPct val="200000"/>
              </a:lnSpc>
              <a:spcBef>
                <a:spcPts val="200"/>
              </a:spcBef>
            </a:pPr>
            <a:r>
              <a:rPr lang="zh-CN" altLang="zh-CN" sz="1800" b="1" dirty="0">
                <a:solidFill>
                  <a:srgbClr val="C00000"/>
                </a:solidFill>
                <a:latin typeface="微软雅黑" pitchFamily="34" charset="-122"/>
                <a:ea typeface="微软雅黑" pitchFamily="34" charset="-122"/>
              </a:rPr>
              <a:t>在西段，</a:t>
            </a:r>
            <a:r>
              <a:rPr lang="zh-CN" altLang="zh-CN" sz="1800" b="1" dirty="0">
                <a:solidFill>
                  <a:srgbClr val="231916"/>
                </a:solidFill>
                <a:latin typeface="微软雅黑" pitchFamily="34" charset="-122"/>
                <a:ea typeface="微软雅黑" pitchFamily="34" charset="-122"/>
              </a:rPr>
              <a:t>争议面积约</a:t>
            </a:r>
            <a:r>
              <a:rPr lang="en-US" altLang="zh-CN" sz="1800" b="1" dirty="0">
                <a:solidFill>
                  <a:srgbClr val="231916"/>
                </a:solidFill>
                <a:latin typeface="微软雅黑" pitchFamily="34" charset="-122"/>
                <a:ea typeface="微软雅黑" pitchFamily="34" charset="-122"/>
              </a:rPr>
              <a:t>3.35</a:t>
            </a:r>
            <a:r>
              <a:rPr lang="zh-CN" altLang="zh-CN" sz="1800" b="1" dirty="0">
                <a:solidFill>
                  <a:srgbClr val="231916"/>
                </a:solidFill>
                <a:latin typeface="微软雅黑" pitchFamily="34" charset="-122"/>
                <a:ea typeface="微软雅黑" pitchFamily="34" charset="-122"/>
              </a:rPr>
              <a:t>万平方千米，除巴尔加斯地区约</a:t>
            </a:r>
            <a:r>
              <a:rPr lang="en-US" altLang="zh-CN" sz="1800" b="1" dirty="0">
                <a:solidFill>
                  <a:srgbClr val="231916"/>
                </a:solidFill>
                <a:latin typeface="微软雅黑" pitchFamily="34" charset="-122"/>
                <a:ea typeface="微软雅黑" pitchFamily="34" charset="-122"/>
              </a:rPr>
              <a:t>450</a:t>
            </a:r>
            <a:r>
              <a:rPr lang="zh-CN" altLang="zh-CN" sz="1800" b="1" dirty="0">
                <a:solidFill>
                  <a:srgbClr val="231916"/>
                </a:solidFill>
                <a:latin typeface="微软雅黑" pitchFamily="34" charset="-122"/>
                <a:ea typeface="微软雅黑" pitchFamily="34" charset="-122"/>
              </a:rPr>
              <a:t>平方千米被印军侵占外，其余均在我方控制</a:t>
            </a:r>
            <a:r>
              <a:rPr lang="zh-CN" altLang="en-US" sz="1800" b="1" dirty="0">
                <a:solidFill>
                  <a:srgbClr val="231916"/>
                </a:solidFill>
                <a:latin typeface="微软雅黑" pitchFamily="34" charset="-122"/>
                <a:ea typeface="微软雅黑" pitchFamily="34" charset="-122"/>
              </a:rPr>
              <a:t>之下</a:t>
            </a:r>
            <a:r>
              <a:rPr lang="zh-CN" altLang="zh-CN" sz="1800" b="1" dirty="0">
                <a:solidFill>
                  <a:srgbClr val="231916"/>
                </a:solidFill>
                <a:latin typeface="微软雅黑" pitchFamily="34" charset="-122"/>
                <a:ea typeface="微软雅黑" pitchFamily="34" charset="-122"/>
              </a:rPr>
              <a:t>。</a:t>
            </a:r>
            <a:endParaRPr lang="en-US" altLang="zh-CN" sz="1800" b="1" dirty="0">
              <a:solidFill>
                <a:srgbClr val="231916"/>
              </a:solidFill>
              <a:latin typeface="微软雅黑" pitchFamily="34" charset="-122"/>
              <a:ea typeface="微软雅黑" pitchFamily="34" charset="-122"/>
            </a:endParaRPr>
          </a:p>
        </p:txBody>
      </p:sp>
      <p:sp>
        <p:nvSpPr>
          <p:cNvPr id="7"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陆地边境争议问题</a:t>
            </a:r>
          </a:p>
        </p:txBody>
      </p:sp>
    </p:spTree>
    <p:extLst>
      <p:ext uri="{BB962C8B-B14F-4D97-AF65-F5344CB8AC3E}">
        <p14:creationId xmlns:p14="http://schemas.microsoft.com/office/powerpoint/2010/main" val="22264745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DDAA9317-87E0-425D-B1E8-116263878776}"/>
              </a:ext>
            </a:extLst>
          </p:cNvPr>
          <p:cNvSpPr>
            <a:spLocks noGrp="1"/>
          </p:cNvSpPr>
          <p:nvPr>
            <p:ph idx="1"/>
          </p:nvPr>
        </p:nvSpPr>
        <p:spPr>
          <a:xfrm>
            <a:off x="301975" y="1378937"/>
            <a:ext cx="11332676" cy="4422622"/>
          </a:xfrm>
          <a:ln>
            <a:solidFill>
              <a:schemeClr val="tx1"/>
            </a:solidFill>
          </a:ln>
        </p:spPr>
        <p:txBody>
          <a:bodyPr>
            <a:noAutofit/>
          </a:bodyPr>
          <a:lstStyle/>
          <a:p>
            <a:pPr>
              <a:lnSpc>
                <a:spcPct val="150000"/>
              </a:lnSpc>
            </a:pPr>
            <a:r>
              <a:rPr lang="zh-CN" altLang="zh-CN" sz="1800" b="1" dirty="0" smtClean="0">
                <a:solidFill>
                  <a:srgbClr val="0070C0"/>
                </a:solidFill>
                <a:ea typeface="宋体" panose="02010600030101010101" pitchFamily="2" charset="-122"/>
                <a:cs typeface="宋体" panose="02010600030101010101" pitchFamily="2" charset="-122"/>
              </a:rPr>
              <a:t>边界</a:t>
            </a:r>
            <a:r>
              <a:rPr lang="zh-CN" altLang="zh-CN" sz="1800" b="1" dirty="0">
                <a:solidFill>
                  <a:srgbClr val="0070C0"/>
                </a:solidFill>
                <a:ea typeface="宋体" panose="02010600030101010101" pitchFamily="2" charset="-122"/>
                <a:cs typeface="宋体" panose="02010600030101010101" pitchFamily="2" charset="-122"/>
              </a:rPr>
              <a:t>问题之所以成为中印关系的障碍，是因为印度继承了英国统治印度期间对中国西藏进行扩张的政策，在</a:t>
            </a:r>
            <a:r>
              <a:rPr lang="en-US" altLang="zh-CN" sz="1800" b="1" dirty="0">
                <a:solidFill>
                  <a:srgbClr val="0070C0"/>
                </a:solidFill>
                <a:ea typeface="宋体" panose="02010600030101010101" pitchFamily="2" charset="-122"/>
                <a:cs typeface="宋体" panose="02010600030101010101" pitchFamily="2" charset="-122"/>
              </a:rPr>
              <a:t>1953</a:t>
            </a:r>
            <a:r>
              <a:rPr lang="zh-CN" altLang="zh-CN" sz="1800" b="1" dirty="0">
                <a:solidFill>
                  <a:srgbClr val="0070C0"/>
                </a:solidFill>
                <a:ea typeface="宋体" panose="02010600030101010101" pitchFamily="2" charset="-122"/>
                <a:cs typeface="宋体" panose="02010600030101010101" pitchFamily="2" charset="-122"/>
              </a:rPr>
              <a:t>年完成了对</a:t>
            </a:r>
            <a:r>
              <a:rPr lang="zh-CN" altLang="en-US" sz="1800" b="1" dirty="0">
                <a:solidFill>
                  <a:srgbClr val="0070C0"/>
                </a:solidFill>
                <a:ea typeface="宋体" panose="02010600030101010101" pitchFamily="2" charset="-122"/>
                <a:cs typeface="宋体" panose="02010600030101010101" pitchFamily="2" charset="-122"/>
              </a:rPr>
              <a:t>“</a:t>
            </a:r>
            <a:r>
              <a:rPr lang="zh-CN" altLang="zh-CN" sz="1800" b="1" dirty="0">
                <a:solidFill>
                  <a:srgbClr val="0070C0"/>
                </a:solidFill>
                <a:ea typeface="宋体" panose="02010600030101010101" pitchFamily="2" charset="-122"/>
                <a:cs typeface="宋体" panose="02010600030101010101" pitchFamily="2" charset="-122"/>
              </a:rPr>
              <a:t>麦克马洪线</a:t>
            </a:r>
            <a:r>
              <a:rPr lang="zh-CN" altLang="en-US" sz="1800" b="1" dirty="0">
                <a:solidFill>
                  <a:srgbClr val="0070C0"/>
                </a:solidFill>
                <a:ea typeface="宋体" panose="02010600030101010101" pitchFamily="2" charset="-122"/>
                <a:cs typeface="宋体" panose="02010600030101010101" pitchFamily="2" charset="-122"/>
              </a:rPr>
              <a:t>”</a:t>
            </a:r>
            <a:r>
              <a:rPr lang="zh-CN" altLang="zh-CN" sz="1800" b="1" dirty="0">
                <a:solidFill>
                  <a:srgbClr val="0070C0"/>
                </a:solidFill>
                <a:ea typeface="宋体" panose="02010600030101010101" pitchFamily="2" charset="-122"/>
                <a:cs typeface="宋体" panose="02010600030101010101" pitchFamily="2" charset="-122"/>
              </a:rPr>
              <a:t>以南大片中国领土的占领，在个别地方甚至越过了这条线。</a:t>
            </a:r>
            <a:endParaRPr lang="en-US" altLang="zh-CN" sz="1800" b="1" dirty="0">
              <a:solidFill>
                <a:srgbClr val="0070C0"/>
              </a:solidFill>
              <a:ea typeface="宋体" panose="02010600030101010101" pitchFamily="2" charset="-122"/>
              <a:cs typeface="宋体" panose="02010600030101010101" pitchFamily="2" charset="-122"/>
            </a:endParaRPr>
          </a:p>
          <a:p>
            <a:pPr>
              <a:lnSpc>
                <a:spcPct val="150000"/>
              </a:lnSpc>
            </a:pPr>
            <a:r>
              <a:rPr lang="zh-CN" altLang="zh-CN" sz="1800" b="1" dirty="0">
                <a:solidFill>
                  <a:srgbClr val="231916"/>
                </a:solidFill>
                <a:effectLst/>
                <a:ea typeface="宋体" panose="02010600030101010101" pitchFamily="2" charset="-122"/>
                <a:cs typeface="宋体" panose="02010600030101010101" pitchFamily="2" charset="-122"/>
              </a:rPr>
              <a:t>为了</a:t>
            </a:r>
            <a:r>
              <a:rPr lang="zh-CN" altLang="zh-CN" sz="1800" b="1" dirty="0">
                <a:solidFill>
                  <a:srgbClr val="C00000"/>
                </a:solidFill>
                <a:effectLst/>
                <a:ea typeface="宋体" panose="02010600030101010101" pitchFamily="2" charset="-122"/>
                <a:cs typeface="宋体" panose="02010600030101010101" pitchFamily="2" charset="-122"/>
              </a:rPr>
              <a:t>和平解决</a:t>
            </a:r>
            <a:r>
              <a:rPr lang="zh-CN" altLang="zh-CN" sz="1800" b="1" dirty="0">
                <a:solidFill>
                  <a:srgbClr val="231916"/>
                </a:solidFill>
                <a:effectLst/>
                <a:ea typeface="宋体" panose="02010600030101010101" pitchFamily="2" charset="-122"/>
                <a:cs typeface="宋体" panose="02010600030101010101" pitchFamily="2" charset="-122"/>
              </a:rPr>
              <a:t>中印边界问题，中国政府曾</a:t>
            </a:r>
            <a:r>
              <a:rPr lang="zh-CN" altLang="zh-CN" sz="1800" b="1" dirty="0">
                <a:solidFill>
                  <a:srgbClr val="C00000"/>
                </a:solidFill>
                <a:effectLst/>
                <a:ea typeface="宋体" panose="02010600030101010101" pitchFamily="2" charset="-122"/>
                <a:cs typeface="宋体" panose="02010600030101010101" pitchFamily="2" charset="-122"/>
              </a:rPr>
              <a:t>一再建议</a:t>
            </a:r>
            <a:r>
              <a:rPr lang="zh-CN" altLang="zh-CN" sz="1800" b="1" dirty="0">
                <a:solidFill>
                  <a:srgbClr val="231916"/>
                </a:solidFill>
                <a:effectLst/>
                <a:ea typeface="宋体" panose="02010600030101010101" pitchFamily="2" charset="-122"/>
                <a:cs typeface="宋体" panose="02010600030101010101" pitchFamily="2" charset="-122"/>
              </a:rPr>
              <a:t>双方在和平共处五项原则的基础上，本着互谅、互让的精神，照顾两国人民的民族感情，通过和平谈判，公平合理地解决边界问题。</a:t>
            </a:r>
            <a:r>
              <a:rPr lang="zh-CN" altLang="zh-CN" sz="1800" b="1" dirty="0">
                <a:solidFill>
                  <a:srgbClr val="C00000"/>
                </a:solidFill>
                <a:effectLst/>
                <a:ea typeface="宋体" panose="02010600030101010101" pitchFamily="2" charset="-122"/>
                <a:cs typeface="宋体" panose="02010600030101010101" pitchFamily="2" charset="-122"/>
              </a:rPr>
              <a:t>周恩来总理曾为此于</a:t>
            </a:r>
            <a:r>
              <a:rPr lang="en-US" altLang="zh-CN" sz="1800" b="1" dirty="0">
                <a:solidFill>
                  <a:srgbClr val="C00000"/>
                </a:solidFill>
                <a:effectLst/>
                <a:ea typeface="宋体" panose="02010600030101010101" pitchFamily="2" charset="-122"/>
                <a:cs typeface="宋体" panose="02010600030101010101" pitchFamily="2" charset="-122"/>
              </a:rPr>
              <a:t>1960</a:t>
            </a:r>
            <a:r>
              <a:rPr lang="zh-CN" altLang="zh-CN" sz="1800" b="1" dirty="0">
                <a:solidFill>
                  <a:srgbClr val="C00000"/>
                </a:solidFill>
                <a:effectLst/>
                <a:ea typeface="宋体" panose="02010600030101010101" pitchFamily="2" charset="-122"/>
                <a:cs typeface="宋体" panose="02010600030101010101" pitchFamily="2" charset="-122"/>
              </a:rPr>
              <a:t>年访问印度，</a:t>
            </a:r>
            <a:r>
              <a:rPr lang="zh-CN" altLang="zh-CN" sz="1800" b="1" dirty="0">
                <a:solidFill>
                  <a:srgbClr val="231916"/>
                </a:solidFill>
                <a:effectLst/>
                <a:ea typeface="宋体" panose="02010600030101010101" pitchFamily="2" charset="-122"/>
                <a:cs typeface="宋体" panose="02010600030101010101" pitchFamily="2" charset="-122"/>
              </a:rPr>
              <a:t>同尼赫鲁总理会谈。</a:t>
            </a:r>
            <a:endParaRPr lang="en-US" altLang="zh-CN" sz="1800" b="1" dirty="0">
              <a:solidFill>
                <a:srgbClr val="231916"/>
              </a:solidFill>
              <a:effectLst/>
              <a:ea typeface="宋体" panose="02010600030101010101" pitchFamily="2" charset="-122"/>
              <a:cs typeface="宋体" panose="02010600030101010101" pitchFamily="2" charset="-122"/>
            </a:endParaRPr>
          </a:p>
          <a:p>
            <a:pPr>
              <a:lnSpc>
                <a:spcPct val="150000"/>
              </a:lnSpc>
            </a:pPr>
            <a:r>
              <a:rPr lang="zh-CN" altLang="zh-CN" sz="1800" b="1" dirty="0">
                <a:solidFill>
                  <a:srgbClr val="00B050"/>
                </a:solidFill>
                <a:effectLst/>
                <a:ea typeface="宋体" panose="02010600030101010101" pitchFamily="2" charset="-122"/>
                <a:cs typeface="宋体" panose="02010600030101010101" pitchFamily="2" charset="-122"/>
              </a:rPr>
              <a:t>印方则坚持非法的</a:t>
            </a:r>
            <a:r>
              <a:rPr lang="zh-CN" altLang="en-US" sz="1800" b="1" dirty="0">
                <a:solidFill>
                  <a:srgbClr val="C00000"/>
                </a:solidFill>
                <a:effectLst/>
                <a:ea typeface="宋体" panose="02010600030101010101" pitchFamily="2" charset="-122"/>
                <a:cs typeface="宋体" panose="02010600030101010101" pitchFamily="2" charset="-122"/>
              </a:rPr>
              <a:t>“</a:t>
            </a:r>
            <a:r>
              <a:rPr lang="zh-CN" altLang="zh-CN" sz="1800" b="1" dirty="0">
                <a:solidFill>
                  <a:srgbClr val="C00000"/>
                </a:solidFill>
                <a:effectLst/>
                <a:ea typeface="宋体" panose="02010600030101010101" pitchFamily="2" charset="-122"/>
                <a:cs typeface="宋体" panose="02010600030101010101" pitchFamily="2" charset="-122"/>
              </a:rPr>
              <a:t>麦克马洪线</a:t>
            </a:r>
            <a:r>
              <a:rPr lang="zh-CN" altLang="en-US" sz="1800" b="1" dirty="0">
                <a:solidFill>
                  <a:srgbClr val="C00000"/>
                </a:solidFill>
                <a:ea typeface="宋体" panose="02010600030101010101" pitchFamily="2" charset="-122"/>
                <a:cs typeface="宋体" panose="02010600030101010101" pitchFamily="2" charset="-122"/>
              </a:rPr>
              <a:t>”</a:t>
            </a:r>
            <a:r>
              <a:rPr lang="zh-CN" altLang="zh-CN" sz="1800" b="1" dirty="0">
                <a:solidFill>
                  <a:srgbClr val="00B050"/>
                </a:solidFill>
                <a:effectLst/>
                <a:ea typeface="宋体" panose="02010600030101010101" pitchFamily="2" charset="-122"/>
                <a:cs typeface="宋体" panose="02010600030101010101" pitchFamily="2" charset="-122"/>
              </a:rPr>
              <a:t>就是中印边界线，拒绝了中方的一切合理建议，并于</a:t>
            </a:r>
            <a:r>
              <a:rPr lang="en-US" altLang="zh-CN" sz="1800" b="1" dirty="0">
                <a:solidFill>
                  <a:srgbClr val="C00000"/>
                </a:solidFill>
                <a:effectLst/>
                <a:ea typeface="宋体" panose="02010600030101010101" pitchFamily="2" charset="-122"/>
                <a:cs typeface="宋体" panose="02010600030101010101" pitchFamily="2" charset="-122"/>
              </a:rPr>
              <a:t>1962</a:t>
            </a:r>
            <a:r>
              <a:rPr lang="zh-CN" altLang="zh-CN" sz="1800" b="1" dirty="0">
                <a:solidFill>
                  <a:srgbClr val="C00000"/>
                </a:solidFill>
                <a:effectLst/>
                <a:ea typeface="宋体" panose="02010600030101010101" pitchFamily="2" charset="-122"/>
                <a:cs typeface="宋体" panose="02010600030101010101" pitchFamily="2" charset="-122"/>
              </a:rPr>
              <a:t>年</a:t>
            </a:r>
            <a:r>
              <a:rPr lang="zh-CN" altLang="zh-CN" sz="1800" b="1" dirty="0">
                <a:solidFill>
                  <a:srgbClr val="00B050"/>
                </a:solidFill>
                <a:effectLst/>
                <a:ea typeface="宋体" panose="02010600030101010101" pitchFamily="2" charset="-122"/>
                <a:cs typeface="宋体" panose="02010600030101010101" pitchFamily="2" charset="-122"/>
              </a:rPr>
              <a:t>在边境向中国发动了全面武装进攻，中国被迫进行自卫还击。</a:t>
            </a:r>
            <a:r>
              <a:rPr lang="zh-CN" altLang="zh-CN" sz="1800" b="1" dirty="0">
                <a:solidFill>
                  <a:srgbClr val="C00000"/>
                </a:solidFill>
                <a:effectLst/>
                <a:ea typeface="宋体" panose="02010600030101010101" pitchFamily="2" charset="-122"/>
                <a:cs typeface="宋体" panose="02010600030101010101" pitchFamily="2" charset="-122"/>
              </a:rPr>
              <a:t>中印边境自卫反击作战历时一个月</a:t>
            </a:r>
            <a:r>
              <a:rPr lang="zh-CN" altLang="zh-CN" sz="1800" b="1" dirty="0">
                <a:solidFill>
                  <a:srgbClr val="231916"/>
                </a:solidFill>
                <a:effectLst/>
                <a:ea typeface="宋体" panose="02010600030101010101" pitchFamily="2" charset="-122"/>
                <a:cs typeface="宋体" panose="02010600030101010101" pitchFamily="2" charset="-122"/>
              </a:rPr>
              <a:t>。在这次自卫反击战中，我国边防部队在党中央、中央军委的英明领导和指挥下，同仇敌忾，英勇战斗，以较小的代价取得了重大的胜利，驱逐了入侵的印军，维护了中国的领土和主权，打击了当时印度扩张主义者的嚣张气焰，大扬了国威、军威</a:t>
            </a:r>
            <a:r>
              <a:rPr lang="zh-CN" altLang="en-US" sz="1800" b="1" dirty="0">
                <a:solidFill>
                  <a:srgbClr val="231916"/>
                </a:solidFill>
                <a:effectLst/>
                <a:ea typeface="宋体" panose="02010600030101010101" pitchFamily="2" charset="-122"/>
                <a:cs typeface="宋体" panose="02010600030101010101" pitchFamily="2" charset="-122"/>
              </a:rPr>
              <a:t>。</a:t>
            </a:r>
            <a:endParaRPr lang="en-US" altLang="zh-CN" sz="1800" b="1" dirty="0">
              <a:solidFill>
                <a:srgbClr val="C00000"/>
              </a:solidFill>
              <a:ea typeface="宋体" panose="02010600030101010101" pitchFamily="2" charset="-122"/>
              <a:cs typeface="宋体" panose="02010600030101010101" pitchFamily="2" charset="-122"/>
            </a:endParaRPr>
          </a:p>
          <a:p>
            <a:pPr>
              <a:lnSpc>
                <a:spcPct val="150000"/>
              </a:lnSpc>
              <a:spcBef>
                <a:spcPts val="200"/>
              </a:spcBef>
            </a:pPr>
            <a:endParaRPr lang="en-US" altLang="zh-CN" sz="1800" b="1" dirty="0">
              <a:solidFill>
                <a:srgbClr val="231916"/>
              </a:solidFill>
              <a:latin typeface="宋体" panose="02010600030101010101" pitchFamily="2" charset="-122"/>
              <a:ea typeface="宋体" panose="02010600030101010101" pitchFamily="2" charset="-122"/>
            </a:endParaRPr>
          </a:p>
        </p:txBody>
      </p:sp>
      <p:sp>
        <p:nvSpPr>
          <p:cNvPr id="2" name="文本框 1">
            <a:extLst>
              <a:ext uri="{FF2B5EF4-FFF2-40B4-BE49-F238E27FC236}">
                <a16:creationId xmlns="" xmlns:a16="http://schemas.microsoft.com/office/drawing/2014/main" id="{7C0AA422-0D47-4550-AB86-489B49314171}"/>
              </a:ext>
            </a:extLst>
          </p:cNvPr>
          <p:cNvSpPr txBox="1"/>
          <p:nvPr/>
        </p:nvSpPr>
        <p:spPr>
          <a:xfrm>
            <a:off x="301975" y="5879936"/>
            <a:ext cx="11350094" cy="577081"/>
          </a:xfrm>
          <a:prstGeom prst="rect">
            <a:avLst/>
          </a:prstGeom>
          <a:noFill/>
          <a:ln>
            <a:solidFill>
              <a:schemeClr val="tx1"/>
            </a:solidFill>
          </a:ln>
        </p:spPr>
        <p:txBody>
          <a:bodyPr wrap="square" rtlCol="0">
            <a:spAutoFit/>
          </a:bodyPr>
          <a:lstStyle/>
          <a:p>
            <a:pPr marL="285750" indent="-285750">
              <a:lnSpc>
                <a:spcPct val="150000"/>
              </a:lnSpc>
              <a:buFont typeface="Wingdings" panose="05000000000000000000" pitchFamily="2" charset="2"/>
              <a:buChar char="u"/>
            </a:pPr>
            <a:r>
              <a:rPr lang="en-US" altLang="zh-CN" b="1" dirty="0">
                <a:solidFill>
                  <a:srgbClr val="C00000"/>
                </a:solidFill>
                <a:latin typeface="宋体" panose="02010600030101010101" pitchFamily="2" charset="-122"/>
                <a:ea typeface="宋体" panose="02010600030101010101" pitchFamily="2" charset="-122"/>
              </a:rPr>
              <a:t>1962</a:t>
            </a:r>
            <a:r>
              <a:rPr lang="zh-CN" altLang="en-US" b="1" dirty="0">
                <a:solidFill>
                  <a:srgbClr val="C00000"/>
                </a:solidFill>
                <a:latin typeface="宋体" panose="02010600030101010101" pitchFamily="2" charset="-122"/>
                <a:ea typeface="宋体" panose="02010600030101010101" pitchFamily="2" charset="-122"/>
              </a:rPr>
              <a:t>年</a:t>
            </a:r>
            <a:r>
              <a:rPr lang="zh-CN" altLang="zh-CN" b="1" dirty="0">
                <a:solidFill>
                  <a:srgbClr val="C00000"/>
                </a:solidFill>
                <a:ea typeface="宋体" panose="02010600030101010101" pitchFamily="2" charset="-122"/>
                <a:cs typeface="宋体" panose="02010600030101010101" pitchFamily="2" charset="-122"/>
              </a:rPr>
              <a:t>中印边境自卫反击</a:t>
            </a:r>
            <a:r>
              <a:rPr lang="zh-CN" altLang="zh-CN" b="1" dirty="0">
                <a:solidFill>
                  <a:srgbClr val="231916"/>
                </a:solidFill>
                <a:ea typeface="宋体" panose="02010600030101010101" pitchFamily="2" charset="-122"/>
                <a:cs typeface="宋体" panose="02010600030101010101" pitchFamily="2" charset="-122"/>
              </a:rPr>
              <a:t>作战历时一个月</a:t>
            </a:r>
            <a:r>
              <a:rPr lang="zh-CN" altLang="en-US" b="1" dirty="0">
                <a:solidFill>
                  <a:srgbClr val="231916"/>
                </a:solidFill>
                <a:ea typeface="宋体" panose="02010600030101010101" pitchFamily="2" charset="-122"/>
                <a:cs typeface="宋体" panose="02010600030101010101" pitchFamily="2" charset="-122"/>
              </a:rPr>
              <a:t>，我国边防部队</a:t>
            </a:r>
            <a:r>
              <a:rPr lang="zh-CN" altLang="zh-CN" b="1" dirty="0">
                <a:solidFill>
                  <a:srgbClr val="231916"/>
                </a:solidFill>
                <a:ea typeface="宋体" panose="02010600030101010101" pitchFamily="2" charset="-122"/>
                <a:cs typeface="宋体" panose="02010600030101010101" pitchFamily="2" charset="-122"/>
              </a:rPr>
              <a:t>以较小的代价取得了重大的胜利。</a:t>
            </a:r>
            <a:endParaRPr lang="zh-CN" altLang="en-US" b="1" dirty="0">
              <a:solidFill>
                <a:srgbClr val="C00000"/>
              </a:solidFill>
              <a:latin typeface="宋体" panose="02010600030101010101" pitchFamily="2" charset="-122"/>
              <a:ea typeface="宋体" panose="02010600030101010101" pitchFamily="2" charset="-122"/>
            </a:endParaRP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陆地边境争议问题</a:t>
            </a:r>
          </a:p>
        </p:txBody>
      </p:sp>
    </p:spTree>
    <p:extLst>
      <p:ext uri="{BB962C8B-B14F-4D97-AF65-F5344CB8AC3E}">
        <p14:creationId xmlns:p14="http://schemas.microsoft.com/office/powerpoint/2010/main" val="2097724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一、我国地缘环境的基本特点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
        <p:nvSpPr>
          <p:cNvPr id="4" name="文本框 3"/>
          <p:cNvSpPr txBox="1"/>
          <p:nvPr/>
        </p:nvSpPr>
        <p:spPr>
          <a:xfrm>
            <a:off x="1158756" y="1458185"/>
            <a:ext cx="10176095" cy="584775"/>
          </a:xfrm>
          <a:prstGeom prst="rect">
            <a:avLst/>
          </a:prstGeom>
          <a:noFill/>
        </p:spPr>
        <p:txBody>
          <a:bodyPr wrap="square" rtlCol="0">
            <a:spAutoFit/>
          </a:bodyPr>
          <a:lstStyle/>
          <a:p>
            <a:pPr lvl="0" defTabSz="914400">
              <a:defRPr/>
            </a:pPr>
            <a:r>
              <a:rPr lang="en-US" altLang="zh-CN" sz="32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32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一</a:t>
            </a:r>
            <a:r>
              <a:rPr lang="en-US" altLang="zh-CN" sz="3200" b="1" dirty="0" smtClean="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a:t>
            </a:r>
            <a:r>
              <a:rPr lang="zh-CN" altLang="en-US" sz="3200" b="1" dirty="0">
                <a:solidFill>
                  <a:srgbClr val="5B9BD5">
                    <a:lumMod val="75000"/>
                  </a:srgbClr>
                </a:solidFill>
                <a:latin typeface="华文中宋" panose="02010600040101010101" charset="-122"/>
                <a:ea typeface="华文中宋" panose="02010600040101010101" charset="-122"/>
                <a:cs typeface="Times New Roman" panose="02020603050405020304" pitchFamily="18" charset="0"/>
              </a:rPr>
              <a:t>我国疆域辽阔，边界线漫长，周边相邻国家众多</a:t>
            </a:r>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4" y="2158721"/>
            <a:ext cx="8806192" cy="4373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433203" y="2158721"/>
            <a:ext cx="2698070" cy="3970318"/>
          </a:xfrm>
          <a:prstGeom prst="rect">
            <a:avLst/>
          </a:prstGeom>
          <a:noFill/>
        </p:spPr>
        <p:txBody>
          <a:bodyPr wrap="square" rtlCol="0">
            <a:spAutoFit/>
          </a:bodyPr>
          <a:lstStyle/>
          <a:p>
            <a:r>
              <a:rPr lang="zh-CN" altLang="en-US" sz="2400" dirty="0">
                <a:solidFill>
                  <a:srgbClr val="FF0000"/>
                </a:solidFill>
                <a:latin typeface="黑体" pitchFamily="49" charset="-122"/>
                <a:ea typeface="黑体" pitchFamily="49" charset="-122"/>
              </a:rPr>
              <a:t>✡</a:t>
            </a:r>
            <a:r>
              <a:rPr lang="zh-CN" altLang="en-US" dirty="0" smtClean="0"/>
              <a:t>民族</a:t>
            </a:r>
            <a:endParaRPr lang="en-US" altLang="zh-CN" dirty="0" smtClean="0"/>
          </a:p>
          <a:p>
            <a:r>
              <a:rPr lang="zh-CN" altLang="en-US" sz="2400" dirty="0">
                <a:solidFill>
                  <a:srgbClr val="FF0000"/>
                </a:solidFill>
                <a:latin typeface="黑体" pitchFamily="49" charset="-122"/>
                <a:ea typeface="黑体" pitchFamily="49" charset="-122"/>
              </a:rPr>
              <a:t>✡</a:t>
            </a:r>
            <a:r>
              <a:rPr lang="zh-CN" altLang="en-US" dirty="0" smtClean="0"/>
              <a:t>宗教（文明）</a:t>
            </a:r>
            <a:endParaRPr lang="en-US" altLang="zh-CN" dirty="0" smtClean="0"/>
          </a:p>
          <a:p>
            <a:r>
              <a:rPr lang="zh-CN" altLang="en-US" sz="2000" dirty="0" smtClean="0">
                <a:solidFill>
                  <a:srgbClr val="FF0000"/>
                </a:solidFill>
                <a:latin typeface="黑体" pitchFamily="49" charset="-122"/>
                <a:ea typeface="黑体" pitchFamily="49" charset="-122"/>
              </a:rPr>
              <a:t>✡</a:t>
            </a:r>
            <a:r>
              <a:rPr lang="zh-CN" altLang="en-US" dirty="0"/>
              <a:t>全球化与民族主义</a:t>
            </a:r>
            <a:endParaRPr lang="en-US" altLang="zh-CN" dirty="0"/>
          </a:p>
          <a:p>
            <a:r>
              <a:rPr lang="zh-CN" altLang="en-US" sz="2400" dirty="0">
                <a:solidFill>
                  <a:srgbClr val="FF0000"/>
                </a:solidFill>
                <a:latin typeface="黑体" pitchFamily="49" charset="-122"/>
                <a:ea typeface="黑体" pitchFamily="49" charset="-122"/>
              </a:rPr>
              <a:t>✡</a:t>
            </a:r>
            <a:r>
              <a:rPr lang="zh-CN" altLang="en-US" dirty="0" smtClean="0"/>
              <a:t>领土</a:t>
            </a:r>
            <a:r>
              <a:rPr lang="en-US" altLang="zh-CN" dirty="0" smtClean="0"/>
              <a:t>/</a:t>
            </a:r>
            <a:r>
              <a:rPr lang="zh-CN" altLang="en-US" dirty="0" smtClean="0"/>
              <a:t>海争端</a:t>
            </a:r>
            <a:endParaRPr lang="en-US" altLang="zh-CN" dirty="0" smtClean="0"/>
          </a:p>
          <a:p>
            <a:r>
              <a:rPr lang="zh-CN" altLang="en-US" sz="2400" dirty="0">
                <a:solidFill>
                  <a:srgbClr val="FF0000"/>
                </a:solidFill>
                <a:latin typeface="黑体" pitchFamily="49" charset="-122"/>
                <a:ea typeface="黑体" pitchFamily="49" charset="-122"/>
              </a:rPr>
              <a:t>✡</a:t>
            </a:r>
            <a:r>
              <a:rPr lang="zh-CN" altLang="en-US" dirty="0" smtClean="0"/>
              <a:t>资源争端</a:t>
            </a:r>
            <a:endParaRPr lang="en-US" altLang="zh-CN" dirty="0" smtClean="0"/>
          </a:p>
          <a:p>
            <a:r>
              <a:rPr lang="zh-CN" altLang="en-US" sz="2400" dirty="0">
                <a:solidFill>
                  <a:srgbClr val="FF0000"/>
                </a:solidFill>
                <a:latin typeface="黑体" pitchFamily="49" charset="-122"/>
                <a:ea typeface="黑体" pitchFamily="49" charset="-122"/>
              </a:rPr>
              <a:t>✡</a:t>
            </a:r>
            <a:r>
              <a:rPr lang="zh-CN" altLang="en-US" dirty="0" smtClean="0"/>
              <a:t>恐怖主义</a:t>
            </a:r>
            <a:endParaRPr lang="en-US" altLang="zh-CN" dirty="0" smtClean="0"/>
          </a:p>
          <a:p>
            <a:r>
              <a:rPr lang="zh-CN" altLang="en-US" sz="2400" dirty="0">
                <a:solidFill>
                  <a:srgbClr val="FF0000"/>
                </a:solidFill>
                <a:latin typeface="黑体" pitchFamily="49" charset="-122"/>
                <a:ea typeface="黑体" pitchFamily="49" charset="-122"/>
              </a:rPr>
              <a:t>✡</a:t>
            </a:r>
            <a:r>
              <a:rPr lang="zh-CN" altLang="en-US" dirty="0" smtClean="0"/>
              <a:t>全球政治格局</a:t>
            </a:r>
            <a:endParaRPr lang="en-US" altLang="zh-CN" dirty="0" smtClean="0"/>
          </a:p>
          <a:p>
            <a:r>
              <a:rPr lang="zh-CN" altLang="en-US" sz="2400" dirty="0">
                <a:solidFill>
                  <a:srgbClr val="FF0000"/>
                </a:solidFill>
                <a:latin typeface="黑体" pitchFamily="49" charset="-122"/>
                <a:ea typeface="黑体" pitchFamily="49" charset="-122"/>
              </a:rPr>
              <a:t>✡</a:t>
            </a:r>
            <a:r>
              <a:rPr lang="zh-CN" altLang="en-US" dirty="0" smtClean="0"/>
              <a:t>全球</a:t>
            </a:r>
            <a:r>
              <a:rPr lang="zh-CN" altLang="en-US" dirty="0"/>
              <a:t>经济</a:t>
            </a:r>
            <a:r>
              <a:rPr lang="zh-CN" altLang="en-US" dirty="0" smtClean="0"/>
              <a:t>格局</a:t>
            </a:r>
            <a:endParaRPr lang="en-US" altLang="zh-CN" dirty="0" smtClean="0"/>
          </a:p>
          <a:p>
            <a:endParaRPr lang="en-US" altLang="zh-CN" dirty="0" smtClean="0"/>
          </a:p>
          <a:p>
            <a:endParaRPr lang="en-US" altLang="zh-CN" dirty="0" smtClean="0"/>
          </a:p>
          <a:p>
            <a:endParaRPr lang="zh-CN" altLang="en-US" dirty="0"/>
          </a:p>
        </p:txBody>
      </p:sp>
    </p:spTree>
    <p:extLst>
      <p:ext uri="{BB962C8B-B14F-4D97-AF65-F5344CB8AC3E}">
        <p14:creationId xmlns:p14="http://schemas.microsoft.com/office/powerpoint/2010/main" val="1024093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DDAA9317-87E0-425D-B1E8-116263878776}"/>
              </a:ext>
            </a:extLst>
          </p:cNvPr>
          <p:cNvSpPr>
            <a:spLocks noGrp="1"/>
          </p:cNvSpPr>
          <p:nvPr>
            <p:ph idx="1"/>
          </p:nvPr>
        </p:nvSpPr>
        <p:spPr>
          <a:xfrm>
            <a:off x="376098" y="1296171"/>
            <a:ext cx="11528519" cy="5289896"/>
          </a:xfrm>
        </p:spPr>
        <p:txBody>
          <a:bodyPr>
            <a:noAutofit/>
          </a:bodyPr>
          <a:lstStyle/>
          <a:p>
            <a:pPr>
              <a:lnSpc>
                <a:spcPct val="150000"/>
              </a:lnSpc>
              <a:buFont typeface="Wingdings" panose="05000000000000000000" pitchFamily="2" charset="2"/>
              <a:buChar char="u"/>
            </a:pPr>
            <a:r>
              <a:rPr lang="en-US" altLang="zh-CN" sz="1800" b="1" dirty="0" smtClean="0">
                <a:solidFill>
                  <a:srgbClr val="C00000"/>
                </a:solidFill>
                <a:latin typeface="微软雅黑" pitchFamily="34" charset="-122"/>
                <a:ea typeface="微软雅黑" pitchFamily="34" charset="-122"/>
              </a:rPr>
              <a:t>2017</a:t>
            </a:r>
            <a:r>
              <a:rPr lang="zh-CN" altLang="zh-CN" sz="1800" b="1" dirty="0">
                <a:solidFill>
                  <a:srgbClr val="C00000"/>
                </a:solidFill>
                <a:latin typeface="微软雅黑" pitchFamily="34" charset="-122"/>
                <a:ea typeface="微软雅黑" pitchFamily="34" charset="-122"/>
              </a:rPr>
              <a:t>年</a:t>
            </a:r>
            <a:r>
              <a:rPr lang="en-US" altLang="zh-CN" sz="1800" b="1" dirty="0">
                <a:solidFill>
                  <a:srgbClr val="C00000"/>
                </a:solidFill>
                <a:latin typeface="微软雅黑" pitchFamily="34" charset="-122"/>
                <a:ea typeface="微软雅黑" pitchFamily="34" charset="-122"/>
              </a:rPr>
              <a:t>6</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月</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18</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日</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，印度边防人员在中印边界锡金段越过边界线进入中方境内，阻挠中国边防部队在</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洞朗地区</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的正常活动</a:t>
            </a:r>
            <a:r>
              <a:rPr lang="zh-CN" altLang="zh-CN" sz="1800" b="1" dirty="0">
                <a:effectLst/>
                <a:latin typeface="微软雅黑" pitchFamily="34" charset="-122"/>
                <a:ea typeface="微软雅黑" pitchFamily="34" charset="-122"/>
                <a:cs typeface="宋体" panose="02010600030101010101" pitchFamily="2" charset="-122"/>
              </a:rPr>
              <a:t>。</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2017</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年</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8</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月</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28</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日</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14 </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时</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30</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分，印方将越界人员和设备全部撤回边界印方一侧，中方现场人员对此进行了确认。</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buFont typeface="Wingdings" panose="05000000000000000000" pitchFamily="2" charset="2"/>
              <a:buChar char="u"/>
            </a:pPr>
            <a:r>
              <a:rPr lang="en-US" altLang="zh-CN" sz="1800" b="1" dirty="0">
                <a:solidFill>
                  <a:srgbClr val="C00000"/>
                </a:solidFill>
                <a:latin typeface="微软雅黑" pitchFamily="34" charset="-122"/>
                <a:ea typeface="微软雅黑" pitchFamily="34" charset="-122"/>
              </a:rPr>
              <a:t>2020</a:t>
            </a:r>
            <a:r>
              <a:rPr lang="zh-CN" altLang="zh-CN" sz="1800" b="1" dirty="0">
                <a:solidFill>
                  <a:srgbClr val="C00000"/>
                </a:solidFill>
                <a:latin typeface="微软雅黑" pitchFamily="34" charset="-122"/>
                <a:ea typeface="微软雅黑" pitchFamily="34" charset="-122"/>
              </a:rPr>
              <a:t>年</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5</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月和</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9</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月，</a:t>
            </a:r>
            <a:r>
              <a:rPr lang="zh-CN" altLang="zh-CN" sz="1800" b="1" dirty="0">
                <a:effectLst/>
                <a:latin typeface="微软雅黑" pitchFamily="34" charset="-122"/>
                <a:ea typeface="微软雅黑" pitchFamily="34" charset="-122"/>
                <a:cs typeface="宋体" panose="02010600030101010101" pitchFamily="2" charset="-122"/>
              </a:rPr>
              <a:t>中印两国武装人员在</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加勒万河谷</a:t>
            </a:r>
            <a:r>
              <a:rPr lang="zh-CN" altLang="zh-CN" sz="1800" b="1" dirty="0">
                <a:effectLst/>
                <a:latin typeface="微软雅黑" pitchFamily="34" charset="-122"/>
                <a:ea typeface="微软雅黑" pitchFamily="34" charset="-122"/>
                <a:cs typeface="宋体" panose="02010600030101010101" pitchFamily="2" charset="-122"/>
              </a:rPr>
              <a:t>和</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班公湖</a:t>
            </a:r>
            <a:r>
              <a:rPr lang="zh-CN" altLang="zh-CN" sz="1800" b="1" dirty="0">
                <a:effectLst/>
                <a:latin typeface="微软雅黑" pitchFamily="34" charset="-122"/>
                <a:ea typeface="微软雅黑" pitchFamily="34" charset="-122"/>
                <a:cs typeface="宋体" panose="02010600030101010101" pitchFamily="2" charset="-122"/>
              </a:rPr>
              <a:t>发生了</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肢体冲突和开枪事件</a:t>
            </a:r>
            <a:r>
              <a:rPr lang="zh-CN" altLang="zh-CN" sz="1800" b="1" dirty="0">
                <a:effectLst/>
                <a:latin typeface="微软雅黑" pitchFamily="34" charset="-122"/>
                <a:ea typeface="微软雅黑" pitchFamily="34" charset="-122"/>
                <a:cs typeface="宋体" panose="02010600030101010101" pitchFamily="2" charset="-122"/>
              </a:rPr>
              <a:t>，</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造成双方人员伤亡</a:t>
            </a:r>
            <a:r>
              <a:rPr lang="zh-CN" altLang="zh-CN" sz="1800" b="1" dirty="0">
                <a:effectLst/>
                <a:latin typeface="微软雅黑" pitchFamily="34" charset="-122"/>
                <a:ea typeface="微软雅黑" pitchFamily="34" charset="-122"/>
                <a:cs typeface="宋体" panose="02010600030101010101" pitchFamily="2" charset="-122"/>
              </a:rPr>
              <a:t>。两次事件均是印方</a:t>
            </a:r>
            <a:r>
              <a:rPr lang="zh-CN" altLang="zh-CN" sz="1800" b="1" spc="75" dirty="0">
                <a:effectLst/>
                <a:latin typeface="微软雅黑" pitchFamily="34" charset="-122"/>
                <a:ea typeface="微软雅黑" pitchFamily="34" charset="-122"/>
                <a:cs typeface="宋体" panose="02010600030101010101" pitchFamily="2" charset="-122"/>
              </a:rPr>
              <a:t>越线进入中国领土、构工设障，阻拦中方边防部队正常巡逻，蓄意挑起事端，试图单方面改变边境管控现状引起的。</a:t>
            </a:r>
            <a:r>
              <a:rPr lang="zh-CN" altLang="zh-CN" sz="1800" b="1" spc="75" dirty="0">
                <a:solidFill>
                  <a:srgbClr val="C00000"/>
                </a:solidFill>
                <a:effectLst/>
                <a:latin typeface="微软雅黑" pitchFamily="34" charset="-122"/>
                <a:ea typeface="微软雅黑" pitchFamily="34" charset="-122"/>
                <a:cs typeface="宋体" panose="02010600030101010101" pitchFamily="2" charset="-122"/>
              </a:rPr>
              <a:t>印军的冒险行径严重破坏边境地区稳定，严重威胁中方人员生命安全，严重违背两国有关边境问题达成的协议，严重违反国际关系基本准则</a:t>
            </a:r>
            <a:r>
              <a:rPr lang="zh-CN" altLang="zh-CN" sz="1800" b="1" spc="75" dirty="0">
                <a:effectLst/>
                <a:latin typeface="微软雅黑" pitchFamily="34" charset="-122"/>
                <a:ea typeface="微软雅黑" pitchFamily="34" charset="-122"/>
                <a:cs typeface="宋体" panose="02010600030101010101" pitchFamily="2" charset="-122"/>
              </a:rPr>
              <a:t>。为缓和边境地区局势，中印双方通过军事和外交渠道保持密切沟通。在中方强烈要求下，</a:t>
            </a:r>
            <a:r>
              <a:rPr lang="zh-CN" altLang="zh-CN" sz="1800" b="1" spc="75" dirty="0">
                <a:solidFill>
                  <a:srgbClr val="C00000"/>
                </a:solidFill>
                <a:effectLst/>
                <a:latin typeface="微软雅黑" pitchFamily="34" charset="-122"/>
                <a:ea typeface="微软雅黑" pitchFamily="34" charset="-122"/>
                <a:cs typeface="宋体" panose="02010600030101010101" pitchFamily="2" charset="-122"/>
              </a:rPr>
              <a:t>印方同意并撤出越线人员，拆除越线设施。</a:t>
            </a:r>
            <a:r>
              <a:rPr lang="en-US" altLang="zh-CN" sz="1800" b="1" dirty="0">
                <a:solidFill>
                  <a:srgbClr val="0070C0"/>
                </a:solidFill>
                <a:latin typeface="微软雅黑" pitchFamily="34" charset="-122"/>
                <a:ea typeface="微软雅黑" pitchFamily="34" charset="-122"/>
              </a:rPr>
              <a:t>2021</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年</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3</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月</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12</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日，</a:t>
            </a:r>
            <a:r>
              <a:rPr lang="zh-CN" altLang="zh-CN" sz="1800" b="1" dirty="0">
                <a:effectLst/>
                <a:latin typeface="微软雅黑" pitchFamily="34" charset="-122"/>
                <a:ea typeface="微软雅黑" pitchFamily="34" charset="-122"/>
                <a:cs typeface="宋体" panose="02010600030101010101" pitchFamily="2" charset="-122"/>
              </a:rPr>
              <a:t>中国外交部边界与海洋事务司负责人同印度外交部东亚司以视频方式共同主持中印边境事务磋商和协调工作机制</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第</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21</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次会议</a:t>
            </a:r>
            <a:r>
              <a:rPr lang="zh-CN" altLang="en-US" sz="1800" b="1" dirty="0">
                <a:effectLst/>
                <a:latin typeface="微软雅黑" pitchFamily="34" charset="-122"/>
                <a:ea typeface="微软雅黑" pitchFamily="34" charset="-122"/>
                <a:cs typeface="宋体" panose="02010600030101010101" pitchFamily="2" charset="-122"/>
              </a:rPr>
              <a:t>，</a:t>
            </a:r>
            <a:r>
              <a:rPr lang="zh-CN" altLang="zh-CN" sz="1800" b="1" dirty="0">
                <a:effectLst/>
                <a:latin typeface="微软雅黑" pitchFamily="34" charset="-122"/>
                <a:ea typeface="微软雅黑" pitchFamily="34" charset="-122"/>
                <a:cs typeface="宋体" panose="02010600030101010101" pitchFamily="2" charset="-122"/>
              </a:rPr>
              <a:t>同意按照两国外长莫斯科会晤达成的五点共识和</a:t>
            </a:r>
            <a:r>
              <a:rPr lang="en-US" altLang="zh-CN" sz="1800" b="1" dirty="0">
                <a:effectLst/>
                <a:latin typeface="微软雅黑" pitchFamily="34" charset="-122"/>
                <a:ea typeface="微软雅黑" pitchFamily="34" charset="-122"/>
                <a:cs typeface="宋体" panose="02010600030101010101" pitchFamily="2" charset="-122"/>
              </a:rPr>
              <a:t>2</a:t>
            </a:r>
            <a:r>
              <a:rPr lang="zh-CN" altLang="zh-CN" sz="1800" b="1" dirty="0">
                <a:effectLst/>
                <a:latin typeface="微软雅黑" pitchFamily="34" charset="-122"/>
                <a:ea typeface="微软雅黑" pitchFamily="34" charset="-122"/>
                <a:cs typeface="宋体" panose="02010600030101010101" pitchFamily="2" charset="-122"/>
              </a:rPr>
              <a:t>月</a:t>
            </a:r>
            <a:r>
              <a:rPr lang="en-US" altLang="zh-CN" sz="1800" b="1" dirty="0">
                <a:effectLst/>
                <a:latin typeface="微软雅黑" pitchFamily="34" charset="-122"/>
                <a:ea typeface="微软雅黑" pitchFamily="34" charset="-122"/>
                <a:cs typeface="宋体" panose="02010600030101010101" pitchFamily="2" charset="-122"/>
              </a:rPr>
              <a:t>25</a:t>
            </a:r>
            <a:r>
              <a:rPr lang="zh-CN" altLang="zh-CN" sz="1800" b="1" dirty="0">
                <a:effectLst/>
                <a:latin typeface="微软雅黑" pitchFamily="34" charset="-122"/>
                <a:ea typeface="微软雅黑" pitchFamily="34" charset="-122"/>
                <a:cs typeface="宋体" panose="02010600030101010101" pitchFamily="2" charset="-122"/>
              </a:rPr>
              <a:t>日通话精神，</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稳控中印边境</a:t>
            </a:r>
            <a:r>
              <a:rPr lang="zh-CN" altLang="zh-CN" sz="1800" b="1" dirty="0">
                <a:solidFill>
                  <a:srgbClr val="0070C0"/>
                </a:solidFill>
                <a:latin typeface="微软雅黑" pitchFamily="34" charset="-122"/>
                <a:ea typeface="微软雅黑" pitchFamily="34" charset="-122"/>
              </a:rPr>
              <a:t>局势，避免现地局势出现反复。</a:t>
            </a:r>
            <a:endParaRPr lang="en-US" altLang="zh-CN" sz="1800" b="1" dirty="0">
              <a:solidFill>
                <a:srgbClr val="0070C0"/>
              </a:solidFill>
              <a:latin typeface="微软雅黑" pitchFamily="34" charset="-122"/>
              <a:ea typeface="微软雅黑" pitchFamily="34" charset="-122"/>
            </a:endParaRPr>
          </a:p>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中印两国在边界问题上虽已进行了多轮外交谈判，但仍没有彻底解决分歧。</a:t>
            </a:r>
            <a:endParaRPr lang="zh-CN" altLang="en-US" sz="1800" b="1" dirty="0">
              <a:solidFill>
                <a:srgbClr val="C00000"/>
              </a:solidFill>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四、</a:t>
            </a:r>
            <a:r>
              <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陆地边境争议问题</a:t>
            </a:r>
          </a:p>
        </p:txBody>
      </p:sp>
    </p:spTree>
    <p:extLst>
      <p:ext uri="{BB962C8B-B14F-4D97-AF65-F5344CB8AC3E}">
        <p14:creationId xmlns:p14="http://schemas.microsoft.com/office/powerpoint/2010/main" val="29231103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1C2187A9-395B-4DC1-8625-A8FFBB4D6F36}"/>
              </a:ext>
            </a:extLst>
          </p:cNvPr>
          <p:cNvSpPr>
            <a:spLocks noGrp="1"/>
          </p:cNvSpPr>
          <p:nvPr>
            <p:ph idx="1"/>
          </p:nvPr>
        </p:nvSpPr>
        <p:spPr>
          <a:xfrm>
            <a:off x="546646" y="1602283"/>
            <a:ext cx="11183800" cy="5129928"/>
          </a:xfrm>
        </p:spPr>
        <p:txBody>
          <a:bodyPr>
            <a:normAutofit lnSpcReduction="10000"/>
          </a:bodyPr>
          <a:lstStyle/>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朝鲜半岛问题是东亚地区最大的</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冷战遗留问题</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朝鲜与美、韩之间的矛盾根深蒂固，各自的国家利益和政策目标大相径庭。</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朝鲜半岛问题</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逐步演变为</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朝核</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a:t>
            </a:r>
            <a:r>
              <a:rPr lang="zh-CN" altLang="zh-CN" sz="1800" b="1" dirty="0">
                <a:solidFill>
                  <a:srgbClr val="0070C0"/>
                </a:solidFill>
                <a:effectLst/>
                <a:latin typeface="微软雅黑" pitchFamily="34" charset="-122"/>
                <a:ea typeface="微软雅黑" pitchFamily="34" charset="-122"/>
                <a:cs typeface="宋体" panose="02010600030101010101" pitchFamily="2" charset="-122"/>
              </a:rPr>
              <a:t>朝导</a:t>
            </a:r>
            <a:r>
              <a:rPr lang="en-US" altLang="zh-CN" sz="1800" b="1" dirty="0">
                <a:solidFill>
                  <a:srgbClr val="0070C0"/>
                </a:solidFill>
                <a:effectLst/>
                <a:latin typeface="微软雅黑" pitchFamily="34" charset="-122"/>
                <a:ea typeface="微软雅黑" pitchFamily="34" charset="-122"/>
                <a:cs typeface="宋体" panose="02010600030101010101" pitchFamily="2" charset="-122"/>
              </a:rPr>
              <a:t>” </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问题。</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en-US" altLang="zh-CN" sz="1800" b="1" dirty="0">
                <a:solidFill>
                  <a:srgbClr val="C00000"/>
                </a:solidFill>
                <a:latin typeface="微软雅黑" pitchFamily="34" charset="-122"/>
                <a:ea typeface="微软雅黑" pitchFamily="34" charset="-122"/>
              </a:rPr>
              <a:t>2018</a:t>
            </a:r>
            <a:r>
              <a:rPr lang="zh-CN" altLang="zh-CN" sz="1800" b="1" dirty="0">
                <a:solidFill>
                  <a:srgbClr val="C00000"/>
                </a:solidFill>
                <a:latin typeface="微软雅黑" pitchFamily="34" charset="-122"/>
                <a:ea typeface="微软雅黑" pitchFamily="34" charset="-122"/>
              </a:rPr>
              <a:t>年</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4</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月</a:t>
            </a:r>
            <a:r>
              <a:rPr lang="en-US" altLang="zh-CN" sz="1800" b="1" dirty="0">
                <a:solidFill>
                  <a:srgbClr val="C00000"/>
                </a:solidFill>
                <a:effectLst/>
                <a:latin typeface="微软雅黑" pitchFamily="34" charset="-122"/>
                <a:ea typeface="微软雅黑" pitchFamily="34" charset="-122"/>
                <a:cs typeface="宋体" panose="02010600030101010101" pitchFamily="2" charset="-122"/>
              </a:rPr>
              <a:t>27</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日</a:t>
            </a:r>
            <a:r>
              <a:rPr lang="zh-CN" altLang="en-US" sz="1800" b="1" dirty="0">
                <a:solidFill>
                  <a:srgbClr val="231916"/>
                </a:solidFill>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朝鲜领导人金正恩和韩国总统文在寅在板门店</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会谈，</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签署并发表了《为促进朝鲜半岛和平、繁荣、统一的板门店宣言》，确定了朝鲜半岛</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latin typeface="微软雅黑" pitchFamily="34" charset="-122"/>
                <a:ea typeface="微软雅黑" pitchFamily="34" charset="-122"/>
                <a:cs typeface="宋体" panose="02010600030101010101" pitchFamily="2" charset="-122"/>
              </a:rPr>
              <a:t>完全无核化</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的和平发展目标</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美、朝领导人</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于</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2018</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年</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6</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月</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12</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日在新加坡、</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2019</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年</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2</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月</a:t>
            </a: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28</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日在越南河内两次会晤。朝鲜半岛局势朝着</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latin typeface="微软雅黑" pitchFamily="34" charset="-122"/>
                <a:ea typeface="微软雅黑" pitchFamily="34" charset="-122"/>
                <a:cs typeface="宋体" panose="02010600030101010101" pitchFamily="2" charset="-122"/>
              </a:rPr>
              <a:t>弃核</a:t>
            </a:r>
            <a:r>
              <a:rPr lang="zh-CN" altLang="en-US" sz="1800" b="1" dirty="0">
                <a:solidFill>
                  <a:srgbClr val="231916"/>
                </a:solidFill>
                <a:effectLst/>
                <a:latin typeface="微软雅黑" pitchFamily="34" charset="-122"/>
                <a:ea typeface="微软雅黑" pitchFamily="34" charset="-122"/>
                <a:cs typeface="宋体" panose="02010600030101010101" pitchFamily="2" charset="-122"/>
              </a:rPr>
              <a:t>”</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和南北和解的方向转变。</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en-US" altLang="zh-CN" sz="1800" b="1" dirty="0">
                <a:solidFill>
                  <a:srgbClr val="231916"/>
                </a:solidFill>
                <a:effectLst/>
                <a:latin typeface="微软雅黑" pitchFamily="34" charset="-122"/>
                <a:ea typeface="微软雅黑" pitchFamily="34" charset="-122"/>
                <a:cs typeface="宋体" panose="02010600030101010101" pitchFamily="2" charset="-122"/>
              </a:rPr>
              <a:t>2019</a:t>
            </a: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年，朝鲜未进行核试验与远程导弹试验，相关各方保持总体稳定。</a:t>
            </a:r>
            <a:endParaRPr lang="en-US" altLang="zh-CN" sz="1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但是，在朝鲜弃核的时间表和朝鲜弃核后的安全保障问题上，美、朝核心立场始终对立而且长期难解，谈判未取得任何实质进展。</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朝鲜频繁试射中短程导弹，半岛安全形势隐藏风险。</a:t>
            </a:r>
            <a:endParaRPr lang="en-US" altLang="zh-CN" sz="18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1800" b="1" dirty="0">
                <a:solidFill>
                  <a:srgbClr val="231916"/>
                </a:solidFill>
                <a:effectLst/>
                <a:latin typeface="微软雅黑" pitchFamily="34" charset="-122"/>
                <a:ea typeface="微软雅黑" pitchFamily="34" charset="-122"/>
                <a:cs typeface="宋体" panose="02010600030101010101" pitchFamily="2" charset="-122"/>
              </a:rPr>
              <a:t>有关大国在半岛问题上继续激烈博弈，半岛局势的发展仍存在着较大的不稳定和不确定因素。</a:t>
            </a:r>
            <a:r>
              <a:rPr lang="zh-CN" altLang="zh-CN" sz="1800" b="1" dirty="0">
                <a:solidFill>
                  <a:srgbClr val="C00000"/>
                </a:solidFill>
                <a:effectLst/>
                <a:latin typeface="微软雅黑" pitchFamily="34" charset="-122"/>
                <a:ea typeface="微软雅黑" pitchFamily="34" charset="-122"/>
                <a:cs typeface="宋体" panose="02010600030101010101" pitchFamily="2" charset="-122"/>
              </a:rPr>
              <a:t>朝鲜半岛无核化进程目前消极僵持，前景不容乐观。</a:t>
            </a:r>
            <a:endParaRPr lang="zh-CN" altLang="en-US" b="1" dirty="0">
              <a:solidFill>
                <a:srgbClr val="C00000"/>
              </a:solidFill>
              <a:latin typeface="微软雅黑" pitchFamily="34" charset="-122"/>
              <a:ea typeface="微软雅黑" pitchFamily="34" charset="-122"/>
            </a:endParaRPr>
          </a:p>
        </p:txBody>
      </p:sp>
      <p:sp>
        <p:nvSpPr>
          <p:cNvPr id="5"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32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五、朝鲜半岛问题</a:t>
            </a:r>
            <a:endParaRPr lang="zh-CN" altLang="en-US" sz="32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10012680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5088607" y="1177673"/>
            <a:ext cx="1965335" cy="830997"/>
          </a:xfrm>
          <a:prstGeom prst="rect">
            <a:avLst/>
          </a:prstGeom>
        </p:spPr>
        <p:txBody>
          <a:bodyPr wrap="square">
            <a:spAutoFit/>
          </a:bodyPr>
          <a:lstStyle/>
          <a:p>
            <a:r>
              <a:rPr lang="zh-CN" altLang="en-US" sz="4800" b="1" dirty="0" smtClean="0">
                <a:solidFill>
                  <a:srgbClr val="FF0000"/>
                </a:solidFill>
                <a:latin typeface="黑体" pitchFamily="49" charset="-122"/>
                <a:ea typeface="黑体" pitchFamily="49" charset="-122"/>
              </a:rPr>
              <a:t>小 结</a:t>
            </a:r>
            <a:endParaRPr lang="zh-CN" altLang="en-US" sz="4800" dirty="0">
              <a:solidFill>
                <a:srgbClr val="FF0000"/>
              </a:solidFill>
              <a:latin typeface="黑体" pitchFamily="49" charset="-122"/>
              <a:ea typeface="黑体" pitchFamily="49" charset="-122"/>
            </a:endParaRPr>
          </a:p>
        </p:txBody>
      </p:sp>
      <p:sp>
        <p:nvSpPr>
          <p:cNvPr id="4" name="矩形 3"/>
          <p:cNvSpPr/>
          <p:nvPr/>
        </p:nvSpPr>
        <p:spPr>
          <a:xfrm>
            <a:off x="919438" y="1997839"/>
            <a:ext cx="9945189" cy="2959785"/>
          </a:xfrm>
          <a:prstGeom prst="rect">
            <a:avLst/>
          </a:prstGeom>
        </p:spPr>
        <p:txBody>
          <a:bodyPr wrap="square">
            <a:spAutoFit/>
          </a:bodyPr>
          <a:lstStyle/>
          <a:p>
            <a:pPr indent="720000" algn="just" fontAlgn="auto">
              <a:lnSpc>
                <a:spcPct val="150000"/>
              </a:lnSpc>
            </a:pPr>
            <a:r>
              <a:rPr lang="zh-CN" altLang="en-US" sz="3200" dirty="0">
                <a:latin typeface="华文中宋" panose="02010600040101010101" pitchFamily="2" charset="-122"/>
                <a:ea typeface="华文中宋" panose="02010600040101010101" pitchFamily="2" charset="-122"/>
                <a:cs typeface="Times New Roman" panose="02020603050405020304" pitchFamily="18" charset="0"/>
              </a:rPr>
              <a:t>本章通过概述我国周边概况及周边安全，结合时政热点问题，分析近年来我国的总体安全环境的整体情况、存在威胁和挑战。通过正确认识我国目前所处的安全环境，理性看待外部挑战，增强国家安全意识。</a:t>
            </a:r>
          </a:p>
        </p:txBody>
      </p:sp>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6945963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5088608" y="1273574"/>
            <a:ext cx="2662908" cy="830997"/>
          </a:xfrm>
          <a:prstGeom prst="rect">
            <a:avLst/>
          </a:prstGeom>
        </p:spPr>
        <p:txBody>
          <a:bodyPr wrap="none">
            <a:spAutoFit/>
          </a:bodyPr>
          <a:lstStyle/>
          <a:p>
            <a:r>
              <a:rPr lang="zh-CN" altLang="en-US" sz="4800" b="1" dirty="0" smtClean="0">
                <a:solidFill>
                  <a:srgbClr val="FF0000"/>
                </a:solidFill>
                <a:latin typeface="黑体" pitchFamily="49" charset="-122"/>
                <a:ea typeface="黑体" pitchFamily="49" charset="-122"/>
              </a:rPr>
              <a:t>思 考 题</a:t>
            </a:r>
            <a:endParaRPr lang="zh-CN" altLang="en-US" sz="4800" b="1" dirty="0">
              <a:solidFill>
                <a:srgbClr val="FF0000"/>
              </a:solidFill>
              <a:latin typeface="黑体" pitchFamily="49" charset="-122"/>
              <a:ea typeface="黑体" pitchFamily="49" charset="-122"/>
            </a:endParaRPr>
          </a:p>
        </p:txBody>
      </p:sp>
      <p:sp>
        <p:nvSpPr>
          <p:cNvPr id="4" name="矩形 3"/>
          <p:cNvSpPr/>
          <p:nvPr/>
        </p:nvSpPr>
        <p:spPr>
          <a:xfrm>
            <a:off x="757647" y="2215553"/>
            <a:ext cx="10830300" cy="1126462"/>
          </a:xfrm>
          <a:prstGeom prst="rect">
            <a:avLst/>
          </a:prstGeom>
        </p:spPr>
        <p:txBody>
          <a:bodyPr wrap="square">
            <a:spAutoFit/>
          </a:bodyPr>
          <a:lstStyle/>
          <a:p>
            <a:pPr>
              <a:lnSpc>
                <a:spcPct val="120000"/>
              </a:lnSpc>
            </a:pPr>
            <a:r>
              <a:rPr lang="en-US" altLang="zh-CN" sz="2800" b="1" dirty="0">
                <a:solidFill>
                  <a:schemeClr val="tx1">
                    <a:lumMod val="85000"/>
                    <a:lumOff val="15000"/>
                  </a:schemeClr>
                </a:solidFill>
                <a:latin typeface="华文中宋" panose="02010600040101010101" pitchFamily="2" charset="-122"/>
                <a:ea typeface="华文中宋" panose="02010600040101010101" pitchFamily="2" charset="-122"/>
              </a:rPr>
              <a:t>1</a:t>
            </a:r>
            <a:r>
              <a:rPr lang="en-US" altLang="zh-CN" sz="2800" b="1" dirty="0" smtClean="0">
                <a:solidFill>
                  <a:schemeClr val="tx1">
                    <a:lumMod val="85000"/>
                    <a:lumOff val="15000"/>
                  </a:schemeClr>
                </a:solidFill>
                <a:latin typeface="华文中宋" panose="02010600040101010101" pitchFamily="2" charset="-122"/>
                <a:ea typeface="华文中宋" panose="02010600040101010101" pitchFamily="2" charset="-122"/>
              </a:rPr>
              <a:t>.</a:t>
            </a:r>
            <a:r>
              <a:rPr lang="zh-CN" altLang="en-US" sz="2800" b="1" dirty="0">
                <a:solidFill>
                  <a:schemeClr val="tx1">
                    <a:lumMod val="85000"/>
                    <a:lumOff val="15000"/>
                  </a:schemeClr>
                </a:solidFill>
                <a:latin typeface="华文中宋" panose="02010600040101010101" pitchFamily="2" charset="-122"/>
                <a:ea typeface="华文中宋" panose="02010600040101010101" pitchFamily="2" charset="-122"/>
              </a:rPr>
              <a:t>我国周边安全环境的相对和平体现在哪些方面</a:t>
            </a:r>
            <a:r>
              <a:rPr lang="zh-CN" altLang="en-US" sz="2800" b="1" dirty="0" smtClean="0">
                <a:solidFill>
                  <a:schemeClr val="tx1">
                    <a:lumMod val="85000"/>
                    <a:lumOff val="15000"/>
                  </a:schemeClr>
                </a:solidFill>
                <a:latin typeface="华文中宋" panose="02010600040101010101" pitchFamily="2" charset="-122"/>
                <a:ea typeface="华文中宋" panose="02010600040101010101" pitchFamily="2" charset="-122"/>
              </a:rPr>
              <a:t>？ </a:t>
            </a:r>
            <a:endParaRPr lang="zh-CN" altLang="en-US" sz="2800" b="1" dirty="0">
              <a:solidFill>
                <a:schemeClr val="tx1">
                  <a:lumMod val="85000"/>
                  <a:lumOff val="15000"/>
                </a:schemeClr>
              </a:solidFill>
              <a:latin typeface="华文中宋" panose="02010600040101010101" pitchFamily="2" charset="-122"/>
              <a:ea typeface="华文中宋" panose="02010600040101010101" pitchFamily="2" charset="-122"/>
            </a:endParaRPr>
          </a:p>
          <a:p>
            <a:pPr>
              <a:lnSpc>
                <a:spcPct val="120000"/>
              </a:lnSpc>
            </a:pPr>
            <a:r>
              <a:rPr lang="en-US" altLang="zh-CN" sz="2800" b="1" dirty="0">
                <a:solidFill>
                  <a:schemeClr val="tx1">
                    <a:lumMod val="85000"/>
                    <a:lumOff val="15000"/>
                  </a:schemeClr>
                </a:solidFill>
                <a:latin typeface="华文中宋" panose="02010600040101010101" pitchFamily="2" charset="-122"/>
                <a:ea typeface="华文中宋" panose="02010600040101010101" pitchFamily="2" charset="-122"/>
              </a:rPr>
              <a:t>2</a:t>
            </a:r>
            <a:r>
              <a:rPr lang="en-US" altLang="zh-CN" sz="2800" b="1" dirty="0" smtClean="0">
                <a:solidFill>
                  <a:schemeClr val="tx1">
                    <a:lumMod val="85000"/>
                    <a:lumOff val="15000"/>
                  </a:schemeClr>
                </a:solidFill>
                <a:latin typeface="华文中宋" panose="02010600040101010101" pitchFamily="2" charset="-122"/>
                <a:ea typeface="华文中宋" panose="02010600040101010101" pitchFamily="2" charset="-122"/>
              </a:rPr>
              <a:t>.</a:t>
            </a:r>
            <a:r>
              <a:rPr lang="zh-CN" altLang="en-US" sz="2800" b="1" dirty="0">
                <a:solidFill>
                  <a:schemeClr val="tx1">
                    <a:lumMod val="85000"/>
                    <a:lumOff val="15000"/>
                  </a:schemeClr>
                </a:solidFill>
                <a:latin typeface="华文中宋" panose="02010600040101010101" pitchFamily="2" charset="-122"/>
                <a:ea typeface="华文中宋" panose="02010600040101010101" pitchFamily="2" charset="-122"/>
              </a:rPr>
              <a:t>我国周边安全环境面临哪些主要威胁与挑战</a:t>
            </a:r>
            <a:r>
              <a:rPr lang="zh-CN" altLang="en-US" sz="2800" b="1" dirty="0" smtClean="0">
                <a:solidFill>
                  <a:schemeClr val="tx1">
                    <a:lumMod val="85000"/>
                    <a:lumOff val="15000"/>
                  </a:schemeClr>
                </a:solidFill>
                <a:latin typeface="华文中宋" panose="02010600040101010101" pitchFamily="2" charset="-122"/>
                <a:ea typeface="华文中宋" panose="02010600040101010101" pitchFamily="2" charset="-122"/>
              </a:rPr>
              <a:t>？</a:t>
            </a:r>
            <a:endParaRPr lang="zh-CN" altLang="en-US" sz="28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grpSp>
        <p:nvGrpSpPr>
          <p:cNvPr id="11" name="组合 10"/>
          <p:cNvGrpSpPr/>
          <p:nvPr/>
        </p:nvGrpSpPr>
        <p:grpSpPr>
          <a:xfrm>
            <a:off x="5330167" y="5413620"/>
            <a:ext cx="5980563" cy="1002953"/>
            <a:chOff x="4937600" y="5457134"/>
            <a:chExt cx="5980563" cy="1002953"/>
          </a:xfrm>
        </p:grpSpPr>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3410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素材天下网 sucaitianxia"/>
          <p:cNvPicPr>
            <a:picLocks noChangeAspect="1" noChangeArrowheads="1"/>
          </p:cNvPicPr>
          <p:nvPr/>
        </p:nvPicPr>
        <p:blipFill>
          <a:blip r:embed="rId2"/>
          <a:srcRect/>
          <a:stretch>
            <a:fillRect/>
          </a:stretch>
        </p:blipFill>
        <p:spPr bwMode="auto">
          <a:xfrm>
            <a:off x="7961049" y="-8709"/>
            <a:ext cx="4238073" cy="2383390"/>
          </a:xfrm>
          <a:prstGeom prst="rect">
            <a:avLst/>
          </a:prstGeom>
          <a:noFill/>
          <a:ln w="9525">
            <a:noFill/>
            <a:miter lim="800000"/>
            <a:headEnd/>
            <a:tailEnd/>
          </a:ln>
        </p:spPr>
      </p:pic>
      <p:sp>
        <p:nvSpPr>
          <p:cNvPr id="6" name="矩形 5"/>
          <p:cNvSpPr/>
          <p:nvPr/>
        </p:nvSpPr>
        <p:spPr>
          <a:xfrm>
            <a:off x="1" y="1553612"/>
            <a:ext cx="12190413" cy="1865126"/>
          </a:xfrm>
          <a:prstGeom prst="rect">
            <a:avLst/>
          </a:prstGeom>
          <a:solidFill>
            <a:schemeClr val="accent1">
              <a:lumMod val="20000"/>
              <a:lumOff val="80000"/>
            </a:schemeClr>
          </a:solidFill>
          <a:ln w="9525">
            <a:noFill/>
            <a:miter lim="800000"/>
            <a:headEnd/>
            <a:tailEnd/>
          </a:ln>
        </p:spPr>
        <p:txBody>
          <a:bodyPr wrap="square">
            <a:spAutoFit/>
          </a:bodyPr>
          <a:lstStyle/>
          <a:p>
            <a:pPr algn="ctr">
              <a:lnSpc>
                <a:spcPct val="120000"/>
              </a:lnSpc>
            </a:pPr>
            <a:r>
              <a:rPr lang="zh-CN" altLang="en-US" sz="9600" b="1" dirty="0" smtClean="0">
                <a:solidFill>
                  <a:srgbClr val="FF0000"/>
                </a:solidFill>
                <a:latin typeface="微软雅黑" pitchFamily="34" charset="-122"/>
                <a:ea typeface="微软雅黑" pitchFamily="34" charset="-122"/>
              </a:rPr>
              <a:t>谢   谢！</a:t>
            </a:r>
            <a:endParaRPr lang="zh-CN" altLang="en-US" sz="9600" b="1" dirty="0">
              <a:solidFill>
                <a:srgbClr val="FF0000"/>
              </a:solidFill>
              <a:latin typeface="微软雅黑" pitchFamily="34" charset="-122"/>
              <a:ea typeface="微软雅黑" pitchFamily="34" charset="-122"/>
            </a:endParaRPr>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03879" y="87085"/>
            <a:ext cx="1385441" cy="1288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组合 11"/>
          <p:cNvGrpSpPr/>
          <p:nvPr/>
        </p:nvGrpSpPr>
        <p:grpSpPr>
          <a:xfrm>
            <a:off x="5330167" y="5413620"/>
            <a:ext cx="5980563" cy="1002953"/>
            <a:chOff x="4937600" y="5457134"/>
            <a:chExt cx="5980563" cy="1002953"/>
          </a:xfrm>
        </p:grpSpPr>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7600" y="5478891"/>
              <a:ext cx="157328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76243" y="5457134"/>
              <a:ext cx="1741920" cy="98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1346" y="5478891"/>
              <a:ext cx="1708708" cy="95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34952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a:extLst>
              <a:ext uri="{FF2B5EF4-FFF2-40B4-BE49-F238E27FC236}">
                <a16:creationId xmlns="" xmlns:a16="http://schemas.microsoft.com/office/drawing/2014/main" id="{D5B51A4C-8677-45EB-B7E3-1CB3827D6C9E}"/>
              </a:ext>
            </a:extLst>
          </p:cNvPr>
          <p:cNvSpPr>
            <a:spLocks noGrp="1"/>
          </p:cNvSpPr>
          <p:nvPr>
            <p:ph idx="1"/>
          </p:nvPr>
        </p:nvSpPr>
        <p:spPr>
          <a:xfrm>
            <a:off x="818606" y="1555117"/>
            <a:ext cx="11138263" cy="4246430"/>
          </a:xfrm>
          <a:prstGeom prst="rect">
            <a:avLst/>
          </a:prstGeom>
          <a:noFill/>
          <a:ln w="9525">
            <a:noFill/>
          </a:ln>
        </p:spPr>
        <p:txBody>
          <a:bodyPr wrap="square" anchor="ctr">
            <a:spAutoFit/>
          </a:bodyPr>
          <a:lstStyle/>
          <a:p>
            <a:pPr>
              <a:lnSpc>
                <a:spcPct val="120000"/>
              </a:lnSpc>
            </a:pPr>
            <a:r>
              <a:rPr lang="zh-CN" altLang="en-US" sz="2800" b="1" dirty="0" smtClean="0">
                <a:solidFill>
                  <a:srgbClr val="C00000"/>
                </a:solidFill>
                <a:latin typeface="微软雅黑" pitchFamily="34" charset="-122"/>
                <a:ea typeface="微软雅黑" pitchFamily="34" charset="-122"/>
                <a:cs typeface="Times New Roman" panose="02020603050405020304" pitchFamily="18" charset="0"/>
              </a:rPr>
              <a:t>我国：</a:t>
            </a:r>
            <a:endParaRPr lang="en-US" altLang="zh-CN" sz="2800" b="1" dirty="0" smtClean="0">
              <a:solidFill>
                <a:srgbClr val="C00000"/>
              </a:solidFill>
              <a:latin typeface="微软雅黑" pitchFamily="34" charset="-122"/>
              <a:ea typeface="微软雅黑" pitchFamily="34" charset="-122"/>
              <a:cs typeface="Times New Roman" panose="02020603050405020304" pitchFamily="18" charset="0"/>
            </a:endParaRPr>
          </a:p>
          <a:p>
            <a:pPr>
              <a:lnSpc>
                <a:spcPct val="120000"/>
              </a:lnSpc>
            </a:pPr>
            <a:r>
              <a:rPr lang="zh-CN" altLang="en-US" sz="2800" b="1" dirty="0" smtClean="0">
                <a:latin typeface="微软雅黑" pitchFamily="34" charset="-122"/>
                <a:ea typeface="微软雅黑" pitchFamily="34" charset="-122"/>
                <a:cs typeface="Times New Roman" panose="02020603050405020304" pitchFamily="18" charset="0"/>
              </a:rPr>
              <a:t>陆地</a:t>
            </a:r>
            <a:r>
              <a:rPr lang="zh-CN" altLang="en-US" sz="2800" b="1" dirty="0">
                <a:latin typeface="微软雅黑" pitchFamily="34" charset="-122"/>
                <a:ea typeface="微软雅黑" pitchFamily="34" charset="-122"/>
                <a:cs typeface="Times New Roman" panose="02020603050405020304" pitchFamily="18" charset="0"/>
              </a:rPr>
              <a:t>面积960万平方</a:t>
            </a:r>
            <a:r>
              <a:rPr lang="zh-CN" altLang="en-US" sz="2800" b="1" dirty="0">
                <a:latin typeface="微软雅黑" pitchFamily="34" charset="-122"/>
                <a:ea typeface="微软雅黑" pitchFamily="34" charset="-122"/>
              </a:rPr>
              <a:t>千米</a:t>
            </a:r>
          </a:p>
          <a:p>
            <a:pPr>
              <a:lnSpc>
                <a:spcPct val="120000"/>
              </a:lnSpc>
            </a:pPr>
            <a:r>
              <a:rPr lang="zh-CN" altLang="en-US" sz="2800" b="1" dirty="0">
                <a:latin typeface="微软雅黑" pitchFamily="34" charset="-122"/>
                <a:ea typeface="微软雅黑" pitchFamily="34" charset="-122"/>
                <a:cs typeface="Times New Roman" panose="02020603050405020304" pitchFamily="18" charset="0"/>
              </a:rPr>
              <a:t>海洋面积300万平方</a:t>
            </a:r>
            <a:r>
              <a:rPr lang="zh-CN" altLang="en-US" sz="2800" b="1" dirty="0">
                <a:latin typeface="微软雅黑" pitchFamily="34" charset="-122"/>
                <a:ea typeface="微软雅黑" pitchFamily="34" charset="-122"/>
              </a:rPr>
              <a:t>千米</a:t>
            </a:r>
            <a:endParaRPr lang="en-US" altLang="zh-CN" sz="2800" b="1" dirty="0">
              <a:latin typeface="微软雅黑" pitchFamily="34" charset="-122"/>
              <a:ea typeface="微软雅黑" pitchFamily="34" charset="-122"/>
            </a:endParaRPr>
          </a:p>
          <a:p>
            <a:pPr>
              <a:lnSpc>
                <a:spcPct val="120000"/>
              </a:lnSpc>
            </a:pPr>
            <a:r>
              <a:rPr lang="zh-CN" altLang="en-US" sz="2800" b="1" dirty="0" smtClean="0">
                <a:latin typeface="微软雅黑" pitchFamily="34" charset="-122"/>
                <a:ea typeface="微软雅黑" pitchFamily="34" charset="-122"/>
                <a:cs typeface="Times New Roman" panose="02020603050405020304" pitchFamily="18" charset="0"/>
              </a:rPr>
              <a:t>陆地</a:t>
            </a:r>
            <a:r>
              <a:rPr lang="zh-CN" altLang="en-US" sz="2800" b="1" dirty="0">
                <a:latin typeface="微软雅黑" pitchFamily="34" charset="-122"/>
                <a:ea typeface="微软雅黑" pitchFamily="34" charset="-122"/>
                <a:cs typeface="Times New Roman" panose="02020603050405020304" pitchFamily="18" charset="0"/>
              </a:rPr>
              <a:t>边界线约22</a:t>
            </a:r>
            <a:r>
              <a:rPr lang="en-US" altLang="zh-CN" sz="2800" b="1" dirty="0">
                <a:latin typeface="微软雅黑" pitchFamily="34" charset="-122"/>
                <a:ea typeface="微软雅黑" pitchFamily="34" charset="-122"/>
                <a:cs typeface="Times New Roman" panose="02020603050405020304" pitchFamily="18" charset="0"/>
              </a:rPr>
              <a:t>8</a:t>
            </a:r>
            <a:r>
              <a:rPr lang="zh-CN" altLang="en-US" sz="2800" b="1" dirty="0">
                <a:latin typeface="微软雅黑" pitchFamily="34" charset="-122"/>
                <a:ea typeface="微软雅黑" pitchFamily="34" charset="-122"/>
                <a:cs typeface="Times New Roman" panose="02020603050405020304" pitchFamily="18" charset="0"/>
              </a:rPr>
              <a:t>00</a:t>
            </a:r>
            <a:r>
              <a:rPr lang="zh-CN" altLang="en-US" sz="2800" b="1" dirty="0">
                <a:latin typeface="微软雅黑" pitchFamily="34" charset="-122"/>
                <a:ea typeface="微软雅黑" pitchFamily="34" charset="-122"/>
              </a:rPr>
              <a:t>千米</a:t>
            </a:r>
          </a:p>
          <a:p>
            <a:pPr>
              <a:lnSpc>
                <a:spcPct val="120000"/>
              </a:lnSpc>
            </a:pPr>
            <a:r>
              <a:rPr lang="zh-CN" altLang="en-US" sz="2800" b="1" dirty="0">
                <a:latin typeface="微软雅黑" pitchFamily="34" charset="-122"/>
                <a:ea typeface="微软雅黑" pitchFamily="34" charset="-122"/>
                <a:cs typeface="Times New Roman" panose="02020603050405020304" pitchFamily="18" charset="0"/>
              </a:rPr>
              <a:t>海疆线约32000</a:t>
            </a:r>
            <a:r>
              <a:rPr lang="zh-CN" altLang="en-US" sz="2800" b="1" dirty="0">
                <a:latin typeface="微软雅黑" pitchFamily="34" charset="-122"/>
                <a:ea typeface="微软雅黑" pitchFamily="34" charset="-122"/>
              </a:rPr>
              <a:t>千米，</a:t>
            </a:r>
            <a:r>
              <a:rPr lang="zh-CN" altLang="zh-CN" sz="2800" b="1" dirty="0">
                <a:solidFill>
                  <a:srgbClr val="231916"/>
                </a:solidFill>
                <a:latin typeface="微软雅黑" pitchFamily="34" charset="-122"/>
                <a:ea typeface="微软雅黑" pitchFamily="34" charset="-122"/>
                <a:cs typeface="宋体" panose="02010600030101010101" pitchFamily="2" charset="-122"/>
              </a:rPr>
              <a:t>其中大陆海岸线长约</a:t>
            </a:r>
            <a:r>
              <a:rPr lang="en-US" altLang="zh-CN" sz="2800" b="1" dirty="0">
                <a:solidFill>
                  <a:srgbClr val="231916"/>
                </a:solidFill>
                <a:latin typeface="微软雅黑" pitchFamily="34" charset="-122"/>
                <a:ea typeface="微软雅黑" pitchFamily="34" charset="-122"/>
                <a:cs typeface="宋体" panose="02010600030101010101" pitchFamily="2" charset="-122"/>
              </a:rPr>
              <a:t>16800</a:t>
            </a:r>
            <a:r>
              <a:rPr lang="zh-CN" altLang="zh-CN" sz="2800" b="1" dirty="0">
                <a:solidFill>
                  <a:srgbClr val="231916"/>
                </a:solidFill>
                <a:latin typeface="微软雅黑" pitchFamily="34" charset="-122"/>
                <a:ea typeface="微软雅黑" pitchFamily="34" charset="-122"/>
                <a:cs typeface="宋体" panose="02010600030101010101" pitchFamily="2" charset="-122"/>
              </a:rPr>
              <a:t>千米，</a:t>
            </a:r>
            <a:endParaRPr lang="en-US" altLang="zh-CN" sz="2800" b="1" dirty="0">
              <a:solidFill>
                <a:srgbClr val="231916"/>
              </a:solidFill>
              <a:latin typeface="微软雅黑" pitchFamily="34" charset="-122"/>
              <a:ea typeface="微软雅黑" pitchFamily="34" charset="-122"/>
              <a:cs typeface="宋体" panose="02010600030101010101" pitchFamily="2" charset="-122"/>
            </a:endParaRPr>
          </a:p>
          <a:p>
            <a:pPr>
              <a:lnSpc>
                <a:spcPct val="120000"/>
              </a:lnSpc>
            </a:pP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海岛约</a:t>
            </a:r>
            <a:r>
              <a:rPr lang="en-US" altLang="zh-CN" sz="2800" b="1" dirty="0">
                <a:solidFill>
                  <a:srgbClr val="231916"/>
                </a:solidFill>
                <a:effectLst/>
                <a:latin typeface="微软雅黑" pitchFamily="34" charset="-122"/>
                <a:ea typeface="微软雅黑" pitchFamily="34" charset="-122"/>
                <a:cs typeface="宋体" panose="02010600030101010101" pitchFamily="2" charset="-122"/>
              </a:rPr>
              <a:t>7100</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个，</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r>
              <a:rPr lang="zh-CN" altLang="zh-CN" sz="2800" b="1" dirty="0" smtClean="0">
                <a:solidFill>
                  <a:srgbClr val="231916"/>
                </a:solidFill>
                <a:effectLst/>
                <a:latin typeface="微软雅黑" pitchFamily="34" charset="-122"/>
                <a:ea typeface="微软雅黑" pitchFamily="34" charset="-122"/>
                <a:cs typeface="宋体" panose="02010600030101010101" pitchFamily="2" charset="-122"/>
              </a:rPr>
              <a:t>与</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我国相邻的</a:t>
            </a:r>
            <a:r>
              <a:rPr lang="en-US" altLang="zh-CN" sz="2800" b="1" dirty="0">
                <a:solidFill>
                  <a:srgbClr val="231916"/>
                </a:solidFill>
                <a:effectLst/>
                <a:latin typeface="微软雅黑" pitchFamily="34" charset="-122"/>
                <a:ea typeface="微软雅黑" pitchFamily="34" charset="-122"/>
                <a:cs typeface="宋体" panose="02010600030101010101" pitchFamily="2" charset="-122"/>
              </a:rPr>
              <a:t>3</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个边缘海的总面积为</a:t>
            </a:r>
            <a:r>
              <a:rPr lang="en-US" altLang="zh-CN" sz="2800" b="1" dirty="0">
                <a:solidFill>
                  <a:srgbClr val="231916"/>
                </a:solidFill>
                <a:effectLst/>
                <a:latin typeface="微软雅黑" pitchFamily="34" charset="-122"/>
                <a:ea typeface="微软雅黑" pitchFamily="34" charset="-122"/>
                <a:cs typeface="宋体" panose="02010600030101010101" pitchFamily="2" charset="-122"/>
              </a:rPr>
              <a:t>468</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万平方千米</a:t>
            </a:r>
            <a:endParaRPr lang="zh-CN" altLang="en-US" sz="2800" b="1" dirty="0">
              <a:latin typeface="微软雅黑" pitchFamily="34" charset="-122"/>
              <a:ea typeface="微软雅黑" pitchFamily="34" charset="-122"/>
            </a:endParaRP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一、我国地缘环境的基本特点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3125750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0D0ABAEB-70BD-4754-A0DD-6E1E50240E90}"/>
              </a:ext>
            </a:extLst>
          </p:cNvPr>
          <p:cNvSpPr>
            <a:spLocks noGrp="1"/>
          </p:cNvSpPr>
          <p:nvPr>
            <p:ph idx="1"/>
          </p:nvPr>
        </p:nvSpPr>
        <p:spPr>
          <a:xfrm>
            <a:off x="592183" y="1495230"/>
            <a:ext cx="10981509" cy="4995995"/>
          </a:xfrm>
        </p:spPr>
        <p:txBody>
          <a:bodyPr>
            <a:noAutofit/>
          </a:bodyPr>
          <a:lstStyle/>
          <a:p>
            <a:pPr>
              <a:lnSpc>
                <a:spcPct val="120000"/>
              </a:lnSpc>
            </a:pPr>
            <a:r>
              <a:rPr lang="zh-CN" altLang="zh-CN" sz="2800" b="1" dirty="0">
                <a:solidFill>
                  <a:srgbClr val="0070C0"/>
                </a:solidFill>
                <a:effectLst/>
                <a:latin typeface="微软雅黑" pitchFamily="34" charset="-122"/>
                <a:ea typeface="微软雅黑" pitchFamily="34" charset="-122"/>
                <a:cs typeface="Arial Unicode MS"/>
              </a:rPr>
              <a:t>（一）我国周边国家众多，影响复杂</a:t>
            </a:r>
          </a:p>
          <a:p>
            <a:pPr>
              <a:lnSpc>
                <a:spcPct val="120000"/>
              </a:lnSpc>
            </a:pPr>
            <a:r>
              <a:rPr lang="zh-CN" altLang="zh-CN" sz="2800" b="1" dirty="0">
                <a:effectLst/>
                <a:latin typeface="微软雅黑" pitchFamily="34" charset="-122"/>
                <a:ea typeface="微软雅黑" pitchFamily="34" charset="-122"/>
                <a:cs typeface="宋体" panose="02010600030101010101" pitchFamily="2" charset="-122"/>
              </a:rPr>
              <a:t>我国周边</a:t>
            </a:r>
            <a:r>
              <a:rPr lang="zh-CN" altLang="en-US" sz="2800" b="1" dirty="0">
                <a:effectLst/>
                <a:latin typeface="微软雅黑" pitchFamily="34" charset="-122"/>
                <a:ea typeface="微软雅黑" pitchFamily="34" charset="-122"/>
                <a:cs typeface="宋体" panose="02010600030101010101" pitchFamily="2" charset="-122"/>
              </a:rPr>
              <a:t>的邻国</a:t>
            </a:r>
            <a:r>
              <a:rPr lang="zh-CN" altLang="zh-CN" sz="2800" b="1" dirty="0">
                <a:effectLst/>
                <a:latin typeface="微软雅黑" pitchFamily="34" charset="-122"/>
                <a:ea typeface="微软雅黑" pitchFamily="34" charset="-122"/>
                <a:cs typeface="宋体" panose="02010600030101010101" pitchFamily="2" charset="-122"/>
              </a:rPr>
              <a:t>共有</a:t>
            </a:r>
            <a:r>
              <a:rPr lang="en-US" altLang="zh-CN" sz="2800" b="1" dirty="0">
                <a:solidFill>
                  <a:srgbClr val="C00000"/>
                </a:solidFill>
                <a:effectLst/>
                <a:latin typeface="微软雅黑" pitchFamily="34" charset="-122"/>
                <a:ea typeface="微软雅黑" pitchFamily="34" charset="-122"/>
                <a:cs typeface="宋体" panose="02010600030101010101" pitchFamily="2" charset="-122"/>
              </a:rPr>
              <a:t>21</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个。</a:t>
            </a:r>
            <a:endParaRPr lang="en-US" altLang="zh-CN" sz="2800" b="1" dirty="0">
              <a:solidFill>
                <a:srgbClr val="C00000"/>
              </a:solidFill>
              <a:effectLst/>
              <a:latin typeface="微软雅黑" pitchFamily="34" charset="-122"/>
              <a:ea typeface="微软雅黑" pitchFamily="34" charset="-122"/>
              <a:cs typeface="宋体" panose="02010600030101010101" pitchFamily="2" charset="-122"/>
            </a:endParaRPr>
          </a:p>
          <a:p>
            <a:pPr>
              <a:lnSpc>
                <a:spcPct val="120000"/>
              </a:lnSpc>
            </a:pP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海上邻国</a:t>
            </a:r>
            <a:r>
              <a:rPr lang="en-US" altLang="zh-CN" sz="2800" b="1" dirty="0">
                <a:solidFill>
                  <a:srgbClr val="C00000"/>
                </a:solidFill>
                <a:effectLst/>
                <a:latin typeface="微软雅黑" pitchFamily="34" charset="-122"/>
                <a:ea typeface="微软雅黑" pitchFamily="34" charset="-122"/>
                <a:cs typeface="宋体" panose="02010600030101010101" pitchFamily="2" charset="-122"/>
              </a:rPr>
              <a:t>9</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个，</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分别为韩国、日本、菲律宾、马来西亚、文莱、印度尼西亚、新加坡、越南、朝鲜；</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陆地邻国</a:t>
            </a:r>
            <a:r>
              <a:rPr lang="en-US" altLang="zh-CN" sz="2800" b="1" dirty="0">
                <a:solidFill>
                  <a:srgbClr val="C00000"/>
                </a:solidFill>
                <a:effectLst/>
                <a:latin typeface="微软雅黑" pitchFamily="34" charset="-122"/>
                <a:ea typeface="微软雅黑" pitchFamily="34" charset="-122"/>
                <a:cs typeface="宋体" panose="02010600030101010101" pitchFamily="2" charset="-122"/>
              </a:rPr>
              <a:t>14</a:t>
            </a:r>
            <a:r>
              <a:rPr lang="zh-CN" altLang="zh-CN" sz="2800" b="1" dirty="0">
                <a:solidFill>
                  <a:srgbClr val="C00000"/>
                </a:solidFill>
                <a:effectLst/>
                <a:latin typeface="微软雅黑" pitchFamily="34" charset="-122"/>
                <a:ea typeface="微软雅黑" pitchFamily="34" charset="-122"/>
                <a:cs typeface="宋体" panose="02010600030101010101" pitchFamily="2" charset="-122"/>
              </a:rPr>
              <a:t>个，</a:t>
            </a:r>
            <a:r>
              <a:rPr lang="zh-CN" altLang="zh-CN" sz="2800" b="1" dirty="0">
                <a:solidFill>
                  <a:srgbClr val="231916"/>
                </a:solidFill>
                <a:effectLst/>
                <a:latin typeface="微软雅黑" pitchFamily="34" charset="-122"/>
                <a:ea typeface="微软雅黑" pitchFamily="34" charset="-122"/>
                <a:cs typeface="宋体" panose="02010600030101010101" pitchFamily="2" charset="-122"/>
              </a:rPr>
              <a:t>分别为朝鲜、俄罗斯、蒙古、哈萨克斯坦、吉尔吉斯斯坦、塔吉克斯坦、阿富汗、巴基斯坦、印度、尼泊尔、不丹、缅甸、老挝和越南。</a:t>
            </a:r>
            <a:endParaRPr lang="en-US" altLang="zh-CN" sz="28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20000"/>
              </a:lnSpc>
            </a:pPr>
            <a:r>
              <a:rPr lang="zh-CN" altLang="zh-CN" sz="2800" b="1" dirty="0">
                <a:solidFill>
                  <a:srgbClr val="138C53"/>
                </a:solidFill>
                <a:effectLst/>
                <a:latin typeface="微软雅黑" pitchFamily="34" charset="-122"/>
                <a:ea typeface="微软雅黑" pitchFamily="34" charset="-122"/>
                <a:cs typeface="宋体" panose="02010600030101010101" pitchFamily="2" charset="-122"/>
              </a:rPr>
              <a:t>越南和朝鲜，既是我国陆地邻国，又是海上邻国</a:t>
            </a:r>
            <a:r>
              <a:rPr lang="zh-CN" altLang="zh-CN" sz="2800" b="1" dirty="0" smtClean="0">
                <a:solidFill>
                  <a:srgbClr val="138C53"/>
                </a:solidFill>
                <a:effectLst/>
                <a:latin typeface="微软雅黑" pitchFamily="34" charset="-122"/>
                <a:ea typeface="微软雅黑" pitchFamily="34" charset="-122"/>
                <a:cs typeface="宋体" panose="02010600030101010101" pitchFamily="2" charset="-122"/>
              </a:rPr>
              <a:t>。</a:t>
            </a:r>
            <a:endParaRPr lang="zh-CN" altLang="en-US" sz="2800" dirty="0">
              <a:latin typeface="微软雅黑" pitchFamily="34" charset="-122"/>
              <a:ea typeface="微软雅黑" pitchFamily="34" charset="-122"/>
            </a:endParaRPr>
          </a:p>
        </p:txBody>
      </p:sp>
      <p:sp>
        <p:nvSpPr>
          <p:cNvPr id="6"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一、我国地缘环境的基本特点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295340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 xmlns:a16="http://schemas.microsoft.com/office/drawing/2014/main" id="{8C0C488A-8288-4D94-B0D1-5812E4545D02}"/>
              </a:ext>
            </a:extLst>
          </p:cNvPr>
          <p:cNvSpPr>
            <a:spLocks noGrp="1"/>
          </p:cNvSpPr>
          <p:nvPr>
            <p:ph idx="1"/>
          </p:nvPr>
        </p:nvSpPr>
        <p:spPr>
          <a:xfrm>
            <a:off x="444137" y="1432158"/>
            <a:ext cx="11355977" cy="5102613"/>
          </a:xfrm>
        </p:spPr>
        <p:txBody>
          <a:bodyPr>
            <a:normAutofit/>
          </a:bodyPr>
          <a:lstStyle/>
          <a:p>
            <a:pPr>
              <a:lnSpc>
                <a:spcPct val="150000"/>
              </a:lnSpc>
            </a:pPr>
            <a:r>
              <a:rPr lang="zh-CN" altLang="en-US" sz="2000" b="1" dirty="0" smtClean="0">
                <a:solidFill>
                  <a:srgbClr val="231916"/>
                </a:solidFill>
                <a:latin typeface="微软雅黑" pitchFamily="34" charset="-122"/>
                <a:ea typeface="微软雅黑" pitchFamily="34" charset="-122"/>
                <a:cs typeface="宋体" panose="02010600030101010101" pitchFamily="2" charset="-122"/>
              </a:rPr>
              <a:t>众多</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邻国对我国安全的影响是复杂的。</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在这些</a:t>
            </a:r>
            <a:r>
              <a:rPr lang="zh-CN" altLang="en-US" sz="2000" b="1" dirty="0">
                <a:solidFill>
                  <a:srgbClr val="231916"/>
                </a:solidFill>
                <a:effectLst/>
                <a:latin typeface="微软雅黑" pitchFamily="34" charset="-122"/>
                <a:ea typeface="微软雅黑" pitchFamily="34" charset="-122"/>
                <a:cs typeface="宋体" panose="02010600030101010101" pitchFamily="2" charset="-122"/>
              </a:rPr>
              <a:t>邻国</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中，有的曾经对我国进行过</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侵略</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，并且目前仍然是经济大国或军事大国；</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有的邻国之间</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积怨很深</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，剑拔弩张，一旦发生</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冲突</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，必将影响我国边境安全；</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有的国家内部</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不稳定因素很多</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，一旦</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内乱</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，必将对我国边境造成压力；</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有的居民与我国边境地区的</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居民同属一族</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，一旦这些邻国国内的</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狭隘民族主义</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泛起，就可能引起我国的民族纠纷；</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有的国家居民与我国某些地区的</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居民信仰同一种宗教</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，一旦这些国家内</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宗教派别斗争加剧</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，就可能增加我国相关地区的不稳定因素；</a:t>
            </a:r>
            <a:endParaRPr lang="en-US" altLang="zh-CN" sz="2000" b="1" dirty="0">
              <a:solidFill>
                <a:srgbClr val="231916"/>
              </a:solidFill>
              <a:effectLst/>
              <a:latin typeface="微软雅黑" pitchFamily="34" charset="-122"/>
              <a:ea typeface="微软雅黑" pitchFamily="34" charset="-122"/>
              <a:cs typeface="宋体" panose="02010600030101010101" pitchFamily="2" charset="-122"/>
            </a:endParaRPr>
          </a:p>
          <a:p>
            <a:pPr>
              <a:lnSpc>
                <a:spcPct val="150000"/>
              </a:lnSpc>
            </a:pP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还有一些国家与我国之间存在着历史遗留下来的</a:t>
            </a:r>
            <a:r>
              <a:rPr lang="zh-CN" altLang="zh-CN" sz="2000" b="1" dirty="0">
                <a:solidFill>
                  <a:srgbClr val="C00000"/>
                </a:solidFill>
                <a:effectLst/>
                <a:latin typeface="微软雅黑" pitchFamily="34" charset="-122"/>
                <a:ea typeface="微软雅黑" pitchFamily="34" charset="-122"/>
                <a:cs typeface="宋体" panose="02010600030101010101" pitchFamily="2" charset="-122"/>
              </a:rPr>
              <a:t>边界领土争议和海洋国土划界的争议</a:t>
            </a:r>
            <a:r>
              <a:rPr lang="zh-CN" altLang="zh-CN" sz="2000" b="1" dirty="0">
                <a:solidFill>
                  <a:srgbClr val="231916"/>
                </a:solidFill>
                <a:effectLst/>
                <a:latin typeface="微软雅黑" pitchFamily="34" charset="-122"/>
                <a:ea typeface="微软雅黑" pitchFamily="34" charset="-122"/>
                <a:cs typeface="宋体" panose="02010600030101010101" pitchFamily="2" charset="-122"/>
              </a:rPr>
              <a:t>，存在着引发边界事件甚至武装冲突的可能。</a:t>
            </a:r>
            <a:endParaRPr lang="zh-CN" altLang="zh-CN" sz="2000" b="1" dirty="0">
              <a:effectLst/>
              <a:latin typeface="微软雅黑" pitchFamily="34" charset="-122"/>
              <a:ea typeface="微软雅黑" pitchFamily="34" charset="-122"/>
              <a:cs typeface="宋体" panose="02010600030101010101" pitchFamily="2" charset="-122"/>
            </a:endParaRPr>
          </a:p>
          <a:p>
            <a:endParaRPr lang="zh-CN" altLang="en-US" dirty="0"/>
          </a:p>
        </p:txBody>
      </p:sp>
      <p:sp>
        <p:nvSpPr>
          <p:cNvPr id="4" name="Text Box 45"/>
          <p:cNvSpPr txBox="1">
            <a:spLocks noChangeArrowheads="1"/>
          </p:cNvSpPr>
          <p:nvPr/>
        </p:nvSpPr>
        <p:spPr bwMode="auto">
          <a:xfrm>
            <a:off x="1523174" y="143646"/>
            <a:ext cx="10668826" cy="1152525"/>
          </a:xfrm>
          <a:prstGeom prst="rect">
            <a:avLst/>
          </a:prstGeom>
          <a:solidFill>
            <a:srgbClr val="0070C0">
              <a:alpha val="89803"/>
            </a:srgbClr>
          </a:solidFill>
          <a:ln w="9525" algn="ctr">
            <a:noFill/>
            <a:miter lim="800000"/>
            <a:headEnd/>
            <a:tailEnd/>
          </a:ln>
          <a:effectLst>
            <a:outerShdw dist="107763" dir="2700000" algn="ctr" rotWithShape="0">
              <a:srgbClr val="808080">
                <a:alpha val="50000"/>
              </a:srgbClr>
            </a:outerShdw>
          </a:effectLst>
        </p:spPr>
        <p:txBody>
          <a:bodyPr anchor="ctr"/>
          <a:lstStyle/>
          <a:p>
            <a:pPr>
              <a:defRPr/>
            </a:pPr>
            <a:r>
              <a:rPr lang="zh-CN" altLang="en-US" sz="4000" dirty="0" smtClean="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rPr>
              <a:t>一、我国地缘环境的基本特点</a:t>
            </a:r>
            <a:endParaRPr lang="zh-CN" altLang="en-US" sz="4000" dirty="0">
              <a:solidFill>
                <a:srgbClr val="FFFF00"/>
              </a:solidFill>
              <a:effectLst>
                <a:outerShdw blurRad="38100" dist="38100" dir="2700000" algn="tl">
                  <a:srgbClr val="000000">
                    <a:alpha val="43137"/>
                  </a:srgbClr>
                </a:outerShdw>
              </a:effectLst>
              <a:latin typeface="Corbel" pitchFamily="34" charset="0"/>
              <a:ea typeface="黑体" pitchFamily="2" charset="-122"/>
              <a:cs typeface="Arial" charset="0"/>
            </a:endParaRPr>
          </a:p>
        </p:txBody>
      </p:sp>
    </p:spTree>
    <p:extLst>
      <p:ext uri="{BB962C8B-B14F-4D97-AF65-F5344CB8AC3E}">
        <p14:creationId xmlns:p14="http://schemas.microsoft.com/office/powerpoint/2010/main" val="4193692791"/>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2708</TotalTime>
  <Words>7138</Words>
  <Application>Microsoft Office PowerPoint</Application>
  <PresentationFormat>自定义</PresentationFormat>
  <Paragraphs>357</Paragraphs>
  <Slides>64</Slides>
  <Notes>0</Notes>
  <HiddenSlides>0</HiddenSlides>
  <MMClips>0</MMClips>
  <ScaleCrop>false</ScaleCrop>
  <HeadingPairs>
    <vt:vector size="4" baseType="variant">
      <vt:variant>
        <vt:lpstr>主题</vt:lpstr>
      </vt:variant>
      <vt:variant>
        <vt:i4>1</vt:i4>
      </vt:variant>
      <vt:variant>
        <vt:lpstr>幻灯片标题</vt:lpstr>
      </vt:variant>
      <vt:variant>
        <vt:i4>64</vt:i4>
      </vt:variant>
    </vt:vector>
  </HeadingPairs>
  <TitlesOfParts>
    <vt:vector size="65"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sjk-hzh</dc:creator>
  <cp:lastModifiedBy>dreamsummit</cp:lastModifiedBy>
  <cp:revision>277</cp:revision>
  <dcterms:created xsi:type="dcterms:W3CDTF">2019-04-17T08:43:46Z</dcterms:created>
  <dcterms:modified xsi:type="dcterms:W3CDTF">2021-11-23T11:00:34Z</dcterms:modified>
</cp:coreProperties>
</file>