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handoutMasterIdLst>
    <p:handoutMasterId r:id="rId48"/>
  </p:handoutMasterIdLst>
  <p:sldIdLst>
    <p:sldId id="256" r:id="rId2"/>
    <p:sldId id="288" r:id="rId3"/>
    <p:sldId id="335" r:id="rId4"/>
    <p:sldId id="389" r:id="rId5"/>
    <p:sldId id="474" r:id="rId6"/>
    <p:sldId id="490" r:id="rId7"/>
    <p:sldId id="565" r:id="rId8"/>
    <p:sldId id="491" r:id="rId9"/>
    <p:sldId id="492" r:id="rId10"/>
    <p:sldId id="493" r:id="rId11"/>
    <p:sldId id="562" r:id="rId12"/>
    <p:sldId id="494" r:id="rId13"/>
    <p:sldId id="566" r:id="rId14"/>
    <p:sldId id="496" r:id="rId15"/>
    <p:sldId id="602" r:id="rId16"/>
    <p:sldId id="603" r:id="rId17"/>
    <p:sldId id="605" r:id="rId18"/>
    <p:sldId id="606" r:id="rId19"/>
    <p:sldId id="495" r:id="rId20"/>
    <p:sldId id="600" r:id="rId21"/>
    <p:sldId id="581" r:id="rId22"/>
    <p:sldId id="594" r:id="rId23"/>
    <p:sldId id="582" r:id="rId24"/>
    <p:sldId id="583" r:id="rId25"/>
    <p:sldId id="595" r:id="rId26"/>
    <p:sldId id="584" r:id="rId27"/>
    <p:sldId id="596" r:id="rId28"/>
    <p:sldId id="585" r:id="rId29"/>
    <p:sldId id="597" r:id="rId30"/>
    <p:sldId id="586" r:id="rId31"/>
    <p:sldId id="598" r:id="rId32"/>
    <p:sldId id="587" r:id="rId33"/>
    <p:sldId id="588" r:id="rId34"/>
    <p:sldId id="599" r:id="rId35"/>
    <p:sldId id="589" r:id="rId36"/>
    <p:sldId id="590" r:id="rId37"/>
    <p:sldId id="591" r:id="rId38"/>
    <p:sldId id="592" r:id="rId39"/>
    <p:sldId id="498" r:id="rId40"/>
    <p:sldId id="499" r:id="rId41"/>
    <p:sldId id="563" r:id="rId42"/>
    <p:sldId id="500" r:id="rId43"/>
    <p:sldId id="501" r:id="rId44"/>
    <p:sldId id="502" r:id="rId45"/>
    <p:sldId id="317" r:id="rId46"/>
  </p:sldIdLst>
  <p:sldSz cx="12190413" cy="6859588"/>
  <p:notesSz cx="7099300" cy="10234613"/>
  <p:defaultTextStyle>
    <a:defPPr>
      <a:defRPr lang="zh-CN"/>
    </a:defPPr>
    <a:lvl1pPr marL="0" algn="l" defTabSz="1088433" rtl="0" eaLnBrk="1" latinLnBrk="0" hangingPunct="1">
      <a:defRPr sz="2100" kern="1200">
        <a:solidFill>
          <a:schemeClr val="tx1"/>
        </a:solidFill>
        <a:latin typeface="+mn-lt"/>
        <a:ea typeface="+mn-ea"/>
        <a:cs typeface="+mn-cs"/>
      </a:defRPr>
    </a:lvl1pPr>
    <a:lvl2pPr marL="544216" algn="l" defTabSz="1088433" rtl="0" eaLnBrk="1" latinLnBrk="0" hangingPunct="1">
      <a:defRPr sz="2100" kern="1200">
        <a:solidFill>
          <a:schemeClr val="tx1"/>
        </a:solidFill>
        <a:latin typeface="+mn-lt"/>
        <a:ea typeface="+mn-ea"/>
        <a:cs typeface="+mn-cs"/>
      </a:defRPr>
    </a:lvl2pPr>
    <a:lvl3pPr marL="1088433" algn="l" defTabSz="1088433" rtl="0" eaLnBrk="1" latinLnBrk="0" hangingPunct="1">
      <a:defRPr sz="2100" kern="1200">
        <a:solidFill>
          <a:schemeClr val="tx1"/>
        </a:solidFill>
        <a:latin typeface="+mn-lt"/>
        <a:ea typeface="+mn-ea"/>
        <a:cs typeface="+mn-cs"/>
      </a:defRPr>
    </a:lvl3pPr>
    <a:lvl4pPr marL="1632649" algn="l" defTabSz="1088433" rtl="0" eaLnBrk="1" latinLnBrk="0" hangingPunct="1">
      <a:defRPr sz="2100" kern="1200">
        <a:solidFill>
          <a:schemeClr val="tx1"/>
        </a:solidFill>
        <a:latin typeface="+mn-lt"/>
        <a:ea typeface="+mn-ea"/>
        <a:cs typeface="+mn-cs"/>
      </a:defRPr>
    </a:lvl4pPr>
    <a:lvl5pPr marL="2176864" algn="l" defTabSz="1088433" rtl="0" eaLnBrk="1" latinLnBrk="0" hangingPunct="1">
      <a:defRPr sz="2100" kern="1200">
        <a:solidFill>
          <a:schemeClr val="tx1"/>
        </a:solidFill>
        <a:latin typeface="+mn-lt"/>
        <a:ea typeface="+mn-ea"/>
        <a:cs typeface="+mn-cs"/>
      </a:defRPr>
    </a:lvl5pPr>
    <a:lvl6pPr marL="2721079" algn="l" defTabSz="1088433" rtl="0" eaLnBrk="1" latinLnBrk="0" hangingPunct="1">
      <a:defRPr sz="2100" kern="1200">
        <a:solidFill>
          <a:schemeClr val="tx1"/>
        </a:solidFill>
        <a:latin typeface="+mn-lt"/>
        <a:ea typeface="+mn-ea"/>
        <a:cs typeface="+mn-cs"/>
      </a:defRPr>
    </a:lvl6pPr>
    <a:lvl7pPr marL="3265296" algn="l" defTabSz="1088433" rtl="0" eaLnBrk="1" latinLnBrk="0" hangingPunct="1">
      <a:defRPr sz="2100" kern="1200">
        <a:solidFill>
          <a:schemeClr val="tx1"/>
        </a:solidFill>
        <a:latin typeface="+mn-lt"/>
        <a:ea typeface="+mn-ea"/>
        <a:cs typeface="+mn-cs"/>
      </a:defRPr>
    </a:lvl7pPr>
    <a:lvl8pPr marL="3809512" algn="l" defTabSz="1088433" rtl="0" eaLnBrk="1" latinLnBrk="0" hangingPunct="1">
      <a:defRPr sz="2100" kern="1200">
        <a:solidFill>
          <a:schemeClr val="tx1"/>
        </a:solidFill>
        <a:latin typeface="+mn-lt"/>
        <a:ea typeface="+mn-ea"/>
        <a:cs typeface="+mn-cs"/>
      </a:defRPr>
    </a:lvl8pPr>
    <a:lvl9pPr marL="4353728" algn="l" defTabSz="1088433"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594" y="-90"/>
      </p:cViewPr>
      <p:guideLst>
        <p:guide orient="horz" pos="2161"/>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C867D18D-50B1-4B87-A4A0-696585236D21}" type="doc">
      <dgm:prSet loTypeId="urn:microsoft.com/office/officeart/2005/8/layout/equation1" loCatId="process" qsTypeId="urn:microsoft.com/office/officeart/2005/8/quickstyle/3d3" qsCatId="3D" csTypeId="urn:microsoft.com/office/officeart/2005/8/colors/colorful5" csCatId="colorful" phldr="1"/>
      <dgm:spPr/>
    </dgm:pt>
    <dgm:pt modelId="{4777CD46-6B6A-44C9-8479-BE49985B64F8}">
      <dgm:prSet phldrT="[文本]"/>
      <dgm:spPr>
        <a:solidFill>
          <a:schemeClr val="accent6">
            <a:lumMod val="50000"/>
          </a:schemeClr>
        </a:solidFill>
      </dgm:spPr>
      <dgm:t>
        <a:bodyPr/>
        <a:lstStyle/>
        <a:p>
          <a:r>
            <a:rPr lang="zh-CN" altLang="en-US" b="1" cap="none" spc="0" dirty="0">
              <a:ln w="22225">
                <a:prstDash val="solid"/>
              </a:ln>
              <a:effectLst/>
            </a:rPr>
            <a:t>安全状态</a:t>
          </a:r>
        </a:p>
      </dgm:t>
    </dgm:pt>
    <dgm:pt modelId="{E278BD8C-6C97-4851-AA4E-730329FCE190}" type="parTrans" cxnId="{C2F95D44-07F9-4F90-997D-DA7FE242BC24}">
      <dgm:prSet/>
      <dgm:spPr/>
      <dgm:t>
        <a:bodyPr/>
        <a:lstStyle/>
        <a:p>
          <a:endParaRPr lang="zh-CN" altLang="en-US" b="1" cap="none" spc="0">
            <a:ln w="22225">
              <a:solidFill>
                <a:schemeClr val="accent2"/>
              </a:solidFill>
              <a:prstDash val="solid"/>
            </a:ln>
            <a:solidFill>
              <a:schemeClr val="accent2">
                <a:lumMod val="40000"/>
                <a:lumOff val="60000"/>
              </a:schemeClr>
            </a:solidFill>
            <a:effectLst/>
          </a:endParaRPr>
        </a:p>
      </dgm:t>
    </dgm:pt>
    <dgm:pt modelId="{07AC10E4-623B-4492-9CA8-EE9C5E409C0C}" type="sibTrans" cxnId="{C2F95D44-07F9-4F90-997D-DA7FE242BC24}">
      <dgm:prSet/>
      <dgm:spPr>
        <a:solidFill>
          <a:schemeClr val="tx1"/>
        </a:solidFill>
      </dgm:spPr>
      <dgm:t>
        <a:bodyPr/>
        <a:lstStyle/>
        <a:p>
          <a:endParaRPr lang="zh-CN" altLang="en-US" b="1" cap="none" spc="0">
            <a:ln w="22225">
              <a:solidFill>
                <a:schemeClr val="accent2"/>
              </a:solidFill>
              <a:prstDash val="solid"/>
            </a:ln>
            <a:solidFill>
              <a:schemeClr val="accent2">
                <a:lumMod val="40000"/>
                <a:lumOff val="60000"/>
              </a:schemeClr>
            </a:solidFill>
            <a:effectLst/>
          </a:endParaRPr>
        </a:p>
      </dgm:t>
    </dgm:pt>
    <dgm:pt modelId="{2BC963A1-D2D8-4159-93F4-0005E71B683D}">
      <dgm:prSet phldrT="[文本]"/>
      <dgm:spPr>
        <a:solidFill>
          <a:schemeClr val="accent2">
            <a:lumMod val="50000"/>
          </a:schemeClr>
        </a:solidFill>
      </dgm:spPr>
      <dgm:t>
        <a:bodyPr/>
        <a:lstStyle/>
        <a:p>
          <a:r>
            <a:rPr lang="zh-CN" altLang="en-US" b="1" cap="none" spc="0" dirty="0">
              <a:ln w="22225">
                <a:prstDash val="solid"/>
              </a:ln>
              <a:effectLst/>
            </a:rPr>
            <a:t>安全能力</a:t>
          </a:r>
        </a:p>
      </dgm:t>
    </dgm:pt>
    <dgm:pt modelId="{E03F720B-3F8F-45FA-AD4F-82EB96178D7E}" type="parTrans" cxnId="{F6EEDFF6-C147-4A8A-A173-0712399B3E38}">
      <dgm:prSet/>
      <dgm:spPr/>
      <dgm:t>
        <a:bodyPr/>
        <a:lstStyle/>
        <a:p>
          <a:endParaRPr lang="zh-CN" altLang="en-US" b="1" cap="none" spc="0">
            <a:ln w="22225">
              <a:solidFill>
                <a:schemeClr val="accent2"/>
              </a:solidFill>
              <a:prstDash val="solid"/>
            </a:ln>
            <a:solidFill>
              <a:schemeClr val="accent2">
                <a:lumMod val="40000"/>
                <a:lumOff val="60000"/>
              </a:schemeClr>
            </a:solidFill>
            <a:effectLst/>
          </a:endParaRPr>
        </a:p>
      </dgm:t>
    </dgm:pt>
    <dgm:pt modelId="{F9CF4D04-580E-47CC-8FD6-D0F80F649AEA}" type="sibTrans" cxnId="{F6EEDFF6-C147-4A8A-A173-0712399B3E38}">
      <dgm:prSet/>
      <dgm:spPr>
        <a:solidFill>
          <a:schemeClr val="tx1"/>
        </a:solidFill>
      </dgm:spPr>
      <dgm:t>
        <a:bodyPr/>
        <a:lstStyle/>
        <a:p>
          <a:endParaRPr lang="zh-CN" altLang="en-US" b="1" cap="none" spc="0">
            <a:ln w="22225">
              <a:solidFill>
                <a:schemeClr val="accent2"/>
              </a:solidFill>
              <a:prstDash val="solid"/>
            </a:ln>
            <a:solidFill>
              <a:schemeClr val="accent2">
                <a:lumMod val="40000"/>
                <a:lumOff val="60000"/>
              </a:schemeClr>
            </a:solidFill>
            <a:effectLst/>
          </a:endParaRPr>
        </a:p>
      </dgm:t>
    </dgm:pt>
    <dgm:pt modelId="{2DCE8ACE-B825-4B7B-A6E9-39B6880BEB3D}">
      <dgm:prSet phldrT="[文本]"/>
      <dgm:spPr>
        <a:solidFill>
          <a:srgbClr val="002060"/>
        </a:solidFill>
      </dgm:spPr>
      <dgm:t>
        <a:bodyPr/>
        <a:lstStyle/>
        <a:p>
          <a:r>
            <a:rPr lang="zh-CN" altLang="en-US" b="1" cap="none" spc="0" dirty="0">
              <a:ln w="22225">
                <a:prstDash val="solid"/>
              </a:ln>
              <a:effectLst/>
            </a:rPr>
            <a:t>国家安全</a:t>
          </a:r>
        </a:p>
      </dgm:t>
    </dgm:pt>
    <dgm:pt modelId="{A3B2DA39-EEB5-4770-A244-2EC738AACCB6}" type="parTrans" cxnId="{08124E09-03E6-4DBC-B9D9-6A4E553782D0}">
      <dgm:prSet/>
      <dgm:spPr/>
      <dgm:t>
        <a:bodyPr/>
        <a:lstStyle/>
        <a:p>
          <a:endParaRPr lang="zh-CN" altLang="en-US" b="1" cap="none" spc="0">
            <a:ln w="22225">
              <a:solidFill>
                <a:schemeClr val="accent2"/>
              </a:solidFill>
              <a:prstDash val="solid"/>
            </a:ln>
            <a:solidFill>
              <a:schemeClr val="accent2">
                <a:lumMod val="40000"/>
                <a:lumOff val="60000"/>
              </a:schemeClr>
            </a:solidFill>
            <a:effectLst/>
          </a:endParaRPr>
        </a:p>
      </dgm:t>
    </dgm:pt>
    <dgm:pt modelId="{7D633094-7FDF-4A93-B755-0E69C03BAF34}" type="sibTrans" cxnId="{08124E09-03E6-4DBC-B9D9-6A4E553782D0}">
      <dgm:prSet/>
      <dgm:spPr/>
      <dgm:t>
        <a:bodyPr/>
        <a:lstStyle/>
        <a:p>
          <a:endParaRPr lang="zh-CN" altLang="en-US" b="1" cap="none" spc="0">
            <a:ln w="22225">
              <a:solidFill>
                <a:schemeClr val="accent2"/>
              </a:solidFill>
              <a:prstDash val="solid"/>
            </a:ln>
            <a:solidFill>
              <a:schemeClr val="accent2">
                <a:lumMod val="40000"/>
                <a:lumOff val="60000"/>
              </a:schemeClr>
            </a:solidFill>
            <a:effectLst/>
          </a:endParaRPr>
        </a:p>
      </dgm:t>
    </dgm:pt>
    <dgm:pt modelId="{F43A8BE5-63D6-4B63-83D4-96F6B5F4F960}" type="pres">
      <dgm:prSet presAssocID="{C867D18D-50B1-4B87-A4A0-696585236D21}" presName="linearFlow" presStyleCnt="0">
        <dgm:presLayoutVars>
          <dgm:dir/>
          <dgm:resizeHandles val="exact"/>
        </dgm:presLayoutVars>
      </dgm:prSet>
      <dgm:spPr/>
    </dgm:pt>
    <dgm:pt modelId="{8CE44433-DC5D-4819-84F8-9F9DF1C2D302}" type="pres">
      <dgm:prSet presAssocID="{4777CD46-6B6A-44C9-8479-BE49985B64F8}" presName="node" presStyleLbl="node1" presStyleIdx="0" presStyleCnt="3">
        <dgm:presLayoutVars>
          <dgm:bulletEnabled val="1"/>
        </dgm:presLayoutVars>
      </dgm:prSet>
      <dgm:spPr/>
      <dgm:t>
        <a:bodyPr/>
        <a:lstStyle/>
        <a:p>
          <a:endParaRPr lang="zh-CN" altLang="en-US"/>
        </a:p>
      </dgm:t>
    </dgm:pt>
    <dgm:pt modelId="{B15DAB70-CD9C-4CFC-BA20-7971E09FF265}" type="pres">
      <dgm:prSet presAssocID="{07AC10E4-623B-4492-9CA8-EE9C5E409C0C}" presName="spacerL" presStyleCnt="0"/>
      <dgm:spPr/>
    </dgm:pt>
    <dgm:pt modelId="{1A1FBCF4-417D-4814-8A61-C076E6CE8AD3}" type="pres">
      <dgm:prSet presAssocID="{07AC10E4-623B-4492-9CA8-EE9C5E409C0C}" presName="sibTrans" presStyleLbl="sibTrans2D1" presStyleIdx="0" presStyleCnt="2"/>
      <dgm:spPr/>
      <dgm:t>
        <a:bodyPr/>
        <a:lstStyle/>
        <a:p>
          <a:endParaRPr lang="zh-CN" altLang="en-US"/>
        </a:p>
      </dgm:t>
    </dgm:pt>
    <dgm:pt modelId="{BFE5F243-B580-4D16-B650-ABCFF6C3C254}" type="pres">
      <dgm:prSet presAssocID="{07AC10E4-623B-4492-9CA8-EE9C5E409C0C}" presName="spacerR" presStyleCnt="0"/>
      <dgm:spPr/>
    </dgm:pt>
    <dgm:pt modelId="{8DA74319-4A4E-4CD9-8C1C-DC5A2EF6AC1A}" type="pres">
      <dgm:prSet presAssocID="{2BC963A1-D2D8-4159-93F4-0005E71B683D}" presName="node" presStyleLbl="node1" presStyleIdx="1" presStyleCnt="3">
        <dgm:presLayoutVars>
          <dgm:bulletEnabled val="1"/>
        </dgm:presLayoutVars>
      </dgm:prSet>
      <dgm:spPr/>
      <dgm:t>
        <a:bodyPr/>
        <a:lstStyle/>
        <a:p>
          <a:endParaRPr lang="zh-CN" altLang="en-US"/>
        </a:p>
      </dgm:t>
    </dgm:pt>
    <dgm:pt modelId="{E92B1D89-3049-44C5-AFA8-182BE0071141}" type="pres">
      <dgm:prSet presAssocID="{F9CF4D04-580E-47CC-8FD6-D0F80F649AEA}" presName="spacerL" presStyleCnt="0"/>
      <dgm:spPr/>
    </dgm:pt>
    <dgm:pt modelId="{2DB9C370-013F-48FE-87BB-A209F5F45D9C}" type="pres">
      <dgm:prSet presAssocID="{F9CF4D04-580E-47CC-8FD6-D0F80F649AEA}" presName="sibTrans" presStyleLbl="sibTrans2D1" presStyleIdx="1" presStyleCnt="2"/>
      <dgm:spPr/>
      <dgm:t>
        <a:bodyPr/>
        <a:lstStyle/>
        <a:p>
          <a:endParaRPr lang="zh-CN" altLang="en-US"/>
        </a:p>
      </dgm:t>
    </dgm:pt>
    <dgm:pt modelId="{6B7FB4DB-AA28-4DF9-9D3E-DA9FB03A6BC2}" type="pres">
      <dgm:prSet presAssocID="{F9CF4D04-580E-47CC-8FD6-D0F80F649AEA}" presName="spacerR" presStyleCnt="0"/>
      <dgm:spPr/>
    </dgm:pt>
    <dgm:pt modelId="{968148D6-E882-4F05-B6FD-D2ADBDF8006E}" type="pres">
      <dgm:prSet presAssocID="{2DCE8ACE-B825-4B7B-A6E9-39B6880BEB3D}" presName="node" presStyleLbl="node1" presStyleIdx="2" presStyleCnt="3">
        <dgm:presLayoutVars>
          <dgm:bulletEnabled val="1"/>
        </dgm:presLayoutVars>
      </dgm:prSet>
      <dgm:spPr/>
      <dgm:t>
        <a:bodyPr/>
        <a:lstStyle/>
        <a:p>
          <a:endParaRPr lang="zh-CN" altLang="en-US"/>
        </a:p>
      </dgm:t>
    </dgm:pt>
  </dgm:ptLst>
  <dgm:cxnLst>
    <dgm:cxn modelId="{86181947-4F4A-4D91-8A47-3252C8352AB5}" type="presOf" srcId="{2BC963A1-D2D8-4159-93F4-0005E71B683D}" destId="{8DA74319-4A4E-4CD9-8C1C-DC5A2EF6AC1A}" srcOrd="0" destOrd="0" presId="urn:microsoft.com/office/officeart/2005/8/layout/equation1"/>
    <dgm:cxn modelId="{53F6AE01-1D99-4177-B8C1-FA58B04945D5}" type="presOf" srcId="{07AC10E4-623B-4492-9CA8-EE9C5E409C0C}" destId="{1A1FBCF4-417D-4814-8A61-C076E6CE8AD3}" srcOrd="0" destOrd="0" presId="urn:microsoft.com/office/officeart/2005/8/layout/equation1"/>
    <dgm:cxn modelId="{EC07EFC5-414E-4FF4-99B5-7AB06F4A1703}" type="presOf" srcId="{4777CD46-6B6A-44C9-8479-BE49985B64F8}" destId="{8CE44433-DC5D-4819-84F8-9F9DF1C2D302}" srcOrd="0" destOrd="0" presId="urn:microsoft.com/office/officeart/2005/8/layout/equation1"/>
    <dgm:cxn modelId="{CF8379E2-8EB0-4063-83A9-55D215DAA686}" type="presOf" srcId="{F9CF4D04-580E-47CC-8FD6-D0F80F649AEA}" destId="{2DB9C370-013F-48FE-87BB-A209F5F45D9C}" srcOrd="0" destOrd="0" presId="urn:microsoft.com/office/officeart/2005/8/layout/equation1"/>
    <dgm:cxn modelId="{C8B8E822-B1E1-435B-A3C0-4E9712DD978B}" type="presOf" srcId="{2DCE8ACE-B825-4B7B-A6E9-39B6880BEB3D}" destId="{968148D6-E882-4F05-B6FD-D2ADBDF8006E}" srcOrd="0" destOrd="0" presId="urn:microsoft.com/office/officeart/2005/8/layout/equation1"/>
    <dgm:cxn modelId="{C2F95D44-07F9-4F90-997D-DA7FE242BC24}" srcId="{C867D18D-50B1-4B87-A4A0-696585236D21}" destId="{4777CD46-6B6A-44C9-8479-BE49985B64F8}" srcOrd="0" destOrd="0" parTransId="{E278BD8C-6C97-4851-AA4E-730329FCE190}" sibTransId="{07AC10E4-623B-4492-9CA8-EE9C5E409C0C}"/>
    <dgm:cxn modelId="{F6EEDFF6-C147-4A8A-A173-0712399B3E38}" srcId="{C867D18D-50B1-4B87-A4A0-696585236D21}" destId="{2BC963A1-D2D8-4159-93F4-0005E71B683D}" srcOrd="1" destOrd="0" parTransId="{E03F720B-3F8F-45FA-AD4F-82EB96178D7E}" sibTransId="{F9CF4D04-580E-47CC-8FD6-D0F80F649AEA}"/>
    <dgm:cxn modelId="{08124E09-03E6-4DBC-B9D9-6A4E553782D0}" srcId="{C867D18D-50B1-4B87-A4A0-696585236D21}" destId="{2DCE8ACE-B825-4B7B-A6E9-39B6880BEB3D}" srcOrd="2" destOrd="0" parTransId="{A3B2DA39-EEB5-4770-A244-2EC738AACCB6}" sibTransId="{7D633094-7FDF-4A93-B755-0E69C03BAF34}"/>
    <dgm:cxn modelId="{4A2CDE97-7946-4F20-A1A4-0B44449F206E}" type="presOf" srcId="{C867D18D-50B1-4B87-A4A0-696585236D21}" destId="{F43A8BE5-63D6-4B63-83D4-96F6B5F4F960}" srcOrd="0" destOrd="0" presId="urn:microsoft.com/office/officeart/2005/8/layout/equation1"/>
    <dgm:cxn modelId="{1D3A834E-3B4B-419F-A1BD-CEE4DC821632}" type="presParOf" srcId="{F43A8BE5-63D6-4B63-83D4-96F6B5F4F960}" destId="{8CE44433-DC5D-4819-84F8-9F9DF1C2D302}" srcOrd="0" destOrd="0" presId="urn:microsoft.com/office/officeart/2005/8/layout/equation1"/>
    <dgm:cxn modelId="{96F9B042-D408-4ED4-A940-C4EDD14DDA20}" type="presParOf" srcId="{F43A8BE5-63D6-4B63-83D4-96F6B5F4F960}" destId="{B15DAB70-CD9C-4CFC-BA20-7971E09FF265}" srcOrd="1" destOrd="0" presId="urn:microsoft.com/office/officeart/2005/8/layout/equation1"/>
    <dgm:cxn modelId="{A94E3E20-FDAA-4AF6-82D2-04F613E4D2FD}" type="presParOf" srcId="{F43A8BE5-63D6-4B63-83D4-96F6B5F4F960}" destId="{1A1FBCF4-417D-4814-8A61-C076E6CE8AD3}" srcOrd="2" destOrd="0" presId="urn:microsoft.com/office/officeart/2005/8/layout/equation1"/>
    <dgm:cxn modelId="{966AEED5-CDE9-4F0C-ABB5-CCA88D3D050A}" type="presParOf" srcId="{F43A8BE5-63D6-4B63-83D4-96F6B5F4F960}" destId="{BFE5F243-B580-4D16-B650-ABCFF6C3C254}" srcOrd="3" destOrd="0" presId="urn:microsoft.com/office/officeart/2005/8/layout/equation1"/>
    <dgm:cxn modelId="{018855C3-6C63-48E2-918D-6D6D841EAF5E}" type="presParOf" srcId="{F43A8BE5-63D6-4B63-83D4-96F6B5F4F960}" destId="{8DA74319-4A4E-4CD9-8C1C-DC5A2EF6AC1A}" srcOrd="4" destOrd="0" presId="urn:microsoft.com/office/officeart/2005/8/layout/equation1"/>
    <dgm:cxn modelId="{B7434CE5-AC0D-4867-9839-709A5C61C6DD}" type="presParOf" srcId="{F43A8BE5-63D6-4B63-83D4-96F6B5F4F960}" destId="{E92B1D89-3049-44C5-AFA8-182BE0071141}" srcOrd="5" destOrd="0" presId="urn:microsoft.com/office/officeart/2005/8/layout/equation1"/>
    <dgm:cxn modelId="{DF0AF647-9281-469E-8BD2-FD0A55130E51}" type="presParOf" srcId="{F43A8BE5-63D6-4B63-83D4-96F6B5F4F960}" destId="{2DB9C370-013F-48FE-87BB-A209F5F45D9C}" srcOrd="6" destOrd="0" presId="urn:microsoft.com/office/officeart/2005/8/layout/equation1"/>
    <dgm:cxn modelId="{8961CC85-D9F6-444C-9D13-8DAB0F4486D0}" type="presParOf" srcId="{F43A8BE5-63D6-4B63-83D4-96F6B5F4F960}" destId="{6B7FB4DB-AA28-4DF9-9D3E-DA9FB03A6BC2}" srcOrd="7" destOrd="0" presId="urn:microsoft.com/office/officeart/2005/8/layout/equation1"/>
    <dgm:cxn modelId="{CBB15BD4-9A52-4661-9C70-36A366C5057C}" type="presParOf" srcId="{F43A8BE5-63D6-4B63-83D4-96F6B5F4F960}" destId="{968148D6-E882-4F05-B6FD-D2ADBDF8006E}"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21F0CD-C0AB-4640-9B2C-E6FE9F562712}" type="doc">
      <dgm:prSet loTypeId="urn:microsoft.com/office/officeart/2005/8/layout/chevron2" loCatId="process" qsTypeId="urn:microsoft.com/office/officeart/2005/8/quickstyle/simple1#2" qsCatId="simple" csTypeId="urn:microsoft.com/office/officeart/2005/8/colors/accent1_2#2" csCatId="accent1" phldr="1"/>
      <dgm:spPr/>
      <dgm:t>
        <a:bodyPr/>
        <a:lstStyle/>
        <a:p>
          <a:endParaRPr lang="zh-CN" altLang="en-US"/>
        </a:p>
      </dgm:t>
    </dgm:pt>
    <dgm:pt modelId="{7A36978C-A261-4066-B453-CEF5FE751CB7}">
      <dgm:prSet phldrT="[文本]" custT="1"/>
      <dgm:spPr/>
      <dgm:t>
        <a:bodyPr/>
        <a:lstStyle/>
        <a:p>
          <a:r>
            <a:rPr lang="en-US" altLang="zh-CN" sz="2000" dirty="0" smtClean="0">
              <a:solidFill>
                <a:schemeClr val="tx1"/>
              </a:solidFill>
              <a:latin typeface="华文中宋" panose="02010600040101010101" charset="-122"/>
              <a:ea typeface="华文中宋" panose="02010600040101010101" charset="-122"/>
            </a:rPr>
            <a:t>1996</a:t>
          </a:r>
          <a:r>
            <a:rPr lang="zh-CN" altLang="en-US" sz="2000" dirty="0" smtClean="0">
              <a:solidFill>
                <a:schemeClr val="tx1"/>
              </a:solidFill>
              <a:latin typeface="华文中宋" panose="02010600040101010101" charset="-122"/>
              <a:ea typeface="华文中宋" panose="02010600040101010101" charset="-122"/>
            </a:rPr>
            <a:t>年之前</a:t>
          </a:r>
          <a:endParaRPr lang="zh-CN" altLang="en-US" sz="2000" dirty="0">
            <a:solidFill>
              <a:schemeClr val="tx1"/>
            </a:solidFill>
            <a:latin typeface="华文中宋" panose="02010600040101010101" charset="-122"/>
            <a:ea typeface="华文中宋" panose="02010600040101010101" charset="-122"/>
          </a:endParaRPr>
        </a:p>
      </dgm:t>
    </dgm:pt>
    <dgm:pt modelId="{67A22C65-5CC1-4F41-ACFA-3596ABE04C95}" type="parTrans" cxnId="{C231CFC3-F308-4B3D-AC87-9E041E8A9E9C}">
      <dgm:prSet/>
      <dgm:spPr/>
      <dgm:t>
        <a:bodyPr/>
        <a:lstStyle/>
        <a:p>
          <a:endParaRPr lang="zh-CN" altLang="en-US"/>
        </a:p>
      </dgm:t>
    </dgm:pt>
    <dgm:pt modelId="{05DC5DE2-1545-41F8-B26E-2C1DC9AFF59E}" type="sibTrans" cxnId="{C231CFC3-F308-4B3D-AC87-9E041E8A9E9C}">
      <dgm:prSet/>
      <dgm:spPr/>
      <dgm:t>
        <a:bodyPr/>
        <a:lstStyle/>
        <a:p>
          <a:endParaRPr lang="zh-CN" altLang="en-US"/>
        </a:p>
      </dgm:t>
    </dgm:pt>
    <dgm:pt modelId="{7ABC84C2-1173-484C-BFD0-18099A5526EB}">
      <dgm:prSet phldrT="[文本]" custT="1"/>
      <dgm:spPr/>
      <dgm:t>
        <a:bodyPr/>
        <a:lstStyle/>
        <a:p>
          <a:r>
            <a:rPr lang="zh-CN" altLang="en-US" sz="2000" dirty="0" smtClean="0">
              <a:latin typeface="华文中宋" panose="02010600040101010101" charset="-122"/>
              <a:ea typeface="华文中宋" panose="02010600040101010101" charset="-122"/>
            </a:rPr>
            <a:t>中国官方长期秉持传统安全观</a:t>
          </a:r>
          <a:endParaRPr lang="zh-CN" altLang="en-US" sz="2000" dirty="0">
            <a:latin typeface="华文中宋" panose="02010600040101010101" charset="-122"/>
            <a:ea typeface="华文中宋" panose="02010600040101010101" charset="-122"/>
          </a:endParaRPr>
        </a:p>
      </dgm:t>
    </dgm:pt>
    <dgm:pt modelId="{05197012-E98E-4C27-BE59-D440D878A6FA}" type="parTrans" cxnId="{B89B3DA7-8A7D-4033-958D-0DA1D1F8149A}">
      <dgm:prSet/>
      <dgm:spPr/>
      <dgm:t>
        <a:bodyPr/>
        <a:lstStyle/>
        <a:p>
          <a:endParaRPr lang="zh-CN" altLang="en-US"/>
        </a:p>
      </dgm:t>
    </dgm:pt>
    <dgm:pt modelId="{762018AA-95AB-45A9-90CB-2569A9759E60}" type="sibTrans" cxnId="{B89B3DA7-8A7D-4033-958D-0DA1D1F8149A}">
      <dgm:prSet/>
      <dgm:spPr/>
      <dgm:t>
        <a:bodyPr/>
        <a:lstStyle/>
        <a:p>
          <a:endParaRPr lang="zh-CN" altLang="en-US"/>
        </a:p>
      </dgm:t>
    </dgm:pt>
    <dgm:pt modelId="{E8B99419-45F9-483B-BC04-AE81FFF35806}">
      <dgm:prSet phldrT="[文本]" custT="1"/>
      <dgm:spPr/>
      <dgm:t>
        <a:bodyPr/>
        <a:lstStyle/>
        <a:p>
          <a:r>
            <a:rPr lang="en-US" altLang="zh-CN" sz="2000" dirty="0" smtClean="0">
              <a:solidFill>
                <a:schemeClr val="tx1"/>
              </a:solidFill>
              <a:latin typeface="华文中宋" panose="02010600040101010101" charset="-122"/>
              <a:ea typeface="华文中宋" panose="02010600040101010101" charset="-122"/>
            </a:rPr>
            <a:t>1996—2002</a:t>
          </a:r>
          <a:r>
            <a:rPr lang="zh-CN" altLang="en-US" sz="2000" dirty="0" smtClean="0">
              <a:solidFill>
                <a:schemeClr val="tx1"/>
              </a:solidFill>
              <a:latin typeface="华文中宋" panose="02010600040101010101" charset="-122"/>
              <a:ea typeface="华文中宋" panose="02010600040101010101" charset="-122"/>
            </a:rPr>
            <a:t>年</a:t>
          </a:r>
          <a:endParaRPr lang="zh-CN" altLang="en-US" sz="2000" dirty="0">
            <a:solidFill>
              <a:schemeClr val="tx1"/>
            </a:solidFill>
            <a:latin typeface="华文中宋" panose="02010600040101010101" charset="-122"/>
            <a:ea typeface="华文中宋" panose="02010600040101010101" charset="-122"/>
          </a:endParaRPr>
        </a:p>
      </dgm:t>
    </dgm:pt>
    <dgm:pt modelId="{2C33936F-5287-4B7F-AE1A-9018256C1E1A}" type="parTrans" cxnId="{287D568A-39E3-49B1-BA03-4CE0D30AC261}">
      <dgm:prSet/>
      <dgm:spPr/>
      <dgm:t>
        <a:bodyPr/>
        <a:lstStyle/>
        <a:p>
          <a:endParaRPr lang="zh-CN" altLang="en-US"/>
        </a:p>
      </dgm:t>
    </dgm:pt>
    <dgm:pt modelId="{0C2168AB-DDDE-489C-A301-1EE3FB103468}" type="sibTrans" cxnId="{287D568A-39E3-49B1-BA03-4CE0D30AC261}">
      <dgm:prSet/>
      <dgm:spPr/>
      <dgm:t>
        <a:bodyPr/>
        <a:lstStyle/>
        <a:p>
          <a:endParaRPr lang="zh-CN" altLang="en-US"/>
        </a:p>
      </dgm:t>
    </dgm:pt>
    <dgm:pt modelId="{0967B070-21D4-4B74-BAD9-02BC35B9D579}">
      <dgm:prSet phldrT="[文本]" custT="1"/>
      <dgm:spPr/>
      <dgm:t>
        <a:bodyPr anchor="ctr" anchorCtr="1"/>
        <a:lstStyle/>
        <a:p>
          <a:r>
            <a:rPr lang="zh-CN" altLang="en-US" sz="2000" dirty="0" smtClean="0">
              <a:latin typeface="华文中宋" panose="02010600040101010101" charset="-122"/>
              <a:ea typeface="华文中宋" panose="02010600040101010101" charset="-122"/>
            </a:rPr>
            <a:t>从传统安全观向非传统安全观过渡。</a:t>
          </a:r>
          <a:endParaRPr lang="zh-CN" altLang="en-US" sz="2000" dirty="0">
            <a:latin typeface="华文中宋" panose="02010600040101010101" charset="-122"/>
            <a:ea typeface="华文中宋" panose="02010600040101010101" charset="-122"/>
          </a:endParaRPr>
        </a:p>
      </dgm:t>
    </dgm:pt>
    <dgm:pt modelId="{64534E6C-D4A6-43ED-8A5F-B7F6D2547868}" type="parTrans" cxnId="{0DE02E21-1537-4347-B588-2C967198E38F}">
      <dgm:prSet/>
      <dgm:spPr/>
      <dgm:t>
        <a:bodyPr/>
        <a:lstStyle/>
        <a:p>
          <a:endParaRPr lang="zh-CN" altLang="en-US"/>
        </a:p>
      </dgm:t>
    </dgm:pt>
    <dgm:pt modelId="{A80ACD2E-8E09-4929-A264-A9A5F4F1E3C8}" type="sibTrans" cxnId="{0DE02E21-1537-4347-B588-2C967198E38F}">
      <dgm:prSet/>
      <dgm:spPr/>
      <dgm:t>
        <a:bodyPr/>
        <a:lstStyle/>
        <a:p>
          <a:endParaRPr lang="zh-CN" altLang="en-US"/>
        </a:p>
      </dgm:t>
    </dgm:pt>
    <dgm:pt modelId="{2001C0CC-1DC4-42A2-83EE-F69989D54B29}">
      <dgm:prSet phldrT="[文本]" custT="1"/>
      <dgm:spPr/>
      <dgm:t>
        <a:bodyPr/>
        <a:lstStyle/>
        <a:p>
          <a:r>
            <a:rPr lang="en-US" altLang="zh-CN" sz="2000" dirty="0" smtClean="0">
              <a:solidFill>
                <a:schemeClr val="tx1"/>
              </a:solidFill>
              <a:latin typeface="华文中宋" panose="02010600040101010101" charset="-122"/>
              <a:ea typeface="华文中宋" panose="02010600040101010101" charset="-122"/>
            </a:rPr>
            <a:t>2002</a:t>
          </a:r>
          <a:r>
            <a:rPr lang="zh-CN" altLang="en-US" sz="2000" dirty="0" smtClean="0">
              <a:solidFill>
                <a:schemeClr val="tx1"/>
              </a:solidFill>
              <a:latin typeface="华文中宋" panose="02010600040101010101" charset="-122"/>
              <a:ea typeface="华文中宋" panose="02010600040101010101" charset="-122"/>
            </a:rPr>
            <a:t>年之后</a:t>
          </a:r>
          <a:endParaRPr lang="zh-CN" altLang="en-US" sz="2000" dirty="0">
            <a:solidFill>
              <a:schemeClr val="tx1"/>
            </a:solidFill>
            <a:latin typeface="华文中宋" panose="02010600040101010101" charset="-122"/>
            <a:ea typeface="华文中宋" panose="02010600040101010101" charset="-122"/>
          </a:endParaRPr>
        </a:p>
      </dgm:t>
    </dgm:pt>
    <dgm:pt modelId="{751815D1-48D0-418F-ACE5-32545E871C3E}" type="parTrans" cxnId="{5D210076-0C3B-4CEE-8805-F5962365F456}">
      <dgm:prSet/>
      <dgm:spPr/>
      <dgm:t>
        <a:bodyPr/>
        <a:lstStyle/>
        <a:p>
          <a:endParaRPr lang="zh-CN" altLang="en-US"/>
        </a:p>
      </dgm:t>
    </dgm:pt>
    <dgm:pt modelId="{5D18B99C-89D0-4EA2-878B-E4AF1F98F9CF}" type="sibTrans" cxnId="{5D210076-0C3B-4CEE-8805-F5962365F456}">
      <dgm:prSet/>
      <dgm:spPr/>
      <dgm:t>
        <a:bodyPr/>
        <a:lstStyle/>
        <a:p>
          <a:endParaRPr lang="zh-CN" altLang="en-US"/>
        </a:p>
      </dgm:t>
    </dgm:pt>
    <dgm:pt modelId="{B8A60B3B-C6EA-4F09-8275-1DF59196BB4F}">
      <dgm:prSet phldrT="[文本]" custT="1"/>
      <dgm:spPr/>
      <dgm:t>
        <a:bodyPr/>
        <a:lstStyle/>
        <a:p>
          <a:r>
            <a:rPr lang="zh-CN" altLang="en-US" sz="2000" dirty="0" smtClean="0">
              <a:latin typeface="华文中宋" panose="02010600040101010101" charset="-122"/>
              <a:ea typeface="华文中宋" panose="02010600040101010101" charset="-122"/>
            </a:rPr>
            <a:t>中国官方非传统安全观最终形成</a:t>
          </a:r>
          <a:endParaRPr lang="zh-CN" altLang="en-US" sz="2000" dirty="0">
            <a:latin typeface="华文中宋" panose="02010600040101010101" charset="-122"/>
            <a:ea typeface="华文中宋" panose="02010600040101010101" charset="-122"/>
          </a:endParaRPr>
        </a:p>
      </dgm:t>
    </dgm:pt>
    <dgm:pt modelId="{5E26D14D-718A-44E3-9E52-A1BAA55AC21F}" type="parTrans" cxnId="{032C752C-10BF-471C-9860-FAD793712672}">
      <dgm:prSet/>
      <dgm:spPr/>
      <dgm:t>
        <a:bodyPr/>
        <a:lstStyle/>
        <a:p>
          <a:endParaRPr lang="zh-CN" altLang="en-US"/>
        </a:p>
      </dgm:t>
    </dgm:pt>
    <dgm:pt modelId="{43640EC8-BC51-404B-88A0-B74C6C9395A5}" type="sibTrans" cxnId="{032C752C-10BF-471C-9860-FAD793712672}">
      <dgm:prSet/>
      <dgm:spPr/>
      <dgm:t>
        <a:bodyPr/>
        <a:lstStyle/>
        <a:p>
          <a:endParaRPr lang="zh-CN" altLang="en-US"/>
        </a:p>
      </dgm:t>
    </dgm:pt>
    <dgm:pt modelId="{341A7825-8187-4E55-A96B-82E6C89E20B9}" type="pres">
      <dgm:prSet presAssocID="{7E21F0CD-C0AB-4640-9B2C-E6FE9F562712}" presName="linearFlow" presStyleCnt="0">
        <dgm:presLayoutVars>
          <dgm:dir/>
          <dgm:animLvl val="lvl"/>
          <dgm:resizeHandles val="exact"/>
        </dgm:presLayoutVars>
      </dgm:prSet>
      <dgm:spPr/>
      <dgm:t>
        <a:bodyPr/>
        <a:lstStyle/>
        <a:p>
          <a:endParaRPr lang="zh-CN" altLang="en-US"/>
        </a:p>
      </dgm:t>
    </dgm:pt>
    <dgm:pt modelId="{519C2E73-A844-4F8C-A4FA-B548DEC1CFE3}" type="pres">
      <dgm:prSet presAssocID="{7A36978C-A261-4066-B453-CEF5FE751CB7}" presName="composite" presStyleCnt="0"/>
      <dgm:spPr/>
    </dgm:pt>
    <dgm:pt modelId="{121A83C0-6528-44BE-975E-0D748E4FC96F}" type="pres">
      <dgm:prSet presAssocID="{7A36978C-A261-4066-B453-CEF5FE751CB7}" presName="parentText" presStyleLbl="alignNode1" presStyleIdx="0" presStyleCnt="3">
        <dgm:presLayoutVars>
          <dgm:chMax val="1"/>
          <dgm:bulletEnabled val="1"/>
        </dgm:presLayoutVars>
      </dgm:prSet>
      <dgm:spPr/>
      <dgm:t>
        <a:bodyPr/>
        <a:lstStyle/>
        <a:p>
          <a:endParaRPr lang="zh-CN" altLang="en-US"/>
        </a:p>
      </dgm:t>
    </dgm:pt>
    <dgm:pt modelId="{3878917E-D4C2-4CEE-AD69-EAF48E860038}" type="pres">
      <dgm:prSet presAssocID="{7A36978C-A261-4066-B453-CEF5FE751CB7}" presName="descendantText" presStyleLbl="alignAcc1" presStyleIdx="0" presStyleCnt="3">
        <dgm:presLayoutVars>
          <dgm:bulletEnabled val="1"/>
        </dgm:presLayoutVars>
      </dgm:prSet>
      <dgm:spPr/>
      <dgm:t>
        <a:bodyPr/>
        <a:lstStyle/>
        <a:p>
          <a:endParaRPr lang="zh-CN" altLang="en-US"/>
        </a:p>
      </dgm:t>
    </dgm:pt>
    <dgm:pt modelId="{99E00A55-3833-42AF-833A-A067A54EE667}" type="pres">
      <dgm:prSet presAssocID="{05DC5DE2-1545-41F8-B26E-2C1DC9AFF59E}" presName="sp" presStyleCnt="0"/>
      <dgm:spPr/>
    </dgm:pt>
    <dgm:pt modelId="{7D2B24F8-A40D-4AA8-BD7E-0E35262E4493}" type="pres">
      <dgm:prSet presAssocID="{E8B99419-45F9-483B-BC04-AE81FFF35806}" presName="composite" presStyleCnt="0"/>
      <dgm:spPr/>
    </dgm:pt>
    <dgm:pt modelId="{A978629B-989A-4AC0-9D97-1C724D95302B}" type="pres">
      <dgm:prSet presAssocID="{E8B99419-45F9-483B-BC04-AE81FFF35806}" presName="parentText" presStyleLbl="alignNode1" presStyleIdx="1" presStyleCnt="3">
        <dgm:presLayoutVars>
          <dgm:chMax val="1"/>
          <dgm:bulletEnabled val="1"/>
        </dgm:presLayoutVars>
      </dgm:prSet>
      <dgm:spPr/>
      <dgm:t>
        <a:bodyPr/>
        <a:lstStyle/>
        <a:p>
          <a:endParaRPr lang="zh-CN" altLang="en-US"/>
        </a:p>
      </dgm:t>
    </dgm:pt>
    <dgm:pt modelId="{249966F7-8EB4-4D07-9EAA-5845858DC4BD}" type="pres">
      <dgm:prSet presAssocID="{E8B99419-45F9-483B-BC04-AE81FFF35806}" presName="descendantText" presStyleLbl="alignAcc1" presStyleIdx="1" presStyleCnt="3">
        <dgm:presLayoutVars>
          <dgm:bulletEnabled val="1"/>
        </dgm:presLayoutVars>
      </dgm:prSet>
      <dgm:spPr/>
      <dgm:t>
        <a:bodyPr/>
        <a:lstStyle/>
        <a:p>
          <a:endParaRPr lang="zh-CN" altLang="en-US"/>
        </a:p>
      </dgm:t>
    </dgm:pt>
    <dgm:pt modelId="{F8859982-0966-4D5C-8AE8-D8DCF8196CF8}" type="pres">
      <dgm:prSet presAssocID="{0C2168AB-DDDE-489C-A301-1EE3FB103468}" presName="sp" presStyleCnt="0"/>
      <dgm:spPr/>
    </dgm:pt>
    <dgm:pt modelId="{AC609E01-25DC-4E3B-80E5-10052B0150EA}" type="pres">
      <dgm:prSet presAssocID="{2001C0CC-1DC4-42A2-83EE-F69989D54B29}" presName="composite" presStyleCnt="0"/>
      <dgm:spPr/>
    </dgm:pt>
    <dgm:pt modelId="{F3705D0F-A2E9-403E-8ACC-2A1E5ED21CC5}" type="pres">
      <dgm:prSet presAssocID="{2001C0CC-1DC4-42A2-83EE-F69989D54B29}" presName="parentText" presStyleLbl="alignNode1" presStyleIdx="2" presStyleCnt="3">
        <dgm:presLayoutVars>
          <dgm:chMax val="1"/>
          <dgm:bulletEnabled val="1"/>
        </dgm:presLayoutVars>
      </dgm:prSet>
      <dgm:spPr/>
      <dgm:t>
        <a:bodyPr/>
        <a:lstStyle/>
        <a:p>
          <a:endParaRPr lang="zh-CN" altLang="en-US"/>
        </a:p>
      </dgm:t>
    </dgm:pt>
    <dgm:pt modelId="{1E819EE5-5A99-4A92-969E-478C6A01C6DC}" type="pres">
      <dgm:prSet presAssocID="{2001C0CC-1DC4-42A2-83EE-F69989D54B29}" presName="descendantText" presStyleLbl="alignAcc1" presStyleIdx="2" presStyleCnt="3">
        <dgm:presLayoutVars>
          <dgm:bulletEnabled val="1"/>
        </dgm:presLayoutVars>
      </dgm:prSet>
      <dgm:spPr/>
      <dgm:t>
        <a:bodyPr/>
        <a:lstStyle/>
        <a:p>
          <a:endParaRPr lang="zh-CN" altLang="en-US"/>
        </a:p>
      </dgm:t>
    </dgm:pt>
  </dgm:ptLst>
  <dgm:cxnLst>
    <dgm:cxn modelId="{C231CFC3-F308-4B3D-AC87-9E041E8A9E9C}" srcId="{7E21F0CD-C0AB-4640-9B2C-E6FE9F562712}" destId="{7A36978C-A261-4066-B453-CEF5FE751CB7}" srcOrd="0" destOrd="0" parTransId="{67A22C65-5CC1-4F41-ACFA-3596ABE04C95}" sibTransId="{05DC5DE2-1545-41F8-B26E-2C1DC9AFF59E}"/>
    <dgm:cxn modelId="{287D568A-39E3-49B1-BA03-4CE0D30AC261}" srcId="{7E21F0CD-C0AB-4640-9B2C-E6FE9F562712}" destId="{E8B99419-45F9-483B-BC04-AE81FFF35806}" srcOrd="1" destOrd="0" parTransId="{2C33936F-5287-4B7F-AE1A-9018256C1E1A}" sibTransId="{0C2168AB-DDDE-489C-A301-1EE3FB103468}"/>
    <dgm:cxn modelId="{0DE02E21-1537-4347-B588-2C967198E38F}" srcId="{E8B99419-45F9-483B-BC04-AE81FFF35806}" destId="{0967B070-21D4-4B74-BAD9-02BC35B9D579}" srcOrd="0" destOrd="0" parTransId="{64534E6C-D4A6-43ED-8A5F-B7F6D2547868}" sibTransId="{A80ACD2E-8E09-4929-A264-A9A5F4F1E3C8}"/>
    <dgm:cxn modelId="{FFF21A43-63FB-4F64-9514-698FB1574AD5}" type="presOf" srcId="{E8B99419-45F9-483B-BC04-AE81FFF35806}" destId="{A978629B-989A-4AC0-9D97-1C724D95302B}" srcOrd="0" destOrd="0" presId="urn:microsoft.com/office/officeart/2005/8/layout/chevron2"/>
    <dgm:cxn modelId="{EBFF4BD5-DB56-4164-9CCF-A72DD2A052F0}" type="presOf" srcId="{B8A60B3B-C6EA-4F09-8275-1DF59196BB4F}" destId="{1E819EE5-5A99-4A92-969E-478C6A01C6DC}" srcOrd="0" destOrd="0" presId="urn:microsoft.com/office/officeart/2005/8/layout/chevron2"/>
    <dgm:cxn modelId="{032C752C-10BF-471C-9860-FAD793712672}" srcId="{2001C0CC-1DC4-42A2-83EE-F69989D54B29}" destId="{B8A60B3B-C6EA-4F09-8275-1DF59196BB4F}" srcOrd="0" destOrd="0" parTransId="{5E26D14D-718A-44E3-9E52-A1BAA55AC21F}" sibTransId="{43640EC8-BC51-404B-88A0-B74C6C9395A5}"/>
    <dgm:cxn modelId="{42CB6F1D-C81A-43AB-A31F-427C8191257E}" type="presOf" srcId="{0967B070-21D4-4B74-BAD9-02BC35B9D579}" destId="{249966F7-8EB4-4D07-9EAA-5845858DC4BD}" srcOrd="0" destOrd="0" presId="urn:microsoft.com/office/officeart/2005/8/layout/chevron2"/>
    <dgm:cxn modelId="{CB425851-57BA-4BD3-B402-6F2A416E85C1}" type="presOf" srcId="{2001C0CC-1DC4-42A2-83EE-F69989D54B29}" destId="{F3705D0F-A2E9-403E-8ACC-2A1E5ED21CC5}" srcOrd="0" destOrd="0" presId="urn:microsoft.com/office/officeart/2005/8/layout/chevron2"/>
    <dgm:cxn modelId="{D0562EE6-43DC-4A43-96D1-8ADE3C0E1524}" type="presOf" srcId="{7E21F0CD-C0AB-4640-9B2C-E6FE9F562712}" destId="{341A7825-8187-4E55-A96B-82E6C89E20B9}" srcOrd="0" destOrd="0" presId="urn:microsoft.com/office/officeart/2005/8/layout/chevron2"/>
    <dgm:cxn modelId="{5D210076-0C3B-4CEE-8805-F5962365F456}" srcId="{7E21F0CD-C0AB-4640-9B2C-E6FE9F562712}" destId="{2001C0CC-1DC4-42A2-83EE-F69989D54B29}" srcOrd="2" destOrd="0" parTransId="{751815D1-48D0-418F-ACE5-32545E871C3E}" sibTransId="{5D18B99C-89D0-4EA2-878B-E4AF1F98F9CF}"/>
    <dgm:cxn modelId="{B89B3DA7-8A7D-4033-958D-0DA1D1F8149A}" srcId="{7A36978C-A261-4066-B453-CEF5FE751CB7}" destId="{7ABC84C2-1173-484C-BFD0-18099A5526EB}" srcOrd="0" destOrd="0" parTransId="{05197012-E98E-4C27-BE59-D440D878A6FA}" sibTransId="{762018AA-95AB-45A9-90CB-2569A9759E60}"/>
    <dgm:cxn modelId="{F45ADF44-14E7-4E7D-A043-4002545958DB}" type="presOf" srcId="{7A36978C-A261-4066-B453-CEF5FE751CB7}" destId="{121A83C0-6528-44BE-975E-0D748E4FC96F}" srcOrd="0" destOrd="0" presId="urn:microsoft.com/office/officeart/2005/8/layout/chevron2"/>
    <dgm:cxn modelId="{2AFFE584-005D-42E9-BC77-BE22A665589D}" type="presOf" srcId="{7ABC84C2-1173-484C-BFD0-18099A5526EB}" destId="{3878917E-D4C2-4CEE-AD69-EAF48E860038}" srcOrd="0" destOrd="0" presId="urn:microsoft.com/office/officeart/2005/8/layout/chevron2"/>
    <dgm:cxn modelId="{EA10B039-5A2B-4451-8413-EA3E7B270A77}" type="presParOf" srcId="{341A7825-8187-4E55-A96B-82E6C89E20B9}" destId="{519C2E73-A844-4F8C-A4FA-B548DEC1CFE3}" srcOrd="0" destOrd="0" presId="urn:microsoft.com/office/officeart/2005/8/layout/chevron2"/>
    <dgm:cxn modelId="{42EBABBC-D2CF-4BA3-99FD-3D125F87608A}" type="presParOf" srcId="{519C2E73-A844-4F8C-A4FA-B548DEC1CFE3}" destId="{121A83C0-6528-44BE-975E-0D748E4FC96F}" srcOrd="0" destOrd="0" presId="urn:microsoft.com/office/officeart/2005/8/layout/chevron2"/>
    <dgm:cxn modelId="{C2F00A7D-E638-4FCC-A64B-3A0E8776E3A6}" type="presParOf" srcId="{519C2E73-A844-4F8C-A4FA-B548DEC1CFE3}" destId="{3878917E-D4C2-4CEE-AD69-EAF48E860038}" srcOrd="1" destOrd="0" presId="urn:microsoft.com/office/officeart/2005/8/layout/chevron2"/>
    <dgm:cxn modelId="{5AD90753-A181-4830-95C9-78AF75D60F85}" type="presParOf" srcId="{341A7825-8187-4E55-A96B-82E6C89E20B9}" destId="{99E00A55-3833-42AF-833A-A067A54EE667}" srcOrd="1" destOrd="0" presId="urn:microsoft.com/office/officeart/2005/8/layout/chevron2"/>
    <dgm:cxn modelId="{44F20E00-D1AF-4DD5-B080-4EC59A5D7322}" type="presParOf" srcId="{341A7825-8187-4E55-A96B-82E6C89E20B9}" destId="{7D2B24F8-A40D-4AA8-BD7E-0E35262E4493}" srcOrd="2" destOrd="0" presId="urn:microsoft.com/office/officeart/2005/8/layout/chevron2"/>
    <dgm:cxn modelId="{D3D0F598-5F67-408D-A16E-412828D8426D}" type="presParOf" srcId="{7D2B24F8-A40D-4AA8-BD7E-0E35262E4493}" destId="{A978629B-989A-4AC0-9D97-1C724D95302B}" srcOrd="0" destOrd="0" presId="urn:microsoft.com/office/officeart/2005/8/layout/chevron2"/>
    <dgm:cxn modelId="{7650253B-594C-45C4-B6D8-2EBF3B4A1539}" type="presParOf" srcId="{7D2B24F8-A40D-4AA8-BD7E-0E35262E4493}" destId="{249966F7-8EB4-4D07-9EAA-5845858DC4BD}" srcOrd="1" destOrd="0" presId="urn:microsoft.com/office/officeart/2005/8/layout/chevron2"/>
    <dgm:cxn modelId="{2181C728-CDF0-47F4-8E05-9E9C2112DDC6}" type="presParOf" srcId="{341A7825-8187-4E55-A96B-82E6C89E20B9}" destId="{F8859982-0966-4D5C-8AE8-D8DCF8196CF8}" srcOrd="3" destOrd="0" presId="urn:microsoft.com/office/officeart/2005/8/layout/chevron2"/>
    <dgm:cxn modelId="{5E6D2D22-02AB-41A0-A67E-84CB9C216969}" type="presParOf" srcId="{341A7825-8187-4E55-A96B-82E6C89E20B9}" destId="{AC609E01-25DC-4E3B-80E5-10052B0150EA}" srcOrd="4" destOrd="0" presId="urn:microsoft.com/office/officeart/2005/8/layout/chevron2"/>
    <dgm:cxn modelId="{E071681B-1883-4B9B-8F8F-D5EF88DBC8D8}" type="presParOf" srcId="{AC609E01-25DC-4E3B-80E5-10052B0150EA}" destId="{F3705D0F-A2E9-403E-8ACC-2A1E5ED21CC5}" srcOrd="0" destOrd="0" presId="urn:microsoft.com/office/officeart/2005/8/layout/chevron2"/>
    <dgm:cxn modelId="{76F2D909-1FD6-49CD-AF55-BD1BAA424544}" type="presParOf" srcId="{AC609E01-25DC-4E3B-80E5-10052B0150EA}" destId="{1E819EE5-5A99-4A92-969E-478C6A01C6D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44433-DC5D-4819-84F8-9F9DF1C2D302}">
      <dsp:nvSpPr>
        <dsp:cNvPr id="0" name=""/>
        <dsp:cNvSpPr/>
      </dsp:nvSpPr>
      <dsp:spPr>
        <a:xfrm>
          <a:off x="205358" y="374"/>
          <a:ext cx="1538607" cy="1538607"/>
        </a:xfrm>
        <a:prstGeom prst="ellipse">
          <a:avLst/>
        </a:prstGeom>
        <a:solidFill>
          <a:schemeClr val="accent6">
            <a:lumMod val="5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r>
            <a:rPr lang="zh-CN" altLang="en-US" sz="3300" b="1" kern="1200" cap="none" spc="0" dirty="0">
              <a:ln w="22225">
                <a:prstDash val="solid"/>
              </a:ln>
              <a:effectLst/>
            </a:rPr>
            <a:t>安全状态</a:t>
          </a:r>
        </a:p>
      </dsp:txBody>
      <dsp:txXfrm>
        <a:off x="430682" y="225698"/>
        <a:ext cx="1087959" cy="1087959"/>
      </dsp:txXfrm>
    </dsp:sp>
    <dsp:sp modelId="{1A1FBCF4-417D-4814-8A61-C076E6CE8AD3}">
      <dsp:nvSpPr>
        <dsp:cNvPr id="0" name=""/>
        <dsp:cNvSpPr/>
      </dsp:nvSpPr>
      <dsp:spPr>
        <a:xfrm>
          <a:off x="1868900" y="323481"/>
          <a:ext cx="892392" cy="892392"/>
        </a:xfrm>
        <a:prstGeom prst="mathPlus">
          <a:avLst/>
        </a:prstGeom>
        <a:solidFill>
          <a:schemeClr val="tx1"/>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CN" altLang="en-US" sz="1500" b="1" kern="1200" cap="none" spc="0">
            <a:ln w="22225">
              <a:solidFill>
                <a:schemeClr val="accent2"/>
              </a:solidFill>
              <a:prstDash val="solid"/>
            </a:ln>
            <a:solidFill>
              <a:schemeClr val="accent2">
                <a:lumMod val="40000"/>
                <a:lumOff val="60000"/>
              </a:schemeClr>
            </a:solidFill>
            <a:effectLst/>
          </a:endParaRPr>
        </a:p>
      </dsp:txBody>
      <dsp:txXfrm>
        <a:off x="1987187" y="664732"/>
        <a:ext cx="655818" cy="209890"/>
      </dsp:txXfrm>
    </dsp:sp>
    <dsp:sp modelId="{8DA74319-4A4E-4CD9-8C1C-DC5A2EF6AC1A}">
      <dsp:nvSpPr>
        <dsp:cNvPr id="0" name=""/>
        <dsp:cNvSpPr/>
      </dsp:nvSpPr>
      <dsp:spPr>
        <a:xfrm>
          <a:off x="2886228" y="374"/>
          <a:ext cx="1538607" cy="1538607"/>
        </a:xfrm>
        <a:prstGeom prst="ellipse">
          <a:avLst/>
        </a:prstGeom>
        <a:solidFill>
          <a:schemeClr val="accent2">
            <a:lumMod val="5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r>
            <a:rPr lang="zh-CN" altLang="en-US" sz="3300" b="1" kern="1200" cap="none" spc="0" dirty="0">
              <a:ln w="22225">
                <a:prstDash val="solid"/>
              </a:ln>
              <a:effectLst/>
            </a:rPr>
            <a:t>安全能力</a:t>
          </a:r>
        </a:p>
      </dsp:txBody>
      <dsp:txXfrm>
        <a:off x="3111552" y="225698"/>
        <a:ext cx="1087959" cy="1087959"/>
      </dsp:txXfrm>
    </dsp:sp>
    <dsp:sp modelId="{2DB9C370-013F-48FE-87BB-A209F5F45D9C}">
      <dsp:nvSpPr>
        <dsp:cNvPr id="0" name=""/>
        <dsp:cNvSpPr/>
      </dsp:nvSpPr>
      <dsp:spPr>
        <a:xfrm>
          <a:off x="4549770" y="323481"/>
          <a:ext cx="892392" cy="892392"/>
        </a:xfrm>
        <a:prstGeom prst="mathEqual">
          <a:avLst/>
        </a:prstGeom>
        <a:solidFill>
          <a:schemeClr val="tx1"/>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zh-CN" altLang="en-US" sz="2700" b="1" kern="1200" cap="none" spc="0">
            <a:ln w="22225">
              <a:solidFill>
                <a:schemeClr val="accent2"/>
              </a:solidFill>
              <a:prstDash val="solid"/>
            </a:ln>
            <a:solidFill>
              <a:schemeClr val="accent2">
                <a:lumMod val="40000"/>
                <a:lumOff val="60000"/>
              </a:schemeClr>
            </a:solidFill>
            <a:effectLst/>
          </a:endParaRPr>
        </a:p>
      </dsp:txBody>
      <dsp:txXfrm>
        <a:off x="4668057" y="507314"/>
        <a:ext cx="655818" cy="524726"/>
      </dsp:txXfrm>
    </dsp:sp>
    <dsp:sp modelId="{968148D6-E882-4F05-B6FD-D2ADBDF8006E}">
      <dsp:nvSpPr>
        <dsp:cNvPr id="0" name=""/>
        <dsp:cNvSpPr/>
      </dsp:nvSpPr>
      <dsp:spPr>
        <a:xfrm>
          <a:off x="5567098" y="374"/>
          <a:ext cx="1538607" cy="1538607"/>
        </a:xfrm>
        <a:prstGeom prst="ellipse">
          <a:avLst/>
        </a:prstGeom>
        <a:solidFill>
          <a:srgbClr val="00206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r>
            <a:rPr lang="zh-CN" altLang="en-US" sz="3300" b="1" kern="1200" cap="none" spc="0" dirty="0">
              <a:ln w="22225">
                <a:prstDash val="solid"/>
              </a:ln>
              <a:effectLst/>
            </a:rPr>
            <a:t>国家安全</a:t>
          </a:r>
        </a:p>
      </dsp:txBody>
      <dsp:txXfrm>
        <a:off x="5792422" y="225698"/>
        <a:ext cx="1087959" cy="10879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zh-CN" altLang="en-US"/>
          </a:p>
        </p:txBody>
      </p:sp>
      <p:sp>
        <p:nvSpPr>
          <p:cNvPr id="3" name="日期占位符 2"/>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fld id="{B4DA92FF-B243-4971-9664-FD72E9C7D874}" type="datetimeFigureOut">
              <a:rPr lang="zh-CN" altLang="en-US" smtClean="0"/>
              <a:pPr/>
              <a:t>2021/11/23</a:t>
            </a:fld>
            <a:endParaRPr lang="zh-CN" altLang="en-US"/>
          </a:p>
        </p:txBody>
      </p:sp>
      <p:sp>
        <p:nvSpPr>
          <p:cNvPr id="4" name="页脚占位符 3"/>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zh-CN" altLang="en-US"/>
          </a:p>
        </p:txBody>
      </p:sp>
      <p:sp>
        <p:nvSpPr>
          <p:cNvPr id="5" name="灯片编号占位符 4"/>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B2A499C9-324A-4075-81C6-589C47A10298}" type="slidenum">
              <a:rPr lang="zh-CN" altLang="en-US" smtClean="0"/>
              <a:pPr/>
              <a:t>‹#›</a:t>
            </a:fld>
            <a:endParaRPr lang="zh-CN" altLang="en-US"/>
          </a:p>
        </p:txBody>
      </p:sp>
    </p:spTree>
    <p:extLst>
      <p:ext uri="{BB962C8B-B14F-4D97-AF65-F5344CB8AC3E}">
        <p14:creationId xmlns:p14="http://schemas.microsoft.com/office/powerpoint/2010/main" val="8428115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zh-CN" altLang="en-US"/>
          </a:p>
        </p:txBody>
      </p:sp>
      <p:sp>
        <p:nvSpPr>
          <p:cNvPr id="3" name="日期占位符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1C30D0D8-BED3-4BDC-9946-A8620B88FD0B}" type="datetimeFigureOut">
              <a:rPr lang="zh-CN" altLang="en-US" smtClean="0"/>
              <a:pPr/>
              <a:t>2021/11/23</a:t>
            </a:fld>
            <a:endParaRPr lang="zh-CN" altLang="en-US"/>
          </a:p>
        </p:txBody>
      </p:sp>
      <p:sp>
        <p:nvSpPr>
          <p:cNvPr id="4" name="幻灯片图像占位符 3"/>
          <p:cNvSpPr>
            <a:spLocks noGrp="1" noRot="1" noChangeAspect="1"/>
          </p:cNvSpPr>
          <p:nvPr>
            <p:ph type="sldImg" idx="2"/>
          </p:nvPr>
        </p:nvSpPr>
        <p:spPr>
          <a:xfrm>
            <a:off x="141288" y="768350"/>
            <a:ext cx="6816725" cy="3836988"/>
          </a:xfrm>
          <a:prstGeom prst="rect">
            <a:avLst/>
          </a:prstGeom>
          <a:noFill/>
          <a:ln w="12700">
            <a:solidFill>
              <a:prstClr val="black"/>
            </a:solidFill>
          </a:ln>
        </p:spPr>
        <p:txBody>
          <a:bodyPr vert="horz" lIns="99048" tIns="49524" rIns="99048" bIns="49524" rtlCol="0" anchor="ctr"/>
          <a:lstStyle/>
          <a:p>
            <a:endParaRPr lang="zh-CN" altLang="en-US"/>
          </a:p>
        </p:txBody>
      </p:sp>
      <p:sp>
        <p:nvSpPr>
          <p:cNvPr id="5" name="备注占位符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zh-CN" altLang="en-US"/>
          </a:p>
        </p:txBody>
      </p:sp>
      <p:sp>
        <p:nvSpPr>
          <p:cNvPr id="7" name="灯片编号占位符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8D619D2B-A3D2-4655-ADA0-5CC106C4FE2E}" type="slidenum">
              <a:rPr lang="zh-CN" altLang="en-US" smtClean="0"/>
              <a:pPr/>
              <a:t>‹#›</a:t>
            </a:fld>
            <a:endParaRPr lang="zh-CN" altLang="en-US"/>
          </a:p>
        </p:txBody>
      </p:sp>
    </p:spTree>
    <p:extLst>
      <p:ext uri="{BB962C8B-B14F-4D97-AF65-F5344CB8AC3E}">
        <p14:creationId xmlns:p14="http://schemas.microsoft.com/office/powerpoint/2010/main" val="2938091702"/>
      </p:ext>
    </p:extLst>
  </p:cSld>
  <p:clrMap bg1="lt1" tx1="dk1" bg2="lt2" tx2="dk2" accent1="accent1" accent2="accent2" accent3="accent3" accent4="accent4" accent5="accent5" accent6="accent6" hlink="hlink" folHlink="folHlink"/>
  <p:notesStyle>
    <a:lvl1pPr marL="0" algn="l" defTabSz="1088433" rtl="0" eaLnBrk="1" latinLnBrk="0" hangingPunct="1">
      <a:defRPr sz="1400" kern="1200">
        <a:solidFill>
          <a:schemeClr val="tx1"/>
        </a:solidFill>
        <a:latin typeface="+mn-lt"/>
        <a:ea typeface="+mn-ea"/>
        <a:cs typeface="+mn-cs"/>
      </a:defRPr>
    </a:lvl1pPr>
    <a:lvl2pPr marL="544216" algn="l" defTabSz="1088433" rtl="0" eaLnBrk="1" latinLnBrk="0" hangingPunct="1">
      <a:defRPr sz="1400" kern="1200">
        <a:solidFill>
          <a:schemeClr val="tx1"/>
        </a:solidFill>
        <a:latin typeface="+mn-lt"/>
        <a:ea typeface="+mn-ea"/>
        <a:cs typeface="+mn-cs"/>
      </a:defRPr>
    </a:lvl2pPr>
    <a:lvl3pPr marL="1088433" algn="l" defTabSz="1088433" rtl="0" eaLnBrk="1" latinLnBrk="0" hangingPunct="1">
      <a:defRPr sz="1400" kern="1200">
        <a:solidFill>
          <a:schemeClr val="tx1"/>
        </a:solidFill>
        <a:latin typeface="+mn-lt"/>
        <a:ea typeface="+mn-ea"/>
        <a:cs typeface="+mn-cs"/>
      </a:defRPr>
    </a:lvl3pPr>
    <a:lvl4pPr marL="1632649" algn="l" defTabSz="1088433" rtl="0" eaLnBrk="1" latinLnBrk="0" hangingPunct="1">
      <a:defRPr sz="1400" kern="1200">
        <a:solidFill>
          <a:schemeClr val="tx1"/>
        </a:solidFill>
        <a:latin typeface="+mn-lt"/>
        <a:ea typeface="+mn-ea"/>
        <a:cs typeface="+mn-cs"/>
      </a:defRPr>
    </a:lvl4pPr>
    <a:lvl5pPr marL="2176864" algn="l" defTabSz="1088433" rtl="0" eaLnBrk="1" latinLnBrk="0" hangingPunct="1">
      <a:defRPr sz="1400" kern="1200">
        <a:solidFill>
          <a:schemeClr val="tx1"/>
        </a:solidFill>
        <a:latin typeface="+mn-lt"/>
        <a:ea typeface="+mn-ea"/>
        <a:cs typeface="+mn-cs"/>
      </a:defRPr>
    </a:lvl5pPr>
    <a:lvl6pPr marL="2721079" algn="l" defTabSz="1088433" rtl="0" eaLnBrk="1" latinLnBrk="0" hangingPunct="1">
      <a:defRPr sz="1400" kern="1200">
        <a:solidFill>
          <a:schemeClr val="tx1"/>
        </a:solidFill>
        <a:latin typeface="+mn-lt"/>
        <a:ea typeface="+mn-ea"/>
        <a:cs typeface="+mn-cs"/>
      </a:defRPr>
    </a:lvl6pPr>
    <a:lvl7pPr marL="3265296" algn="l" defTabSz="1088433" rtl="0" eaLnBrk="1" latinLnBrk="0" hangingPunct="1">
      <a:defRPr sz="1400" kern="1200">
        <a:solidFill>
          <a:schemeClr val="tx1"/>
        </a:solidFill>
        <a:latin typeface="+mn-lt"/>
        <a:ea typeface="+mn-ea"/>
        <a:cs typeface="+mn-cs"/>
      </a:defRPr>
    </a:lvl7pPr>
    <a:lvl8pPr marL="3809512" algn="l" defTabSz="1088433" rtl="0" eaLnBrk="1" latinLnBrk="0" hangingPunct="1">
      <a:defRPr sz="1400" kern="1200">
        <a:solidFill>
          <a:schemeClr val="tx1"/>
        </a:solidFill>
        <a:latin typeface="+mn-lt"/>
        <a:ea typeface="+mn-ea"/>
        <a:cs typeface="+mn-cs"/>
      </a:defRPr>
    </a:lvl8pPr>
    <a:lvl9pPr marL="4353728" algn="l" defTabSz="1088433"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306E8C9-7D1F-4A53-BE60-553BCD2A998F}" type="slidenum">
              <a:rPr lang="zh-CN" altLang="en-US" smtClean="0"/>
              <a:t>26</a:t>
            </a:fld>
            <a:endParaRPr lang="zh-CN" altLang="en-US"/>
          </a:p>
        </p:txBody>
      </p:sp>
    </p:spTree>
    <p:extLst>
      <p:ext uri="{BB962C8B-B14F-4D97-AF65-F5344CB8AC3E}">
        <p14:creationId xmlns:p14="http://schemas.microsoft.com/office/powerpoint/2010/main" val="2575944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306E8C9-7D1F-4A53-BE60-553BCD2A998F}" type="slidenum">
              <a:rPr lang="zh-CN" altLang="en-US" smtClean="0"/>
              <a:t>27</a:t>
            </a:fld>
            <a:endParaRPr lang="zh-CN" altLang="en-US"/>
          </a:p>
        </p:txBody>
      </p:sp>
    </p:spTree>
    <p:extLst>
      <p:ext uri="{BB962C8B-B14F-4D97-AF65-F5344CB8AC3E}">
        <p14:creationId xmlns:p14="http://schemas.microsoft.com/office/powerpoint/2010/main" val="2575944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306E8C9-7D1F-4A53-BE60-553BCD2A998F}" type="slidenum">
              <a:rPr lang="zh-CN" altLang="en-US" smtClean="0"/>
              <a:t>36</a:t>
            </a:fld>
            <a:endParaRPr lang="zh-CN" altLang="en-US"/>
          </a:p>
        </p:txBody>
      </p:sp>
    </p:spTree>
    <p:extLst>
      <p:ext uri="{BB962C8B-B14F-4D97-AF65-F5344CB8AC3E}">
        <p14:creationId xmlns:p14="http://schemas.microsoft.com/office/powerpoint/2010/main" val="16285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281" y="2130920"/>
            <a:ext cx="10361851" cy="147036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562" y="3887100"/>
            <a:ext cx="8533289" cy="1753006"/>
          </a:xfrm>
        </p:spPr>
        <p:txBody>
          <a:bodyPr/>
          <a:lstStyle>
            <a:lvl1pPr marL="0" indent="0" algn="ctr">
              <a:buNone/>
              <a:defRPr>
                <a:solidFill>
                  <a:schemeClr val="tx1">
                    <a:tint val="75000"/>
                  </a:schemeClr>
                </a:solidFill>
              </a:defRPr>
            </a:lvl1pPr>
            <a:lvl2pPr marL="544216" indent="0" algn="ctr">
              <a:buNone/>
              <a:defRPr>
                <a:solidFill>
                  <a:schemeClr val="tx1">
                    <a:tint val="75000"/>
                  </a:schemeClr>
                </a:solidFill>
              </a:defRPr>
            </a:lvl2pPr>
            <a:lvl3pPr marL="1088433" indent="0" algn="ctr">
              <a:buNone/>
              <a:defRPr>
                <a:solidFill>
                  <a:schemeClr val="tx1">
                    <a:tint val="75000"/>
                  </a:schemeClr>
                </a:solidFill>
              </a:defRPr>
            </a:lvl3pPr>
            <a:lvl4pPr marL="1632649" indent="0" algn="ctr">
              <a:buNone/>
              <a:defRPr>
                <a:solidFill>
                  <a:schemeClr val="tx1">
                    <a:tint val="75000"/>
                  </a:schemeClr>
                </a:solidFill>
              </a:defRPr>
            </a:lvl4pPr>
            <a:lvl5pPr marL="2176864" indent="0" algn="ctr">
              <a:buNone/>
              <a:defRPr>
                <a:solidFill>
                  <a:schemeClr val="tx1">
                    <a:tint val="75000"/>
                  </a:schemeClr>
                </a:solidFill>
              </a:defRPr>
            </a:lvl5pPr>
            <a:lvl6pPr marL="2721079" indent="0" algn="ctr">
              <a:buNone/>
              <a:defRPr>
                <a:solidFill>
                  <a:schemeClr val="tx1">
                    <a:tint val="75000"/>
                  </a:schemeClr>
                </a:solidFill>
              </a:defRPr>
            </a:lvl6pPr>
            <a:lvl7pPr marL="3265296" indent="0" algn="ctr">
              <a:buNone/>
              <a:defRPr>
                <a:solidFill>
                  <a:schemeClr val="tx1">
                    <a:tint val="75000"/>
                  </a:schemeClr>
                </a:solidFill>
              </a:defRPr>
            </a:lvl7pPr>
            <a:lvl8pPr marL="3809512" indent="0" algn="ctr">
              <a:buNone/>
              <a:defRPr>
                <a:solidFill>
                  <a:schemeClr val="tx1">
                    <a:tint val="75000"/>
                  </a:schemeClr>
                </a:solidFill>
              </a:defRPr>
            </a:lvl8pPr>
            <a:lvl9pPr marL="4353728"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49" y="274702"/>
            <a:ext cx="2742843" cy="585288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522" y="274702"/>
            <a:ext cx="8025355" cy="585288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60" y="4407921"/>
            <a:ext cx="10361851" cy="1362390"/>
          </a:xfrm>
        </p:spPr>
        <p:txBody>
          <a:bodyPr anchor="t"/>
          <a:lstStyle>
            <a:lvl1pPr algn="l">
              <a:defRPr sz="48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2960" y="2907388"/>
            <a:ext cx="10361851" cy="1500534"/>
          </a:xfrm>
        </p:spPr>
        <p:txBody>
          <a:bodyPr anchor="b"/>
          <a:lstStyle>
            <a:lvl1pPr marL="0" indent="0">
              <a:buNone/>
              <a:defRPr sz="2400">
                <a:solidFill>
                  <a:schemeClr val="tx1">
                    <a:tint val="75000"/>
                  </a:schemeClr>
                </a:solidFill>
              </a:defRPr>
            </a:lvl1pPr>
            <a:lvl2pPr marL="544216" indent="0">
              <a:buNone/>
              <a:defRPr sz="2100">
                <a:solidFill>
                  <a:schemeClr val="tx1">
                    <a:tint val="75000"/>
                  </a:schemeClr>
                </a:solidFill>
              </a:defRPr>
            </a:lvl2pPr>
            <a:lvl3pPr marL="1088433" indent="0">
              <a:buNone/>
              <a:defRPr sz="1900">
                <a:solidFill>
                  <a:schemeClr val="tx1">
                    <a:tint val="75000"/>
                  </a:schemeClr>
                </a:solidFill>
              </a:defRPr>
            </a:lvl3pPr>
            <a:lvl4pPr marL="1632649" indent="0">
              <a:buNone/>
              <a:defRPr sz="1700">
                <a:solidFill>
                  <a:schemeClr val="tx1">
                    <a:tint val="75000"/>
                  </a:schemeClr>
                </a:solidFill>
              </a:defRPr>
            </a:lvl4pPr>
            <a:lvl5pPr marL="2176864" indent="0">
              <a:buNone/>
              <a:defRPr sz="1700">
                <a:solidFill>
                  <a:schemeClr val="tx1">
                    <a:tint val="75000"/>
                  </a:schemeClr>
                </a:solidFill>
              </a:defRPr>
            </a:lvl5pPr>
            <a:lvl6pPr marL="2721079" indent="0">
              <a:buNone/>
              <a:defRPr sz="1700">
                <a:solidFill>
                  <a:schemeClr val="tx1">
                    <a:tint val="75000"/>
                  </a:schemeClr>
                </a:solidFill>
              </a:defRPr>
            </a:lvl6pPr>
            <a:lvl7pPr marL="3265296" indent="0">
              <a:buNone/>
              <a:defRPr sz="1700">
                <a:solidFill>
                  <a:schemeClr val="tx1">
                    <a:tint val="75000"/>
                  </a:schemeClr>
                </a:solidFill>
              </a:defRPr>
            </a:lvl7pPr>
            <a:lvl8pPr marL="3809512" indent="0">
              <a:buNone/>
              <a:defRPr sz="1700">
                <a:solidFill>
                  <a:schemeClr val="tx1">
                    <a:tint val="75000"/>
                  </a:schemeClr>
                </a:solidFill>
              </a:defRPr>
            </a:lvl8pPr>
            <a:lvl9pPr marL="4353728" indent="0">
              <a:buNone/>
              <a:defRPr sz="17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522" y="1600572"/>
            <a:ext cx="5384099" cy="4527011"/>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96793" y="1600572"/>
            <a:ext cx="5384099" cy="4527011"/>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521" y="1535469"/>
            <a:ext cx="5386216" cy="639910"/>
          </a:xfrm>
        </p:spPr>
        <p:txBody>
          <a:bodyPr anchor="b"/>
          <a:lstStyle>
            <a:lvl1pPr marL="0" indent="0">
              <a:buNone/>
              <a:defRPr sz="2900" b="1"/>
            </a:lvl1pPr>
            <a:lvl2pPr marL="544216" indent="0">
              <a:buNone/>
              <a:defRPr sz="2400" b="1"/>
            </a:lvl2pPr>
            <a:lvl3pPr marL="1088433" indent="0">
              <a:buNone/>
              <a:defRPr sz="2100" b="1"/>
            </a:lvl3pPr>
            <a:lvl4pPr marL="1632649" indent="0">
              <a:buNone/>
              <a:defRPr sz="1900" b="1"/>
            </a:lvl4pPr>
            <a:lvl5pPr marL="2176864" indent="0">
              <a:buNone/>
              <a:defRPr sz="1900" b="1"/>
            </a:lvl5pPr>
            <a:lvl6pPr marL="2721079" indent="0">
              <a:buNone/>
              <a:defRPr sz="1900" b="1"/>
            </a:lvl6pPr>
            <a:lvl7pPr marL="3265296" indent="0">
              <a:buNone/>
              <a:defRPr sz="1900" b="1"/>
            </a:lvl7pPr>
            <a:lvl8pPr marL="3809512" indent="0">
              <a:buNone/>
              <a:defRPr sz="1900" b="1"/>
            </a:lvl8pPr>
            <a:lvl9pPr marL="4353728" indent="0">
              <a:buNone/>
              <a:defRPr sz="1900" b="1"/>
            </a:lvl9pPr>
          </a:lstStyle>
          <a:p>
            <a:pPr lvl="0"/>
            <a:r>
              <a:rPr lang="zh-CN" altLang="en-US" smtClean="0"/>
              <a:t>单击此处编辑母版文本样式</a:t>
            </a:r>
          </a:p>
        </p:txBody>
      </p:sp>
      <p:sp>
        <p:nvSpPr>
          <p:cNvPr id="4" name="内容占位符 3"/>
          <p:cNvSpPr>
            <a:spLocks noGrp="1"/>
          </p:cNvSpPr>
          <p:nvPr>
            <p:ph sz="half" idx="2"/>
          </p:nvPr>
        </p:nvSpPr>
        <p:spPr>
          <a:xfrm>
            <a:off x="609521" y="2175380"/>
            <a:ext cx="5386216" cy="3952203"/>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2561" y="1535469"/>
            <a:ext cx="5388332" cy="639910"/>
          </a:xfrm>
        </p:spPr>
        <p:txBody>
          <a:bodyPr anchor="b"/>
          <a:lstStyle>
            <a:lvl1pPr marL="0" indent="0">
              <a:buNone/>
              <a:defRPr sz="2900" b="1"/>
            </a:lvl1pPr>
            <a:lvl2pPr marL="544216" indent="0">
              <a:buNone/>
              <a:defRPr sz="2400" b="1"/>
            </a:lvl2pPr>
            <a:lvl3pPr marL="1088433" indent="0">
              <a:buNone/>
              <a:defRPr sz="2100" b="1"/>
            </a:lvl3pPr>
            <a:lvl4pPr marL="1632649" indent="0">
              <a:buNone/>
              <a:defRPr sz="1900" b="1"/>
            </a:lvl4pPr>
            <a:lvl5pPr marL="2176864" indent="0">
              <a:buNone/>
              <a:defRPr sz="1900" b="1"/>
            </a:lvl5pPr>
            <a:lvl6pPr marL="2721079" indent="0">
              <a:buNone/>
              <a:defRPr sz="1900" b="1"/>
            </a:lvl6pPr>
            <a:lvl7pPr marL="3265296" indent="0">
              <a:buNone/>
              <a:defRPr sz="1900" b="1"/>
            </a:lvl7pPr>
            <a:lvl8pPr marL="3809512" indent="0">
              <a:buNone/>
              <a:defRPr sz="1900" b="1"/>
            </a:lvl8pPr>
            <a:lvl9pPr marL="4353728" indent="0">
              <a:buNone/>
              <a:defRPr sz="1900" b="1"/>
            </a:lvl9pPr>
          </a:lstStyle>
          <a:p>
            <a:pPr lvl="0"/>
            <a:r>
              <a:rPr lang="zh-CN" altLang="en-US" smtClean="0"/>
              <a:t>单击此处编辑母版文本样式</a:t>
            </a:r>
          </a:p>
        </p:txBody>
      </p:sp>
      <p:sp>
        <p:nvSpPr>
          <p:cNvPr id="6" name="内容占位符 5"/>
          <p:cNvSpPr>
            <a:spLocks noGrp="1"/>
          </p:cNvSpPr>
          <p:nvPr>
            <p:ph sz="quarter" idx="4"/>
          </p:nvPr>
        </p:nvSpPr>
        <p:spPr>
          <a:xfrm>
            <a:off x="6192561" y="2175380"/>
            <a:ext cx="5388332" cy="3952203"/>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521" y="273113"/>
            <a:ext cx="4010562" cy="1162319"/>
          </a:xfrm>
        </p:spPr>
        <p:txBody>
          <a:bodyPr anchor="b"/>
          <a:lstStyle>
            <a:lvl1pPr algn="l">
              <a:defRPr sz="24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6113" y="273115"/>
            <a:ext cx="6814779" cy="5854468"/>
          </a:xfrm>
        </p:spPr>
        <p:txBody>
          <a:bodyPr/>
          <a:lstStyle>
            <a:lvl1pPr>
              <a:defRPr sz="3800"/>
            </a:lvl1pPr>
            <a:lvl2pPr>
              <a:defRPr sz="3300"/>
            </a:lvl2pPr>
            <a:lvl3pPr>
              <a:defRPr sz="2900"/>
            </a:lvl3pPr>
            <a:lvl4pPr>
              <a:defRPr sz="2400"/>
            </a:lvl4pPr>
            <a:lvl5pPr>
              <a:defRPr sz="2400"/>
            </a:lvl5pPr>
            <a:lvl6pPr>
              <a:defRPr sz="2400"/>
            </a:lvl6pPr>
            <a:lvl7pPr>
              <a:defRPr sz="2400"/>
            </a:lvl7pPr>
            <a:lvl8pPr>
              <a:defRPr sz="2400"/>
            </a:lvl8pPr>
            <a:lvl9pPr>
              <a:defRPr sz="2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521" y="1435434"/>
            <a:ext cx="4010562" cy="4692149"/>
          </a:xfrm>
        </p:spPr>
        <p:txBody>
          <a:bodyPr/>
          <a:lstStyle>
            <a:lvl1pPr marL="0" indent="0">
              <a:buNone/>
              <a:defRPr sz="1700"/>
            </a:lvl1pPr>
            <a:lvl2pPr marL="544216" indent="0">
              <a:buNone/>
              <a:defRPr sz="1400"/>
            </a:lvl2pPr>
            <a:lvl3pPr marL="1088433" indent="0">
              <a:buNone/>
              <a:defRPr sz="1200"/>
            </a:lvl3pPr>
            <a:lvl4pPr marL="1632649" indent="0">
              <a:buNone/>
              <a:defRPr sz="1100"/>
            </a:lvl4pPr>
            <a:lvl5pPr marL="2176864" indent="0">
              <a:buNone/>
              <a:defRPr sz="1100"/>
            </a:lvl5pPr>
            <a:lvl6pPr marL="2721079" indent="0">
              <a:buNone/>
              <a:defRPr sz="1100"/>
            </a:lvl6pPr>
            <a:lvl7pPr marL="3265296" indent="0">
              <a:buNone/>
              <a:defRPr sz="1100"/>
            </a:lvl7pPr>
            <a:lvl8pPr marL="3809512" indent="0">
              <a:buNone/>
              <a:defRPr sz="1100"/>
            </a:lvl8pPr>
            <a:lvl9pPr marL="4353728" indent="0">
              <a:buNone/>
              <a:defRPr sz="11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406" y="4801713"/>
            <a:ext cx="7314248" cy="566869"/>
          </a:xfrm>
        </p:spPr>
        <p:txBody>
          <a:bodyPr anchor="b"/>
          <a:lstStyle>
            <a:lvl1pPr algn="l">
              <a:defRPr sz="24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406" y="612918"/>
            <a:ext cx="7314248" cy="4115753"/>
          </a:xfrm>
        </p:spPr>
        <p:txBody>
          <a:bodyPr/>
          <a:lstStyle>
            <a:lvl1pPr marL="0" indent="0">
              <a:buNone/>
              <a:defRPr sz="3800"/>
            </a:lvl1pPr>
            <a:lvl2pPr marL="544216" indent="0">
              <a:buNone/>
              <a:defRPr sz="3300"/>
            </a:lvl2pPr>
            <a:lvl3pPr marL="1088433" indent="0">
              <a:buNone/>
              <a:defRPr sz="2900"/>
            </a:lvl3pPr>
            <a:lvl4pPr marL="1632649" indent="0">
              <a:buNone/>
              <a:defRPr sz="2400"/>
            </a:lvl4pPr>
            <a:lvl5pPr marL="2176864" indent="0">
              <a:buNone/>
              <a:defRPr sz="2400"/>
            </a:lvl5pPr>
            <a:lvl6pPr marL="2721079" indent="0">
              <a:buNone/>
              <a:defRPr sz="2400"/>
            </a:lvl6pPr>
            <a:lvl7pPr marL="3265296" indent="0">
              <a:buNone/>
              <a:defRPr sz="2400"/>
            </a:lvl7pPr>
            <a:lvl8pPr marL="3809512" indent="0">
              <a:buNone/>
              <a:defRPr sz="2400"/>
            </a:lvl8pPr>
            <a:lvl9pPr marL="4353728" indent="0">
              <a:buNone/>
              <a:defRPr sz="2400"/>
            </a:lvl9pPr>
          </a:lstStyle>
          <a:p>
            <a:endParaRPr lang="zh-CN" altLang="en-US"/>
          </a:p>
        </p:txBody>
      </p:sp>
      <p:sp>
        <p:nvSpPr>
          <p:cNvPr id="4" name="文本占位符 3"/>
          <p:cNvSpPr>
            <a:spLocks noGrp="1"/>
          </p:cNvSpPr>
          <p:nvPr>
            <p:ph type="body" sz="half" idx="2"/>
          </p:nvPr>
        </p:nvSpPr>
        <p:spPr>
          <a:xfrm>
            <a:off x="2389406" y="5368581"/>
            <a:ext cx="7314248" cy="805048"/>
          </a:xfrm>
        </p:spPr>
        <p:txBody>
          <a:bodyPr/>
          <a:lstStyle>
            <a:lvl1pPr marL="0" indent="0">
              <a:buNone/>
              <a:defRPr sz="1700"/>
            </a:lvl1pPr>
            <a:lvl2pPr marL="544216" indent="0">
              <a:buNone/>
              <a:defRPr sz="1400"/>
            </a:lvl2pPr>
            <a:lvl3pPr marL="1088433" indent="0">
              <a:buNone/>
              <a:defRPr sz="1200"/>
            </a:lvl3pPr>
            <a:lvl4pPr marL="1632649" indent="0">
              <a:buNone/>
              <a:defRPr sz="1100"/>
            </a:lvl4pPr>
            <a:lvl5pPr marL="2176864" indent="0">
              <a:buNone/>
              <a:defRPr sz="1100"/>
            </a:lvl5pPr>
            <a:lvl6pPr marL="2721079" indent="0">
              <a:buNone/>
              <a:defRPr sz="1100"/>
            </a:lvl6pPr>
            <a:lvl7pPr marL="3265296" indent="0">
              <a:buNone/>
              <a:defRPr sz="1100"/>
            </a:lvl7pPr>
            <a:lvl8pPr marL="3809512" indent="0">
              <a:buNone/>
              <a:defRPr sz="1100"/>
            </a:lvl8pPr>
            <a:lvl9pPr marL="4353728" indent="0">
              <a:buNone/>
              <a:defRPr sz="11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521" y="274701"/>
            <a:ext cx="10971372" cy="1143265"/>
          </a:xfrm>
          <a:prstGeom prst="rect">
            <a:avLst/>
          </a:prstGeom>
        </p:spPr>
        <p:txBody>
          <a:bodyPr vert="horz" lIns="108830" tIns="54416" rIns="108830" bIns="54416"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521" y="1600572"/>
            <a:ext cx="10971372" cy="4527011"/>
          </a:xfrm>
          <a:prstGeom prst="rect">
            <a:avLst/>
          </a:prstGeom>
        </p:spPr>
        <p:txBody>
          <a:bodyPr vert="horz" lIns="108830" tIns="54416" rIns="108830" bIns="54416"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520" y="6357822"/>
            <a:ext cx="2844430" cy="365210"/>
          </a:xfrm>
          <a:prstGeom prst="rect">
            <a:avLst/>
          </a:prstGeom>
        </p:spPr>
        <p:txBody>
          <a:bodyPr vert="horz" lIns="108830" tIns="54416" rIns="108830" bIns="54416" rtlCol="0" anchor="ctr"/>
          <a:lstStyle>
            <a:lvl1pPr algn="l">
              <a:defRPr sz="1400">
                <a:solidFill>
                  <a:schemeClr val="tx1">
                    <a:tint val="75000"/>
                  </a:schemeClr>
                </a:solidFill>
              </a:defRPr>
            </a:lvl1pPr>
          </a:lstStyle>
          <a:p>
            <a:fld id="{530820CF-B880-4189-942D-D702A7CBA730}" type="datetimeFigureOut">
              <a:rPr lang="zh-CN" altLang="en-US" smtClean="0"/>
              <a:pPr/>
              <a:t>2021/11/23</a:t>
            </a:fld>
            <a:endParaRPr lang="zh-CN" altLang="en-US"/>
          </a:p>
        </p:txBody>
      </p:sp>
      <p:sp>
        <p:nvSpPr>
          <p:cNvPr id="5" name="页脚占位符 4"/>
          <p:cNvSpPr>
            <a:spLocks noGrp="1"/>
          </p:cNvSpPr>
          <p:nvPr>
            <p:ph type="ftr" sz="quarter" idx="3"/>
          </p:nvPr>
        </p:nvSpPr>
        <p:spPr>
          <a:xfrm>
            <a:off x="4165058" y="6357822"/>
            <a:ext cx="3860297" cy="365210"/>
          </a:xfrm>
          <a:prstGeom prst="rect">
            <a:avLst/>
          </a:prstGeom>
        </p:spPr>
        <p:txBody>
          <a:bodyPr vert="horz" lIns="108830" tIns="54416" rIns="108830" bIns="54416" rtlCol="0" anchor="ctr"/>
          <a:lstStyle>
            <a:lvl1pPr algn="ctr">
              <a:defRPr sz="14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6463" y="6357822"/>
            <a:ext cx="2844430" cy="365210"/>
          </a:xfrm>
          <a:prstGeom prst="rect">
            <a:avLst/>
          </a:prstGeom>
        </p:spPr>
        <p:txBody>
          <a:bodyPr vert="horz" lIns="108830" tIns="54416" rIns="108830" bIns="54416" rtlCol="0" anchor="ctr"/>
          <a:lstStyle>
            <a:lvl1pPr algn="r">
              <a:defRPr sz="14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88433" rtl="0" eaLnBrk="1" latinLnBrk="0" hangingPunct="1">
        <a:spcBef>
          <a:spcPct val="0"/>
        </a:spcBef>
        <a:buNone/>
        <a:defRPr sz="5200" kern="1200">
          <a:solidFill>
            <a:schemeClr val="tx1"/>
          </a:solidFill>
          <a:latin typeface="+mj-lt"/>
          <a:ea typeface="+mj-ea"/>
          <a:cs typeface="+mj-cs"/>
        </a:defRPr>
      </a:lvl1pPr>
    </p:titleStyle>
    <p:bodyStyle>
      <a:lvl1pPr marL="408162" indent="-408162" algn="l" defTabSz="1088433"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84352" indent="-340135" algn="l" defTabSz="1088433"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60540" indent="-272108" algn="l" defTabSz="1088433"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04757"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48972"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3188"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405"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621"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5836"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zh-CN"/>
      </a:defPPr>
      <a:lvl1pPr marL="0" algn="l" defTabSz="1088433" rtl="0" eaLnBrk="1" latinLnBrk="0" hangingPunct="1">
        <a:defRPr sz="2100" kern="1200">
          <a:solidFill>
            <a:schemeClr val="tx1"/>
          </a:solidFill>
          <a:latin typeface="+mn-lt"/>
          <a:ea typeface="+mn-ea"/>
          <a:cs typeface="+mn-cs"/>
        </a:defRPr>
      </a:lvl1pPr>
      <a:lvl2pPr marL="544216" algn="l" defTabSz="1088433" rtl="0" eaLnBrk="1" latinLnBrk="0" hangingPunct="1">
        <a:defRPr sz="2100" kern="1200">
          <a:solidFill>
            <a:schemeClr val="tx1"/>
          </a:solidFill>
          <a:latin typeface="+mn-lt"/>
          <a:ea typeface="+mn-ea"/>
          <a:cs typeface="+mn-cs"/>
        </a:defRPr>
      </a:lvl2pPr>
      <a:lvl3pPr marL="1088433" algn="l" defTabSz="1088433" rtl="0" eaLnBrk="1" latinLnBrk="0" hangingPunct="1">
        <a:defRPr sz="2100" kern="1200">
          <a:solidFill>
            <a:schemeClr val="tx1"/>
          </a:solidFill>
          <a:latin typeface="+mn-lt"/>
          <a:ea typeface="+mn-ea"/>
          <a:cs typeface="+mn-cs"/>
        </a:defRPr>
      </a:lvl3pPr>
      <a:lvl4pPr marL="1632649" algn="l" defTabSz="1088433" rtl="0" eaLnBrk="1" latinLnBrk="0" hangingPunct="1">
        <a:defRPr sz="2100" kern="1200">
          <a:solidFill>
            <a:schemeClr val="tx1"/>
          </a:solidFill>
          <a:latin typeface="+mn-lt"/>
          <a:ea typeface="+mn-ea"/>
          <a:cs typeface="+mn-cs"/>
        </a:defRPr>
      </a:lvl4pPr>
      <a:lvl5pPr marL="2176864" algn="l" defTabSz="1088433" rtl="0" eaLnBrk="1" latinLnBrk="0" hangingPunct="1">
        <a:defRPr sz="2100" kern="1200">
          <a:solidFill>
            <a:schemeClr val="tx1"/>
          </a:solidFill>
          <a:latin typeface="+mn-lt"/>
          <a:ea typeface="+mn-ea"/>
          <a:cs typeface="+mn-cs"/>
        </a:defRPr>
      </a:lvl5pPr>
      <a:lvl6pPr marL="2721079" algn="l" defTabSz="1088433" rtl="0" eaLnBrk="1" latinLnBrk="0" hangingPunct="1">
        <a:defRPr sz="2100" kern="1200">
          <a:solidFill>
            <a:schemeClr val="tx1"/>
          </a:solidFill>
          <a:latin typeface="+mn-lt"/>
          <a:ea typeface="+mn-ea"/>
          <a:cs typeface="+mn-cs"/>
        </a:defRPr>
      </a:lvl6pPr>
      <a:lvl7pPr marL="3265296" algn="l" defTabSz="1088433" rtl="0" eaLnBrk="1" latinLnBrk="0" hangingPunct="1">
        <a:defRPr sz="2100" kern="1200">
          <a:solidFill>
            <a:schemeClr val="tx1"/>
          </a:solidFill>
          <a:latin typeface="+mn-lt"/>
          <a:ea typeface="+mn-ea"/>
          <a:cs typeface="+mn-cs"/>
        </a:defRPr>
      </a:lvl7pPr>
      <a:lvl8pPr marL="3809512" algn="l" defTabSz="1088433" rtl="0" eaLnBrk="1" latinLnBrk="0" hangingPunct="1">
        <a:defRPr sz="2100" kern="1200">
          <a:solidFill>
            <a:schemeClr val="tx1"/>
          </a:solidFill>
          <a:latin typeface="+mn-lt"/>
          <a:ea typeface="+mn-ea"/>
          <a:cs typeface="+mn-cs"/>
        </a:defRPr>
      </a:lvl8pPr>
      <a:lvl9pPr marL="4353728" algn="l" defTabSz="1088433"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91"/>
          <p:cNvSpPr>
            <a:spLocks noChangeShapeType="1"/>
          </p:cNvSpPr>
          <p:nvPr/>
        </p:nvSpPr>
        <p:spPr bwMode="invGray">
          <a:xfrm flipV="1">
            <a:off x="5484813" y="987424"/>
            <a:ext cx="1373135" cy="45719"/>
          </a:xfrm>
          <a:prstGeom prst="line">
            <a:avLst/>
          </a:prstGeom>
          <a:noFill/>
          <a:ln w="9525">
            <a:solidFill>
              <a:srgbClr val="FFFFFF">
                <a:alpha val="20000"/>
              </a:srgbClr>
            </a:solidFill>
            <a:round/>
            <a:headEnd/>
            <a:tailEnd/>
          </a:ln>
        </p:spPr>
        <p:txBody>
          <a:bodyPr lIns="91423" tIns="45711" rIns="91423" bIns="45711"/>
          <a:lstStyle/>
          <a:p>
            <a:endParaRPr lang="zh-CN" altLang="en-US">
              <a:latin typeface="黑体" pitchFamily="2" charset="-122"/>
              <a:ea typeface="黑体" pitchFamily="2" charset="-122"/>
            </a:endParaRPr>
          </a:p>
        </p:txBody>
      </p:sp>
      <p:sp>
        <p:nvSpPr>
          <p:cNvPr id="5" name="Rectangle 4"/>
          <p:cNvSpPr>
            <a:spLocks noChangeArrowheads="1"/>
          </p:cNvSpPr>
          <p:nvPr/>
        </p:nvSpPr>
        <p:spPr bwMode="auto">
          <a:xfrm>
            <a:off x="15491" y="1548311"/>
            <a:ext cx="12191999" cy="1828175"/>
          </a:xfrm>
          <a:prstGeom prst="rect">
            <a:avLst/>
          </a:prstGeom>
          <a:solidFill>
            <a:schemeClr val="accent1">
              <a:lumMod val="20000"/>
              <a:lumOff val="80000"/>
            </a:schemeClr>
          </a:solidFill>
          <a:ln w="9525">
            <a:noFill/>
            <a:miter lim="800000"/>
            <a:headEnd/>
            <a:tailEnd/>
          </a:ln>
        </p:spPr>
        <p:txBody>
          <a:bodyPr wrap="square" lIns="91423" tIns="45711" rIns="91423" bIns="45711">
            <a:spAutoFit/>
          </a:bodyPr>
          <a:lstStyle/>
          <a:p>
            <a:pPr algn="ctr">
              <a:lnSpc>
                <a:spcPct val="120000"/>
              </a:lnSpc>
              <a:defRPr/>
            </a:pPr>
            <a:r>
              <a:rPr lang="zh-CN" altLang="en-US" sz="4000" b="1" spc="500" dirty="0">
                <a:solidFill>
                  <a:schemeClr val="tx1">
                    <a:lumMod val="65000"/>
                    <a:lumOff val="35000"/>
                  </a:schemeClr>
                </a:solidFill>
                <a:latin typeface="微软雅黑" pitchFamily="34" charset="-122"/>
                <a:ea typeface="微软雅黑" pitchFamily="34" charset="-122"/>
              </a:rPr>
              <a:t>军事理论</a:t>
            </a:r>
            <a:r>
              <a:rPr lang="zh-CN" altLang="en-US" sz="4000" b="1" spc="500" dirty="0" smtClean="0">
                <a:solidFill>
                  <a:schemeClr val="tx1">
                    <a:lumMod val="65000"/>
                    <a:lumOff val="35000"/>
                  </a:schemeClr>
                </a:solidFill>
                <a:latin typeface="微软雅黑" pitchFamily="34" charset="-122"/>
                <a:ea typeface="微软雅黑" pitchFamily="34" charset="-122"/>
              </a:rPr>
              <a:t>第六次课</a:t>
            </a:r>
            <a:endParaRPr lang="en-US" altLang="zh-CN" sz="4000" b="1" spc="500" dirty="0" smtClean="0">
              <a:solidFill>
                <a:schemeClr val="tx1">
                  <a:lumMod val="65000"/>
                  <a:lumOff val="35000"/>
                </a:schemeClr>
              </a:solidFill>
              <a:latin typeface="微软雅黑" pitchFamily="34" charset="-122"/>
              <a:ea typeface="微软雅黑" pitchFamily="34" charset="-122"/>
            </a:endParaRPr>
          </a:p>
          <a:p>
            <a:pPr algn="ctr">
              <a:lnSpc>
                <a:spcPct val="120000"/>
              </a:lnSpc>
              <a:defRPr/>
            </a:pPr>
            <a:r>
              <a:rPr lang="zh-CN" altLang="en-US" sz="5400" b="1" spc="500" dirty="0" smtClean="0">
                <a:solidFill>
                  <a:srgbClr val="00B0F0"/>
                </a:solidFill>
                <a:latin typeface="微软雅黑" pitchFamily="34" charset="-122"/>
                <a:ea typeface="微软雅黑" pitchFamily="34" charset="-122"/>
              </a:rPr>
              <a:t>国家安全形势（总体国家安全观）</a:t>
            </a:r>
            <a:endParaRPr lang="en-US" altLang="zh-CN" sz="5400" b="1" spc="500" dirty="0">
              <a:solidFill>
                <a:srgbClr val="00B0F0"/>
              </a:solidFill>
              <a:latin typeface="微软雅黑" pitchFamily="34" charset="-122"/>
              <a:ea typeface="微软雅黑" pitchFamily="34" charset="-122"/>
            </a:endParaRPr>
          </a:p>
        </p:txBody>
      </p:sp>
      <p:sp>
        <p:nvSpPr>
          <p:cNvPr id="6" name="矩形 5"/>
          <p:cNvSpPr/>
          <p:nvPr/>
        </p:nvSpPr>
        <p:spPr>
          <a:xfrm>
            <a:off x="3879746" y="3972109"/>
            <a:ext cx="4312365" cy="1277255"/>
          </a:xfrm>
          <a:prstGeom prst="rect">
            <a:avLst/>
          </a:prstGeom>
        </p:spPr>
        <p:txBody>
          <a:bodyPr wrap="none" lIns="91423" tIns="45711" rIns="91423" bIns="45711">
            <a:spAutoFit/>
          </a:bodyPr>
          <a:lstStyle/>
          <a:p>
            <a:pPr algn="ctr">
              <a:spcBef>
                <a:spcPts val="600"/>
              </a:spcBef>
            </a:pPr>
            <a:r>
              <a:rPr lang="zh-CN" altLang="en-US" sz="3600" dirty="0" smtClean="0">
                <a:solidFill>
                  <a:srgbClr val="000066"/>
                </a:solidFill>
                <a:latin typeface="微软雅黑" pitchFamily="34" charset="-122"/>
                <a:ea typeface="微软雅黑" pitchFamily="34" charset="-122"/>
              </a:rPr>
              <a:t>广东海洋大学</a:t>
            </a:r>
            <a:endParaRPr lang="en-US" altLang="zh-CN" sz="3600" dirty="0" smtClean="0">
              <a:solidFill>
                <a:srgbClr val="000066"/>
              </a:solidFill>
              <a:latin typeface="微软雅黑" pitchFamily="34" charset="-122"/>
              <a:ea typeface="微软雅黑" pitchFamily="34" charset="-122"/>
            </a:endParaRPr>
          </a:p>
          <a:p>
            <a:pPr algn="ctr">
              <a:spcBef>
                <a:spcPts val="600"/>
              </a:spcBef>
            </a:pPr>
            <a:r>
              <a:rPr lang="en-US" altLang="zh-CN" sz="3600" dirty="0" smtClean="0">
                <a:solidFill>
                  <a:srgbClr val="000066"/>
                </a:solidFill>
                <a:latin typeface="微软雅黑" pitchFamily="34" charset="-122"/>
                <a:ea typeface="微软雅黑" pitchFamily="34" charset="-122"/>
              </a:rPr>
              <a:t>2021</a:t>
            </a:r>
            <a:r>
              <a:rPr lang="zh-CN" altLang="en-US" sz="3600" dirty="0" smtClean="0">
                <a:solidFill>
                  <a:srgbClr val="000066"/>
                </a:solidFill>
                <a:latin typeface="微软雅黑" pitchFamily="34" charset="-122"/>
                <a:ea typeface="微软雅黑" pitchFamily="34" charset="-122"/>
              </a:rPr>
              <a:t>年</a:t>
            </a:r>
            <a:r>
              <a:rPr lang="en-US" altLang="zh-CN" sz="3600" dirty="0" smtClean="0">
                <a:solidFill>
                  <a:srgbClr val="000066"/>
                </a:solidFill>
                <a:latin typeface="微软雅黑" pitchFamily="34" charset="-122"/>
                <a:ea typeface="微软雅黑" pitchFamily="34" charset="-122"/>
              </a:rPr>
              <a:t>11</a:t>
            </a:r>
            <a:r>
              <a:rPr lang="zh-CN" altLang="en-US" sz="3600" dirty="0" smtClean="0">
                <a:solidFill>
                  <a:srgbClr val="000066"/>
                </a:solidFill>
                <a:latin typeface="微软雅黑" pitchFamily="34" charset="-122"/>
                <a:ea typeface="微软雅黑" pitchFamily="34" charset="-122"/>
              </a:rPr>
              <a:t>月  </a:t>
            </a:r>
            <a:r>
              <a:rPr lang="en-US" altLang="zh-CN" sz="3600" dirty="0">
                <a:solidFill>
                  <a:srgbClr val="000066"/>
                </a:solidFill>
                <a:latin typeface="微软雅黑" pitchFamily="34" charset="-122"/>
                <a:ea typeface="微软雅黑" pitchFamily="34" charset="-122"/>
              </a:rPr>
              <a:t>·  </a:t>
            </a:r>
            <a:r>
              <a:rPr lang="zh-CN" altLang="en-US" sz="3600" dirty="0">
                <a:solidFill>
                  <a:srgbClr val="000066"/>
                </a:solidFill>
                <a:latin typeface="微软雅黑" pitchFamily="34" charset="-122"/>
                <a:ea typeface="微软雅黑" pitchFamily="34" charset="-122"/>
              </a:rPr>
              <a:t>湛江</a:t>
            </a:r>
            <a:endParaRPr lang="zh-CN" altLang="en-US" dirty="0">
              <a:solidFill>
                <a:srgbClr val="000066"/>
              </a:solidFill>
              <a:latin typeface="微软雅黑" pitchFamily="34" charset="-122"/>
              <a:ea typeface="微软雅黑" pitchFamily="34" charset="-122"/>
            </a:endParaRPr>
          </a:p>
        </p:txBody>
      </p:sp>
      <p:grpSp>
        <p:nvGrpSpPr>
          <p:cNvPr id="2" name="组合 1"/>
          <p:cNvGrpSpPr/>
          <p:nvPr/>
        </p:nvGrpSpPr>
        <p:grpSpPr>
          <a:xfrm>
            <a:off x="1287141" y="5457134"/>
            <a:ext cx="9631022" cy="1014849"/>
            <a:chOff x="1287141" y="5457134"/>
            <a:chExt cx="9631022" cy="1014849"/>
          </a:xfrm>
        </p:grpSpPr>
        <p:pic>
          <p:nvPicPr>
            <p:cNvPr id="13"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7912"/>
            <a:stretch/>
          </p:blipFill>
          <p:spPr bwMode="auto">
            <a:xfrm>
              <a:off x="1287141" y="5479795"/>
              <a:ext cx="1404000" cy="992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9194" y="5489883"/>
              <a:ext cx="1347008" cy="98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8"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624482" y="91217"/>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标题 1">
            <a:extLst>
              <a:ext uri="{FF2B5EF4-FFF2-40B4-BE49-F238E27FC236}">
                <a16:creationId xmlns="" xmlns:a16="http://schemas.microsoft.com/office/drawing/2014/main" id="{78A65504-2301-4337-B276-3DD5FA533D40}"/>
              </a:ext>
            </a:extLst>
          </p:cNvPr>
          <p:cNvSpPr>
            <a:spLocks noGrp="1"/>
          </p:cNvSpPr>
          <p:nvPr>
            <p:ph type="title"/>
          </p:nvPr>
        </p:nvSpPr>
        <p:spPr>
          <a:xfrm>
            <a:off x="1227909" y="1602377"/>
            <a:ext cx="9727474" cy="4136572"/>
          </a:xfrm>
        </p:spPr>
        <p:txBody>
          <a:bodyPr>
            <a:noAutofit/>
          </a:bodyPr>
          <a:lstStyle/>
          <a:p>
            <a:pPr algn="l">
              <a:lnSpc>
                <a:spcPct val="150000"/>
              </a:lnSpc>
            </a:pPr>
            <a:r>
              <a:rPr lang="zh-CN" altLang="zh-CN" sz="2800" b="1" dirty="0">
                <a:solidFill>
                  <a:schemeClr val="tx1"/>
                </a:solidFill>
                <a:latin typeface="微软雅黑" pitchFamily="34" charset="-122"/>
                <a:ea typeface="微软雅黑" pitchFamily="34" charset="-122"/>
                <a:cs typeface="Times New Roman" panose="02020603050405020304" pitchFamily="18" charset="0"/>
              </a:rPr>
              <a:t>国家安全所涵盖的范围和领域越来越广泛</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主要包括：</a:t>
            </a:r>
            <a:r>
              <a:rPr lang="en-US" altLang="zh-CN" sz="2800" b="1" dirty="0">
                <a:solidFill>
                  <a:srgbClr val="231916"/>
                </a:solidFill>
                <a:effectLst/>
                <a:latin typeface="微软雅黑" pitchFamily="34" charset="-122"/>
                <a:ea typeface="微软雅黑" pitchFamily="34" charset="-122"/>
                <a:cs typeface="宋体" panose="02010600030101010101" pitchFamily="2" charset="-122"/>
              </a:rPr>
              <a:t/>
            </a:r>
            <a:br>
              <a:rPr lang="en-US" altLang="zh-CN" sz="2800" b="1" dirty="0">
                <a:solidFill>
                  <a:srgbClr val="231916"/>
                </a:solidFill>
                <a:effectLst/>
                <a:latin typeface="微软雅黑" pitchFamily="34" charset="-122"/>
                <a:ea typeface="微软雅黑" pitchFamily="34" charset="-122"/>
                <a:cs typeface="宋体" panose="02010600030101010101" pitchFamily="2" charset="-122"/>
              </a:rPr>
            </a:br>
            <a:r>
              <a:rPr lang="zh-CN" altLang="en-US" sz="2800" b="1" dirty="0">
                <a:solidFill>
                  <a:srgbClr val="0070C0"/>
                </a:solidFill>
                <a:latin typeface="微软雅黑" pitchFamily="34" charset="-122"/>
                <a:ea typeface="微软雅黑" pitchFamily="34" charset="-122"/>
                <a:cs typeface="宋体" panose="02010600030101010101" pitchFamily="2" charset="-122"/>
              </a:rPr>
              <a:t>人民安全、</a:t>
            </a:r>
            <a:r>
              <a:rPr lang="en-US" altLang="zh-CN" sz="2800" b="1" dirty="0" smtClean="0">
                <a:solidFill>
                  <a:srgbClr val="231916"/>
                </a:solidFill>
                <a:latin typeface="微软雅黑" pitchFamily="34" charset="-122"/>
                <a:ea typeface="微软雅黑" pitchFamily="34" charset="-122"/>
                <a:cs typeface="宋体" panose="02010600030101010101" pitchFamily="2" charset="-122"/>
              </a:rPr>
              <a:t/>
            </a:r>
            <a:br>
              <a:rPr lang="en-US" altLang="zh-CN" sz="2800" b="1" dirty="0" smtClean="0">
                <a:solidFill>
                  <a:srgbClr val="231916"/>
                </a:solidFill>
                <a:latin typeface="微软雅黑" pitchFamily="34" charset="-122"/>
                <a:ea typeface="微软雅黑" pitchFamily="34" charset="-122"/>
                <a:cs typeface="宋体" panose="02010600030101010101" pitchFamily="2" charset="-122"/>
              </a:rPr>
            </a:br>
            <a:r>
              <a:rPr lang="zh-CN" altLang="zh-CN" sz="2800" b="1" dirty="0" smtClean="0">
                <a:solidFill>
                  <a:srgbClr val="0070C0"/>
                </a:solidFill>
                <a:effectLst/>
                <a:latin typeface="微软雅黑" pitchFamily="34" charset="-122"/>
                <a:ea typeface="微软雅黑" pitchFamily="34" charset="-122"/>
                <a:cs typeface="宋体" panose="02010600030101010101" pitchFamily="2" charset="-122"/>
              </a:rPr>
              <a:t>政治</a:t>
            </a:r>
            <a:r>
              <a:rPr lang="zh-CN" altLang="zh-CN" sz="2800" b="1" dirty="0">
                <a:solidFill>
                  <a:srgbClr val="0070C0"/>
                </a:solidFill>
                <a:effectLst/>
                <a:latin typeface="微软雅黑" pitchFamily="34" charset="-122"/>
                <a:ea typeface="微软雅黑" pitchFamily="34" charset="-122"/>
                <a:cs typeface="宋体" panose="02010600030101010101" pitchFamily="2" charset="-122"/>
              </a:rPr>
              <a:t>安全、国土安全、军事安全</a:t>
            </a:r>
            <a:r>
              <a:rPr lang="zh-CN" altLang="zh-CN" sz="2800" b="1" dirty="0" smtClean="0">
                <a:solidFill>
                  <a:srgbClr val="0070C0"/>
                </a:solidFill>
                <a:effectLst/>
                <a:latin typeface="微软雅黑" pitchFamily="34" charset="-122"/>
                <a:ea typeface="微软雅黑" pitchFamily="34" charset="-122"/>
                <a:cs typeface="宋体" panose="02010600030101010101" pitchFamily="2" charset="-122"/>
              </a:rPr>
              <a:t>、经济</a:t>
            </a:r>
            <a:r>
              <a:rPr lang="zh-CN" altLang="zh-CN" sz="2800" b="1" dirty="0">
                <a:solidFill>
                  <a:srgbClr val="0070C0"/>
                </a:solidFill>
                <a:effectLst/>
                <a:latin typeface="微软雅黑" pitchFamily="34" charset="-122"/>
                <a:ea typeface="微软雅黑" pitchFamily="34" charset="-122"/>
                <a:cs typeface="宋体" panose="02010600030101010101" pitchFamily="2" charset="-122"/>
              </a:rPr>
              <a:t>安全</a:t>
            </a:r>
            <a:r>
              <a:rPr lang="zh-CN" altLang="zh-CN" sz="2800" b="1" dirty="0" smtClean="0">
                <a:solidFill>
                  <a:srgbClr val="0070C0"/>
                </a:solidFill>
                <a:effectLst/>
                <a:latin typeface="微软雅黑" pitchFamily="34" charset="-122"/>
                <a:ea typeface="微软雅黑" pitchFamily="34" charset="-122"/>
                <a:cs typeface="宋体" panose="02010600030101010101" pitchFamily="2" charset="-122"/>
              </a:rPr>
              <a:t>、</a:t>
            </a:r>
            <a:r>
              <a:rPr lang="en-US" altLang="zh-CN" sz="2800" b="1" dirty="0" smtClean="0">
                <a:solidFill>
                  <a:srgbClr val="0070C0"/>
                </a:solidFill>
                <a:effectLst/>
                <a:latin typeface="微软雅黑" pitchFamily="34" charset="-122"/>
                <a:ea typeface="微软雅黑" pitchFamily="34" charset="-122"/>
                <a:cs typeface="宋体" panose="02010600030101010101" pitchFamily="2" charset="-122"/>
              </a:rPr>
              <a:t/>
            </a:r>
            <a:br>
              <a:rPr lang="en-US" altLang="zh-CN" sz="2800" b="1" dirty="0" smtClean="0">
                <a:solidFill>
                  <a:srgbClr val="0070C0"/>
                </a:solidFill>
                <a:effectLst/>
                <a:latin typeface="微软雅黑" pitchFamily="34" charset="-122"/>
                <a:ea typeface="微软雅黑" pitchFamily="34" charset="-122"/>
                <a:cs typeface="宋体" panose="02010600030101010101" pitchFamily="2" charset="-122"/>
              </a:rPr>
            </a:br>
            <a:r>
              <a:rPr lang="zh-CN" altLang="zh-CN" sz="2800" b="1" dirty="0" smtClean="0">
                <a:solidFill>
                  <a:srgbClr val="0070C0"/>
                </a:solidFill>
                <a:effectLst/>
                <a:latin typeface="微软雅黑" pitchFamily="34" charset="-122"/>
                <a:ea typeface="微软雅黑" pitchFamily="34" charset="-122"/>
                <a:cs typeface="宋体" panose="02010600030101010101" pitchFamily="2" charset="-122"/>
              </a:rPr>
              <a:t>文化</a:t>
            </a:r>
            <a:r>
              <a:rPr lang="zh-CN" altLang="zh-CN" sz="2800" b="1" dirty="0">
                <a:solidFill>
                  <a:srgbClr val="0070C0"/>
                </a:solidFill>
                <a:effectLst/>
                <a:latin typeface="微软雅黑" pitchFamily="34" charset="-122"/>
                <a:ea typeface="微软雅黑" pitchFamily="34" charset="-122"/>
                <a:cs typeface="宋体" panose="02010600030101010101" pitchFamily="2" charset="-122"/>
              </a:rPr>
              <a:t>安全、社会安全</a:t>
            </a:r>
            <a:r>
              <a:rPr lang="zh-CN" altLang="zh-CN" sz="2800" b="1" dirty="0" smtClean="0">
                <a:solidFill>
                  <a:srgbClr val="0070C0"/>
                </a:solidFill>
                <a:effectLst/>
                <a:latin typeface="微软雅黑" pitchFamily="34" charset="-122"/>
                <a:ea typeface="微软雅黑" pitchFamily="34" charset="-122"/>
                <a:cs typeface="宋体" panose="02010600030101010101" pitchFamily="2" charset="-122"/>
              </a:rPr>
              <a:t>、科技</a:t>
            </a:r>
            <a:r>
              <a:rPr lang="zh-CN" altLang="zh-CN" sz="2800" b="1" dirty="0">
                <a:solidFill>
                  <a:srgbClr val="0070C0"/>
                </a:solidFill>
                <a:effectLst/>
                <a:latin typeface="微软雅黑" pitchFamily="34" charset="-122"/>
                <a:ea typeface="微软雅黑" pitchFamily="34" charset="-122"/>
                <a:cs typeface="宋体" panose="02010600030101010101" pitchFamily="2" charset="-122"/>
              </a:rPr>
              <a:t>安全、信息安全</a:t>
            </a:r>
            <a:r>
              <a:rPr lang="zh-CN" altLang="zh-CN" sz="2800" b="1" dirty="0" smtClean="0">
                <a:solidFill>
                  <a:srgbClr val="0070C0"/>
                </a:solidFill>
                <a:effectLst/>
                <a:latin typeface="微软雅黑" pitchFamily="34" charset="-122"/>
                <a:ea typeface="微软雅黑" pitchFamily="34" charset="-122"/>
                <a:cs typeface="宋体" panose="02010600030101010101" pitchFamily="2" charset="-122"/>
              </a:rPr>
              <a:t>、</a:t>
            </a:r>
            <a:r>
              <a:rPr lang="en-US" altLang="zh-CN" sz="2800" b="1" dirty="0" smtClean="0">
                <a:solidFill>
                  <a:srgbClr val="0070C0"/>
                </a:solidFill>
                <a:effectLst/>
                <a:latin typeface="微软雅黑" pitchFamily="34" charset="-122"/>
                <a:ea typeface="微软雅黑" pitchFamily="34" charset="-122"/>
                <a:cs typeface="宋体" panose="02010600030101010101" pitchFamily="2" charset="-122"/>
              </a:rPr>
              <a:t/>
            </a:r>
            <a:br>
              <a:rPr lang="en-US" altLang="zh-CN" sz="2800" b="1" dirty="0" smtClean="0">
                <a:solidFill>
                  <a:srgbClr val="0070C0"/>
                </a:solidFill>
                <a:effectLst/>
                <a:latin typeface="微软雅黑" pitchFamily="34" charset="-122"/>
                <a:ea typeface="微软雅黑" pitchFamily="34" charset="-122"/>
                <a:cs typeface="宋体" panose="02010600030101010101" pitchFamily="2" charset="-122"/>
              </a:rPr>
            </a:br>
            <a:r>
              <a:rPr lang="zh-CN" altLang="zh-CN" sz="2800" b="1" dirty="0" smtClean="0">
                <a:solidFill>
                  <a:srgbClr val="0070C0"/>
                </a:solidFill>
                <a:effectLst/>
                <a:latin typeface="微软雅黑" pitchFamily="34" charset="-122"/>
                <a:ea typeface="微软雅黑" pitchFamily="34" charset="-122"/>
                <a:cs typeface="宋体" panose="02010600030101010101" pitchFamily="2" charset="-122"/>
              </a:rPr>
              <a:t>生物</a:t>
            </a:r>
            <a:r>
              <a:rPr lang="zh-CN" altLang="zh-CN" sz="2800" b="1" dirty="0">
                <a:solidFill>
                  <a:srgbClr val="0070C0"/>
                </a:solidFill>
                <a:effectLst/>
                <a:latin typeface="微软雅黑" pitchFamily="34" charset="-122"/>
                <a:ea typeface="微软雅黑" pitchFamily="34" charset="-122"/>
                <a:cs typeface="宋体" panose="02010600030101010101" pitchFamily="2" charset="-122"/>
              </a:rPr>
              <a:t>安全</a:t>
            </a:r>
            <a:r>
              <a:rPr lang="zh-CN" altLang="zh-CN" sz="2800" b="1" dirty="0" smtClean="0">
                <a:solidFill>
                  <a:srgbClr val="0070C0"/>
                </a:solidFill>
                <a:effectLst/>
                <a:latin typeface="微软雅黑" pitchFamily="34" charset="-122"/>
                <a:ea typeface="微软雅黑" pitchFamily="34" charset="-122"/>
                <a:cs typeface="宋体" panose="02010600030101010101" pitchFamily="2" charset="-122"/>
              </a:rPr>
              <a:t>、生态</a:t>
            </a:r>
            <a:r>
              <a:rPr lang="zh-CN" altLang="zh-CN" sz="2800" b="1" dirty="0">
                <a:solidFill>
                  <a:srgbClr val="0070C0"/>
                </a:solidFill>
                <a:effectLst/>
                <a:latin typeface="微软雅黑" pitchFamily="34" charset="-122"/>
                <a:ea typeface="微软雅黑" pitchFamily="34" charset="-122"/>
                <a:cs typeface="宋体" panose="02010600030101010101" pitchFamily="2" charset="-122"/>
              </a:rPr>
              <a:t>安全、资源安全、核</a:t>
            </a:r>
            <a:r>
              <a:rPr lang="en-US" altLang="zh-CN" sz="2800" b="1" dirty="0">
                <a:solidFill>
                  <a:srgbClr val="0070C0"/>
                </a:solidFill>
                <a:effectLst/>
                <a:latin typeface="微软雅黑" pitchFamily="34" charset="-122"/>
                <a:ea typeface="微软雅黑" pitchFamily="34" charset="-122"/>
                <a:cs typeface="宋体" panose="02010600030101010101" pitchFamily="2" charset="-122"/>
              </a:rPr>
              <a:t> </a:t>
            </a:r>
            <a:r>
              <a:rPr lang="zh-CN" altLang="zh-CN" sz="2800" b="1" dirty="0">
                <a:solidFill>
                  <a:srgbClr val="0070C0"/>
                </a:solidFill>
                <a:effectLst/>
                <a:latin typeface="微软雅黑" pitchFamily="34" charset="-122"/>
                <a:ea typeface="微软雅黑" pitchFamily="34" charset="-122"/>
                <a:cs typeface="宋体" panose="02010600030101010101" pitchFamily="2" charset="-122"/>
              </a:rPr>
              <a:t>安</a:t>
            </a:r>
            <a:r>
              <a:rPr lang="en-US" altLang="zh-CN" sz="2800" b="1" dirty="0">
                <a:solidFill>
                  <a:srgbClr val="0070C0"/>
                </a:solidFill>
                <a:effectLst/>
                <a:latin typeface="微软雅黑" pitchFamily="34" charset="-122"/>
                <a:ea typeface="微软雅黑" pitchFamily="34" charset="-122"/>
                <a:cs typeface="宋体" panose="02010600030101010101" pitchFamily="2" charset="-122"/>
              </a:rPr>
              <a:t> </a:t>
            </a:r>
            <a:r>
              <a:rPr lang="zh-CN" altLang="zh-CN" sz="2800" b="1" dirty="0">
                <a:solidFill>
                  <a:srgbClr val="0070C0"/>
                </a:solidFill>
                <a:effectLst/>
                <a:latin typeface="微软雅黑" pitchFamily="34" charset="-122"/>
                <a:ea typeface="微软雅黑" pitchFamily="34" charset="-122"/>
                <a:cs typeface="宋体" panose="02010600030101010101" pitchFamily="2" charset="-122"/>
              </a:rPr>
              <a:t>全</a:t>
            </a:r>
            <a:r>
              <a:rPr lang="zh-CN" altLang="zh-CN" sz="2800" b="1" dirty="0" smtClean="0">
                <a:solidFill>
                  <a:srgbClr val="0070C0"/>
                </a:solidFill>
                <a:effectLst/>
                <a:latin typeface="微软雅黑" pitchFamily="34" charset="-122"/>
                <a:ea typeface="微软雅黑" pitchFamily="34" charset="-122"/>
                <a:cs typeface="宋体" panose="02010600030101010101" pitchFamily="2" charset="-122"/>
              </a:rPr>
              <a:t>、</a:t>
            </a:r>
            <a:r>
              <a:rPr lang="en-US" altLang="zh-CN" sz="2800" b="1" dirty="0" smtClean="0">
                <a:solidFill>
                  <a:srgbClr val="0070C0"/>
                </a:solidFill>
                <a:effectLst/>
                <a:latin typeface="微软雅黑" pitchFamily="34" charset="-122"/>
                <a:ea typeface="微软雅黑" pitchFamily="34" charset="-122"/>
                <a:cs typeface="宋体" panose="02010600030101010101" pitchFamily="2" charset="-122"/>
              </a:rPr>
              <a:t/>
            </a:r>
            <a:br>
              <a:rPr lang="en-US" altLang="zh-CN" sz="2800" b="1" dirty="0" smtClean="0">
                <a:solidFill>
                  <a:srgbClr val="0070C0"/>
                </a:solidFill>
                <a:effectLst/>
                <a:latin typeface="微软雅黑" pitchFamily="34" charset="-122"/>
                <a:ea typeface="微软雅黑" pitchFamily="34" charset="-122"/>
                <a:cs typeface="宋体" panose="02010600030101010101" pitchFamily="2" charset="-122"/>
              </a:rPr>
            </a:br>
            <a:r>
              <a:rPr lang="zh-CN" altLang="zh-CN" sz="2800" b="1" dirty="0" smtClean="0">
                <a:solidFill>
                  <a:srgbClr val="0070C0"/>
                </a:solidFill>
                <a:effectLst/>
                <a:latin typeface="微软雅黑" pitchFamily="34" charset="-122"/>
                <a:ea typeface="微软雅黑" pitchFamily="34" charset="-122"/>
                <a:cs typeface="宋体" panose="02010600030101010101" pitchFamily="2" charset="-122"/>
              </a:rPr>
              <a:t>太空</a:t>
            </a:r>
            <a:r>
              <a:rPr lang="zh-CN" altLang="zh-CN" sz="2800" b="1" dirty="0">
                <a:solidFill>
                  <a:srgbClr val="0070C0"/>
                </a:solidFill>
                <a:effectLst/>
                <a:latin typeface="微软雅黑" pitchFamily="34" charset="-122"/>
                <a:ea typeface="微软雅黑" pitchFamily="34" charset="-122"/>
                <a:cs typeface="宋体" panose="02010600030101010101" pitchFamily="2" charset="-122"/>
              </a:rPr>
              <a:t>安全、深海安全</a:t>
            </a:r>
            <a:r>
              <a:rPr lang="zh-CN" altLang="zh-CN" sz="2800" b="1" dirty="0" smtClean="0">
                <a:solidFill>
                  <a:srgbClr val="0070C0"/>
                </a:solidFill>
                <a:effectLst/>
                <a:latin typeface="微软雅黑" pitchFamily="34" charset="-122"/>
                <a:ea typeface="微软雅黑" pitchFamily="34" charset="-122"/>
                <a:cs typeface="宋体" panose="02010600030101010101" pitchFamily="2" charset="-122"/>
              </a:rPr>
              <a:t>、极地</a:t>
            </a:r>
            <a:r>
              <a:rPr lang="zh-CN" altLang="zh-CN" sz="2800" b="1" dirty="0">
                <a:solidFill>
                  <a:srgbClr val="0070C0"/>
                </a:solidFill>
                <a:effectLst/>
                <a:latin typeface="微软雅黑" pitchFamily="34" charset="-122"/>
                <a:ea typeface="微软雅黑" pitchFamily="34" charset="-122"/>
                <a:cs typeface="宋体" panose="02010600030101010101" pitchFamily="2" charset="-122"/>
              </a:rPr>
              <a:t>安全、海外利益安全</a:t>
            </a:r>
            <a:endParaRPr lang="zh-CN" altLang="en-US" sz="2800" b="1" dirty="0">
              <a:solidFill>
                <a:srgbClr val="0070C0"/>
              </a:solidFill>
              <a:latin typeface="微软雅黑" pitchFamily="34" charset="-122"/>
              <a:ea typeface="微软雅黑" pitchFamily="34" charset="-122"/>
            </a:endParaRPr>
          </a:p>
        </p:txBody>
      </p:sp>
      <p:sp>
        <p:nvSpPr>
          <p:cNvPr id="4"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、国家安全概述</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内涵</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1250392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 Box 45"/>
          <p:cNvSpPr txBox="1">
            <a:spLocks noChangeArrowheads="1"/>
          </p:cNvSpPr>
          <p:nvPr/>
        </p:nvSpPr>
        <p:spPr bwMode="auto">
          <a:xfrm>
            <a:off x="0" y="2617673"/>
            <a:ext cx="12190413" cy="1152792"/>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lgn="ct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二、总体国家安全观</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pic>
        <p:nvPicPr>
          <p:cNvPr id="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24482" y="91217"/>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组合 10"/>
          <p:cNvGrpSpPr/>
          <p:nvPr/>
        </p:nvGrpSpPr>
        <p:grpSpPr>
          <a:xfrm>
            <a:off x="5330167" y="5413620"/>
            <a:ext cx="5980563" cy="1002953"/>
            <a:chOff x="4937600" y="5457134"/>
            <a:chExt cx="5980563" cy="1002953"/>
          </a:xfrm>
        </p:grpSpPr>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618806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0CE783F8-D1D4-45FB-990F-DB3C6F192A6E}"/>
              </a:ext>
            </a:extLst>
          </p:cNvPr>
          <p:cNvSpPr>
            <a:spLocks noGrp="1"/>
          </p:cNvSpPr>
          <p:nvPr>
            <p:ph idx="1"/>
          </p:nvPr>
        </p:nvSpPr>
        <p:spPr>
          <a:xfrm>
            <a:off x="645870" y="1562297"/>
            <a:ext cx="10626860" cy="4638205"/>
          </a:xfrm>
        </p:spPr>
        <p:txBody>
          <a:bodyPr>
            <a:normAutofit/>
          </a:bodyPr>
          <a:lstStyle/>
          <a:p>
            <a:pPr>
              <a:lnSpc>
                <a:spcPct val="150000"/>
              </a:lnSpc>
            </a:pPr>
            <a:r>
              <a:rPr lang="zh-CN" altLang="zh-CN" sz="2800" b="1" u="sng" dirty="0">
                <a:solidFill>
                  <a:srgbClr val="00B0F0"/>
                </a:solidFill>
                <a:effectLst/>
                <a:latin typeface="微软雅黑" pitchFamily="34" charset="-122"/>
                <a:ea typeface="微软雅黑" pitchFamily="34" charset="-122"/>
                <a:cs typeface="宋体" panose="02010600030101010101" pitchFamily="2" charset="-122"/>
              </a:rPr>
              <a:t>国家安全观</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是对国家安全及国家安全相关问题的</a:t>
            </a:r>
            <a:r>
              <a:rPr lang="zh-CN" altLang="zh-CN" sz="2800" b="1" dirty="0">
                <a:solidFill>
                  <a:srgbClr val="00B050"/>
                </a:solidFill>
                <a:effectLst/>
                <a:latin typeface="微软雅黑" pitchFamily="34" charset="-122"/>
                <a:ea typeface="微软雅黑" pitchFamily="34" charset="-122"/>
                <a:cs typeface="宋体" panose="02010600030101010101" pitchFamily="2" charset="-122"/>
              </a:rPr>
              <a:t>历史、现状、发展、规律、本质</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等的认知、评价和预期。</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从</a:t>
            </a: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本质</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上讲，国家安全观是对国家安全</a:t>
            </a: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现实</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的反映。</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不同国家、同一国家的不同时期有着</a:t>
            </a: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不同</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的国家安全观。</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国家的安全需要和安全观都是随着时代的</a:t>
            </a: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发展</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而发展的。</a:t>
            </a:r>
            <a:endParaRPr lang="zh-CN" altLang="en-US" sz="2800" b="1"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二、总体国家安全观</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1440693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一）中国国家安全观的演变与总体国家安全观的提出</a:t>
            </a:r>
          </a:p>
        </p:txBody>
      </p:sp>
      <p:sp>
        <p:nvSpPr>
          <p:cNvPr id="8" name="矩形 7"/>
          <p:cNvSpPr/>
          <p:nvPr/>
        </p:nvSpPr>
        <p:spPr>
          <a:xfrm>
            <a:off x="557349" y="2097315"/>
            <a:ext cx="5396865" cy="3538220"/>
          </a:xfrm>
          <a:prstGeom prst="rect">
            <a:avLst/>
          </a:prstGeom>
        </p:spPr>
        <p:txBody>
          <a:bodyPr wrap="square">
            <a:spAutoFit/>
          </a:bodyPr>
          <a:lstStyle/>
          <a:p>
            <a:pPr algn="just"/>
            <a:r>
              <a:rPr lang="zh-CN" altLang="en-US" sz="2800" dirty="0" smtClean="0">
                <a:solidFill>
                  <a:schemeClr val="tx1">
                    <a:lumMod val="85000"/>
                    <a:lumOff val="15000"/>
                  </a:schemeClr>
                </a:solidFill>
                <a:latin typeface="华文中宋" panose="02010600040101010101" charset="-122"/>
                <a:ea typeface="华文中宋" panose="02010600040101010101" charset="-122"/>
                <a:cs typeface="Times New Roman" panose="02020603050405020304" pitchFamily="18" charset="0"/>
              </a:rPr>
              <a:t>以</a:t>
            </a:r>
            <a:r>
              <a:rPr lang="en-US" altLang="zh-CN" sz="2800" dirty="0">
                <a:solidFill>
                  <a:schemeClr val="tx1">
                    <a:lumMod val="85000"/>
                    <a:lumOff val="15000"/>
                  </a:schemeClr>
                </a:solidFill>
                <a:latin typeface="华文中宋" panose="02010600040101010101" charset="-122"/>
                <a:ea typeface="华文中宋" panose="02010600040101010101" charset="-122"/>
                <a:cs typeface="Times New Roman" panose="02020603050405020304" pitchFamily="18" charset="0"/>
              </a:rPr>
              <a:t>2002</a:t>
            </a:r>
            <a:r>
              <a:rPr lang="zh-CN" altLang="en-US" sz="2800" dirty="0">
                <a:solidFill>
                  <a:schemeClr val="tx1">
                    <a:lumMod val="85000"/>
                    <a:lumOff val="15000"/>
                  </a:schemeClr>
                </a:solidFill>
                <a:latin typeface="华文中宋" panose="02010600040101010101" charset="-122"/>
                <a:ea typeface="华文中宋" panose="02010600040101010101" charset="-122"/>
                <a:cs typeface="Times New Roman" panose="02020603050405020304" pitchFamily="18" charset="0"/>
              </a:rPr>
              <a:t>年</a:t>
            </a:r>
            <a:r>
              <a:rPr lang="en-US" altLang="zh-CN" sz="2800" dirty="0">
                <a:solidFill>
                  <a:schemeClr val="tx1">
                    <a:lumMod val="85000"/>
                    <a:lumOff val="15000"/>
                  </a:schemeClr>
                </a:solidFill>
                <a:latin typeface="华文中宋" panose="02010600040101010101" charset="-122"/>
                <a:ea typeface="华文中宋" panose="02010600040101010101" charset="-122"/>
                <a:cs typeface="Times New Roman" panose="02020603050405020304" pitchFamily="18" charset="0"/>
              </a:rPr>
              <a:t>11</a:t>
            </a:r>
            <a:r>
              <a:rPr lang="zh-CN" altLang="en-US" sz="2800" dirty="0">
                <a:solidFill>
                  <a:schemeClr val="tx1">
                    <a:lumMod val="85000"/>
                    <a:lumOff val="15000"/>
                  </a:schemeClr>
                </a:solidFill>
                <a:latin typeface="华文中宋" panose="02010600040101010101" charset="-122"/>
                <a:ea typeface="华文中宋" panose="02010600040101010101" charset="-122"/>
                <a:cs typeface="Times New Roman" panose="02020603050405020304" pitchFamily="18" charset="0"/>
              </a:rPr>
              <a:t>月中共十六大报告为标志，完全扬弃了局限于军事和政治的传统安全观，明确提出“传统安全威胁和非传统安全威胁的因素相互交织”，形成了一种既包括传统的军事、政治，又包括非传统的经济、恐怖主义威胁等在内的综合性国家安全</a:t>
            </a:r>
            <a:r>
              <a:rPr lang="zh-CN" altLang="en-US" sz="2800" dirty="0" smtClean="0">
                <a:solidFill>
                  <a:schemeClr val="tx1">
                    <a:lumMod val="85000"/>
                    <a:lumOff val="15000"/>
                  </a:schemeClr>
                </a:solidFill>
                <a:latin typeface="华文中宋" panose="02010600040101010101" charset="-122"/>
                <a:ea typeface="华文中宋" panose="02010600040101010101" charset="-122"/>
                <a:cs typeface="Times New Roman" panose="02020603050405020304" pitchFamily="18" charset="0"/>
              </a:rPr>
              <a:t>观。</a:t>
            </a:r>
            <a:endParaRPr lang="zh-CN" altLang="en-US" sz="2800" dirty="0">
              <a:solidFill>
                <a:schemeClr val="tx1">
                  <a:lumMod val="85000"/>
                  <a:lumOff val="15000"/>
                </a:schemeClr>
              </a:solidFill>
              <a:latin typeface="华文中宋" panose="02010600040101010101" charset="-122"/>
              <a:ea typeface="华文中宋" panose="02010600040101010101" charset="-122"/>
              <a:cs typeface="Times New Roman" panose="02020603050405020304" pitchFamily="18" charset="0"/>
            </a:endParaRPr>
          </a:p>
        </p:txBody>
      </p:sp>
      <p:graphicFrame>
        <p:nvGraphicFramePr>
          <p:cNvPr id="9" name="图示 8"/>
          <p:cNvGraphicFramePr/>
          <p:nvPr>
            <p:extLst>
              <p:ext uri="{D42A27DB-BD31-4B8C-83A1-F6EECF244321}">
                <p14:modId xmlns:p14="http://schemas.microsoft.com/office/powerpoint/2010/main" val="2729425716"/>
              </p:ext>
            </p:extLst>
          </p:nvPr>
        </p:nvGraphicFramePr>
        <p:xfrm>
          <a:off x="6208793" y="1966637"/>
          <a:ext cx="5277347" cy="3799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55212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stretch>
            <a:fillRect/>
          </a:stretch>
        </p:blipFill>
        <p:spPr>
          <a:xfrm>
            <a:off x="1627686" y="1426573"/>
            <a:ext cx="9118691" cy="3731260"/>
          </a:xfrm>
          <a:prstGeom prst="rect">
            <a:avLst/>
          </a:prstGeom>
        </p:spPr>
      </p:pic>
    </p:spTree>
    <p:extLst>
      <p:ext uri="{BB962C8B-B14F-4D97-AF65-F5344CB8AC3E}">
        <p14:creationId xmlns:p14="http://schemas.microsoft.com/office/powerpoint/2010/main" val="3535284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426720" y="1660305"/>
            <a:ext cx="11355977" cy="1815882"/>
          </a:xfrm>
          <a:prstGeom prst="rect">
            <a:avLst/>
          </a:prstGeom>
        </p:spPr>
        <p:txBody>
          <a:bodyPr wrap="square">
            <a:spAutoFit/>
          </a:bodyPr>
          <a:lstStyle/>
          <a:p>
            <a:r>
              <a:rPr lang="zh-CN" altLang="en-US" sz="2800" b="1" dirty="0">
                <a:latin typeface="微软雅黑" pitchFamily="34" charset="-122"/>
                <a:ea typeface="微软雅黑" pitchFamily="34" charset="-122"/>
              </a:rPr>
              <a:t>习主席深刻指出：“中国国家安全内涵和外延比历史上任何时候都要丰富，时空领域比历史上任何时候都要宽广，内外因素比历史上任何时候都要复杂。”这一论述深刻揭示了当前我国国家安全形势变化的新特点、新趋势。</a:t>
            </a:r>
          </a:p>
        </p:txBody>
      </p:sp>
      <p:pic>
        <p:nvPicPr>
          <p:cNvPr id="7" name="图片 6"/>
          <p:cNvPicPr>
            <a:picLocks noChangeAspect="1"/>
          </p:cNvPicPr>
          <p:nvPr/>
        </p:nvPicPr>
        <p:blipFill>
          <a:blip r:embed="rId2" cstate="print"/>
          <a:stretch>
            <a:fillRect/>
          </a:stretch>
        </p:blipFill>
        <p:spPr>
          <a:xfrm>
            <a:off x="7553544" y="3937874"/>
            <a:ext cx="3831019" cy="2673104"/>
          </a:xfrm>
          <a:prstGeom prst="rect">
            <a:avLst/>
          </a:prstGeom>
        </p:spPr>
      </p:pic>
      <p:sp>
        <p:nvSpPr>
          <p:cNvPr id="8" name="矩形 7"/>
          <p:cNvSpPr/>
          <p:nvPr/>
        </p:nvSpPr>
        <p:spPr>
          <a:xfrm>
            <a:off x="568959" y="4489596"/>
            <a:ext cx="6554651" cy="1569660"/>
          </a:xfrm>
          <a:prstGeom prst="rect">
            <a:avLst/>
          </a:prstGeom>
        </p:spPr>
        <p:txBody>
          <a:bodyPr wrap="square">
            <a:spAutoFit/>
          </a:bodyPr>
          <a:lstStyle/>
          <a:p>
            <a:pPr algn="just">
              <a:spcBef>
                <a:spcPts val="600"/>
              </a:spcBef>
              <a:spcAft>
                <a:spcPts val="0"/>
              </a:spcAft>
            </a:pPr>
            <a:r>
              <a:rPr lang="zh-CN" altLang="en-US" sz="3200" b="1" dirty="0">
                <a:solidFill>
                  <a:schemeClr val="tx1">
                    <a:lumMod val="85000"/>
                    <a:lumOff val="15000"/>
                  </a:schemeClr>
                </a:solidFill>
                <a:latin typeface="微软雅黑" pitchFamily="34" charset="-122"/>
                <a:ea typeface="微软雅黑" pitchFamily="34" charset="-122"/>
              </a:rPr>
              <a:t>对内求发展、求变革、求稳定，建设平安中国；对外求和平、求合作、求共赢，维护世界和平与发展。</a:t>
            </a:r>
          </a:p>
        </p:txBody>
      </p:sp>
      <p:sp>
        <p:nvSpPr>
          <p:cNvPr id="9" name="矩形 8"/>
          <p:cNvSpPr/>
          <p:nvPr/>
        </p:nvSpPr>
        <p:spPr>
          <a:xfrm>
            <a:off x="888958" y="3522902"/>
            <a:ext cx="5121915" cy="743986"/>
          </a:xfrm>
          <a:prstGeom prst="rect">
            <a:avLst/>
          </a:prstGeom>
        </p:spPr>
        <p:txBody>
          <a:bodyPr wrap="none">
            <a:spAutoFit/>
            <a:scene3d>
              <a:camera prst="orthographicFront"/>
              <a:lightRig rig="threePt" dir="t"/>
            </a:scene3d>
          </a:bodyPr>
          <a:lstStyle/>
          <a:p>
            <a:pPr algn="ctr">
              <a:lnSpc>
                <a:spcPct val="150000"/>
              </a:lnSpc>
            </a:pPr>
            <a:r>
              <a:rPr lang="zh-CN" altLang="en-US" sz="3200" b="1" spc="300" dirty="0">
                <a:ln w="22225">
                  <a:solidFill>
                    <a:schemeClr val="accent2"/>
                  </a:solidFill>
                  <a:prstDash val="solid"/>
                </a:ln>
                <a:solidFill>
                  <a:schemeClr val="accent2">
                    <a:lumMod val="40000"/>
                    <a:lumOff val="60000"/>
                  </a:schemeClr>
                </a:solidFill>
                <a:effectLst/>
                <a:latin typeface="微软雅黑" pitchFamily="34" charset="-122"/>
                <a:ea typeface="微软雅黑" pitchFamily="34" charset="-122"/>
              </a:rPr>
              <a:t>统筹外部安全和内部安全</a:t>
            </a:r>
          </a:p>
        </p:txBody>
      </p:sp>
      <p:sp>
        <p:nvSpPr>
          <p:cNvPr id="10"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一）中国国家安全观的演变与总体国家安全观的提出</a:t>
            </a:r>
          </a:p>
        </p:txBody>
      </p:sp>
    </p:spTree>
    <p:extLst>
      <p:ext uri="{BB962C8B-B14F-4D97-AF65-F5344CB8AC3E}">
        <p14:creationId xmlns:p14="http://schemas.microsoft.com/office/powerpoint/2010/main" val="2633505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929005" y="1422581"/>
            <a:ext cx="4548687" cy="523220"/>
          </a:xfrm>
          <a:prstGeom prst="rect">
            <a:avLst/>
          </a:prstGeom>
          <a:noFill/>
        </p:spPr>
        <p:txBody>
          <a:bodyPr wrap="square" rtlCol="0">
            <a:spAutoFit/>
          </a:bodyPr>
          <a:lstStyle/>
          <a:p>
            <a:r>
              <a:rPr lang="en-US" altLang="zh-CN" sz="2800" b="1" dirty="0" smtClean="0">
                <a:solidFill>
                  <a:schemeClr val="tx1"/>
                </a:solidFill>
                <a:latin typeface="华文中宋" panose="02010600040101010101" charset="-122"/>
                <a:ea typeface="华文中宋" panose="02010600040101010101" charset="-122"/>
                <a:cs typeface="Times New Roman" panose="02020603050405020304" pitchFamily="18" charset="0"/>
              </a:rPr>
              <a:t>1.</a:t>
            </a:r>
            <a:r>
              <a:rPr lang="zh-CN" altLang="en-US" sz="2800" b="1" dirty="0" smtClean="0">
                <a:solidFill>
                  <a:schemeClr val="tx1"/>
                </a:solidFill>
                <a:latin typeface="华文中宋" panose="02010600040101010101" charset="-122"/>
                <a:ea typeface="华文中宋" panose="02010600040101010101" charset="-122"/>
                <a:cs typeface="Times New Roman" panose="02020603050405020304" pitchFamily="18" charset="0"/>
              </a:rPr>
              <a:t>内</a:t>
            </a:r>
            <a:r>
              <a:rPr lang="zh-CN" altLang="en-US" sz="2800" b="1" dirty="0">
                <a:solidFill>
                  <a:schemeClr val="tx1"/>
                </a:solidFill>
                <a:latin typeface="华文中宋" panose="02010600040101010101" charset="-122"/>
                <a:ea typeface="华文中宋" panose="02010600040101010101" charset="-122"/>
                <a:cs typeface="Times New Roman" panose="02020603050405020304" pitchFamily="18" charset="0"/>
              </a:rPr>
              <a:t>、</a:t>
            </a:r>
            <a:r>
              <a:rPr lang="zh-CN" altLang="en-US" sz="2800" b="1" dirty="0" smtClean="0">
                <a:solidFill>
                  <a:schemeClr val="tx1"/>
                </a:solidFill>
                <a:latin typeface="华文中宋" panose="02010600040101010101" charset="-122"/>
                <a:ea typeface="华文中宋" panose="02010600040101010101" charset="-122"/>
                <a:cs typeface="Times New Roman" panose="02020603050405020304" pitchFamily="18" charset="0"/>
              </a:rPr>
              <a:t>外部安全形势</a:t>
            </a:r>
          </a:p>
        </p:txBody>
      </p:sp>
      <p:sp>
        <p:nvSpPr>
          <p:cNvPr id="6"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一）中国国家安全观的演变与总体国家安全观的提出</a:t>
            </a:r>
          </a:p>
        </p:txBody>
      </p:sp>
      <p:grpSp>
        <p:nvGrpSpPr>
          <p:cNvPr id="2" name="组合 1"/>
          <p:cNvGrpSpPr/>
          <p:nvPr/>
        </p:nvGrpSpPr>
        <p:grpSpPr>
          <a:xfrm>
            <a:off x="1144270" y="1888552"/>
            <a:ext cx="10081078" cy="4461609"/>
            <a:chOff x="1144270" y="1888552"/>
            <a:chExt cx="10081078" cy="4461609"/>
          </a:xfrm>
        </p:grpSpPr>
        <p:pic>
          <p:nvPicPr>
            <p:cNvPr id="11" name="图片 10"/>
            <p:cNvPicPr>
              <a:picLocks noChangeAspect="1"/>
            </p:cNvPicPr>
            <p:nvPr/>
          </p:nvPicPr>
          <p:blipFill>
            <a:blip r:embed="rId2" cstate="print"/>
            <a:stretch>
              <a:fillRect/>
            </a:stretch>
          </p:blipFill>
          <p:spPr>
            <a:xfrm>
              <a:off x="1144270" y="1945801"/>
              <a:ext cx="5056233" cy="4404360"/>
            </a:xfrm>
            <a:prstGeom prst="rect">
              <a:avLst/>
            </a:prstGeom>
          </p:spPr>
        </p:pic>
        <p:pic>
          <p:nvPicPr>
            <p:cNvPr id="7" name="图片 6"/>
            <p:cNvPicPr>
              <a:picLocks noChangeAspect="1"/>
            </p:cNvPicPr>
            <p:nvPr/>
          </p:nvPicPr>
          <p:blipFill>
            <a:blip r:embed="rId3" cstate="print"/>
            <a:stretch>
              <a:fillRect/>
            </a:stretch>
          </p:blipFill>
          <p:spPr>
            <a:xfrm>
              <a:off x="5442855" y="1888552"/>
              <a:ext cx="5782493" cy="4421294"/>
            </a:xfrm>
            <a:prstGeom prst="rect">
              <a:avLst/>
            </a:prstGeom>
          </p:spPr>
        </p:pic>
      </p:grpSp>
    </p:spTree>
    <p:extLst>
      <p:ext uri="{BB962C8B-B14F-4D97-AF65-F5344CB8AC3E}">
        <p14:creationId xmlns:p14="http://schemas.microsoft.com/office/powerpoint/2010/main" val="1123413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stretch>
            <a:fillRect/>
          </a:stretch>
        </p:blipFill>
        <p:spPr>
          <a:xfrm>
            <a:off x="2110882" y="1397730"/>
            <a:ext cx="8496158" cy="5368830"/>
          </a:xfrm>
          <a:prstGeom prst="rect">
            <a:avLst/>
          </a:prstGeom>
        </p:spPr>
      </p:pic>
      <p:sp>
        <p:nvSpPr>
          <p:cNvPr id="6"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一）中国国家安全观的演变与总体国家安全观的提出</a:t>
            </a:r>
          </a:p>
        </p:txBody>
      </p:sp>
    </p:spTree>
    <p:extLst>
      <p:ext uri="{BB962C8B-B14F-4D97-AF65-F5344CB8AC3E}">
        <p14:creationId xmlns:p14="http://schemas.microsoft.com/office/powerpoint/2010/main" val="1384849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stretch>
            <a:fillRect/>
          </a:stretch>
        </p:blipFill>
        <p:spPr>
          <a:xfrm>
            <a:off x="983288" y="1653269"/>
            <a:ext cx="10198518" cy="4791073"/>
          </a:xfrm>
          <a:prstGeom prst="rect">
            <a:avLst/>
          </a:prstGeom>
        </p:spPr>
      </p:pic>
      <p:sp>
        <p:nvSpPr>
          <p:cNvPr id="6"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一）中国国家安全观的演变与总体国家安全观的提出</a:t>
            </a:r>
          </a:p>
        </p:txBody>
      </p:sp>
    </p:spTree>
    <p:extLst>
      <p:ext uri="{BB962C8B-B14F-4D97-AF65-F5344CB8AC3E}">
        <p14:creationId xmlns:p14="http://schemas.microsoft.com/office/powerpoint/2010/main" val="31403713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0CE783F8-D1D4-45FB-990F-DB3C6F192A6E}"/>
              </a:ext>
            </a:extLst>
          </p:cNvPr>
          <p:cNvSpPr>
            <a:spLocks noGrp="1"/>
          </p:cNvSpPr>
          <p:nvPr>
            <p:ph idx="1"/>
          </p:nvPr>
        </p:nvSpPr>
        <p:spPr>
          <a:xfrm>
            <a:off x="461554" y="1569079"/>
            <a:ext cx="7968343" cy="4412805"/>
          </a:xfrm>
        </p:spPr>
        <p:txBody>
          <a:bodyPr>
            <a:noAutofit/>
          </a:bodyPr>
          <a:lstStyle/>
          <a:p>
            <a:pPr>
              <a:lnSpc>
                <a:spcPct val="150000"/>
              </a:lnSpc>
            </a:pPr>
            <a:r>
              <a:rPr lang="zh-CN" altLang="zh-CN" sz="2200" b="1" dirty="0">
                <a:solidFill>
                  <a:srgbClr val="C00000"/>
                </a:solidFill>
                <a:effectLst/>
                <a:latin typeface="微软雅黑" pitchFamily="34" charset="-122"/>
                <a:ea typeface="微软雅黑" pitchFamily="34" charset="-122"/>
                <a:cs typeface="宋体" panose="02010600030101010101" pitchFamily="2" charset="-122"/>
              </a:rPr>
              <a:t>习近平</a:t>
            </a: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总书记在</a:t>
            </a:r>
            <a:r>
              <a:rPr lang="en-US" altLang="zh-CN" sz="2200" b="1" dirty="0">
                <a:solidFill>
                  <a:srgbClr val="C00000"/>
                </a:solidFill>
                <a:effectLst/>
                <a:latin typeface="微软雅黑" pitchFamily="34" charset="-122"/>
                <a:ea typeface="微软雅黑" pitchFamily="34" charset="-122"/>
                <a:cs typeface="宋体" panose="02010600030101010101" pitchFamily="2" charset="-122"/>
              </a:rPr>
              <a:t>2014</a:t>
            </a:r>
            <a:r>
              <a:rPr lang="zh-CN" altLang="en-US" sz="2200" b="1" dirty="0">
                <a:solidFill>
                  <a:srgbClr val="C00000"/>
                </a:solidFill>
                <a:effectLst/>
                <a:latin typeface="微软雅黑" pitchFamily="34" charset="-122"/>
                <a:ea typeface="微软雅黑" pitchFamily="34" charset="-122"/>
                <a:cs typeface="宋体" panose="02010600030101010101" pitchFamily="2" charset="-122"/>
              </a:rPr>
              <a:t>年</a:t>
            </a:r>
            <a:r>
              <a:rPr lang="en-US" altLang="zh-CN" sz="2200" b="1" dirty="0">
                <a:solidFill>
                  <a:srgbClr val="C00000"/>
                </a:solidFill>
                <a:effectLst/>
                <a:latin typeface="微软雅黑" pitchFamily="34" charset="-122"/>
                <a:ea typeface="微软雅黑" pitchFamily="34" charset="-122"/>
                <a:cs typeface="宋体" panose="02010600030101010101" pitchFamily="2" charset="-122"/>
              </a:rPr>
              <a:t>4</a:t>
            </a:r>
            <a:r>
              <a:rPr lang="zh-CN" altLang="en-US" sz="2200" b="1" dirty="0">
                <a:solidFill>
                  <a:srgbClr val="C00000"/>
                </a:solidFill>
                <a:effectLst/>
                <a:latin typeface="微软雅黑" pitchFamily="34" charset="-122"/>
                <a:ea typeface="微软雅黑" pitchFamily="34" charset="-122"/>
                <a:cs typeface="宋体" panose="02010600030101010101" pitchFamily="2" charset="-122"/>
              </a:rPr>
              <a:t>月</a:t>
            </a:r>
            <a:r>
              <a:rPr lang="en-US" altLang="zh-CN" sz="2200" b="1" dirty="0">
                <a:solidFill>
                  <a:srgbClr val="C00000"/>
                </a:solidFill>
                <a:effectLst/>
                <a:latin typeface="微软雅黑" pitchFamily="34" charset="-122"/>
                <a:ea typeface="微软雅黑" pitchFamily="34" charset="-122"/>
                <a:cs typeface="宋体" panose="02010600030101010101" pitchFamily="2" charset="-122"/>
              </a:rPr>
              <a:t>15</a:t>
            </a:r>
            <a:r>
              <a:rPr lang="zh-CN" altLang="en-US" sz="2200" b="1" dirty="0">
                <a:solidFill>
                  <a:srgbClr val="C00000"/>
                </a:solidFill>
                <a:effectLst/>
                <a:latin typeface="微软雅黑" pitchFamily="34" charset="-122"/>
                <a:ea typeface="微软雅黑" pitchFamily="34" charset="-122"/>
                <a:cs typeface="宋体" panose="02010600030101010101" pitchFamily="2" charset="-122"/>
              </a:rPr>
              <a:t>日</a:t>
            </a:r>
            <a:r>
              <a:rPr lang="zh-CN" altLang="en-US" sz="2200" b="1" dirty="0">
                <a:solidFill>
                  <a:srgbClr val="231916"/>
                </a:solidFill>
                <a:effectLst/>
                <a:latin typeface="微软雅黑" pitchFamily="34" charset="-122"/>
                <a:ea typeface="微软雅黑" pitchFamily="34" charset="-122"/>
                <a:cs typeface="宋体" panose="02010600030101010101" pitchFamily="2" charset="-122"/>
              </a:rPr>
              <a:t>举行的</a:t>
            </a: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中央国家安全委员会</a:t>
            </a:r>
            <a:r>
              <a:rPr lang="zh-CN" altLang="zh-CN" sz="2200" b="1" dirty="0">
                <a:solidFill>
                  <a:srgbClr val="C00000"/>
                </a:solidFill>
                <a:effectLst/>
                <a:latin typeface="微软雅黑" pitchFamily="34" charset="-122"/>
                <a:ea typeface="微软雅黑" pitchFamily="34" charset="-122"/>
                <a:cs typeface="宋体" panose="02010600030101010101" pitchFamily="2" charset="-122"/>
              </a:rPr>
              <a:t>第一次会议</a:t>
            </a: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上</a:t>
            </a:r>
            <a:r>
              <a:rPr lang="zh-CN" altLang="en-US" sz="2200" b="1" dirty="0">
                <a:solidFill>
                  <a:srgbClr val="231916"/>
                </a:solidFill>
                <a:effectLst/>
                <a:latin typeface="微软雅黑" pitchFamily="34" charset="-122"/>
                <a:ea typeface="微软雅黑" pitchFamily="34" charset="-122"/>
                <a:cs typeface="宋体" panose="02010600030101010101" pitchFamily="2" charset="-122"/>
              </a:rPr>
              <a:t>，首次正式</a:t>
            </a: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提出总体国家安全观</a:t>
            </a:r>
            <a:r>
              <a:rPr lang="zh-CN" altLang="en-US" sz="2200" b="1" dirty="0" smtClean="0">
                <a:solidFill>
                  <a:srgbClr val="231916"/>
                </a:solidFill>
                <a:effectLst/>
                <a:latin typeface="微软雅黑" pitchFamily="34" charset="-122"/>
                <a:ea typeface="微软雅黑" pitchFamily="34" charset="-122"/>
                <a:cs typeface="宋体" panose="02010600030101010101" pitchFamily="2" charset="-122"/>
              </a:rPr>
              <a:t>。</a:t>
            </a:r>
            <a:r>
              <a:rPr lang="zh-CN" altLang="zh-CN" sz="2200" b="1" dirty="0">
                <a:solidFill>
                  <a:srgbClr val="231916"/>
                </a:solidFill>
                <a:latin typeface="微软雅黑" pitchFamily="34" charset="-122"/>
                <a:ea typeface="微软雅黑" pitchFamily="34" charset="-122"/>
                <a:cs typeface="宋体" panose="02010600030101010101" pitchFamily="2" charset="-122"/>
              </a:rPr>
              <a:t>总体国家安全观，是一个富有中国特色的安全概念</a:t>
            </a:r>
            <a:r>
              <a:rPr lang="zh-CN" altLang="en-US" sz="2200" b="1" dirty="0">
                <a:solidFill>
                  <a:srgbClr val="231916"/>
                </a:solidFill>
                <a:latin typeface="微软雅黑" pitchFamily="34" charset="-122"/>
                <a:ea typeface="微软雅黑" pitchFamily="34" charset="-122"/>
                <a:cs typeface="宋体" panose="02010600030101010101" pitchFamily="2" charset="-122"/>
              </a:rPr>
              <a:t>，</a:t>
            </a:r>
            <a:r>
              <a:rPr lang="zh-CN" altLang="zh-CN" sz="2200" b="1" dirty="0">
                <a:solidFill>
                  <a:srgbClr val="231916"/>
                </a:solidFill>
                <a:latin typeface="微软雅黑" pitchFamily="34" charset="-122"/>
                <a:ea typeface="微软雅黑" pitchFamily="34" charset="-122"/>
                <a:cs typeface="宋体" panose="02010600030101010101" pitchFamily="2" charset="-122"/>
              </a:rPr>
              <a:t>是习近平新时代中国特色社会主义思想的重要组成部分，是中国国家安全理论的最新成果，是维护国家安全的行动纲领和科学指南。</a:t>
            </a:r>
            <a:endParaRPr lang="en-US" altLang="zh-CN" sz="2200" b="1"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r>
              <a:rPr lang="zh-CN" altLang="zh-CN" sz="2200" b="1" dirty="0" smtClean="0">
                <a:solidFill>
                  <a:srgbClr val="138C53"/>
                </a:solidFill>
                <a:effectLst/>
                <a:latin typeface="微软雅黑" pitchFamily="34" charset="-122"/>
                <a:ea typeface="微软雅黑" pitchFamily="34" charset="-122"/>
                <a:cs typeface="宋体" panose="02010600030101010101" pitchFamily="2" charset="-122"/>
              </a:rPr>
              <a:t>总体</a:t>
            </a:r>
            <a:r>
              <a:rPr lang="zh-CN" altLang="zh-CN" sz="2200" b="1" dirty="0">
                <a:solidFill>
                  <a:srgbClr val="138C53"/>
                </a:solidFill>
                <a:effectLst/>
                <a:latin typeface="微软雅黑" pitchFamily="34" charset="-122"/>
                <a:ea typeface="微软雅黑" pitchFamily="34" charset="-122"/>
                <a:cs typeface="宋体" panose="02010600030101010101" pitchFamily="2" charset="-122"/>
              </a:rPr>
              <a:t>国家安全观</a:t>
            </a:r>
            <a:r>
              <a:rPr lang="zh-CN" altLang="en-US" sz="2200" b="1" dirty="0">
                <a:solidFill>
                  <a:srgbClr val="138C53"/>
                </a:solidFill>
                <a:latin typeface="微软雅黑" pitchFamily="34" charset="-122"/>
                <a:ea typeface="微软雅黑" pitchFamily="34" charset="-122"/>
              </a:rPr>
              <a:t>：</a:t>
            </a:r>
            <a:r>
              <a:rPr lang="en-US" altLang="zh-CN" sz="2200" b="1" dirty="0">
                <a:solidFill>
                  <a:srgbClr val="0070C0"/>
                </a:solidFill>
                <a:effectLst/>
                <a:latin typeface="微软雅黑" pitchFamily="34" charset="-122"/>
                <a:ea typeface="微软雅黑" pitchFamily="34" charset="-122"/>
                <a:cs typeface="宋体" panose="02010600030101010101" pitchFamily="2" charset="-122"/>
              </a:rPr>
              <a:t>“</a:t>
            </a:r>
            <a:r>
              <a:rPr lang="zh-CN" altLang="zh-CN" sz="2200" b="1" dirty="0">
                <a:solidFill>
                  <a:srgbClr val="0070C0"/>
                </a:solidFill>
                <a:effectLst/>
                <a:latin typeface="微软雅黑" pitchFamily="34" charset="-122"/>
                <a:ea typeface="微软雅黑" pitchFamily="34" charset="-122"/>
                <a:cs typeface="宋体" panose="02010600030101010101" pitchFamily="2" charset="-122"/>
              </a:rPr>
              <a:t>以人民安全为宗旨，以政治安全为根本，以经济安全为基础，以军事、文化、社会安全为保障，以促进国际安全为依托，走出一条中国特色国家安全道路。</a:t>
            </a:r>
            <a:r>
              <a:rPr lang="en-US" altLang="zh-CN" sz="2200" b="1" dirty="0" smtClean="0">
                <a:solidFill>
                  <a:srgbClr val="0070C0"/>
                </a:solidFill>
                <a:effectLst/>
                <a:latin typeface="微软雅黑" pitchFamily="34" charset="-122"/>
                <a:ea typeface="微软雅黑" pitchFamily="34" charset="-122"/>
                <a:cs typeface="宋体" panose="02010600030101010101" pitchFamily="2" charset="-122"/>
              </a:rPr>
              <a:t>”</a:t>
            </a:r>
            <a:endParaRPr lang="zh-CN" altLang="zh-CN" sz="2200" b="1" dirty="0">
              <a:solidFill>
                <a:srgbClr val="0070C0"/>
              </a:solidFill>
              <a:effectLst/>
              <a:latin typeface="微软雅黑" pitchFamily="34" charset="-122"/>
              <a:ea typeface="微软雅黑" pitchFamily="34" charset="-122"/>
              <a:cs typeface="宋体" panose="02010600030101010101" pitchFamily="2" charset="-122"/>
            </a:endParaRPr>
          </a:p>
        </p:txBody>
      </p:sp>
      <p:sp>
        <p:nvSpPr>
          <p:cNvPr id="6"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一）中国国家安全观的演变与总体国家安全观的提出</a:t>
            </a:r>
          </a:p>
        </p:txBody>
      </p:sp>
      <p:pic>
        <p:nvPicPr>
          <p:cNvPr id="7" name="图片 6">
            <a:extLst>
              <a:ext uri="{FF2B5EF4-FFF2-40B4-BE49-F238E27FC236}">
                <a16:creationId xmlns="" xmlns:a16="http://schemas.microsoft.com/office/drawing/2014/main" id="{2CA08A73-10A5-4430-B1AC-C0685397248C}"/>
              </a:ext>
            </a:extLst>
          </p:cNvPr>
          <p:cNvPicPr>
            <a:picLocks noChangeAspect="1"/>
          </p:cNvPicPr>
          <p:nvPr/>
        </p:nvPicPr>
        <p:blipFill>
          <a:blip r:embed="rId2"/>
          <a:stretch>
            <a:fillRect/>
          </a:stretch>
        </p:blipFill>
        <p:spPr>
          <a:xfrm>
            <a:off x="8593262" y="1709638"/>
            <a:ext cx="3032717" cy="2783986"/>
          </a:xfrm>
          <a:prstGeom prst="rect">
            <a:avLst/>
          </a:prstGeom>
        </p:spPr>
      </p:pic>
      <p:sp>
        <p:nvSpPr>
          <p:cNvPr id="8" name="内容占位符 2">
            <a:extLst>
              <a:ext uri="{FF2B5EF4-FFF2-40B4-BE49-F238E27FC236}">
                <a16:creationId xmlns="" xmlns:a16="http://schemas.microsoft.com/office/drawing/2014/main" id="{8B656370-4186-4008-9D5F-15093D4F1FD0}"/>
              </a:ext>
            </a:extLst>
          </p:cNvPr>
          <p:cNvSpPr txBox="1">
            <a:spLocks/>
          </p:cNvSpPr>
          <p:nvPr/>
        </p:nvSpPr>
        <p:spPr>
          <a:xfrm>
            <a:off x="8593262" y="4749836"/>
            <a:ext cx="3032717" cy="1232048"/>
          </a:xfrm>
          <a:prstGeom prst="rect">
            <a:avLst/>
          </a:prstGeom>
        </p:spPr>
        <p:txBody>
          <a:bodyPr vert="horz" lIns="108830" tIns="54416" rIns="108830" bIns="54416" rtlCol="0">
            <a:normAutofit fontScale="70000" lnSpcReduction="20000"/>
          </a:bodyPr>
          <a:lstStyle>
            <a:lvl1pPr marL="408162" indent="-408162" algn="l" defTabSz="1088433"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84352" indent="-340135" algn="l" defTabSz="1088433"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60540" indent="-272108" algn="l" defTabSz="1088433"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04757"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48972"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3188"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405"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621"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5836"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lnSpc>
                <a:spcPct val="150000"/>
              </a:lnSpc>
              <a:buNone/>
            </a:pPr>
            <a:r>
              <a:rPr lang="en-US" altLang="zh-CN" sz="2000" b="1" dirty="0" smtClean="0">
                <a:solidFill>
                  <a:srgbClr val="C00000"/>
                </a:solidFill>
                <a:ea typeface="宋体" panose="02010600030101010101" pitchFamily="2" charset="-122"/>
              </a:rPr>
              <a:t>2015</a:t>
            </a:r>
            <a:r>
              <a:rPr lang="zh-CN" altLang="en-US" sz="2000" b="1" dirty="0" smtClean="0">
                <a:solidFill>
                  <a:srgbClr val="C00000"/>
                </a:solidFill>
                <a:ea typeface="宋体" panose="02010600030101010101" pitchFamily="2" charset="-122"/>
              </a:rPr>
              <a:t>年</a:t>
            </a:r>
            <a:r>
              <a:rPr lang="en-US" altLang="zh-CN" sz="2000" b="1" dirty="0" smtClean="0">
                <a:solidFill>
                  <a:srgbClr val="C00000"/>
                </a:solidFill>
                <a:ea typeface="宋体" panose="02010600030101010101" pitchFamily="2" charset="-122"/>
              </a:rPr>
              <a:t>7</a:t>
            </a:r>
            <a:r>
              <a:rPr lang="zh-CN" altLang="en-US" sz="2000" b="1" dirty="0" smtClean="0">
                <a:solidFill>
                  <a:srgbClr val="C00000"/>
                </a:solidFill>
                <a:ea typeface="宋体" panose="02010600030101010101" pitchFamily="2" charset="-122"/>
              </a:rPr>
              <a:t>月</a:t>
            </a:r>
            <a:r>
              <a:rPr lang="en-US" altLang="zh-CN" sz="2000" b="1" dirty="0" smtClean="0">
                <a:solidFill>
                  <a:srgbClr val="C00000"/>
                </a:solidFill>
                <a:ea typeface="宋体" panose="02010600030101010101" pitchFamily="2" charset="-122"/>
              </a:rPr>
              <a:t>1</a:t>
            </a:r>
            <a:r>
              <a:rPr lang="zh-CN" altLang="en-US" sz="2000" b="1" dirty="0" smtClean="0">
                <a:solidFill>
                  <a:srgbClr val="C00000"/>
                </a:solidFill>
                <a:ea typeface="宋体" panose="02010600030101010101" pitchFamily="2" charset="-122"/>
              </a:rPr>
              <a:t>日</a:t>
            </a:r>
            <a:r>
              <a:rPr lang="zh-CN" altLang="en-US" sz="2000" b="1" dirty="0" smtClean="0">
                <a:solidFill>
                  <a:srgbClr val="231916"/>
                </a:solidFill>
                <a:ea typeface="宋体" panose="02010600030101010101" pitchFamily="2" charset="-122"/>
              </a:rPr>
              <a:t>，全国人大常委会通过的</a:t>
            </a:r>
            <a:r>
              <a:rPr lang="en-US" altLang="zh-CN" sz="2000" b="1" dirty="0" smtClean="0">
                <a:solidFill>
                  <a:srgbClr val="231916"/>
                </a:solidFill>
                <a:ea typeface="宋体" panose="02010600030101010101" pitchFamily="2" charset="-122"/>
              </a:rPr>
              <a:t>《</a:t>
            </a:r>
            <a:r>
              <a:rPr lang="zh-CN" altLang="en-US" sz="2000" b="1" dirty="0" smtClean="0">
                <a:solidFill>
                  <a:srgbClr val="231916"/>
                </a:solidFill>
                <a:ea typeface="宋体" panose="02010600030101010101" pitchFamily="2" charset="-122"/>
              </a:rPr>
              <a:t>中华人民共和国国家安全法</a:t>
            </a:r>
            <a:r>
              <a:rPr lang="en-US" altLang="zh-CN" sz="2000" b="1" dirty="0" smtClean="0">
                <a:solidFill>
                  <a:srgbClr val="231916"/>
                </a:solidFill>
                <a:ea typeface="宋体" panose="02010600030101010101" pitchFamily="2" charset="-122"/>
              </a:rPr>
              <a:t>》</a:t>
            </a:r>
            <a:r>
              <a:rPr lang="zh-CN" altLang="en-US" sz="2000" b="1" dirty="0" smtClean="0">
                <a:solidFill>
                  <a:srgbClr val="231916"/>
                </a:solidFill>
                <a:ea typeface="宋体" panose="02010600030101010101" pitchFamily="2" charset="-122"/>
              </a:rPr>
              <a:t>第十四条规定，</a:t>
            </a:r>
            <a:r>
              <a:rPr lang="zh-CN" altLang="en-US" sz="2000" b="1" dirty="0" smtClean="0">
                <a:solidFill>
                  <a:srgbClr val="0070C0"/>
                </a:solidFill>
                <a:ea typeface="宋体" panose="02010600030101010101" pitchFamily="2" charset="-122"/>
              </a:rPr>
              <a:t>每年</a:t>
            </a:r>
            <a:r>
              <a:rPr lang="en-US" altLang="zh-CN" sz="2000" b="1" dirty="0" smtClean="0">
                <a:solidFill>
                  <a:srgbClr val="0070C0"/>
                </a:solidFill>
                <a:ea typeface="宋体" panose="02010600030101010101" pitchFamily="2" charset="-122"/>
              </a:rPr>
              <a:t>4</a:t>
            </a:r>
            <a:r>
              <a:rPr lang="zh-CN" altLang="en-US" sz="2000" b="1" dirty="0" smtClean="0">
                <a:solidFill>
                  <a:srgbClr val="0070C0"/>
                </a:solidFill>
                <a:ea typeface="宋体" panose="02010600030101010101" pitchFamily="2" charset="-122"/>
              </a:rPr>
              <a:t>月</a:t>
            </a:r>
            <a:r>
              <a:rPr lang="en-US" altLang="zh-CN" sz="2000" b="1" dirty="0" smtClean="0">
                <a:solidFill>
                  <a:srgbClr val="0070C0"/>
                </a:solidFill>
                <a:ea typeface="宋体" panose="02010600030101010101" pitchFamily="2" charset="-122"/>
              </a:rPr>
              <a:t>15</a:t>
            </a:r>
            <a:r>
              <a:rPr lang="zh-CN" altLang="en-US" sz="2000" b="1" dirty="0" smtClean="0">
                <a:solidFill>
                  <a:srgbClr val="0070C0"/>
                </a:solidFill>
                <a:ea typeface="宋体" panose="02010600030101010101" pitchFamily="2" charset="-122"/>
              </a:rPr>
              <a:t>日为全民国家安全教育日。</a:t>
            </a:r>
            <a:endParaRPr lang="en-US" altLang="zh-CN" sz="2000" b="1" dirty="0" smtClean="0">
              <a:solidFill>
                <a:srgbClr val="0070C0"/>
              </a:solidFill>
              <a:ea typeface="宋体" panose="02010600030101010101" pitchFamily="2" charset="-122"/>
            </a:endParaRPr>
          </a:p>
          <a:p>
            <a:endParaRPr lang="zh-CN" alt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0592" y="6161682"/>
            <a:ext cx="7104063"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8426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Line 91"/>
          <p:cNvSpPr>
            <a:spLocks noChangeShapeType="1"/>
          </p:cNvSpPr>
          <p:nvPr/>
        </p:nvSpPr>
        <p:spPr bwMode="invGray">
          <a:xfrm>
            <a:off x="5484100" y="1194481"/>
            <a:ext cx="6272983" cy="0"/>
          </a:xfrm>
          <a:prstGeom prst="line">
            <a:avLst/>
          </a:prstGeom>
          <a:noFill/>
          <a:ln w="9525">
            <a:solidFill>
              <a:srgbClr val="FFFFFF">
                <a:alpha val="20000"/>
              </a:srgbClr>
            </a:solidFill>
            <a:round/>
            <a:headEnd/>
            <a:tailEnd/>
          </a:ln>
        </p:spPr>
        <p:txBody>
          <a:bodyPr lIns="91423" tIns="45711" rIns="91423" bIns="45711"/>
          <a:lstStyle/>
          <a:p>
            <a:endParaRPr lang="zh-CN" altLang="en-US">
              <a:latin typeface="黑体" pitchFamily="2" charset="-122"/>
              <a:ea typeface="黑体" pitchFamily="2" charset="-122"/>
            </a:endParaRPr>
          </a:p>
        </p:txBody>
      </p:sp>
      <p:grpSp>
        <p:nvGrpSpPr>
          <p:cNvPr id="7" name="Group 30"/>
          <p:cNvGrpSpPr>
            <a:grpSpLocks/>
          </p:cNvGrpSpPr>
          <p:nvPr/>
        </p:nvGrpSpPr>
        <p:grpSpPr bwMode="auto">
          <a:xfrm flipH="1">
            <a:off x="635782" y="2002137"/>
            <a:ext cx="3438076" cy="3429794"/>
            <a:chOff x="1955" y="1224"/>
            <a:chExt cx="1911" cy="1911"/>
          </a:xfrm>
        </p:grpSpPr>
        <p:sp>
          <p:nvSpPr>
            <p:cNvPr id="13384" name="Oval 31"/>
            <p:cNvSpPr>
              <a:spLocks noChangeArrowheads="1"/>
            </p:cNvSpPr>
            <p:nvPr/>
          </p:nvSpPr>
          <p:spPr bwMode="gray">
            <a:xfrm>
              <a:off x="1955" y="1224"/>
              <a:ext cx="1911" cy="1911"/>
            </a:xfrm>
            <a:prstGeom prst="ellipse">
              <a:avLst/>
            </a:prstGeom>
            <a:noFill/>
            <a:ln w="1270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5" name="Oval 32"/>
            <p:cNvSpPr>
              <a:spLocks noChangeArrowheads="1"/>
            </p:cNvSpPr>
            <p:nvPr/>
          </p:nvSpPr>
          <p:spPr bwMode="gray">
            <a:xfrm>
              <a:off x="2080" y="1355"/>
              <a:ext cx="1660" cy="1660"/>
            </a:xfrm>
            <a:prstGeom prst="ellipse">
              <a:avLst/>
            </a:prstGeom>
            <a:noFill/>
            <a:ln w="28575"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6" name="Oval 33"/>
            <p:cNvSpPr>
              <a:spLocks noChangeArrowheads="1"/>
            </p:cNvSpPr>
            <p:nvPr/>
          </p:nvSpPr>
          <p:spPr bwMode="gray">
            <a:xfrm>
              <a:off x="2218" y="1499"/>
              <a:ext cx="1396" cy="1396"/>
            </a:xfrm>
            <a:prstGeom prst="ellipse">
              <a:avLst/>
            </a:prstGeom>
            <a:noFill/>
            <a:ln w="3810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7" name="Oval 34"/>
            <p:cNvSpPr>
              <a:spLocks noChangeArrowheads="1"/>
            </p:cNvSpPr>
            <p:nvPr/>
          </p:nvSpPr>
          <p:spPr bwMode="gray">
            <a:xfrm>
              <a:off x="2338" y="1643"/>
              <a:ext cx="1132" cy="1132"/>
            </a:xfrm>
            <a:prstGeom prst="ellipse">
              <a:avLst/>
            </a:prstGeom>
            <a:noFill/>
            <a:ln w="5715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8" name="Oval 35"/>
            <p:cNvSpPr>
              <a:spLocks noChangeArrowheads="1"/>
            </p:cNvSpPr>
            <p:nvPr/>
          </p:nvSpPr>
          <p:spPr bwMode="gray">
            <a:xfrm>
              <a:off x="2476" y="1781"/>
              <a:ext cx="868" cy="868"/>
            </a:xfrm>
            <a:prstGeom prst="ellipse">
              <a:avLst/>
            </a:prstGeom>
            <a:noFill/>
            <a:ln w="5715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9" name="Oval 36"/>
            <p:cNvSpPr>
              <a:spLocks noChangeArrowheads="1"/>
            </p:cNvSpPr>
            <p:nvPr/>
          </p:nvSpPr>
          <p:spPr bwMode="gray">
            <a:xfrm>
              <a:off x="2602" y="1901"/>
              <a:ext cx="616" cy="616"/>
            </a:xfrm>
            <a:prstGeom prst="ellipse">
              <a:avLst/>
            </a:prstGeom>
            <a:noFill/>
            <a:ln w="7620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90" name="Oval 37"/>
            <p:cNvSpPr>
              <a:spLocks noChangeArrowheads="1"/>
            </p:cNvSpPr>
            <p:nvPr/>
          </p:nvSpPr>
          <p:spPr bwMode="gray">
            <a:xfrm>
              <a:off x="2716" y="2021"/>
              <a:ext cx="388" cy="388"/>
            </a:xfrm>
            <a:prstGeom prst="ellipse">
              <a:avLst/>
            </a:prstGeom>
            <a:noFill/>
            <a:ln w="9525"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grpSp>
      <p:pic>
        <p:nvPicPr>
          <p:cNvPr id="25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24482" y="91217"/>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8834" y="2606243"/>
            <a:ext cx="2105970" cy="2211646"/>
          </a:xfrm>
          <a:prstGeom prst="rect">
            <a:avLst/>
          </a:prstGeom>
          <a:noFill/>
          <a:ln>
            <a:noFill/>
          </a:ln>
          <a:effectLst>
            <a:outerShdw blurRad="50800" dist="50800" dir="5400000" algn="ctr" rotWithShape="0">
              <a:srgbClr val="000000">
                <a:alpha val="0"/>
              </a:srgbClr>
            </a:outerShdw>
          </a:effectLst>
          <a:extLst/>
        </p:spPr>
      </p:pic>
      <p:grpSp>
        <p:nvGrpSpPr>
          <p:cNvPr id="3" name="组合 2"/>
          <p:cNvGrpSpPr/>
          <p:nvPr/>
        </p:nvGrpSpPr>
        <p:grpSpPr>
          <a:xfrm>
            <a:off x="4262490" y="2271935"/>
            <a:ext cx="6730961" cy="3685593"/>
            <a:chOff x="4244133" y="2284175"/>
            <a:chExt cx="6730961" cy="3685593"/>
          </a:xfrm>
        </p:grpSpPr>
        <p:sp>
          <p:nvSpPr>
            <p:cNvPr id="116" name="Rectangle 12"/>
            <p:cNvSpPr>
              <a:spLocks noChangeArrowheads="1"/>
            </p:cNvSpPr>
            <p:nvPr/>
          </p:nvSpPr>
          <p:spPr bwMode="auto">
            <a:xfrm>
              <a:off x="4721965" y="3299601"/>
              <a:ext cx="6253129" cy="646313"/>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总体国家安全观</a:t>
              </a:r>
              <a:endParaRPr lang="zh-CN" altLang="en-US" sz="3600" dirty="0">
                <a:solidFill>
                  <a:srgbClr val="000066"/>
                </a:solidFill>
                <a:latin typeface="黑体" pitchFamily="2" charset="-122"/>
                <a:ea typeface="黑体" pitchFamily="2" charset="-122"/>
              </a:endParaRPr>
            </a:p>
          </p:txBody>
        </p:sp>
        <p:sp>
          <p:nvSpPr>
            <p:cNvPr id="96" name="Rectangle 12"/>
            <p:cNvSpPr>
              <a:spLocks noChangeArrowheads="1"/>
            </p:cNvSpPr>
            <p:nvPr/>
          </p:nvSpPr>
          <p:spPr bwMode="auto">
            <a:xfrm>
              <a:off x="4779507" y="4256218"/>
              <a:ext cx="5800123" cy="646313"/>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我国国家安全的原则</a:t>
              </a:r>
              <a:endParaRPr lang="zh-CN" altLang="en-US" sz="3600" dirty="0">
                <a:solidFill>
                  <a:srgbClr val="000066"/>
                </a:solidFill>
                <a:latin typeface="黑体" pitchFamily="2" charset="-122"/>
                <a:ea typeface="黑体" pitchFamily="2" charset="-122"/>
              </a:endParaRPr>
            </a:p>
          </p:txBody>
        </p:sp>
        <p:grpSp>
          <p:nvGrpSpPr>
            <p:cNvPr id="8" name="Group 55"/>
            <p:cNvGrpSpPr>
              <a:grpSpLocks noChangeAspect="1"/>
            </p:cNvGrpSpPr>
            <p:nvPr/>
          </p:nvGrpSpPr>
          <p:grpSpPr bwMode="auto">
            <a:xfrm rot="4976862" flipH="1">
              <a:off x="4224084" y="2534133"/>
              <a:ext cx="508350" cy="468251"/>
              <a:chOff x="1944" y="1111"/>
              <a:chExt cx="204" cy="196"/>
            </a:xfrm>
          </p:grpSpPr>
          <p:pic>
            <p:nvPicPr>
              <p:cNvPr id="13367" name="Picture 56" descr="circuler_1"/>
              <p:cNvPicPr>
                <a:picLocks noChangeAspect="1" noChangeArrowheads="1"/>
              </p:cNvPicPr>
              <p:nvPr/>
            </p:nvPicPr>
            <p:blipFill>
              <a:blip r:embed="rId4" cstate="print"/>
              <a:srcRect/>
              <a:stretch>
                <a:fillRect/>
              </a:stretch>
            </p:blipFill>
            <p:spPr bwMode="gray">
              <a:xfrm flipH="1">
                <a:off x="1961" y="1124"/>
                <a:ext cx="174" cy="172"/>
              </a:xfrm>
              <a:prstGeom prst="rect">
                <a:avLst/>
              </a:prstGeom>
              <a:noFill/>
              <a:ln w="9525">
                <a:noFill/>
                <a:miter lim="800000"/>
                <a:headEnd/>
                <a:tailEnd/>
              </a:ln>
            </p:spPr>
          </p:pic>
          <p:pic>
            <p:nvPicPr>
              <p:cNvPr id="13382" name="Oval 57"/>
              <p:cNvPicPr>
                <a:picLocks noChangeArrowheads="1"/>
              </p:cNvPicPr>
              <p:nvPr/>
            </p:nvPicPr>
            <p:blipFill>
              <a:blip r:embed="rId5" cstate="print"/>
              <a:srcRect/>
              <a:stretch>
                <a:fillRect/>
              </a:stretch>
            </p:blipFill>
            <p:spPr bwMode="gray">
              <a:xfrm rot="4976862" flipH="1">
                <a:off x="1959" y="1120"/>
                <a:ext cx="179" cy="179"/>
              </a:xfrm>
              <a:prstGeom prst="rect">
                <a:avLst/>
              </a:prstGeom>
              <a:noFill/>
              <a:ln w="9525">
                <a:noFill/>
                <a:miter lim="800000"/>
                <a:headEnd/>
                <a:tailEnd/>
              </a:ln>
            </p:spPr>
          </p:pic>
          <p:grpSp>
            <p:nvGrpSpPr>
              <p:cNvPr id="10" name="Group 58"/>
              <p:cNvGrpSpPr>
                <a:grpSpLocks/>
              </p:cNvGrpSpPr>
              <p:nvPr/>
            </p:nvGrpSpPr>
            <p:grpSpPr bwMode="auto">
              <a:xfrm rot="1297425" flipV="1">
                <a:off x="1957" y="1252"/>
                <a:ext cx="148" cy="36"/>
                <a:chOff x="2524" y="1060"/>
                <a:chExt cx="898" cy="236"/>
              </a:xfrm>
            </p:grpSpPr>
            <p:grpSp>
              <p:nvGrpSpPr>
                <p:cNvPr id="11" name="Group 59"/>
                <p:cNvGrpSpPr>
                  <a:grpSpLocks/>
                </p:cNvGrpSpPr>
                <p:nvPr/>
              </p:nvGrpSpPr>
              <p:grpSpPr bwMode="auto">
                <a:xfrm>
                  <a:off x="2524" y="1060"/>
                  <a:ext cx="742" cy="186"/>
                  <a:chOff x="1565" y="2568"/>
                  <a:chExt cx="1118" cy="279"/>
                </a:xfrm>
              </p:grpSpPr>
              <p:sp>
                <p:nvSpPr>
                  <p:cNvPr id="13378" name="AutoShape 60"/>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79" name="AutoShape 61"/>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80" name="AutoShape 62"/>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81" name="AutoShape 63"/>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2" name="Group 64"/>
                <p:cNvGrpSpPr>
                  <a:grpSpLocks/>
                </p:cNvGrpSpPr>
                <p:nvPr/>
              </p:nvGrpSpPr>
              <p:grpSpPr bwMode="auto">
                <a:xfrm rot="1353540">
                  <a:off x="2680" y="1110"/>
                  <a:ext cx="742" cy="186"/>
                  <a:chOff x="1565" y="2568"/>
                  <a:chExt cx="1118" cy="279"/>
                </a:xfrm>
              </p:grpSpPr>
              <p:sp>
                <p:nvSpPr>
                  <p:cNvPr id="13374" name="AutoShape 65"/>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75" name="AutoShape 66"/>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76" name="AutoShape 67"/>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77" name="AutoShape 68"/>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sp>
            <p:nvSpPr>
              <p:cNvPr id="13370" name="Arc 69"/>
              <p:cNvSpPr>
                <a:spLocks/>
              </p:cNvSpPr>
              <p:nvPr/>
            </p:nvSpPr>
            <p:spPr bwMode="gray">
              <a:xfrm rot="3847716">
                <a:off x="1948" y="1107"/>
                <a:ext cx="196" cy="204"/>
              </a:xfrm>
              <a:custGeom>
                <a:avLst/>
                <a:gdLst>
                  <a:gd name="T0" fmla="*/ 0 w 43200"/>
                  <a:gd name="T1" fmla="*/ 0 h 43155"/>
                  <a:gd name="T2" fmla="*/ 0 w 43200"/>
                  <a:gd name="T3" fmla="*/ 0 h 43155"/>
                  <a:gd name="T4" fmla="*/ 0 w 43200"/>
                  <a:gd name="T5" fmla="*/ 0 h 43155"/>
                  <a:gd name="T6" fmla="*/ 0 60000 65536"/>
                  <a:gd name="T7" fmla="*/ 0 60000 65536"/>
                  <a:gd name="T8" fmla="*/ 0 60000 65536"/>
                  <a:gd name="T9" fmla="*/ 0 w 43200"/>
                  <a:gd name="T10" fmla="*/ 0 h 43155"/>
                  <a:gd name="T11" fmla="*/ 43200 w 43200"/>
                  <a:gd name="T12" fmla="*/ 43155 h 43155"/>
                </a:gdLst>
                <a:ahLst/>
                <a:cxnLst>
                  <a:cxn ang="T6">
                    <a:pos x="T0" y="T1"/>
                  </a:cxn>
                  <a:cxn ang="T7">
                    <a:pos x="T2" y="T3"/>
                  </a:cxn>
                  <a:cxn ang="T8">
                    <a:pos x="T4" y="T5"/>
                  </a:cxn>
                </a:cxnLst>
                <a:rect l="T9" t="T10" r="T11" b="T12"/>
                <a:pathLst>
                  <a:path w="43200" h="43155" fill="none"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path>
                  <a:path w="43200" h="43155" stroke="0"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lnTo>
                      <a:pt x="21600" y="21600"/>
                    </a:lnTo>
                    <a:close/>
                  </a:path>
                </a:pathLst>
              </a:custGeom>
              <a:noFill/>
              <a:ln w="12700">
                <a:solidFill>
                  <a:srgbClr val="000000"/>
                </a:solidFill>
                <a:prstDash val="sysDot"/>
                <a:round/>
                <a:headEnd/>
                <a:tailEnd type="triangle" w="sm" len="sm"/>
              </a:ln>
            </p:spPr>
            <p:txBody>
              <a:bodyPr wrap="none" anchor="ctr"/>
              <a:lstStyle/>
              <a:p>
                <a:endParaRPr lang="zh-CN" altLang="en-US">
                  <a:latin typeface="黑体" pitchFamily="2" charset="-122"/>
                  <a:ea typeface="黑体" pitchFamily="2" charset="-122"/>
                </a:endParaRPr>
              </a:p>
            </p:txBody>
          </p:sp>
        </p:grpSp>
        <p:sp>
          <p:nvSpPr>
            <p:cNvPr id="13324" name="Rectangle 12"/>
            <p:cNvSpPr>
              <a:spLocks noChangeArrowheads="1"/>
            </p:cNvSpPr>
            <p:nvPr/>
          </p:nvSpPr>
          <p:spPr bwMode="auto">
            <a:xfrm>
              <a:off x="4735962" y="2284175"/>
              <a:ext cx="6191984" cy="646313"/>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国家</a:t>
              </a:r>
              <a:r>
                <a:rPr lang="zh-CN" altLang="en-US" sz="3600" dirty="0">
                  <a:solidFill>
                    <a:srgbClr val="000066"/>
                  </a:solidFill>
                  <a:latin typeface="黑体" pitchFamily="2" charset="-122"/>
                  <a:ea typeface="黑体" pitchFamily="2" charset="-122"/>
                </a:rPr>
                <a:t>安全概述</a:t>
              </a:r>
              <a:endParaRPr lang="zh-CN" altLang="zh-CN" sz="3600" dirty="0">
                <a:solidFill>
                  <a:srgbClr val="000066"/>
                </a:solidFill>
                <a:latin typeface="黑体" pitchFamily="2" charset="-122"/>
                <a:ea typeface="黑体" pitchFamily="2" charset="-122"/>
              </a:endParaRPr>
            </a:p>
          </p:txBody>
        </p:sp>
        <p:cxnSp>
          <p:nvCxnSpPr>
            <p:cNvPr id="83" name="直接连接符 82"/>
            <p:cNvCxnSpPr/>
            <p:nvPr/>
          </p:nvCxnSpPr>
          <p:spPr>
            <a:xfrm>
              <a:off x="4864891" y="3047805"/>
              <a:ext cx="5714739" cy="0"/>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nvGrpSpPr>
            <p:cNvPr id="98" name="Group 55"/>
            <p:cNvGrpSpPr>
              <a:grpSpLocks noChangeAspect="1"/>
            </p:cNvGrpSpPr>
            <p:nvPr/>
          </p:nvGrpSpPr>
          <p:grpSpPr bwMode="auto">
            <a:xfrm rot="4976862" flipH="1">
              <a:off x="4249751" y="3521011"/>
              <a:ext cx="508350" cy="468251"/>
              <a:chOff x="1944" y="1111"/>
              <a:chExt cx="204" cy="196"/>
            </a:xfrm>
          </p:grpSpPr>
          <p:pic>
            <p:nvPicPr>
              <p:cNvPr id="99" name="Picture 56" descr="circuler_1"/>
              <p:cNvPicPr>
                <a:picLocks noChangeAspect="1" noChangeArrowheads="1"/>
              </p:cNvPicPr>
              <p:nvPr/>
            </p:nvPicPr>
            <p:blipFill>
              <a:blip r:embed="rId4" cstate="print"/>
              <a:srcRect/>
              <a:stretch>
                <a:fillRect/>
              </a:stretch>
            </p:blipFill>
            <p:spPr bwMode="gray">
              <a:xfrm flipH="1">
                <a:off x="1961" y="1124"/>
                <a:ext cx="174" cy="172"/>
              </a:xfrm>
              <a:prstGeom prst="rect">
                <a:avLst/>
              </a:prstGeom>
              <a:noFill/>
              <a:ln w="9525">
                <a:noFill/>
                <a:miter lim="800000"/>
                <a:headEnd/>
                <a:tailEnd/>
              </a:ln>
            </p:spPr>
          </p:pic>
          <p:pic>
            <p:nvPicPr>
              <p:cNvPr id="114" name="Oval 57"/>
              <p:cNvPicPr>
                <a:picLocks noChangeArrowheads="1"/>
              </p:cNvPicPr>
              <p:nvPr/>
            </p:nvPicPr>
            <p:blipFill>
              <a:blip r:embed="rId5" cstate="print"/>
              <a:srcRect/>
              <a:stretch>
                <a:fillRect/>
              </a:stretch>
            </p:blipFill>
            <p:spPr bwMode="gray">
              <a:xfrm rot="4976862" flipH="1">
                <a:off x="1959" y="1120"/>
                <a:ext cx="179" cy="179"/>
              </a:xfrm>
              <a:prstGeom prst="rect">
                <a:avLst/>
              </a:prstGeom>
              <a:noFill/>
              <a:ln w="9525">
                <a:noFill/>
                <a:miter lim="800000"/>
                <a:headEnd/>
                <a:tailEnd/>
              </a:ln>
            </p:spPr>
          </p:pic>
          <p:grpSp>
            <p:nvGrpSpPr>
              <p:cNvPr id="101" name="Group 58"/>
              <p:cNvGrpSpPr>
                <a:grpSpLocks/>
              </p:cNvGrpSpPr>
              <p:nvPr/>
            </p:nvGrpSpPr>
            <p:grpSpPr bwMode="auto">
              <a:xfrm rot="1297425" flipV="1">
                <a:off x="1954" y="1254"/>
                <a:ext cx="148" cy="36"/>
                <a:chOff x="2522" y="1060"/>
                <a:chExt cx="900" cy="236"/>
              </a:xfrm>
            </p:grpSpPr>
            <p:grpSp>
              <p:nvGrpSpPr>
                <p:cNvPr id="104" name="Group 59"/>
                <p:cNvGrpSpPr>
                  <a:grpSpLocks/>
                </p:cNvGrpSpPr>
                <p:nvPr/>
              </p:nvGrpSpPr>
              <p:grpSpPr bwMode="auto">
                <a:xfrm>
                  <a:off x="2522" y="1060"/>
                  <a:ext cx="742" cy="186"/>
                  <a:chOff x="1565" y="2568"/>
                  <a:chExt cx="1118" cy="279"/>
                </a:xfrm>
              </p:grpSpPr>
              <p:sp>
                <p:nvSpPr>
                  <p:cNvPr id="110" name="AutoShape 60"/>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11" name="AutoShape 61"/>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12" name="AutoShape 62"/>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13" name="AutoShape 63"/>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05" name="Group 64"/>
                <p:cNvGrpSpPr>
                  <a:grpSpLocks/>
                </p:cNvGrpSpPr>
                <p:nvPr/>
              </p:nvGrpSpPr>
              <p:grpSpPr bwMode="auto">
                <a:xfrm rot="1353540">
                  <a:off x="2680" y="1110"/>
                  <a:ext cx="742" cy="186"/>
                  <a:chOff x="1565" y="2568"/>
                  <a:chExt cx="1118" cy="279"/>
                </a:xfrm>
              </p:grpSpPr>
              <p:sp>
                <p:nvSpPr>
                  <p:cNvPr id="106" name="AutoShape 65"/>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07" name="AutoShape 66"/>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08" name="AutoShape 67"/>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09" name="AutoShape 68"/>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sp>
            <p:nvSpPr>
              <p:cNvPr id="102" name="Arc 69"/>
              <p:cNvSpPr>
                <a:spLocks/>
              </p:cNvSpPr>
              <p:nvPr/>
            </p:nvSpPr>
            <p:spPr bwMode="gray">
              <a:xfrm rot="3847716">
                <a:off x="1948" y="1107"/>
                <a:ext cx="196" cy="204"/>
              </a:xfrm>
              <a:custGeom>
                <a:avLst/>
                <a:gdLst>
                  <a:gd name="T0" fmla="*/ 0 w 43200"/>
                  <a:gd name="T1" fmla="*/ 0 h 43155"/>
                  <a:gd name="T2" fmla="*/ 0 w 43200"/>
                  <a:gd name="T3" fmla="*/ 0 h 43155"/>
                  <a:gd name="T4" fmla="*/ 0 w 43200"/>
                  <a:gd name="T5" fmla="*/ 0 h 43155"/>
                  <a:gd name="T6" fmla="*/ 0 60000 65536"/>
                  <a:gd name="T7" fmla="*/ 0 60000 65536"/>
                  <a:gd name="T8" fmla="*/ 0 60000 65536"/>
                  <a:gd name="T9" fmla="*/ 0 w 43200"/>
                  <a:gd name="T10" fmla="*/ 0 h 43155"/>
                  <a:gd name="T11" fmla="*/ 43200 w 43200"/>
                  <a:gd name="T12" fmla="*/ 43155 h 43155"/>
                </a:gdLst>
                <a:ahLst/>
                <a:cxnLst>
                  <a:cxn ang="T6">
                    <a:pos x="T0" y="T1"/>
                  </a:cxn>
                  <a:cxn ang="T7">
                    <a:pos x="T2" y="T3"/>
                  </a:cxn>
                  <a:cxn ang="T8">
                    <a:pos x="T4" y="T5"/>
                  </a:cxn>
                </a:cxnLst>
                <a:rect l="T9" t="T10" r="T11" b="T12"/>
                <a:pathLst>
                  <a:path w="43200" h="43155" fill="none"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path>
                  <a:path w="43200" h="43155" stroke="0"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lnTo>
                      <a:pt x="21600" y="21600"/>
                    </a:lnTo>
                    <a:close/>
                  </a:path>
                </a:pathLst>
              </a:custGeom>
              <a:noFill/>
              <a:ln w="12700">
                <a:solidFill>
                  <a:srgbClr val="000000"/>
                </a:solidFill>
                <a:prstDash val="sysDot"/>
                <a:round/>
                <a:headEnd/>
                <a:tailEnd type="triangle" w="sm" len="sm"/>
              </a:ln>
            </p:spPr>
            <p:txBody>
              <a:bodyPr wrap="none" anchor="ctr"/>
              <a:lstStyle/>
              <a:p>
                <a:endParaRPr lang="zh-CN" altLang="en-US">
                  <a:latin typeface="黑体" pitchFamily="2" charset="-122"/>
                  <a:ea typeface="黑体" pitchFamily="2" charset="-122"/>
                </a:endParaRPr>
              </a:p>
            </p:txBody>
          </p:sp>
        </p:grpSp>
        <p:cxnSp>
          <p:nvCxnSpPr>
            <p:cNvPr id="117" name="直接连接符 116"/>
            <p:cNvCxnSpPr/>
            <p:nvPr/>
          </p:nvCxnSpPr>
          <p:spPr>
            <a:xfrm>
              <a:off x="4806677" y="4025349"/>
              <a:ext cx="5694551" cy="0"/>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nvGrpSpPr>
            <p:cNvPr id="73" name="Group 55"/>
            <p:cNvGrpSpPr>
              <a:grpSpLocks noChangeAspect="1"/>
            </p:cNvGrpSpPr>
            <p:nvPr/>
          </p:nvGrpSpPr>
          <p:grpSpPr bwMode="auto">
            <a:xfrm rot="4976862" flipH="1">
              <a:off x="4248245" y="4501343"/>
              <a:ext cx="508350" cy="468251"/>
              <a:chOff x="1944" y="1111"/>
              <a:chExt cx="204" cy="196"/>
            </a:xfrm>
          </p:grpSpPr>
          <p:pic>
            <p:nvPicPr>
              <p:cNvPr id="74" name="Picture 56" descr="circuler_1"/>
              <p:cNvPicPr>
                <a:picLocks noChangeAspect="1" noChangeArrowheads="1"/>
              </p:cNvPicPr>
              <p:nvPr/>
            </p:nvPicPr>
            <p:blipFill>
              <a:blip r:embed="rId4" cstate="print"/>
              <a:srcRect/>
              <a:stretch>
                <a:fillRect/>
              </a:stretch>
            </p:blipFill>
            <p:spPr bwMode="gray">
              <a:xfrm flipH="1">
                <a:off x="1961" y="1124"/>
                <a:ext cx="174" cy="172"/>
              </a:xfrm>
              <a:prstGeom prst="rect">
                <a:avLst/>
              </a:prstGeom>
              <a:noFill/>
              <a:ln w="9525">
                <a:noFill/>
                <a:miter lim="800000"/>
                <a:headEnd/>
                <a:tailEnd/>
              </a:ln>
            </p:spPr>
          </p:pic>
          <p:pic>
            <p:nvPicPr>
              <p:cNvPr id="90" name="Oval 57"/>
              <p:cNvPicPr>
                <a:picLocks noChangeArrowheads="1"/>
              </p:cNvPicPr>
              <p:nvPr/>
            </p:nvPicPr>
            <p:blipFill>
              <a:blip r:embed="rId5" cstate="print"/>
              <a:srcRect/>
              <a:stretch>
                <a:fillRect/>
              </a:stretch>
            </p:blipFill>
            <p:spPr bwMode="gray">
              <a:xfrm rot="4976862" flipH="1">
                <a:off x="1959" y="1120"/>
                <a:ext cx="179" cy="179"/>
              </a:xfrm>
              <a:prstGeom prst="rect">
                <a:avLst/>
              </a:prstGeom>
              <a:noFill/>
              <a:ln w="9525">
                <a:noFill/>
                <a:miter lim="800000"/>
                <a:headEnd/>
                <a:tailEnd/>
              </a:ln>
            </p:spPr>
          </p:pic>
          <p:grpSp>
            <p:nvGrpSpPr>
              <p:cNvPr id="76" name="Group 58"/>
              <p:cNvGrpSpPr>
                <a:grpSpLocks/>
              </p:cNvGrpSpPr>
              <p:nvPr/>
            </p:nvGrpSpPr>
            <p:grpSpPr bwMode="auto">
              <a:xfrm rot="1297425" flipV="1">
                <a:off x="1954" y="1254"/>
                <a:ext cx="148" cy="36"/>
                <a:chOff x="2522" y="1060"/>
                <a:chExt cx="900" cy="236"/>
              </a:xfrm>
            </p:grpSpPr>
            <p:grpSp>
              <p:nvGrpSpPr>
                <p:cNvPr id="79" name="Group 59"/>
                <p:cNvGrpSpPr>
                  <a:grpSpLocks/>
                </p:cNvGrpSpPr>
                <p:nvPr/>
              </p:nvGrpSpPr>
              <p:grpSpPr bwMode="auto">
                <a:xfrm>
                  <a:off x="2522" y="1060"/>
                  <a:ext cx="742" cy="186"/>
                  <a:chOff x="1565" y="2568"/>
                  <a:chExt cx="1118" cy="279"/>
                </a:xfrm>
              </p:grpSpPr>
              <p:sp>
                <p:nvSpPr>
                  <p:cNvPr id="86" name="AutoShape 60"/>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87" name="AutoShape 61"/>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88" name="AutoShape 62"/>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89" name="AutoShape 63"/>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80" name="Group 64"/>
                <p:cNvGrpSpPr>
                  <a:grpSpLocks/>
                </p:cNvGrpSpPr>
                <p:nvPr/>
              </p:nvGrpSpPr>
              <p:grpSpPr bwMode="auto">
                <a:xfrm rot="1353540">
                  <a:off x="2680" y="1110"/>
                  <a:ext cx="742" cy="186"/>
                  <a:chOff x="1565" y="2568"/>
                  <a:chExt cx="1118" cy="279"/>
                </a:xfrm>
              </p:grpSpPr>
              <p:sp>
                <p:nvSpPr>
                  <p:cNvPr id="81" name="AutoShape 65"/>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82" name="AutoShape 66"/>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84" name="AutoShape 67"/>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85" name="AutoShape 68"/>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sp>
            <p:nvSpPr>
              <p:cNvPr id="77" name="Arc 69"/>
              <p:cNvSpPr>
                <a:spLocks/>
              </p:cNvSpPr>
              <p:nvPr/>
            </p:nvSpPr>
            <p:spPr bwMode="gray">
              <a:xfrm rot="3847716">
                <a:off x="1948" y="1107"/>
                <a:ext cx="196" cy="204"/>
              </a:xfrm>
              <a:custGeom>
                <a:avLst/>
                <a:gdLst>
                  <a:gd name="T0" fmla="*/ 0 w 43200"/>
                  <a:gd name="T1" fmla="*/ 0 h 43155"/>
                  <a:gd name="T2" fmla="*/ 0 w 43200"/>
                  <a:gd name="T3" fmla="*/ 0 h 43155"/>
                  <a:gd name="T4" fmla="*/ 0 w 43200"/>
                  <a:gd name="T5" fmla="*/ 0 h 43155"/>
                  <a:gd name="T6" fmla="*/ 0 60000 65536"/>
                  <a:gd name="T7" fmla="*/ 0 60000 65536"/>
                  <a:gd name="T8" fmla="*/ 0 60000 65536"/>
                  <a:gd name="T9" fmla="*/ 0 w 43200"/>
                  <a:gd name="T10" fmla="*/ 0 h 43155"/>
                  <a:gd name="T11" fmla="*/ 43200 w 43200"/>
                  <a:gd name="T12" fmla="*/ 43155 h 43155"/>
                </a:gdLst>
                <a:ahLst/>
                <a:cxnLst>
                  <a:cxn ang="T6">
                    <a:pos x="T0" y="T1"/>
                  </a:cxn>
                  <a:cxn ang="T7">
                    <a:pos x="T2" y="T3"/>
                  </a:cxn>
                  <a:cxn ang="T8">
                    <a:pos x="T4" y="T5"/>
                  </a:cxn>
                </a:cxnLst>
                <a:rect l="T9" t="T10" r="T11" b="T12"/>
                <a:pathLst>
                  <a:path w="43200" h="43155" fill="none"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path>
                  <a:path w="43200" h="43155" stroke="0"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lnTo>
                      <a:pt x="21600" y="21600"/>
                    </a:lnTo>
                    <a:close/>
                  </a:path>
                </a:pathLst>
              </a:custGeom>
              <a:noFill/>
              <a:ln w="12700">
                <a:solidFill>
                  <a:srgbClr val="000000"/>
                </a:solidFill>
                <a:prstDash val="sysDot"/>
                <a:round/>
                <a:headEnd/>
                <a:tailEnd type="triangle" w="sm" len="sm"/>
              </a:ln>
            </p:spPr>
            <p:txBody>
              <a:bodyPr wrap="none" anchor="ctr"/>
              <a:lstStyle/>
              <a:p>
                <a:endParaRPr lang="zh-CN" altLang="en-US">
                  <a:latin typeface="黑体" pitchFamily="2" charset="-122"/>
                  <a:ea typeface="黑体" pitchFamily="2" charset="-122"/>
                </a:endParaRPr>
              </a:p>
            </p:txBody>
          </p:sp>
        </p:grpSp>
        <p:sp>
          <p:nvSpPr>
            <p:cNvPr id="92" name="Rectangle 12"/>
            <p:cNvSpPr>
              <a:spLocks noChangeArrowheads="1"/>
            </p:cNvSpPr>
            <p:nvPr/>
          </p:nvSpPr>
          <p:spPr bwMode="auto">
            <a:xfrm>
              <a:off x="4753434" y="4212850"/>
              <a:ext cx="5076502" cy="673990"/>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a:t>
              </a:r>
              <a:endParaRPr lang="zh-CN" altLang="en-US" sz="3600" dirty="0">
                <a:solidFill>
                  <a:srgbClr val="000066"/>
                </a:solidFill>
                <a:latin typeface="黑体" pitchFamily="2" charset="-122"/>
                <a:ea typeface="黑体" pitchFamily="2" charset="-122"/>
              </a:endParaRPr>
            </a:p>
          </p:txBody>
        </p:sp>
        <p:cxnSp>
          <p:nvCxnSpPr>
            <p:cNvPr id="93" name="直接连接符 92"/>
            <p:cNvCxnSpPr/>
            <p:nvPr/>
          </p:nvCxnSpPr>
          <p:spPr>
            <a:xfrm>
              <a:off x="4822589" y="5005679"/>
              <a:ext cx="5678639" cy="11072"/>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1" name="Group 58"/>
            <p:cNvGrpSpPr>
              <a:grpSpLocks/>
            </p:cNvGrpSpPr>
            <p:nvPr/>
          </p:nvGrpSpPr>
          <p:grpSpPr bwMode="auto">
            <a:xfrm rot="3679437" flipH="1" flipV="1">
              <a:off x="4189515" y="5663968"/>
              <a:ext cx="368803" cy="86005"/>
              <a:chOff x="2522" y="1060"/>
              <a:chExt cx="900" cy="236"/>
            </a:xfrm>
          </p:grpSpPr>
          <p:grpSp>
            <p:nvGrpSpPr>
              <p:cNvPr id="144" name="Group 59"/>
              <p:cNvGrpSpPr>
                <a:grpSpLocks/>
              </p:cNvGrpSpPr>
              <p:nvPr/>
            </p:nvGrpSpPr>
            <p:grpSpPr bwMode="auto">
              <a:xfrm>
                <a:off x="2522" y="1060"/>
                <a:ext cx="742" cy="186"/>
                <a:chOff x="1565" y="2568"/>
                <a:chExt cx="1118" cy="279"/>
              </a:xfrm>
            </p:grpSpPr>
            <p:sp>
              <p:nvSpPr>
                <p:cNvPr id="150" name="AutoShape 60"/>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51" name="AutoShape 61"/>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52" name="AutoShape 62"/>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53" name="AutoShape 63"/>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45" name="Group 64"/>
              <p:cNvGrpSpPr>
                <a:grpSpLocks/>
              </p:cNvGrpSpPr>
              <p:nvPr/>
            </p:nvGrpSpPr>
            <p:grpSpPr bwMode="auto">
              <a:xfrm rot="1353540">
                <a:off x="2680" y="1110"/>
                <a:ext cx="742" cy="186"/>
                <a:chOff x="1565" y="2568"/>
                <a:chExt cx="1118" cy="279"/>
              </a:xfrm>
            </p:grpSpPr>
            <p:sp>
              <p:nvSpPr>
                <p:cNvPr id="146" name="AutoShape 65"/>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47" name="AutoShape 66"/>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48" name="AutoShape 67"/>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49" name="AutoShape 68"/>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sp>
          <p:nvSpPr>
            <p:cNvPr id="156" name="Rectangle 12"/>
            <p:cNvSpPr>
              <a:spLocks noChangeArrowheads="1"/>
            </p:cNvSpPr>
            <p:nvPr/>
          </p:nvSpPr>
          <p:spPr bwMode="auto">
            <a:xfrm>
              <a:off x="4769008" y="5120564"/>
              <a:ext cx="5076502" cy="673990"/>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a:t>
              </a:r>
              <a:endParaRPr lang="zh-CN" altLang="en-US" sz="3600" dirty="0">
                <a:solidFill>
                  <a:srgbClr val="000066"/>
                </a:solidFill>
                <a:latin typeface="黑体" pitchFamily="2" charset="-122"/>
                <a:ea typeface="黑体" pitchFamily="2" charset="-122"/>
              </a:endParaRPr>
            </a:p>
          </p:txBody>
        </p:sp>
        <p:sp>
          <p:nvSpPr>
            <p:cNvPr id="103" name="Rectangle 12"/>
            <p:cNvSpPr>
              <a:spLocks noChangeArrowheads="1"/>
            </p:cNvSpPr>
            <p:nvPr/>
          </p:nvSpPr>
          <p:spPr bwMode="auto">
            <a:xfrm>
              <a:off x="4762941" y="5243124"/>
              <a:ext cx="5800123" cy="646313"/>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a:t>
              </a:r>
              <a:endParaRPr lang="zh-CN" altLang="en-US" sz="3600" dirty="0">
                <a:solidFill>
                  <a:srgbClr val="000066"/>
                </a:solidFill>
                <a:latin typeface="黑体" pitchFamily="2" charset="-122"/>
                <a:ea typeface="黑体" pitchFamily="2" charset="-122"/>
              </a:endParaRPr>
            </a:p>
          </p:txBody>
        </p:sp>
        <p:grpSp>
          <p:nvGrpSpPr>
            <p:cNvPr id="135" name="Group 58"/>
            <p:cNvGrpSpPr>
              <a:grpSpLocks/>
            </p:cNvGrpSpPr>
            <p:nvPr/>
          </p:nvGrpSpPr>
          <p:grpSpPr bwMode="auto">
            <a:xfrm rot="3679437" flipH="1" flipV="1">
              <a:off x="4157599" y="5742364"/>
              <a:ext cx="368803" cy="86005"/>
              <a:chOff x="2522" y="1060"/>
              <a:chExt cx="900" cy="236"/>
            </a:xfrm>
          </p:grpSpPr>
          <p:grpSp>
            <p:nvGrpSpPr>
              <p:cNvPr id="142" name="Group 59"/>
              <p:cNvGrpSpPr>
                <a:grpSpLocks/>
              </p:cNvGrpSpPr>
              <p:nvPr/>
            </p:nvGrpSpPr>
            <p:grpSpPr bwMode="auto">
              <a:xfrm>
                <a:off x="2522" y="1060"/>
                <a:ext cx="742" cy="186"/>
                <a:chOff x="1565" y="2568"/>
                <a:chExt cx="1118" cy="279"/>
              </a:xfrm>
            </p:grpSpPr>
            <p:sp>
              <p:nvSpPr>
                <p:cNvPr id="161" name="AutoShape 60"/>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62" name="AutoShape 61"/>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63" name="AutoShape 62"/>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64" name="AutoShape 63"/>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43" name="Group 64"/>
              <p:cNvGrpSpPr>
                <a:grpSpLocks/>
              </p:cNvGrpSpPr>
              <p:nvPr/>
            </p:nvGrpSpPr>
            <p:grpSpPr bwMode="auto">
              <a:xfrm rot="1353540">
                <a:off x="2680" y="1110"/>
                <a:ext cx="742" cy="186"/>
                <a:chOff x="1565" y="2568"/>
                <a:chExt cx="1118" cy="279"/>
              </a:xfrm>
            </p:grpSpPr>
            <p:sp>
              <p:nvSpPr>
                <p:cNvPr id="154" name="AutoShape 65"/>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57" name="AutoShape 66"/>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58" name="AutoShape 67"/>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60" name="AutoShape 68"/>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sp>
          <p:nvSpPr>
            <p:cNvPr id="165" name="Rectangle 12"/>
            <p:cNvSpPr>
              <a:spLocks noChangeArrowheads="1"/>
            </p:cNvSpPr>
            <p:nvPr/>
          </p:nvSpPr>
          <p:spPr bwMode="auto">
            <a:xfrm>
              <a:off x="4736868" y="5199756"/>
              <a:ext cx="5076502" cy="673990"/>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a:t>
              </a:r>
              <a:endParaRPr lang="zh-CN" altLang="en-US" sz="3600" dirty="0">
                <a:solidFill>
                  <a:srgbClr val="000066"/>
                </a:solidFill>
                <a:latin typeface="黑体" pitchFamily="2" charset="-122"/>
                <a:ea typeface="黑体" pitchFamily="2" charset="-122"/>
              </a:endParaRP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9A9D13B0-640C-492E-A6F8-7514C70E6974}"/>
              </a:ext>
            </a:extLst>
          </p:cNvPr>
          <p:cNvSpPr>
            <a:spLocks noGrp="1"/>
          </p:cNvSpPr>
          <p:nvPr>
            <p:ph idx="1"/>
          </p:nvPr>
        </p:nvSpPr>
        <p:spPr>
          <a:xfrm>
            <a:off x="710276" y="1461389"/>
            <a:ext cx="10787280" cy="5279045"/>
          </a:xfrm>
        </p:spPr>
        <p:txBody>
          <a:bodyPr>
            <a:normAutofit/>
          </a:bodyPr>
          <a:lstStyle/>
          <a:p>
            <a:pPr marL="72000" marR="716280" indent="0" algn="just">
              <a:lnSpc>
                <a:spcPct val="150000"/>
              </a:lnSpc>
              <a:spcBef>
                <a:spcPts val="20"/>
              </a:spcBef>
              <a:spcAft>
                <a:spcPts val="0"/>
              </a:spcAft>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总体国家安全观对国家安全的内涵和外延的概括， 可以归结为五大要素和五对关系。</a:t>
            </a:r>
            <a:endParaRPr lang="zh-CN" altLang="zh-CN" sz="2000" b="1" dirty="0">
              <a:effectLst/>
              <a:latin typeface="微软雅黑" pitchFamily="34" charset="-122"/>
              <a:ea typeface="微软雅黑" pitchFamily="34" charset="-122"/>
              <a:cs typeface="宋体" panose="02010600030101010101" pitchFamily="2" charset="-122"/>
            </a:endParaRPr>
          </a:p>
          <a:p>
            <a:pPr marL="72000" marR="713740" indent="0">
              <a:lnSpc>
                <a:spcPct val="150000"/>
              </a:lnSpc>
              <a:spcBef>
                <a:spcPts val="10"/>
              </a:spcBef>
              <a:spcAft>
                <a:spcPts val="0"/>
              </a:spcAft>
            </a:pP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五</a:t>
            </a:r>
            <a:r>
              <a:rPr lang="zh-CN" altLang="zh-CN" sz="2000" b="1" dirty="0">
                <a:solidFill>
                  <a:srgbClr val="C00000"/>
                </a:solidFill>
                <a:latin typeface="微软雅黑" pitchFamily="34" charset="-122"/>
                <a:ea typeface="微软雅黑" pitchFamily="34" charset="-122"/>
                <a:cs typeface="宋体" panose="02010600030101010101" pitchFamily="2" charset="-122"/>
              </a:rPr>
              <a:t>大要素</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a:t>
            </a:r>
            <a:endParaRPr lang="en-US" altLang="zh-CN" sz="2000" b="1" dirty="0">
              <a:solidFill>
                <a:srgbClr val="C00000"/>
              </a:solidFill>
              <a:latin typeface="微软雅黑" pitchFamily="34" charset="-122"/>
              <a:ea typeface="微软雅黑" pitchFamily="34" charset="-122"/>
              <a:cs typeface="宋体" panose="02010600030101010101" pitchFamily="2" charset="-122"/>
            </a:endParaRPr>
          </a:p>
          <a:p>
            <a:pPr marL="72000" marR="713740" indent="0">
              <a:lnSpc>
                <a:spcPct val="150000"/>
              </a:lnSpc>
              <a:spcBef>
                <a:spcPts val="10"/>
              </a:spcBef>
              <a:spcAft>
                <a:spcPts val="0"/>
              </a:spcAft>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以</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人民安全</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为宗旨，以</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政治安全</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为根本，以</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经济安全</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为基础，</a:t>
            </a:r>
            <a:endParaRPr lang="en-US" altLang="zh-CN" sz="2000" b="1" dirty="0">
              <a:solidFill>
                <a:srgbClr val="231916"/>
              </a:solidFill>
              <a:latin typeface="微软雅黑" pitchFamily="34" charset="-122"/>
              <a:ea typeface="微软雅黑" pitchFamily="34" charset="-122"/>
              <a:cs typeface="宋体" panose="02010600030101010101" pitchFamily="2" charset="-122"/>
            </a:endParaRPr>
          </a:p>
          <a:p>
            <a:pPr marL="72000" marR="713740" indent="0">
              <a:lnSpc>
                <a:spcPct val="150000"/>
              </a:lnSpc>
              <a:spcBef>
                <a:spcPts val="10"/>
              </a:spcBef>
              <a:spcAft>
                <a:spcPts val="0"/>
              </a:spcAft>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以</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军事、文化、社会安全</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为保障，以促进</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国际安全</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为依托</a:t>
            </a:r>
            <a:r>
              <a:rPr lang="zh-CN" altLang="zh-CN" sz="2000" b="1" dirty="0" smtClean="0">
                <a:solidFill>
                  <a:srgbClr val="231916"/>
                </a:solidFill>
                <a:effectLst/>
                <a:latin typeface="微软雅黑" pitchFamily="34" charset="-122"/>
                <a:ea typeface="微软雅黑" pitchFamily="34" charset="-122"/>
                <a:cs typeface="宋体" panose="02010600030101010101" pitchFamily="2" charset="-122"/>
              </a:rPr>
              <a:t>。</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marL="72000" marR="713740" indent="0">
              <a:lnSpc>
                <a:spcPct val="150000"/>
              </a:lnSpc>
              <a:spcBef>
                <a:spcPts val="10"/>
              </a:spcBef>
            </a:pP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五对关系：</a:t>
            </a:r>
            <a:endParaRPr lang="en-US" altLang="zh-CN" sz="2000" b="1" dirty="0">
              <a:solidFill>
                <a:srgbClr val="C00000"/>
              </a:solidFill>
              <a:effectLst/>
              <a:latin typeface="微软雅黑" pitchFamily="34" charset="-122"/>
              <a:ea typeface="微软雅黑" pitchFamily="34" charset="-122"/>
              <a:cs typeface="宋体" panose="02010600030101010101" pitchFamily="2" charset="-122"/>
            </a:endParaRPr>
          </a:p>
          <a:p>
            <a:pPr marL="72000" marR="713740" indent="0" algn="just">
              <a:lnSpc>
                <a:spcPct val="150000"/>
              </a:lnSpc>
              <a:spcBef>
                <a:spcPts val="10"/>
              </a:spcBef>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既重视</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外部安全</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，又重视</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内部安全</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，强调外部安全与内部安全彼此联系、相互影响；</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marL="72000" marR="713740" indent="0" algn="just">
              <a:lnSpc>
                <a:spcPct val="150000"/>
              </a:lnSpc>
              <a:spcBef>
                <a:spcPts val="10"/>
              </a:spcBef>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既重视</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国土安全</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，又重视</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国民安全</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，强调国土安全与国民安全的统一； </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marL="72000" marR="713740" indent="0" algn="just">
              <a:lnSpc>
                <a:spcPct val="150000"/>
              </a:lnSpc>
              <a:spcBef>
                <a:spcPts val="10"/>
              </a:spcBef>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既重视</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传统安全</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，又重视</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非传统安全</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，强调传统安全威胁与非传统安全威胁相互影响，在一定条件下可能相互转化；</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marL="72000" marR="713740" indent="0" algn="just">
              <a:lnSpc>
                <a:spcPct val="150000"/>
              </a:lnSpc>
              <a:spcBef>
                <a:spcPts val="10"/>
              </a:spcBef>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既重视</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发展问题</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，又重视</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安全问题</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，强调两者不可偏废；</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marL="72000" marR="713740" indent="0" algn="just">
              <a:lnSpc>
                <a:spcPct val="150000"/>
              </a:lnSpc>
              <a:spcBef>
                <a:spcPts val="10"/>
              </a:spcBef>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既重视</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自身安全</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，又重视</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共同安全</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，强调全球化使中国安全与世界安全密不可分。</a:t>
            </a:r>
            <a:endParaRPr lang="zh-CN" altLang="zh-CN" sz="2000" b="1" dirty="0">
              <a:effectLst/>
              <a:latin typeface="微软雅黑" pitchFamily="34" charset="-122"/>
              <a:ea typeface="微软雅黑" pitchFamily="34" charset="-122"/>
              <a:cs typeface="宋体" panose="02010600030101010101" pitchFamily="2" charset="-122"/>
            </a:endParaRPr>
          </a:p>
        </p:txBody>
      </p:sp>
      <p:sp>
        <p:nvSpPr>
          <p:cNvPr id="6"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一）中国国家安全观的演变与总体国家安全观的提出</a:t>
            </a:r>
          </a:p>
        </p:txBody>
      </p:sp>
    </p:spTree>
    <p:extLst>
      <p:ext uri="{BB962C8B-B14F-4D97-AF65-F5344CB8AC3E}">
        <p14:creationId xmlns:p14="http://schemas.microsoft.com/office/powerpoint/2010/main" val="8757852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（二）总体国家安全观</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组成</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pic>
        <p:nvPicPr>
          <p:cNvPr id="5" name="图片 4"/>
          <p:cNvPicPr>
            <a:picLocks noChangeAspect="1"/>
          </p:cNvPicPr>
          <p:nvPr/>
        </p:nvPicPr>
        <p:blipFill rotWithShape="1">
          <a:blip r:embed="rId2" cstate="print"/>
          <a:srcRect r="1930" b="2140"/>
          <a:stretch>
            <a:fillRect/>
          </a:stretch>
        </p:blipFill>
        <p:spPr>
          <a:xfrm>
            <a:off x="108314" y="1716405"/>
            <a:ext cx="5064578" cy="4573270"/>
          </a:xfrm>
          <a:prstGeom prst="rect">
            <a:avLst/>
          </a:prstGeom>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7395" y="2192813"/>
            <a:ext cx="6754721" cy="3428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07719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67995CFD-5746-4C3F-9D85-82584F50EF69}"/>
              </a:ext>
            </a:extLst>
          </p:cNvPr>
          <p:cNvSpPr>
            <a:spLocks noGrp="1"/>
          </p:cNvSpPr>
          <p:nvPr>
            <p:ph idx="1"/>
          </p:nvPr>
        </p:nvSpPr>
        <p:spPr>
          <a:xfrm>
            <a:off x="781777" y="1577401"/>
            <a:ext cx="10626860" cy="4616110"/>
          </a:xfrm>
        </p:spPr>
        <p:txBody>
          <a:bodyPr>
            <a:noAutofit/>
          </a:bodyPr>
          <a:lstStyle/>
          <a:p>
            <a:pPr>
              <a:lnSpc>
                <a:spcPct val="150000"/>
              </a:lnSpc>
              <a:spcBef>
                <a:spcPts val="200"/>
              </a:spcBef>
            </a:pPr>
            <a:r>
              <a:rPr lang="zh-CN" altLang="zh-CN" sz="2800" b="1" dirty="0" smtClean="0">
                <a:solidFill>
                  <a:srgbClr val="231916"/>
                </a:solidFill>
                <a:effectLst/>
                <a:latin typeface="微软雅黑" pitchFamily="34" charset="-122"/>
                <a:ea typeface="微软雅黑" pitchFamily="34" charset="-122"/>
                <a:cs typeface="宋体" panose="02010600030101010101" pitchFamily="2" charset="-122"/>
              </a:rPr>
              <a:t>我</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国是工人阶级领导的、以工农联盟为基础的人民民主专政的社会主义国家。政治安全的核心是政权安全和制度安全。</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zh-CN" altLang="zh-CN" sz="2800" b="1" dirty="0">
                <a:solidFill>
                  <a:srgbClr val="00B050"/>
                </a:solidFill>
                <a:effectLst/>
                <a:latin typeface="微软雅黑" pitchFamily="34" charset="-122"/>
                <a:ea typeface="微软雅黑" pitchFamily="34" charset="-122"/>
                <a:cs typeface="宋体" panose="02010600030101010101" pitchFamily="2" charset="-122"/>
              </a:rPr>
              <a:t>政治安全是国家安全的根本，</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关系我们党和国家的生死存亡，关系中国特色社会主义发展大局，关系党和国家长治久安</a:t>
            </a:r>
            <a:r>
              <a:rPr lang="zh-CN" altLang="en-US" sz="28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zh-CN" altLang="zh-CN" sz="2800" b="1" dirty="0">
                <a:solidFill>
                  <a:srgbClr val="00B050"/>
                </a:solidFill>
                <a:effectLst/>
                <a:latin typeface="微软雅黑" pitchFamily="34" charset="-122"/>
                <a:ea typeface="微软雅黑" pitchFamily="34" charset="-122"/>
                <a:cs typeface="宋体" panose="02010600030101010101" pitchFamily="2" charset="-122"/>
              </a:rPr>
              <a:t>维护好我国政治安全，必须加强党的建设，加强党和政府与人民群众的联系；必须坚决防范</a:t>
            </a:r>
            <a:r>
              <a:rPr lang="en-US" altLang="zh-CN" sz="2800" b="1" dirty="0">
                <a:solidFill>
                  <a:srgbClr val="00B050"/>
                </a:solidFill>
                <a:effectLst/>
                <a:latin typeface="微软雅黑" pitchFamily="34" charset="-122"/>
                <a:ea typeface="微软雅黑" pitchFamily="34" charset="-122"/>
                <a:cs typeface="宋体" panose="02010600030101010101" pitchFamily="2" charset="-122"/>
              </a:rPr>
              <a:t>“</a:t>
            </a:r>
            <a:r>
              <a:rPr lang="zh-CN" altLang="zh-CN" sz="2800" b="1" dirty="0">
                <a:solidFill>
                  <a:srgbClr val="00B050"/>
                </a:solidFill>
                <a:effectLst/>
                <a:latin typeface="微软雅黑" pitchFamily="34" charset="-122"/>
                <a:ea typeface="微软雅黑" pitchFamily="34" charset="-122"/>
                <a:cs typeface="宋体" panose="02010600030101010101" pitchFamily="2" charset="-122"/>
              </a:rPr>
              <a:t>颜色革命</a:t>
            </a:r>
            <a:r>
              <a:rPr lang="en-US" altLang="zh-CN" sz="2800" b="1" dirty="0">
                <a:solidFill>
                  <a:srgbClr val="00B050"/>
                </a:solidFill>
                <a:effectLst/>
                <a:latin typeface="微软雅黑" pitchFamily="34" charset="-122"/>
                <a:ea typeface="微软雅黑" pitchFamily="34" charset="-122"/>
                <a:cs typeface="宋体" panose="02010600030101010101" pitchFamily="2" charset="-122"/>
              </a:rPr>
              <a:t>”</a:t>
            </a:r>
            <a:r>
              <a:rPr lang="zh-CN" altLang="zh-CN" sz="2800" b="1" dirty="0">
                <a:solidFill>
                  <a:srgbClr val="00B050"/>
                </a:solidFill>
                <a:effectLst/>
                <a:latin typeface="微软雅黑" pitchFamily="34" charset="-122"/>
                <a:ea typeface="微软雅黑" pitchFamily="34" charset="-122"/>
                <a:cs typeface="宋体" panose="02010600030101010101" pitchFamily="2" charset="-122"/>
              </a:rPr>
              <a:t>，抵制境外势力的渗透。</a:t>
            </a:r>
          </a:p>
          <a:p>
            <a:pPr>
              <a:lnSpc>
                <a:spcPct val="15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800"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800"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zh-CN" altLang="zh-CN" sz="2800" dirty="0">
              <a:effectLst/>
              <a:latin typeface="微软雅黑" pitchFamily="34" charset="-122"/>
              <a:ea typeface="微软雅黑" pitchFamily="34" charset="-122"/>
              <a:cs typeface="宋体" panose="02010600030101010101" pitchFamily="2" charset="-122"/>
            </a:endParaRPr>
          </a:p>
          <a:p>
            <a:pPr>
              <a:lnSpc>
                <a:spcPct val="150000"/>
              </a:lnSpc>
            </a:pPr>
            <a:endParaRPr lang="zh-CN" altLang="en-US" sz="2800" dirty="0">
              <a:latin typeface="微软雅黑" pitchFamily="34" charset="-122"/>
              <a:ea typeface="微软雅黑" pitchFamily="34" charset="-122"/>
            </a:endParaRPr>
          </a:p>
        </p:txBody>
      </p:sp>
      <p:sp>
        <p:nvSpPr>
          <p:cNvPr id="4"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国家安全观</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组成</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政治安全</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25025437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内容占位符 6">
            <a:extLst>
              <a:ext uri="{FF2B5EF4-FFF2-40B4-BE49-F238E27FC236}">
                <a16:creationId xmlns="" xmlns:a16="http://schemas.microsoft.com/office/drawing/2014/main" id="{2D74E36B-1E8C-4814-BA2A-AB7D338FA85E}"/>
              </a:ext>
            </a:extLst>
          </p:cNvPr>
          <p:cNvSpPr>
            <a:spLocks noGrp="1"/>
          </p:cNvSpPr>
          <p:nvPr>
            <p:ph idx="1"/>
          </p:nvPr>
        </p:nvSpPr>
        <p:spPr/>
        <p:txBody>
          <a:bodyPr>
            <a:noAutofit/>
          </a:bodyPr>
          <a:lstStyle/>
          <a:p>
            <a:pPr>
              <a:lnSpc>
                <a:spcPct val="150000"/>
              </a:lnSpc>
              <a:spcBef>
                <a:spcPts val="200"/>
              </a:spcBef>
            </a:pPr>
            <a:r>
              <a:rPr lang="zh-CN" altLang="zh-CN" sz="2400" b="1" u="sng" dirty="0" smtClean="0">
                <a:solidFill>
                  <a:srgbClr val="0070C0"/>
                </a:solidFill>
                <a:effectLst/>
                <a:latin typeface="微软雅黑" pitchFamily="34" charset="-122"/>
                <a:ea typeface="微软雅黑" pitchFamily="34" charset="-122"/>
                <a:cs typeface="宋体" panose="02010600030101010101" pitchFamily="2" charset="-122"/>
              </a:rPr>
              <a:t>国土</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是国家主权赖以生存的物理空间，包括领陆、领水（内水和领海）和领空三部分。</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国土安全问题主要是国家间领土争端和国家内统一、分离之争。</a:t>
            </a:r>
            <a:r>
              <a:rPr lang="zh-CN" altLang="zh-CN" sz="2400" b="1" dirty="0">
                <a:solidFill>
                  <a:srgbClr val="00B050"/>
                </a:solidFill>
                <a:effectLst/>
                <a:latin typeface="微软雅黑" pitchFamily="34" charset="-122"/>
                <a:ea typeface="微软雅黑" pitchFamily="34" charset="-122"/>
                <a:cs typeface="宋体" panose="02010600030101010101" pitchFamily="2" charset="-122"/>
              </a:rPr>
              <a:t>国土安全是国家生存和发展的基本条件</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经过多年努力，我国已成功解决绝大部分陆地领土主权争议。随着我国进一步发展壮大，</a:t>
            </a:r>
            <a:r>
              <a:rPr lang="zh-CN" altLang="zh-CN" sz="2400" b="1" dirty="0">
                <a:solidFill>
                  <a:srgbClr val="0070C0"/>
                </a:solidFill>
                <a:effectLst/>
                <a:latin typeface="微软雅黑" pitchFamily="34" charset="-122"/>
                <a:ea typeface="微软雅黑" pitchFamily="34" charset="-122"/>
                <a:cs typeface="宋体" panose="02010600030101010101" pitchFamily="2" charset="-122"/>
              </a:rPr>
              <a:t>国土安全形势较为突出和复杂。</a:t>
            </a:r>
            <a:endParaRPr lang="en-US" altLang="zh-CN" sz="2400" b="1" dirty="0">
              <a:solidFill>
                <a:srgbClr val="0070C0"/>
              </a:solidFill>
              <a:latin typeface="微软雅黑" pitchFamily="34" charset="-122"/>
              <a:ea typeface="微软雅黑" pitchFamily="34" charset="-122"/>
            </a:endParaRPr>
          </a:p>
          <a:p>
            <a:pPr>
              <a:lnSpc>
                <a:spcPct val="150000"/>
              </a:lnSpc>
              <a:spcBef>
                <a:spcPts val="200"/>
              </a:spcBef>
            </a:pP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维护好国土安全，</a:t>
            </a:r>
            <a:r>
              <a:rPr lang="zh-CN" altLang="en-US" sz="2400" b="1" dirty="0">
                <a:solidFill>
                  <a:srgbClr val="C00000"/>
                </a:solidFill>
                <a:latin typeface="微软雅黑" pitchFamily="34" charset="-122"/>
                <a:ea typeface="微软雅黑" pitchFamily="34" charset="-122"/>
              </a:rPr>
              <a:t>需</a:t>
            </a:r>
            <a:r>
              <a:rPr lang="zh-CN" altLang="zh-CN" sz="2400" b="1" dirty="0">
                <a:effectLst/>
                <a:latin typeface="微软雅黑" pitchFamily="34" charset="-122"/>
                <a:ea typeface="微软雅黑" pitchFamily="34" charset="-122"/>
                <a:cs typeface="宋体" panose="02010600030101010101" pitchFamily="2" charset="-122"/>
              </a:rPr>
              <a:t>提升我国的综合实力，加强国防和军队现代化建设；加强国土安全体制机制建设，完善国土安全法律法规，加强国土安全宣传教育</a:t>
            </a:r>
            <a:r>
              <a:rPr lang="zh-CN" altLang="zh-CN" sz="2400" b="1" dirty="0" smtClean="0">
                <a:effectLst/>
                <a:latin typeface="微软雅黑" pitchFamily="34" charset="-122"/>
                <a:ea typeface="微软雅黑" pitchFamily="34" charset="-122"/>
                <a:cs typeface="宋体" panose="02010600030101010101" pitchFamily="2" charset="-122"/>
              </a:rPr>
              <a:t>。</a:t>
            </a:r>
            <a:endParaRPr lang="zh-CN" altLang="en-US" sz="24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国家安全观</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组成</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国土安全</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36027951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67995CFD-5746-4C3F-9D85-82584F50EF69}"/>
              </a:ext>
            </a:extLst>
          </p:cNvPr>
          <p:cNvSpPr>
            <a:spLocks noGrp="1"/>
          </p:cNvSpPr>
          <p:nvPr>
            <p:ph idx="1"/>
          </p:nvPr>
        </p:nvSpPr>
        <p:spPr>
          <a:xfrm>
            <a:off x="730910" y="1570300"/>
            <a:ext cx="10815679" cy="4290569"/>
          </a:xfrm>
        </p:spPr>
        <p:txBody>
          <a:bodyPr>
            <a:normAutofit/>
          </a:bodyPr>
          <a:lstStyle/>
          <a:p>
            <a:pPr>
              <a:lnSpc>
                <a:spcPct val="150000"/>
              </a:lnSpc>
              <a:spcBef>
                <a:spcPts val="200"/>
              </a:spcBef>
            </a:pPr>
            <a:r>
              <a:rPr lang="zh-CN" altLang="zh-CN" sz="2800" b="1" dirty="0" smtClean="0">
                <a:latin typeface="微软雅黑" pitchFamily="34" charset="-122"/>
                <a:ea typeface="微软雅黑" pitchFamily="34" charset="-122"/>
                <a:cs typeface="宋体" panose="02010600030101010101" pitchFamily="2" charset="-122"/>
              </a:rPr>
              <a:t>军事</a:t>
            </a:r>
            <a:r>
              <a:rPr lang="zh-CN" altLang="zh-CN" sz="2800" b="1" dirty="0">
                <a:latin typeface="微软雅黑" pitchFamily="34" charset="-122"/>
                <a:ea typeface="微软雅黑" pitchFamily="34" charset="-122"/>
                <a:cs typeface="宋体" panose="02010600030101010101" pitchFamily="2" charset="-122"/>
              </a:rPr>
              <a:t>安全是国家安全的保障。</a:t>
            </a:r>
          </a:p>
          <a:p>
            <a:pPr>
              <a:lnSpc>
                <a:spcPct val="150000"/>
              </a:lnSpc>
            </a:pPr>
            <a:r>
              <a:rPr lang="zh-CN" altLang="zh-CN" sz="2800" b="1" dirty="0">
                <a:effectLst/>
                <a:latin typeface="微软雅黑" pitchFamily="34" charset="-122"/>
                <a:ea typeface="微软雅黑" pitchFamily="34" charset="-122"/>
                <a:cs typeface="宋体" panose="02010600030101010101" pitchFamily="2" charset="-122"/>
              </a:rPr>
              <a:t>维护好我国军事安全，必须更加注重运用军事力量和手段营造有利战略态势，统筹应对威胁和挑战，有效管控危机、遏制战争，营造有利于国家发展的和平环境；必须不断创新军事战略指导和作战思想，高度关注应对太空、网络空间等新型安全领域的挑战；积极参与地区与国际安全合作；走军民融合发展道路</a:t>
            </a:r>
            <a:r>
              <a:rPr lang="zh-CN" altLang="zh-CN" sz="2800" b="1" dirty="0" smtClean="0">
                <a:effectLst/>
                <a:latin typeface="微软雅黑" pitchFamily="34" charset="-122"/>
                <a:ea typeface="微软雅黑" pitchFamily="34" charset="-122"/>
                <a:cs typeface="宋体" panose="02010600030101010101" pitchFamily="2" charset="-122"/>
              </a:rPr>
              <a:t>。</a:t>
            </a:r>
            <a:endParaRPr lang="en-US" altLang="zh-CN" sz="2800"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800"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zh-CN" altLang="zh-CN" sz="2800" dirty="0">
              <a:effectLst/>
              <a:latin typeface="微软雅黑" pitchFamily="34" charset="-122"/>
              <a:ea typeface="微软雅黑" pitchFamily="34" charset="-122"/>
              <a:cs typeface="宋体" panose="02010600030101010101" pitchFamily="2" charset="-122"/>
            </a:endParaRPr>
          </a:p>
          <a:p>
            <a:pPr>
              <a:lnSpc>
                <a:spcPct val="150000"/>
              </a:lnSpc>
            </a:pPr>
            <a:endParaRPr lang="zh-CN" altLang="en-US" sz="28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国家安全观</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组成</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军事安全</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9125218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67995CFD-5746-4C3F-9D85-82584F50EF69}"/>
              </a:ext>
            </a:extLst>
          </p:cNvPr>
          <p:cNvSpPr>
            <a:spLocks noGrp="1"/>
          </p:cNvSpPr>
          <p:nvPr>
            <p:ph idx="1"/>
          </p:nvPr>
        </p:nvSpPr>
        <p:spPr>
          <a:xfrm>
            <a:off x="730910" y="1570300"/>
            <a:ext cx="10815679" cy="4125106"/>
          </a:xfrm>
        </p:spPr>
        <p:txBody>
          <a:bodyPr>
            <a:normAutofit/>
          </a:bodyPr>
          <a:lstStyle/>
          <a:p>
            <a:pPr>
              <a:lnSpc>
                <a:spcPct val="150000"/>
              </a:lnSpc>
              <a:spcBef>
                <a:spcPts val="200"/>
              </a:spcBef>
            </a:pPr>
            <a:r>
              <a:rPr lang="zh-CN" altLang="zh-CN" sz="2800" b="1" dirty="0" smtClean="0">
                <a:latin typeface="微软雅黑" pitchFamily="34" charset="-122"/>
                <a:ea typeface="微软雅黑" pitchFamily="34" charset="-122"/>
                <a:cs typeface="宋体" panose="02010600030101010101" pitchFamily="2" charset="-122"/>
              </a:rPr>
              <a:t>经济</a:t>
            </a:r>
            <a:r>
              <a:rPr lang="zh-CN" altLang="zh-CN" sz="2800" b="1" dirty="0">
                <a:latin typeface="微软雅黑" pitchFamily="34" charset="-122"/>
                <a:ea typeface="微软雅黑" pitchFamily="34" charset="-122"/>
                <a:cs typeface="宋体" panose="02010600030101010101" pitchFamily="2" charset="-122"/>
              </a:rPr>
              <a:t>安全是国家安全的基础。</a:t>
            </a:r>
            <a:endParaRPr lang="en-US" altLang="zh-CN" sz="2800" b="1" dirty="0">
              <a:latin typeface="微软雅黑" pitchFamily="34" charset="-122"/>
              <a:ea typeface="微软雅黑" pitchFamily="34" charset="-122"/>
              <a:cs typeface="宋体" panose="02010600030101010101" pitchFamily="2" charset="-122"/>
            </a:endParaRPr>
          </a:p>
          <a:p>
            <a:pPr>
              <a:lnSpc>
                <a:spcPct val="150000"/>
              </a:lnSpc>
              <a:spcBef>
                <a:spcPts val="200"/>
              </a:spcBef>
            </a:pPr>
            <a:r>
              <a:rPr lang="zh-CN" altLang="zh-CN" sz="2800" b="1" dirty="0">
                <a:latin typeface="微软雅黑" pitchFamily="34" charset="-122"/>
                <a:ea typeface="微软雅黑" pitchFamily="34" charset="-122"/>
                <a:cs typeface="宋体" panose="02010600030101010101" pitchFamily="2" charset="-122"/>
              </a:rPr>
              <a:t>维护经济安全，核心是确保我国社会主义基本经济制度不动摇</a:t>
            </a:r>
            <a:r>
              <a:rPr lang="zh-CN" altLang="en-US" sz="2800" b="1" dirty="0">
                <a:latin typeface="微软雅黑" pitchFamily="34" charset="-122"/>
                <a:ea typeface="微软雅黑" pitchFamily="34" charset="-122"/>
                <a:cs typeface="宋体" panose="02010600030101010101" pitchFamily="2" charset="-122"/>
              </a:rPr>
              <a:t>。</a:t>
            </a:r>
            <a:endParaRPr lang="en-US" altLang="zh-CN" sz="2800" b="1" dirty="0">
              <a:latin typeface="微软雅黑" pitchFamily="34" charset="-122"/>
              <a:ea typeface="微软雅黑" pitchFamily="34" charset="-122"/>
              <a:cs typeface="宋体" panose="02010600030101010101" pitchFamily="2" charset="-122"/>
            </a:endParaRPr>
          </a:p>
          <a:p>
            <a:pPr>
              <a:lnSpc>
                <a:spcPct val="150000"/>
              </a:lnSpc>
            </a:pPr>
            <a:r>
              <a:rPr lang="zh-CN" altLang="zh-CN" sz="2800" b="1" dirty="0">
                <a:effectLst/>
                <a:latin typeface="微软雅黑" pitchFamily="34" charset="-122"/>
                <a:ea typeface="微软雅黑" pitchFamily="34" charset="-122"/>
                <a:cs typeface="宋体" panose="02010600030101010101" pitchFamily="2" charset="-122"/>
              </a:rPr>
              <a:t>维护好我国经济安全，必须处理好发展与安全的关系，处理好预防为主和底线思维的关系，处理好维护国内发展和国际合作竞争博弈的关系</a:t>
            </a:r>
            <a:r>
              <a:rPr lang="zh-CN" altLang="zh-CN" sz="2800" b="1" dirty="0" smtClean="0">
                <a:effectLst/>
                <a:latin typeface="微软雅黑" pitchFamily="34" charset="-122"/>
                <a:ea typeface="微软雅黑" pitchFamily="34" charset="-122"/>
                <a:cs typeface="宋体" panose="02010600030101010101" pitchFamily="2" charset="-122"/>
              </a:rPr>
              <a:t>。</a:t>
            </a:r>
            <a:endParaRPr lang="en-US" altLang="zh-CN" sz="2800"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800"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zh-CN" altLang="zh-CN" sz="2800" dirty="0">
              <a:effectLst/>
              <a:latin typeface="微软雅黑" pitchFamily="34" charset="-122"/>
              <a:ea typeface="微软雅黑" pitchFamily="34" charset="-122"/>
              <a:cs typeface="宋体" panose="02010600030101010101" pitchFamily="2" charset="-122"/>
            </a:endParaRPr>
          </a:p>
          <a:p>
            <a:pPr>
              <a:lnSpc>
                <a:spcPct val="150000"/>
              </a:lnSpc>
            </a:pPr>
            <a:endParaRPr lang="zh-CN" altLang="en-US" sz="28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国家安全观</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组成</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经济安全</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26261004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67995CFD-5746-4C3F-9D85-82584F50EF69}"/>
              </a:ext>
            </a:extLst>
          </p:cNvPr>
          <p:cNvSpPr>
            <a:spLocks noGrp="1"/>
          </p:cNvSpPr>
          <p:nvPr>
            <p:ph idx="1"/>
          </p:nvPr>
        </p:nvSpPr>
        <p:spPr>
          <a:xfrm>
            <a:off x="829382" y="1457091"/>
            <a:ext cx="10815679" cy="4622763"/>
          </a:xfrm>
        </p:spPr>
        <p:txBody>
          <a:bodyPr>
            <a:normAutofit/>
          </a:bodyPr>
          <a:lstStyle/>
          <a:p>
            <a:pPr>
              <a:lnSpc>
                <a:spcPct val="150000"/>
              </a:lnSpc>
            </a:pPr>
            <a:r>
              <a:rPr lang="zh-CN" altLang="zh-CN" sz="2800" b="1" dirty="0" smtClean="0">
                <a:solidFill>
                  <a:srgbClr val="C00000"/>
                </a:solidFill>
                <a:effectLst/>
                <a:latin typeface="微软雅黑" pitchFamily="34" charset="-122"/>
                <a:ea typeface="微软雅黑" pitchFamily="34" charset="-122"/>
                <a:cs typeface="宋体" panose="02010600030101010101" pitchFamily="2" charset="-122"/>
              </a:rPr>
              <a:t>维护</a:t>
            </a: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好文化安全</a:t>
            </a:r>
            <a:r>
              <a:rPr lang="zh-CN" altLang="en-US" sz="28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必须</a:t>
            </a:r>
            <a:r>
              <a:rPr lang="zh-CN" altLang="zh-CN" sz="2800" b="1" dirty="0">
                <a:effectLst/>
                <a:latin typeface="微软雅黑" pitchFamily="34" charset="-122"/>
                <a:ea typeface="微软雅黑" pitchFamily="34" charset="-122"/>
                <a:cs typeface="宋体" panose="02010600030101010101" pitchFamily="2" charset="-122"/>
              </a:rPr>
              <a:t>深入开展理想信念教育，传承弘扬中华优秀传统文化，大力推进文化繁荣发展，掌握国际文化交流主动权，防范和抵御不良思想文化的影响</a:t>
            </a:r>
            <a:r>
              <a:rPr lang="zh-CN" altLang="zh-CN" sz="2800" b="1" dirty="0" smtClean="0">
                <a:effectLst/>
                <a:latin typeface="微软雅黑" pitchFamily="34" charset="-122"/>
                <a:ea typeface="微软雅黑" pitchFamily="34" charset="-122"/>
                <a:cs typeface="宋体" panose="02010600030101010101" pitchFamily="2" charset="-122"/>
              </a:rPr>
              <a:t>。</a:t>
            </a: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endParaRPr lang="en-US" altLang="zh-CN" sz="2800" dirty="0">
              <a:solidFill>
                <a:srgbClr val="231916"/>
              </a:solidFill>
              <a:effectLst/>
              <a:latin typeface="微软雅黑" pitchFamily="34" charset="-122"/>
              <a:ea typeface="微软雅黑" pitchFamily="34" charset="-122"/>
              <a:cs typeface="宋体" panose="02010600030101010101" pitchFamily="2" charset="-122"/>
            </a:endParaRPr>
          </a:p>
          <a:p>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endParaRPr lang="en-US" altLang="zh-CN" sz="2800" dirty="0">
              <a:solidFill>
                <a:srgbClr val="231916"/>
              </a:solidFill>
              <a:effectLst/>
              <a:latin typeface="微软雅黑" pitchFamily="34" charset="-122"/>
              <a:ea typeface="微软雅黑" pitchFamily="34" charset="-122"/>
              <a:cs typeface="宋体" panose="02010600030101010101" pitchFamily="2" charset="-122"/>
            </a:endParaRPr>
          </a:p>
          <a:p>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endParaRPr lang="zh-CN" altLang="zh-CN" sz="2800" dirty="0">
              <a:effectLst/>
              <a:latin typeface="微软雅黑" pitchFamily="34" charset="-122"/>
              <a:ea typeface="微软雅黑" pitchFamily="34" charset="-122"/>
              <a:cs typeface="宋体" panose="02010600030101010101" pitchFamily="2" charset="-122"/>
            </a:endParaRPr>
          </a:p>
          <a:p>
            <a:endParaRPr lang="zh-CN" altLang="en-US" sz="28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国家安全观</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组成</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文化安全</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2014349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67995CFD-5746-4C3F-9D85-82584F50EF69}"/>
              </a:ext>
            </a:extLst>
          </p:cNvPr>
          <p:cNvSpPr>
            <a:spLocks noGrp="1"/>
          </p:cNvSpPr>
          <p:nvPr>
            <p:ph idx="1"/>
          </p:nvPr>
        </p:nvSpPr>
        <p:spPr>
          <a:xfrm>
            <a:off x="829382" y="1457091"/>
            <a:ext cx="10815679" cy="5039503"/>
          </a:xfrm>
        </p:spPr>
        <p:txBody>
          <a:bodyPr>
            <a:noAutofit/>
          </a:bodyPr>
          <a:lstStyle/>
          <a:p>
            <a:pPr>
              <a:lnSpc>
                <a:spcPct val="120000"/>
              </a:lnSpc>
              <a:spcBef>
                <a:spcPts val="200"/>
              </a:spcBef>
            </a:pPr>
            <a:r>
              <a:rPr lang="zh-CN" altLang="zh-CN" sz="2800" b="1" u="sng" dirty="0" smtClean="0">
                <a:solidFill>
                  <a:srgbClr val="0070C0"/>
                </a:solidFill>
                <a:effectLst/>
                <a:latin typeface="微软雅黑" pitchFamily="34" charset="-122"/>
                <a:ea typeface="微软雅黑" pitchFamily="34" charset="-122"/>
                <a:cs typeface="宋体" panose="02010600030101010101" pitchFamily="2" charset="-122"/>
              </a:rPr>
              <a:t>社会</a:t>
            </a:r>
            <a:r>
              <a:rPr lang="zh-CN" altLang="zh-CN" sz="2800" b="1" u="sng" dirty="0">
                <a:solidFill>
                  <a:srgbClr val="0070C0"/>
                </a:solidFill>
                <a:effectLst/>
                <a:latin typeface="微软雅黑" pitchFamily="34" charset="-122"/>
                <a:ea typeface="微软雅黑" pitchFamily="34" charset="-122"/>
                <a:cs typeface="宋体" panose="02010600030101010101" pitchFamily="2" charset="-122"/>
              </a:rPr>
              <a:t>安全</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包括防范、消除、控制直接威胁社会公共秩序和人民生命财产安全的治安、刑事暴力恐怖事件以及规模较大的群体性事件等，涉及打击犯罪、维护稳定、社会治理、公共服务等诸多方面</a:t>
            </a:r>
            <a:r>
              <a:rPr lang="zh-CN" altLang="en-US" sz="28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spcBef>
                <a:spcPts val="200"/>
              </a:spcBef>
            </a:pPr>
            <a:r>
              <a:rPr lang="zh-CN" altLang="zh-CN" sz="2800" b="1" dirty="0">
                <a:effectLst/>
                <a:latin typeface="微软雅黑" pitchFamily="34" charset="-122"/>
                <a:ea typeface="微软雅黑" pitchFamily="34" charset="-122"/>
                <a:cs typeface="宋体" panose="02010600030101010101" pitchFamily="2" charset="-122"/>
              </a:rPr>
              <a:t>社会安全是国家安全的重要内容，是国家改革发展的重要保障，直接反映人民群众的幸福感和满意度。</a:t>
            </a:r>
          </a:p>
          <a:p>
            <a:pPr>
              <a:lnSpc>
                <a:spcPct val="120000"/>
              </a:lnSpc>
            </a:pPr>
            <a:r>
              <a:rPr lang="zh-CN" altLang="zh-CN" sz="2800" b="1" dirty="0">
                <a:solidFill>
                  <a:srgbClr val="C00000"/>
                </a:solidFill>
                <a:latin typeface="微软雅黑" pitchFamily="34" charset="-122"/>
                <a:ea typeface="微软雅黑" pitchFamily="34" charset="-122"/>
                <a:cs typeface="宋体" panose="02010600030101010101" pitchFamily="2" charset="-122"/>
              </a:rPr>
              <a:t>维护好社会安全，要</a:t>
            </a:r>
            <a:r>
              <a:rPr lang="zh-CN" altLang="zh-CN" sz="2800" b="1" dirty="0">
                <a:latin typeface="微软雅黑" pitchFamily="34" charset="-122"/>
                <a:ea typeface="微软雅黑" pitchFamily="34" charset="-122"/>
                <a:cs typeface="宋体" panose="02010600030101010101" pitchFamily="2" charset="-122"/>
              </a:rPr>
              <a:t>始终以人民群众安全需求为导向，积极构建完善的社会安全体系，切实维护公共安全，深入开展反恐斗争，有效预防和妥善处置群体性事件，切实维护网络社会安全。</a:t>
            </a:r>
          </a:p>
          <a:p>
            <a:pPr>
              <a:lnSpc>
                <a:spcPct val="120000"/>
              </a:lnSpc>
            </a:pPr>
            <a:endParaRPr lang="en-US" altLang="zh-CN" sz="2800" b="1" dirty="0">
              <a:solidFill>
                <a:srgbClr val="C00000"/>
              </a:solidFill>
              <a:effectLst/>
              <a:latin typeface="微软雅黑" pitchFamily="34" charset="-122"/>
              <a:ea typeface="微软雅黑" pitchFamily="34" charset="-122"/>
              <a:cs typeface="宋体" panose="02010600030101010101" pitchFamily="2" charset="-122"/>
            </a:endParaRPr>
          </a:p>
          <a:p>
            <a:pPr>
              <a:lnSpc>
                <a:spcPct val="120000"/>
              </a:lnSpc>
            </a:pPr>
            <a:endParaRPr lang="zh-CN" altLang="zh-CN" sz="2800" b="1" dirty="0">
              <a:solidFill>
                <a:srgbClr val="00B050"/>
              </a:solidFill>
              <a:effectLst/>
              <a:latin typeface="微软雅黑" pitchFamily="34" charset="-122"/>
              <a:ea typeface="微软雅黑" pitchFamily="34" charset="-122"/>
              <a:cs typeface="宋体" panose="02010600030101010101" pitchFamily="2" charset="-122"/>
            </a:endParaRPr>
          </a:p>
          <a:p>
            <a:pPr>
              <a:lnSpc>
                <a:spcPct val="12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2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2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20000"/>
              </a:lnSpc>
            </a:pPr>
            <a:endParaRPr lang="en-US" altLang="zh-CN" sz="2800"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20000"/>
              </a:lnSpc>
            </a:pPr>
            <a:endParaRPr lang="en-US" altLang="zh-CN" sz="2800"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20000"/>
              </a:lnSpc>
            </a:pPr>
            <a:endParaRPr lang="zh-CN" altLang="zh-CN" sz="2800" dirty="0">
              <a:effectLst/>
              <a:latin typeface="微软雅黑" pitchFamily="34" charset="-122"/>
              <a:ea typeface="微软雅黑" pitchFamily="34" charset="-122"/>
              <a:cs typeface="宋体" panose="02010600030101010101" pitchFamily="2" charset="-122"/>
            </a:endParaRPr>
          </a:p>
          <a:p>
            <a:pPr>
              <a:lnSpc>
                <a:spcPct val="120000"/>
              </a:lnSpc>
            </a:pPr>
            <a:endParaRPr lang="zh-CN" altLang="en-US" sz="28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国家安全观</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组成</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社会安全</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13816381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67995CFD-5746-4C3F-9D85-82584F50EF69}"/>
              </a:ext>
            </a:extLst>
          </p:cNvPr>
          <p:cNvSpPr>
            <a:spLocks noGrp="1"/>
          </p:cNvSpPr>
          <p:nvPr>
            <p:ph idx="1"/>
          </p:nvPr>
        </p:nvSpPr>
        <p:spPr>
          <a:xfrm>
            <a:off x="496389" y="1312271"/>
            <a:ext cx="11216639" cy="5547317"/>
          </a:xfrm>
        </p:spPr>
        <p:txBody>
          <a:bodyPr>
            <a:normAutofit/>
          </a:bodyPr>
          <a:lstStyle/>
          <a:p>
            <a:pPr>
              <a:lnSpc>
                <a:spcPct val="150000"/>
              </a:lnSpc>
              <a:spcBef>
                <a:spcPts val="200"/>
              </a:spcBef>
            </a:pPr>
            <a:r>
              <a:rPr lang="zh-CN" altLang="zh-CN" sz="1800" b="1" u="sng" dirty="0" smtClean="0">
                <a:solidFill>
                  <a:srgbClr val="0070C0"/>
                </a:solidFill>
                <a:effectLst/>
                <a:latin typeface="微软雅黑" pitchFamily="34" charset="-122"/>
                <a:ea typeface="微软雅黑" pitchFamily="34" charset="-122"/>
                <a:cs typeface="宋体" panose="02010600030101010101" pitchFamily="2" charset="-122"/>
              </a:rPr>
              <a:t>科技</a:t>
            </a:r>
            <a:r>
              <a:rPr lang="zh-CN" altLang="zh-CN" sz="1800" b="1" u="sng" dirty="0">
                <a:solidFill>
                  <a:srgbClr val="0070C0"/>
                </a:solidFill>
                <a:effectLst/>
                <a:latin typeface="微软雅黑" pitchFamily="34" charset="-122"/>
                <a:ea typeface="微软雅黑" pitchFamily="34" charset="-122"/>
                <a:cs typeface="宋体" panose="02010600030101010101" pitchFamily="2" charset="-122"/>
              </a:rPr>
              <a:t>安全</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是指科技体系完整有效，国家重点领域技术安全可控，国家核心利益和安全不受外部科技优势危害，以及保障持续安全状态的能力</a:t>
            </a:r>
            <a:r>
              <a:rPr lang="zh-CN" altLang="en-US" sz="18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1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zh-CN" altLang="zh-CN" sz="1800" b="1" dirty="0">
                <a:solidFill>
                  <a:srgbClr val="00B050"/>
                </a:solidFill>
                <a:effectLst/>
                <a:latin typeface="微软雅黑" pitchFamily="34" charset="-122"/>
                <a:ea typeface="微软雅黑" pitchFamily="34" charset="-122"/>
                <a:cs typeface="宋体" panose="02010600030101010101" pitchFamily="2" charset="-122"/>
              </a:rPr>
              <a:t>科技安全是国家安全体系的重要组成部分，</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是支撑国家安全的重要力量和物质技术基础，也是实现其他领域安全的关键要素，是实施国家创新驱动发展战略的基本保障。</a:t>
            </a:r>
            <a:endParaRPr lang="zh-CN" altLang="zh-CN" sz="1800" b="1" dirty="0">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zh-CN" altLang="zh-CN" sz="1800" b="1" dirty="0">
                <a:solidFill>
                  <a:srgbClr val="C00000"/>
                </a:solidFill>
                <a:latin typeface="微软雅黑" pitchFamily="34" charset="-122"/>
                <a:ea typeface="微软雅黑" pitchFamily="34" charset="-122"/>
                <a:cs typeface="宋体" panose="02010600030101010101" pitchFamily="2" charset="-122"/>
              </a:rPr>
              <a:t>挑战</a:t>
            </a:r>
            <a:r>
              <a:rPr lang="zh-CN" altLang="zh-CN" sz="1800" b="1" dirty="0">
                <a:solidFill>
                  <a:srgbClr val="231916"/>
                </a:solidFill>
                <a:latin typeface="微软雅黑" pitchFamily="34" charset="-122"/>
                <a:ea typeface="微软雅黑" pitchFamily="34" charset="-122"/>
                <a:cs typeface="宋体" panose="02010600030101010101" pitchFamily="2" charset="-122"/>
              </a:rPr>
              <a:t>：</a:t>
            </a:r>
            <a:endParaRPr lang="en-US" altLang="zh-CN" sz="1800" b="1"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r>
              <a:rPr lang="zh-CN" altLang="zh-CN" sz="1800" b="1" spc="25" dirty="0">
                <a:solidFill>
                  <a:srgbClr val="00B050"/>
                </a:solidFill>
                <a:effectLst/>
                <a:latin typeface="微软雅黑" pitchFamily="34" charset="-122"/>
                <a:ea typeface="微软雅黑" pitchFamily="34" charset="-122"/>
                <a:cs typeface="宋体" panose="02010600030101010101" pitchFamily="2" charset="-122"/>
              </a:rPr>
              <a:t>首先，</a:t>
            </a:r>
            <a:r>
              <a:rPr lang="zh-CN" altLang="zh-CN" sz="1800" b="1" spc="25" dirty="0">
                <a:solidFill>
                  <a:srgbClr val="231916"/>
                </a:solidFill>
                <a:effectLst/>
                <a:latin typeface="微软雅黑" pitchFamily="34" charset="-122"/>
                <a:ea typeface="微软雅黑" pitchFamily="34" charset="-122"/>
                <a:cs typeface="宋体" panose="02010600030101010101" pitchFamily="2" charset="-122"/>
              </a:rPr>
              <a:t>世界新的科技革命对我国未来生存</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和发展带来挑战。我国前沿基础研究依然薄弱，科技基础依然不牢，原始创新能力依然不足。</a:t>
            </a:r>
            <a:endParaRPr lang="en-US" altLang="zh-CN" sz="1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00B050"/>
                </a:solidFill>
                <a:effectLst/>
                <a:latin typeface="微软雅黑" pitchFamily="34" charset="-122"/>
                <a:ea typeface="微软雅黑" pitchFamily="34" charset="-122"/>
                <a:cs typeface="宋体" panose="02010600030101010101" pitchFamily="2" charset="-122"/>
              </a:rPr>
              <a:t>其次，</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重点领域核心关键技术受制于人，威胁我国产业安全。</a:t>
            </a:r>
            <a:endParaRPr lang="en-US" altLang="zh-CN" sz="1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00B050"/>
                </a:solidFill>
                <a:effectLst/>
                <a:latin typeface="微软雅黑" pitchFamily="34" charset="-122"/>
                <a:ea typeface="微软雅黑" pitchFamily="34" charset="-122"/>
                <a:cs typeface="宋体" panose="02010600030101010101" pitchFamily="2" charset="-122"/>
              </a:rPr>
              <a:t>再次，</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军民科技融合不畅，制约我国国防建设与经济社会的统筹发展。</a:t>
            </a:r>
            <a:endParaRPr lang="en-US" altLang="zh-CN" sz="1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00B050"/>
                </a:solidFill>
                <a:effectLst/>
                <a:latin typeface="微软雅黑" pitchFamily="34" charset="-122"/>
                <a:ea typeface="微软雅黑" pitchFamily="34" charset="-122"/>
                <a:cs typeface="宋体" panose="02010600030101010101" pitchFamily="2" charset="-122"/>
              </a:rPr>
              <a:t>另外，</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科技安全</a:t>
            </a:r>
            <a:r>
              <a:rPr lang="zh-CN" altLang="zh-CN" sz="1800" b="1" dirty="0">
                <a:effectLst/>
                <a:latin typeface="微软雅黑" pitchFamily="34" charset="-122"/>
                <a:ea typeface="微软雅黑" pitchFamily="34" charset="-122"/>
                <a:cs typeface="宋体" panose="02010600030101010101" pitchFamily="2" charset="-122"/>
              </a:rPr>
              <a:t>管理</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薄弱，有潜在危险。</a:t>
            </a:r>
            <a:endParaRPr lang="en-US" altLang="zh-CN" sz="1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1800" b="1" spc="25" dirty="0">
                <a:solidFill>
                  <a:srgbClr val="C00000"/>
                </a:solidFill>
                <a:latin typeface="微软雅黑" pitchFamily="34" charset="-122"/>
                <a:ea typeface="微软雅黑" pitchFamily="34" charset="-122"/>
                <a:cs typeface="宋体" panose="02010600030101010101" pitchFamily="2" charset="-122"/>
              </a:rPr>
              <a:t>维护好科技安全，必须</a:t>
            </a:r>
            <a:r>
              <a:rPr lang="zh-CN" altLang="zh-CN" sz="1800" b="1" spc="25" dirty="0">
                <a:latin typeface="微软雅黑" pitchFamily="34" charset="-122"/>
                <a:ea typeface="微软雅黑" pitchFamily="34" charset="-122"/>
                <a:cs typeface="宋体" panose="02010600030101010101" pitchFamily="2" charset="-122"/>
              </a:rPr>
              <a:t>加强部署确保战略领域发展主动权，必须全力实现核心关键</a:t>
            </a:r>
            <a:r>
              <a:rPr lang="zh-CN" altLang="zh-CN" sz="1800" b="1" dirty="0">
                <a:effectLst/>
                <a:latin typeface="微软雅黑" pitchFamily="34" charset="-122"/>
                <a:ea typeface="微软雅黑" pitchFamily="34" charset="-122"/>
                <a:cs typeface="宋体" panose="02010600030101010101" pitchFamily="2" charset="-122"/>
              </a:rPr>
              <a:t>技术安全可控，加强科技安全基础设施和能力建设，建立和健全国家科技安全体制机制</a:t>
            </a:r>
            <a:r>
              <a:rPr lang="zh-CN" altLang="zh-CN" sz="1800" b="1" dirty="0">
                <a:latin typeface="微软雅黑" pitchFamily="34" charset="-122"/>
                <a:ea typeface="微软雅黑" pitchFamily="34" charset="-122"/>
                <a:cs typeface="宋体" panose="02010600030101010101" pitchFamily="2" charset="-122"/>
              </a:rPr>
              <a:t>。</a:t>
            </a:r>
          </a:p>
          <a:p>
            <a:pPr>
              <a:lnSpc>
                <a:spcPct val="150000"/>
              </a:lnSpc>
            </a:pPr>
            <a:endParaRPr lang="en-US" altLang="zh-CN" sz="1800" b="1" dirty="0">
              <a:solidFill>
                <a:srgbClr val="C00000"/>
              </a:solidFill>
              <a:effectLst/>
              <a:latin typeface="微软雅黑" pitchFamily="34" charset="-122"/>
              <a:ea typeface="微软雅黑" pitchFamily="34" charset="-122"/>
              <a:cs typeface="宋体" panose="02010600030101010101" pitchFamily="2" charset="-122"/>
            </a:endParaRPr>
          </a:p>
          <a:p>
            <a:endParaRPr lang="zh-CN" altLang="zh-CN" sz="1800" b="1" dirty="0">
              <a:solidFill>
                <a:srgbClr val="00B050"/>
              </a:solidFill>
              <a:effectLst/>
              <a:latin typeface="微软雅黑" pitchFamily="34" charset="-122"/>
              <a:ea typeface="微软雅黑" pitchFamily="34" charset="-122"/>
              <a:cs typeface="宋体" panose="02010600030101010101" pitchFamily="2" charset="-122"/>
            </a:endParaRPr>
          </a:p>
          <a:p>
            <a:endParaRPr lang="en-US" altLang="zh-CN" sz="1800" dirty="0">
              <a:solidFill>
                <a:srgbClr val="231916"/>
              </a:solidFill>
              <a:latin typeface="微软雅黑" pitchFamily="34" charset="-122"/>
              <a:ea typeface="微软雅黑" pitchFamily="34" charset="-122"/>
              <a:cs typeface="宋体" panose="02010600030101010101" pitchFamily="2" charset="-122"/>
            </a:endParaRPr>
          </a:p>
          <a:p>
            <a:endParaRPr lang="en-US" altLang="zh-CN" sz="1800" dirty="0">
              <a:solidFill>
                <a:srgbClr val="231916"/>
              </a:solidFill>
              <a:latin typeface="微软雅黑" pitchFamily="34" charset="-122"/>
              <a:ea typeface="微软雅黑" pitchFamily="34" charset="-122"/>
              <a:cs typeface="宋体" panose="02010600030101010101" pitchFamily="2" charset="-122"/>
            </a:endParaRPr>
          </a:p>
          <a:p>
            <a:endParaRPr lang="en-US" altLang="zh-CN" sz="1800" dirty="0">
              <a:solidFill>
                <a:srgbClr val="231916"/>
              </a:solidFill>
              <a:latin typeface="微软雅黑" pitchFamily="34" charset="-122"/>
              <a:ea typeface="微软雅黑" pitchFamily="34" charset="-122"/>
              <a:cs typeface="宋体" panose="02010600030101010101" pitchFamily="2" charset="-122"/>
            </a:endParaRPr>
          </a:p>
          <a:p>
            <a:endParaRPr lang="en-US" altLang="zh-CN" sz="1800" dirty="0">
              <a:solidFill>
                <a:srgbClr val="231916"/>
              </a:solidFill>
              <a:effectLst/>
              <a:latin typeface="微软雅黑" pitchFamily="34" charset="-122"/>
              <a:ea typeface="微软雅黑" pitchFamily="34" charset="-122"/>
              <a:cs typeface="宋体" panose="02010600030101010101" pitchFamily="2" charset="-122"/>
            </a:endParaRPr>
          </a:p>
          <a:p>
            <a:endParaRPr lang="en-US" altLang="zh-CN" sz="1800" dirty="0">
              <a:solidFill>
                <a:srgbClr val="231916"/>
              </a:solidFill>
              <a:latin typeface="微软雅黑" pitchFamily="34" charset="-122"/>
              <a:ea typeface="微软雅黑" pitchFamily="34" charset="-122"/>
              <a:cs typeface="宋体" panose="02010600030101010101" pitchFamily="2" charset="-122"/>
            </a:endParaRPr>
          </a:p>
          <a:p>
            <a:endParaRPr lang="en-US" altLang="zh-CN" sz="1800" dirty="0">
              <a:solidFill>
                <a:srgbClr val="231916"/>
              </a:solidFill>
              <a:effectLst/>
              <a:latin typeface="微软雅黑" pitchFamily="34" charset="-122"/>
              <a:ea typeface="微软雅黑" pitchFamily="34" charset="-122"/>
              <a:cs typeface="宋体" panose="02010600030101010101" pitchFamily="2" charset="-122"/>
            </a:endParaRPr>
          </a:p>
          <a:p>
            <a:endParaRPr lang="en-US" altLang="zh-CN" sz="1800" dirty="0">
              <a:solidFill>
                <a:srgbClr val="231916"/>
              </a:solidFill>
              <a:latin typeface="微软雅黑" pitchFamily="34" charset="-122"/>
              <a:ea typeface="微软雅黑" pitchFamily="34" charset="-122"/>
              <a:cs typeface="宋体" panose="02010600030101010101" pitchFamily="2" charset="-122"/>
            </a:endParaRPr>
          </a:p>
          <a:p>
            <a:endParaRPr lang="zh-CN" altLang="zh-CN" sz="1800" dirty="0">
              <a:effectLst/>
              <a:latin typeface="微软雅黑" pitchFamily="34" charset="-122"/>
              <a:ea typeface="微软雅黑" pitchFamily="34" charset="-122"/>
              <a:cs typeface="宋体" panose="02010600030101010101" pitchFamily="2" charset="-122"/>
            </a:endParaRPr>
          </a:p>
          <a:p>
            <a:endParaRPr lang="zh-CN" altLang="en-US"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国家安全观</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组成</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科技安全</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5768354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67995CFD-5746-4C3F-9D85-82584F50EF69}"/>
              </a:ext>
            </a:extLst>
          </p:cNvPr>
          <p:cNvSpPr>
            <a:spLocks noGrp="1"/>
          </p:cNvSpPr>
          <p:nvPr>
            <p:ph idx="1"/>
          </p:nvPr>
        </p:nvSpPr>
        <p:spPr>
          <a:xfrm>
            <a:off x="724880" y="1491924"/>
            <a:ext cx="10944606" cy="5187550"/>
          </a:xfrm>
        </p:spPr>
        <p:txBody>
          <a:bodyPr>
            <a:noAutofit/>
          </a:bodyPr>
          <a:lstStyle/>
          <a:p>
            <a:pPr>
              <a:lnSpc>
                <a:spcPct val="150000"/>
              </a:lnSpc>
              <a:spcBef>
                <a:spcPts val="200"/>
              </a:spcBef>
            </a:pPr>
            <a:r>
              <a:rPr lang="zh-CN" altLang="zh-CN" sz="2600" b="1" dirty="0" smtClean="0">
                <a:effectLst/>
                <a:latin typeface="微软雅黑" pitchFamily="34" charset="-122"/>
                <a:ea typeface="微软雅黑" pitchFamily="34" charset="-122"/>
                <a:cs typeface="宋体" panose="02010600030101010101" pitchFamily="2" charset="-122"/>
              </a:rPr>
              <a:t>网络</a:t>
            </a:r>
            <a:r>
              <a:rPr lang="zh-CN" altLang="zh-CN" sz="2600" b="1" dirty="0">
                <a:effectLst/>
                <a:latin typeface="微软雅黑" pitchFamily="34" charset="-122"/>
                <a:ea typeface="微软雅黑" pitchFamily="34" charset="-122"/>
                <a:cs typeface="宋体" panose="02010600030101010101" pitchFamily="2" charset="-122"/>
              </a:rPr>
              <a:t>安全事关国家安全和社会稳定，是信息时代国家安全的战略基石</a:t>
            </a:r>
            <a:r>
              <a:rPr lang="zh-CN" altLang="en-US" sz="2600" b="1" dirty="0">
                <a:effectLst/>
                <a:latin typeface="微软雅黑" pitchFamily="34" charset="-122"/>
                <a:ea typeface="微软雅黑" pitchFamily="34" charset="-122"/>
                <a:cs typeface="宋体" panose="02010600030101010101" pitchFamily="2" charset="-122"/>
              </a:rPr>
              <a:t>，</a:t>
            </a:r>
            <a:r>
              <a:rPr lang="zh-CN" altLang="zh-CN" sz="2600" b="1" dirty="0">
                <a:effectLst/>
                <a:latin typeface="微软雅黑" pitchFamily="34" charset="-122"/>
                <a:ea typeface="微软雅黑" pitchFamily="34" charset="-122"/>
                <a:cs typeface="宋体" panose="02010600030101010101" pitchFamily="2" charset="-122"/>
              </a:rPr>
              <a:t>事关人民群众的工作生活。</a:t>
            </a:r>
          </a:p>
          <a:p>
            <a:pPr>
              <a:lnSpc>
                <a:spcPct val="150000"/>
              </a:lnSpc>
            </a:pPr>
            <a:r>
              <a:rPr lang="zh-CN" altLang="zh-CN" sz="2600" b="1" spc="25" dirty="0">
                <a:solidFill>
                  <a:srgbClr val="C00000"/>
                </a:solidFill>
                <a:effectLst/>
                <a:latin typeface="微软雅黑" pitchFamily="34" charset="-122"/>
                <a:ea typeface="微软雅黑" pitchFamily="34" charset="-122"/>
                <a:cs typeface="宋体" panose="02010600030101010101" pitchFamily="2" charset="-122"/>
              </a:rPr>
              <a:t>维护好我国网络安全，必须</a:t>
            </a:r>
            <a:r>
              <a:rPr lang="zh-CN" altLang="zh-CN" sz="2600" b="1" spc="25" dirty="0">
                <a:effectLst/>
                <a:latin typeface="微软雅黑" pitchFamily="34" charset="-122"/>
                <a:ea typeface="微软雅黑" pitchFamily="34" charset="-122"/>
                <a:cs typeface="宋体" panose="02010600030101010101" pitchFamily="2" charset="-122"/>
              </a:rPr>
              <a:t>依法治网，必须维护网络主权和政治安全，必须保护国</a:t>
            </a:r>
            <a:r>
              <a:rPr lang="zh-CN" altLang="zh-CN" sz="2600" b="1" dirty="0">
                <a:effectLst/>
                <a:latin typeface="微软雅黑" pitchFamily="34" charset="-122"/>
                <a:ea typeface="微软雅黑" pitchFamily="34" charset="-122"/>
                <a:cs typeface="宋体" panose="02010600030101010101" pitchFamily="2" charset="-122"/>
              </a:rPr>
              <a:t>家关键信息基础设施，建立和完善网络安全审查制度，加强全社会网络安全意识的教育培训，强化网络空间国际合作</a:t>
            </a:r>
            <a:r>
              <a:rPr lang="zh-CN" altLang="zh-CN" sz="2600" b="1" dirty="0" smtClean="0">
                <a:effectLst/>
                <a:latin typeface="微软雅黑" pitchFamily="34" charset="-122"/>
                <a:ea typeface="微软雅黑" pitchFamily="34" charset="-122"/>
                <a:cs typeface="宋体" panose="02010600030101010101" pitchFamily="2" charset="-122"/>
              </a:rPr>
              <a:t>。</a:t>
            </a:r>
            <a:endParaRPr lang="en-US" altLang="zh-CN" sz="2600" b="1" dirty="0" smtClean="0">
              <a:effectLst/>
              <a:latin typeface="微软雅黑" pitchFamily="34" charset="-122"/>
              <a:ea typeface="微软雅黑" pitchFamily="34" charset="-122"/>
              <a:cs typeface="宋体" panose="02010600030101010101" pitchFamily="2" charset="-122"/>
            </a:endParaRPr>
          </a:p>
          <a:p>
            <a:pPr>
              <a:lnSpc>
                <a:spcPct val="150000"/>
              </a:lnSpc>
            </a:pPr>
            <a:r>
              <a:rPr lang="en-US" altLang="zh-CN" sz="2600" b="1" dirty="0">
                <a:latin typeface="微软雅黑" pitchFamily="34" charset="-122"/>
                <a:ea typeface="微软雅黑" pitchFamily="34" charset="-122"/>
              </a:rPr>
              <a:t>2014</a:t>
            </a:r>
            <a:r>
              <a:rPr lang="zh-CN" altLang="zh-CN" sz="2600" b="1" dirty="0">
                <a:latin typeface="微软雅黑" pitchFamily="34" charset="-122"/>
                <a:ea typeface="微软雅黑" pitchFamily="34" charset="-122"/>
              </a:rPr>
              <a:t>年</a:t>
            </a:r>
            <a:r>
              <a:rPr lang="en-US" altLang="zh-CN" sz="2600" b="1" dirty="0">
                <a:latin typeface="微软雅黑" pitchFamily="34" charset="-122"/>
                <a:ea typeface="微软雅黑" pitchFamily="34" charset="-122"/>
              </a:rPr>
              <a:t>2</a:t>
            </a:r>
            <a:r>
              <a:rPr lang="zh-CN" altLang="zh-CN" sz="2600" b="1" dirty="0">
                <a:latin typeface="微软雅黑" pitchFamily="34" charset="-122"/>
                <a:ea typeface="微软雅黑" pitchFamily="34" charset="-122"/>
              </a:rPr>
              <a:t>月，中央信息化和网络安全领导小组成立，习近平亲任这个小组的组长，明确指出</a:t>
            </a:r>
            <a:r>
              <a:rPr lang="zh-CN" altLang="en-US" sz="2600" b="1" dirty="0">
                <a:latin typeface="微软雅黑" pitchFamily="34" charset="-122"/>
                <a:ea typeface="微软雅黑" pitchFamily="34" charset="-122"/>
              </a:rPr>
              <a:t>：“</a:t>
            </a:r>
            <a:r>
              <a:rPr lang="zh-CN" altLang="zh-CN" sz="2600" b="1" dirty="0">
                <a:latin typeface="微软雅黑" pitchFamily="34" charset="-122"/>
                <a:ea typeface="微软雅黑" pitchFamily="34" charset="-122"/>
              </a:rPr>
              <a:t>没有网络安全就没有国家安全</a:t>
            </a:r>
            <a:r>
              <a:rPr lang="zh-CN" altLang="en-US" sz="2600" b="1" dirty="0">
                <a:latin typeface="微软雅黑" pitchFamily="34" charset="-122"/>
                <a:ea typeface="微软雅黑" pitchFamily="34" charset="-122"/>
              </a:rPr>
              <a:t>”</a:t>
            </a:r>
            <a:r>
              <a:rPr lang="zh-CN" altLang="zh-CN" sz="2600" b="1" dirty="0">
                <a:latin typeface="微软雅黑" pitchFamily="34" charset="-122"/>
                <a:ea typeface="微软雅黑" pitchFamily="34" charset="-122"/>
              </a:rPr>
              <a:t>。</a:t>
            </a:r>
            <a:r>
              <a:rPr lang="zh-CN" altLang="en-US" sz="2600" b="1" dirty="0">
                <a:solidFill>
                  <a:schemeClr val="tx1">
                    <a:lumMod val="85000"/>
                    <a:lumOff val="15000"/>
                  </a:schemeClr>
                </a:solidFill>
                <a:latin typeface="微软雅黑" pitchFamily="34" charset="-122"/>
                <a:ea typeface="微软雅黑" pitchFamily="34" charset="-122"/>
                <a:cs typeface="Times New Roman" panose="02020603050405020304" pitchFamily="18" charset="0"/>
              </a:rPr>
              <a:t>因此绝对不能够忽视蓬勃发展的互联网技术带来的影响和效应。</a:t>
            </a:r>
            <a:endParaRPr lang="zh-CN" altLang="en-US" sz="2600" b="1" dirty="0">
              <a:solidFill>
                <a:srgbClr val="C00000"/>
              </a:solidFill>
              <a:latin typeface="微软雅黑" pitchFamily="34" charset="-122"/>
              <a:ea typeface="微软雅黑" pitchFamily="34" charset="-122"/>
              <a:cs typeface="Times New Roman" panose="02020603050405020304" pitchFamily="18" charset="0"/>
            </a:endParaRPr>
          </a:p>
          <a:p>
            <a:pPr>
              <a:lnSpc>
                <a:spcPct val="150000"/>
              </a:lnSpc>
            </a:pPr>
            <a:endParaRPr lang="zh-CN" altLang="en-US" sz="26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国家安全观</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组成</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网络安全</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2291214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40965" y="1158264"/>
            <a:ext cx="2932044" cy="904863"/>
          </a:xfrm>
          <a:prstGeom prst="rect">
            <a:avLst/>
          </a:prstGeom>
        </p:spPr>
        <p:txBody>
          <a:bodyPr wrap="square">
            <a:spAutoFit/>
          </a:bodyPr>
          <a:lstStyle/>
          <a:p>
            <a:pPr algn="ctr">
              <a:lnSpc>
                <a:spcPct val="120000"/>
              </a:lnSpc>
            </a:pPr>
            <a:r>
              <a:rPr lang="zh-CN" altLang="en-US" sz="4400" b="1" dirty="0">
                <a:solidFill>
                  <a:srgbClr val="002060"/>
                </a:solidFill>
                <a:latin typeface="华文中宋" panose="02010600040101010101" pitchFamily="2" charset="-122"/>
                <a:ea typeface="华文中宋" panose="02010600040101010101" pitchFamily="2" charset="-122"/>
                <a:cs typeface="Times New Roman" panose="02020603050405020304" pitchFamily="18" charset="0"/>
              </a:rPr>
              <a:t>教学目的</a:t>
            </a:r>
          </a:p>
        </p:txBody>
      </p:sp>
      <p:sp>
        <p:nvSpPr>
          <p:cNvPr id="4" name="矩形 3"/>
          <p:cNvSpPr/>
          <p:nvPr/>
        </p:nvSpPr>
        <p:spPr>
          <a:xfrm>
            <a:off x="924339" y="1997839"/>
            <a:ext cx="10386391" cy="1482585"/>
          </a:xfrm>
          <a:prstGeom prst="rect">
            <a:avLst/>
          </a:prstGeom>
        </p:spPr>
        <p:txBody>
          <a:bodyPr wrap="square">
            <a:spAutoFit/>
          </a:bodyPr>
          <a:lstStyle/>
          <a:p>
            <a:pPr indent="457200" algn="just">
              <a:lnSpc>
                <a:spcPct val="150000"/>
              </a:lnSpc>
            </a:pPr>
            <a:r>
              <a:rPr lang="zh-CN" altLang="en-US" sz="2400" b="1" dirty="0" smtClean="0">
                <a:solidFill>
                  <a:schemeClr val="tx1">
                    <a:lumMod val="75000"/>
                    <a:lumOff val="25000"/>
                  </a:schemeClr>
                </a:solidFill>
                <a:latin typeface="Impact" panose="020B0806030902050204" pitchFamily="34" charset="0"/>
                <a:ea typeface="微软雅黑" panose="020B0503020204020204" pitchFamily="34" charset="-122"/>
              </a:rPr>
              <a:t>      </a:t>
            </a:r>
            <a:r>
              <a:rPr lang="zh-CN" altLang="en-US" sz="3200" b="1" dirty="0">
                <a:solidFill>
                  <a:schemeClr val="tx1">
                    <a:lumMod val="75000"/>
                    <a:lumOff val="25000"/>
                  </a:schemeClr>
                </a:solidFill>
                <a:latin typeface="Impact" panose="020B0806030902050204" pitchFamily="34" charset="0"/>
                <a:ea typeface="微软雅黑" panose="020B0503020204020204" pitchFamily="34" charset="-122"/>
              </a:rPr>
              <a:t>通过本次课的学习，</a:t>
            </a:r>
            <a:r>
              <a:rPr lang="zh-CN" altLang="en-US" sz="3200" b="1" dirty="0" smtClean="0">
                <a:solidFill>
                  <a:schemeClr val="tx1">
                    <a:lumMod val="75000"/>
                    <a:lumOff val="25000"/>
                  </a:schemeClr>
                </a:solidFill>
                <a:latin typeface="Impact" panose="020B0806030902050204" pitchFamily="34" charset="0"/>
                <a:ea typeface="微软雅黑" panose="020B0503020204020204" pitchFamily="34" charset="-122"/>
              </a:rPr>
              <a:t>掌握总体</a:t>
            </a:r>
            <a:r>
              <a:rPr lang="zh-CN" altLang="en-US" sz="3200" b="1" dirty="0">
                <a:solidFill>
                  <a:schemeClr val="tx1">
                    <a:lumMod val="75000"/>
                    <a:lumOff val="25000"/>
                  </a:schemeClr>
                </a:solidFill>
                <a:latin typeface="Impact" panose="020B0806030902050204" pitchFamily="34" charset="0"/>
                <a:ea typeface="微软雅黑" panose="020B0503020204020204" pitchFamily="34" charset="-122"/>
              </a:rPr>
              <a:t>国家</a:t>
            </a:r>
            <a:r>
              <a:rPr lang="zh-CN" altLang="en-US" sz="3200" b="1" dirty="0" smtClean="0">
                <a:solidFill>
                  <a:schemeClr val="tx1">
                    <a:lumMod val="75000"/>
                    <a:lumOff val="25000"/>
                  </a:schemeClr>
                </a:solidFill>
                <a:latin typeface="Impact" panose="020B0806030902050204" pitchFamily="34" charset="0"/>
                <a:ea typeface="微软雅黑" panose="020B0503020204020204" pitchFamily="34" charset="-122"/>
              </a:rPr>
              <a:t>安全观；</a:t>
            </a:r>
            <a:r>
              <a:rPr lang="zh-CN" altLang="en-US" sz="3200" b="1" dirty="0">
                <a:solidFill>
                  <a:schemeClr val="tx1">
                    <a:lumMod val="75000"/>
                    <a:lumOff val="25000"/>
                  </a:schemeClr>
                </a:solidFill>
                <a:latin typeface="Impact" panose="020B0806030902050204" pitchFamily="34" charset="0"/>
                <a:ea typeface="微软雅黑" panose="020B0503020204020204" pitchFamily="34" charset="-122"/>
              </a:rPr>
              <a:t>培养学生国家安全意识和忧患意识</a:t>
            </a:r>
            <a:r>
              <a:rPr lang="zh-CN" altLang="en-US" sz="3200" b="1" dirty="0" smtClean="0">
                <a:solidFill>
                  <a:schemeClr val="tx1">
                    <a:lumMod val="75000"/>
                    <a:lumOff val="25000"/>
                  </a:schemeClr>
                </a:solidFill>
                <a:latin typeface="Impact" panose="020B0806030902050204" pitchFamily="34" charset="0"/>
                <a:ea typeface="微软雅黑" panose="020B0503020204020204" pitchFamily="34" charset="-122"/>
              </a:rPr>
              <a:t>。</a:t>
            </a:r>
            <a:endParaRPr lang="zh-CN" altLang="en-US" sz="3200" b="1" dirty="0">
              <a:solidFill>
                <a:srgbClr val="002060"/>
              </a:solidFill>
              <a:latin typeface="华文中宋" panose="02010600040101010101" pitchFamily="2" charset="-122"/>
              <a:ea typeface="华文中宋" panose="02010600040101010101" pitchFamily="2" charset="-122"/>
              <a:cs typeface="Times New Roman" panose="02020603050405020304" pitchFamily="18" charset="0"/>
            </a:endParaRPr>
          </a:p>
        </p:txBody>
      </p:sp>
      <p:pic>
        <p:nvPicPr>
          <p:cNvPr id="11"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24482" y="91217"/>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组合 4"/>
          <p:cNvGrpSpPr/>
          <p:nvPr/>
        </p:nvGrpSpPr>
        <p:grpSpPr>
          <a:xfrm>
            <a:off x="5330167" y="5413620"/>
            <a:ext cx="5980563" cy="1002953"/>
            <a:chOff x="4937600" y="5457134"/>
            <a:chExt cx="5980563" cy="1002953"/>
          </a:xfrm>
        </p:grpSpPr>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1891168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67995CFD-5746-4C3F-9D85-82584F50EF69}"/>
              </a:ext>
            </a:extLst>
          </p:cNvPr>
          <p:cNvSpPr>
            <a:spLocks noGrp="1"/>
          </p:cNvSpPr>
          <p:nvPr>
            <p:ph idx="1"/>
          </p:nvPr>
        </p:nvSpPr>
        <p:spPr>
          <a:xfrm>
            <a:off x="522514" y="1500632"/>
            <a:ext cx="11181806" cy="4813083"/>
          </a:xfrm>
        </p:spPr>
        <p:txBody>
          <a:bodyPr>
            <a:noAutofit/>
          </a:bodyPr>
          <a:lstStyle/>
          <a:p>
            <a:pPr>
              <a:lnSpc>
                <a:spcPct val="150000"/>
              </a:lnSpc>
            </a:pPr>
            <a:r>
              <a:rPr lang="zh-CN" altLang="zh-CN" sz="2800" b="1" dirty="0" smtClean="0">
                <a:latin typeface="微软雅黑" pitchFamily="34" charset="-122"/>
                <a:ea typeface="微软雅黑" pitchFamily="34" charset="-122"/>
                <a:cs typeface="宋体" panose="02010600030101010101" pitchFamily="2" charset="-122"/>
              </a:rPr>
              <a:t>生态</a:t>
            </a:r>
            <a:r>
              <a:rPr lang="zh-CN" altLang="zh-CN" sz="2800" b="1" dirty="0">
                <a:latin typeface="微软雅黑" pitchFamily="34" charset="-122"/>
                <a:ea typeface="微软雅黑" pitchFamily="34" charset="-122"/>
                <a:cs typeface="宋体" panose="02010600030101010101" pitchFamily="2" charset="-122"/>
              </a:rPr>
              <a:t>安全是人类生存发展的基本条件，是经济安全的基本保障，是政治安全和社会稳定的坚固基石，是国土安全的重要屏障，是资源安全的重要基础。</a:t>
            </a:r>
          </a:p>
          <a:p>
            <a:pPr>
              <a:lnSpc>
                <a:spcPct val="150000"/>
              </a:lnSpc>
            </a:pP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维护好我国生态安全，必须</a:t>
            </a:r>
            <a:r>
              <a:rPr lang="zh-CN" altLang="zh-CN" sz="2800" b="1" dirty="0">
                <a:effectLst/>
                <a:latin typeface="微软雅黑" pitchFamily="34" charset="-122"/>
                <a:ea typeface="微软雅黑" pitchFamily="34" charset="-122"/>
                <a:cs typeface="宋体" panose="02010600030101010101" pitchFamily="2" charset="-122"/>
              </a:rPr>
              <a:t>强化国土空间和资源开发管理，完善相关法律法规和财税制度，加强自然生态系统保护与修复，推进重点环境问题治理，加强生态安全监测与</a:t>
            </a:r>
            <a:r>
              <a:rPr lang="zh-CN" altLang="en-US" sz="2800" b="1" dirty="0">
                <a:effectLst/>
                <a:latin typeface="微软雅黑" pitchFamily="34" charset="-122"/>
                <a:ea typeface="微软雅黑" pitchFamily="34" charset="-122"/>
                <a:cs typeface="宋体" panose="02010600030101010101" pitchFamily="2" charset="-122"/>
              </a:rPr>
              <a:t>研判，</a:t>
            </a:r>
            <a:r>
              <a:rPr lang="zh-CN" altLang="zh-CN" sz="2800" b="1" dirty="0">
                <a:effectLst/>
                <a:latin typeface="微软雅黑" pitchFamily="34" charset="-122"/>
                <a:ea typeface="微软雅黑" pitchFamily="34" charset="-122"/>
                <a:cs typeface="宋体" panose="02010600030101010101" pitchFamily="2" charset="-122"/>
              </a:rPr>
              <a:t>积极参与全球生态环境治理</a:t>
            </a:r>
            <a:r>
              <a:rPr lang="zh-CN" altLang="en-US" sz="2800" b="1" dirty="0">
                <a:effectLst/>
                <a:latin typeface="微软雅黑" pitchFamily="34" charset="-122"/>
                <a:ea typeface="微软雅黑" pitchFamily="34" charset="-122"/>
                <a:cs typeface="宋体" panose="02010600030101010101" pitchFamily="2" charset="-122"/>
              </a:rPr>
              <a:t>。</a:t>
            </a:r>
            <a:endParaRPr lang="zh-CN" altLang="zh-CN" sz="2800" b="1" dirty="0">
              <a:latin typeface="微软雅黑" pitchFamily="34" charset="-122"/>
              <a:ea typeface="微软雅黑" pitchFamily="34" charset="-122"/>
              <a:cs typeface="宋体" panose="02010600030101010101" pitchFamily="2" charset="-122"/>
            </a:endParaRPr>
          </a:p>
          <a:p>
            <a:pPr>
              <a:lnSpc>
                <a:spcPct val="150000"/>
              </a:lnSpc>
            </a:pPr>
            <a:endParaRPr lang="zh-CN" altLang="zh-CN" sz="2800" b="1" dirty="0">
              <a:effectLst/>
              <a:latin typeface="微软雅黑" pitchFamily="34" charset="-122"/>
              <a:ea typeface="微软雅黑" pitchFamily="34" charset="-122"/>
              <a:cs typeface="宋体" panose="02010600030101010101" pitchFamily="2" charset="-122"/>
            </a:endParaRPr>
          </a:p>
          <a:p>
            <a:pPr>
              <a:lnSpc>
                <a:spcPct val="150000"/>
              </a:lnSpc>
            </a:pPr>
            <a:endParaRPr lang="zh-CN" altLang="zh-CN" sz="2800" b="1" dirty="0">
              <a:solidFill>
                <a:srgbClr val="00B050"/>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800" b="1" dirty="0">
              <a:solidFill>
                <a:srgbClr val="C00000"/>
              </a:solidFill>
              <a:effectLst/>
              <a:latin typeface="微软雅黑" pitchFamily="34" charset="-122"/>
              <a:ea typeface="微软雅黑" pitchFamily="34" charset="-122"/>
              <a:cs typeface="宋体" panose="02010600030101010101" pitchFamily="2" charset="-122"/>
            </a:endParaRPr>
          </a:p>
          <a:p>
            <a:endParaRPr lang="zh-CN" altLang="zh-CN" sz="2800" b="1" dirty="0">
              <a:solidFill>
                <a:srgbClr val="00B050"/>
              </a:solidFill>
              <a:effectLst/>
              <a:latin typeface="微软雅黑" pitchFamily="34" charset="-122"/>
              <a:ea typeface="微软雅黑" pitchFamily="34" charset="-122"/>
              <a:cs typeface="宋体" panose="02010600030101010101" pitchFamily="2" charset="-122"/>
            </a:endParaRPr>
          </a:p>
          <a:p>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endParaRPr lang="en-US" altLang="zh-CN" sz="2800" dirty="0">
              <a:solidFill>
                <a:srgbClr val="231916"/>
              </a:solidFill>
              <a:effectLst/>
              <a:latin typeface="微软雅黑" pitchFamily="34" charset="-122"/>
              <a:ea typeface="微软雅黑" pitchFamily="34" charset="-122"/>
              <a:cs typeface="宋体" panose="02010600030101010101" pitchFamily="2" charset="-122"/>
            </a:endParaRPr>
          </a:p>
          <a:p>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endParaRPr lang="en-US" altLang="zh-CN" sz="2800" dirty="0">
              <a:solidFill>
                <a:srgbClr val="231916"/>
              </a:solidFill>
              <a:effectLst/>
              <a:latin typeface="微软雅黑" pitchFamily="34" charset="-122"/>
              <a:ea typeface="微软雅黑" pitchFamily="34" charset="-122"/>
              <a:cs typeface="宋体" panose="02010600030101010101" pitchFamily="2" charset="-122"/>
            </a:endParaRPr>
          </a:p>
          <a:p>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endParaRPr lang="zh-CN" altLang="zh-CN" sz="2800" dirty="0">
              <a:effectLst/>
              <a:latin typeface="微软雅黑" pitchFamily="34" charset="-122"/>
              <a:ea typeface="微软雅黑" pitchFamily="34" charset="-122"/>
              <a:cs typeface="宋体" panose="02010600030101010101" pitchFamily="2" charset="-122"/>
            </a:endParaRPr>
          </a:p>
          <a:p>
            <a:endParaRPr lang="zh-CN" altLang="en-US" sz="28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国家安全观</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组成</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生态安全</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24348197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67995CFD-5746-4C3F-9D85-82584F50EF69}"/>
              </a:ext>
            </a:extLst>
          </p:cNvPr>
          <p:cNvSpPr>
            <a:spLocks noGrp="1"/>
          </p:cNvSpPr>
          <p:nvPr>
            <p:ph idx="1"/>
          </p:nvPr>
        </p:nvSpPr>
        <p:spPr>
          <a:xfrm>
            <a:off x="681337" y="1544175"/>
            <a:ext cx="10948184" cy="4656327"/>
          </a:xfrm>
        </p:spPr>
        <p:txBody>
          <a:bodyPr>
            <a:noAutofit/>
          </a:bodyPr>
          <a:lstStyle/>
          <a:p>
            <a:pPr>
              <a:lnSpc>
                <a:spcPct val="150000"/>
              </a:lnSpc>
              <a:spcBef>
                <a:spcPts val="200"/>
              </a:spcBef>
            </a:pPr>
            <a:r>
              <a:rPr lang="zh-CN" altLang="zh-CN" sz="2800" b="1" dirty="0" smtClean="0">
                <a:effectLst/>
                <a:latin typeface="微软雅黑" pitchFamily="34" charset="-122"/>
                <a:ea typeface="微软雅黑" pitchFamily="34" charset="-122"/>
                <a:cs typeface="宋体" panose="02010600030101010101" pitchFamily="2" charset="-122"/>
              </a:rPr>
              <a:t>资源</a:t>
            </a:r>
            <a:r>
              <a:rPr lang="zh-CN" altLang="zh-CN" sz="2800" b="1" dirty="0">
                <a:effectLst/>
                <a:latin typeface="微软雅黑" pitchFamily="34" charset="-122"/>
                <a:ea typeface="微软雅黑" pitchFamily="34" charset="-122"/>
                <a:cs typeface="宋体" panose="02010600030101010101" pitchFamily="2" charset="-122"/>
              </a:rPr>
              <a:t>安全在国家安全体系中居于重要地位。资源作为战略保障，是国家维护政治、军事安全的基础。由于资源是环境的一部分，因此又与生态安全密切相关。资源安全是国家安全的重要支撑，也是其他领域安全的依托</a:t>
            </a:r>
            <a:r>
              <a:rPr lang="zh-CN" altLang="en-US" sz="2800" b="1" dirty="0">
                <a:effectLst/>
                <a:latin typeface="微软雅黑" pitchFamily="34" charset="-122"/>
                <a:ea typeface="微软雅黑" pitchFamily="34" charset="-122"/>
                <a:cs typeface="宋体" panose="02010600030101010101" pitchFamily="2" charset="-122"/>
              </a:rPr>
              <a:t>。</a:t>
            </a:r>
            <a:endParaRPr lang="en-US" altLang="zh-CN" sz="2800" b="1" dirty="0">
              <a:effectLst/>
              <a:latin typeface="微软雅黑" pitchFamily="34" charset="-122"/>
              <a:ea typeface="微软雅黑" pitchFamily="34" charset="-122"/>
              <a:cs typeface="宋体" panose="02010600030101010101" pitchFamily="2" charset="-122"/>
            </a:endParaRPr>
          </a:p>
          <a:p>
            <a:pPr>
              <a:lnSpc>
                <a:spcPct val="150000"/>
              </a:lnSpc>
            </a:pP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维护好资源安全，要</a:t>
            </a:r>
            <a:r>
              <a:rPr lang="zh-CN" altLang="zh-CN" sz="2800" b="1" dirty="0">
                <a:effectLst/>
                <a:latin typeface="微软雅黑" pitchFamily="34" charset="-122"/>
                <a:ea typeface="微软雅黑" pitchFamily="34" charset="-122"/>
                <a:cs typeface="宋体" panose="02010600030101010101" pitchFamily="2" charset="-122"/>
              </a:rPr>
              <a:t>立足国内又要充分利用国际资源，着力提高资源开发利用水平，坚持开发与环保并重，坚持底线思维，着力防范资源对外依赖可能导致的各种风险</a:t>
            </a:r>
            <a:r>
              <a:rPr lang="zh-CN" altLang="en-US" sz="2800" b="1" dirty="0" smtClean="0">
                <a:effectLst/>
                <a:latin typeface="微软雅黑" pitchFamily="34" charset="-122"/>
                <a:ea typeface="微软雅黑" pitchFamily="34" charset="-122"/>
                <a:cs typeface="宋体" panose="02010600030101010101" pitchFamily="2" charset="-122"/>
              </a:rPr>
              <a:t>。</a:t>
            </a:r>
            <a:endParaRPr lang="en-US" altLang="zh-CN" sz="2800" b="1" dirty="0">
              <a:solidFill>
                <a:srgbClr val="00B050"/>
              </a:solidFill>
              <a:effectLst/>
              <a:latin typeface="微软雅黑" pitchFamily="34" charset="-122"/>
              <a:ea typeface="微软雅黑" pitchFamily="34" charset="-122"/>
              <a:cs typeface="宋体" panose="02010600030101010101" pitchFamily="2" charset="-122"/>
            </a:endParaRPr>
          </a:p>
          <a:p>
            <a:endParaRPr lang="zh-CN" altLang="zh-CN" sz="2800" b="1" dirty="0">
              <a:solidFill>
                <a:srgbClr val="00B050"/>
              </a:solidFill>
              <a:effectLst/>
              <a:latin typeface="微软雅黑" pitchFamily="34" charset="-122"/>
              <a:ea typeface="微软雅黑" pitchFamily="34" charset="-122"/>
              <a:cs typeface="宋体" panose="02010600030101010101" pitchFamily="2" charset="-122"/>
            </a:endParaRPr>
          </a:p>
          <a:p>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endParaRPr lang="en-US" altLang="zh-CN" sz="2800" dirty="0">
              <a:solidFill>
                <a:srgbClr val="231916"/>
              </a:solidFill>
              <a:effectLst/>
              <a:latin typeface="微软雅黑" pitchFamily="34" charset="-122"/>
              <a:ea typeface="微软雅黑" pitchFamily="34" charset="-122"/>
              <a:cs typeface="宋体" panose="02010600030101010101" pitchFamily="2" charset="-122"/>
            </a:endParaRPr>
          </a:p>
          <a:p>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endParaRPr lang="en-US" altLang="zh-CN" sz="2800" dirty="0">
              <a:solidFill>
                <a:srgbClr val="231916"/>
              </a:solidFill>
              <a:effectLst/>
              <a:latin typeface="微软雅黑" pitchFamily="34" charset="-122"/>
              <a:ea typeface="微软雅黑" pitchFamily="34" charset="-122"/>
              <a:cs typeface="宋体" panose="02010600030101010101" pitchFamily="2" charset="-122"/>
            </a:endParaRPr>
          </a:p>
          <a:p>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endParaRPr lang="zh-CN" altLang="zh-CN" sz="2800" dirty="0">
              <a:effectLst/>
              <a:latin typeface="微软雅黑" pitchFamily="34" charset="-122"/>
              <a:ea typeface="微软雅黑" pitchFamily="34" charset="-122"/>
              <a:cs typeface="宋体" panose="02010600030101010101" pitchFamily="2" charset="-122"/>
            </a:endParaRPr>
          </a:p>
          <a:p>
            <a:endParaRPr lang="zh-CN" altLang="en-US" sz="28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国家安全观</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组成</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资源安全</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27855262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67995CFD-5746-4C3F-9D85-82584F50EF69}"/>
              </a:ext>
            </a:extLst>
          </p:cNvPr>
          <p:cNvSpPr>
            <a:spLocks noGrp="1"/>
          </p:cNvSpPr>
          <p:nvPr>
            <p:ph idx="1"/>
          </p:nvPr>
        </p:nvSpPr>
        <p:spPr>
          <a:xfrm>
            <a:off x="609600" y="1296171"/>
            <a:ext cx="11133132" cy="5547317"/>
          </a:xfrm>
        </p:spPr>
        <p:txBody>
          <a:bodyPr>
            <a:noAutofit/>
          </a:bodyPr>
          <a:lstStyle/>
          <a:p>
            <a:pPr>
              <a:lnSpc>
                <a:spcPct val="150000"/>
              </a:lnSpc>
              <a:spcBef>
                <a:spcPts val="200"/>
              </a:spcBef>
            </a:pPr>
            <a:r>
              <a:rPr lang="zh-CN" altLang="zh-CN" sz="2800" b="1" dirty="0" smtClean="0">
                <a:effectLst/>
                <a:latin typeface="微软雅黑" pitchFamily="34" charset="-122"/>
                <a:ea typeface="微软雅黑" pitchFamily="34" charset="-122"/>
                <a:cs typeface="宋体" panose="02010600030101010101" pitchFamily="2" charset="-122"/>
              </a:rPr>
              <a:t>核</a:t>
            </a:r>
            <a:r>
              <a:rPr lang="zh-CN" altLang="zh-CN" sz="2800" b="1" dirty="0">
                <a:effectLst/>
                <a:latin typeface="微软雅黑" pitchFamily="34" charset="-122"/>
                <a:ea typeface="微软雅黑" pitchFamily="34" charset="-122"/>
                <a:cs typeface="宋体" panose="02010600030101010101" pitchFamily="2" charset="-122"/>
              </a:rPr>
              <a:t>安全不仅是国家安全课题，也是全球性安全课题。维护核安全，既有军事意义，即防范核威胁和核攻击，也有非军事意义，即防范核犯罪、核事故所造成的核危害。从目标上讲，维护核安全最终应在实现无核武器世界的条件下，确保核材料、核设施的安全</a:t>
            </a:r>
            <a:r>
              <a:rPr lang="zh-CN" altLang="en-US" sz="2800" b="1" dirty="0">
                <a:effectLst/>
                <a:latin typeface="微软雅黑" pitchFamily="34" charset="-122"/>
                <a:ea typeface="微软雅黑" pitchFamily="34" charset="-122"/>
                <a:cs typeface="宋体" panose="02010600030101010101" pitchFamily="2" charset="-122"/>
              </a:rPr>
              <a:t>。</a:t>
            </a:r>
            <a:endParaRPr lang="en-US" altLang="zh-CN" sz="2800" b="1" dirty="0">
              <a:effectLst/>
              <a:latin typeface="微软雅黑" pitchFamily="34" charset="-122"/>
              <a:ea typeface="微软雅黑" pitchFamily="34" charset="-122"/>
              <a:cs typeface="宋体" panose="02010600030101010101" pitchFamily="2" charset="-122"/>
            </a:endParaRPr>
          </a:p>
          <a:p>
            <a:pPr>
              <a:lnSpc>
                <a:spcPct val="150000"/>
              </a:lnSpc>
            </a:pP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维护好我国核安全，必须</a:t>
            </a:r>
            <a:r>
              <a:rPr lang="zh-CN" altLang="zh-CN" sz="2800" b="1" dirty="0">
                <a:effectLst/>
                <a:latin typeface="微软雅黑" pitchFamily="34" charset="-122"/>
                <a:ea typeface="微软雅黑" pitchFamily="34" charset="-122"/>
                <a:cs typeface="宋体" panose="02010600030101010101" pitchFamily="2" charset="-122"/>
              </a:rPr>
              <a:t>贯彻</a:t>
            </a:r>
            <a:r>
              <a:rPr lang="zh-CN" altLang="en-US" sz="2800" b="1" dirty="0">
                <a:effectLst/>
                <a:latin typeface="微软雅黑" pitchFamily="34" charset="-122"/>
                <a:ea typeface="微软雅黑" pitchFamily="34" charset="-122"/>
                <a:cs typeface="宋体" panose="02010600030101010101" pitchFamily="2" charset="-122"/>
              </a:rPr>
              <a:t>“</a:t>
            </a:r>
            <a:r>
              <a:rPr lang="zh-CN" altLang="zh-CN" sz="2800" b="1" dirty="0">
                <a:latin typeface="微软雅黑" pitchFamily="34" charset="-122"/>
                <a:ea typeface="微软雅黑" pitchFamily="34" charset="-122"/>
                <a:cs typeface="宋体" panose="02010600030101010101" pitchFamily="2" charset="-122"/>
              </a:rPr>
              <a:t>安全第一、质量第一</a:t>
            </a:r>
            <a:r>
              <a:rPr lang="zh-CN" altLang="en-US" sz="2800" b="1" dirty="0">
                <a:effectLst/>
                <a:latin typeface="微软雅黑" pitchFamily="34" charset="-122"/>
                <a:ea typeface="微软雅黑" pitchFamily="34" charset="-122"/>
                <a:cs typeface="宋体" panose="02010600030101010101" pitchFamily="2" charset="-122"/>
              </a:rPr>
              <a:t>”</a:t>
            </a:r>
            <a:r>
              <a:rPr lang="zh-CN" altLang="zh-CN" sz="2800" b="1" dirty="0">
                <a:effectLst/>
                <a:latin typeface="微软雅黑" pitchFamily="34" charset="-122"/>
                <a:ea typeface="微软雅黑" pitchFamily="34" charset="-122"/>
                <a:cs typeface="宋体" panose="02010600030101010101" pitchFamily="2" charset="-122"/>
              </a:rPr>
              <a:t>的根本方针，保持我国核设施安全高水平，做好应急能力建设，夯实核技术管理基础，降低事故率，加强宣传教育， 建立信息公开和舆情应对制度，加强国际合作，维护国际核安全体系</a:t>
            </a:r>
            <a:r>
              <a:rPr lang="zh-CN" altLang="en-US" sz="2800" b="1" dirty="0">
                <a:effectLst/>
                <a:latin typeface="微软雅黑" pitchFamily="34" charset="-122"/>
                <a:ea typeface="微软雅黑" pitchFamily="34" charset="-122"/>
                <a:cs typeface="宋体" panose="02010600030101010101" pitchFamily="2" charset="-122"/>
              </a:rPr>
              <a:t>。</a:t>
            </a:r>
            <a:endParaRPr lang="en-US" altLang="zh-CN" sz="2800" b="1" dirty="0">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800" b="1" dirty="0">
              <a:solidFill>
                <a:srgbClr val="00B050"/>
              </a:solidFill>
              <a:effectLst/>
              <a:latin typeface="微软雅黑" pitchFamily="34" charset="-122"/>
              <a:ea typeface="微软雅黑" pitchFamily="34" charset="-122"/>
              <a:cs typeface="宋体" panose="02010600030101010101" pitchFamily="2" charset="-122"/>
            </a:endParaRPr>
          </a:p>
          <a:p>
            <a:pPr>
              <a:lnSpc>
                <a:spcPct val="150000"/>
              </a:lnSpc>
            </a:pPr>
            <a:endParaRPr lang="zh-CN" altLang="zh-CN" sz="2800" b="1" dirty="0">
              <a:solidFill>
                <a:srgbClr val="00B050"/>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800"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800"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zh-CN" altLang="zh-CN" sz="2800" dirty="0">
              <a:effectLst/>
              <a:latin typeface="微软雅黑" pitchFamily="34" charset="-122"/>
              <a:ea typeface="微软雅黑" pitchFamily="34" charset="-122"/>
              <a:cs typeface="宋体" panose="02010600030101010101" pitchFamily="2" charset="-122"/>
            </a:endParaRPr>
          </a:p>
          <a:p>
            <a:pPr>
              <a:lnSpc>
                <a:spcPct val="150000"/>
              </a:lnSpc>
            </a:pPr>
            <a:endParaRPr lang="zh-CN" altLang="en-US" sz="28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国家安全观</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组成</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核安全</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6709830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67995CFD-5746-4C3F-9D85-82584F50EF69}"/>
              </a:ext>
            </a:extLst>
          </p:cNvPr>
          <p:cNvSpPr>
            <a:spLocks noGrp="1"/>
          </p:cNvSpPr>
          <p:nvPr>
            <p:ph idx="1"/>
          </p:nvPr>
        </p:nvSpPr>
        <p:spPr>
          <a:xfrm>
            <a:off x="479579" y="1648834"/>
            <a:ext cx="11358947" cy="4603920"/>
          </a:xfrm>
        </p:spPr>
        <p:txBody>
          <a:bodyPr>
            <a:noAutofit/>
          </a:bodyPr>
          <a:lstStyle/>
          <a:p>
            <a:pPr>
              <a:lnSpc>
                <a:spcPct val="120000"/>
              </a:lnSpc>
              <a:spcBef>
                <a:spcPts val="200"/>
              </a:spcBef>
            </a:pPr>
            <a:r>
              <a:rPr lang="zh-CN" altLang="zh-CN" sz="2800" b="1" dirty="0" smtClean="0">
                <a:effectLst/>
                <a:latin typeface="微软雅黑" pitchFamily="34" charset="-122"/>
                <a:ea typeface="微软雅黑" pitchFamily="34" charset="-122"/>
                <a:cs typeface="宋体" panose="02010600030101010101" pitchFamily="2" charset="-122"/>
              </a:rPr>
              <a:t>海外</a:t>
            </a:r>
            <a:r>
              <a:rPr lang="zh-CN" altLang="zh-CN" sz="2800" b="1" dirty="0">
                <a:effectLst/>
                <a:latin typeface="微软雅黑" pitchFamily="34" charset="-122"/>
                <a:ea typeface="微软雅黑" pitchFamily="34" charset="-122"/>
                <a:cs typeface="宋体" panose="02010600030101010101" pitchFamily="2" charset="-122"/>
              </a:rPr>
              <a:t>利益安全是新时期我国发展和安全利益的重要组成部分。</a:t>
            </a:r>
            <a:endParaRPr lang="en-US" altLang="zh-CN" sz="2800" b="1" dirty="0">
              <a:effectLst/>
              <a:latin typeface="微软雅黑" pitchFamily="34" charset="-122"/>
              <a:ea typeface="微软雅黑" pitchFamily="34" charset="-122"/>
              <a:cs typeface="宋体" panose="02010600030101010101" pitchFamily="2" charset="-122"/>
            </a:endParaRPr>
          </a:p>
          <a:p>
            <a:pPr>
              <a:lnSpc>
                <a:spcPct val="120000"/>
              </a:lnSpc>
              <a:spcBef>
                <a:spcPts val="200"/>
              </a:spcBef>
            </a:pPr>
            <a:r>
              <a:rPr lang="zh-CN" altLang="zh-CN" sz="2800" b="1" dirty="0">
                <a:effectLst/>
                <a:latin typeface="微软雅黑" pitchFamily="34" charset="-122"/>
                <a:ea typeface="微软雅黑" pitchFamily="34" charset="-122"/>
                <a:cs typeface="宋体" panose="02010600030101010101" pitchFamily="2" charset="-122"/>
              </a:rPr>
              <a:t>海外利益安全主要包括</a:t>
            </a: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海外能源资源安全、海上战略通道以及海外公民、法人的安全</a:t>
            </a:r>
            <a:r>
              <a:rPr lang="zh-CN" altLang="en-US" sz="2800" b="1" dirty="0">
                <a:effectLst/>
                <a:latin typeface="微软雅黑" pitchFamily="34" charset="-122"/>
                <a:ea typeface="微软雅黑" pitchFamily="34" charset="-122"/>
                <a:cs typeface="宋体" panose="02010600030101010101" pitchFamily="2" charset="-122"/>
              </a:rPr>
              <a:t>。</a:t>
            </a:r>
            <a:endParaRPr lang="en-US" altLang="zh-CN" sz="2800" b="1" dirty="0">
              <a:effectLst/>
              <a:latin typeface="微软雅黑" pitchFamily="34" charset="-122"/>
              <a:ea typeface="微软雅黑" pitchFamily="34" charset="-122"/>
              <a:cs typeface="宋体" panose="02010600030101010101" pitchFamily="2" charset="-122"/>
            </a:endParaRPr>
          </a:p>
          <a:p>
            <a:pPr>
              <a:lnSpc>
                <a:spcPct val="120000"/>
              </a:lnSpc>
              <a:spcBef>
                <a:spcPts val="200"/>
              </a:spcBef>
            </a:pPr>
            <a:r>
              <a:rPr lang="zh-CN" altLang="zh-CN" sz="2800" b="1" dirty="0">
                <a:effectLst/>
                <a:latin typeface="微软雅黑" pitchFamily="34" charset="-122"/>
                <a:ea typeface="微软雅黑" pitchFamily="34" charset="-122"/>
                <a:cs typeface="宋体" panose="02010600030101010101" pitchFamily="2" charset="-122"/>
              </a:rPr>
              <a:t>维护海外利益安全是新一轮对外开放的必然要求，是统筹国内国际两个大局、统筹发展安全两件大事的必然要求，是顺利推进</a:t>
            </a:r>
            <a:r>
              <a:rPr lang="zh-CN" altLang="en-US" sz="2800" b="1" dirty="0">
                <a:effectLst/>
                <a:latin typeface="微软雅黑" pitchFamily="34" charset="-122"/>
                <a:ea typeface="微软雅黑" pitchFamily="34" charset="-122"/>
                <a:cs typeface="宋体" panose="02010600030101010101" pitchFamily="2" charset="-122"/>
              </a:rPr>
              <a:t>“</a:t>
            </a:r>
            <a:r>
              <a:rPr lang="zh-CN" altLang="zh-CN" sz="2800" b="1" dirty="0">
                <a:latin typeface="微软雅黑" pitchFamily="34" charset="-122"/>
                <a:ea typeface="微软雅黑" pitchFamily="34" charset="-122"/>
                <a:cs typeface="宋体" panose="02010600030101010101" pitchFamily="2" charset="-122"/>
              </a:rPr>
              <a:t>一带一路</a:t>
            </a:r>
            <a:r>
              <a:rPr lang="zh-CN" altLang="en-US" sz="2800" b="1" dirty="0">
                <a:effectLst/>
                <a:latin typeface="微软雅黑" pitchFamily="34" charset="-122"/>
                <a:ea typeface="微软雅黑" pitchFamily="34" charset="-122"/>
                <a:cs typeface="宋体" panose="02010600030101010101" pitchFamily="2" charset="-122"/>
              </a:rPr>
              <a:t>”</a:t>
            </a:r>
            <a:r>
              <a:rPr lang="zh-CN" altLang="zh-CN" sz="2800" b="1" dirty="0">
                <a:effectLst/>
                <a:latin typeface="微软雅黑" pitchFamily="34" charset="-122"/>
                <a:ea typeface="微软雅黑" pitchFamily="34" charset="-122"/>
                <a:cs typeface="宋体" panose="02010600030101010101" pitchFamily="2" charset="-122"/>
              </a:rPr>
              <a:t>建设的必然要求，也是中国特色国家安全道路的重要体现。</a:t>
            </a:r>
            <a:endParaRPr lang="en-US" altLang="zh-CN" sz="2800" b="1" dirty="0">
              <a:latin typeface="微软雅黑" pitchFamily="34" charset="-122"/>
              <a:ea typeface="微软雅黑" pitchFamily="34" charset="-122"/>
              <a:cs typeface="宋体" panose="02010600030101010101" pitchFamily="2" charset="-122"/>
            </a:endParaRPr>
          </a:p>
          <a:p>
            <a:pPr>
              <a:lnSpc>
                <a:spcPct val="120000"/>
              </a:lnSpc>
            </a:pP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维护好海外利益安全，必须</a:t>
            </a:r>
            <a:r>
              <a:rPr lang="zh-CN" altLang="zh-CN" sz="2800" b="1" dirty="0">
                <a:effectLst/>
                <a:latin typeface="微软雅黑" pitchFamily="34" charset="-122"/>
                <a:ea typeface="微软雅黑" pitchFamily="34" charset="-122"/>
                <a:cs typeface="宋体" panose="02010600030101010101" pitchFamily="2" charset="-122"/>
              </a:rPr>
              <a:t>强国强军，完善相关工作机制，坚持预防为先，推进国际安全合作，努力扩大国际话语权</a:t>
            </a:r>
            <a:r>
              <a:rPr lang="zh-CN" altLang="en-US" sz="2800" b="1" dirty="0" smtClean="0">
                <a:effectLst/>
                <a:latin typeface="微软雅黑" pitchFamily="34" charset="-122"/>
                <a:ea typeface="微软雅黑" pitchFamily="34" charset="-122"/>
                <a:cs typeface="宋体" panose="02010600030101010101" pitchFamily="2" charset="-122"/>
              </a:rPr>
              <a:t>。</a:t>
            </a: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20000"/>
              </a:lnSpc>
            </a:pPr>
            <a:endParaRPr lang="en-US" altLang="zh-CN" sz="2800"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20000"/>
              </a:lnSpc>
            </a:pPr>
            <a:endParaRPr lang="en-US" altLang="zh-CN" sz="2800"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pPr>
            <a:endParaRPr lang="en-US" altLang="zh-CN" sz="2800" dirty="0">
              <a:solidFill>
                <a:srgbClr val="231916"/>
              </a:solidFill>
              <a:latin typeface="微软雅黑" pitchFamily="34" charset="-122"/>
              <a:ea typeface="微软雅黑" pitchFamily="34" charset="-122"/>
              <a:cs typeface="宋体" panose="02010600030101010101" pitchFamily="2" charset="-122"/>
            </a:endParaRPr>
          </a:p>
          <a:p>
            <a:pPr>
              <a:lnSpc>
                <a:spcPct val="120000"/>
              </a:lnSpc>
            </a:pPr>
            <a:endParaRPr lang="zh-CN" altLang="zh-CN" sz="2800" dirty="0">
              <a:effectLst/>
              <a:latin typeface="微软雅黑" pitchFamily="34" charset="-122"/>
              <a:ea typeface="微软雅黑" pitchFamily="34" charset="-122"/>
              <a:cs typeface="宋体" panose="02010600030101010101" pitchFamily="2" charset="-122"/>
            </a:endParaRPr>
          </a:p>
          <a:p>
            <a:pPr>
              <a:lnSpc>
                <a:spcPct val="120000"/>
              </a:lnSpc>
            </a:pPr>
            <a:endParaRPr lang="zh-CN" altLang="en-US" sz="28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国家安全观</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组成</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海外利益安全</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16721605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67995CFD-5746-4C3F-9D85-82584F50EF69}"/>
              </a:ext>
            </a:extLst>
          </p:cNvPr>
          <p:cNvSpPr>
            <a:spLocks noGrp="1"/>
          </p:cNvSpPr>
          <p:nvPr>
            <p:ph idx="1"/>
          </p:nvPr>
        </p:nvSpPr>
        <p:spPr>
          <a:xfrm>
            <a:off x="436037" y="1396285"/>
            <a:ext cx="11358947" cy="5352858"/>
          </a:xfrm>
        </p:spPr>
        <p:txBody>
          <a:bodyPr>
            <a:noAutofit/>
          </a:bodyPr>
          <a:lstStyle/>
          <a:p>
            <a:pPr>
              <a:lnSpc>
                <a:spcPct val="150000"/>
              </a:lnSpc>
              <a:spcBef>
                <a:spcPts val="200"/>
              </a:spcBef>
            </a:pPr>
            <a:r>
              <a:rPr lang="zh-CN" altLang="zh-CN" sz="2600" b="1" dirty="0" smtClean="0">
                <a:solidFill>
                  <a:srgbClr val="231916"/>
                </a:solidFill>
                <a:latin typeface="微软雅黑" pitchFamily="34" charset="-122"/>
                <a:ea typeface="微软雅黑" pitchFamily="34" charset="-122"/>
              </a:rPr>
              <a:t>当前</a:t>
            </a:r>
            <a:r>
              <a:rPr lang="zh-CN" altLang="zh-CN" sz="2600" b="1" dirty="0">
                <a:solidFill>
                  <a:srgbClr val="231916"/>
                </a:solidFill>
                <a:latin typeface="微软雅黑" pitchFamily="34" charset="-122"/>
                <a:ea typeface="微软雅黑" pitchFamily="34" charset="-122"/>
              </a:rPr>
              <a:t>，随着太空的社会、经济、科技等效益的日益凸显，太空竞争越发激烈、太空威胁不断涌现，太空安全已成为影响国家安全与发展的重大问题。</a:t>
            </a:r>
          </a:p>
          <a:p>
            <a:pPr>
              <a:lnSpc>
                <a:spcPct val="150000"/>
              </a:lnSpc>
              <a:spcBef>
                <a:spcPts val="200"/>
              </a:spcBef>
            </a:pPr>
            <a:r>
              <a:rPr lang="zh-CN" altLang="zh-CN" sz="2600" b="1" dirty="0">
                <a:solidFill>
                  <a:srgbClr val="231916"/>
                </a:solidFill>
                <a:latin typeface="微软雅黑" pitchFamily="34" charset="-122"/>
                <a:ea typeface="微软雅黑" pitchFamily="34" charset="-122"/>
              </a:rPr>
              <a:t>太空安全是国家安全不可分割的重要组成部分，是新时代国家安全由传统领域向新兴领域拓展的边疆高地。随着</a:t>
            </a:r>
            <a:r>
              <a:rPr lang="zh-CN" altLang="zh-CN" sz="2600" b="1" dirty="0">
                <a:solidFill>
                  <a:srgbClr val="C00000"/>
                </a:solidFill>
                <a:latin typeface="微软雅黑" pitchFamily="34" charset="-122"/>
                <a:ea typeface="微软雅黑" pitchFamily="34" charset="-122"/>
              </a:rPr>
              <a:t>航天科技</a:t>
            </a:r>
            <a:r>
              <a:rPr lang="zh-CN" altLang="zh-CN" sz="2600" b="1" dirty="0">
                <a:solidFill>
                  <a:srgbClr val="231916"/>
                </a:solidFill>
                <a:latin typeface="微软雅黑" pitchFamily="34" charset="-122"/>
                <a:ea typeface="微软雅黑" pitchFamily="34" charset="-122"/>
              </a:rPr>
              <a:t>在人类社会各领域的应用日益广泛深入，</a:t>
            </a:r>
            <a:r>
              <a:rPr lang="zh-CN" altLang="zh-CN" sz="2600" b="1" dirty="0">
                <a:solidFill>
                  <a:srgbClr val="C00000"/>
                </a:solidFill>
                <a:latin typeface="微软雅黑" pitchFamily="34" charset="-122"/>
                <a:ea typeface="微软雅黑" pitchFamily="34" charset="-122"/>
              </a:rPr>
              <a:t>世界大国社会经济发展和国防军事建设严重依赖太空系统</a:t>
            </a:r>
            <a:r>
              <a:rPr lang="zh-CN" altLang="zh-CN" sz="2600" b="1" dirty="0">
                <a:solidFill>
                  <a:srgbClr val="231916"/>
                </a:solidFill>
                <a:latin typeface="微软雅黑" pitchFamily="34" charset="-122"/>
                <a:ea typeface="微软雅黑" pitchFamily="34" charset="-122"/>
              </a:rPr>
              <a:t>，太空疆域的激烈争夺促使</a:t>
            </a:r>
            <a:r>
              <a:rPr lang="zh-CN" altLang="zh-CN" sz="2600" b="1" dirty="0">
                <a:solidFill>
                  <a:srgbClr val="C00000"/>
                </a:solidFill>
                <a:latin typeface="微软雅黑" pitchFamily="34" charset="-122"/>
                <a:ea typeface="微软雅黑" pitchFamily="34" charset="-122"/>
              </a:rPr>
              <a:t>太空军事化</a:t>
            </a:r>
            <a:r>
              <a:rPr lang="zh-CN" altLang="zh-CN" sz="2600" b="1" dirty="0">
                <a:solidFill>
                  <a:srgbClr val="231916"/>
                </a:solidFill>
                <a:latin typeface="微软雅黑" pitchFamily="34" charset="-122"/>
                <a:ea typeface="微软雅黑" pitchFamily="34" charset="-122"/>
              </a:rPr>
              <a:t>步伐加快并呈现武器化、战场化趋势。国家安全空间向太空</a:t>
            </a:r>
            <a:r>
              <a:rPr lang="zh-CN" altLang="en-US" sz="2600" b="1" dirty="0">
                <a:solidFill>
                  <a:srgbClr val="231916"/>
                </a:solidFill>
                <a:latin typeface="微软雅黑" pitchFamily="34" charset="-122"/>
                <a:ea typeface="微软雅黑" pitchFamily="34" charset="-122"/>
              </a:rPr>
              <a:t>领</a:t>
            </a:r>
            <a:r>
              <a:rPr lang="zh-CN" altLang="zh-CN" sz="2600" b="1" dirty="0">
                <a:solidFill>
                  <a:srgbClr val="231916"/>
                </a:solidFill>
                <a:latin typeface="微软雅黑" pitchFamily="34" charset="-122"/>
                <a:ea typeface="微软雅黑" pitchFamily="34" charset="-122"/>
              </a:rPr>
              <a:t>域全面延伸拓展，</a:t>
            </a:r>
            <a:r>
              <a:rPr lang="zh-CN" altLang="zh-CN" sz="2600" b="1" dirty="0">
                <a:solidFill>
                  <a:srgbClr val="C00000"/>
                </a:solidFill>
                <a:latin typeface="微软雅黑" pitchFamily="34" charset="-122"/>
                <a:ea typeface="微软雅黑" pitchFamily="34" charset="-122"/>
              </a:rPr>
              <a:t>太空设施</a:t>
            </a:r>
            <a:r>
              <a:rPr lang="zh-CN" altLang="zh-CN" sz="2600" b="1" dirty="0">
                <a:solidFill>
                  <a:srgbClr val="231916"/>
                </a:solidFill>
                <a:latin typeface="微软雅黑" pitchFamily="34" charset="-122"/>
                <a:ea typeface="微软雅黑" pitchFamily="34" charset="-122"/>
              </a:rPr>
              <a:t>成为牵一发动全身的安全资产，太空权益成为事关发展的命脉支柱，维护太空安全成为决定国家未来生存和发展空间的战略高</a:t>
            </a:r>
            <a:r>
              <a:rPr lang="zh-CN" altLang="en-US" sz="2600" b="1" dirty="0">
                <a:solidFill>
                  <a:srgbClr val="231916"/>
                </a:solidFill>
                <a:latin typeface="微软雅黑" pitchFamily="34" charset="-122"/>
                <a:ea typeface="微软雅黑" pitchFamily="34" charset="-122"/>
              </a:rPr>
              <a:t>地</a:t>
            </a:r>
            <a:r>
              <a:rPr lang="zh-CN" altLang="zh-CN" sz="2600" b="1" dirty="0">
                <a:solidFill>
                  <a:srgbClr val="231916"/>
                </a:solidFill>
                <a:latin typeface="微软雅黑" pitchFamily="34" charset="-122"/>
                <a:ea typeface="微软雅黑" pitchFamily="34" charset="-122"/>
              </a:rPr>
              <a:t>。 </a:t>
            </a:r>
          </a:p>
          <a:p>
            <a:pPr>
              <a:lnSpc>
                <a:spcPct val="150000"/>
              </a:lnSpc>
            </a:pPr>
            <a:endParaRPr lang="en-US" altLang="zh-CN" sz="2600" b="1" dirty="0">
              <a:effectLst/>
              <a:latin typeface="微软雅黑" pitchFamily="34" charset="-122"/>
              <a:ea typeface="微软雅黑" pitchFamily="34" charset="-122"/>
              <a:cs typeface="宋体" panose="02010600030101010101" pitchFamily="2" charset="-122"/>
            </a:endParaRPr>
          </a:p>
          <a:p>
            <a:pPr>
              <a:lnSpc>
                <a:spcPct val="150000"/>
              </a:lnSpc>
            </a:pPr>
            <a:endParaRPr lang="zh-CN" altLang="zh-CN" sz="2600" b="1" dirty="0">
              <a:solidFill>
                <a:srgbClr val="00B050"/>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6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6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6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600"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6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600"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6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zh-CN" altLang="zh-CN" sz="2600" dirty="0">
              <a:effectLst/>
              <a:latin typeface="微软雅黑" pitchFamily="34" charset="-122"/>
              <a:ea typeface="微软雅黑" pitchFamily="34" charset="-122"/>
              <a:cs typeface="宋体" panose="02010600030101010101" pitchFamily="2" charset="-122"/>
            </a:endParaRPr>
          </a:p>
          <a:p>
            <a:pPr>
              <a:lnSpc>
                <a:spcPct val="150000"/>
              </a:lnSpc>
            </a:pPr>
            <a:endParaRPr lang="zh-CN" altLang="en-US" sz="26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国家安全观</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组成</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太空安全</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35929937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67995CFD-5746-4C3F-9D85-82584F50EF69}"/>
              </a:ext>
            </a:extLst>
          </p:cNvPr>
          <p:cNvSpPr>
            <a:spLocks noGrp="1"/>
          </p:cNvSpPr>
          <p:nvPr>
            <p:ph idx="1"/>
          </p:nvPr>
        </p:nvSpPr>
        <p:spPr>
          <a:xfrm>
            <a:off x="548640" y="1296171"/>
            <a:ext cx="11211509" cy="5278800"/>
          </a:xfrm>
        </p:spPr>
        <p:txBody>
          <a:bodyPr>
            <a:normAutofit/>
          </a:bodyPr>
          <a:lstStyle/>
          <a:p>
            <a:pPr>
              <a:lnSpc>
                <a:spcPct val="150000"/>
              </a:lnSpc>
              <a:spcBef>
                <a:spcPts val="200"/>
              </a:spcBef>
            </a:pPr>
            <a:r>
              <a:rPr lang="zh-CN" altLang="zh-CN" sz="2000" b="1" u="sng" dirty="0" smtClean="0">
                <a:solidFill>
                  <a:srgbClr val="0070C0"/>
                </a:solidFill>
                <a:effectLst/>
                <a:latin typeface="微软雅黑" pitchFamily="34" charset="-122"/>
                <a:ea typeface="微软雅黑" pitchFamily="34" charset="-122"/>
                <a:cs typeface="宋体" panose="02010600030101010101" pitchFamily="2" charset="-122"/>
              </a:rPr>
              <a:t>生物</a:t>
            </a:r>
            <a:r>
              <a:rPr lang="zh-CN" altLang="zh-CN" sz="2000" b="1" u="sng" dirty="0">
                <a:solidFill>
                  <a:srgbClr val="0070C0"/>
                </a:solidFill>
                <a:effectLst/>
                <a:latin typeface="微软雅黑" pitchFamily="34" charset="-122"/>
                <a:ea typeface="微软雅黑" pitchFamily="34" charset="-122"/>
                <a:cs typeface="宋体" panose="02010600030101010101" pitchFamily="2" charset="-122"/>
              </a:rPr>
              <a:t>安全</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是指与生物有关的因子没有对国家社会、经济、公共健康与生态环境产生危害或潜在风险，以及保障这一安全状态的能力。</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除了新发突发传染病疫情，生物安全涉及更广泛的领域，从生物基因编辑问题、实验室事故到外来物种入侵、农作物病虫害，再到生化武器、恐怖袭击，都涵盖在生物安全中。美国炭疽邮件事件、非洲猪瘟、燃烧数月的澳大利亚山火，以及巴基斯坦蝗灾等事件都和生物安全紧密相关。</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生物安全攸关民众健康、社会安定和国家战略安全</a:t>
            </a:r>
            <a:r>
              <a:rPr lang="zh-CN" altLang="en-US" sz="2000" b="1" dirty="0">
                <a:solidFill>
                  <a:srgbClr val="231916"/>
                </a:solidFill>
                <a:latin typeface="微软雅黑" pitchFamily="34" charset="-122"/>
                <a:ea typeface="微软雅黑" pitchFamily="34" charset="-122"/>
                <a:cs typeface="宋体" panose="02010600030101010101" pitchFamily="2" charset="-122"/>
              </a:rPr>
              <a:t>。</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en-US" sz="2000" b="1" dirty="0">
                <a:solidFill>
                  <a:srgbClr val="C00000"/>
                </a:solidFill>
                <a:effectLst/>
                <a:latin typeface="微软雅黑" pitchFamily="34" charset="-122"/>
                <a:ea typeface="微软雅黑" pitchFamily="34" charset="-122"/>
                <a:cs typeface="宋体" panose="02010600030101010101" pitchFamily="2" charset="-122"/>
              </a:rPr>
              <a:t>维护好生物安全，要</a:t>
            </a:r>
            <a:r>
              <a:rPr lang="zh-CN" altLang="zh-CN" sz="2000" b="1" dirty="0">
                <a:effectLst/>
                <a:latin typeface="微软雅黑" pitchFamily="34" charset="-122"/>
                <a:ea typeface="微软雅黑" pitchFamily="34" charset="-122"/>
                <a:cs typeface="宋体" panose="02010600030101010101" pitchFamily="2" charset="-122"/>
              </a:rPr>
              <a:t>把生物安全纳入国家安全体系，系统规划国家生物安全风险防控和治理体系建设，全面提高国家生物安全治理能力</a:t>
            </a:r>
            <a:r>
              <a:rPr lang="zh-CN" altLang="en-US" sz="2000" b="1" dirty="0">
                <a:effectLst/>
                <a:latin typeface="微软雅黑" pitchFamily="34" charset="-122"/>
                <a:ea typeface="微软雅黑" pitchFamily="34" charset="-122"/>
                <a:cs typeface="宋体" panose="02010600030101010101" pitchFamily="2" charset="-122"/>
              </a:rPr>
              <a:t>；</a:t>
            </a:r>
            <a:r>
              <a:rPr lang="zh-CN" altLang="zh-CN" sz="2000" b="1" dirty="0">
                <a:effectLst/>
                <a:latin typeface="微软雅黑" pitchFamily="34" charset="-122"/>
                <a:ea typeface="微软雅黑" pitchFamily="34" charset="-122"/>
                <a:cs typeface="宋体" panose="02010600030101010101" pitchFamily="2" charset="-122"/>
              </a:rPr>
              <a:t>要始终把人民群众生命安全和身体健康放在第一位</a:t>
            </a:r>
            <a:r>
              <a:rPr lang="zh-CN" altLang="en-US" sz="2000" b="1" dirty="0">
                <a:effectLst/>
                <a:latin typeface="微软雅黑" pitchFamily="34" charset="-122"/>
                <a:ea typeface="微软雅黑" pitchFamily="34" charset="-122"/>
                <a:cs typeface="宋体" panose="02010600030101010101" pitchFamily="2" charset="-122"/>
              </a:rPr>
              <a:t>；</a:t>
            </a:r>
            <a:r>
              <a:rPr lang="zh-CN" altLang="zh-CN" sz="2000" b="1" dirty="0">
                <a:effectLst/>
                <a:latin typeface="微软雅黑" pitchFamily="34" charset="-122"/>
                <a:ea typeface="微软雅黑" pitchFamily="34" charset="-122"/>
                <a:cs typeface="宋体" panose="02010600030101010101" pitchFamily="2" charset="-122"/>
              </a:rPr>
              <a:t>要强化公共卫生法治保障</a:t>
            </a:r>
            <a:r>
              <a:rPr lang="zh-CN" altLang="en-US" sz="2000" b="1" dirty="0">
                <a:effectLst/>
                <a:latin typeface="微软雅黑" pitchFamily="34" charset="-122"/>
                <a:ea typeface="微软雅黑" pitchFamily="34" charset="-122"/>
                <a:cs typeface="宋体" panose="02010600030101010101" pitchFamily="2" charset="-122"/>
              </a:rPr>
              <a:t>，</a:t>
            </a:r>
            <a:r>
              <a:rPr lang="zh-CN" altLang="zh-CN" sz="2000" b="1" dirty="0">
                <a:effectLst/>
                <a:latin typeface="微软雅黑" pitchFamily="34" charset="-122"/>
                <a:ea typeface="微软雅黑" pitchFamily="34" charset="-122"/>
                <a:cs typeface="宋体" panose="02010600030101010101" pitchFamily="2" charset="-122"/>
              </a:rPr>
              <a:t>要改革完善疾病预防控制体系</a:t>
            </a:r>
            <a:r>
              <a:rPr lang="zh-CN" altLang="en-US" sz="2000" b="1" dirty="0">
                <a:effectLst/>
                <a:latin typeface="微软雅黑" pitchFamily="34" charset="-122"/>
                <a:ea typeface="微软雅黑" pitchFamily="34" charset="-122"/>
                <a:cs typeface="宋体" panose="02010600030101010101" pitchFamily="2" charset="-122"/>
              </a:rPr>
              <a:t>，</a:t>
            </a:r>
            <a:r>
              <a:rPr lang="en-US" altLang="zh-CN" sz="2000" b="1" dirty="0" err="1">
                <a:effectLst/>
                <a:latin typeface="微软雅黑" pitchFamily="34" charset="-122"/>
                <a:ea typeface="微软雅黑" pitchFamily="34" charset="-122"/>
                <a:cs typeface="宋体" panose="02010600030101010101" pitchFamily="2" charset="-122"/>
              </a:rPr>
              <a:t>要改革完善重大疫情防控救治体系</a:t>
            </a:r>
            <a:r>
              <a:rPr lang="zh-CN" altLang="en-US" sz="2000" b="1" dirty="0">
                <a:effectLst/>
                <a:latin typeface="微软雅黑" pitchFamily="34" charset="-122"/>
                <a:ea typeface="微软雅黑" pitchFamily="34" charset="-122"/>
                <a:cs typeface="宋体" panose="02010600030101010101" pitchFamily="2" charset="-122"/>
              </a:rPr>
              <a:t>，</a:t>
            </a:r>
            <a:r>
              <a:rPr lang="zh-CN" altLang="zh-CN" sz="2000" b="1" dirty="0">
                <a:effectLst/>
                <a:latin typeface="微软雅黑" pitchFamily="34" charset="-122"/>
                <a:ea typeface="微软雅黑" pitchFamily="34" charset="-122"/>
                <a:cs typeface="宋体" panose="02010600030101010101" pitchFamily="2" charset="-122"/>
              </a:rPr>
              <a:t>要健全重大疾病医疗保险和救助制度</a:t>
            </a:r>
            <a:r>
              <a:rPr lang="zh-CN" altLang="en-US" sz="2000" b="1" dirty="0">
                <a:effectLst/>
                <a:latin typeface="微软雅黑" pitchFamily="34" charset="-122"/>
                <a:ea typeface="微软雅黑" pitchFamily="34" charset="-122"/>
                <a:cs typeface="宋体" panose="02010600030101010101" pitchFamily="2" charset="-122"/>
              </a:rPr>
              <a:t>，</a:t>
            </a:r>
            <a:r>
              <a:rPr lang="zh-CN" altLang="zh-CN" sz="2000" b="1" dirty="0">
                <a:effectLst/>
                <a:latin typeface="微软雅黑" pitchFamily="34" charset="-122"/>
                <a:ea typeface="微软雅黑" pitchFamily="34" charset="-122"/>
                <a:cs typeface="宋体" panose="02010600030101010101" pitchFamily="2" charset="-122"/>
              </a:rPr>
              <a:t>要健全统一的应急物资保障体系。</a:t>
            </a:r>
          </a:p>
          <a:p>
            <a:pPr>
              <a:lnSpc>
                <a:spcPct val="150000"/>
              </a:lnSpc>
            </a:pPr>
            <a:endParaRPr lang="en-US" altLang="zh-CN" sz="2000" b="1" dirty="0">
              <a:solidFill>
                <a:srgbClr val="00B050"/>
              </a:solidFill>
              <a:effectLst/>
              <a:latin typeface="微软雅黑" pitchFamily="34" charset="-122"/>
              <a:ea typeface="微软雅黑" pitchFamily="34" charset="-122"/>
              <a:cs typeface="宋体" panose="02010600030101010101" pitchFamily="2" charset="-122"/>
            </a:endParaRPr>
          </a:p>
          <a:p>
            <a:pPr>
              <a:lnSpc>
                <a:spcPct val="150000"/>
              </a:lnSpc>
            </a:pPr>
            <a:endParaRPr lang="zh-CN" altLang="zh-CN" sz="2000" b="1" dirty="0">
              <a:solidFill>
                <a:srgbClr val="00B050"/>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0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0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0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000"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0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000"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0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zh-CN" altLang="zh-CN" sz="2000" dirty="0">
              <a:effectLst/>
              <a:latin typeface="微软雅黑" pitchFamily="34" charset="-122"/>
              <a:ea typeface="微软雅黑" pitchFamily="34" charset="-122"/>
              <a:cs typeface="宋体" panose="02010600030101010101" pitchFamily="2" charset="-122"/>
            </a:endParaRPr>
          </a:p>
          <a:p>
            <a:pPr>
              <a:lnSpc>
                <a:spcPct val="150000"/>
              </a:lnSpc>
            </a:pPr>
            <a:endParaRPr lang="zh-CN" altLang="en-US" sz="20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国家安全观</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组成</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生物安全</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14742488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67995CFD-5746-4C3F-9D85-82584F50EF69}"/>
              </a:ext>
            </a:extLst>
          </p:cNvPr>
          <p:cNvSpPr>
            <a:spLocks noGrp="1"/>
          </p:cNvSpPr>
          <p:nvPr>
            <p:ph idx="1"/>
          </p:nvPr>
        </p:nvSpPr>
        <p:spPr>
          <a:xfrm>
            <a:off x="622392" y="1531531"/>
            <a:ext cx="11264807" cy="4938938"/>
          </a:xfrm>
        </p:spPr>
        <p:txBody>
          <a:bodyPr>
            <a:noAutofit/>
          </a:bodyPr>
          <a:lstStyle/>
          <a:p>
            <a:pPr>
              <a:lnSpc>
                <a:spcPct val="120000"/>
              </a:lnSpc>
              <a:spcBef>
                <a:spcPts val="200"/>
              </a:spcBef>
            </a:pPr>
            <a:r>
              <a:rPr lang="zh-CN" altLang="zh-CN" sz="2600" b="1" dirty="0" smtClean="0">
                <a:solidFill>
                  <a:srgbClr val="231916"/>
                </a:solidFill>
                <a:effectLst/>
                <a:latin typeface="微软雅黑" pitchFamily="34" charset="-122"/>
                <a:ea typeface="微软雅黑" pitchFamily="34" charset="-122"/>
                <a:cs typeface="宋体" panose="02010600030101010101" pitchFamily="2" charset="-122"/>
              </a:rPr>
              <a:t>深海</a:t>
            </a: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安全是新兴国家安全领域，是我国国家安全的重要组成部分。</a:t>
            </a:r>
            <a:endParaRPr lang="en-US" altLang="zh-CN" sz="26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spcBef>
                <a:spcPts val="200"/>
              </a:spcBef>
            </a:pP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海洋是世界战略资源的重要基地。深海油气资源、可燃冰、砂矿等，储量之大远超当今人类需求。</a:t>
            </a:r>
            <a:endParaRPr lang="en-US" altLang="zh-CN" sz="26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spcBef>
                <a:spcPts val="200"/>
              </a:spcBef>
            </a:pPr>
            <a:r>
              <a:rPr lang="zh-CN" altLang="zh-CN" sz="2600" b="1" dirty="0">
                <a:effectLst/>
                <a:latin typeface="微软雅黑" pitchFamily="34" charset="-122"/>
                <a:ea typeface="微软雅黑" pitchFamily="34" charset="-122"/>
                <a:cs typeface="宋体" panose="02010600030101010101" pitchFamily="2" charset="-122"/>
              </a:rPr>
              <a:t>我国首台自主设计的作业型</a:t>
            </a: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深海载人潜水器</a:t>
            </a:r>
            <a:r>
              <a:rPr lang="zh-CN" altLang="en-US" sz="26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600" b="1" dirty="0">
                <a:solidFill>
                  <a:srgbClr val="C00000"/>
                </a:solidFill>
                <a:latin typeface="微软雅黑" pitchFamily="34" charset="-122"/>
                <a:ea typeface="微软雅黑" pitchFamily="34" charset="-122"/>
                <a:cs typeface="宋体" panose="02010600030101010101" pitchFamily="2" charset="-122"/>
              </a:rPr>
              <a:t>蛟龙</a:t>
            </a:r>
            <a:r>
              <a:rPr lang="zh-CN" altLang="en-US" sz="26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号</a:t>
            </a:r>
            <a:r>
              <a:rPr lang="zh-CN" altLang="zh-CN" sz="2600" b="1" dirty="0">
                <a:effectLst/>
                <a:latin typeface="微软雅黑" pitchFamily="34" charset="-122"/>
                <a:ea typeface="微软雅黑" pitchFamily="34" charset="-122"/>
                <a:cs typeface="宋体" panose="02010600030101010101" pitchFamily="2" charset="-122"/>
              </a:rPr>
              <a:t>是目前世界上下潜能力最深的。</a:t>
            </a: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此外，中国完全依靠自己的力量，建设</a:t>
            </a:r>
            <a:r>
              <a:rPr lang="zh-CN" altLang="zh-CN" sz="2600" b="1" dirty="0">
                <a:latin typeface="微软雅黑" pitchFamily="34" charset="-122"/>
                <a:ea typeface="微软雅黑" pitchFamily="34" charset="-122"/>
                <a:cs typeface="宋体" panose="02010600030101010101" pitchFamily="2" charset="-122"/>
              </a:rPr>
              <a:t>了</a:t>
            </a:r>
            <a:r>
              <a:rPr lang="zh-CN" altLang="zh-CN" sz="2600" b="1" dirty="0">
                <a:solidFill>
                  <a:srgbClr val="C00000"/>
                </a:solidFill>
                <a:latin typeface="微软雅黑" pitchFamily="34" charset="-122"/>
                <a:ea typeface="微软雅黑" pitchFamily="34" charset="-122"/>
                <a:cs typeface="宋体" panose="02010600030101010101" pitchFamily="2" charset="-122"/>
              </a:rPr>
              <a:t>核潜艇部队。</a:t>
            </a:r>
            <a:endParaRPr lang="en-US" altLang="zh-CN" sz="2600" b="1" dirty="0">
              <a:solidFill>
                <a:srgbClr val="C00000"/>
              </a:solidFill>
              <a:latin typeface="微软雅黑" pitchFamily="34" charset="-122"/>
              <a:ea typeface="微软雅黑" pitchFamily="34" charset="-122"/>
              <a:cs typeface="宋体" panose="02010600030101010101" pitchFamily="2" charset="-122"/>
            </a:endParaRPr>
          </a:p>
          <a:p>
            <a:pPr>
              <a:lnSpc>
                <a:spcPct val="120000"/>
              </a:lnSpc>
            </a:pP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维护好深海安全，必须</a:t>
            </a:r>
            <a:r>
              <a:rPr lang="zh-CN" altLang="zh-CN" sz="2600" b="1" dirty="0">
                <a:effectLst/>
                <a:latin typeface="微软雅黑" pitchFamily="34" charset="-122"/>
                <a:ea typeface="微软雅黑" pitchFamily="34" charset="-122"/>
                <a:cs typeface="宋体" panose="02010600030101010101" pitchFamily="2" charset="-122"/>
              </a:rPr>
              <a:t>高度重视深海安全，把深海安全纳入国家安全体系，制定和健全深海安全相关法律法规，从国家发展的战略层面进行海洋战略筹划，制定保护海洋开发利用的政策措施，加强深海开发的人才队伍建设和相关技术研究，增强安全进出、科学考察、开发利用的能力，加强国际合作</a:t>
            </a:r>
            <a:r>
              <a:rPr lang="zh-CN" altLang="en-US" sz="2600" b="1" dirty="0">
                <a:latin typeface="微软雅黑" pitchFamily="34" charset="-122"/>
                <a:ea typeface="微软雅黑" pitchFamily="34" charset="-122"/>
                <a:cs typeface="宋体" panose="02010600030101010101" pitchFamily="2" charset="-122"/>
              </a:rPr>
              <a:t>。</a:t>
            </a:r>
            <a:endParaRPr lang="en-US" altLang="zh-CN" sz="2600"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pPr>
            <a:endParaRPr lang="en-US" altLang="zh-CN" sz="2600" dirty="0">
              <a:solidFill>
                <a:srgbClr val="231916"/>
              </a:solidFill>
              <a:latin typeface="微软雅黑" pitchFamily="34" charset="-122"/>
              <a:ea typeface="微软雅黑" pitchFamily="34" charset="-122"/>
              <a:cs typeface="宋体" panose="02010600030101010101" pitchFamily="2" charset="-122"/>
            </a:endParaRPr>
          </a:p>
          <a:p>
            <a:pPr>
              <a:lnSpc>
                <a:spcPct val="120000"/>
              </a:lnSpc>
            </a:pPr>
            <a:endParaRPr lang="en-US" altLang="zh-CN" sz="2600"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pPr>
            <a:endParaRPr lang="en-US" altLang="zh-CN" sz="2600" dirty="0">
              <a:solidFill>
                <a:srgbClr val="231916"/>
              </a:solidFill>
              <a:latin typeface="微软雅黑" pitchFamily="34" charset="-122"/>
              <a:ea typeface="微软雅黑" pitchFamily="34" charset="-122"/>
              <a:cs typeface="宋体" panose="02010600030101010101" pitchFamily="2" charset="-122"/>
            </a:endParaRPr>
          </a:p>
          <a:p>
            <a:pPr>
              <a:lnSpc>
                <a:spcPct val="120000"/>
              </a:lnSpc>
            </a:pPr>
            <a:endParaRPr lang="zh-CN" altLang="zh-CN" sz="2600" dirty="0">
              <a:effectLst/>
              <a:latin typeface="微软雅黑" pitchFamily="34" charset="-122"/>
              <a:ea typeface="微软雅黑" pitchFamily="34" charset="-122"/>
              <a:cs typeface="宋体" panose="02010600030101010101" pitchFamily="2" charset="-122"/>
            </a:endParaRPr>
          </a:p>
          <a:p>
            <a:pPr>
              <a:lnSpc>
                <a:spcPct val="120000"/>
              </a:lnSpc>
            </a:pPr>
            <a:endParaRPr lang="zh-CN" altLang="en-US" sz="26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国家安全观</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组成</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深海安全</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28089671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67995CFD-5746-4C3F-9D85-82584F50EF69}"/>
              </a:ext>
            </a:extLst>
          </p:cNvPr>
          <p:cNvSpPr>
            <a:spLocks noGrp="1"/>
          </p:cNvSpPr>
          <p:nvPr>
            <p:ph idx="1"/>
          </p:nvPr>
        </p:nvSpPr>
        <p:spPr>
          <a:xfrm>
            <a:off x="444137" y="1375954"/>
            <a:ext cx="11521440" cy="5483634"/>
          </a:xfrm>
        </p:spPr>
        <p:txBody>
          <a:bodyPr>
            <a:normAutofit fontScale="92500" lnSpcReduction="10000"/>
          </a:bodyPr>
          <a:lstStyle/>
          <a:p>
            <a:pPr>
              <a:lnSpc>
                <a:spcPct val="150000"/>
              </a:lnSpc>
              <a:spcBef>
                <a:spcPts val="200"/>
              </a:spcBef>
            </a:pPr>
            <a:r>
              <a:rPr lang="zh-CN" altLang="zh-CN" sz="1800" b="1" dirty="0" smtClean="0">
                <a:solidFill>
                  <a:srgbClr val="231916"/>
                </a:solidFill>
                <a:effectLst/>
                <a:ea typeface="宋体" panose="02010600030101010101" pitchFamily="2" charset="-122"/>
                <a:cs typeface="宋体" panose="02010600030101010101" pitchFamily="2" charset="-122"/>
              </a:rPr>
              <a:t>极地</a:t>
            </a:r>
            <a:r>
              <a:rPr lang="zh-CN" altLang="zh-CN" sz="1800" b="1" dirty="0">
                <a:solidFill>
                  <a:srgbClr val="231916"/>
                </a:solidFill>
                <a:effectLst/>
                <a:ea typeface="宋体" panose="02010600030101010101" pitchFamily="2" charset="-122"/>
                <a:cs typeface="宋体" panose="02010600030101010101" pitchFamily="2" charset="-122"/>
              </a:rPr>
              <a:t>安全是我国国家安全的重要组成部分。</a:t>
            </a:r>
            <a:endParaRPr lang="en-US" altLang="zh-CN" sz="1800" b="1" dirty="0">
              <a:solidFill>
                <a:srgbClr val="231916"/>
              </a:solidFill>
              <a:effectLst/>
              <a:ea typeface="宋体" panose="02010600030101010101" pitchFamily="2" charset="-122"/>
              <a:cs typeface="宋体" panose="02010600030101010101" pitchFamily="2" charset="-122"/>
            </a:endParaRPr>
          </a:p>
          <a:p>
            <a:pPr>
              <a:lnSpc>
                <a:spcPct val="150000"/>
              </a:lnSpc>
              <a:spcBef>
                <a:spcPts val="200"/>
              </a:spcBef>
            </a:pPr>
            <a:r>
              <a:rPr lang="zh-CN" altLang="zh-CN" sz="1800" b="1" spc="25" dirty="0">
                <a:solidFill>
                  <a:srgbClr val="231916"/>
                </a:solidFill>
                <a:effectLst/>
                <a:ea typeface="宋体" panose="02010600030101010101" pitchFamily="2" charset="-122"/>
                <a:cs typeface="宋体" panose="02010600030101010101" pitchFamily="2" charset="-122"/>
              </a:rPr>
              <a:t>极地作为重要资源和能源的主要储存地，作为未来战争的战略极点，已成为多国争</a:t>
            </a:r>
            <a:r>
              <a:rPr lang="zh-CN" altLang="zh-CN" sz="1800" b="1" dirty="0">
                <a:solidFill>
                  <a:srgbClr val="231916"/>
                </a:solidFill>
                <a:effectLst/>
                <a:ea typeface="宋体" panose="02010600030101010101" pitchFamily="2" charset="-122"/>
                <a:cs typeface="宋体" panose="02010600030101010101" pitchFamily="2" charset="-122"/>
              </a:rPr>
              <a:t>夺的新疆域</a:t>
            </a:r>
            <a:r>
              <a:rPr lang="zh-CN" altLang="zh-CN" sz="1800" b="1" dirty="0">
                <a:ea typeface="宋体" panose="02010600030101010101" pitchFamily="2" charset="-122"/>
                <a:cs typeface="宋体" panose="02010600030101010101" pitchFamily="2" charset="-122"/>
              </a:rPr>
              <a:t>。</a:t>
            </a:r>
            <a:endParaRPr lang="en-US" altLang="zh-CN" sz="1800" b="1" dirty="0">
              <a:ea typeface="宋体" panose="02010600030101010101" pitchFamily="2" charset="-122"/>
              <a:cs typeface="宋体" panose="02010600030101010101" pitchFamily="2" charset="-122"/>
            </a:endParaRPr>
          </a:p>
          <a:p>
            <a:pPr>
              <a:lnSpc>
                <a:spcPct val="150000"/>
              </a:lnSpc>
              <a:spcBef>
                <a:spcPts val="200"/>
              </a:spcBef>
              <a:buFont typeface="Wingdings" panose="05000000000000000000" pitchFamily="2" charset="2"/>
              <a:buChar char="u"/>
            </a:pPr>
            <a:r>
              <a:rPr lang="zh-CN" altLang="zh-CN" sz="1800" b="1" dirty="0">
                <a:solidFill>
                  <a:srgbClr val="C00000"/>
                </a:solidFill>
                <a:effectLst/>
                <a:ea typeface="宋体" panose="02010600030101010101" pitchFamily="2" charset="-122"/>
                <a:cs typeface="宋体" panose="02010600030101010101" pitchFamily="2" charset="-122"/>
              </a:rPr>
              <a:t>北极地区</a:t>
            </a:r>
            <a:r>
              <a:rPr lang="zh-CN" altLang="zh-CN" sz="1800" b="1" dirty="0">
                <a:solidFill>
                  <a:srgbClr val="231916"/>
                </a:solidFill>
                <a:effectLst/>
                <a:ea typeface="宋体" panose="02010600030101010101" pitchFamily="2" charset="-122"/>
                <a:cs typeface="宋体" panose="02010600030101010101" pitchFamily="2" charset="-122"/>
              </a:rPr>
              <a:t>潜在的可采石油储量有</a:t>
            </a:r>
            <a:r>
              <a:rPr lang="en-US" altLang="zh-CN" sz="1800" b="1" dirty="0">
                <a:solidFill>
                  <a:srgbClr val="231916"/>
                </a:solidFill>
                <a:effectLst/>
                <a:ea typeface="宋体" panose="02010600030101010101" pitchFamily="2" charset="-122"/>
                <a:cs typeface="宋体" panose="02010600030101010101" pitchFamily="2" charset="-122"/>
              </a:rPr>
              <a:t>1000</a:t>
            </a:r>
            <a:r>
              <a:rPr lang="zh-CN" altLang="zh-CN" sz="1800" b="1" dirty="0">
                <a:solidFill>
                  <a:srgbClr val="231916"/>
                </a:solidFill>
                <a:effectLst/>
                <a:ea typeface="宋体" panose="02010600030101010101" pitchFamily="2" charset="-122"/>
                <a:cs typeface="宋体" panose="02010600030101010101" pitchFamily="2" charset="-122"/>
              </a:rPr>
              <a:t>亿至</a:t>
            </a:r>
            <a:r>
              <a:rPr lang="en-US" altLang="zh-CN" sz="1800" b="1" dirty="0">
                <a:solidFill>
                  <a:srgbClr val="231916"/>
                </a:solidFill>
                <a:effectLst/>
                <a:ea typeface="宋体" panose="02010600030101010101" pitchFamily="2" charset="-122"/>
                <a:cs typeface="宋体" panose="02010600030101010101" pitchFamily="2" charset="-122"/>
              </a:rPr>
              <a:t>2000</a:t>
            </a:r>
            <a:r>
              <a:rPr lang="zh-CN" altLang="zh-CN" sz="1800" b="1" dirty="0">
                <a:solidFill>
                  <a:srgbClr val="231916"/>
                </a:solidFill>
                <a:effectLst/>
                <a:ea typeface="宋体" panose="02010600030101010101" pitchFamily="2" charset="-122"/>
                <a:cs typeface="宋体" panose="02010600030101010101" pitchFamily="2" charset="-122"/>
              </a:rPr>
              <a:t>亿桶。煤炭则占到世界总量</a:t>
            </a:r>
            <a:r>
              <a:rPr lang="zh-CN" altLang="zh-CN" sz="1800" b="1" spc="20" dirty="0">
                <a:solidFill>
                  <a:srgbClr val="231916"/>
                </a:solidFill>
                <a:effectLst/>
                <a:ea typeface="宋体" panose="02010600030101010101" pitchFamily="2" charset="-122"/>
                <a:cs typeface="宋体" panose="02010600030101010101" pitchFamily="2" charset="-122"/>
              </a:rPr>
              <a:t>的</a:t>
            </a:r>
            <a:r>
              <a:rPr lang="en-US" altLang="zh-CN" sz="1800" b="1" spc="20" dirty="0">
                <a:solidFill>
                  <a:srgbClr val="231916"/>
                </a:solidFill>
                <a:effectLst/>
                <a:ea typeface="宋体" panose="02010600030101010101" pitchFamily="2" charset="-122"/>
                <a:cs typeface="宋体" panose="02010600030101010101" pitchFamily="2" charset="-122"/>
              </a:rPr>
              <a:t>9%</a:t>
            </a:r>
            <a:r>
              <a:rPr lang="zh-CN" altLang="zh-CN" sz="1800" b="1" spc="20" dirty="0">
                <a:solidFill>
                  <a:srgbClr val="231916"/>
                </a:solidFill>
                <a:effectLst/>
                <a:ea typeface="宋体" panose="02010600030101010101" pitchFamily="2" charset="-122"/>
                <a:cs typeface="宋体" panose="02010600030101010101" pitchFamily="2" charset="-122"/>
              </a:rPr>
              <a:t>。北极还有大量的铜、镍、金、金刚石、铀等。从军事上来说，北极位于亚、欧、</a:t>
            </a:r>
            <a:r>
              <a:rPr lang="zh-CN" altLang="zh-CN" sz="1800" b="1" spc="25" dirty="0">
                <a:solidFill>
                  <a:srgbClr val="231916"/>
                </a:solidFill>
                <a:effectLst/>
                <a:ea typeface="宋体" panose="02010600030101010101" pitchFamily="2" charset="-122"/>
                <a:cs typeface="宋体" panose="02010600030101010101" pitchFamily="2" charset="-122"/>
              </a:rPr>
              <a:t>北美三大洲的北岸之间，有联系三大洲的最短航线，从</a:t>
            </a:r>
            <a:r>
              <a:rPr lang="zh-CN" altLang="en-US" sz="1800" b="1" spc="25" dirty="0">
                <a:solidFill>
                  <a:srgbClr val="231916"/>
                </a:solidFill>
                <a:effectLst/>
                <a:ea typeface="宋体" panose="02010600030101010101" pitchFamily="2" charset="-122"/>
                <a:cs typeface="宋体" panose="02010600030101010101" pitchFamily="2" charset="-122"/>
              </a:rPr>
              <a:t>华</a:t>
            </a:r>
            <a:r>
              <a:rPr lang="zh-CN" altLang="zh-CN" sz="1800" b="1" spc="25" dirty="0">
                <a:solidFill>
                  <a:srgbClr val="231916"/>
                </a:solidFill>
                <a:effectLst/>
                <a:ea typeface="宋体" panose="02010600030101010101" pitchFamily="2" charset="-122"/>
                <a:cs typeface="宋体" panose="02010600030101010101" pitchFamily="2" charset="-122"/>
              </a:rPr>
              <a:t>盛顿到莫斯科仅</a:t>
            </a:r>
            <a:r>
              <a:rPr lang="en-US" altLang="zh-CN" sz="1800" b="1" spc="25" dirty="0">
                <a:solidFill>
                  <a:srgbClr val="231916"/>
                </a:solidFill>
                <a:effectLst/>
                <a:ea typeface="宋体" panose="02010600030101010101" pitchFamily="2" charset="-122"/>
                <a:cs typeface="宋体" panose="02010600030101010101" pitchFamily="2" charset="-122"/>
              </a:rPr>
              <a:t>6750</a:t>
            </a:r>
            <a:r>
              <a:rPr lang="zh-CN" altLang="zh-CN" sz="1800" b="1" spc="25" dirty="0">
                <a:solidFill>
                  <a:srgbClr val="231916"/>
                </a:solidFill>
                <a:effectLst/>
                <a:ea typeface="宋体" panose="02010600030101010101" pitchFamily="2" charset="-122"/>
                <a:cs typeface="宋体" panose="02010600030101010101" pitchFamily="2" charset="-122"/>
              </a:rPr>
              <a:t>千米，比</a:t>
            </a:r>
            <a:r>
              <a:rPr lang="zh-CN" altLang="zh-CN" sz="1800" b="1" spc="20" dirty="0">
                <a:solidFill>
                  <a:srgbClr val="231916"/>
                </a:solidFill>
                <a:effectLst/>
                <a:ea typeface="宋体" panose="02010600030101010101" pitchFamily="2" charset="-122"/>
                <a:cs typeface="宋体" panose="02010600030101010101" pitchFamily="2" charset="-122"/>
              </a:rPr>
              <a:t>欧洲航线近</a:t>
            </a:r>
            <a:r>
              <a:rPr lang="en-US" altLang="zh-CN" sz="1800" b="1" spc="20" dirty="0">
                <a:solidFill>
                  <a:srgbClr val="231916"/>
                </a:solidFill>
                <a:effectLst/>
                <a:ea typeface="宋体" panose="02010600030101010101" pitchFamily="2" charset="-122"/>
                <a:cs typeface="宋体" panose="02010600030101010101" pitchFamily="2" charset="-122"/>
              </a:rPr>
              <a:t>1000</a:t>
            </a:r>
            <a:r>
              <a:rPr lang="zh-CN" altLang="zh-CN" sz="1800" b="1" spc="20" dirty="0">
                <a:solidFill>
                  <a:srgbClr val="231916"/>
                </a:solidFill>
                <a:effectLst/>
                <a:ea typeface="宋体" panose="02010600030101010101" pitchFamily="2" charset="-122"/>
                <a:cs typeface="宋体" panose="02010600030101010101" pitchFamily="2" charset="-122"/>
              </a:rPr>
              <a:t>千米，地理位置极为重要。北极地区是一个钳制北半球的战略制高点和</a:t>
            </a:r>
            <a:r>
              <a:rPr lang="zh-CN" altLang="zh-CN" sz="1800" b="1" dirty="0">
                <a:solidFill>
                  <a:srgbClr val="231916"/>
                </a:solidFill>
                <a:effectLst/>
                <a:ea typeface="宋体" panose="02010600030101010101" pitchFamily="2" charset="-122"/>
                <a:cs typeface="宋体" panose="02010600030101010101" pitchFamily="2" charset="-122"/>
              </a:rPr>
              <a:t>实施威慑的支撑点。</a:t>
            </a:r>
            <a:endParaRPr lang="en-US" altLang="zh-CN" sz="1800" b="1" dirty="0">
              <a:solidFill>
                <a:srgbClr val="C00000"/>
              </a:solidFill>
              <a:ea typeface="宋体" panose="02010600030101010101" pitchFamily="2" charset="-122"/>
              <a:cs typeface="宋体" panose="02010600030101010101" pitchFamily="2" charset="-122"/>
            </a:endParaRPr>
          </a:p>
          <a:p>
            <a:pPr>
              <a:lnSpc>
                <a:spcPct val="150000"/>
              </a:lnSpc>
              <a:spcBef>
                <a:spcPts val="200"/>
              </a:spcBef>
            </a:pPr>
            <a:r>
              <a:rPr lang="zh-CN" altLang="zh-CN" sz="1800" b="1" dirty="0">
                <a:solidFill>
                  <a:srgbClr val="FF0000"/>
                </a:solidFill>
                <a:effectLst/>
                <a:ea typeface="宋体" panose="02010600030101010101" pitchFamily="2" charset="-122"/>
                <a:cs typeface="宋体" panose="02010600030101010101" pitchFamily="2" charset="-122"/>
              </a:rPr>
              <a:t>中国对北极的安全关切体现在</a:t>
            </a:r>
            <a:r>
              <a:rPr lang="zh-CN" altLang="zh-CN" sz="1800" b="1" dirty="0">
                <a:solidFill>
                  <a:srgbClr val="231916"/>
                </a:solidFill>
                <a:effectLst/>
                <a:ea typeface="宋体" panose="02010600030101010101" pitchFamily="2" charset="-122"/>
                <a:cs typeface="宋体" panose="02010600030101010101" pitchFamily="2" charset="-122"/>
              </a:rPr>
              <a:t>：</a:t>
            </a:r>
            <a:r>
              <a:rPr lang="zh-CN" altLang="zh-CN" sz="1800" b="1" dirty="0">
                <a:solidFill>
                  <a:srgbClr val="C00000"/>
                </a:solidFill>
                <a:effectLst/>
                <a:ea typeface="宋体" panose="02010600030101010101" pitchFamily="2" charset="-122"/>
                <a:cs typeface="宋体" panose="02010600030101010101" pitchFamily="2" charset="-122"/>
              </a:rPr>
              <a:t>首先，</a:t>
            </a:r>
            <a:r>
              <a:rPr lang="zh-CN" altLang="zh-CN" sz="1800" b="1" dirty="0">
                <a:solidFill>
                  <a:srgbClr val="231916"/>
                </a:solidFill>
                <a:effectLst/>
                <a:ea typeface="宋体" panose="02010600030101010101" pitchFamily="2" charset="-122"/>
                <a:cs typeface="宋体" panose="02010600030101010101" pitchFamily="2" charset="-122"/>
              </a:rPr>
              <a:t>作为潜在的北极航道和资源利用大国，中国参与北极开发合作需要和平稳定的地区安全环境作为保障；</a:t>
            </a:r>
            <a:r>
              <a:rPr lang="zh-CN" altLang="zh-CN" sz="1800" b="1" dirty="0">
                <a:solidFill>
                  <a:srgbClr val="C00000"/>
                </a:solidFill>
                <a:effectLst/>
                <a:ea typeface="宋体" panose="02010600030101010101" pitchFamily="2" charset="-122"/>
                <a:cs typeface="宋体" panose="02010600030101010101" pitchFamily="2" charset="-122"/>
              </a:rPr>
              <a:t>其次，</a:t>
            </a:r>
            <a:r>
              <a:rPr lang="zh-CN" altLang="zh-CN" sz="1800" b="1" dirty="0">
                <a:solidFill>
                  <a:srgbClr val="231916"/>
                </a:solidFill>
                <a:effectLst/>
                <a:ea typeface="宋体" panose="02010600030101010101" pitchFamily="2" charset="-122"/>
                <a:cs typeface="宋体" panose="02010600030101010101" pitchFamily="2" charset="-122"/>
              </a:rPr>
              <a:t>美俄在北极地区部署的导弹防御系统、核潜艇等军备设施对包括中国在内的北半球其他国家存在战略威慑，美俄对北极制空权和对北极战略咽喉通道（如白令海峡）的制海权掌控着绝对优势，也将对保障未来北极海上贸易的运输安全带来挑战；</a:t>
            </a:r>
            <a:r>
              <a:rPr lang="zh-CN" altLang="zh-CN" sz="1800" b="1" dirty="0">
                <a:solidFill>
                  <a:srgbClr val="C00000"/>
                </a:solidFill>
                <a:effectLst/>
                <a:ea typeface="宋体" panose="02010600030101010101" pitchFamily="2" charset="-122"/>
                <a:cs typeface="宋体" panose="02010600030101010101" pitchFamily="2" charset="-122"/>
              </a:rPr>
              <a:t>再次，</a:t>
            </a:r>
            <a:r>
              <a:rPr lang="zh-CN" altLang="zh-CN" sz="1800" b="1" dirty="0">
                <a:solidFill>
                  <a:srgbClr val="231916"/>
                </a:solidFill>
                <a:effectLst/>
                <a:ea typeface="宋体" panose="02010600030101010101" pitchFamily="2" charset="-122"/>
                <a:cs typeface="宋体" panose="02010600030101010101" pitchFamily="2" charset="-122"/>
              </a:rPr>
              <a:t>现阶段北冰洋沿岸国对北极</a:t>
            </a:r>
            <a:r>
              <a:rPr lang="zh-CN" altLang="en-US" sz="1800" b="1" dirty="0">
                <a:solidFill>
                  <a:srgbClr val="231916"/>
                </a:solidFill>
                <a:effectLst/>
                <a:ea typeface="宋体" panose="02010600030101010101" pitchFamily="2" charset="-122"/>
                <a:cs typeface="宋体" panose="02010600030101010101" pitchFamily="2" charset="-122"/>
              </a:rPr>
              <a:t>“</a:t>
            </a:r>
            <a:r>
              <a:rPr lang="zh-CN" altLang="zh-CN" sz="1800" b="1" dirty="0">
                <a:solidFill>
                  <a:srgbClr val="231916"/>
                </a:solidFill>
                <a:ea typeface="宋体" panose="02010600030101010101" pitchFamily="2" charset="-122"/>
                <a:cs typeface="宋体" panose="02010600030101010101" pitchFamily="2" charset="-122"/>
              </a:rPr>
              <a:t>私域化</a:t>
            </a:r>
            <a:r>
              <a:rPr lang="zh-CN" altLang="en-US" sz="1800" b="1" dirty="0">
                <a:solidFill>
                  <a:srgbClr val="231916"/>
                </a:solidFill>
                <a:effectLst/>
                <a:ea typeface="宋体" panose="02010600030101010101" pitchFamily="2" charset="-122"/>
                <a:cs typeface="宋体" panose="02010600030101010101" pitchFamily="2" charset="-122"/>
              </a:rPr>
              <a:t>”</a:t>
            </a:r>
            <a:r>
              <a:rPr lang="zh-CN" altLang="zh-CN" sz="1800" b="1" dirty="0">
                <a:solidFill>
                  <a:srgbClr val="231916"/>
                </a:solidFill>
                <a:effectLst/>
                <a:ea typeface="宋体" panose="02010600030101010101" pitchFamily="2" charset="-122"/>
                <a:cs typeface="宋体" panose="02010600030101010101" pitchFamily="2" charset="-122"/>
              </a:rPr>
              <a:t>的种种举措，将损害我国新《国家安全法》所维护的在北极公域的</a:t>
            </a:r>
            <a:r>
              <a:rPr lang="zh-CN" altLang="en-US" sz="1800" b="1" dirty="0">
                <a:solidFill>
                  <a:srgbClr val="231916"/>
                </a:solidFill>
                <a:effectLst/>
                <a:ea typeface="宋体" panose="02010600030101010101" pitchFamily="2" charset="-122"/>
                <a:cs typeface="宋体" panose="02010600030101010101" pitchFamily="2" charset="-122"/>
              </a:rPr>
              <a:t>“</a:t>
            </a:r>
            <a:r>
              <a:rPr lang="zh-CN" altLang="zh-CN" sz="1800" b="1" dirty="0">
                <a:solidFill>
                  <a:srgbClr val="231916"/>
                </a:solidFill>
                <a:ea typeface="宋体" panose="02010600030101010101" pitchFamily="2" charset="-122"/>
                <a:cs typeface="宋体" panose="02010600030101010101" pitchFamily="2" charset="-122"/>
              </a:rPr>
              <a:t>安全进出、科学考察、开发利用</a:t>
            </a:r>
            <a:r>
              <a:rPr lang="zh-CN" altLang="en-US" sz="1800" b="1" dirty="0">
                <a:solidFill>
                  <a:srgbClr val="231916"/>
                </a:solidFill>
                <a:effectLst/>
                <a:ea typeface="宋体" panose="02010600030101010101" pitchFamily="2" charset="-122"/>
                <a:cs typeface="宋体" panose="02010600030101010101" pitchFamily="2" charset="-122"/>
              </a:rPr>
              <a:t>”</a:t>
            </a:r>
            <a:r>
              <a:rPr lang="zh-CN" altLang="zh-CN" sz="1800" b="1" dirty="0">
                <a:solidFill>
                  <a:srgbClr val="231916"/>
                </a:solidFill>
                <a:effectLst/>
                <a:ea typeface="宋体" panose="02010600030101010101" pitchFamily="2" charset="-122"/>
                <a:cs typeface="宋体" panose="02010600030101010101" pitchFamily="2" charset="-122"/>
              </a:rPr>
              <a:t>等利益；</a:t>
            </a:r>
            <a:r>
              <a:rPr lang="zh-CN" altLang="zh-CN" sz="1800" b="1" dirty="0">
                <a:solidFill>
                  <a:srgbClr val="C00000"/>
                </a:solidFill>
                <a:effectLst/>
                <a:ea typeface="宋体" panose="02010600030101010101" pitchFamily="2" charset="-122"/>
                <a:cs typeface="宋体" panose="02010600030101010101" pitchFamily="2" charset="-122"/>
              </a:rPr>
              <a:t>最后，</a:t>
            </a:r>
            <a:r>
              <a:rPr lang="zh-CN" altLang="zh-CN" sz="1800" b="1" dirty="0">
                <a:solidFill>
                  <a:srgbClr val="231916"/>
                </a:solidFill>
                <a:effectLst/>
                <a:ea typeface="宋体" panose="02010600030101010101" pitchFamily="2" charset="-122"/>
                <a:cs typeface="宋体" panose="02010600030101010101" pitchFamily="2" charset="-122"/>
              </a:rPr>
              <a:t>中国参与北极事务易被西方舆论冠以脸谱化的</a:t>
            </a:r>
            <a:r>
              <a:rPr lang="zh-CN" altLang="en-US" sz="1800" b="1" dirty="0">
                <a:solidFill>
                  <a:srgbClr val="231916"/>
                </a:solidFill>
                <a:effectLst/>
                <a:ea typeface="宋体" panose="02010600030101010101" pitchFamily="2" charset="-122"/>
                <a:cs typeface="宋体" panose="02010600030101010101" pitchFamily="2" charset="-122"/>
              </a:rPr>
              <a:t>“</a:t>
            </a:r>
            <a:r>
              <a:rPr lang="zh-CN" altLang="zh-CN" sz="1800" b="1" dirty="0">
                <a:solidFill>
                  <a:srgbClr val="231916"/>
                </a:solidFill>
                <a:ea typeface="宋体" panose="02010600030101010101" pitchFamily="2" charset="-122"/>
                <a:cs typeface="宋体" panose="02010600030101010101" pitchFamily="2" charset="-122"/>
              </a:rPr>
              <a:t>威胁论</a:t>
            </a:r>
            <a:r>
              <a:rPr lang="zh-CN" altLang="en-US" sz="1800" b="1" dirty="0">
                <a:solidFill>
                  <a:srgbClr val="231916"/>
                </a:solidFill>
                <a:effectLst/>
                <a:ea typeface="宋体" panose="02010600030101010101" pitchFamily="2" charset="-122"/>
                <a:cs typeface="宋体" panose="02010600030101010101" pitchFamily="2" charset="-122"/>
              </a:rPr>
              <a:t>”</a:t>
            </a:r>
            <a:r>
              <a:rPr lang="zh-CN" altLang="zh-CN" sz="1800" b="1" dirty="0">
                <a:solidFill>
                  <a:srgbClr val="231916"/>
                </a:solidFill>
                <a:effectLst/>
                <a:ea typeface="宋体" panose="02010600030101010101" pitchFamily="2" charset="-122"/>
                <a:cs typeface="宋体" panose="02010600030101010101" pitchFamily="2" charset="-122"/>
              </a:rPr>
              <a:t>或</a:t>
            </a:r>
            <a:r>
              <a:rPr lang="zh-CN" altLang="en-US" sz="1800" b="1" dirty="0">
                <a:solidFill>
                  <a:srgbClr val="231916"/>
                </a:solidFill>
                <a:effectLst/>
                <a:ea typeface="宋体" panose="02010600030101010101" pitchFamily="2" charset="-122"/>
                <a:cs typeface="宋体" panose="02010600030101010101" pitchFamily="2" charset="-122"/>
              </a:rPr>
              <a:t>“</a:t>
            </a:r>
            <a:r>
              <a:rPr lang="zh-CN" altLang="zh-CN" sz="1800" b="1" dirty="0">
                <a:solidFill>
                  <a:srgbClr val="231916"/>
                </a:solidFill>
                <a:ea typeface="宋体" panose="02010600030101010101" pitchFamily="2" charset="-122"/>
                <a:cs typeface="宋体" panose="02010600030101010101" pitchFamily="2" charset="-122"/>
              </a:rPr>
              <a:t>资源饥渴论</a:t>
            </a:r>
            <a:r>
              <a:rPr lang="zh-CN" altLang="en-US" sz="1800" b="1" dirty="0">
                <a:solidFill>
                  <a:srgbClr val="231916"/>
                </a:solidFill>
                <a:effectLst/>
                <a:ea typeface="宋体" panose="02010600030101010101" pitchFamily="2" charset="-122"/>
                <a:cs typeface="宋体" panose="02010600030101010101" pitchFamily="2" charset="-122"/>
              </a:rPr>
              <a:t>”</a:t>
            </a:r>
            <a:r>
              <a:rPr lang="zh-CN" altLang="zh-CN" sz="1800" b="1" dirty="0">
                <a:solidFill>
                  <a:srgbClr val="231916"/>
                </a:solidFill>
                <a:effectLst/>
                <a:ea typeface="宋体" panose="02010600030101010101" pitchFamily="2" charset="-122"/>
                <a:cs typeface="宋体" panose="02010600030101010101" pitchFamily="2" charset="-122"/>
              </a:rPr>
              <a:t>，将中国假想为不满足于现有利益分配而试图改变体系的修正力量，在政治上削弱中国的道义感召力，在战略上起到孤立中国的作用，为中国与北极周边国家深入开展合作制造阻碍</a:t>
            </a:r>
            <a:r>
              <a:rPr lang="zh-CN" altLang="en-US" sz="1800" b="1" dirty="0">
                <a:solidFill>
                  <a:srgbClr val="231916"/>
                </a:solidFill>
                <a:effectLst/>
                <a:ea typeface="宋体" panose="02010600030101010101" pitchFamily="2" charset="-122"/>
                <a:cs typeface="宋体" panose="02010600030101010101" pitchFamily="2" charset="-122"/>
              </a:rPr>
              <a:t>。</a:t>
            </a:r>
            <a:endParaRPr lang="en-US" altLang="zh-CN" sz="1800" b="1" dirty="0">
              <a:solidFill>
                <a:srgbClr val="231916"/>
              </a:solidFill>
              <a:effectLst/>
              <a:ea typeface="宋体" panose="02010600030101010101" pitchFamily="2" charset="-122"/>
              <a:cs typeface="宋体" panose="02010600030101010101" pitchFamily="2" charset="-122"/>
            </a:endParaRPr>
          </a:p>
          <a:p>
            <a:pPr>
              <a:lnSpc>
                <a:spcPct val="150000"/>
              </a:lnSpc>
            </a:pPr>
            <a:endParaRPr lang="en-US" altLang="zh-CN" sz="1800" b="1" dirty="0">
              <a:solidFill>
                <a:srgbClr val="00B050"/>
              </a:solidFill>
              <a:effectLst/>
              <a:ea typeface="宋体" panose="02010600030101010101" pitchFamily="2" charset="-122"/>
              <a:cs typeface="宋体" panose="02010600030101010101" pitchFamily="2" charset="-122"/>
            </a:endParaRPr>
          </a:p>
          <a:p>
            <a:endParaRPr lang="en-US" altLang="zh-CN" sz="1800" b="1" dirty="0">
              <a:solidFill>
                <a:srgbClr val="00B050"/>
              </a:solidFill>
              <a:latin typeface="宋体" panose="02010600030101010101" pitchFamily="2" charset="-122"/>
              <a:ea typeface="宋体" panose="02010600030101010101" pitchFamily="2" charset="-122"/>
              <a:cs typeface="宋体" panose="02010600030101010101" pitchFamily="2" charset="-122"/>
            </a:endParaRPr>
          </a:p>
          <a:p>
            <a:endParaRPr lang="en-US" altLang="zh-CN" sz="1800" dirty="0">
              <a:solidFill>
                <a:srgbClr val="231916"/>
              </a:solidFill>
              <a:latin typeface="宋体" panose="02010600030101010101" pitchFamily="2" charset="-122"/>
              <a:ea typeface="宋体" panose="02010600030101010101" pitchFamily="2" charset="-122"/>
              <a:cs typeface="宋体" panose="02010600030101010101" pitchFamily="2" charset="-122"/>
            </a:endParaRPr>
          </a:p>
          <a:p>
            <a:endParaRPr lang="en-US" altLang="zh-CN" sz="1800" dirty="0">
              <a:solidFill>
                <a:srgbClr val="231916"/>
              </a:solidFill>
              <a:latin typeface="宋体" panose="02010600030101010101" pitchFamily="2" charset="-122"/>
              <a:ea typeface="宋体" panose="02010600030101010101" pitchFamily="2" charset="-122"/>
              <a:cs typeface="宋体" panose="02010600030101010101" pitchFamily="2" charset="-122"/>
            </a:endParaRPr>
          </a:p>
          <a:p>
            <a:endParaRPr lang="en-US" altLang="zh-CN" sz="1800" dirty="0">
              <a:solidFill>
                <a:srgbClr val="231916"/>
              </a:solidFill>
              <a:effectLst/>
              <a:latin typeface="宋体" panose="02010600030101010101" pitchFamily="2" charset="-122"/>
              <a:ea typeface="宋体" panose="02010600030101010101" pitchFamily="2" charset="-122"/>
              <a:cs typeface="宋体" panose="02010600030101010101" pitchFamily="2" charset="-122"/>
            </a:endParaRPr>
          </a:p>
          <a:p>
            <a:endParaRPr lang="en-US" altLang="zh-CN" sz="1800" dirty="0">
              <a:solidFill>
                <a:srgbClr val="231916"/>
              </a:solidFill>
              <a:latin typeface="宋体" panose="02010600030101010101" pitchFamily="2" charset="-122"/>
              <a:ea typeface="宋体" panose="02010600030101010101" pitchFamily="2" charset="-122"/>
              <a:cs typeface="宋体" panose="02010600030101010101" pitchFamily="2" charset="-122"/>
            </a:endParaRPr>
          </a:p>
          <a:p>
            <a:endParaRPr lang="en-US" altLang="zh-CN" sz="1800" dirty="0">
              <a:solidFill>
                <a:srgbClr val="231916"/>
              </a:solidFill>
              <a:effectLst/>
              <a:latin typeface="宋体" panose="02010600030101010101" pitchFamily="2" charset="-122"/>
              <a:ea typeface="宋体" panose="02010600030101010101" pitchFamily="2" charset="-122"/>
              <a:cs typeface="宋体" panose="02010600030101010101" pitchFamily="2" charset="-122"/>
            </a:endParaRPr>
          </a:p>
          <a:p>
            <a:endParaRPr lang="en-US" altLang="zh-CN" sz="1800" dirty="0">
              <a:solidFill>
                <a:srgbClr val="231916"/>
              </a:solidFill>
              <a:latin typeface="宋体" panose="02010600030101010101" pitchFamily="2" charset="-122"/>
              <a:ea typeface="宋体" panose="02010600030101010101" pitchFamily="2" charset="-122"/>
              <a:cs typeface="宋体" panose="02010600030101010101" pitchFamily="2" charset="-122"/>
            </a:endParaRPr>
          </a:p>
          <a:p>
            <a:endParaRPr lang="zh-CN" altLang="zh-CN" sz="1800" dirty="0">
              <a:effectLst/>
              <a:latin typeface="宋体" panose="02010600030101010101" pitchFamily="2" charset="-122"/>
              <a:ea typeface="宋体" panose="02010600030101010101" pitchFamily="2" charset="-122"/>
              <a:cs typeface="宋体" panose="02010600030101010101" pitchFamily="2" charset="-122"/>
            </a:endParaRPr>
          </a:p>
          <a:p>
            <a:endParaRPr lang="zh-CN" altLang="en-US" dirty="0"/>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（二）总体</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国家安全观</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组成</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极地安全</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30318409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67995CFD-5746-4C3F-9D85-82584F50EF69}"/>
              </a:ext>
            </a:extLst>
          </p:cNvPr>
          <p:cNvSpPr>
            <a:spLocks noGrp="1"/>
          </p:cNvSpPr>
          <p:nvPr>
            <p:ph idx="1"/>
          </p:nvPr>
        </p:nvSpPr>
        <p:spPr>
          <a:xfrm>
            <a:off x="838091" y="864907"/>
            <a:ext cx="10971372" cy="5547317"/>
          </a:xfrm>
        </p:spPr>
        <p:txBody>
          <a:bodyPr>
            <a:normAutofit/>
          </a:bodyPr>
          <a:lstStyle/>
          <a:p>
            <a:pPr>
              <a:lnSpc>
                <a:spcPct val="150000"/>
              </a:lnSpc>
              <a:spcBef>
                <a:spcPts val="200"/>
              </a:spcBef>
              <a:buFont typeface="Wingdings" panose="05000000000000000000" pitchFamily="2" charset="2"/>
              <a:buChar char="u"/>
            </a:pPr>
            <a:r>
              <a:rPr lang="zh-CN" altLang="zh-CN" sz="1800" b="1" dirty="0" smtClean="0">
                <a:solidFill>
                  <a:srgbClr val="C00000"/>
                </a:solidFill>
                <a:effectLst/>
                <a:ea typeface="宋体" panose="02010600030101010101" pitchFamily="2" charset="-122"/>
                <a:cs typeface="宋体" panose="02010600030101010101" pitchFamily="2" charset="-122"/>
              </a:rPr>
              <a:t>中国</a:t>
            </a:r>
            <a:r>
              <a:rPr lang="zh-CN" altLang="zh-CN" sz="1800" b="1" dirty="0">
                <a:solidFill>
                  <a:srgbClr val="C00000"/>
                </a:solidFill>
                <a:effectLst/>
                <a:ea typeface="宋体" panose="02010600030101010101" pitchFamily="2" charset="-122"/>
                <a:cs typeface="宋体" panose="02010600030101010101" pitchFamily="2" charset="-122"/>
              </a:rPr>
              <a:t>对南极的安全关切</a:t>
            </a:r>
            <a:r>
              <a:rPr lang="zh-CN" altLang="zh-CN" sz="1800" b="1" dirty="0">
                <a:solidFill>
                  <a:srgbClr val="231916"/>
                </a:solidFill>
                <a:effectLst/>
                <a:ea typeface="宋体" panose="02010600030101010101" pitchFamily="2" charset="-122"/>
                <a:cs typeface="宋体" panose="02010600030101010101" pitchFamily="2" charset="-122"/>
              </a:rPr>
              <a:t>更多是随着科技进步、国力增强、海外利益增长等新变化而日益发展起来的。</a:t>
            </a:r>
            <a:endParaRPr lang="en-US" altLang="zh-CN" sz="1800" b="1" dirty="0">
              <a:solidFill>
                <a:srgbClr val="231916"/>
              </a:solidFill>
              <a:effectLst/>
              <a:ea typeface="宋体" panose="02010600030101010101" pitchFamily="2" charset="-122"/>
              <a:cs typeface="宋体" panose="02010600030101010101" pitchFamily="2" charset="-122"/>
            </a:endParaRPr>
          </a:p>
          <a:p>
            <a:pPr>
              <a:lnSpc>
                <a:spcPct val="150000"/>
              </a:lnSpc>
              <a:spcBef>
                <a:spcPts val="200"/>
              </a:spcBef>
            </a:pPr>
            <a:r>
              <a:rPr lang="zh-CN" altLang="zh-CN" sz="1800" b="1" dirty="0">
                <a:solidFill>
                  <a:srgbClr val="C00000"/>
                </a:solidFill>
                <a:effectLst/>
                <a:ea typeface="宋体" panose="02010600030101010101" pitchFamily="2" charset="-122"/>
                <a:cs typeface="宋体" panose="02010600030101010101" pitchFamily="2" charset="-122"/>
              </a:rPr>
              <a:t>一方面，</a:t>
            </a:r>
            <a:r>
              <a:rPr lang="zh-CN" altLang="zh-CN" sz="1800" b="1" dirty="0">
                <a:solidFill>
                  <a:srgbClr val="231916"/>
                </a:solidFill>
                <a:effectLst/>
                <a:ea typeface="宋体" panose="02010600030101010101" pitchFamily="2" charset="-122"/>
                <a:cs typeface="宋体" panose="02010600030101010101" pitchFamily="2" charset="-122"/>
              </a:rPr>
              <a:t>在南极自由进出以及开展</a:t>
            </a:r>
            <a:r>
              <a:rPr lang="zh-CN" altLang="zh-CN" sz="1800" b="1" dirty="0">
                <a:solidFill>
                  <a:srgbClr val="C00000"/>
                </a:solidFill>
                <a:effectLst/>
                <a:ea typeface="宋体" panose="02010600030101010101" pitchFamily="2" charset="-122"/>
                <a:cs typeface="宋体" panose="02010600030101010101" pitchFamily="2" charset="-122"/>
              </a:rPr>
              <a:t>科考、渔业</a:t>
            </a:r>
            <a:r>
              <a:rPr lang="zh-CN" altLang="zh-CN" sz="1800" b="1" dirty="0">
                <a:solidFill>
                  <a:srgbClr val="231916"/>
                </a:solidFill>
                <a:effectLst/>
                <a:ea typeface="宋体" panose="02010600030101010101" pitchFamily="2" charset="-122"/>
                <a:cs typeface="宋体" panose="02010600030101010101" pitchFamily="2" charset="-122"/>
              </a:rPr>
              <a:t>等活动的权利，或将在一定程度上受到设立南极陆地和海洋保护区等</a:t>
            </a:r>
            <a:r>
              <a:rPr lang="zh-CN" altLang="en-US" sz="1800" b="1" dirty="0">
                <a:solidFill>
                  <a:srgbClr val="231916"/>
                </a:solidFill>
                <a:effectLst/>
                <a:ea typeface="宋体" panose="02010600030101010101" pitchFamily="2" charset="-122"/>
                <a:cs typeface="宋体" panose="02010600030101010101" pitchFamily="2" charset="-122"/>
              </a:rPr>
              <a:t>“</a:t>
            </a:r>
            <a:r>
              <a:rPr lang="zh-CN" altLang="zh-CN" sz="1800" b="1" dirty="0">
                <a:solidFill>
                  <a:srgbClr val="231916"/>
                </a:solidFill>
                <a:ea typeface="宋体" panose="02010600030101010101" pitchFamily="2" charset="-122"/>
                <a:cs typeface="宋体" panose="02010600030101010101" pitchFamily="2" charset="-122"/>
              </a:rPr>
              <a:t>圈地</a:t>
            </a:r>
            <a:r>
              <a:rPr lang="zh-CN" altLang="en-US" sz="1800" b="1" dirty="0">
                <a:solidFill>
                  <a:srgbClr val="231916"/>
                </a:solidFill>
                <a:effectLst/>
                <a:ea typeface="宋体" panose="02010600030101010101" pitchFamily="2" charset="-122"/>
                <a:cs typeface="宋体" panose="02010600030101010101" pitchFamily="2" charset="-122"/>
              </a:rPr>
              <a:t>”</a:t>
            </a:r>
            <a:r>
              <a:rPr lang="zh-CN" altLang="zh-CN" sz="1800" b="1" dirty="0">
                <a:solidFill>
                  <a:srgbClr val="231916"/>
                </a:solidFill>
                <a:effectLst/>
                <a:ea typeface="宋体" panose="02010600030101010101" pitchFamily="2" charset="-122"/>
                <a:cs typeface="宋体" panose="02010600030101010101" pitchFamily="2" charset="-122"/>
              </a:rPr>
              <a:t>行为的限制，这要求中国更加实质性地参与《南极条约》和《南极海洋生物资源养护公约》等南极治理机制的议程设置，巩固以现有站基考察站为基础的南极存在。</a:t>
            </a:r>
            <a:endParaRPr lang="en-US" altLang="zh-CN" sz="1800" b="1" dirty="0">
              <a:solidFill>
                <a:srgbClr val="231916"/>
              </a:solidFill>
              <a:effectLst/>
              <a:ea typeface="宋体" panose="02010600030101010101" pitchFamily="2" charset="-122"/>
              <a:cs typeface="宋体" panose="02010600030101010101" pitchFamily="2" charset="-122"/>
            </a:endParaRPr>
          </a:p>
          <a:p>
            <a:pPr>
              <a:lnSpc>
                <a:spcPct val="150000"/>
              </a:lnSpc>
              <a:spcBef>
                <a:spcPts val="200"/>
              </a:spcBef>
            </a:pPr>
            <a:r>
              <a:rPr lang="zh-CN" altLang="zh-CN" sz="1800" b="1" dirty="0">
                <a:solidFill>
                  <a:srgbClr val="C00000"/>
                </a:solidFill>
                <a:effectLst/>
                <a:ea typeface="宋体" panose="02010600030101010101" pitchFamily="2" charset="-122"/>
                <a:cs typeface="宋体" panose="02010600030101010101" pitchFamily="2" charset="-122"/>
              </a:rPr>
              <a:t>另一方面，</a:t>
            </a:r>
            <a:r>
              <a:rPr lang="zh-CN" altLang="zh-CN" sz="1800" b="1" dirty="0">
                <a:solidFill>
                  <a:srgbClr val="231916"/>
                </a:solidFill>
                <a:effectLst/>
                <a:ea typeface="宋体" panose="02010600030101010101" pitchFamily="2" charset="-122"/>
                <a:cs typeface="宋体" panose="02010600030101010101" pitchFamily="2" charset="-122"/>
              </a:rPr>
              <a:t>南极独特的地理区位和环境禀赋使其成为试验和研发</a:t>
            </a:r>
            <a:r>
              <a:rPr lang="zh-CN" altLang="zh-CN" sz="1800" b="1" dirty="0">
                <a:solidFill>
                  <a:srgbClr val="C00000"/>
                </a:solidFill>
                <a:effectLst/>
                <a:ea typeface="宋体" panose="02010600030101010101" pitchFamily="2" charset="-122"/>
                <a:cs typeface="宋体" panose="02010600030101010101" pitchFamily="2" charset="-122"/>
              </a:rPr>
              <a:t>空间天气、卫星遥感、电磁、气象</a:t>
            </a:r>
            <a:r>
              <a:rPr lang="zh-CN" altLang="zh-CN" sz="1800" b="1" dirty="0">
                <a:solidFill>
                  <a:srgbClr val="231916"/>
                </a:solidFill>
                <a:effectLst/>
                <a:ea typeface="宋体" panose="02010600030101010101" pitchFamily="2" charset="-122"/>
                <a:cs typeface="宋体" panose="02010600030101010101" pitchFamily="2" charset="-122"/>
              </a:rPr>
              <a:t>等前沿军事技术，以及训练军事人员和检验军事装备在极端条件下作战能力的有效场所。我国北极考察站有黄河站，南极考察站共有</a:t>
            </a:r>
            <a:r>
              <a:rPr lang="en-US" altLang="zh-CN" sz="1800" b="1" dirty="0">
                <a:solidFill>
                  <a:srgbClr val="231916"/>
                </a:solidFill>
                <a:effectLst/>
                <a:ea typeface="宋体" panose="02010600030101010101" pitchFamily="2" charset="-122"/>
                <a:cs typeface="宋体" panose="02010600030101010101" pitchFamily="2" charset="-122"/>
              </a:rPr>
              <a:t>4</a:t>
            </a:r>
            <a:r>
              <a:rPr lang="zh-CN" altLang="zh-CN" sz="1800" b="1" dirty="0">
                <a:solidFill>
                  <a:srgbClr val="231916"/>
                </a:solidFill>
                <a:effectLst/>
                <a:ea typeface="宋体" panose="02010600030101010101" pitchFamily="2" charset="-122"/>
                <a:cs typeface="宋体" panose="02010600030101010101" pitchFamily="2" charset="-122"/>
              </a:rPr>
              <a:t>个，分别是长城站、中山站、泰山站和昆仑站。此外，我国研发了第一艘自主建造的极地科学考察破冰船</a:t>
            </a:r>
            <a:r>
              <a:rPr lang="zh-CN" altLang="en-US" sz="1800" b="1" dirty="0">
                <a:solidFill>
                  <a:srgbClr val="231916"/>
                </a:solidFill>
                <a:effectLst/>
                <a:ea typeface="宋体" panose="02010600030101010101" pitchFamily="2" charset="-122"/>
                <a:cs typeface="宋体" panose="02010600030101010101" pitchFamily="2" charset="-122"/>
              </a:rPr>
              <a:t>“</a:t>
            </a:r>
            <a:r>
              <a:rPr lang="zh-CN" altLang="zh-CN" sz="1800" b="1" dirty="0">
                <a:solidFill>
                  <a:srgbClr val="231916"/>
                </a:solidFill>
                <a:ea typeface="宋体" panose="02010600030101010101" pitchFamily="2" charset="-122"/>
                <a:cs typeface="宋体" panose="02010600030101010101" pitchFamily="2" charset="-122"/>
              </a:rPr>
              <a:t>雪龙</a:t>
            </a:r>
            <a:r>
              <a:rPr lang="en-US" altLang="zh-CN" sz="1800" b="1" dirty="0">
                <a:solidFill>
                  <a:srgbClr val="231916"/>
                </a:solidFill>
                <a:ea typeface="宋体" panose="02010600030101010101" pitchFamily="2" charset="-122"/>
                <a:cs typeface="宋体" panose="02010600030101010101" pitchFamily="2" charset="-122"/>
              </a:rPr>
              <a:t>2</a:t>
            </a:r>
            <a:r>
              <a:rPr lang="zh-CN" altLang="zh-CN" sz="1800" b="1" dirty="0">
                <a:solidFill>
                  <a:srgbClr val="231916"/>
                </a:solidFill>
                <a:ea typeface="宋体" panose="02010600030101010101" pitchFamily="2" charset="-122"/>
                <a:cs typeface="宋体" panose="02010600030101010101" pitchFamily="2" charset="-122"/>
              </a:rPr>
              <a:t>号</a:t>
            </a:r>
            <a:r>
              <a:rPr lang="zh-CN" altLang="en-US" sz="1800" b="1" dirty="0">
                <a:solidFill>
                  <a:srgbClr val="231916"/>
                </a:solidFill>
                <a:effectLst/>
                <a:ea typeface="宋体" panose="02010600030101010101" pitchFamily="2" charset="-122"/>
                <a:cs typeface="宋体" panose="02010600030101010101" pitchFamily="2" charset="-122"/>
              </a:rPr>
              <a:t>”。</a:t>
            </a:r>
            <a:endParaRPr lang="en-US" altLang="zh-CN" sz="1800" b="1" dirty="0">
              <a:solidFill>
                <a:srgbClr val="231916"/>
              </a:solidFill>
              <a:effectLst/>
              <a:ea typeface="宋体" panose="02010600030101010101" pitchFamily="2" charset="-122"/>
              <a:cs typeface="宋体" panose="02010600030101010101" pitchFamily="2" charset="-122"/>
            </a:endParaRPr>
          </a:p>
          <a:p>
            <a:pPr>
              <a:lnSpc>
                <a:spcPct val="150000"/>
              </a:lnSpc>
              <a:spcBef>
                <a:spcPts val="200"/>
              </a:spcBef>
            </a:pPr>
            <a:r>
              <a:rPr lang="zh-CN" altLang="zh-CN" sz="1800" b="1" dirty="0">
                <a:solidFill>
                  <a:srgbClr val="C00000"/>
                </a:solidFill>
                <a:effectLst/>
                <a:latin typeface="宋体" panose="02010600030101010101" pitchFamily="2" charset="-122"/>
                <a:ea typeface="宋体" panose="02010600030101010101" pitchFamily="2" charset="-122"/>
                <a:cs typeface="宋体" panose="02010600030101010101" pitchFamily="2" charset="-122"/>
              </a:rPr>
              <a:t>维护好我国极地安全，必须</a:t>
            </a:r>
            <a:r>
              <a:rPr lang="zh-CN" altLang="zh-CN" sz="1800" b="1" dirty="0">
                <a:effectLst/>
                <a:latin typeface="宋体" panose="02010600030101010101" pitchFamily="2" charset="-122"/>
                <a:ea typeface="宋体" panose="02010600030101010101" pitchFamily="2" charset="-122"/>
                <a:cs typeface="宋体" panose="02010600030101010101" pitchFamily="2" charset="-122"/>
              </a:rPr>
              <a:t>在国家总体安全观的指导下，把以极地为代表的全球公</a:t>
            </a:r>
            <a:r>
              <a:rPr lang="zh-CN" altLang="zh-CN" sz="1800" b="1" dirty="0">
                <a:effectLst/>
                <a:ea typeface="宋体" panose="02010600030101010101" pitchFamily="2" charset="-122"/>
                <a:cs typeface="宋体" panose="02010600030101010101" pitchFamily="2" charset="-122"/>
              </a:rPr>
              <a:t>域纳入我国国家安全范畴</a:t>
            </a:r>
            <a:r>
              <a:rPr lang="zh-CN" altLang="en-US" sz="1800" b="1" dirty="0">
                <a:effectLst/>
                <a:ea typeface="宋体" panose="02010600030101010101" pitchFamily="2" charset="-122"/>
                <a:cs typeface="宋体" panose="02010600030101010101" pitchFamily="2" charset="-122"/>
              </a:rPr>
              <a:t>，</a:t>
            </a:r>
            <a:r>
              <a:rPr lang="zh-CN" altLang="zh-CN" sz="1800" b="1" dirty="0">
                <a:effectLst/>
                <a:ea typeface="宋体" panose="02010600030101010101" pitchFamily="2" charset="-122"/>
                <a:cs typeface="宋体" panose="02010600030101010101" pitchFamily="2" charset="-122"/>
              </a:rPr>
              <a:t>以维护国家安全和日益拓展的海外利益。</a:t>
            </a:r>
            <a:r>
              <a:rPr lang="zh-CN" altLang="zh-CN" sz="1800" b="1" dirty="0">
                <a:solidFill>
                  <a:srgbClr val="00B050"/>
                </a:solidFill>
                <a:effectLst/>
                <a:ea typeface="宋体" panose="02010600030101010101" pitchFamily="2" charset="-122"/>
                <a:cs typeface="宋体" panose="02010600030101010101" pitchFamily="2" charset="-122"/>
              </a:rPr>
              <a:t>首先，</a:t>
            </a:r>
            <a:r>
              <a:rPr lang="zh-CN" altLang="zh-CN" sz="1800" b="1" dirty="0">
                <a:effectLst/>
                <a:ea typeface="宋体" panose="02010600030101010101" pitchFamily="2" charset="-122"/>
                <a:cs typeface="宋体" panose="02010600030101010101" pitchFamily="2" charset="-122"/>
              </a:rPr>
              <a:t>倡导极地公域包容性发展，增强战略主动性，提出基于共同利益的极地公域观</a:t>
            </a:r>
            <a:r>
              <a:rPr lang="zh-CN" altLang="en-US" sz="1800" b="1" dirty="0">
                <a:ea typeface="宋体" panose="02010600030101010101" pitchFamily="2" charset="-122"/>
                <a:cs typeface="宋体" panose="02010600030101010101" pitchFamily="2" charset="-122"/>
              </a:rPr>
              <a:t>。</a:t>
            </a:r>
            <a:r>
              <a:rPr lang="zh-CN" altLang="zh-CN" sz="1800" b="1" dirty="0">
                <a:solidFill>
                  <a:srgbClr val="00B050"/>
                </a:solidFill>
                <a:effectLst/>
                <a:ea typeface="宋体" panose="02010600030101010101" pitchFamily="2" charset="-122"/>
                <a:cs typeface="宋体" panose="02010600030101010101" pitchFamily="2" charset="-122"/>
              </a:rPr>
              <a:t>其次，</a:t>
            </a:r>
            <a:r>
              <a:rPr lang="zh-CN" altLang="zh-CN" sz="1800" b="1" dirty="0">
                <a:effectLst/>
                <a:ea typeface="宋体" panose="02010600030101010101" pitchFamily="2" charset="-122"/>
                <a:cs typeface="宋体" panose="02010600030101010101" pitchFamily="2" charset="-122"/>
              </a:rPr>
              <a:t>积极参与，防范异化，开展广泛、多层次的国际合作。积极参与极地公域的制度建设，提出建设性、公平公正的治理方案和行为准则。</a:t>
            </a:r>
            <a:r>
              <a:rPr lang="zh-CN" altLang="en-US" sz="1800" b="1" dirty="0">
                <a:solidFill>
                  <a:srgbClr val="00B050"/>
                </a:solidFill>
                <a:ea typeface="宋体" panose="02010600030101010101" pitchFamily="2" charset="-122"/>
                <a:cs typeface="宋体" panose="02010600030101010101" pitchFamily="2" charset="-122"/>
              </a:rPr>
              <a:t>最后</a:t>
            </a:r>
            <a:r>
              <a:rPr lang="zh-CN" altLang="zh-CN" sz="1800" b="1" dirty="0">
                <a:solidFill>
                  <a:srgbClr val="00B050"/>
                </a:solidFill>
                <a:effectLst/>
                <a:ea typeface="宋体" panose="02010600030101010101" pitchFamily="2" charset="-122"/>
                <a:cs typeface="宋体" panose="02010600030101010101" pitchFamily="2" charset="-122"/>
              </a:rPr>
              <a:t>，</a:t>
            </a:r>
            <a:r>
              <a:rPr lang="zh-CN" altLang="zh-CN" sz="1800" b="1" dirty="0">
                <a:effectLst/>
                <a:ea typeface="宋体" panose="02010600030101010101" pitchFamily="2" charset="-122"/>
                <a:cs typeface="宋体" panose="02010600030101010101" pitchFamily="2" charset="-122"/>
              </a:rPr>
              <a:t>加强能力建设，促进极地领域的军民融合。</a:t>
            </a:r>
            <a:endParaRPr lang="zh-CN" altLang="zh-CN" sz="1800" b="1" dirty="0">
              <a:effectLst/>
              <a:latin typeface="宋体" panose="02010600030101010101" pitchFamily="2" charset="-122"/>
              <a:ea typeface="宋体" panose="02010600030101010101" pitchFamily="2" charset="-122"/>
              <a:cs typeface="宋体" panose="02010600030101010101" pitchFamily="2" charset="-122"/>
            </a:endParaRPr>
          </a:p>
          <a:p>
            <a:pPr>
              <a:lnSpc>
                <a:spcPct val="150000"/>
              </a:lnSpc>
              <a:spcBef>
                <a:spcPts val="200"/>
              </a:spcBef>
            </a:pPr>
            <a:endParaRPr lang="en-US" altLang="zh-CN" sz="1800" b="1" dirty="0">
              <a:solidFill>
                <a:srgbClr val="00B050"/>
              </a:solidFill>
              <a:effectLst/>
              <a:ea typeface="宋体" panose="02010600030101010101" pitchFamily="2" charset="-122"/>
              <a:cs typeface="宋体" panose="02010600030101010101" pitchFamily="2" charset="-122"/>
            </a:endParaRPr>
          </a:p>
          <a:p>
            <a:endParaRPr lang="en-US" altLang="zh-CN" sz="1800" b="1" dirty="0">
              <a:solidFill>
                <a:srgbClr val="00B050"/>
              </a:solidFill>
              <a:latin typeface="宋体" panose="02010600030101010101" pitchFamily="2" charset="-122"/>
              <a:ea typeface="宋体" panose="02010600030101010101" pitchFamily="2" charset="-122"/>
              <a:cs typeface="宋体" panose="02010600030101010101" pitchFamily="2" charset="-122"/>
            </a:endParaRPr>
          </a:p>
          <a:p>
            <a:endParaRPr lang="en-US" altLang="zh-CN" sz="1800" dirty="0">
              <a:solidFill>
                <a:srgbClr val="231916"/>
              </a:solidFill>
              <a:latin typeface="宋体" panose="02010600030101010101" pitchFamily="2" charset="-122"/>
              <a:ea typeface="宋体" panose="02010600030101010101" pitchFamily="2" charset="-122"/>
              <a:cs typeface="宋体" panose="02010600030101010101" pitchFamily="2" charset="-122"/>
            </a:endParaRPr>
          </a:p>
          <a:p>
            <a:endParaRPr lang="en-US" altLang="zh-CN" sz="1800" dirty="0">
              <a:solidFill>
                <a:srgbClr val="231916"/>
              </a:solidFill>
              <a:latin typeface="宋体" panose="02010600030101010101" pitchFamily="2" charset="-122"/>
              <a:ea typeface="宋体" panose="02010600030101010101" pitchFamily="2" charset="-122"/>
              <a:cs typeface="宋体" panose="02010600030101010101" pitchFamily="2" charset="-122"/>
            </a:endParaRPr>
          </a:p>
          <a:p>
            <a:endParaRPr lang="en-US" altLang="zh-CN" sz="1800" dirty="0">
              <a:solidFill>
                <a:srgbClr val="231916"/>
              </a:solidFill>
              <a:effectLst/>
              <a:latin typeface="宋体" panose="02010600030101010101" pitchFamily="2" charset="-122"/>
              <a:ea typeface="宋体" panose="02010600030101010101" pitchFamily="2" charset="-122"/>
              <a:cs typeface="宋体" panose="02010600030101010101" pitchFamily="2" charset="-122"/>
            </a:endParaRPr>
          </a:p>
          <a:p>
            <a:endParaRPr lang="en-US" altLang="zh-CN" sz="1800" dirty="0">
              <a:solidFill>
                <a:srgbClr val="231916"/>
              </a:solidFill>
              <a:latin typeface="宋体" panose="02010600030101010101" pitchFamily="2" charset="-122"/>
              <a:ea typeface="宋体" panose="02010600030101010101" pitchFamily="2" charset="-122"/>
              <a:cs typeface="宋体" panose="02010600030101010101" pitchFamily="2" charset="-122"/>
            </a:endParaRPr>
          </a:p>
          <a:p>
            <a:endParaRPr lang="en-US" altLang="zh-CN" sz="1800" dirty="0">
              <a:solidFill>
                <a:srgbClr val="231916"/>
              </a:solidFill>
              <a:effectLst/>
              <a:latin typeface="宋体" panose="02010600030101010101" pitchFamily="2" charset="-122"/>
              <a:ea typeface="宋体" panose="02010600030101010101" pitchFamily="2" charset="-122"/>
              <a:cs typeface="宋体" panose="02010600030101010101" pitchFamily="2" charset="-122"/>
            </a:endParaRPr>
          </a:p>
          <a:p>
            <a:endParaRPr lang="en-US" altLang="zh-CN" sz="1800" dirty="0">
              <a:solidFill>
                <a:srgbClr val="231916"/>
              </a:solidFill>
              <a:latin typeface="宋体" panose="02010600030101010101" pitchFamily="2" charset="-122"/>
              <a:ea typeface="宋体" panose="02010600030101010101" pitchFamily="2" charset="-122"/>
              <a:cs typeface="宋体" panose="02010600030101010101" pitchFamily="2" charset="-122"/>
            </a:endParaRPr>
          </a:p>
          <a:p>
            <a:endParaRPr lang="zh-CN" altLang="zh-CN" sz="1800" dirty="0">
              <a:effectLst/>
              <a:latin typeface="宋体" panose="02010600030101010101" pitchFamily="2" charset="-122"/>
              <a:ea typeface="宋体" panose="02010600030101010101" pitchFamily="2" charset="-122"/>
              <a:cs typeface="宋体" panose="02010600030101010101" pitchFamily="2" charset="-122"/>
            </a:endParaRPr>
          </a:p>
          <a:p>
            <a:endParaRPr lang="zh-CN" altLang="en-US" dirty="0"/>
          </a:p>
        </p:txBody>
      </p:sp>
    </p:spTree>
    <p:extLst>
      <p:ext uri="{BB962C8B-B14F-4D97-AF65-F5344CB8AC3E}">
        <p14:creationId xmlns:p14="http://schemas.microsoft.com/office/powerpoint/2010/main" val="36100169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0CE783F8-D1D4-45FB-990F-DB3C6F192A6E}"/>
              </a:ext>
            </a:extLst>
          </p:cNvPr>
          <p:cNvSpPr>
            <a:spLocks noGrp="1"/>
          </p:cNvSpPr>
          <p:nvPr>
            <p:ph idx="1"/>
          </p:nvPr>
        </p:nvSpPr>
        <p:spPr>
          <a:xfrm>
            <a:off x="484553" y="1296171"/>
            <a:ext cx="11324269" cy="5430426"/>
          </a:xfrm>
        </p:spPr>
        <p:txBody>
          <a:bodyPr>
            <a:normAutofit lnSpcReduction="10000"/>
          </a:bodyPr>
          <a:lstStyle/>
          <a:p>
            <a:pPr>
              <a:lnSpc>
                <a:spcPct val="150000"/>
              </a:lnSpc>
              <a:spcBef>
                <a:spcPts val="500"/>
              </a:spcBef>
            </a:pP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总体国家安全观是</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超越传统理念</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的</a:t>
            </a:r>
            <a:r>
              <a:rPr lang="en-US" altLang="zh-CN" sz="18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新国家安全观</a:t>
            </a:r>
            <a:r>
              <a:rPr lang="en-US" altLang="zh-CN" sz="18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。它具有以下几个</a:t>
            </a:r>
            <a:r>
              <a:rPr lang="zh-CN" altLang="zh-CN" sz="2400" b="1" dirty="0">
                <a:solidFill>
                  <a:srgbClr val="0070C0"/>
                </a:solidFill>
                <a:effectLst/>
                <a:latin typeface="微软雅黑" pitchFamily="34" charset="-122"/>
                <a:ea typeface="微软雅黑" pitchFamily="34" charset="-122"/>
                <a:cs typeface="宋体" panose="02010600030101010101" pitchFamily="2" charset="-122"/>
              </a:rPr>
              <a:t>特点</a:t>
            </a:r>
            <a:r>
              <a:rPr lang="zh-CN" altLang="en-US" sz="2400" b="1" dirty="0">
                <a:solidFill>
                  <a:srgbClr val="0070C0"/>
                </a:solidFill>
                <a:latin typeface="微软雅黑" pitchFamily="34" charset="-122"/>
                <a:ea typeface="微软雅黑" pitchFamily="34" charset="-122"/>
                <a:cs typeface="Arial Unicode MS"/>
              </a:rPr>
              <a:t>：</a:t>
            </a:r>
            <a:endParaRPr lang="zh-CN" altLang="zh-CN" sz="2400" b="1" dirty="0">
              <a:solidFill>
                <a:srgbClr val="0070C0"/>
              </a:solidFill>
              <a:effectLst/>
              <a:latin typeface="微软雅黑" pitchFamily="34" charset="-122"/>
              <a:ea typeface="微软雅黑" pitchFamily="34" charset="-122"/>
              <a:cs typeface="Arial Unicode MS"/>
            </a:endParaRPr>
          </a:p>
          <a:p>
            <a:pPr>
              <a:lnSpc>
                <a:spcPct val="150000"/>
              </a:lnSpc>
              <a:spcBef>
                <a:spcPts val="500"/>
              </a:spcBef>
            </a:pPr>
            <a:r>
              <a:rPr lang="en-US" altLang="zh-CN" sz="1800" b="1" dirty="0">
                <a:solidFill>
                  <a:srgbClr val="739C7C"/>
                </a:solidFill>
                <a:effectLst/>
                <a:latin typeface="微软雅黑" pitchFamily="34" charset="-122"/>
                <a:ea typeface="微软雅黑" pitchFamily="34" charset="-122"/>
                <a:cs typeface="宋体" panose="02010600030101010101" pitchFamily="2" charset="-122"/>
              </a:rPr>
              <a:t>1</a:t>
            </a:r>
            <a:r>
              <a:rPr lang="zh-CN" altLang="zh-CN" sz="1800" b="1" dirty="0">
                <a:solidFill>
                  <a:srgbClr val="739C7C"/>
                </a:solidFill>
                <a:effectLst/>
                <a:latin typeface="微软雅黑" pitchFamily="34" charset="-122"/>
                <a:ea typeface="微软雅黑" pitchFamily="34" charset="-122"/>
                <a:cs typeface="宋体" panose="02010600030101010101" pitchFamily="2" charset="-122"/>
              </a:rPr>
              <a:t>．总体国家安全观是全面系统的安全观</a:t>
            </a:r>
            <a:endParaRPr lang="en-US" altLang="zh-CN" sz="2000" b="1" dirty="0">
              <a:effectLst/>
              <a:latin typeface="微软雅黑" pitchFamily="34" charset="-122"/>
              <a:ea typeface="微软雅黑" pitchFamily="34" charset="-122"/>
              <a:cs typeface="宋体" panose="02010600030101010101" pitchFamily="2" charset="-122"/>
            </a:endParaRPr>
          </a:p>
          <a:p>
            <a:pPr>
              <a:lnSpc>
                <a:spcPct val="150000"/>
              </a:lnSpc>
              <a:spcBef>
                <a:spcPts val="500"/>
              </a:spcBef>
            </a:pP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总体国家安全观避免了像过去只关注政治、军事安全而忽视经济、文化、社会、网络、生态等领域的安全，全面认识和把握各领域各方面的安全问题，比以前的安全观更具全面性、完整性。</a:t>
            </a:r>
            <a:endParaRPr lang="en-US" altLang="zh-CN" sz="1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500"/>
              </a:spcBef>
            </a:pPr>
            <a:r>
              <a:rPr lang="en-US" altLang="zh-CN" sz="1800" b="1" dirty="0">
                <a:solidFill>
                  <a:srgbClr val="739C7C"/>
                </a:solidFill>
                <a:effectLst/>
                <a:latin typeface="微软雅黑" pitchFamily="34" charset="-122"/>
                <a:ea typeface="微软雅黑" pitchFamily="34" charset="-122"/>
                <a:cs typeface="宋体" panose="02010600030101010101" pitchFamily="2" charset="-122"/>
              </a:rPr>
              <a:t>2</a:t>
            </a:r>
            <a:r>
              <a:rPr lang="zh-CN" altLang="zh-CN" sz="1800" b="1" dirty="0">
                <a:solidFill>
                  <a:srgbClr val="739C7C"/>
                </a:solidFill>
                <a:effectLst/>
                <a:latin typeface="微软雅黑" pitchFamily="34" charset="-122"/>
                <a:ea typeface="微软雅黑" pitchFamily="34" charset="-122"/>
                <a:cs typeface="宋体" panose="02010600030101010101" pitchFamily="2" charset="-122"/>
              </a:rPr>
              <a:t>．总体国家安全观是动态持续的安全观</a:t>
            </a:r>
            <a:endParaRPr lang="en-US" altLang="zh-CN" sz="1800" b="1" dirty="0">
              <a:solidFill>
                <a:srgbClr val="739C7C"/>
              </a:solidFill>
              <a:effectLst/>
              <a:latin typeface="微软雅黑" pitchFamily="34" charset="-122"/>
              <a:ea typeface="微软雅黑" pitchFamily="34" charset="-122"/>
              <a:cs typeface="宋体" panose="02010600030101010101" pitchFamily="2" charset="-122"/>
            </a:endParaRPr>
          </a:p>
          <a:p>
            <a:pPr>
              <a:lnSpc>
                <a:spcPct val="150000"/>
              </a:lnSpc>
              <a:spcBef>
                <a:spcPts val="500"/>
              </a:spcBef>
            </a:pP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发展和安全并重，以实现持久安全。</a:t>
            </a:r>
            <a:endParaRPr lang="en-US" altLang="zh-CN" sz="1800" b="1" dirty="0">
              <a:solidFill>
                <a:srgbClr val="231916"/>
              </a:solidFill>
              <a:latin typeface="微软雅黑" pitchFamily="34" charset="-122"/>
              <a:ea typeface="微软雅黑" pitchFamily="34" charset="-122"/>
              <a:cs typeface="宋体" panose="02010600030101010101" pitchFamily="2" charset="-122"/>
            </a:endParaRPr>
          </a:p>
          <a:p>
            <a:pPr>
              <a:lnSpc>
                <a:spcPct val="150000"/>
              </a:lnSpc>
              <a:spcBef>
                <a:spcPts val="500"/>
              </a:spcBef>
            </a:pPr>
            <a:r>
              <a:rPr lang="en-US" altLang="zh-CN" sz="1800" b="1" dirty="0">
                <a:solidFill>
                  <a:srgbClr val="739C7C"/>
                </a:solidFill>
                <a:effectLst/>
                <a:latin typeface="微软雅黑" pitchFamily="34" charset="-122"/>
                <a:ea typeface="微软雅黑" pitchFamily="34" charset="-122"/>
                <a:cs typeface="宋体" panose="02010600030101010101" pitchFamily="2" charset="-122"/>
              </a:rPr>
              <a:t>3</a:t>
            </a:r>
            <a:r>
              <a:rPr lang="zh-CN" altLang="zh-CN" sz="1800" b="1" dirty="0">
                <a:solidFill>
                  <a:srgbClr val="739C7C"/>
                </a:solidFill>
                <a:effectLst/>
                <a:latin typeface="微软雅黑" pitchFamily="34" charset="-122"/>
                <a:ea typeface="微软雅黑" pitchFamily="34" charset="-122"/>
                <a:cs typeface="宋体" panose="02010600030101010101" pitchFamily="2" charset="-122"/>
              </a:rPr>
              <a:t>．总体国家安全观是合作共赢的安全观</a:t>
            </a:r>
            <a:endParaRPr lang="en-US" altLang="zh-CN" sz="1800" b="1" dirty="0">
              <a:solidFill>
                <a:srgbClr val="739C7C"/>
              </a:solidFill>
              <a:effectLst/>
              <a:latin typeface="微软雅黑" pitchFamily="34" charset="-122"/>
              <a:ea typeface="微软雅黑" pitchFamily="34" charset="-122"/>
              <a:cs typeface="宋体" panose="02010600030101010101" pitchFamily="2" charset="-122"/>
            </a:endParaRPr>
          </a:p>
          <a:p>
            <a:pPr>
              <a:lnSpc>
                <a:spcPct val="150000"/>
              </a:lnSpc>
              <a:spcBef>
                <a:spcPts val="500"/>
              </a:spcBef>
            </a:pP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总体国家安全观强调以促进国际安全为依托，既重视自身安全，又重视共同安全，坚持合作共赢、共同发展，走和平发展道路，构建人类命运共同体</a:t>
            </a:r>
            <a:r>
              <a:rPr lang="zh-CN" altLang="en-US" sz="18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这是双赢、共赢的新理念</a:t>
            </a:r>
            <a:r>
              <a:rPr lang="zh-CN" altLang="en-US" sz="18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1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500"/>
              </a:spcBef>
            </a:pPr>
            <a:r>
              <a:rPr lang="en-US" altLang="zh-CN" sz="1800" b="1" dirty="0">
                <a:solidFill>
                  <a:srgbClr val="739C7C"/>
                </a:solidFill>
                <a:effectLst/>
                <a:latin typeface="微软雅黑" pitchFamily="34" charset="-122"/>
                <a:ea typeface="微软雅黑" pitchFamily="34" charset="-122"/>
                <a:cs typeface="宋体" panose="02010600030101010101" pitchFamily="2" charset="-122"/>
              </a:rPr>
              <a:t>4</a:t>
            </a:r>
            <a:r>
              <a:rPr lang="zh-CN" altLang="zh-CN" sz="1800" b="1" dirty="0">
                <a:solidFill>
                  <a:srgbClr val="739C7C"/>
                </a:solidFill>
                <a:effectLst/>
                <a:latin typeface="微软雅黑" pitchFamily="34" charset="-122"/>
                <a:ea typeface="微软雅黑" pitchFamily="34" charset="-122"/>
                <a:cs typeface="宋体" panose="02010600030101010101" pitchFamily="2" charset="-122"/>
              </a:rPr>
              <a:t>．总体国家安全观是人本民本的安全观</a:t>
            </a:r>
            <a:endParaRPr lang="en-US" altLang="zh-CN" sz="1800" b="1" dirty="0">
              <a:solidFill>
                <a:srgbClr val="231916"/>
              </a:solidFill>
              <a:latin typeface="微软雅黑" pitchFamily="34" charset="-122"/>
              <a:ea typeface="微软雅黑" pitchFamily="34" charset="-122"/>
              <a:cs typeface="宋体" panose="02010600030101010101" pitchFamily="2" charset="-122"/>
            </a:endParaRPr>
          </a:p>
          <a:p>
            <a:pPr>
              <a:lnSpc>
                <a:spcPct val="150000"/>
              </a:lnSpc>
              <a:spcBef>
                <a:spcPts val="500"/>
              </a:spcBef>
            </a:pP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离开人的安全，国家安全就失去意义。</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总体国家安全观，把对物的关切与对人的关切结合起来</a:t>
            </a:r>
            <a:r>
              <a:rPr lang="zh-CN" altLang="en-US" sz="18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坚持以人民安全为宗旨，坚持以民为本</a:t>
            </a:r>
            <a:r>
              <a:rPr lang="zh-CN" altLang="en-US" sz="18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真正夯实国家安全的群众基础。</a:t>
            </a:r>
            <a:endParaRPr lang="zh-CN" altLang="zh-CN" sz="2000" b="1" dirty="0">
              <a:effectLst/>
              <a:latin typeface="微软雅黑" pitchFamily="34" charset="-122"/>
              <a:ea typeface="微软雅黑" pitchFamily="34" charset="-122"/>
              <a:cs typeface="宋体" panose="02010600030101010101" pitchFamily="2" charset="-122"/>
            </a:endParaRPr>
          </a:p>
        </p:txBody>
      </p:sp>
      <p:sp>
        <p:nvSpPr>
          <p:cNvPr id="6"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（三）总体</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国家安全观</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的特点</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4005323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 Box 45"/>
          <p:cNvSpPr txBox="1">
            <a:spLocks noChangeArrowheads="1"/>
          </p:cNvSpPr>
          <p:nvPr/>
        </p:nvSpPr>
        <p:spPr bwMode="auto">
          <a:xfrm>
            <a:off x="0" y="2617673"/>
            <a:ext cx="12190413" cy="1152792"/>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lgn="ct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、国家安全概述</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pic>
        <p:nvPicPr>
          <p:cNvPr id="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24482" y="91217"/>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组合 10"/>
          <p:cNvGrpSpPr/>
          <p:nvPr/>
        </p:nvGrpSpPr>
        <p:grpSpPr>
          <a:xfrm>
            <a:off x="5330167" y="5413620"/>
            <a:ext cx="5980563" cy="1002953"/>
            <a:chOff x="4937600" y="5457134"/>
            <a:chExt cx="5980563" cy="1002953"/>
          </a:xfrm>
        </p:grpSpPr>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9045443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0CE783F8-D1D4-45FB-990F-DB3C6F192A6E}"/>
              </a:ext>
            </a:extLst>
          </p:cNvPr>
          <p:cNvSpPr>
            <a:spLocks noGrp="1"/>
          </p:cNvSpPr>
          <p:nvPr>
            <p:ph idx="1"/>
          </p:nvPr>
        </p:nvSpPr>
        <p:spPr>
          <a:xfrm>
            <a:off x="452846" y="1437295"/>
            <a:ext cx="11443063" cy="5068007"/>
          </a:xfrm>
        </p:spPr>
        <p:txBody>
          <a:bodyPr>
            <a:noAutofit/>
          </a:bodyPr>
          <a:lstStyle/>
          <a:p>
            <a:pPr>
              <a:lnSpc>
                <a:spcPct val="150000"/>
              </a:lnSpc>
            </a:pPr>
            <a:r>
              <a:rPr lang="zh-CN" altLang="zh-CN" sz="2600" b="1" dirty="0" smtClean="0">
                <a:solidFill>
                  <a:srgbClr val="0070C0"/>
                </a:solidFill>
                <a:effectLst/>
                <a:latin typeface="微软雅黑" pitchFamily="34" charset="-122"/>
                <a:ea typeface="微软雅黑" pitchFamily="34" charset="-122"/>
                <a:cs typeface="宋体" panose="02010600030101010101" pitchFamily="2" charset="-122"/>
              </a:rPr>
              <a:t>首先</a:t>
            </a:r>
            <a:r>
              <a:rPr lang="zh-CN" altLang="zh-CN" sz="2600" b="1" dirty="0">
                <a:solidFill>
                  <a:srgbClr val="0070C0"/>
                </a:solidFill>
                <a:effectLst/>
                <a:latin typeface="微软雅黑" pitchFamily="34" charset="-122"/>
                <a:ea typeface="微软雅黑" pitchFamily="34" charset="-122"/>
                <a:cs typeface="宋体" panose="02010600030101010101" pitchFamily="2" charset="-122"/>
              </a:rPr>
              <a:t>，</a:t>
            </a:r>
            <a:r>
              <a:rPr lang="zh-CN" altLang="zh-CN" sz="2600" b="1" dirty="0">
                <a:effectLst/>
                <a:latin typeface="微软雅黑" pitchFamily="34" charset="-122"/>
                <a:ea typeface="微软雅黑" pitchFamily="34" charset="-122"/>
                <a:cs typeface="宋体" panose="02010600030101010101" pitchFamily="2" charset="-122"/>
              </a:rPr>
              <a:t>总体国家安全观承载</a:t>
            </a: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为实现中华民族伟大复兴提供坚强保障的历史使命</a:t>
            </a:r>
            <a:r>
              <a:rPr lang="zh-CN" altLang="zh-CN" sz="2600" b="1" dirty="0">
                <a:effectLst/>
                <a:latin typeface="微软雅黑" pitchFamily="34" charset="-122"/>
                <a:ea typeface="微软雅黑" pitchFamily="34" charset="-122"/>
                <a:cs typeface="宋体" panose="02010600030101010101" pitchFamily="2" charset="-122"/>
              </a:rPr>
              <a:t>，具有鲜明的时代特色。</a:t>
            </a:r>
          </a:p>
          <a:p>
            <a:pPr>
              <a:lnSpc>
                <a:spcPct val="150000"/>
              </a:lnSpc>
            </a:pPr>
            <a:r>
              <a:rPr lang="zh-CN" altLang="zh-CN" sz="2600" b="1" dirty="0">
                <a:solidFill>
                  <a:srgbClr val="0070C0"/>
                </a:solidFill>
                <a:effectLst/>
                <a:latin typeface="微软雅黑" pitchFamily="34" charset="-122"/>
                <a:ea typeface="微软雅黑" pitchFamily="34" charset="-122"/>
                <a:cs typeface="宋体" panose="02010600030101010101" pitchFamily="2" charset="-122"/>
              </a:rPr>
              <a:t>其次，</a:t>
            </a:r>
            <a:r>
              <a:rPr lang="zh-CN" altLang="zh-CN" sz="2600" b="1" dirty="0">
                <a:effectLst/>
                <a:latin typeface="微软雅黑" pitchFamily="34" charset="-122"/>
                <a:ea typeface="微软雅黑" pitchFamily="34" charset="-122"/>
                <a:cs typeface="宋体" panose="02010600030101010101" pitchFamily="2" charset="-122"/>
              </a:rPr>
              <a:t>总体国家安全观是我们党关于</a:t>
            </a: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国家安全理论的重大创新</a:t>
            </a:r>
            <a:r>
              <a:rPr lang="zh-CN" altLang="zh-CN" sz="2600" b="1" dirty="0">
                <a:effectLst/>
                <a:latin typeface="微软雅黑" pitchFamily="34" charset="-122"/>
                <a:ea typeface="微软雅黑" pitchFamily="34" charset="-122"/>
                <a:cs typeface="宋体" panose="02010600030101010101" pitchFamily="2" charset="-122"/>
              </a:rPr>
              <a:t>，丰富和发展了中国特色社会主义理论体系。</a:t>
            </a:r>
          </a:p>
          <a:p>
            <a:pPr>
              <a:lnSpc>
                <a:spcPct val="150000"/>
              </a:lnSpc>
            </a:pPr>
            <a:r>
              <a:rPr lang="zh-CN" altLang="zh-CN" sz="2600" b="1" dirty="0">
                <a:solidFill>
                  <a:srgbClr val="0070C0"/>
                </a:solidFill>
                <a:effectLst/>
                <a:latin typeface="微软雅黑" pitchFamily="34" charset="-122"/>
                <a:ea typeface="微软雅黑" pitchFamily="34" charset="-122"/>
                <a:cs typeface="宋体" panose="02010600030101010101" pitchFamily="2" charset="-122"/>
              </a:rPr>
              <a:t>再次，</a:t>
            </a:r>
            <a:r>
              <a:rPr lang="zh-CN" altLang="zh-CN" sz="2600" b="1" dirty="0">
                <a:effectLst/>
                <a:latin typeface="微软雅黑" pitchFamily="34" charset="-122"/>
                <a:ea typeface="微软雅黑" pitchFamily="34" charset="-122"/>
                <a:cs typeface="宋体" panose="02010600030101010101" pitchFamily="2" charset="-122"/>
              </a:rPr>
              <a:t>总体国家安全观是维护和塑造</a:t>
            </a: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中国特色大国安全的行动指南</a:t>
            </a:r>
            <a:r>
              <a:rPr lang="zh-CN" altLang="zh-CN" sz="2600" b="1" dirty="0">
                <a:effectLst/>
                <a:latin typeface="微软雅黑" pitchFamily="34" charset="-122"/>
                <a:ea typeface="微软雅黑" pitchFamily="34" charset="-122"/>
                <a:cs typeface="宋体" panose="02010600030101010101" pitchFamily="2" charset="-122"/>
              </a:rPr>
              <a:t>，具有重大的实践意义。</a:t>
            </a:r>
          </a:p>
          <a:p>
            <a:pPr>
              <a:lnSpc>
                <a:spcPct val="150000"/>
              </a:lnSpc>
            </a:pPr>
            <a:r>
              <a:rPr lang="zh-CN" altLang="zh-CN" sz="2600" b="1" dirty="0">
                <a:solidFill>
                  <a:srgbClr val="0070C0"/>
                </a:solidFill>
                <a:effectLst/>
                <a:latin typeface="微软雅黑" pitchFamily="34" charset="-122"/>
                <a:ea typeface="微软雅黑" pitchFamily="34" charset="-122"/>
                <a:cs typeface="宋体" panose="02010600030101010101" pitchFamily="2" charset="-122"/>
              </a:rPr>
              <a:t>最后，</a:t>
            </a:r>
            <a:r>
              <a:rPr lang="zh-CN" altLang="zh-CN" sz="2600" b="1" dirty="0">
                <a:effectLst/>
                <a:latin typeface="微软雅黑" pitchFamily="34" charset="-122"/>
                <a:ea typeface="微软雅黑" pitchFamily="34" charset="-122"/>
                <a:cs typeface="宋体" panose="02010600030101010101" pitchFamily="2" charset="-122"/>
              </a:rPr>
              <a:t>总体国家安全观</a:t>
            </a: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倡导构建人类命运共同体</a:t>
            </a:r>
            <a:r>
              <a:rPr lang="zh-CN" altLang="zh-CN" sz="2600" b="1" dirty="0">
                <a:effectLst/>
                <a:latin typeface="微软雅黑" pitchFamily="34" charset="-122"/>
                <a:ea typeface="微软雅黑" pitchFamily="34" charset="-122"/>
                <a:cs typeface="宋体" panose="02010600030101010101" pitchFamily="2" charset="-122"/>
              </a:rPr>
              <a:t>，具有广泛的包容性，产生了深远的国际影响。</a:t>
            </a:r>
          </a:p>
          <a:p>
            <a:pPr>
              <a:lnSpc>
                <a:spcPct val="150000"/>
              </a:lnSpc>
            </a:pPr>
            <a:endParaRPr lang="en-US" altLang="zh-CN" sz="2600" b="1" dirty="0">
              <a:solidFill>
                <a:srgbClr val="0070C0"/>
              </a:solidFill>
              <a:effectLst/>
              <a:latin typeface="黑体" panose="02010609060101010101" pitchFamily="49" charset="-122"/>
              <a:ea typeface="黑体" panose="02010609060101010101" pitchFamily="49" charset="-122"/>
              <a:cs typeface="Arial Unicode MS"/>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（四）总体国家安全观的重大意义</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40190169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 Box 45"/>
          <p:cNvSpPr txBox="1">
            <a:spLocks noChangeArrowheads="1"/>
          </p:cNvSpPr>
          <p:nvPr/>
        </p:nvSpPr>
        <p:spPr bwMode="auto">
          <a:xfrm>
            <a:off x="0" y="2617673"/>
            <a:ext cx="12190413" cy="1152792"/>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lgn="ct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三、我国国家安全的原则</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pic>
        <p:nvPicPr>
          <p:cNvPr id="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24482" y="91217"/>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组合 10"/>
          <p:cNvGrpSpPr/>
          <p:nvPr/>
        </p:nvGrpSpPr>
        <p:grpSpPr>
          <a:xfrm>
            <a:off x="5330167" y="5413620"/>
            <a:ext cx="5980563" cy="1002953"/>
            <a:chOff x="4937600" y="5457134"/>
            <a:chExt cx="5980563" cy="1002953"/>
          </a:xfrm>
        </p:grpSpPr>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1072562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469480FD-9866-44D7-BBD0-CB254C0503C3}"/>
              </a:ext>
            </a:extLst>
          </p:cNvPr>
          <p:cNvSpPr>
            <a:spLocks noGrp="1"/>
          </p:cNvSpPr>
          <p:nvPr>
            <p:ph idx="1"/>
          </p:nvPr>
        </p:nvSpPr>
        <p:spPr>
          <a:xfrm>
            <a:off x="589243" y="1379641"/>
            <a:ext cx="11011928" cy="4803930"/>
          </a:xfrm>
        </p:spPr>
        <p:txBody>
          <a:bodyPr>
            <a:noAutofit/>
          </a:bodyPr>
          <a:lstStyle/>
          <a:p>
            <a:pPr>
              <a:lnSpc>
                <a:spcPct val="120000"/>
              </a:lnSpc>
              <a:spcBef>
                <a:spcPts val="0"/>
              </a:spcBef>
            </a:pPr>
            <a:r>
              <a:rPr lang="zh-CN" altLang="zh-CN" sz="2200" b="1" dirty="0">
                <a:solidFill>
                  <a:srgbClr val="0070C0"/>
                </a:solidFill>
                <a:latin typeface="微软雅黑" pitchFamily="34" charset="-122"/>
                <a:ea typeface="微软雅黑" pitchFamily="34" charset="-122"/>
              </a:rPr>
              <a:t>（一）坚持党对国家安全工作的绝对领导</a:t>
            </a:r>
            <a:endParaRPr lang="en-US" altLang="zh-CN" sz="2200" b="1" dirty="0">
              <a:solidFill>
                <a:srgbClr val="0070C0"/>
              </a:solidFill>
              <a:latin typeface="微软雅黑" pitchFamily="34" charset="-122"/>
              <a:ea typeface="微软雅黑" pitchFamily="34" charset="-122"/>
            </a:endParaRPr>
          </a:p>
          <a:p>
            <a:pPr>
              <a:lnSpc>
                <a:spcPct val="120000"/>
              </a:lnSpc>
              <a:spcBef>
                <a:spcPts val="0"/>
              </a:spcBef>
              <a:spcAft>
                <a:spcPts val="1800"/>
              </a:spcAft>
            </a:pP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坚持党的绝对领导是国家安全工作的根本政治原则。</a:t>
            </a:r>
            <a:endParaRPr lang="zh-CN" altLang="zh-CN" sz="2200" b="1" dirty="0">
              <a:effectLst/>
              <a:latin typeface="微软雅黑" pitchFamily="34" charset="-122"/>
              <a:ea typeface="微软雅黑" pitchFamily="34" charset="-122"/>
              <a:cs typeface="Arial Unicode MS"/>
            </a:endParaRPr>
          </a:p>
          <a:p>
            <a:pPr>
              <a:lnSpc>
                <a:spcPct val="120000"/>
              </a:lnSpc>
              <a:spcBef>
                <a:spcPts val="0"/>
              </a:spcBef>
            </a:pPr>
            <a:r>
              <a:rPr lang="zh-CN" altLang="zh-CN" sz="2200" b="1" dirty="0">
                <a:solidFill>
                  <a:srgbClr val="0070C0"/>
                </a:solidFill>
                <a:latin typeface="微软雅黑" pitchFamily="34" charset="-122"/>
                <a:ea typeface="微软雅黑" pitchFamily="34" charset="-122"/>
              </a:rPr>
              <a:t>（二）坚持国家利益至上</a:t>
            </a:r>
          </a:p>
          <a:p>
            <a:pPr>
              <a:lnSpc>
                <a:spcPct val="120000"/>
              </a:lnSpc>
              <a:spcBef>
                <a:spcPts val="0"/>
              </a:spcBef>
            </a:pPr>
            <a:r>
              <a:rPr lang="zh-CN" altLang="zh-CN" sz="2200" b="1" u="sng" spc="25" dirty="0">
                <a:solidFill>
                  <a:srgbClr val="0070C0"/>
                </a:solidFill>
                <a:effectLst/>
                <a:latin typeface="微软雅黑" pitchFamily="34" charset="-122"/>
                <a:ea typeface="微软雅黑" pitchFamily="34" charset="-122"/>
                <a:cs typeface="宋体" panose="02010600030101010101" pitchFamily="2" charset="-122"/>
              </a:rPr>
              <a:t>国家利益</a:t>
            </a:r>
            <a:r>
              <a:rPr lang="zh-CN" altLang="zh-CN" sz="2200" b="1" spc="25" dirty="0">
                <a:solidFill>
                  <a:srgbClr val="231916"/>
                </a:solidFill>
                <a:effectLst/>
                <a:latin typeface="微软雅黑" pitchFamily="34" charset="-122"/>
                <a:ea typeface="微软雅黑" pitchFamily="34" charset="-122"/>
                <a:cs typeface="宋体" panose="02010600030101010101" pitchFamily="2" charset="-122"/>
              </a:rPr>
              <a:t>是指一个主权国家在国际社会中生存需求和发展需求的总和。</a:t>
            </a:r>
            <a:endParaRPr lang="en-US" altLang="zh-CN" sz="2200" b="1" spc="25"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spcBef>
                <a:spcPts val="0"/>
              </a:spcBef>
            </a:pP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任何国家都有三种基本需求：</a:t>
            </a:r>
            <a:endParaRPr lang="en-US" altLang="zh-CN" sz="2200" b="1" dirty="0">
              <a:solidFill>
                <a:srgbClr val="231916"/>
              </a:solidFill>
              <a:effectLst/>
              <a:latin typeface="微软雅黑" pitchFamily="34" charset="-122"/>
              <a:ea typeface="微软雅黑" pitchFamily="34" charset="-122"/>
              <a:cs typeface="宋体" panose="02010600030101010101" pitchFamily="2" charset="-122"/>
            </a:endParaRPr>
          </a:p>
          <a:p>
            <a:pPr marL="1440000">
              <a:lnSpc>
                <a:spcPct val="120000"/>
              </a:lnSpc>
              <a:spcBef>
                <a:spcPts val="0"/>
              </a:spcBef>
              <a:buFont typeface="Wingdings" panose="05000000000000000000" pitchFamily="2" charset="2"/>
              <a:buChar char="u"/>
            </a:pPr>
            <a:r>
              <a:rPr lang="zh-CN" altLang="zh-CN" sz="2200" b="1" dirty="0">
                <a:solidFill>
                  <a:srgbClr val="138C53"/>
                </a:solidFill>
                <a:effectLst/>
                <a:latin typeface="微软雅黑" pitchFamily="34" charset="-122"/>
                <a:ea typeface="微软雅黑" pitchFamily="34" charset="-122"/>
                <a:cs typeface="宋体" panose="02010600030101010101" pitchFamily="2" charset="-122"/>
              </a:rPr>
              <a:t>第一，确保国家生存，包括维护领土完整和保护本国公民的生命安全；</a:t>
            </a:r>
            <a:endParaRPr lang="en-US" altLang="zh-CN" sz="2200" b="1" dirty="0">
              <a:solidFill>
                <a:srgbClr val="138C53"/>
              </a:solidFill>
              <a:effectLst/>
              <a:latin typeface="微软雅黑" pitchFamily="34" charset="-122"/>
              <a:ea typeface="微软雅黑" pitchFamily="34" charset="-122"/>
              <a:cs typeface="宋体" panose="02010600030101010101" pitchFamily="2" charset="-122"/>
            </a:endParaRPr>
          </a:p>
          <a:p>
            <a:pPr marL="1440000">
              <a:lnSpc>
                <a:spcPct val="120000"/>
              </a:lnSpc>
              <a:spcBef>
                <a:spcPts val="0"/>
              </a:spcBef>
              <a:buFont typeface="Wingdings" panose="05000000000000000000" pitchFamily="2" charset="2"/>
              <a:buChar char="u"/>
            </a:pPr>
            <a:r>
              <a:rPr lang="zh-CN" altLang="zh-CN" sz="2200" b="1" dirty="0">
                <a:solidFill>
                  <a:srgbClr val="138C53"/>
                </a:solidFill>
                <a:effectLst/>
                <a:latin typeface="微软雅黑" pitchFamily="34" charset="-122"/>
                <a:ea typeface="微软雅黑" pitchFamily="34" charset="-122"/>
                <a:cs typeface="宋体" panose="02010600030101010101" pitchFamily="2" charset="-122"/>
              </a:rPr>
              <a:t>第二，促进人民的经济福利与幸福；</a:t>
            </a:r>
            <a:endParaRPr lang="en-US" altLang="zh-CN" sz="2200" b="1" dirty="0">
              <a:solidFill>
                <a:srgbClr val="138C53"/>
              </a:solidFill>
              <a:effectLst/>
              <a:latin typeface="微软雅黑" pitchFamily="34" charset="-122"/>
              <a:ea typeface="微软雅黑" pitchFamily="34" charset="-122"/>
              <a:cs typeface="宋体" panose="02010600030101010101" pitchFamily="2" charset="-122"/>
            </a:endParaRPr>
          </a:p>
          <a:p>
            <a:pPr marL="1440000">
              <a:lnSpc>
                <a:spcPct val="120000"/>
              </a:lnSpc>
              <a:spcBef>
                <a:spcPts val="0"/>
              </a:spcBef>
              <a:buFont typeface="Wingdings" panose="05000000000000000000" pitchFamily="2" charset="2"/>
              <a:buChar char="u"/>
            </a:pPr>
            <a:r>
              <a:rPr lang="zh-CN" altLang="zh-CN" sz="2200" b="1" dirty="0">
                <a:solidFill>
                  <a:srgbClr val="138C53"/>
                </a:solidFill>
                <a:effectLst/>
                <a:latin typeface="微软雅黑" pitchFamily="34" charset="-122"/>
                <a:ea typeface="微软雅黑" pitchFamily="34" charset="-122"/>
                <a:cs typeface="宋体" panose="02010600030101010101" pitchFamily="2" charset="-122"/>
              </a:rPr>
              <a:t>第三，保持社会制度和政府体系的自决与自主。</a:t>
            </a:r>
            <a:endParaRPr lang="en-US" altLang="zh-CN" sz="2200" b="1" dirty="0">
              <a:solidFill>
                <a:srgbClr val="138C53"/>
              </a:solidFill>
              <a:effectLst/>
              <a:latin typeface="微软雅黑" pitchFamily="34" charset="-122"/>
              <a:ea typeface="微软雅黑" pitchFamily="34" charset="-122"/>
              <a:cs typeface="宋体" panose="02010600030101010101" pitchFamily="2" charset="-122"/>
            </a:endParaRPr>
          </a:p>
          <a:p>
            <a:pPr>
              <a:lnSpc>
                <a:spcPct val="120000"/>
              </a:lnSpc>
              <a:spcBef>
                <a:spcPts val="0"/>
              </a:spcBef>
            </a:pPr>
            <a:r>
              <a:rPr lang="zh-CN" altLang="zh-CN" sz="2200" b="1" spc="60" dirty="0">
                <a:solidFill>
                  <a:srgbClr val="231916"/>
                </a:solidFill>
                <a:effectLst/>
                <a:latin typeface="微软雅黑" pitchFamily="34" charset="-122"/>
                <a:ea typeface="微软雅黑" pitchFamily="34" charset="-122"/>
                <a:cs typeface="宋体" panose="02010600030101010101" pitchFamily="2" charset="-122"/>
              </a:rPr>
              <a:t>国家利益具有排他性和共同性两种特性。</a:t>
            </a:r>
            <a:endParaRPr lang="en-US" altLang="zh-CN" sz="2200" b="1" spc="60"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spcBef>
                <a:spcPts val="0"/>
              </a:spcBef>
            </a:pPr>
            <a:r>
              <a:rPr lang="zh-CN" altLang="zh-CN" sz="2200" b="1" spc="25" dirty="0">
                <a:solidFill>
                  <a:srgbClr val="0070C0"/>
                </a:solidFill>
                <a:effectLst/>
                <a:latin typeface="微软雅黑" pitchFamily="34" charset="-122"/>
                <a:ea typeface="微软雅黑" pitchFamily="34" charset="-122"/>
                <a:cs typeface="宋体" panose="02010600030101010101" pitchFamily="2" charset="-122"/>
              </a:rPr>
              <a:t>国家利益具有至高无上的特点。</a:t>
            </a:r>
            <a:endParaRPr lang="en-US" altLang="zh-CN" sz="2200" b="1" spc="60" dirty="0">
              <a:solidFill>
                <a:srgbClr val="0070C0"/>
              </a:solidFill>
              <a:latin typeface="微软雅黑" pitchFamily="34" charset="-122"/>
              <a:ea typeface="微软雅黑" pitchFamily="34" charset="-122"/>
              <a:cs typeface="宋体" panose="02010600030101010101" pitchFamily="2" charset="-122"/>
            </a:endParaRPr>
          </a:p>
          <a:p>
            <a:pPr>
              <a:lnSpc>
                <a:spcPct val="120000"/>
              </a:lnSpc>
              <a:spcBef>
                <a:spcPts val="0"/>
              </a:spcBef>
            </a:pPr>
            <a:r>
              <a:rPr lang="zh-CN" altLang="zh-CN" sz="2200" b="1" dirty="0">
                <a:solidFill>
                  <a:srgbClr val="C00000"/>
                </a:solidFill>
                <a:effectLst/>
                <a:latin typeface="微软雅黑" pitchFamily="34" charset="-122"/>
                <a:ea typeface="微软雅黑" pitchFamily="34" charset="-122"/>
                <a:cs typeface="宋体" panose="02010600030101010101" pitchFamily="2" charset="-122"/>
              </a:rPr>
              <a:t>国家安全工作的根本使命就是捍卫国家利益。</a:t>
            </a:r>
            <a:endParaRPr lang="en-US" altLang="zh-CN" sz="2200" b="1" dirty="0">
              <a:solidFill>
                <a:srgbClr val="C00000"/>
              </a:solidFill>
              <a:effectLst/>
              <a:latin typeface="微软雅黑" pitchFamily="34" charset="-122"/>
              <a:ea typeface="微软雅黑" pitchFamily="34" charset="-122"/>
              <a:cs typeface="宋体" panose="02010600030101010101" pitchFamily="2"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三、我国国家安全的原则</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11337029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01D190BB-DDA3-4D3A-8E19-4B20E9789C05}"/>
              </a:ext>
            </a:extLst>
          </p:cNvPr>
          <p:cNvSpPr>
            <a:spLocks noGrp="1"/>
          </p:cNvSpPr>
          <p:nvPr>
            <p:ph idx="1"/>
          </p:nvPr>
        </p:nvSpPr>
        <p:spPr>
          <a:xfrm>
            <a:off x="470263" y="1492455"/>
            <a:ext cx="11303726" cy="5089893"/>
          </a:xfrm>
        </p:spPr>
        <p:txBody>
          <a:bodyPr>
            <a:noAutofit/>
          </a:bodyPr>
          <a:lstStyle/>
          <a:p>
            <a:pPr marL="228600" marR="0" lvl="0" indent="-2286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altLang="zh-CN" sz="2400" b="1" i="0" u="none" strike="noStrike" kern="1200" cap="none" spc="0" normalizeH="0" baseline="0" noProof="0" dirty="0" smtClean="0">
                <a:ln>
                  <a:noFill/>
                </a:ln>
                <a:solidFill>
                  <a:srgbClr val="0070C0"/>
                </a:solidFill>
                <a:effectLst/>
                <a:uLnTx/>
                <a:uFillTx/>
                <a:latin typeface="微软雅黑" pitchFamily="34" charset="-122"/>
                <a:ea typeface="微软雅黑" pitchFamily="34" charset="-122"/>
              </a:rPr>
              <a:t>  </a:t>
            </a:r>
            <a:r>
              <a:rPr kumimoji="0" lang="zh-CN" altLang="zh-CN" sz="2400" b="1" i="0" u="none" strike="noStrike" kern="1200" cap="none" spc="0" normalizeH="0" baseline="0" noProof="0" dirty="0" smtClean="0">
                <a:ln>
                  <a:noFill/>
                </a:ln>
                <a:solidFill>
                  <a:srgbClr val="0070C0"/>
                </a:solidFill>
                <a:effectLst/>
                <a:uLnTx/>
                <a:uFillTx/>
                <a:latin typeface="微软雅黑" pitchFamily="34" charset="-122"/>
                <a:ea typeface="微软雅黑" pitchFamily="34" charset="-122"/>
              </a:rPr>
              <a:t>（</a:t>
            </a:r>
            <a:r>
              <a:rPr kumimoji="0" lang="zh-CN" altLang="zh-CN" sz="2400" b="1" i="0" u="none" strike="noStrike" kern="1200" cap="none" spc="0" normalizeH="0" baseline="0" noProof="0" dirty="0">
                <a:ln>
                  <a:noFill/>
                </a:ln>
                <a:solidFill>
                  <a:srgbClr val="0070C0"/>
                </a:solidFill>
                <a:effectLst/>
                <a:uLnTx/>
                <a:uFillTx/>
                <a:latin typeface="微软雅黑" pitchFamily="34" charset="-122"/>
                <a:ea typeface="微软雅黑" pitchFamily="34" charset="-122"/>
              </a:rPr>
              <a:t>三）坚持以人民安全为宗旨</a:t>
            </a:r>
          </a:p>
          <a:p>
            <a:pPr marL="228600" marR="0" lvl="0" indent="-228600" algn="l" defTabSz="914400" rtl="0" eaLnBrk="1" fontAlgn="auto" latinLnBrk="0" hangingPunct="1">
              <a:lnSpc>
                <a:spcPct val="120000"/>
              </a:lnSpc>
              <a:spcBef>
                <a:spcPts val="0"/>
              </a:spcBef>
              <a:spcAft>
                <a:spcPts val="2400"/>
              </a:spcAft>
              <a:buClrTx/>
              <a:buSzTx/>
              <a:buFont typeface="Arial" panose="020B0604020202020204" pitchFamily="34" charset="0"/>
              <a:buChar char="•"/>
              <a:tabLst/>
              <a:defRPr/>
            </a:pPr>
            <a:r>
              <a:rPr kumimoji="0" lang="zh-CN" altLang="zh-CN" sz="2400" b="1" i="0" u="none" strike="noStrike" kern="1200" cap="none" spc="0" normalizeH="0" baseline="0" noProof="0" dirty="0">
                <a:ln>
                  <a:noFill/>
                </a:ln>
                <a:solidFill>
                  <a:srgbClr val="231916"/>
                </a:solidFill>
                <a:effectLst/>
                <a:uLnTx/>
                <a:uFillTx/>
                <a:latin typeface="微软雅黑" pitchFamily="34" charset="-122"/>
                <a:ea typeface="微软雅黑" pitchFamily="34" charset="-122"/>
                <a:cs typeface="宋体" panose="02010600030101010101" pitchFamily="2" charset="-122"/>
              </a:rPr>
              <a:t>人民安全是国家安全最核心的内容，国家其他领域的安全都应统一于人民安全。</a:t>
            </a:r>
            <a:endParaRPr kumimoji="0" lang="en-US" altLang="zh-CN" sz="2400" b="1" i="0" u="none" strike="noStrike" kern="1200" cap="none" spc="0" normalizeH="0" baseline="0" noProof="0" dirty="0">
              <a:ln>
                <a:noFill/>
              </a:ln>
              <a:solidFill>
                <a:srgbClr val="231916"/>
              </a:solidFill>
              <a:effectLst/>
              <a:uLnTx/>
              <a:uFillTx/>
              <a:latin typeface="微软雅黑" pitchFamily="34" charset="-122"/>
              <a:ea typeface="微软雅黑" pitchFamily="34" charset="-122"/>
              <a:cs typeface="宋体" panose="02010600030101010101" pitchFamily="2" charset="-122"/>
            </a:endParaRPr>
          </a:p>
          <a:p>
            <a:pPr>
              <a:lnSpc>
                <a:spcPct val="120000"/>
              </a:lnSpc>
              <a:spcBef>
                <a:spcPts val="0"/>
              </a:spcBef>
            </a:pPr>
            <a:r>
              <a:rPr lang="zh-CN" altLang="zh-CN" sz="2400" b="1" dirty="0" smtClean="0">
                <a:solidFill>
                  <a:srgbClr val="0070C0"/>
                </a:solidFill>
                <a:latin typeface="微软雅黑" pitchFamily="34" charset="-122"/>
                <a:ea typeface="微软雅黑" pitchFamily="34" charset="-122"/>
              </a:rPr>
              <a:t>（</a:t>
            </a:r>
            <a:r>
              <a:rPr lang="zh-CN" altLang="zh-CN" sz="2400" b="1" dirty="0">
                <a:solidFill>
                  <a:srgbClr val="0070C0"/>
                </a:solidFill>
                <a:latin typeface="微软雅黑" pitchFamily="34" charset="-122"/>
                <a:ea typeface="微软雅黑" pitchFamily="34" charset="-122"/>
              </a:rPr>
              <a:t>四）坚持共同安全</a:t>
            </a:r>
          </a:p>
          <a:p>
            <a:pPr>
              <a:lnSpc>
                <a:spcPct val="120000"/>
              </a:lnSpc>
              <a:spcBef>
                <a:spcPts val="0"/>
              </a:spcBef>
            </a:pP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共同</a:t>
            </a:r>
            <a:r>
              <a:rPr lang="zh-CN" altLang="en-US" sz="2400" b="1" dirty="0">
                <a:solidFill>
                  <a:srgbClr val="231916"/>
                </a:solidFill>
                <a:effectLst/>
                <a:latin typeface="微软雅黑" pitchFamily="34" charset="-122"/>
                <a:ea typeface="微软雅黑" pitchFamily="34" charset="-122"/>
                <a:cs typeface="宋体" panose="02010600030101010101" pitchFamily="2" charset="-122"/>
              </a:rPr>
              <a:t>安全</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，即保障每一个国家的安全。安全应该是</a:t>
            </a:r>
            <a:r>
              <a:rPr lang="zh-CN" altLang="zh-CN" sz="2400" b="1" dirty="0">
                <a:solidFill>
                  <a:srgbClr val="138C53"/>
                </a:solidFill>
                <a:effectLst/>
                <a:latin typeface="微软雅黑" pitchFamily="34" charset="-122"/>
                <a:ea typeface="微软雅黑" pitchFamily="34" charset="-122"/>
                <a:cs typeface="宋体" panose="02010600030101010101" pitchFamily="2" charset="-122"/>
              </a:rPr>
              <a:t>普遍的</a:t>
            </a:r>
            <a:r>
              <a:rPr lang="zh-CN" altLang="en-US" sz="2400" b="1" dirty="0">
                <a:solidFill>
                  <a:srgbClr val="138C53"/>
                </a:solidFill>
                <a:latin typeface="微软雅黑" pitchFamily="34" charset="-122"/>
                <a:ea typeface="微软雅黑" pitchFamily="34" charset="-122"/>
                <a:cs typeface="宋体" panose="02010600030101010101" pitchFamily="2" charset="-122"/>
              </a:rPr>
              <a:t>、平等的、包容的</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spcBef>
                <a:spcPts val="0"/>
              </a:spcBef>
            </a:pP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安全应该是普遍的。</a:t>
            </a:r>
            <a:r>
              <a:rPr lang="zh-CN" altLang="zh-CN" sz="2400" b="1" dirty="0">
                <a:effectLst/>
                <a:latin typeface="微软雅黑" pitchFamily="34" charset="-122"/>
                <a:ea typeface="微软雅黑" pitchFamily="34" charset="-122"/>
                <a:cs typeface="宋体" panose="02010600030101010101" pitchFamily="2" charset="-122"/>
              </a:rPr>
              <a:t>共同安全所倡导的安全框架理应包含所有国家。</a:t>
            </a:r>
            <a:endParaRPr lang="en-US" altLang="zh-CN" sz="2400" b="1" dirty="0">
              <a:latin typeface="微软雅黑" pitchFamily="34" charset="-122"/>
              <a:ea typeface="微软雅黑" pitchFamily="34" charset="-122"/>
              <a:cs typeface="宋体" panose="02010600030101010101" pitchFamily="2" charset="-122"/>
            </a:endParaRPr>
          </a:p>
          <a:p>
            <a:pPr>
              <a:lnSpc>
                <a:spcPct val="120000"/>
              </a:lnSpc>
              <a:spcBef>
                <a:spcPts val="0"/>
              </a:spcBef>
            </a:pP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安全应该是平等的。</a:t>
            </a:r>
            <a:r>
              <a:rPr lang="zh-CN" altLang="zh-CN" sz="2400" b="1" dirty="0">
                <a:effectLst/>
                <a:latin typeface="微软雅黑" pitchFamily="34" charset="-122"/>
                <a:ea typeface="微软雅黑" pitchFamily="34" charset="-122"/>
                <a:cs typeface="宋体" panose="02010600030101010101" pitchFamily="2" charset="-122"/>
              </a:rPr>
              <a:t>安全的平等性，是指各国作为独立的主权行为体，都享有平等地获得安全保障的权利。要坚决反对大国垄断的霸权主义，赋予每个国家平等的安全地位。</a:t>
            </a:r>
            <a:endParaRPr lang="en-US" altLang="zh-CN" sz="2400" b="1" dirty="0">
              <a:effectLst/>
              <a:latin typeface="微软雅黑" pitchFamily="34" charset="-122"/>
              <a:ea typeface="微软雅黑" pitchFamily="34" charset="-122"/>
              <a:cs typeface="宋体" panose="02010600030101010101" pitchFamily="2" charset="-122"/>
            </a:endParaRPr>
          </a:p>
          <a:p>
            <a:pPr>
              <a:lnSpc>
                <a:spcPct val="120000"/>
              </a:lnSpc>
              <a:spcBef>
                <a:spcPts val="0"/>
              </a:spcBef>
            </a:pP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安全应该是包容的。</a:t>
            </a:r>
            <a:r>
              <a:rPr lang="zh-CN" altLang="zh-CN" sz="2400" b="1" dirty="0">
                <a:effectLst/>
                <a:latin typeface="微软雅黑" pitchFamily="34" charset="-122"/>
                <a:ea typeface="微软雅黑" pitchFamily="34" charset="-122"/>
                <a:cs typeface="宋体" panose="02010600030101010101" pitchFamily="2" charset="-122"/>
              </a:rPr>
              <a:t>文明的多样性和各国的差异性应该转化为促进安全合作的活力和动力</a:t>
            </a:r>
            <a:r>
              <a:rPr lang="zh-CN" altLang="en-US" sz="2400" b="1" dirty="0">
                <a:effectLst/>
                <a:latin typeface="微软雅黑" pitchFamily="34" charset="-122"/>
                <a:ea typeface="微软雅黑" pitchFamily="34" charset="-122"/>
                <a:cs typeface="宋体" panose="02010600030101010101" pitchFamily="2" charset="-122"/>
              </a:rPr>
              <a:t>，</a:t>
            </a:r>
            <a:r>
              <a:rPr lang="zh-CN" altLang="zh-CN" sz="2400" b="1" dirty="0">
                <a:effectLst/>
                <a:latin typeface="微软雅黑" pitchFamily="34" charset="-122"/>
                <a:ea typeface="微软雅黑" pitchFamily="34" charset="-122"/>
                <a:cs typeface="宋体" panose="02010600030101010101" pitchFamily="2" charset="-122"/>
              </a:rPr>
              <a:t>承认现实、尊重和照顾各方合理关切</a:t>
            </a:r>
            <a:r>
              <a:rPr lang="zh-CN" altLang="en-US" sz="2400" b="1" dirty="0">
                <a:effectLst/>
                <a:latin typeface="微软雅黑" pitchFamily="34" charset="-122"/>
                <a:ea typeface="微软雅黑" pitchFamily="34" charset="-122"/>
                <a:cs typeface="宋体" panose="02010600030101010101" pitchFamily="2" charset="-122"/>
              </a:rPr>
              <a:t>。</a:t>
            </a:r>
            <a:endParaRPr lang="en-US" altLang="zh-CN" sz="2400" b="1" dirty="0">
              <a:effectLst/>
              <a:latin typeface="微软雅黑" pitchFamily="34" charset="-122"/>
              <a:ea typeface="微软雅黑" pitchFamily="34" charset="-122"/>
              <a:cs typeface="宋体" panose="02010600030101010101" pitchFamily="2" charset="-122"/>
            </a:endParaRPr>
          </a:p>
          <a:p>
            <a:pPr>
              <a:lnSpc>
                <a:spcPct val="120000"/>
              </a:lnSpc>
            </a:pPr>
            <a:endParaRPr lang="zh-CN" altLang="en-US" sz="24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三、我国国家安全的原则</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20990061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01D190BB-DDA3-4D3A-8E19-4B20E9789C05}"/>
              </a:ext>
            </a:extLst>
          </p:cNvPr>
          <p:cNvSpPr>
            <a:spLocks noGrp="1"/>
          </p:cNvSpPr>
          <p:nvPr>
            <p:ph idx="1"/>
          </p:nvPr>
        </p:nvSpPr>
        <p:spPr>
          <a:xfrm>
            <a:off x="783007" y="1705554"/>
            <a:ext cx="10898674" cy="4573328"/>
          </a:xfrm>
        </p:spPr>
        <p:txBody>
          <a:bodyPr>
            <a:noAutofit/>
          </a:bodyPr>
          <a:lstStyle/>
          <a:p>
            <a:pPr>
              <a:lnSpc>
                <a:spcPct val="150000"/>
              </a:lnSpc>
              <a:spcBef>
                <a:spcPts val="0"/>
              </a:spcBef>
            </a:pPr>
            <a:r>
              <a:rPr lang="zh-CN" altLang="zh-CN" sz="2600" b="1" dirty="0">
                <a:solidFill>
                  <a:srgbClr val="0070C0"/>
                </a:solidFill>
                <a:effectLst/>
                <a:latin typeface="微软雅黑" pitchFamily="34" charset="-122"/>
                <a:ea typeface="微软雅黑" pitchFamily="34" charset="-122"/>
                <a:cs typeface="Arial Unicode MS"/>
              </a:rPr>
              <a:t>（五）坚持促进中华民族伟大复兴</a:t>
            </a:r>
          </a:p>
          <a:p>
            <a:pPr>
              <a:lnSpc>
                <a:spcPct val="150000"/>
              </a:lnSpc>
              <a:spcBef>
                <a:spcPts val="0"/>
              </a:spcBef>
            </a:pP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对内</a:t>
            </a: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求发展、求变革、求稳定</a:t>
            </a:r>
            <a:r>
              <a:rPr lang="zh-CN" altLang="en-US" sz="26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对外</a:t>
            </a: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求和平、求合作、求共赢。</a:t>
            </a:r>
            <a:endParaRPr lang="zh-CN" altLang="en-US" sz="2600" b="1" dirty="0">
              <a:latin typeface="微软雅黑" pitchFamily="34" charset="-122"/>
              <a:ea typeface="微软雅黑" pitchFamily="34" charset="-122"/>
            </a:endParaRPr>
          </a:p>
          <a:p>
            <a:pPr>
              <a:lnSpc>
                <a:spcPct val="150000"/>
              </a:lnSpc>
              <a:spcBef>
                <a:spcPts val="0"/>
              </a:spcBef>
              <a:buFont typeface="Wingdings" panose="05000000000000000000" pitchFamily="2" charset="2"/>
              <a:buChar char="u"/>
            </a:pP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实现中华民族伟大复兴，保证国家安全是头等大事。要始终</a:t>
            </a:r>
            <a:r>
              <a:rPr lang="zh-CN" altLang="en-US" sz="26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600" b="1" dirty="0">
              <a:solidFill>
                <a:srgbClr val="231916"/>
              </a:solidFill>
              <a:effectLst/>
              <a:latin typeface="微软雅黑" pitchFamily="34" charset="-122"/>
              <a:ea typeface="微软雅黑" pitchFamily="34" charset="-122"/>
              <a:cs typeface="宋体" panose="02010600030101010101" pitchFamily="2" charset="-122"/>
            </a:endParaRPr>
          </a:p>
          <a:p>
            <a:pPr marL="0" indent="720000">
              <a:lnSpc>
                <a:spcPct val="150000"/>
              </a:lnSpc>
              <a:spcBef>
                <a:spcPts val="0"/>
              </a:spcBef>
              <a:buNone/>
            </a:pP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高度警惕</a:t>
            </a: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国家被侵略、被颠覆、被分裂的危险</a:t>
            </a:r>
            <a:endParaRPr lang="en-US" altLang="zh-CN" sz="2600" b="1" dirty="0">
              <a:solidFill>
                <a:srgbClr val="231916"/>
              </a:solidFill>
              <a:effectLst/>
              <a:latin typeface="微软雅黑" pitchFamily="34" charset="-122"/>
              <a:ea typeface="微软雅黑" pitchFamily="34" charset="-122"/>
              <a:cs typeface="宋体" panose="02010600030101010101" pitchFamily="2" charset="-122"/>
            </a:endParaRPr>
          </a:p>
          <a:p>
            <a:pPr marL="0" indent="720000">
              <a:lnSpc>
                <a:spcPct val="150000"/>
              </a:lnSpc>
              <a:spcBef>
                <a:spcPts val="0"/>
              </a:spcBef>
              <a:buNone/>
            </a:pP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高度警惕</a:t>
            </a: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改革开放稳定大局被破坏的危险</a:t>
            </a:r>
            <a:endParaRPr lang="en-US" altLang="zh-CN" sz="2600" b="1" dirty="0">
              <a:solidFill>
                <a:srgbClr val="231916"/>
              </a:solidFill>
              <a:effectLst/>
              <a:latin typeface="微软雅黑" pitchFamily="34" charset="-122"/>
              <a:ea typeface="微软雅黑" pitchFamily="34" charset="-122"/>
              <a:cs typeface="宋体" panose="02010600030101010101" pitchFamily="2" charset="-122"/>
            </a:endParaRPr>
          </a:p>
          <a:p>
            <a:pPr marL="0" indent="720000">
              <a:lnSpc>
                <a:spcPct val="150000"/>
              </a:lnSpc>
              <a:spcBef>
                <a:spcPts val="0"/>
              </a:spcBef>
              <a:buNone/>
            </a:pP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高度警惕</a:t>
            </a: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中国特色社会主义进程被打断的危险</a:t>
            </a:r>
            <a:endParaRPr lang="en-US" altLang="zh-CN" sz="2600" b="1" dirty="0">
              <a:solidFill>
                <a:srgbClr val="231916"/>
              </a:solidFill>
              <a:effectLst/>
              <a:latin typeface="微软雅黑" pitchFamily="34" charset="-122"/>
              <a:ea typeface="微软雅黑" pitchFamily="34" charset="-122"/>
              <a:cs typeface="宋体" panose="02010600030101010101" pitchFamily="2" charset="-122"/>
            </a:endParaRPr>
          </a:p>
          <a:p>
            <a:pPr marL="0" indent="720000">
              <a:lnSpc>
                <a:spcPct val="150000"/>
              </a:lnSpc>
              <a:spcBef>
                <a:spcPts val="0"/>
              </a:spcBef>
              <a:buNone/>
            </a:pP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坚定</a:t>
            </a: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走中国特色国家安全道路</a:t>
            </a:r>
            <a:endParaRPr lang="zh-CN" altLang="zh-CN" sz="2600" b="1" dirty="0">
              <a:effectLst/>
              <a:latin typeface="微软雅黑" pitchFamily="34" charset="-122"/>
              <a:ea typeface="微软雅黑" pitchFamily="34" charset="-122"/>
              <a:cs typeface="宋体" panose="02010600030101010101" pitchFamily="2" charset="-122"/>
            </a:endParaRPr>
          </a:p>
          <a:p>
            <a:pPr>
              <a:lnSpc>
                <a:spcPct val="150000"/>
              </a:lnSpc>
            </a:pPr>
            <a:endParaRPr lang="zh-CN" altLang="en-US" sz="26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三、我国国家安全的原则</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784995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素材天下网 sucaitianxia"/>
          <p:cNvPicPr>
            <a:picLocks noChangeAspect="1" noChangeArrowheads="1"/>
          </p:cNvPicPr>
          <p:nvPr/>
        </p:nvPicPr>
        <p:blipFill>
          <a:blip r:embed="rId2"/>
          <a:srcRect/>
          <a:stretch>
            <a:fillRect/>
          </a:stretch>
        </p:blipFill>
        <p:spPr bwMode="auto">
          <a:xfrm>
            <a:off x="7952341" y="0"/>
            <a:ext cx="4238074" cy="2383390"/>
          </a:xfrm>
          <a:prstGeom prst="rect">
            <a:avLst/>
          </a:prstGeom>
          <a:noFill/>
          <a:ln w="9525">
            <a:noFill/>
            <a:miter lim="800000"/>
            <a:headEnd/>
            <a:tailEnd/>
          </a:ln>
        </p:spPr>
      </p:pic>
      <p:sp>
        <p:nvSpPr>
          <p:cNvPr id="6" name="矩形 5"/>
          <p:cNvSpPr/>
          <p:nvPr/>
        </p:nvSpPr>
        <p:spPr>
          <a:xfrm>
            <a:off x="2" y="1729607"/>
            <a:ext cx="12190413" cy="1309251"/>
          </a:xfrm>
          <a:prstGeom prst="rect">
            <a:avLst/>
          </a:prstGeom>
          <a:solidFill>
            <a:schemeClr val="accent1">
              <a:lumMod val="20000"/>
              <a:lumOff val="80000"/>
            </a:schemeClr>
          </a:solidFill>
          <a:ln w="9525">
            <a:noFill/>
            <a:miter lim="800000"/>
            <a:headEnd/>
            <a:tailEnd/>
          </a:ln>
        </p:spPr>
        <p:txBody>
          <a:bodyPr wrap="square" lIns="91423" tIns="45711" rIns="91423" bIns="45711">
            <a:spAutoFit/>
          </a:bodyPr>
          <a:lstStyle/>
          <a:p>
            <a:pPr algn="ctr">
              <a:lnSpc>
                <a:spcPct val="120000"/>
              </a:lnSpc>
            </a:pPr>
            <a:r>
              <a:rPr lang="zh-CN" altLang="en-US" sz="7200" b="1" dirty="0" smtClean="0">
                <a:solidFill>
                  <a:srgbClr val="FF0000"/>
                </a:solidFill>
                <a:latin typeface="微软雅黑" pitchFamily="34" charset="-122"/>
                <a:ea typeface="微软雅黑" pitchFamily="34" charset="-122"/>
              </a:rPr>
              <a:t>谢  谢</a:t>
            </a:r>
            <a:endParaRPr lang="zh-CN" altLang="en-US" sz="7200" b="1" dirty="0">
              <a:solidFill>
                <a:srgbClr val="FF0000"/>
              </a:solidFill>
              <a:latin typeface="微软雅黑" pitchFamily="34" charset="-122"/>
              <a:ea typeface="微软雅黑" pitchFamily="34" charset="-122"/>
            </a:endParaRPr>
          </a:p>
        </p:txBody>
      </p:sp>
      <p:grpSp>
        <p:nvGrpSpPr>
          <p:cNvPr id="8" name="组合 7"/>
          <p:cNvGrpSpPr/>
          <p:nvPr/>
        </p:nvGrpSpPr>
        <p:grpSpPr>
          <a:xfrm>
            <a:off x="5330167" y="5413620"/>
            <a:ext cx="5980563" cy="1002953"/>
            <a:chOff x="4937600" y="5457134"/>
            <a:chExt cx="5980563" cy="1002953"/>
          </a:xfrm>
        </p:grpSpPr>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9349528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、国家安全概述</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内涵</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6" name="内容占位符 2">
            <a:extLst>
              <a:ext uri="{FF2B5EF4-FFF2-40B4-BE49-F238E27FC236}">
                <a16:creationId xmlns="" xmlns:a16="http://schemas.microsoft.com/office/drawing/2014/main" id="{930F32DB-2FDB-45CB-B4BA-05D10C1FE9C6}"/>
              </a:ext>
            </a:extLst>
          </p:cNvPr>
          <p:cNvSpPr>
            <a:spLocks noGrp="1"/>
          </p:cNvSpPr>
          <p:nvPr>
            <p:ph idx="1"/>
          </p:nvPr>
        </p:nvSpPr>
        <p:spPr>
          <a:xfrm>
            <a:off x="548688" y="1612374"/>
            <a:ext cx="11216591" cy="4440083"/>
          </a:xfrm>
          <a:solidFill>
            <a:schemeClr val="bg1"/>
          </a:solidFill>
          <a:ln>
            <a:solidFill>
              <a:schemeClr val="tx1"/>
            </a:solidFill>
          </a:ln>
          <a:effectLst>
            <a:glow rad="139700">
              <a:schemeClr val="accent5">
                <a:satMod val="175000"/>
                <a:alpha val="40000"/>
              </a:schemeClr>
            </a:glow>
          </a:effectLst>
          <a:scene3d>
            <a:camera prst="orthographicFront"/>
            <a:lightRig rig="threePt" dir="t"/>
          </a:scene3d>
          <a:sp3d>
            <a:bevelT prst="angle"/>
          </a:sp3d>
        </p:spPr>
        <p:txBody>
          <a:bodyPr>
            <a:noAutofit/>
          </a:bodyPr>
          <a:lstStyle/>
          <a:p>
            <a:pPr marL="720000">
              <a:lnSpc>
                <a:spcPct val="150000"/>
              </a:lnSpc>
            </a:pPr>
            <a:r>
              <a:rPr lang="zh-CN" altLang="zh-CN" sz="2800" b="1" dirty="0">
                <a:effectLst/>
                <a:latin typeface="微软雅黑" pitchFamily="34" charset="-122"/>
                <a:ea typeface="微软雅黑" pitchFamily="34" charset="-122"/>
                <a:cs typeface="宋体" panose="02010600030101010101" pitchFamily="2" charset="-122"/>
              </a:rPr>
              <a:t>国家安全是安邦定国的重要基石，维护国家安全是全国各族人民根本利益所在。</a:t>
            </a:r>
            <a:endParaRPr lang="en-US" altLang="zh-CN" sz="2800" b="1" dirty="0">
              <a:effectLst/>
              <a:latin typeface="微软雅黑" pitchFamily="34" charset="-122"/>
              <a:ea typeface="微软雅黑" pitchFamily="34" charset="-122"/>
              <a:cs typeface="宋体" panose="02010600030101010101" pitchFamily="2" charset="-122"/>
            </a:endParaRPr>
          </a:p>
          <a:p>
            <a:pPr marL="720000">
              <a:lnSpc>
                <a:spcPct val="150000"/>
              </a:lnSpc>
            </a:pPr>
            <a:r>
              <a:rPr lang="zh-CN" altLang="zh-CN" sz="2800" b="1" dirty="0">
                <a:effectLst/>
                <a:latin typeface="微软雅黑" pitchFamily="34" charset="-122"/>
                <a:ea typeface="微软雅黑" pitchFamily="34" charset="-122"/>
                <a:cs typeface="宋体" panose="02010600030101010101" pitchFamily="2" charset="-122"/>
              </a:rPr>
              <a:t>当前，中国和世界都在经历着深刻复杂的变化，国家安全的内涵和外延越来越丰富，时空领域越来越宽广，内外因素越来越复杂。</a:t>
            </a:r>
          </a:p>
          <a:p>
            <a:pPr marL="720000">
              <a:lnSpc>
                <a:spcPct val="150000"/>
              </a:lnSpc>
            </a:pPr>
            <a:r>
              <a:rPr lang="zh-CN" altLang="zh-CN" sz="2800" b="1" dirty="0">
                <a:solidFill>
                  <a:srgbClr val="C00000"/>
                </a:solidFill>
                <a:latin typeface="微软雅黑" pitchFamily="34" charset="-122"/>
                <a:ea typeface="微软雅黑" pitchFamily="34" charset="-122"/>
              </a:rPr>
              <a:t>要准确把握国家安全形势变化新特点</a:t>
            </a:r>
            <a:r>
              <a:rPr lang="zh-CN" altLang="en-US" sz="2800" b="1" dirty="0">
                <a:solidFill>
                  <a:srgbClr val="C00000"/>
                </a:solidFill>
                <a:latin typeface="微软雅黑" pitchFamily="34" charset="-122"/>
                <a:ea typeface="微软雅黑" pitchFamily="34" charset="-122"/>
              </a:rPr>
              <a:t>、</a:t>
            </a:r>
            <a:r>
              <a:rPr lang="zh-CN" altLang="zh-CN" sz="2800" b="1" dirty="0">
                <a:solidFill>
                  <a:srgbClr val="C00000"/>
                </a:solidFill>
                <a:latin typeface="微软雅黑" pitchFamily="34" charset="-122"/>
                <a:ea typeface="微软雅黑" pitchFamily="34" charset="-122"/>
              </a:rPr>
              <a:t>新趋势，坚持总体国家安全观，走出一条中国特色国家安全道路。</a:t>
            </a:r>
            <a:endParaRPr lang="en-US" altLang="zh-CN" sz="2800" b="1"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1763864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930F32DB-2FDB-45CB-B4BA-05D10C1FE9C6}"/>
              </a:ext>
            </a:extLst>
          </p:cNvPr>
          <p:cNvSpPr>
            <a:spLocks noGrp="1"/>
          </p:cNvSpPr>
          <p:nvPr>
            <p:ph idx="1"/>
          </p:nvPr>
        </p:nvSpPr>
        <p:spPr>
          <a:xfrm>
            <a:off x="600891" y="1410789"/>
            <a:ext cx="11068595" cy="3457302"/>
          </a:xfrm>
          <a:ln>
            <a:solidFill>
              <a:schemeClr val="accent1"/>
            </a:solidFill>
          </a:ln>
        </p:spPr>
        <p:txBody>
          <a:bodyPr>
            <a:noAutofit/>
          </a:bodyPr>
          <a:lstStyle/>
          <a:p>
            <a:pPr>
              <a:lnSpc>
                <a:spcPct val="150000"/>
              </a:lnSpc>
            </a:pPr>
            <a:r>
              <a:rPr lang="zh-CN" altLang="zh-CN" sz="2400" b="1" dirty="0">
                <a:solidFill>
                  <a:srgbClr val="0070C0"/>
                </a:solidFill>
                <a:latin typeface="微软雅黑" pitchFamily="34" charset="-122"/>
                <a:ea typeface="微软雅黑" pitchFamily="34" charset="-122"/>
                <a:cs typeface="宋体" panose="02010600030101010101" pitchFamily="2" charset="-122"/>
              </a:rPr>
              <a:t>安全</a:t>
            </a:r>
            <a:r>
              <a:rPr lang="zh-CN" altLang="zh-CN" sz="2400" b="1" dirty="0">
                <a:solidFill>
                  <a:srgbClr val="231916"/>
                </a:solidFill>
                <a:latin typeface="微软雅黑" pitchFamily="34" charset="-122"/>
                <a:ea typeface="微软雅黑" pitchFamily="34" charset="-122"/>
                <a:cs typeface="宋体" panose="02010600030101010101" pitchFamily="2" charset="-122"/>
              </a:rPr>
              <a:t>是指客观上没有或很少威胁、主观上没有或很少恐惧感</a:t>
            </a:r>
            <a:r>
              <a:rPr lang="zh-CN" altLang="zh-CN" sz="2400" b="1" dirty="0" smtClean="0">
                <a:solidFill>
                  <a:srgbClr val="231916"/>
                </a:solidFill>
                <a:latin typeface="微软雅黑" pitchFamily="34" charset="-122"/>
                <a:ea typeface="微软雅黑" pitchFamily="34" charset="-122"/>
                <a:cs typeface="宋体" panose="02010600030101010101" pitchFamily="2" charset="-122"/>
              </a:rPr>
              <a:t>。</a:t>
            </a:r>
            <a:endParaRPr lang="en-US" altLang="zh-CN" sz="2400" b="1" dirty="0" smtClean="0">
              <a:solidFill>
                <a:srgbClr val="231916"/>
              </a:solidFill>
              <a:latin typeface="微软雅黑" pitchFamily="34" charset="-122"/>
              <a:ea typeface="微软雅黑" pitchFamily="34" charset="-122"/>
              <a:cs typeface="宋体" panose="02010600030101010101" pitchFamily="2" charset="-122"/>
            </a:endParaRPr>
          </a:p>
          <a:p>
            <a:pPr>
              <a:lnSpc>
                <a:spcPct val="150000"/>
              </a:lnSpc>
            </a:pPr>
            <a:r>
              <a:rPr lang="zh-CN" altLang="en-US" sz="2400" b="1" dirty="0">
                <a:latin typeface="微软雅黑" pitchFamily="34" charset="-122"/>
                <a:ea typeface="微软雅黑" pitchFamily="34" charset="-122"/>
                <a:cs typeface="宋体" panose="02010600030101010101" pitchFamily="2" charset="-122"/>
              </a:rPr>
              <a:t>最传统的观点是把安全等同于不存在军事威胁，或者把安全界定为保卫国家免受外来的颠覆和攻击</a:t>
            </a:r>
            <a:r>
              <a:rPr lang="zh-CN" altLang="en-US" sz="2400" b="1" dirty="0" smtClean="0">
                <a:latin typeface="微软雅黑" pitchFamily="34" charset="-122"/>
                <a:ea typeface="微软雅黑" pitchFamily="34" charset="-122"/>
                <a:cs typeface="宋体" panose="02010600030101010101" pitchFamily="2" charset="-122"/>
              </a:rPr>
              <a:t>。</a:t>
            </a:r>
            <a:endParaRPr lang="zh-CN" altLang="zh-CN" sz="2400" b="1" dirty="0">
              <a:latin typeface="微软雅黑" pitchFamily="34" charset="-122"/>
              <a:ea typeface="微软雅黑" pitchFamily="34" charset="-122"/>
              <a:cs typeface="宋体" panose="02010600030101010101" pitchFamily="2" charset="-122"/>
            </a:endParaRPr>
          </a:p>
          <a:p>
            <a:pPr>
              <a:lnSpc>
                <a:spcPct val="150000"/>
              </a:lnSpc>
            </a:pPr>
            <a:r>
              <a:rPr lang="zh-CN" altLang="zh-CN" sz="2400" b="1" u="sng" dirty="0">
                <a:solidFill>
                  <a:srgbClr val="0070C0"/>
                </a:solidFill>
                <a:effectLst/>
                <a:latin typeface="微软雅黑" pitchFamily="34" charset="-122"/>
                <a:ea typeface="微软雅黑" pitchFamily="34" charset="-122"/>
                <a:cs typeface="宋体" panose="02010600030101010101" pitchFamily="2" charset="-122"/>
              </a:rPr>
              <a:t>国家安全</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是指国家政权、主权、统一和领土完整、人民福祉、经济社会可持续发展和国家其他重大利益相对处于没有危险和不受内外威胁的</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状态</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，以及保障持续安全状态的</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能力</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p:txBody>
      </p:sp>
      <p:graphicFrame>
        <p:nvGraphicFramePr>
          <p:cNvPr id="9" name="图示 8">
            <a:extLst>
              <a:ext uri="{FF2B5EF4-FFF2-40B4-BE49-F238E27FC236}">
                <a16:creationId xmlns="" xmlns:a16="http://schemas.microsoft.com/office/drawing/2014/main" id="{C9F8247F-6E93-4095-913A-88A19B16F5A1}"/>
              </a:ext>
            </a:extLst>
          </p:cNvPr>
          <p:cNvGraphicFramePr/>
          <p:nvPr>
            <p:extLst>
              <p:ext uri="{D42A27DB-BD31-4B8C-83A1-F6EECF244321}">
                <p14:modId xmlns:p14="http://schemas.microsoft.com/office/powerpoint/2010/main" val="3051650021"/>
              </p:ext>
            </p:extLst>
          </p:nvPr>
        </p:nvGraphicFramePr>
        <p:xfrm>
          <a:off x="2428637" y="5006007"/>
          <a:ext cx="7311064" cy="15393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、国家安全概述</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内涵</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3651764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C41B9FEC-6CC8-4161-801C-E438DE4A44DF}"/>
              </a:ext>
            </a:extLst>
          </p:cNvPr>
          <p:cNvSpPr>
            <a:spLocks noGrp="1"/>
          </p:cNvSpPr>
          <p:nvPr>
            <p:ph idx="1"/>
          </p:nvPr>
        </p:nvSpPr>
        <p:spPr>
          <a:xfrm>
            <a:off x="627018" y="1616211"/>
            <a:ext cx="11138262" cy="4148863"/>
          </a:xfrm>
        </p:spPr>
        <p:txBody>
          <a:bodyPr>
            <a:normAutofit/>
          </a:bodyPr>
          <a:lstStyle/>
          <a:p>
            <a:pPr>
              <a:lnSpc>
                <a:spcPct val="150000"/>
              </a:lnSpc>
              <a:spcBef>
                <a:spcPts val="200"/>
              </a:spcBef>
            </a:pPr>
            <a:r>
              <a:rPr lang="zh-CN" altLang="zh-CN" sz="2800" b="1" dirty="0">
                <a:solidFill>
                  <a:srgbClr val="0070C0"/>
                </a:solidFill>
                <a:effectLst/>
                <a:latin typeface="微软雅黑" pitchFamily="34" charset="-122"/>
                <a:ea typeface="微软雅黑" pitchFamily="34" charset="-122"/>
                <a:cs typeface="宋体" panose="02010600030101010101" pitchFamily="2" charset="-122"/>
              </a:rPr>
              <a:t>国家安全的基本内涵</a:t>
            </a:r>
            <a:r>
              <a:rPr lang="zh-CN" altLang="en-US" sz="2800" b="1" dirty="0">
                <a:solidFill>
                  <a:srgbClr val="0070C0"/>
                </a:solidFill>
                <a:effectLst/>
                <a:latin typeface="微软雅黑" pitchFamily="34" charset="-122"/>
                <a:ea typeface="微软雅黑" pitchFamily="34" charset="-122"/>
                <a:cs typeface="宋体" panose="02010600030101010101" pitchFamily="2" charset="-122"/>
              </a:rPr>
              <a:t>：</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一个国家处于没有危险的客观状态，也就是国家既没有</a:t>
            </a:r>
            <a:r>
              <a:rPr lang="zh-CN" altLang="zh-CN" sz="2800" b="1" dirty="0">
                <a:solidFill>
                  <a:srgbClr val="FF0000"/>
                </a:solidFill>
                <a:effectLst/>
                <a:latin typeface="微软雅黑" pitchFamily="34" charset="-122"/>
                <a:ea typeface="微软雅黑" pitchFamily="34" charset="-122"/>
                <a:cs typeface="宋体" panose="02010600030101010101" pitchFamily="2" charset="-122"/>
              </a:rPr>
              <a:t>外部的威胁和侵害</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，又没有</a:t>
            </a:r>
            <a:r>
              <a:rPr lang="zh-CN" altLang="zh-CN" sz="2800" b="1" dirty="0">
                <a:solidFill>
                  <a:srgbClr val="FF0000"/>
                </a:solidFill>
                <a:effectLst/>
                <a:latin typeface="微软雅黑" pitchFamily="34" charset="-122"/>
                <a:ea typeface="微软雅黑" pitchFamily="34" charset="-122"/>
                <a:cs typeface="宋体" panose="02010600030101010101" pitchFamily="2" charset="-122"/>
              </a:rPr>
              <a:t>内部的混乱和疾患</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的客观状态</a:t>
            </a:r>
            <a:r>
              <a:rPr lang="zh-CN" altLang="en-US" sz="2800" b="1" dirty="0" smtClean="0">
                <a:solidFill>
                  <a:srgbClr val="231916"/>
                </a:solidFill>
                <a:effectLst/>
                <a:latin typeface="微软雅黑" pitchFamily="34" charset="-122"/>
                <a:ea typeface="微软雅黑" pitchFamily="34" charset="-122"/>
                <a:cs typeface="宋体" panose="02010600030101010101" pitchFamily="2" charset="-122"/>
              </a:rPr>
              <a:t>。</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zh-CN" altLang="zh-CN" sz="2800" b="1" dirty="0">
                <a:solidFill>
                  <a:srgbClr val="0070C0"/>
                </a:solidFill>
                <a:latin typeface="微软雅黑" pitchFamily="34" charset="-122"/>
                <a:ea typeface="微软雅黑" pitchFamily="34" charset="-122"/>
              </a:rPr>
              <a:t>第一，</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国家安全是国家没有</a:t>
            </a:r>
            <a:r>
              <a:rPr lang="zh-CN" altLang="zh-CN" sz="2800" b="1" dirty="0">
                <a:solidFill>
                  <a:srgbClr val="0070C0"/>
                </a:solidFill>
                <a:effectLst/>
                <a:latin typeface="微软雅黑" pitchFamily="34" charset="-122"/>
                <a:ea typeface="微软雅黑" pitchFamily="34" charset="-122"/>
                <a:cs typeface="宋体" panose="02010600030101010101" pitchFamily="2" charset="-122"/>
              </a:rPr>
              <a:t>外部</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的威胁与侵害的</a:t>
            </a: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客观状态</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所谓外部的威胁与侵害，大致可分为外部</a:t>
            </a:r>
            <a:r>
              <a:rPr lang="zh-CN" altLang="zh-CN" sz="2800" b="1" dirty="0">
                <a:solidFill>
                  <a:srgbClr val="0070C0"/>
                </a:solidFill>
                <a:effectLst/>
                <a:latin typeface="微软雅黑" pitchFamily="34" charset="-122"/>
                <a:ea typeface="微软雅黑" pitchFamily="34" charset="-122"/>
                <a:cs typeface="宋体" panose="02010600030101010101" pitchFamily="2" charset="-122"/>
              </a:rPr>
              <a:t>自然界</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的威胁和侵害与</a:t>
            </a:r>
            <a:r>
              <a:rPr lang="zh-CN" altLang="zh-CN" sz="2800" b="1" dirty="0">
                <a:solidFill>
                  <a:srgbClr val="0070C0"/>
                </a:solidFill>
                <a:effectLst/>
                <a:latin typeface="微软雅黑" pitchFamily="34" charset="-122"/>
                <a:ea typeface="微软雅黑" pitchFamily="34" charset="-122"/>
                <a:cs typeface="宋体" panose="02010600030101010101" pitchFamily="2" charset="-122"/>
              </a:rPr>
              <a:t>外部社会</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的威胁和侵害两大类</a:t>
            </a:r>
            <a:r>
              <a:rPr lang="zh-CN" altLang="en-US" sz="2800" b="1" dirty="0" smtClean="0">
                <a:solidFill>
                  <a:srgbClr val="231916"/>
                </a:solidFill>
                <a:effectLst/>
                <a:latin typeface="微软雅黑" pitchFamily="34" charset="-122"/>
                <a:ea typeface="微软雅黑" pitchFamily="34" charset="-122"/>
                <a:cs typeface="宋体" panose="02010600030101010101" pitchFamily="2" charset="-122"/>
              </a:rPr>
              <a:t>。</a:t>
            </a:r>
            <a:endParaRPr lang="zh-CN" altLang="zh-CN" sz="2800" dirty="0">
              <a:effectLst/>
              <a:latin typeface="宋体" panose="02010600030101010101" pitchFamily="2" charset="-122"/>
              <a:ea typeface="宋体" panose="02010600030101010101" pitchFamily="2" charset="-122"/>
              <a:cs typeface="宋体" panose="02010600030101010101" pitchFamily="2" charset="-122"/>
            </a:endParaRPr>
          </a:p>
          <a:p>
            <a:endParaRPr lang="zh-CN" altLang="en-US" sz="2800" dirty="0"/>
          </a:p>
        </p:txBody>
      </p:sp>
      <p:sp>
        <p:nvSpPr>
          <p:cNvPr id="4"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、国家安全概述</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内涵</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3246407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C41B9FEC-6CC8-4161-801C-E438DE4A44DF}"/>
              </a:ext>
            </a:extLst>
          </p:cNvPr>
          <p:cNvSpPr>
            <a:spLocks noGrp="1"/>
          </p:cNvSpPr>
          <p:nvPr>
            <p:ph idx="1"/>
          </p:nvPr>
        </p:nvSpPr>
        <p:spPr>
          <a:xfrm>
            <a:off x="644435" y="1694589"/>
            <a:ext cx="11138262" cy="4192406"/>
          </a:xfrm>
        </p:spPr>
        <p:txBody>
          <a:bodyPr>
            <a:normAutofit/>
          </a:bodyPr>
          <a:lstStyle/>
          <a:p>
            <a:pPr>
              <a:lnSpc>
                <a:spcPct val="150000"/>
              </a:lnSpc>
              <a:spcBef>
                <a:spcPts val="200"/>
              </a:spcBef>
            </a:pPr>
            <a:r>
              <a:rPr lang="zh-CN" altLang="zh-CN" sz="2800" b="1" dirty="0" smtClean="0">
                <a:solidFill>
                  <a:srgbClr val="231916"/>
                </a:solidFill>
                <a:effectLst/>
                <a:latin typeface="微软雅黑" pitchFamily="34" charset="-122"/>
                <a:ea typeface="微软雅黑" pitchFamily="34" charset="-122"/>
                <a:cs typeface="宋体" panose="02010600030101010101" pitchFamily="2" charset="-122"/>
              </a:rPr>
              <a:t>从</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威胁和侵害的施加者看，这种外部威胁和侵害包括：</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en-US" altLang="zh-CN" sz="2800" b="1" dirty="0">
                <a:solidFill>
                  <a:srgbClr val="0070C0"/>
                </a:solidFill>
                <a:effectLst/>
                <a:latin typeface="微软雅黑" pitchFamily="34" charset="-122"/>
                <a:ea typeface="微软雅黑" pitchFamily="34" charset="-122"/>
                <a:cs typeface="宋体" panose="02010600030101010101" pitchFamily="2" charset="-122"/>
              </a:rPr>
              <a:t>①</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其他国家的威胁；</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en-US" altLang="zh-CN" sz="2800" b="1" dirty="0">
                <a:solidFill>
                  <a:srgbClr val="0070C0"/>
                </a:solidFill>
                <a:effectLst/>
                <a:latin typeface="微软雅黑" pitchFamily="34" charset="-122"/>
                <a:ea typeface="微软雅黑" pitchFamily="34" charset="-122"/>
                <a:cs typeface="宋体" panose="02010600030101010101" pitchFamily="2" charset="-122"/>
              </a:rPr>
              <a:t>②</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非国家层次的其他外部社会组织和个人的威胁，如某些国际组织或地区组织对某国的威胁和侵害；</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en-US" altLang="zh-CN" sz="2800" b="1" dirty="0">
                <a:solidFill>
                  <a:srgbClr val="0070C0"/>
                </a:solidFill>
                <a:effectLst/>
                <a:latin typeface="微软雅黑" pitchFamily="34" charset="-122"/>
                <a:ea typeface="微软雅黑" pitchFamily="34" charset="-122"/>
                <a:cs typeface="宋体" panose="02010600030101010101" pitchFamily="2" charset="-122"/>
              </a:rPr>
              <a:t>③</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国内力量在外部所形成的威胁和侵害，如国内反叛组织在国外从事的威胁和侵害本国的活动</a:t>
            </a:r>
            <a:r>
              <a:rPr lang="zh-CN" altLang="en-US" sz="2800" b="1" dirty="0" smtClean="0">
                <a:solidFill>
                  <a:srgbClr val="231916"/>
                </a:solidFill>
                <a:effectLst/>
                <a:latin typeface="微软雅黑" pitchFamily="34" charset="-122"/>
                <a:ea typeface="微软雅黑" pitchFamily="34" charset="-122"/>
                <a:cs typeface="宋体" panose="02010600030101010101" pitchFamily="2" charset="-122"/>
              </a:rPr>
              <a:t>。</a:t>
            </a:r>
            <a:endParaRPr lang="zh-CN" altLang="en-US" sz="2800" dirty="0"/>
          </a:p>
        </p:txBody>
      </p:sp>
      <p:sp>
        <p:nvSpPr>
          <p:cNvPr id="4"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、国家安全概述</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内涵</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2703452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C41B9FEC-6CC8-4161-801C-E438DE4A44DF}"/>
              </a:ext>
            </a:extLst>
          </p:cNvPr>
          <p:cNvSpPr>
            <a:spLocks noGrp="1"/>
          </p:cNvSpPr>
          <p:nvPr>
            <p:ph idx="1"/>
          </p:nvPr>
        </p:nvSpPr>
        <p:spPr>
          <a:xfrm>
            <a:off x="668565" y="1760068"/>
            <a:ext cx="10957378" cy="4579772"/>
          </a:xfrm>
        </p:spPr>
        <p:txBody>
          <a:bodyPr>
            <a:normAutofit fontScale="92500" lnSpcReduction="20000"/>
          </a:bodyPr>
          <a:lstStyle/>
          <a:p>
            <a:pPr>
              <a:lnSpc>
                <a:spcPct val="150000"/>
              </a:lnSpc>
              <a:spcBef>
                <a:spcPts val="200"/>
              </a:spcBef>
            </a:pPr>
            <a:r>
              <a:rPr lang="zh-CN" altLang="zh-CN" sz="2800" b="1" dirty="0">
                <a:solidFill>
                  <a:srgbClr val="0070C0"/>
                </a:solidFill>
                <a:effectLst/>
                <a:latin typeface="微软雅黑" pitchFamily="34" charset="-122"/>
                <a:ea typeface="微软雅黑" pitchFamily="34" charset="-122"/>
                <a:cs typeface="宋体" panose="02010600030101010101" pitchFamily="2" charset="-122"/>
              </a:rPr>
              <a:t>第二，</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国家安全是国家没有</a:t>
            </a: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内部的</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混乱与疾患的客观状态。</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国内的混乱、动乱、骚乱、暴乱，以及其他各种形式的疾患，都会直接危害到国家生存，造成国家的不安全。因此，国家安全必然包括没有内部混乱和疾患的要求。仅仅是没有外部的威胁和侵害，国家并不一定就会安全</a:t>
            </a:r>
            <a:r>
              <a:rPr lang="zh-CN" altLang="zh-CN" sz="2800" b="1" dirty="0" smtClean="0">
                <a:solidFill>
                  <a:srgbClr val="231916"/>
                </a:solidFill>
                <a:effectLst/>
                <a:latin typeface="微软雅黑" pitchFamily="34" charset="-122"/>
                <a:ea typeface="微软雅黑" pitchFamily="34" charset="-122"/>
                <a:cs typeface="宋体" panose="02010600030101010101" pitchFamily="2" charset="-122"/>
              </a:rPr>
              <a:t>。</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zh-CN" altLang="zh-CN" sz="2800" b="1" dirty="0">
                <a:solidFill>
                  <a:srgbClr val="0070C0"/>
                </a:solidFill>
                <a:effectLst/>
                <a:latin typeface="微软雅黑" pitchFamily="34" charset="-122"/>
                <a:ea typeface="微软雅黑" pitchFamily="34" charset="-122"/>
                <a:cs typeface="宋体" panose="02010600030101010101" pitchFamily="2" charset="-122"/>
              </a:rPr>
              <a:t>第三，</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只有在</a:t>
            </a: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同时没有内外两方面的危害</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的条件下，国家才安全，因此只有这两个方面的统一，才是国家安全的特有属性</a:t>
            </a:r>
            <a:r>
              <a:rPr lang="zh-CN" altLang="zh-CN" sz="2800" b="1" dirty="0" smtClean="0">
                <a:solidFill>
                  <a:srgbClr val="231916"/>
                </a:solidFill>
                <a:effectLst/>
                <a:latin typeface="微软雅黑" pitchFamily="34" charset="-122"/>
                <a:ea typeface="微软雅黑" pitchFamily="34" charset="-122"/>
                <a:cs typeface="宋体" panose="02010600030101010101" pitchFamily="2" charset="-122"/>
              </a:rPr>
              <a:t>。</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zh-CN" altLang="en-US" sz="2800" b="1" dirty="0">
                <a:solidFill>
                  <a:srgbClr val="0070C0"/>
                </a:solidFill>
                <a:latin typeface="微软雅黑" pitchFamily="34" charset="-122"/>
                <a:ea typeface="微软雅黑" pitchFamily="34" charset="-122"/>
              </a:rPr>
              <a:t>第</a:t>
            </a:r>
            <a:r>
              <a:rPr lang="zh-CN" altLang="zh-CN" sz="2800" b="1" dirty="0">
                <a:solidFill>
                  <a:srgbClr val="0070C0"/>
                </a:solidFill>
                <a:latin typeface="微软雅黑" pitchFamily="34" charset="-122"/>
                <a:ea typeface="微软雅黑" pitchFamily="34" charset="-122"/>
              </a:rPr>
              <a:t>四，</a:t>
            </a:r>
            <a:r>
              <a:rPr lang="zh-CN" altLang="zh-CN" sz="2800" b="1" dirty="0">
                <a:solidFill>
                  <a:srgbClr val="231916"/>
                </a:solidFill>
                <a:latin typeface="微软雅黑" pitchFamily="34" charset="-122"/>
                <a:ea typeface="微软雅黑" pitchFamily="34" charset="-122"/>
              </a:rPr>
              <a:t>国家安全还应该包括国家保障持续安全状态的</a:t>
            </a:r>
            <a:r>
              <a:rPr lang="zh-CN" altLang="zh-CN" sz="2800" b="1" dirty="0">
                <a:solidFill>
                  <a:srgbClr val="C00000"/>
                </a:solidFill>
                <a:latin typeface="微软雅黑" pitchFamily="34" charset="-122"/>
                <a:ea typeface="微软雅黑" pitchFamily="34" charset="-122"/>
              </a:rPr>
              <a:t>能力</a:t>
            </a:r>
            <a:r>
              <a:rPr lang="zh-CN" altLang="zh-CN" sz="2800" b="1" dirty="0">
                <a:solidFill>
                  <a:srgbClr val="231916"/>
                </a:solidFill>
                <a:latin typeface="微软雅黑" pitchFamily="34" charset="-122"/>
                <a:ea typeface="微软雅黑" pitchFamily="34" charset="-122"/>
              </a:rPr>
              <a:t>。</a:t>
            </a:r>
          </a:p>
          <a:p>
            <a:endParaRPr lang="zh-CN" altLang="zh-CN" sz="1800" dirty="0">
              <a:effectLst/>
              <a:latin typeface="宋体" panose="02010600030101010101" pitchFamily="2" charset="-122"/>
              <a:ea typeface="宋体" panose="02010600030101010101" pitchFamily="2" charset="-122"/>
              <a:cs typeface="宋体" panose="02010600030101010101" pitchFamily="2" charset="-122"/>
            </a:endParaRPr>
          </a:p>
          <a:p>
            <a:endParaRPr lang="zh-CN" altLang="en-US" dirty="0"/>
          </a:p>
        </p:txBody>
      </p:sp>
      <p:sp>
        <p:nvSpPr>
          <p:cNvPr id="4"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、国家安全概述</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内涵</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532651945"/>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3517</TotalTime>
  <Words>4742</Words>
  <Application>Microsoft Office PowerPoint</Application>
  <PresentationFormat>自定义</PresentationFormat>
  <Paragraphs>300</Paragraphs>
  <Slides>45</Slides>
  <Notes>3</Notes>
  <HiddenSlides>0</HiddenSlides>
  <MMClips>0</MMClips>
  <ScaleCrop>false</ScaleCrop>
  <HeadingPairs>
    <vt:vector size="4" baseType="variant">
      <vt:variant>
        <vt:lpstr>主题</vt:lpstr>
      </vt:variant>
      <vt:variant>
        <vt:i4>1</vt:i4>
      </vt:variant>
      <vt:variant>
        <vt:lpstr>幻灯片标题</vt:lpstr>
      </vt:variant>
      <vt:variant>
        <vt:i4>45</vt:i4>
      </vt:variant>
    </vt:vector>
  </HeadingPairs>
  <TitlesOfParts>
    <vt:vector size="46"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国家安全所涵盖的范围和领域越来越广泛主要包括： 人民安全、 政治安全、国土安全、军事安全、经济安全、 文化安全、社会安全、科技安全、信息安全、 生物安全、生态安全、资源安全、核 安 全、 太空安全、深海安全、极地安全、海外利益安全</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sjk-hzh</dc:creator>
  <cp:lastModifiedBy>dreamsummit</cp:lastModifiedBy>
  <cp:revision>399</cp:revision>
  <cp:lastPrinted>2021-09-08T03:10:29Z</cp:lastPrinted>
  <dcterms:created xsi:type="dcterms:W3CDTF">2019-04-17T08:43:46Z</dcterms:created>
  <dcterms:modified xsi:type="dcterms:W3CDTF">2021-11-23T10:14:09Z</dcterms:modified>
</cp:coreProperties>
</file>