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8" r:id="rId3"/>
    <p:sldId id="335" r:id="rId4"/>
    <p:sldId id="389" r:id="rId5"/>
    <p:sldId id="450" r:id="rId6"/>
    <p:sldId id="452" r:id="rId7"/>
    <p:sldId id="453" r:id="rId8"/>
    <p:sldId id="454" r:id="rId9"/>
    <p:sldId id="451" r:id="rId10"/>
    <p:sldId id="390" r:id="rId11"/>
    <p:sldId id="458" r:id="rId12"/>
    <p:sldId id="459" r:id="rId13"/>
    <p:sldId id="460" r:id="rId14"/>
    <p:sldId id="455" r:id="rId15"/>
    <p:sldId id="435" r:id="rId16"/>
    <p:sldId id="436" r:id="rId17"/>
    <p:sldId id="437" r:id="rId18"/>
    <p:sldId id="440" r:id="rId19"/>
    <p:sldId id="441" r:id="rId20"/>
    <p:sldId id="442" r:id="rId21"/>
    <p:sldId id="443" r:id="rId22"/>
    <p:sldId id="444" r:id="rId23"/>
    <p:sldId id="445" r:id="rId24"/>
    <p:sldId id="446" r:id="rId25"/>
    <p:sldId id="447" r:id="rId26"/>
    <p:sldId id="456" r:id="rId27"/>
    <p:sldId id="448" r:id="rId28"/>
    <p:sldId id="457" r:id="rId29"/>
    <p:sldId id="449" r:id="rId30"/>
    <p:sldId id="432" r:id="rId31"/>
    <p:sldId id="317" r:id="rId32"/>
  </p:sldIdLst>
  <p:sldSz cx="12190413" cy="6859588"/>
  <p:notesSz cx="7099300" cy="10234613"/>
  <p:defaultTextStyle>
    <a:defPPr>
      <a:defRPr lang="zh-CN"/>
    </a:defPPr>
    <a:lvl1pPr marL="0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-594" y="-90"/>
      </p:cViewPr>
      <p:guideLst>
        <p:guide orient="horz" pos="216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6AAD5-BB22-443A-B98E-11707CBE16C9}" type="doc">
      <dgm:prSet loTypeId="urn:microsoft.com/office/officeart/2005/8/layout/lProcess3#1" loCatId="process" qsTypeId="urn:microsoft.com/office/officeart/2005/8/quickstyle/simple4#1" qsCatId="simple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62F3A35F-EA2B-462C-89DA-224952DBD84B}">
      <dgm:prSet phldrT="[Text]" phldr="0" custT="1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dirty="0" smtClean="0">
              <a:latin typeface="仿宋" panose="02010609060101010101" charset="-122"/>
              <a:ea typeface="仿宋" panose="02010609060101010101" charset="-122"/>
            </a:rPr>
            <a:t>土地革命</a:t>
          </a:r>
          <a:r>
            <a:rPr lang="zh-CN" altLang="en-US" sz="2400" b="1" dirty="0" smtClean="0">
              <a:latin typeface="仿宋" panose="02010609060101010101" charset="-122"/>
              <a:ea typeface="仿宋" panose="02010609060101010101" charset="-122"/>
            </a:rPr>
            <a:t>战</a:t>
          </a:r>
          <a:r>
            <a:rPr lang="en-US" sz="2400" b="1" dirty="0" smtClean="0">
              <a:latin typeface="仿宋" panose="02010609060101010101" charset="-122"/>
              <a:ea typeface="仿宋" panose="02010609060101010101" charset="-122"/>
            </a:rPr>
            <a:t>争时期</a:t>
          </a:r>
        </a:p>
      </dgm:t>
    </dgm:pt>
    <dgm:pt modelId="{68C8E73F-A05A-4DC8-914A-C484D8568F55}" type="parTrans" cxnId="{B64DA229-09CD-4D64-B326-7E810E06442E}">
      <dgm:prSet/>
      <dgm:spPr/>
      <dgm:t>
        <a:bodyPr/>
        <a:lstStyle/>
        <a:p>
          <a:endParaRPr lang="en-US" sz="1050"/>
        </a:p>
      </dgm:t>
    </dgm:pt>
    <dgm:pt modelId="{12A631F8-73E8-4437-A632-1DA4C96C2081}" type="sibTrans" cxnId="{B64DA229-09CD-4D64-B326-7E810E06442E}">
      <dgm:prSet/>
      <dgm:spPr/>
      <dgm:t>
        <a:bodyPr/>
        <a:lstStyle/>
        <a:p>
          <a:endParaRPr lang="en-US" sz="1050"/>
        </a:p>
      </dgm:t>
    </dgm:pt>
    <dgm:pt modelId="{37FDA6AE-027B-4120-90CE-09301A415796}">
      <dgm:prSet phldrT="[Text]" phldr="0" custT="1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dirty="0" smtClean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rPr>
            <a:t>抗日战争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 smtClean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rPr>
            <a:t>时</a:t>
          </a:r>
          <a:r>
            <a:rPr lang="en-US" sz="2400" b="1" dirty="0" smtClean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rPr>
            <a:t>期</a:t>
          </a:r>
          <a:endParaRPr lang="en-US" sz="900" b="1" dirty="0" smtClean="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900" b="1" dirty="0"/>
        </a:p>
      </dgm:t>
    </dgm:pt>
    <dgm:pt modelId="{F547554B-51EF-4D52-BD83-B530786A53F6}" type="parTrans" cxnId="{78F4E0C4-C374-4B4F-A9E5-7628AE170847}">
      <dgm:prSet/>
      <dgm:spPr/>
      <dgm:t>
        <a:bodyPr/>
        <a:lstStyle/>
        <a:p>
          <a:endParaRPr lang="en-US" sz="1050"/>
        </a:p>
      </dgm:t>
    </dgm:pt>
    <dgm:pt modelId="{AACFA7FC-124D-47F0-AAB7-D837F03A13D6}" type="sibTrans" cxnId="{78F4E0C4-C374-4B4F-A9E5-7628AE170847}">
      <dgm:prSet/>
      <dgm:spPr/>
      <dgm:t>
        <a:bodyPr/>
        <a:lstStyle/>
        <a:p>
          <a:endParaRPr lang="en-US" sz="1050"/>
        </a:p>
      </dgm:t>
    </dgm:pt>
    <dgm:pt modelId="{839B389E-0F3A-4E44-B6E2-13F1399C142F}">
      <dgm:prSet phldrT="[Text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900" b="1" dirty="0" smtClean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>
              <a:latin typeface="仿宋" panose="02010609060101010101" charset="-122"/>
              <a:ea typeface="仿宋" panose="02010609060101010101" charset="-122"/>
            </a:rPr>
            <a:t>解放战争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>
              <a:latin typeface="仿宋" panose="02010609060101010101" charset="-122"/>
              <a:ea typeface="仿宋" panose="02010609060101010101" charset="-122"/>
            </a:rPr>
            <a:t>时期</a:t>
          </a:r>
        </a:p>
      </dgm:t>
    </dgm:pt>
    <dgm:pt modelId="{9C2D419A-4208-435A-8DFE-59E57C79B927}" type="parTrans" cxnId="{FEFCED86-F027-449A-AA1C-FA6992A3AB4E}">
      <dgm:prSet/>
      <dgm:spPr/>
      <dgm:t>
        <a:bodyPr/>
        <a:lstStyle/>
        <a:p>
          <a:endParaRPr lang="en-US" sz="1050"/>
        </a:p>
      </dgm:t>
    </dgm:pt>
    <dgm:pt modelId="{8F45AFFE-9FF4-4A34-B11A-ED475E2D4999}" type="sibTrans" cxnId="{FEFCED86-F027-449A-AA1C-FA6992A3AB4E}">
      <dgm:prSet/>
      <dgm:spPr/>
      <dgm:t>
        <a:bodyPr/>
        <a:lstStyle/>
        <a:p>
          <a:endParaRPr lang="en-US" sz="1050"/>
        </a:p>
      </dgm:t>
    </dgm:pt>
    <dgm:pt modelId="{8CF3E522-5D57-4AC6-A114-9011ECADB126}" type="pres">
      <dgm:prSet presAssocID="{ABB6AAD5-BB22-443A-B98E-11707CBE16C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6096381-8E40-4A96-8F38-09C01A4CFDEC}" type="pres">
      <dgm:prSet presAssocID="{62F3A35F-EA2B-462C-89DA-224952DBD84B}" presName="horFlow" presStyleCnt="0"/>
      <dgm:spPr/>
    </dgm:pt>
    <dgm:pt modelId="{C3C5C488-2D82-48FA-94E1-E6ED648AE07E}" type="pres">
      <dgm:prSet presAssocID="{62F3A35F-EA2B-462C-89DA-224952DBD84B}" presName="bigChev" presStyleLbl="node1" presStyleIdx="0" presStyleCnt="3"/>
      <dgm:spPr/>
      <dgm:t>
        <a:bodyPr/>
        <a:lstStyle/>
        <a:p>
          <a:endParaRPr lang="en-US"/>
        </a:p>
      </dgm:t>
    </dgm:pt>
    <dgm:pt modelId="{373A085F-9DBE-46BF-A47E-0C735CD1391E}" type="pres">
      <dgm:prSet presAssocID="{62F3A35F-EA2B-462C-89DA-224952DBD84B}" presName="vSp" presStyleCnt="0"/>
      <dgm:spPr/>
    </dgm:pt>
    <dgm:pt modelId="{9268F6D1-F112-4A65-8301-E74A81AB70DA}" type="pres">
      <dgm:prSet presAssocID="{37FDA6AE-027B-4120-90CE-09301A415796}" presName="horFlow" presStyleCnt="0"/>
      <dgm:spPr/>
    </dgm:pt>
    <dgm:pt modelId="{5F7C99BF-9C18-4701-B642-69C8B195B816}" type="pres">
      <dgm:prSet presAssocID="{37FDA6AE-027B-4120-90CE-09301A415796}" presName="bigChev" presStyleLbl="node1" presStyleIdx="1" presStyleCnt="3"/>
      <dgm:spPr/>
      <dgm:t>
        <a:bodyPr/>
        <a:lstStyle/>
        <a:p>
          <a:endParaRPr lang="en-US"/>
        </a:p>
      </dgm:t>
    </dgm:pt>
    <dgm:pt modelId="{6489C701-29A2-43EE-B483-7F35B23E0462}" type="pres">
      <dgm:prSet presAssocID="{37FDA6AE-027B-4120-90CE-09301A415796}" presName="vSp" presStyleCnt="0"/>
      <dgm:spPr/>
    </dgm:pt>
    <dgm:pt modelId="{E5CACCF2-1E9C-4594-B0E5-63D54C4C3B51}" type="pres">
      <dgm:prSet presAssocID="{839B389E-0F3A-4E44-B6E2-13F1399C142F}" presName="horFlow" presStyleCnt="0"/>
      <dgm:spPr/>
    </dgm:pt>
    <dgm:pt modelId="{38B3533C-0604-42C2-B6E4-34D51AE7EEAA}" type="pres">
      <dgm:prSet presAssocID="{839B389E-0F3A-4E44-B6E2-13F1399C142F}" presName="bigChev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58BF86AC-6699-4DBE-A15A-0BC488C06BF3}" type="presOf" srcId="{37FDA6AE-027B-4120-90CE-09301A415796}" destId="{5F7C99BF-9C18-4701-B642-69C8B195B816}" srcOrd="0" destOrd="0" presId="urn:microsoft.com/office/officeart/2005/8/layout/lProcess3#1"/>
    <dgm:cxn modelId="{FEFCED86-F027-449A-AA1C-FA6992A3AB4E}" srcId="{ABB6AAD5-BB22-443A-B98E-11707CBE16C9}" destId="{839B389E-0F3A-4E44-B6E2-13F1399C142F}" srcOrd="2" destOrd="0" parTransId="{9C2D419A-4208-435A-8DFE-59E57C79B927}" sibTransId="{8F45AFFE-9FF4-4A34-B11A-ED475E2D4999}"/>
    <dgm:cxn modelId="{78F4E0C4-C374-4B4F-A9E5-7628AE170847}" srcId="{ABB6AAD5-BB22-443A-B98E-11707CBE16C9}" destId="{37FDA6AE-027B-4120-90CE-09301A415796}" srcOrd="1" destOrd="0" parTransId="{F547554B-51EF-4D52-BD83-B530786A53F6}" sibTransId="{AACFA7FC-124D-47F0-AAB7-D837F03A13D6}"/>
    <dgm:cxn modelId="{CC604208-C38B-4642-8C6C-096269380832}" type="presOf" srcId="{839B389E-0F3A-4E44-B6E2-13F1399C142F}" destId="{38B3533C-0604-42C2-B6E4-34D51AE7EEAA}" srcOrd="0" destOrd="0" presId="urn:microsoft.com/office/officeart/2005/8/layout/lProcess3#1"/>
    <dgm:cxn modelId="{559644EC-59AC-48AD-AF8F-60C5DA82B1B5}" type="presOf" srcId="{ABB6AAD5-BB22-443A-B98E-11707CBE16C9}" destId="{8CF3E522-5D57-4AC6-A114-9011ECADB126}" srcOrd="0" destOrd="0" presId="urn:microsoft.com/office/officeart/2005/8/layout/lProcess3#1"/>
    <dgm:cxn modelId="{B64DA229-09CD-4D64-B326-7E810E06442E}" srcId="{ABB6AAD5-BB22-443A-B98E-11707CBE16C9}" destId="{62F3A35F-EA2B-462C-89DA-224952DBD84B}" srcOrd="0" destOrd="0" parTransId="{68C8E73F-A05A-4DC8-914A-C484D8568F55}" sibTransId="{12A631F8-73E8-4437-A632-1DA4C96C2081}"/>
    <dgm:cxn modelId="{9675AE7A-B59F-4CAA-A6C0-A0B1E0B00EF9}" type="presOf" srcId="{62F3A35F-EA2B-462C-89DA-224952DBD84B}" destId="{C3C5C488-2D82-48FA-94E1-E6ED648AE07E}" srcOrd="0" destOrd="0" presId="urn:microsoft.com/office/officeart/2005/8/layout/lProcess3#1"/>
    <dgm:cxn modelId="{2BCEA482-D373-4FB9-AEBC-86216B2FA23D}" type="presParOf" srcId="{8CF3E522-5D57-4AC6-A114-9011ECADB126}" destId="{D6096381-8E40-4A96-8F38-09C01A4CFDEC}" srcOrd="0" destOrd="0" presId="urn:microsoft.com/office/officeart/2005/8/layout/lProcess3#1"/>
    <dgm:cxn modelId="{E941B62B-BD61-41E1-BB0B-C58C154374CF}" type="presParOf" srcId="{D6096381-8E40-4A96-8F38-09C01A4CFDEC}" destId="{C3C5C488-2D82-48FA-94E1-E6ED648AE07E}" srcOrd="0" destOrd="0" presId="urn:microsoft.com/office/officeart/2005/8/layout/lProcess3#1"/>
    <dgm:cxn modelId="{21876027-11F3-4A5C-A8D5-00F42345BF61}" type="presParOf" srcId="{8CF3E522-5D57-4AC6-A114-9011ECADB126}" destId="{373A085F-9DBE-46BF-A47E-0C735CD1391E}" srcOrd="1" destOrd="0" presId="urn:microsoft.com/office/officeart/2005/8/layout/lProcess3#1"/>
    <dgm:cxn modelId="{30F23688-5049-4754-983F-AACF41BC04B1}" type="presParOf" srcId="{8CF3E522-5D57-4AC6-A114-9011ECADB126}" destId="{9268F6D1-F112-4A65-8301-E74A81AB70DA}" srcOrd="2" destOrd="0" presId="urn:microsoft.com/office/officeart/2005/8/layout/lProcess3#1"/>
    <dgm:cxn modelId="{339AC33D-1E63-44CE-9AAB-146A7BC44102}" type="presParOf" srcId="{9268F6D1-F112-4A65-8301-E74A81AB70DA}" destId="{5F7C99BF-9C18-4701-B642-69C8B195B816}" srcOrd="0" destOrd="0" presId="urn:microsoft.com/office/officeart/2005/8/layout/lProcess3#1"/>
    <dgm:cxn modelId="{9E026959-E7F9-497B-AAFA-84606AAE69DD}" type="presParOf" srcId="{8CF3E522-5D57-4AC6-A114-9011ECADB126}" destId="{6489C701-29A2-43EE-B483-7F35B23E0462}" srcOrd="3" destOrd="0" presId="urn:microsoft.com/office/officeart/2005/8/layout/lProcess3#1"/>
    <dgm:cxn modelId="{E419E451-230C-40A8-8F04-25A94D407027}" type="presParOf" srcId="{8CF3E522-5D57-4AC6-A114-9011ECADB126}" destId="{E5CACCF2-1E9C-4594-B0E5-63D54C4C3B51}" srcOrd="4" destOrd="0" presId="urn:microsoft.com/office/officeart/2005/8/layout/lProcess3#1"/>
    <dgm:cxn modelId="{3E65A582-6812-4759-9DBA-CF094FD4FED2}" type="presParOf" srcId="{E5CACCF2-1E9C-4594-B0E5-63D54C4C3B51}" destId="{38B3533C-0604-42C2-B6E4-34D51AE7EEAA}" srcOrd="0" destOrd="0" presId="urn:microsoft.com/office/officeart/2005/8/layout/lProcess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5C488-2D82-48FA-94E1-E6ED648AE07E}">
      <dsp:nvSpPr>
        <dsp:cNvPr id="0" name=""/>
        <dsp:cNvSpPr/>
      </dsp:nvSpPr>
      <dsp:spPr>
        <a:xfrm>
          <a:off x="42470" y="62"/>
          <a:ext cx="3021478" cy="120859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仿宋" panose="02010609060101010101" charset="-122"/>
              <a:ea typeface="仿宋" panose="02010609060101010101" charset="-122"/>
            </a:rPr>
            <a:t>土地革命</a:t>
          </a:r>
          <a:r>
            <a:rPr lang="zh-CN" altLang="en-US" sz="2400" b="1" kern="1200" dirty="0" smtClean="0">
              <a:latin typeface="仿宋" panose="02010609060101010101" charset="-122"/>
              <a:ea typeface="仿宋" panose="02010609060101010101" charset="-122"/>
            </a:rPr>
            <a:t>战</a:t>
          </a:r>
          <a:r>
            <a:rPr lang="en-US" sz="2400" b="1" kern="1200" dirty="0" smtClean="0">
              <a:latin typeface="仿宋" panose="02010609060101010101" charset="-122"/>
              <a:ea typeface="仿宋" panose="02010609060101010101" charset="-122"/>
            </a:rPr>
            <a:t>争时期</a:t>
          </a:r>
        </a:p>
      </dsp:txBody>
      <dsp:txXfrm>
        <a:off x="646766" y="62"/>
        <a:ext cx="1812887" cy="1208591"/>
      </dsp:txXfrm>
    </dsp:sp>
    <dsp:sp modelId="{5F7C99BF-9C18-4701-B642-69C8B195B816}">
      <dsp:nvSpPr>
        <dsp:cNvPr id="0" name=""/>
        <dsp:cNvSpPr/>
      </dsp:nvSpPr>
      <dsp:spPr>
        <a:xfrm>
          <a:off x="42470" y="1377856"/>
          <a:ext cx="3021478" cy="120859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rPr>
            <a:t>抗日战争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rPr>
            <a:t>时</a:t>
          </a:r>
          <a:r>
            <a:rPr lang="en-US" sz="2400" b="1" kern="1200" dirty="0" smtClean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rPr>
            <a:t>期</a:t>
          </a:r>
          <a:endParaRPr lang="en-US" sz="900" b="1" kern="1200" dirty="0" smtClean="0"/>
        </a:p>
        <a:p>
          <a:pPr lvl="0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900" b="1" kern="1200" dirty="0"/>
        </a:p>
      </dsp:txBody>
      <dsp:txXfrm>
        <a:off x="646766" y="1377856"/>
        <a:ext cx="1812887" cy="1208591"/>
      </dsp:txXfrm>
    </dsp:sp>
    <dsp:sp modelId="{38B3533C-0604-42C2-B6E4-34D51AE7EEAA}">
      <dsp:nvSpPr>
        <dsp:cNvPr id="0" name=""/>
        <dsp:cNvSpPr/>
      </dsp:nvSpPr>
      <dsp:spPr>
        <a:xfrm>
          <a:off x="42470" y="2755651"/>
          <a:ext cx="3021478" cy="120859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900" b="1" kern="1200" dirty="0" smtClean="0"/>
        </a:p>
        <a:p>
          <a:pPr lvl="0" algn="l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>
              <a:latin typeface="仿宋" panose="02010609060101010101" charset="-122"/>
              <a:ea typeface="仿宋" panose="02010609060101010101" charset="-122"/>
            </a:rPr>
            <a:t>解放战争</a:t>
          </a:r>
        </a:p>
        <a:p>
          <a:pPr lvl="0" algn="l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>
              <a:latin typeface="仿宋" panose="02010609060101010101" charset="-122"/>
              <a:ea typeface="仿宋" panose="02010609060101010101" charset="-122"/>
            </a:rPr>
            <a:t>时期</a:t>
          </a:r>
        </a:p>
      </dsp:txBody>
      <dsp:txXfrm>
        <a:off x="646766" y="2755651"/>
        <a:ext cx="1812887" cy="12085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#1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4DA92FF-B243-4971-9664-FD72E9C7D874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2A499C9-324A-4075-81C6-589C47A102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811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C30D0D8-BED3-4BDC-9946-A8620B88FD0B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67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D619D2B-A3D2-4655-ADA0-5CC106C4FE2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920"/>
            <a:ext cx="10361851" cy="147036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2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60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60" y="2907388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1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4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6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8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0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2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5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37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16" indent="0">
              <a:buNone/>
              <a:defRPr sz="2400" b="1"/>
            </a:lvl2pPr>
            <a:lvl3pPr marL="1088433" indent="0">
              <a:buNone/>
              <a:defRPr sz="2100" b="1"/>
            </a:lvl3pPr>
            <a:lvl4pPr marL="1632649" indent="0">
              <a:buNone/>
              <a:defRPr sz="1900" b="1"/>
            </a:lvl4pPr>
            <a:lvl5pPr marL="2176864" indent="0">
              <a:buNone/>
              <a:defRPr sz="1900" b="1"/>
            </a:lvl5pPr>
            <a:lvl6pPr marL="2721079" indent="0">
              <a:buNone/>
              <a:defRPr sz="1900" b="1"/>
            </a:lvl6pPr>
            <a:lvl7pPr marL="3265296" indent="0">
              <a:buNone/>
              <a:defRPr sz="1900" b="1"/>
            </a:lvl7pPr>
            <a:lvl8pPr marL="3809512" indent="0">
              <a:buNone/>
              <a:defRPr sz="1900" b="1"/>
            </a:lvl8pPr>
            <a:lvl9pPr marL="4353728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80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16" indent="0">
              <a:buNone/>
              <a:defRPr sz="2400" b="1"/>
            </a:lvl2pPr>
            <a:lvl3pPr marL="1088433" indent="0">
              <a:buNone/>
              <a:defRPr sz="2100" b="1"/>
            </a:lvl3pPr>
            <a:lvl4pPr marL="1632649" indent="0">
              <a:buNone/>
              <a:defRPr sz="1900" b="1"/>
            </a:lvl4pPr>
            <a:lvl5pPr marL="2176864" indent="0">
              <a:buNone/>
              <a:defRPr sz="1900" b="1"/>
            </a:lvl5pPr>
            <a:lvl6pPr marL="2721079" indent="0">
              <a:buNone/>
              <a:defRPr sz="1900" b="1"/>
            </a:lvl6pPr>
            <a:lvl7pPr marL="3265296" indent="0">
              <a:buNone/>
              <a:defRPr sz="1900" b="1"/>
            </a:lvl7pPr>
            <a:lvl8pPr marL="3809512" indent="0">
              <a:buNone/>
              <a:defRPr sz="1900" b="1"/>
            </a:lvl8pPr>
            <a:lvl9pPr marL="4353728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5380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115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434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16" indent="0">
              <a:buNone/>
              <a:defRPr sz="1400"/>
            </a:lvl2pPr>
            <a:lvl3pPr marL="1088433" indent="0">
              <a:buNone/>
              <a:defRPr sz="1200"/>
            </a:lvl3pPr>
            <a:lvl4pPr marL="1632649" indent="0">
              <a:buNone/>
              <a:defRPr sz="1100"/>
            </a:lvl4pPr>
            <a:lvl5pPr marL="2176864" indent="0">
              <a:buNone/>
              <a:defRPr sz="1100"/>
            </a:lvl5pPr>
            <a:lvl6pPr marL="2721079" indent="0">
              <a:buNone/>
              <a:defRPr sz="1100"/>
            </a:lvl6pPr>
            <a:lvl7pPr marL="3265296" indent="0">
              <a:buNone/>
              <a:defRPr sz="1100"/>
            </a:lvl7pPr>
            <a:lvl8pPr marL="3809512" indent="0">
              <a:buNone/>
              <a:defRPr sz="1100"/>
            </a:lvl8pPr>
            <a:lvl9pPr marL="4353728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16" indent="0">
              <a:buNone/>
              <a:defRPr sz="3300"/>
            </a:lvl2pPr>
            <a:lvl3pPr marL="1088433" indent="0">
              <a:buNone/>
              <a:defRPr sz="2900"/>
            </a:lvl3pPr>
            <a:lvl4pPr marL="1632649" indent="0">
              <a:buNone/>
              <a:defRPr sz="2400"/>
            </a:lvl4pPr>
            <a:lvl5pPr marL="2176864" indent="0">
              <a:buNone/>
              <a:defRPr sz="2400"/>
            </a:lvl5pPr>
            <a:lvl6pPr marL="2721079" indent="0">
              <a:buNone/>
              <a:defRPr sz="2400"/>
            </a:lvl6pPr>
            <a:lvl7pPr marL="3265296" indent="0">
              <a:buNone/>
              <a:defRPr sz="2400"/>
            </a:lvl7pPr>
            <a:lvl8pPr marL="3809512" indent="0">
              <a:buNone/>
              <a:defRPr sz="2400"/>
            </a:lvl8pPr>
            <a:lvl9pPr marL="4353728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16" indent="0">
              <a:buNone/>
              <a:defRPr sz="1400"/>
            </a:lvl2pPr>
            <a:lvl3pPr marL="1088433" indent="0">
              <a:buNone/>
              <a:defRPr sz="1200"/>
            </a:lvl3pPr>
            <a:lvl4pPr marL="1632649" indent="0">
              <a:buNone/>
              <a:defRPr sz="1100"/>
            </a:lvl4pPr>
            <a:lvl5pPr marL="2176864" indent="0">
              <a:buNone/>
              <a:defRPr sz="1100"/>
            </a:lvl5pPr>
            <a:lvl6pPr marL="2721079" indent="0">
              <a:buNone/>
              <a:defRPr sz="1100"/>
            </a:lvl6pPr>
            <a:lvl7pPr marL="3265296" indent="0">
              <a:buNone/>
              <a:defRPr sz="1100"/>
            </a:lvl7pPr>
            <a:lvl8pPr marL="3809512" indent="0">
              <a:buNone/>
              <a:defRPr sz="1100"/>
            </a:lvl8pPr>
            <a:lvl9pPr marL="4353728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30" tIns="54416" rIns="108830" bIns="54416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108830" tIns="54416" rIns="108830" bIns="54416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43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62" indent="-408162" algn="l" defTabSz="108843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352" indent="-340135" algn="l" defTabSz="1088433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540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757" indent="-272108" algn="l" defTabSz="108843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972" indent="-272108" algn="l" defTabSz="108843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188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405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621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836" indent="-272108" algn="l" defTabSz="1088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1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433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64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864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07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29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512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728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aike.baidu.com/item/%E4%B8%AD%E5%9B%BD%E4%BA%BA%E6%B0%91%E8%A7%A3%E6%94%BE%E5%86%9B%E8%87%82%E7%AB%A0/1579769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baike.baidu.com/item/%E9%99%86%E5%86%9B/724331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baike.baidu.com/item/%E6%B5%B7%E5%86%9B/26155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baike.baidu.com/item/%E4%B8%AD%E5%9B%BD%E4%BA%BA%E6%B0%91%E8%A7%A3%E6%94%BE%E5%86%9B%E7%A9%BA%E5%86%9B/115638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baike.baidu.com/item/%E4%B8%AD%E5%9B%BD%E4%BA%BA%E6%B0%91%E8%A7%A3%E6%94%BE%E5%86%9B%E7%81%AB%E7%AE%AD%E5%86%9B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baike.baidu.com/item/%E4%B8%AD%E5%9B%BD%E4%BA%BA%E6%B0%91%E8%A7%A3%E6%94%BE%E5%86%9B%E6%88%98%E7%95%A5%E6%94%AF%E6%8F%B4%E9%83%A8%E9%98%9F/19213513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baike.baidu.com/item/%E4%B8%AD%E5%9B%BD%E4%BA%BA%E6%B0%91%E6%AD%A6%E8%A3%85%E8%AD%A6%E5%AF%9F%E9%83%A8%E9%98%9F/238836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zhidao.baidu.com/question/1738982569422635187.html" TargetMode="External"/><Relationship Id="rId2" Type="http://schemas.openxmlformats.org/officeDocument/2006/relationships/hyperlink" Target="https://zhuanlan.zhihu.com/p/16367836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baike.baidu.com/item/%E5%B7%B4%E5%8B%92%E6%96%AF%E5%9D%A6%E5%9B%BD%E9%98%B2/4051428" TargetMode="External"/><Relationship Id="rId13" Type="http://schemas.openxmlformats.org/officeDocument/2006/relationships/image" Target="../media/image15.png"/><Relationship Id="rId3" Type="http://schemas.openxmlformats.org/officeDocument/2006/relationships/hyperlink" Target="https://baike.baidu.com/item/%E4%BF%84%E7%BD%97%E6%96%AF%E8%81%94%E9%82%A6%E6%AD%A6%E8%A3%85%E5%8A%9B%E9%87%8F?fromtitle=%E4%BF%84%E7%BD%97%E6%96%AF%E5%86%9B%E9%98%9F&amp;fromid=5342117" TargetMode="External"/><Relationship Id="rId7" Type="http://schemas.openxmlformats.org/officeDocument/2006/relationships/hyperlink" Target="https://baike.baidu.com/item/%E4%BC%8A%E6%9C%97%E5%86%9B%E9%98%9F/10140565" TargetMode="External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hyperlink" Target="https://baike.baidu.com/item/%E7%BE%8E%E5%9B%BD%E5%86%9B%E9%98%9F" TargetMode="Externa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aike.baidu.com/item/%E6%9C%9D%E9%B2%9C%E4%BA%BA%E6%B0%91%E5%86%9B/7147491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baike.baidu.com/item/%E5%8D%B0%E5%BA%A6%E5%86%9B%E9%98%9F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hyperlink" Target="https://baike.baidu.com/item/%E6%97%A5%E6%9C%AC%E8%87%AA%E5%8D%AB%E9%98%9F/7833050" TargetMode="External"/><Relationship Id="rId9" Type="http://schemas.openxmlformats.org/officeDocument/2006/relationships/hyperlink" Target="https://baike.baidu.com/item/%E5%A1%94%E5%88%A9%E7%8F%AD/90834" TargetMode="External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tdaily.com/zhuanti01/xuexishijiuda/2017-10/31/content_589550.s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91"/>
          <p:cNvSpPr>
            <a:spLocks noChangeShapeType="1"/>
          </p:cNvSpPr>
          <p:nvPr/>
        </p:nvSpPr>
        <p:spPr bwMode="invGray">
          <a:xfrm flipV="1">
            <a:off x="5484813" y="987424"/>
            <a:ext cx="1373135" cy="45719"/>
          </a:xfrm>
          <a:prstGeom prst="line">
            <a:avLst/>
          </a:prstGeom>
          <a:noFill/>
          <a:ln w="9525">
            <a:solidFill>
              <a:srgbClr val="FFFFFF">
                <a:alpha val="20000"/>
              </a:srgbClr>
            </a:solidFill>
            <a:round/>
            <a:headEnd/>
            <a:tailEnd/>
          </a:ln>
        </p:spPr>
        <p:txBody>
          <a:bodyPr lIns="91423" tIns="45711" rIns="91423" bIns="45711"/>
          <a:lstStyle/>
          <a:p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491" y="1548311"/>
            <a:ext cx="12191999" cy="1828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4000" b="1" spc="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军事理论</a:t>
            </a:r>
            <a:r>
              <a:rPr lang="zh-CN" altLang="en-US" sz="4000" b="1" spc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zh-CN" altLang="en-US" sz="4000" b="1" spc="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四</a:t>
            </a:r>
            <a:r>
              <a:rPr lang="zh-CN" altLang="en-US" sz="4000" b="1" spc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次课</a:t>
            </a:r>
            <a:endParaRPr lang="en-US" altLang="zh-CN" sz="4000" b="1" spc="5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20000"/>
              </a:lnSpc>
              <a:defRPr/>
            </a:pPr>
            <a:r>
              <a:rPr lang="zh-CN" altLang="en-US" sz="5400" b="1" spc="500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武装力量</a:t>
            </a:r>
            <a:endParaRPr lang="en-US" altLang="zh-CN" sz="5400" b="1" spc="5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79746" y="3972109"/>
            <a:ext cx="4312365" cy="1277255"/>
          </a:xfrm>
          <a:prstGeom prst="rect">
            <a:avLst/>
          </a:prstGeom>
        </p:spPr>
        <p:txBody>
          <a:bodyPr wrap="none" lIns="91423" tIns="45711" rIns="91423" bIns="45711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广东海洋大学</a:t>
            </a:r>
            <a:endParaRPr lang="en-US" altLang="zh-CN" sz="3600" dirty="0" smtClean="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spcBef>
                <a:spcPts val="600"/>
              </a:spcBef>
            </a:pPr>
            <a:r>
              <a:rPr lang="en-US" altLang="zh-CN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2021</a:t>
            </a: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3600" dirty="0" smtClean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月  </a:t>
            </a:r>
            <a:r>
              <a:rPr lang="en-US" altLang="zh-CN" sz="3600" dirty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·  </a:t>
            </a:r>
            <a:r>
              <a:rPr lang="zh-CN" altLang="en-US" sz="3600" dirty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湛江</a:t>
            </a:r>
            <a:endParaRPr lang="zh-CN" altLang="en-US" dirty="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90311" y="6464789"/>
            <a:ext cx="6710365" cy="369314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zh-CN" altLang="en-US" sz="1800" dirty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懂农业，爱农村、爱农民，政治过硬、本领过硬、作风过硬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2"/>
          <a:stretch/>
        </p:blipFill>
        <p:spPr bwMode="auto">
          <a:xfrm>
            <a:off x="1287141" y="5479795"/>
            <a:ext cx="1404000" cy="9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194" y="5489883"/>
            <a:ext cx="1347008" cy="98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600" y="5478891"/>
            <a:ext cx="1573280" cy="9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243" y="5457134"/>
            <a:ext cx="1741920" cy="9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46" y="5478891"/>
            <a:ext cx="1708708" cy="95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（一）中国武装力量的组成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69977" y="1593939"/>
            <a:ext cx="885358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marR="713740">
              <a:lnSpc>
                <a:spcPct val="150000"/>
              </a:lnSpc>
              <a:spcBef>
                <a:spcPts val="760"/>
              </a:spcBef>
              <a:spcAft>
                <a:spcPts val="0"/>
              </a:spcAft>
            </a:pPr>
            <a:r>
              <a:rPr lang="zh-CN" altLang="zh-CN" sz="3200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中华人民共和国</a:t>
            </a:r>
            <a:r>
              <a:rPr lang="zh-CN" altLang="zh-CN" sz="32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武装力量</a:t>
            </a:r>
            <a:r>
              <a:rPr lang="zh-CN" altLang="en-US" sz="32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的</a:t>
            </a:r>
            <a:r>
              <a:rPr lang="zh-CN" altLang="zh-CN" sz="32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组成</a:t>
            </a:r>
            <a:r>
              <a:rPr lang="zh-CN" altLang="en-US" sz="32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：</a:t>
            </a:r>
            <a:endParaRPr lang="en-US" altLang="zh-CN" sz="32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180000" marR="713740">
              <a:lnSpc>
                <a:spcPct val="150000"/>
              </a:lnSpc>
              <a:spcBef>
                <a:spcPts val="760"/>
              </a:spcBef>
              <a:spcAft>
                <a:spcPts val="0"/>
              </a:spcAft>
            </a:pPr>
            <a:r>
              <a:rPr lang="zh-CN" altLang="en-US" sz="3200" dirty="0" smtClean="0">
                <a:solidFill>
                  <a:srgbClr val="00B0F0"/>
                </a:solidFill>
              </a:rPr>
              <a:t>◉ </a:t>
            </a:r>
            <a:r>
              <a:rPr lang="zh-CN" altLang="zh-CN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宋体" panose="02010600030101010101" pitchFamily="2" charset="-122"/>
              </a:rPr>
              <a:t>中国人民解放军</a:t>
            </a:r>
            <a:r>
              <a:rPr lang="zh-CN" altLang="zh-CN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宋体" panose="02010600030101010101" pitchFamily="2" charset="-122"/>
              </a:rPr>
              <a:t>现役部队</a:t>
            </a:r>
            <a:r>
              <a:rPr lang="zh-CN" altLang="en-US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宋体" panose="02010600030101010101" pitchFamily="2" charset="-122"/>
              </a:rPr>
              <a:t>和</a:t>
            </a:r>
            <a:r>
              <a:rPr lang="zh-CN" altLang="zh-CN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宋体" panose="02010600030101010101" pitchFamily="2" charset="-122"/>
              </a:rPr>
              <a:t>预备役部队</a:t>
            </a:r>
            <a:endParaRPr lang="en-US" altLang="zh-CN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  <a:cs typeface="宋体" panose="02010600030101010101" pitchFamily="2" charset="-122"/>
            </a:endParaRPr>
          </a:p>
          <a:p>
            <a:pPr marL="180000" marR="713740">
              <a:lnSpc>
                <a:spcPct val="150000"/>
              </a:lnSpc>
              <a:spcBef>
                <a:spcPts val="760"/>
              </a:spcBef>
              <a:spcAft>
                <a:spcPts val="0"/>
              </a:spcAft>
            </a:pPr>
            <a:r>
              <a:rPr lang="zh-CN" altLang="en-US" sz="3200" dirty="0" smtClean="0">
                <a:solidFill>
                  <a:srgbClr val="00B0F0"/>
                </a:solidFill>
              </a:rPr>
              <a:t>◉ </a:t>
            </a:r>
            <a:r>
              <a:rPr lang="zh-CN" altLang="zh-CN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宋体" panose="02010600030101010101" pitchFamily="2" charset="-122"/>
              </a:rPr>
              <a:t>中国人民</a:t>
            </a:r>
            <a:r>
              <a:rPr lang="zh-CN" altLang="zh-CN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宋体" panose="02010600030101010101" pitchFamily="2" charset="-122"/>
              </a:rPr>
              <a:t>武装警察部队</a:t>
            </a:r>
            <a:endParaRPr lang="en-US" altLang="zh-CN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  <a:cs typeface="宋体" panose="02010600030101010101" pitchFamily="2" charset="-122"/>
            </a:endParaRPr>
          </a:p>
          <a:p>
            <a:pPr marL="180000" marR="713740">
              <a:lnSpc>
                <a:spcPct val="150000"/>
              </a:lnSpc>
              <a:spcBef>
                <a:spcPts val="760"/>
              </a:spcBef>
              <a:spcAft>
                <a:spcPts val="0"/>
              </a:spcAft>
            </a:pPr>
            <a:r>
              <a:rPr lang="zh-CN" altLang="en-US" sz="3200" dirty="0" smtClean="0">
                <a:solidFill>
                  <a:srgbClr val="00B0F0"/>
                </a:solidFill>
              </a:rPr>
              <a:t>◉ </a:t>
            </a:r>
            <a:r>
              <a:rPr lang="zh-CN" altLang="zh-CN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宋体" panose="02010600030101010101" pitchFamily="2" charset="-122"/>
              </a:rPr>
              <a:t>民兵</a:t>
            </a:r>
            <a:endParaRPr lang="zh-CN" altLang="zh-CN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903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武装力量体制的演变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739355" y="1863905"/>
            <a:ext cx="8859520" cy="3964305"/>
            <a:chOff x="1073603" y="2334169"/>
            <a:chExt cx="8859520" cy="3964305"/>
          </a:xfrm>
        </p:grpSpPr>
        <p:graphicFrame>
          <p:nvGraphicFramePr>
            <p:cNvPr id="6" name="Diagram 15"/>
            <p:cNvGraphicFramePr/>
            <p:nvPr>
              <p:extLst>
                <p:ext uri="{D42A27DB-BD31-4B8C-83A1-F6EECF244321}">
                  <p14:modId xmlns:p14="http://schemas.microsoft.com/office/powerpoint/2010/main" val="3429865322"/>
                </p:ext>
              </p:extLst>
            </p:nvPr>
          </p:nvGraphicFramePr>
          <p:xfrm>
            <a:off x="1073603" y="2334169"/>
            <a:ext cx="3106420" cy="39643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文本框 9"/>
            <p:cNvSpPr txBox="1"/>
            <p:nvPr/>
          </p:nvSpPr>
          <p:spPr>
            <a:xfrm>
              <a:off x="4180023" y="2724694"/>
              <a:ext cx="5753100" cy="4603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主力红、地方红军和赤卫队、少年先锋队</a:t>
              </a:r>
            </a:p>
          </p:txBody>
        </p:sp>
        <p:sp>
          <p:nvSpPr>
            <p:cNvPr id="8" name="文本框 10"/>
            <p:cNvSpPr txBox="1"/>
            <p:nvPr/>
          </p:nvSpPr>
          <p:spPr>
            <a:xfrm>
              <a:off x="4016193" y="4086134"/>
              <a:ext cx="5666740" cy="4603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主力军、地方军和民兵、自卫队</a:t>
              </a:r>
            </a:p>
          </p:txBody>
        </p:sp>
        <p:sp>
          <p:nvSpPr>
            <p:cNvPr id="10" name="文本框 11"/>
            <p:cNvSpPr txBox="1"/>
            <p:nvPr/>
          </p:nvSpPr>
          <p:spPr>
            <a:xfrm>
              <a:off x="4180023" y="5511709"/>
              <a:ext cx="4555490" cy="4603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野战军、地方军和民兵结合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918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武装力量体制的演变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49830" y="1667023"/>
            <a:ext cx="58086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共产党对军队的绝对领导的根本原则和制度发端于“南昌起义”，奠基于“三湾改编”，定型于“古田会议”，是人民军队完全区别于一切旧军队的政治特质和根本优势，绝对二字准确地概括了党和人民军队的关系，表明了中国共产党是我军唯一的独立领导力量，我军必须无条件地置于当的领导之下。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138" y="1744708"/>
            <a:ext cx="3898265" cy="34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9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武装力量体制的演变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5" name="文本框 6"/>
          <p:cNvSpPr txBox="1"/>
          <p:nvPr/>
        </p:nvSpPr>
        <p:spPr>
          <a:xfrm>
            <a:off x="2247872" y="4424997"/>
            <a:ext cx="4000528" cy="460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“三结合”的武装力量体制</a:t>
            </a:r>
          </a:p>
        </p:txBody>
      </p:sp>
      <p:sp>
        <p:nvSpPr>
          <p:cNvPr id="6" name="文本框 7"/>
          <p:cNvSpPr txBox="1"/>
          <p:nvPr/>
        </p:nvSpPr>
        <p:spPr>
          <a:xfrm>
            <a:off x="931817" y="2442029"/>
            <a:ext cx="10633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《中华人民共和国国防法》第二十二条明确规定:“中华人民共和国的武装力量，由中国人民解放军现役部队和预备役部队、人民武装警察部队、民兵组成。”</a:t>
            </a:r>
          </a:p>
        </p:txBody>
      </p:sp>
      <p:sp>
        <p:nvSpPr>
          <p:cNvPr id="7" name="TextBox 38"/>
          <p:cNvSpPr txBox="1"/>
          <p:nvPr/>
        </p:nvSpPr>
        <p:spPr>
          <a:xfrm>
            <a:off x="4343024" y="1704702"/>
            <a:ext cx="4356774" cy="51018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zh-CN" altLang="en-US" sz="240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新中国</a:t>
            </a:r>
            <a:r>
              <a:rPr kumimoji="0" lang="zh-CN" altLang="en-US" sz="2400" i="0" u="none" strike="noStrike" cap="none" spc="0" normalizeH="0" baseline="0" dirty="0"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成立后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393" y="3434623"/>
            <a:ext cx="3734553" cy="290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0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17673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三、中国人民解放军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34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297577" y="1719791"/>
            <a:ext cx="9692641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中国人民解放军</a:t>
            </a:r>
            <a:r>
              <a:rPr lang="zh-CN" altLang="en-US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现役部队是国家的常备军。</a:t>
            </a:r>
            <a:endParaRPr lang="zh-CN" altLang="zh-CN" sz="28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陆军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1927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年）</a:t>
            </a:r>
            <a:endParaRPr lang="en-US" altLang="zh-CN" sz="2800" b="1" dirty="0">
              <a:solidFill>
                <a:srgbClr val="231916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海军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1949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23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日）</a:t>
            </a:r>
            <a:endParaRPr lang="en-US" altLang="zh-CN" sz="2800" b="1" dirty="0">
              <a:solidFill>
                <a:srgbClr val="231916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空军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1949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日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2800" b="1" dirty="0">
              <a:solidFill>
                <a:srgbClr val="231916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火箭军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31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日）</a:t>
            </a:r>
            <a:endParaRPr lang="en-US" altLang="zh-CN" sz="2800" b="1" dirty="0">
              <a:solidFill>
                <a:srgbClr val="231916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战略支援部队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31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日）</a:t>
            </a:r>
            <a:endParaRPr lang="en-US" altLang="zh-CN" sz="2800" b="1" dirty="0">
              <a:solidFill>
                <a:srgbClr val="231916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联勤保障部队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2016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13</a:t>
            </a:r>
            <a:r>
              <a:rPr lang="zh-CN" altLang="en-US" sz="2800" b="1" dirty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日</a:t>
            </a:r>
            <a:r>
              <a:rPr lang="zh-CN" altLang="en-US" sz="2800" b="1" dirty="0" smtClean="0">
                <a:solidFill>
                  <a:srgbClr val="231916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2800" b="1" dirty="0">
              <a:solidFill>
                <a:srgbClr val="23191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）中国人民解放军现役部队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5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61851" y="1574558"/>
            <a:ext cx="10720251" cy="5193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．</a:t>
            </a:r>
            <a:r>
              <a:rPr lang="zh-CN" altLang="zh-CN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陆军</a:t>
            </a:r>
            <a:r>
              <a:rPr lang="zh-CN" altLang="en-US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（陆军司令员：</a:t>
            </a:r>
            <a:r>
              <a:rPr lang="zh-CN" altLang="en-US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韩卫国上将）</a:t>
            </a:r>
            <a:endParaRPr lang="en-US" altLang="zh-CN" sz="3200" b="1" dirty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陆军是陆地上作战的军种。目前，陆军已经发展为一个多兵种、多系统和多层次有机结合的整体，具有强大的火力、突击力和高度的机动能力。既能独立作战，又能与其他军种联合作战。</a:t>
            </a:r>
            <a:endParaRPr lang="zh-CN" altLang="zh-CN" b="1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中国人民解放军陆军诞生于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1927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年。</a:t>
            </a:r>
            <a:endParaRPr lang="en-US" altLang="zh-CN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中华人民共和国成立后，我国陆军进入现代化、正规化的新的发展阶段</a:t>
            </a:r>
            <a:r>
              <a:rPr lang="zh-CN" altLang="en-US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世纪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80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年代，陆军改编为</a:t>
            </a:r>
            <a:r>
              <a:rPr lang="zh-CN" altLang="zh-CN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集团军编制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，部队的合成化程度大大提高。</a:t>
            </a:r>
            <a:endParaRPr lang="en-US" altLang="zh-CN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2017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4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27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日，国防部正式公布了</a:t>
            </a:r>
            <a:r>
              <a:rPr lang="zh-CN" altLang="en-US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解放军</a:t>
            </a:r>
            <a:r>
              <a:rPr lang="zh-CN" altLang="zh-CN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陆军集团军番号的调整</a:t>
            </a:r>
            <a:r>
              <a:rPr lang="zh-CN" altLang="en-US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，由原来的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18</a:t>
            </a:r>
            <a:r>
              <a:rPr lang="zh-CN" altLang="en-US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个集团军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调整组建</a:t>
            </a:r>
            <a:r>
              <a:rPr lang="zh-CN" altLang="en-US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为</a:t>
            </a:r>
            <a:r>
              <a:rPr lang="en-US" altLang="zh-CN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13</a:t>
            </a:r>
            <a:r>
              <a:rPr lang="zh-CN" altLang="zh-CN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个集团军</a:t>
            </a:r>
            <a:r>
              <a:rPr lang="zh-CN" altLang="en-US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，番号从第七十一至八十三集团军</a:t>
            </a:r>
            <a:r>
              <a:rPr lang="zh-CN" altLang="en-US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陆军兵种建设也取得重大进展。</a:t>
            </a:r>
            <a:endParaRPr lang="zh-CN" altLang="zh-CN" b="1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二）中国人民解放军现役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陆军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58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70560" y="1523230"/>
            <a:ext cx="10972800" cy="5193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．</a:t>
            </a:r>
            <a:r>
              <a:rPr lang="zh-CN" altLang="en-US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海</a:t>
            </a:r>
            <a:r>
              <a:rPr lang="zh-CN" altLang="zh-CN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军</a:t>
            </a:r>
            <a:r>
              <a:rPr lang="zh-CN" altLang="en-US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</a:t>
            </a:r>
            <a:r>
              <a:rPr lang="zh-CN" altLang="en-US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海军司令员：</a:t>
            </a:r>
            <a:r>
              <a:rPr lang="zh-CN" altLang="en-US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沈金龙上将）</a:t>
            </a:r>
            <a:endParaRPr lang="en-US" altLang="zh-CN" sz="3200" b="1" dirty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  </a:t>
            </a:r>
            <a:r>
              <a:rPr lang="zh-CN" altLang="zh-CN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海军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是以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舰艇部队为主体、在海洋上作战的军种。</a:t>
            </a:r>
            <a:endParaRPr lang="en-US" altLang="zh-CN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  </a:t>
            </a:r>
            <a:r>
              <a:rPr lang="zh-CN" altLang="zh-CN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现代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军通常由水面舰艇部队、潜艇部队、海军航空兵、海军岸防兵和海军陆战队等兵种及专业兵组成，主要装备是作战舰艇、辅助舰船和飞机，配备有战略导弹、战术导弹、火炮、水中武器、战斗车辆等，具有在水面、水下、空中及对岸上实施攻防作战的能力，有的还具有实施战略袭击的能力，可独立地或与其他军种协同遂行海洋机动作战。</a:t>
            </a: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  </a:t>
            </a:r>
            <a:r>
              <a:rPr lang="zh-CN" altLang="zh-CN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中国人民解放军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于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1949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4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23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日在江苏泰州组建了华东军区海军。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1950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4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14 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日，中华人民共和国的海军领导机关在北京成立。</a:t>
            </a:r>
            <a:endParaRPr lang="en-US" altLang="zh-CN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  </a:t>
            </a:r>
            <a:r>
              <a:rPr lang="zh-CN" altLang="zh-CN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目前</a:t>
            </a:r>
            <a:r>
              <a:rPr lang="zh-CN" altLang="zh-CN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，中国人民解放军海军下辖北海、东海和南海三个舰队，舰队下辖舰队航空兵、保障基地、舰艇支队、水警区、航空兵师和陆战旅等</a:t>
            </a:r>
            <a:r>
              <a:rPr lang="zh-CN" altLang="zh-CN" sz="20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部队。</a:t>
            </a:r>
            <a:endParaRPr lang="zh-CN" altLang="en-US" sz="2000" b="1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海军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52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55471-AB92-4458-AB1D-79532FE7C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107" y="1567449"/>
            <a:ext cx="10855431" cy="499599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海军新型武器装备：</a:t>
            </a:r>
            <a:endParaRPr lang="en-US" altLang="zh-CN" sz="2000" b="1" dirty="0" smtClean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近</a:t>
            </a:r>
            <a:r>
              <a:rPr lang="en-US" altLang="zh-CN" sz="20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10</a:t>
            </a:r>
            <a:r>
              <a:rPr lang="zh-CN" altLang="zh-CN" sz="20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来，海军国产新一代战舰密集下水，快速形成战斗力。</a:t>
            </a:r>
            <a:endParaRPr lang="en-US" altLang="zh-CN" sz="2000" b="1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 smtClean="0">
                <a:solidFill>
                  <a:srgbClr val="0070C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新型</a:t>
            </a:r>
            <a:r>
              <a:rPr lang="zh-CN" altLang="zh-CN" sz="2000" b="1" dirty="0">
                <a:solidFill>
                  <a:srgbClr val="0070C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导弹驱逐舰</a:t>
            </a:r>
            <a:r>
              <a:rPr lang="zh-CN" altLang="en-US" sz="2000" b="1" dirty="0">
                <a:solidFill>
                  <a:srgbClr val="0070C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：</a:t>
            </a:r>
            <a:r>
              <a:rPr lang="en-US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广州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号、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武汉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号、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海口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号、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兰州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号等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因其出色的区域防空和超视距打击能力，被誉为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中华神盾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en-US" sz="2000" b="1" dirty="0" smtClean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000" b="1" dirty="0" smtClean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055</a:t>
            </a:r>
            <a:r>
              <a:rPr lang="zh-CN" altLang="en-US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级南昌</a:t>
            </a:r>
            <a:r>
              <a:rPr lang="zh-CN" altLang="en-US" sz="2000" b="1" dirty="0" smtClean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号、拉萨号驱逐舰。</a:t>
            </a:r>
            <a:endParaRPr lang="en-US" altLang="zh-CN" sz="2000" b="1" dirty="0"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0070C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新型导弹护卫舰</a:t>
            </a:r>
            <a:r>
              <a:rPr lang="zh-CN" altLang="en-US" sz="2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：</a:t>
            </a:r>
            <a:r>
              <a:rPr lang="en-US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徐州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号、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舟山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号、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巢湖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号等</a:t>
            </a:r>
            <a:r>
              <a:rPr lang="en-US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10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余艘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是兼具防空、对海、反潜的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海上多面手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”。</a:t>
            </a:r>
            <a:endParaRPr lang="en-US" altLang="zh-CN" sz="2000" b="1" dirty="0"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zh-CN" altLang="zh-CN" sz="2000" b="1" dirty="0">
                <a:solidFill>
                  <a:srgbClr val="0070C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新型导弹快艇</a:t>
            </a:r>
            <a:r>
              <a:rPr lang="zh-CN" altLang="en-US" sz="2000" b="1" dirty="0">
                <a:solidFill>
                  <a:srgbClr val="0070C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：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隐蔽性、机动性强，突击威力大，被称为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海上无影利剑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”。</a:t>
            </a:r>
            <a:endParaRPr lang="en-US" altLang="zh-CN" sz="2000" b="1" dirty="0"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昆仑山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号、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井冈山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号两栖船坞登陆舰、新型气垫登陆艇、新型猎扫雷舰、大型保障船陆续入列</a:t>
            </a:r>
            <a:r>
              <a:rPr lang="zh-CN" altLang="en-US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2012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9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25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日上午，中国第一艘航空母舰</a:t>
            </a:r>
            <a:r>
              <a:rPr lang="zh-CN" altLang="en-US" sz="20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辽宁舰</a:t>
            </a:r>
            <a:r>
              <a:rPr lang="zh-CN" altLang="en-US" sz="20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正式交付海</a:t>
            </a:r>
            <a:r>
              <a:rPr lang="zh-CN" altLang="en-US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军。</a:t>
            </a:r>
            <a:endParaRPr lang="en-US" altLang="zh-CN" sz="2000" b="1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2019</a:t>
            </a:r>
            <a:r>
              <a:rPr lang="zh-CN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12</a:t>
            </a:r>
            <a:r>
              <a:rPr lang="zh-CN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17</a:t>
            </a:r>
            <a:r>
              <a:rPr lang="zh-CN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</a:t>
            </a:r>
            <a:r>
              <a:rPr lang="zh-CN" altLang="en-US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我国第一艘</a:t>
            </a:r>
            <a:r>
              <a:rPr lang="zh-CN" altLang="zh-CN" sz="2000" b="1" spc="4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国产</a:t>
            </a:r>
            <a:r>
              <a:rPr lang="zh-CN" altLang="zh-CN" sz="2000" b="1" dirty="0"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航空母舰</a:t>
            </a:r>
            <a:r>
              <a:rPr lang="en-US" altLang="zh-CN" sz="2000" b="1" spc="4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spc="4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山东</a:t>
            </a:r>
            <a:r>
              <a:rPr lang="en-US" altLang="zh-CN" sz="2000" b="1" spc="4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spc="4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舰</a:t>
            </a:r>
            <a:r>
              <a:rPr lang="zh-CN" altLang="en-US" sz="2000" b="1" spc="4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舷号</a:t>
            </a:r>
            <a:r>
              <a:rPr lang="en-US" altLang="zh-CN" sz="20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17</a:t>
            </a:r>
            <a:r>
              <a:rPr lang="zh-CN" altLang="en-US" sz="2000" b="1" spc="4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）</a:t>
            </a:r>
            <a:r>
              <a:rPr lang="zh-CN" altLang="zh-CN" sz="2000" b="1" spc="45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在海南三亚某军港交付海军服</a:t>
            </a:r>
            <a:r>
              <a:rPr lang="zh-CN" altLang="zh-CN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役</a:t>
            </a:r>
            <a:r>
              <a:rPr lang="zh-CN" altLang="en-US" sz="20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000" b="1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zh-CN" sz="18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1800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000" b="1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海军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9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55471-AB92-4458-AB1D-79532FE7C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949" y="1504096"/>
            <a:ext cx="10855431" cy="5140544"/>
          </a:xfrm>
        </p:spPr>
        <p:txBody>
          <a:bodyPr>
            <a:normAutofit fontScale="92500" lnSpcReduction="10000"/>
          </a:bodyPr>
          <a:lstStyle/>
          <a:p>
            <a:pPr marL="0" indent="457200">
              <a:lnSpc>
                <a:spcPct val="160000"/>
              </a:lnSpc>
              <a:spcBef>
                <a:spcPts val="0"/>
              </a:spcBef>
            </a:pPr>
            <a:r>
              <a:rPr lang="zh-CN" altLang="en-US" sz="1900" dirty="0" smtClean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近年来</a:t>
            </a:r>
            <a:r>
              <a:rPr lang="zh-CN" altLang="en-US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，我国海军还努力创新用兵模式，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加强与各国海军的</a:t>
            </a:r>
            <a:r>
              <a:rPr lang="zh-CN" altLang="zh-CN" sz="1900" dirty="0">
                <a:solidFill>
                  <a:srgbClr val="00B05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联演联训和多边交流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 提升遂行多样化军事任务的能力和水平。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如：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2017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年中俄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1900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海上联合</a:t>
            </a:r>
            <a:r>
              <a:rPr lang="en-US" altLang="zh-CN" sz="1900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2017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en-US" sz="1900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、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第六届西太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平洋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海军论坛多边海上联合演习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1900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57200">
              <a:lnSpc>
                <a:spcPct val="160000"/>
              </a:lnSpc>
              <a:spcBef>
                <a:spcPts val="0"/>
              </a:spcBef>
            </a:pPr>
            <a:r>
              <a:rPr lang="en-US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2008</a:t>
            </a:r>
            <a:r>
              <a:rPr lang="zh-CN" altLang="zh-CN" sz="19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19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12</a:t>
            </a:r>
            <a:r>
              <a:rPr lang="zh-CN" altLang="zh-CN" sz="19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19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26</a:t>
            </a:r>
            <a:r>
              <a:rPr lang="zh-CN" altLang="zh-CN" sz="19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日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，中国派出首批护航编队赴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亚丁湾、索马里海域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执行护航任务，开启了人民海军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赴远海常态部署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并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履行使命任务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的新征程。截至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2020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月，中国海军先后派遣</a:t>
            </a:r>
            <a:r>
              <a:rPr lang="en-US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34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批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109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艘舰艇、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</a:t>
            </a:r>
            <a:r>
              <a:rPr lang="en-US" altLang="zh-CN" sz="1900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9</a:t>
            </a:r>
            <a:r>
              <a:rPr lang="zh-CN" altLang="en-US" sz="1900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万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余名官兵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执行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护航任务，确保了被护船只和编队自身百分之百安全，全面提升了海军遂行多样化军事任务能力。</a:t>
            </a:r>
            <a:endParaRPr lang="en-US" altLang="zh-CN" sz="1900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57200">
              <a:lnSpc>
                <a:spcPct val="160000"/>
              </a:lnSpc>
              <a:spcBef>
                <a:spcPts val="0"/>
              </a:spcBef>
            </a:pP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2017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年底，中国人民解放军驻</a:t>
            </a:r>
            <a:r>
              <a:rPr lang="zh-CN" altLang="zh-CN" sz="1900" dirty="0">
                <a:solidFill>
                  <a:srgbClr val="00B05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吉布提保障基地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正式交付使用，吉布提保障基地是中国人民解放军</a:t>
            </a:r>
            <a:r>
              <a:rPr lang="zh-CN" altLang="zh-CN" sz="1900" dirty="0">
                <a:solidFill>
                  <a:srgbClr val="00B05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首个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海外基地，属于</a:t>
            </a:r>
            <a:r>
              <a:rPr lang="zh-CN" altLang="zh-CN" sz="1900" dirty="0">
                <a:solidFill>
                  <a:srgbClr val="00B05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港口型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保障基地，为海军亚丁湾编队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、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非洲维和人员提供后勤保障支持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为我国承担国际责任、</a:t>
            </a:r>
            <a:r>
              <a:rPr lang="zh-CN" altLang="zh-CN" sz="1900" dirty="0">
                <a:solidFill>
                  <a:srgbClr val="00B05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履行国际义务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和保护我国合法利益奠定更坚实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的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基础。</a:t>
            </a:r>
            <a:endParaRPr lang="en-US" altLang="zh-CN" sz="1900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57200">
              <a:lnSpc>
                <a:spcPct val="160000"/>
              </a:lnSpc>
              <a:spcBef>
                <a:spcPts val="0"/>
              </a:spcBef>
            </a:pP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2018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4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12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日，中央军委在南海海域隆重举行海上阅兵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1900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57200">
              <a:lnSpc>
                <a:spcPct val="160000"/>
              </a:lnSpc>
              <a:spcBef>
                <a:spcPts val="0"/>
              </a:spcBef>
            </a:pPr>
            <a:r>
              <a:rPr lang="en-US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2020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月中旬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，中国人民解放军海军</a:t>
            </a:r>
            <a:r>
              <a:rPr lang="zh-CN" altLang="en-US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某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舰艇编队以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战备状态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进入西太平洋，并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跨过国际日期变更线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，进入西太平洋</a:t>
            </a:r>
            <a:r>
              <a:rPr lang="zh-CN" altLang="zh-CN" sz="190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国际水域</a:t>
            </a:r>
            <a:r>
              <a:rPr lang="zh-CN" altLang="zh-CN" sz="190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。这是近几年来，我国舰艇编队首次以全战备状态越过国际日期变更线，具有非常重要的象征意义</a:t>
            </a:r>
            <a:r>
              <a:rPr lang="zh-CN" altLang="en-US" sz="1900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zh-CN" altLang="en-US" sz="2000" b="1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海军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91"/>
          <p:cNvSpPr>
            <a:spLocks noChangeShapeType="1"/>
          </p:cNvSpPr>
          <p:nvPr/>
        </p:nvSpPr>
        <p:spPr bwMode="invGray">
          <a:xfrm>
            <a:off x="5484100" y="1194481"/>
            <a:ext cx="6272983" cy="0"/>
          </a:xfrm>
          <a:prstGeom prst="line">
            <a:avLst/>
          </a:prstGeom>
          <a:noFill/>
          <a:ln w="9525">
            <a:solidFill>
              <a:srgbClr val="FFFFFF">
                <a:alpha val="20000"/>
              </a:srgbClr>
            </a:solidFill>
            <a:round/>
            <a:headEnd/>
            <a:tailEnd/>
          </a:ln>
        </p:spPr>
        <p:txBody>
          <a:bodyPr lIns="91423" tIns="45711" rIns="91423" bIns="45711"/>
          <a:lstStyle/>
          <a:p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7" name="Group 30"/>
          <p:cNvGrpSpPr>
            <a:grpSpLocks/>
          </p:cNvGrpSpPr>
          <p:nvPr/>
        </p:nvGrpSpPr>
        <p:grpSpPr bwMode="auto">
          <a:xfrm flipH="1">
            <a:off x="635782" y="2002137"/>
            <a:ext cx="3438076" cy="3429794"/>
            <a:chOff x="1955" y="1224"/>
            <a:chExt cx="1911" cy="1911"/>
          </a:xfrm>
        </p:grpSpPr>
        <p:sp>
          <p:nvSpPr>
            <p:cNvPr id="13384" name="Oval 31"/>
            <p:cNvSpPr>
              <a:spLocks noChangeArrowheads="1"/>
            </p:cNvSpPr>
            <p:nvPr/>
          </p:nvSpPr>
          <p:spPr bwMode="gray">
            <a:xfrm>
              <a:off x="1955" y="1224"/>
              <a:ext cx="1911" cy="1911"/>
            </a:xfrm>
            <a:prstGeom prst="ellipse">
              <a:avLst/>
            </a:prstGeom>
            <a:noFill/>
            <a:ln w="127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5" name="Oval 32"/>
            <p:cNvSpPr>
              <a:spLocks noChangeArrowheads="1"/>
            </p:cNvSpPr>
            <p:nvPr/>
          </p:nvSpPr>
          <p:spPr bwMode="gray">
            <a:xfrm>
              <a:off x="2080" y="1355"/>
              <a:ext cx="1660" cy="1660"/>
            </a:xfrm>
            <a:prstGeom prst="ellipse">
              <a:avLst/>
            </a:prstGeom>
            <a:noFill/>
            <a:ln w="28575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6" name="Oval 33"/>
            <p:cNvSpPr>
              <a:spLocks noChangeArrowheads="1"/>
            </p:cNvSpPr>
            <p:nvPr/>
          </p:nvSpPr>
          <p:spPr bwMode="gray">
            <a:xfrm>
              <a:off x="2218" y="1499"/>
              <a:ext cx="1396" cy="1396"/>
            </a:xfrm>
            <a:prstGeom prst="ellipse">
              <a:avLst/>
            </a:prstGeom>
            <a:noFill/>
            <a:ln w="381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7" name="Oval 34"/>
            <p:cNvSpPr>
              <a:spLocks noChangeArrowheads="1"/>
            </p:cNvSpPr>
            <p:nvPr/>
          </p:nvSpPr>
          <p:spPr bwMode="gray">
            <a:xfrm>
              <a:off x="2338" y="1643"/>
              <a:ext cx="1132" cy="1132"/>
            </a:xfrm>
            <a:prstGeom prst="ellipse">
              <a:avLst/>
            </a:prstGeom>
            <a:noFill/>
            <a:ln w="5715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8" name="Oval 35"/>
            <p:cNvSpPr>
              <a:spLocks noChangeArrowheads="1"/>
            </p:cNvSpPr>
            <p:nvPr/>
          </p:nvSpPr>
          <p:spPr bwMode="gray">
            <a:xfrm>
              <a:off x="2476" y="1781"/>
              <a:ext cx="868" cy="868"/>
            </a:xfrm>
            <a:prstGeom prst="ellipse">
              <a:avLst/>
            </a:prstGeom>
            <a:noFill/>
            <a:ln w="5715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89" name="Oval 36"/>
            <p:cNvSpPr>
              <a:spLocks noChangeArrowheads="1"/>
            </p:cNvSpPr>
            <p:nvPr/>
          </p:nvSpPr>
          <p:spPr bwMode="gray">
            <a:xfrm>
              <a:off x="2602" y="1901"/>
              <a:ext cx="616" cy="616"/>
            </a:xfrm>
            <a:prstGeom prst="ellipse">
              <a:avLst/>
            </a:prstGeom>
            <a:noFill/>
            <a:ln w="76200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3390" name="Oval 37"/>
            <p:cNvSpPr>
              <a:spLocks noChangeArrowheads="1"/>
            </p:cNvSpPr>
            <p:nvPr/>
          </p:nvSpPr>
          <p:spPr bwMode="gray">
            <a:xfrm>
              <a:off x="2716" y="2021"/>
              <a:ext cx="388" cy="388"/>
            </a:xfrm>
            <a:prstGeom prst="ellipse">
              <a:avLst/>
            </a:prstGeom>
            <a:noFill/>
            <a:ln w="9525" algn="ctr">
              <a:solidFill>
                <a:srgbClr val="A6B0DA">
                  <a:alpha val="5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>
                <a:latin typeface="黑体" pitchFamily="2" charset="-122"/>
                <a:ea typeface="黑体" pitchFamily="2" charset="-122"/>
              </a:endParaRPr>
            </a:p>
          </p:txBody>
        </p:sp>
      </p:grpSp>
      <p:pic>
        <p:nvPicPr>
          <p:cNvPr id="25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34" y="2606243"/>
            <a:ext cx="2105970" cy="221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4244134" y="1447748"/>
            <a:ext cx="6730960" cy="4652631"/>
            <a:chOff x="4266560" y="1691481"/>
            <a:chExt cx="6730960" cy="4652631"/>
          </a:xfrm>
        </p:grpSpPr>
        <p:grpSp>
          <p:nvGrpSpPr>
            <p:cNvPr id="13" name="组合 12"/>
            <p:cNvGrpSpPr/>
            <p:nvPr/>
          </p:nvGrpSpPr>
          <p:grpSpPr>
            <a:xfrm>
              <a:off x="4266560" y="1691481"/>
              <a:ext cx="6730960" cy="4652631"/>
              <a:chOff x="4266560" y="1691481"/>
              <a:chExt cx="6730960" cy="4652631"/>
            </a:xfrm>
          </p:grpSpPr>
          <p:sp>
            <p:nvSpPr>
              <p:cNvPr id="116" name="Rectangle 12"/>
              <p:cNvSpPr>
                <a:spLocks noChangeArrowheads="1"/>
              </p:cNvSpPr>
              <p:nvPr/>
            </p:nvSpPr>
            <p:spPr bwMode="auto">
              <a:xfrm>
                <a:off x="4744391" y="3752340"/>
                <a:ext cx="6253129" cy="6463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91423" tIns="45711" rIns="91423" bIns="45711">
                <a:spAutoFit/>
              </a:bodyPr>
              <a:lstStyle/>
              <a:p>
                <a:r>
                  <a:rPr lang="zh-CN" altLang="en-US" sz="3600" dirty="0" smtClean="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rPr>
                  <a:t> </a:t>
                </a:r>
                <a:r>
                  <a:rPr lang="zh-CN" altLang="en-US" sz="3600" dirty="0" smtClean="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rPr>
                  <a:t>中国人民解放军</a:t>
                </a:r>
                <a:endParaRPr lang="zh-CN" altLang="en-US" sz="3600" dirty="0">
                  <a:solidFill>
                    <a:srgbClr val="000066"/>
                  </a:solidFill>
                  <a:latin typeface="黑体" pitchFamily="2" charset="-122"/>
                  <a:ea typeface="黑体" pitchFamily="2" charset="-122"/>
                </a:endParaRPr>
              </a:p>
            </p:txBody>
          </p:sp>
          <p:grpSp>
            <p:nvGrpSpPr>
              <p:cNvPr id="15" name="组合 14"/>
              <p:cNvGrpSpPr/>
              <p:nvPr/>
            </p:nvGrpSpPr>
            <p:grpSpPr>
              <a:xfrm>
                <a:off x="4266560" y="1691481"/>
                <a:ext cx="6683812" cy="4652631"/>
                <a:chOff x="4287245" y="1546676"/>
                <a:chExt cx="6683812" cy="4461570"/>
              </a:xfrm>
            </p:grpSpPr>
            <p:sp>
              <p:nvSpPr>
                <p:cNvPr id="96" name="Rectangle 12"/>
                <p:cNvSpPr>
                  <a:spLocks noChangeArrowheads="1"/>
                </p:cNvSpPr>
                <p:nvPr/>
              </p:nvSpPr>
              <p:spPr bwMode="auto">
                <a:xfrm>
                  <a:off x="4822618" y="4440240"/>
                  <a:ext cx="5800123" cy="619772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square" lIns="91423" tIns="45711" rIns="91423" bIns="45711">
                  <a:spAutoFit/>
                </a:bodyPr>
                <a:lstStyle/>
                <a:p>
                  <a:r>
                    <a:rPr lang="zh-CN" altLang="en-US" sz="3600" dirty="0" smtClean="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rPr>
                    <a:t> </a:t>
                  </a:r>
                  <a:r>
                    <a:rPr lang="zh-CN" altLang="en-US" sz="3600" dirty="0" smtClean="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rPr>
                    <a:t>中国人民武装警察部队</a:t>
                  </a:r>
                  <a:endParaRPr lang="zh-CN" altLang="en-US" sz="3600" dirty="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  <p:grpSp>
              <p:nvGrpSpPr>
                <p:cNvPr id="14" name="组合 13"/>
                <p:cNvGrpSpPr/>
                <p:nvPr/>
              </p:nvGrpSpPr>
              <p:grpSpPr>
                <a:xfrm>
                  <a:off x="4287245" y="1546676"/>
                  <a:ext cx="6683812" cy="4461570"/>
                  <a:chOff x="4287245" y="1546676"/>
                  <a:chExt cx="6683812" cy="4461570"/>
                </a:xfrm>
              </p:grpSpPr>
              <p:grpSp>
                <p:nvGrpSpPr>
                  <p:cNvPr id="8" name="Group 55"/>
                  <p:cNvGrpSpPr>
                    <a:grpSpLocks noChangeAspect="1"/>
                  </p:cNvGrpSpPr>
                  <p:nvPr/>
                </p:nvGrpSpPr>
                <p:grpSpPr bwMode="auto">
                  <a:xfrm rot="4976862" flipH="1">
                    <a:off x="4277633" y="2779258"/>
                    <a:ext cx="487475" cy="468251"/>
                    <a:chOff x="1944" y="1111"/>
                    <a:chExt cx="204" cy="196"/>
                  </a:xfrm>
                </p:grpSpPr>
                <p:pic>
                  <p:nvPicPr>
                    <p:cNvPr id="13367" name="Picture 56" descr="circuler_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/>
                    <a:stretch>
                      <a:fillRect/>
                    </a:stretch>
                  </p:blipFill>
                  <p:spPr bwMode="gray">
                    <a:xfrm flipH="1">
                      <a:off x="1961" y="1124"/>
                      <a:ext cx="174" cy="17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13382" name="Oval 57"/>
                    <p:cNvPicPr>
                      <a:picLocks noChangeArrowheads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gray">
                    <a:xfrm rot="4976862" flipH="1">
                      <a:off x="1959" y="1120"/>
                      <a:ext cx="179" cy="17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grpSp>
                  <p:nvGrpSpPr>
                    <p:cNvPr id="10" name="Group 58"/>
                    <p:cNvGrpSpPr>
                      <a:grpSpLocks/>
                    </p:cNvGrpSpPr>
                    <p:nvPr/>
                  </p:nvGrpSpPr>
                  <p:grpSpPr bwMode="auto">
                    <a:xfrm rot="1297425" flipV="1">
                      <a:off x="1957" y="1252"/>
                      <a:ext cx="148" cy="36"/>
                      <a:chOff x="2524" y="1060"/>
                      <a:chExt cx="898" cy="236"/>
                    </a:xfrm>
                  </p:grpSpPr>
                  <p:grpSp>
                    <p:nvGrpSpPr>
                      <p:cNvPr id="11" name="Group 5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24" y="106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13378" name="AutoShape 60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379" name="AutoShape 61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380" name="AutoShape 62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381" name="AutoShape 63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12" name="Group 64"/>
                      <p:cNvGrpSpPr>
                        <a:grpSpLocks/>
                      </p:cNvGrpSpPr>
                      <p:nvPr/>
                    </p:nvGrpSpPr>
                    <p:grpSpPr bwMode="auto">
                      <a:xfrm rot="1353540">
                        <a:off x="2680" y="111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13374" name="AutoShape 65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375" name="AutoShape 66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376" name="AutoShape 67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377" name="AutoShape 68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3370" name="Arc 69"/>
                    <p:cNvSpPr>
                      <a:spLocks/>
                    </p:cNvSpPr>
                    <p:nvPr/>
                  </p:nvSpPr>
                  <p:spPr bwMode="gray">
                    <a:xfrm rot="3847716">
                      <a:off x="1948" y="1107"/>
                      <a:ext cx="196" cy="204"/>
                    </a:xfrm>
                    <a:custGeom>
                      <a:avLst/>
                      <a:gdLst>
                        <a:gd name="T0" fmla="*/ 0 w 43200"/>
                        <a:gd name="T1" fmla="*/ 0 h 43155"/>
                        <a:gd name="T2" fmla="*/ 0 w 43200"/>
                        <a:gd name="T3" fmla="*/ 0 h 43155"/>
                        <a:gd name="T4" fmla="*/ 0 w 43200"/>
                        <a:gd name="T5" fmla="*/ 0 h 43155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43155"/>
                        <a:gd name="T11" fmla="*/ 43200 w 43200"/>
                        <a:gd name="T12" fmla="*/ 43155 h 43155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43155" fill="none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</a:path>
                        <a:path w="43200" h="43155" stroke="0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ysDot"/>
                      <a:round/>
                      <a:headEnd/>
                      <a:tailEnd type="triangle" w="sm" len="sm"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黑体" pitchFamily="2" charset="-122"/>
                        <a:ea typeface="黑体" pitchFamily="2" charset="-122"/>
                      </a:endParaRPr>
                    </a:p>
                  </p:txBody>
                </p:sp>
              </p:grpSp>
              <p:sp>
                <p:nvSpPr>
                  <p:cNvPr id="13324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4779073" y="2549179"/>
                    <a:ext cx="6191984" cy="64631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square" lIns="91423" tIns="45711" rIns="91423" bIns="45711">
                    <a:spAutoFit/>
                  </a:bodyPr>
                  <a:lstStyle/>
                  <a:p>
                    <a:r>
                      <a:rPr lang="zh-CN" altLang="en-US" sz="3600" dirty="0">
                        <a:solidFill>
                          <a:srgbClr val="000066"/>
                        </a:solidFill>
                        <a:latin typeface="黑体" pitchFamily="2" charset="-122"/>
                        <a:ea typeface="黑体" pitchFamily="2" charset="-122"/>
                      </a:rPr>
                      <a:t> </a:t>
                    </a:r>
                    <a:r>
                      <a:rPr lang="zh-CN" altLang="en-US" sz="3600" dirty="0" smtClean="0">
                        <a:solidFill>
                          <a:srgbClr val="000066"/>
                        </a:solidFill>
                        <a:latin typeface="黑体" pitchFamily="2" charset="-122"/>
                        <a:ea typeface="黑体" pitchFamily="2" charset="-122"/>
                      </a:rPr>
                      <a:t>中国武装力量的形成与发展</a:t>
                    </a:r>
                    <a:endParaRPr lang="zh-CN" altLang="zh-CN" sz="3600" dirty="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cxnSp>
                <p:nvCxnSpPr>
                  <p:cNvPr id="83" name="直接连接符 82"/>
                  <p:cNvCxnSpPr/>
                  <p:nvPr/>
                </p:nvCxnSpPr>
                <p:spPr>
                  <a:xfrm>
                    <a:off x="4908002" y="3281450"/>
                    <a:ext cx="5714739" cy="0"/>
                  </a:xfrm>
                  <a:prstGeom prst="line">
                    <a:avLst/>
                  </a:prstGeom>
                  <a:ln w="28575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8" name="Group 55"/>
                  <p:cNvGrpSpPr>
                    <a:grpSpLocks noChangeAspect="1"/>
                  </p:cNvGrpSpPr>
                  <p:nvPr/>
                </p:nvGrpSpPr>
                <p:grpSpPr bwMode="auto">
                  <a:xfrm rot="4976862" flipH="1">
                    <a:off x="4303300" y="3725610"/>
                    <a:ext cx="487475" cy="468251"/>
                    <a:chOff x="1944" y="1111"/>
                    <a:chExt cx="204" cy="196"/>
                  </a:xfrm>
                </p:grpSpPr>
                <p:pic>
                  <p:nvPicPr>
                    <p:cNvPr id="99" name="Picture 56" descr="circuler_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/>
                    <a:stretch>
                      <a:fillRect/>
                    </a:stretch>
                  </p:blipFill>
                  <p:spPr bwMode="gray">
                    <a:xfrm flipH="1">
                      <a:off x="1961" y="1124"/>
                      <a:ext cx="174" cy="17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114" name="Oval 57"/>
                    <p:cNvPicPr>
                      <a:picLocks noChangeArrowheads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gray">
                    <a:xfrm rot="4976862" flipH="1">
                      <a:off x="1959" y="1120"/>
                      <a:ext cx="179" cy="17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grpSp>
                  <p:nvGrpSpPr>
                    <p:cNvPr id="101" name="Group 58"/>
                    <p:cNvGrpSpPr>
                      <a:grpSpLocks/>
                    </p:cNvGrpSpPr>
                    <p:nvPr/>
                  </p:nvGrpSpPr>
                  <p:grpSpPr bwMode="auto">
                    <a:xfrm rot="1297425" flipV="1">
                      <a:off x="1954" y="1254"/>
                      <a:ext cx="148" cy="36"/>
                      <a:chOff x="2522" y="1060"/>
                      <a:chExt cx="900" cy="236"/>
                    </a:xfrm>
                  </p:grpSpPr>
                  <p:grpSp>
                    <p:nvGrpSpPr>
                      <p:cNvPr id="104" name="Group 5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22" y="106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110" name="AutoShape 60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11" name="AutoShape 61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12" name="AutoShape 62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13" name="AutoShape 63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105" name="Group 64"/>
                      <p:cNvGrpSpPr>
                        <a:grpSpLocks/>
                      </p:cNvGrpSpPr>
                      <p:nvPr/>
                    </p:nvGrpSpPr>
                    <p:grpSpPr bwMode="auto">
                      <a:xfrm rot="1353540">
                        <a:off x="2680" y="111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106" name="AutoShape 65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07" name="AutoShape 66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08" name="AutoShape 67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09" name="AutoShape 68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02" name="Arc 69"/>
                    <p:cNvSpPr>
                      <a:spLocks/>
                    </p:cNvSpPr>
                    <p:nvPr/>
                  </p:nvSpPr>
                  <p:spPr bwMode="gray">
                    <a:xfrm rot="3847716">
                      <a:off x="1948" y="1107"/>
                      <a:ext cx="196" cy="204"/>
                    </a:xfrm>
                    <a:custGeom>
                      <a:avLst/>
                      <a:gdLst>
                        <a:gd name="T0" fmla="*/ 0 w 43200"/>
                        <a:gd name="T1" fmla="*/ 0 h 43155"/>
                        <a:gd name="T2" fmla="*/ 0 w 43200"/>
                        <a:gd name="T3" fmla="*/ 0 h 43155"/>
                        <a:gd name="T4" fmla="*/ 0 w 43200"/>
                        <a:gd name="T5" fmla="*/ 0 h 43155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43155"/>
                        <a:gd name="T11" fmla="*/ 43200 w 43200"/>
                        <a:gd name="T12" fmla="*/ 43155 h 43155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43155" fill="none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</a:path>
                        <a:path w="43200" h="43155" stroke="0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ysDot"/>
                      <a:round/>
                      <a:headEnd/>
                      <a:tailEnd type="triangle" w="sm" len="sm"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黑体" pitchFamily="2" charset="-122"/>
                        <a:ea typeface="黑体" pitchFamily="2" charset="-122"/>
                      </a:endParaRPr>
                    </a:p>
                  </p:txBody>
                </p:sp>
              </p:grpSp>
              <p:cxnSp>
                <p:nvCxnSpPr>
                  <p:cNvPr id="117" name="直接连接符 116"/>
                  <p:cNvCxnSpPr/>
                  <p:nvPr/>
                </p:nvCxnSpPr>
                <p:spPr>
                  <a:xfrm>
                    <a:off x="4849788" y="4218851"/>
                    <a:ext cx="5694551" cy="0"/>
                  </a:xfrm>
                  <a:prstGeom prst="line">
                    <a:avLst/>
                  </a:prstGeom>
                  <a:ln w="28575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18" name="Group 55"/>
                  <p:cNvGrpSpPr>
                    <a:grpSpLocks noChangeAspect="1"/>
                  </p:cNvGrpSpPr>
                  <p:nvPr/>
                </p:nvGrpSpPr>
                <p:grpSpPr bwMode="auto">
                  <a:xfrm rot="4976862" flipH="1">
                    <a:off x="4324684" y="1868957"/>
                    <a:ext cx="487475" cy="468251"/>
                    <a:chOff x="1944" y="1111"/>
                    <a:chExt cx="204" cy="196"/>
                  </a:xfrm>
                </p:grpSpPr>
                <p:pic>
                  <p:nvPicPr>
                    <p:cNvPr id="119" name="Picture 56" descr="circuler_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/>
                    <a:stretch>
                      <a:fillRect/>
                    </a:stretch>
                  </p:blipFill>
                  <p:spPr bwMode="gray">
                    <a:xfrm flipH="1">
                      <a:off x="1961" y="1124"/>
                      <a:ext cx="174" cy="17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134" name="Oval 57"/>
                    <p:cNvPicPr>
                      <a:picLocks noChangeArrowheads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gray">
                    <a:xfrm rot="4976862" flipH="1">
                      <a:off x="1959" y="1120"/>
                      <a:ext cx="179" cy="17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grpSp>
                  <p:nvGrpSpPr>
                    <p:cNvPr id="121" name="Group 58"/>
                    <p:cNvGrpSpPr>
                      <a:grpSpLocks/>
                    </p:cNvGrpSpPr>
                    <p:nvPr/>
                  </p:nvGrpSpPr>
                  <p:grpSpPr bwMode="auto">
                    <a:xfrm rot="1297425" flipV="1">
                      <a:off x="1954" y="1254"/>
                      <a:ext cx="148" cy="36"/>
                      <a:chOff x="2522" y="1060"/>
                      <a:chExt cx="900" cy="236"/>
                    </a:xfrm>
                  </p:grpSpPr>
                  <p:grpSp>
                    <p:nvGrpSpPr>
                      <p:cNvPr id="124" name="Group 5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22" y="106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130" name="AutoShape 60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1" name="AutoShape 61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2" name="AutoShape 62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33" name="AutoShape 63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125" name="Group 64"/>
                      <p:cNvGrpSpPr>
                        <a:grpSpLocks/>
                      </p:cNvGrpSpPr>
                      <p:nvPr/>
                    </p:nvGrpSpPr>
                    <p:grpSpPr bwMode="auto">
                      <a:xfrm rot="1353540">
                        <a:off x="2680" y="111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126" name="AutoShape 65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27" name="AutoShape 66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28" name="AutoShape 67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129" name="AutoShape 68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22" name="Arc 69"/>
                    <p:cNvSpPr>
                      <a:spLocks/>
                    </p:cNvSpPr>
                    <p:nvPr/>
                  </p:nvSpPr>
                  <p:spPr bwMode="gray">
                    <a:xfrm rot="3847716">
                      <a:off x="1948" y="1107"/>
                      <a:ext cx="196" cy="204"/>
                    </a:xfrm>
                    <a:custGeom>
                      <a:avLst/>
                      <a:gdLst>
                        <a:gd name="T0" fmla="*/ 0 w 43200"/>
                        <a:gd name="T1" fmla="*/ 0 h 43155"/>
                        <a:gd name="T2" fmla="*/ 0 w 43200"/>
                        <a:gd name="T3" fmla="*/ 0 h 43155"/>
                        <a:gd name="T4" fmla="*/ 0 w 43200"/>
                        <a:gd name="T5" fmla="*/ 0 h 43155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43155"/>
                        <a:gd name="T11" fmla="*/ 43200 w 43200"/>
                        <a:gd name="T12" fmla="*/ 43155 h 43155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43155" fill="none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</a:path>
                        <a:path w="43200" h="43155" stroke="0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ysDot"/>
                      <a:round/>
                      <a:headEnd/>
                      <a:tailEnd type="triangle" w="sm" len="sm"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黑体" pitchFamily="2" charset="-122"/>
                        <a:ea typeface="黑体" pitchFamily="2" charset="-122"/>
                      </a:endParaRPr>
                    </a:p>
                  </p:txBody>
                </p:sp>
              </p:grpSp>
              <p:sp>
                <p:nvSpPr>
                  <p:cNvPr id="136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4794703" y="1546676"/>
                    <a:ext cx="4216927" cy="64631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square" lIns="91423" tIns="45711" rIns="91423" bIns="45711">
                    <a:spAutoFit/>
                  </a:bodyPr>
                  <a:lstStyle/>
                  <a:p>
                    <a:r>
                      <a:rPr lang="zh-CN" altLang="en-US" sz="3600" dirty="0" smtClean="0">
                        <a:solidFill>
                          <a:srgbClr val="000066"/>
                        </a:solidFill>
                        <a:latin typeface="黑体" pitchFamily="2" charset="-122"/>
                        <a:ea typeface="黑体" pitchFamily="2" charset="-122"/>
                      </a:rPr>
                      <a:t> 武装力量概念</a:t>
                    </a:r>
                    <a:endParaRPr lang="zh-CN" altLang="en-US" sz="3600" dirty="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cxnSp>
                <p:nvCxnSpPr>
                  <p:cNvPr id="137" name="直接连接符 136"/>
                  <p:cNvCxnSpPr/>
                  <p:nvPr/>
                </p:nvCxnSpPr>
                <p:spPr>
                  <a:xfrm flipV="1">
                    <a:off x="4881274" y="2281879"/>
                    <a:ext cx="5741467" cy="25071"/>
                  </a:xfrm>
                  <a:prstGeom prst="line">
                    <a:avLst/>
                  </a:prstGeom>
                  <a:ln w="28575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3" name="Group 55"/>
                  <p:cNvGrpSpPr>
                    <a:grpSpLocks noChangeAspect="1"/>
                  </p:cNvGrpSpPr>
                  <p:nvPr/>
                </p:nvGrpSpPr>
                <p:grpSpPr bwMode="auto">
                  <a:xfrm rot="4976862" flipH="1">
                    <a:off x="4301794" y="4665684"/>
                    <a:ext cx="487475" cy="468251"/>
                    <a:chOff x="1944" y="1111"/>
                    <a:chExt cx="204" cy="196"/>
                  </a:xfrm>
                </p:grpSpPr>
                <p:pic>
                  <p:nvPicPr>
                    <p:cNvPr id="74" name="Picture 56" descr="circuler_1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/>
                    <a:stretch>
                      <a:fillRect/>
                    </a:stretch>
                  </p:blipFill>
                  <p:spPr bwMode="gray">
                    <a:xfrm flipH="1">
                      <a:off x="1961" y="1124"/>
                      <a:ext cx="174" cy="17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90" name="Oval 57"/>
                    <p:cNvPicPr>
                      <a:picLocks noChangeArrowheads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gray">
                    <a:xfrm rot="4976862" flipH="1">
                      <a:off x="1959" y="1120"/>
                      <a:ext cx="179" cy="17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grpSp>
                  <p:nvGrpSpPr>
                    <p:cNvPr id="76" name="Group 58"/>
                    <p:cNvGrpSpPr>
                      <a:grpSpLocks/>
                    </p:cNvGrpSpPr>
                    <p:nvPr/>
                  </p:nvGrpSpPr>
                  <p:grpSpPr bwMode="auto">
                    <a:xfrm rot="1297425" flipV="1">
                      <a:off x="1954" y="1254"/>
                      <a:ext cx="148" cy="36"/>
                      <a:chOff x="2522" y="1060"/>
                      <a:chExt cx="900" cy="236"/>
                    </a:xfrm>
                  </p:grpSpPr>
                  <p:grpSp>
                    <p:nvGrpSpPr>
                      <p:cNvPr id="79" name="Group 5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22" y="106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86" name="AutoShape 60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87" name="AutoShape 61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88" name="AutoShape 62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89" name="AutoShape 63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80" name="Group 64"/>
                      <p:cNvGrpSpPr>
                        <a:grpSpLocks/>
                      </p:cNvGrpSpPr>
                      <p:nvPr/>
                    </p:nvGrpSpPr>
                    <p:grpSpPr bwMode="auto">
                      <a:xfrm rot="1353540">
                        <a:off x="2680" y="1110"/>
                        <a:ext cx="742" cy="186"/>
                        <a:chOff x="1565" y="2568"/>
                        <a:chExt cx="1118" cy="279"/>
                      </a:xfrm>
                    </p:grpSpPr>
                    <p:sp>
                      <p:nvSpPr>
                        <p:cNvPr id="81" name="AutoShape 65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5263130">
                          <a:off x="1859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82" name="AutoShape 66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078281">
                          <a:off x="1995" y="2274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84" name="AutoShape 67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373927">
                          <a:off x="2071" y="229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  <p:sp>
                      <p:nvSpPr>
                        <p:cNvPr id="85" name="AutoShape 68"/>
                        <p:cNvSpPr>
                          <a:spLocks noChangeArrowheads="1"/>
                        </p:cNvSpPr>
                        <p:nvPr/>
                      </p:nvSpPr>
                      <p:spPr bwMode="gray">
                        <a:xfrm rot="6906312">
                          <a:off x="2161" y="2326"/>
                          <a:ext cx="227" cy="816"/>
                        </a:xfrm>
                        <a:prstGeom prst="moon">
                          <a:avLst>
                            <a:gd name="adj" fmla="val 49773"/>
                          </a:avLst>
                        </a:prstGeom>
                        <a:solidFill>
                          <a:srgbClr val="FFFFFF">
                            <a:alpha val="3922"/>
                          </a:srgbClr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 sz="2000">
                            <a:solidFill>
                              <a:srgbClr val="000066"/>
                            </a:solidFill>
                            <a:latin typeface="黑体" pitchFamily="2" charset="-122"/>
                            <a:ea typeface="黑体" pitchFamily="2" charset="-122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77" name="Arc 69"/>
                    <p:cNvSpPr>
                      <a:spLocks/>
                    </p:cNvSpPr>
                    <p:nvPr/>
                  </p:nvSpPr>
                  <p:spPr bwMode="gray">
                    <a:xfrm rot="3847716">
                      <a:off x="1948" y="1107"/>
                      <a:ext cx="196" cy="204"/>
                    </a:xfrm>
                    <a:custGeom>
                      <a:avLst/>
                      <a:gdLst>
                        <a:gd name="T0" fmla="*/ 0 w 43200"/>
                        <a:gd name="T1" fmla="*/ 0 h 43155"/>
                        <a:gd name="T2" fmla="*/ 0 w 43200"/>
                        <a:gd name="T3" fmla="*/ 0 h 43155"/>
                        <a:gd name="T4" fmla="*/ 0 w 43200"/>
                        <a:gd name="T5" fmla="*/ 0 h 43155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43155"/>
                        <a:gd name="T11" fmla="*/ 43200 w 43200"/>
                        <a:gd name="T12" fmla="*/ 43155 h 43155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43155" fill="none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</a:path>
                        <a:path w="43200" h="43155" stroke="0" extrusionOk="0">
                          <a:moveTo>
                            <a:pt x="3603" y="33544"/>
                          </a:moveTo>
                          <a:cubicBezTo>
                            <a:pt x="1253" y="30004"/>
                            <a:pt x="0" y="2584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2987"/>
                            <a:pt x="34359" y="42418"/>
                            <a:pt x="22995" y="43154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ysDot"/>
                      <a:round/>
                      <a:headEnd/>
                      <a:tailEnd type="triangle" w="sm" len="sm"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黑体" pitchFamily="2" charset="-122"/>
                        <a:ea typeface="黑体" pitchFamily="2" charset="-122"/>
                      </a:endParaRPr>
                    </a:p>
                  </p:txBody>
                </p:sp>
              </p:grpSp>
              <p:sp>
                <p:nvSpPr>
                  <p:cNvPr id="92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4796545" y="4398653"/>
                    <a:ext cx="5076502" cy="64631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square" lIns="91423" tIns="45711" rIns="91423" bIns="45711">
                    <a:spAutoFit/>
                  </a:bodyPr>
                  <a:lstStyle/>
                  <a:p>
                    <a:r>
                      <a:rPr lang="zh-CN" altLang="en-US" sz="3600" dirty="0" smtClean="0">
                        <a:solidFill>
                          <a:srgbClr val="000066"/>
                        </a:solidFill>
                        <a:latin typeface="黑体" pitchFamily="2" charset="-122"/>
                        <a:ea typeface="黑体" pitchFamily="2" charset="-122"/>
                      </a:rPr>
                      <a:t> </a:t>
                    </a:r>
                    <a:endParaRPr lang="zh-CN" altLang="en-US" sz="3600" dirty="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cxnSp>
                <p:nvCxnSpPr>
                  <p:cNvPr id="93" name="直接连接符 92"/>
                  <p:cNvCxnSpPr/>
                  <p:nvPr/>
                </p:nvCxnSpPr>
                <p:spPr>
                  <a:xfrm>
                    <a:off x="4865700" y="5158924"/>
                    <a:ext cx="5678639" cy="10617"/>
                  </a:xfrm>
                  <a:prstGeom prst="line">
                    <a:avLst/>
                  </a:prstGeom>
                  <a:ln w="28575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1" name="Group 58"/>
                  <p:cNvGrpSpPr>
                    <a:grpSpLocks/>
                  </p:cNvGrpSpPr>
                  <p:nvPr/>
                </p:nvGrpSpPr>
                <p:grpSpPr bwMode="auto">
                  <a:xfrm rot="3679437" flipH="1" flipV="1">
                    <a:off x="4240198" y="5788414"/>
                    <a:ext cx="353658" cy="86005"/>
                    <a:chOff x="2522" y="1060"/>
                    <a:chExt cx="900" cy="236"/>
                  </a:xfrm>
                </p:grpSpPr>
                <p:grpSp>
                  <p:nvGrpSpPr>
                    <p:cNvPr id="144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22" y="1060"/>
                      <a:ext cx="742" cy="186"/>
                      <a:chOff x="1565" y="2568"/>
                      <a:chExt cx="1118" cy="279"/>
                    </a:xfrm>
                  </p:grpSpPr>
                  <p:sp>
                    <p:nvSpPr>
                      <p:cNvPr id="150" name="AutoShape 60"/>
                      <p:cNvSpPr>
                        <a:spLocks noChangeArrowheads="1"/>
                      </p:cNvSpPr>
                      <p:nvPr/>
                    </p:nvSpPr>
                    <p:spPr bwMode="gray">
                      <a:xfrm rot="5263130">
                        <a:off x="1859" y="2274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  <p:sp>
                    <p:nvSpPr>
                      <p:cNvPr id="151" name="AutoShape 61"/>
                      <p:cNvSpPr>
                        <a:spLocks noChangeArrowheads="1"/>
                      </p:cNvSpPr>
                      <p:nvPr/>
                    </p:nvSpPr>
                    <p:spPr bwMode="gray">
                      <a:xfrm rot="6078281">
                        <a:off x="1995" y="2274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  <p:sp>
                    <p:nvSpPr>
                      <p:cNvPr id="152" name="AutoShape 62"/>
                      <p:cNvSpPr>
                        <a:spLocks noChangeArrowheads="1"/>
                      </p:cNvSpPr>
                      <p:nvPr/>
                    </p:nvSpPr>
                    <p:spPr bwMode="gray">
                      <a:xfrm rot="6373927">
                        <a:off x="2071" y="2296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  <p:sp>
                    <p:nvSpPr>
                      <p:cNvPr id="153" name="AutoShape 63"/>
                      <p:cNvSpPr>
                        <a:spLocks noChangeArrowheads="1"/>
                      </p:cNvSpPr>
                      <p:nvPr/>
                    </p:nvSpPr>
                    <p:spPr bwMode="gray">
                      <a:xfrm rot="6906312">
                        <a:off x="2161" y="2326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145" name="Group 64"/>
                    <p:cNvGrpSpPr>
                      <a:grpSpLocks/>
                    </p:cNvGrpSpPr>
                    <p:nvPr/>
                  </p:nvGrpSpPr>
                  <p:grpSpPr bwMode="auto">
                    <a:xfrm rot="1353540">
                      <a:off x="2680" y="1110"/>
                      <a:ext cx="742" cy="186"/>
                      <a:chOff x="1565" y="2568"/>
                      <a:chExt cx="1118" cy="279"/>
                    </a:xfrm>
                  </p:grpSpPr>
                  <p:sp>
                    <p:nvSpPr>
                      <p:cNvPr id="146" name="AutoShape 65"/>
                      <p:cNvSpPr>
                        <a:spLocks noChangeArrowheads="1"/>
                      </p:cNvSpPr>
                      <p:nvPr/>
                    </p:nvSpPr>
                    <p:spPr bwMode="gray">
                      <a:xfrm rot="5263130">
                        <a:off x="1859" y="2274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  <p:sp>
                    <p:nvSpPr>
                      <p:cNvPr id="147" name="AutoShape 66"/>
                      <p:cNvSpPr>
                        <a:spLocks noChangeArrowheads="1"/>
                      </p:cNvSpPr>
                      <p:nvPr/>
                    </p:nvSpPr>
                    <p:spPr bwMode="gray">
                      <a:xfrm rot="6078281">
                        <a:off x="1995" y="2274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  <p:sp>
                    <p:nvSpPr>
                      <p:cNvPr id="148" name="AutoShape 67"/>
                      <p:cNvSpPr>
                        <a:spLocks noChangeArrowheads="1"/>
                      </p:cNvSpPr>
                      <p:nvPr/>
                    </p:nvSpPr>
                    <p:spPr bwMode="gray">
                      <a:xfrm rot="6373927">
                        <a:off x="2071" y="2296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  <p:sp>
                    <p:nvSpPr>
                      <p:cNvPr id="149" name="AutoShape 68"/>
                      <p:cNvSpPr>
                        <a:spLocks noChangeArrowheads="1"/>
                      </p:cNvSpPr>
                      <p:nvPr/>
                    </p:nvSpPr>
                    <p:spPr bwMode="gray">
                      <a:xfrm rot="6906312">
                        <a:off x="2161" y="2326"/>
                        <a:ext cx="227" cy="816"/>
                      </a:xfrm>
                      <a:prstGeom prst="moon">
                        <a:avLst>
                          <a:gd name="adj" fmla="val 49773"/>
                        </a:avLst>
                      </a:prstGeom>
                      <a:solidFill>
                        <a:srgbClr val="FFFFFF">
                          <a:alpha val="3922"/>
                        </a:srgb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zh-CN" altLang="en-US" sz="2000">
                          <a:solidFill>
                            <a:srgbClr val="000066"/>
                          </a:solidFill>
                          <a:latin typeface="黑体" pitchFamily="2" charset="-122"/>
                          <a:ea typeface="黑体" pitchFamily="2" charset="-122"/>
                        </a:endParaRPr>
                      </a:p>
                    </p:txBody>
                  </p:sp>
                </p:grpSp>
              </p:grpSp>
              <p:sp>
                <p:nvSpPr>
                  <p:cNvPr id="156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4812119" y="5269091"/>
                    <a:ext cx="5076502" cy="64631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square" lIns="91423" tIns="45711" rIns="91423" bIns="45711">
                    <a:spAutoFit/>
                  </a:bodyPr>
                  <a:lstStyle/>
                  <a:p>
                    <a:r>
                      <a:rPr lang="zh-CN" altLang="en-US" sz="3600" dirty="0" smtClean="0">
                        <a:solidFill>
                          <a:srgbClr val="000066"/>
                        </a:solidFill>
                        <a:latin typeface="黑体" pitchFamily="2" charset="-122"/>
                        <a:ea typeface="黑体" pitchFamily="2" charset="-122"/>
                      </a:rPr>
                      <a:t> </a:t>
                    </a:r>
                    <a:endParaRPr lang="zh-CN" altLang="en-US" sz="3600" dirty="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endParaRPr>
                  </a:p>
                </p:txBody>
              </p: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824973" y="5978690"/>
                    <a:ext cx="5678639" cy="10617"/>
                  </a:xfrm>
                  <a:prstGeom prst="line">
                    <a:avLst/>
                  </a:prstGeom>
                  <a:ln w="28575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9" name="Rectangle 12"/>
                <p:cNvSpPr>
                  <a:spLocks noChangeArrowheads="1"/>
                </p:cNvSpPr>
                <p:nvPr/>
              </p:nvSpPr>
              <p:spPr bwMode="auto">
                <a:xfrm>
                  <a:off x="4812127" y="5272001"/>
                  <a:ext cx="5800123" cy="646313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square" lIns="91423" tIns="45711" rIns="91423" bIns="45711">
                  <a:spAutoFit/>
                </a:bodyPr>
                <a:lstStyle/>
                <a:p>
                  <a:r>
                    <a:rPr lang="zh-CN" altLang="en-US" sz="3600" dirty="0" smtClean="0">
                      <a:solidFill>
                        <a:srgbClr val="000066"/>
                      </a:solidFill>
                      <a:latin typeface="黑体" pitchFamily="2" charset="-122"/>
                      <a:ea typeface="黑体" pitchFamily="2" charset="-122"/>
                    </a:rPr>
                    <a:t> 中国民兵</a:t>
                  </a:r>
                  <a:endParaRPr lang="zh-CN" altLang="en-US" sz="3600" dirty="0">
                    <a:solidFill>
                      <a:srgbClr val="000066"/>
                    </a:solidFill>
                    <a:latin typeface="黑体" pitchFamily="2" charset="-122"/>
                    <a:ea typeface="黑体" pitchFamily="2" charset="-122"/>
                  </a:endParaRPr>
                </a:p>
              </p:txBody>
            </p:sp>
          </p:grpSp>
        </p:grpSp>
        <p:pic>
          <p:nvPicPr>
            <p:cNvPr id="155" name="Oval 57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4309266" y="5785643"/>
              <a:ext cx="427637" cy="445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9" name="Arc 69"/>
            <p:cNvSpPr>
              <a:spLocks/>
            </p:cNvSpPr>
            <p:nvPr/>
          </p:nvSpPr>
          <p:spPr bwMode="gray">
            <a:xfrm rot="1129146" flipH="1">
              <a:off x="4284184" y="5755904"/>
              <a:ext cx="468251" cy="508350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zh-CN" altLang="en-US">
                <a:latin typeface="黑体" pitchFamily="2" charset="-122"/>
                <a:ea typeface="黑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55471-AB92-4458-AB1D-79532FE7C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943" y="1478282"/>
            <a:ext cx="10626860" cy="496606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．</a:t>
            </a:r>
            <a:r>
              <a:rPr lang="zh-CN" altLang="en-US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空</a:t>
            </a:r>
            <a:r>
              <a:rPr lang="zh-CN" altLang="zh-CN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军</a:t>
            </a:r>
            <a:r>
              <a:rPr lang="zh-CN" altLang="en-US" sz="32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（空军司令员：常丁求上将）</a:t>
            </a:r>
            <a:endParaRPr lang="en-US" altLang="zh-CN" sz="3200" b="1" dirty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40000"/>
              </a:lnSpc>
              <a:spcBef>
                <a:spcPts val="0"/>
              </a:spcBef>
            </a:pP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空军是进行空中作战的军种。它具有</a:t>
            </a:r>
            <a:r>
              <a:rPr lang="zh-CN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快速反应、高速机动、远程作战和猛烈突击</a:t>
            </a: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的能力，既能协同其他军种作战，又能独立进行战略和战役任务。空军是现代立体作战的重要力量，</a:t>
            </a:r>
            <a:r>
              <a:rPr lang="zh-CN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能对战争的进程和结局产生重大影响</a:t>
            </a: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，在现代国防和现代战争中具有重要的地位与作用。</a:t>
            </a:r>
            <a:endParaRPr lang="en-US" altLang="zh-CN" sz="26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40000"/>
              </a:lnSpc>
              <a:spcBef>
                <a:spcPts val="0"/>
              </a:spcBef>
            </a:pP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早在</a:t>
            </a:r>
            <a:r>
              <a:rPr lang="en-US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</a:t>
            </a: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世纪</a:t>
            </a:r>
            <a:r>
              <a:rPr lang="en-US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</a:t>
            </a: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年代，中国共产党就选派干部去苏联学习航空技术。</a:t>
            </a:r>
            <a:endParaRPr lang="en-US" altLang="zh-CN" sz="26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40000"/>
              </a:lnSpc>
              <a:spcBef>
                <a:spcPts val="0"/>
              </a:spcBef>
            </a:pPr>
            <a:r>
              <a:rPr lang="en-US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1949</a:t>
            </a:r>
            <a:r>
              <a:rPr lang="zh-CN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11</a:t>
            </a:r>
            <a:r>
              <a:rPr lang="zh-CN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11</a:t>
            </a:r>
            <a:r>
              <a:rPr lang="zh-CN" altLang="zh-CN" sz="26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日，中国人民解放军空军正式建立</a:t>
            </a:r>
            <a:r>
              <a:rPr lang="zh-CN" altLang="en-US" sz="26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600" b="1" dirty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40000"/>
              </a:lnSpc>
              <a:spcBef>
                <a:spcPts val="0"/>
              </a:spcBef>
            </a:pP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中国人民解放军空军组建仅一年，就出国参加抗美援朝战争并取得击落敌机</a:t>
            </a:r>
            <a:r>
              <a:rPr lang="en-US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330 </a:t>
            </a: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架、击伤</a:t>
            </a:r>
            <a:r>
              <a:rPr lang="en-US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95</a:t>
            </a:r>
            <a:r>
              <a:rPr lang="zh-CN" altLang="zh-CN" sz="26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架的辉煌战绩</a:t>
            </a:r>
            <a:r>
              <a:rPr lang="zh-CN" altLang="zh-CN" sz="2600" b="1" dirty="0" smtClean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zh-CN" altLang="en-US" sz="26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空军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2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55471-AB92-4458-AB1D-79532FE7C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709" y="1573606"/>
            <a:ext cx="10626860" cy="5044908"/>
          </a:xfrm>
        </p:spPr>
        <p:txBody>
          <a:bodyPr>
            <a:noAutofit/>
          </a:bodyPr>
          <a:lstStyle/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zh-CN" sz="2400" b="1" dirty="0" smtClean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当前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，我国空军正向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全疆域作战的现代化战略性军种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迈进，围绕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4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空天一体、攻防兼备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战略目标，空军高新武器装备成体系发展</a:t>
            </a:r>
            <a:r>
              <a:rPr lang="zh-CN" altLang="en-US" sz="2400" b="1" dirty="0">
                <a:solidFill>
                  <a:srgbClr val="231916"/>
                </a:solidFill>
                <a:ea typeface="宋体" panose="02010600030101010101" pitchFamily="2" charset="-122"/>
              </a:rPr>
              <a:t>，</a:t>
            </a:r>
            <a:r>
              <a:rPr lang="zh-CN" altLang="zh-CN" sz="2400" b="1" dirty="0">
                <a:solidFill>
                  <a:srgbClr val="231916"/>
                </a:solidFill>
                <a:ea typeface="宋体" panose="02010600030101010101" pitchFamily="2" charset="-122"/>
              </a:rPr>
              <a:t>助力空军战略转型由量变积累向质变跨越。</a:t>
            </a:r>
            <a:endParaRPr lang="en-US" altLang="zh-CN" sz="2400" b="1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列装歼</a:t>
            </a:r>
            <a:r>
              <a:rPr lang="en-US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-20</a:t>
            </a: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隐身战斗机</a:t>
            </a:r>
            <a:r>
              <a:rPr lang="zh-CN" altLang="en-US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，进一步</a:t>
            </a: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提升空军综合作战能力</a:t>
            </a:r>
            <a:r>
              <a:rPr lang="zh-CN" altLang="en-US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00B05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列装运</a:t>
            </a:r>
            <a:r>
              <a:rPr lang="en-US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-20</a:t>
            </a: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大型运输机</a:t>
            </a:r>
            <a:r>
              <a:rPr lang="zh-CN" altLang="en-US" sz="24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使空军战略投送能力迈出关键性一步</a:t>
            </a:r>
            <a:r>
              <a:rPr lang="zh-CN" altLang="en-US" sz="2400" b="1" dirty="0">
                <a:solidFill>
                  <a:srgbClr val="00B05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00B05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 smtClean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此外</a:t>
            </a:r>
            <a:r>
              <a:rPr lang="zh-CN" altLang="en-US" sz="24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2400" b="1" dirty="0">
                <a:solidFill>
                  <a:srgbClr val="231916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中国空军近年来在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强军之路上笃定前行，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飞越岛链、管控东海、战巡南海、高原砺剑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，吹响备战打仗新的时代号角</a:t>
            </a:r>
            <a:r>
              <a:rPr lang="zh-CN" altLang="en-US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solidFill>
                  <a:srgbClr val="231916"/>
                </a:solidFill>
                <a:ea typeface="宋体" panose="02010600030101010101" pitchFamily="2" charset="-122"/>
              </a:rPr>
              <a:t>以</a:t>
            </a:r>
            <a:r>
              <a:rPr lang="en-US" altLang="zh-CN" sz="2400" b="1" dirty="0">
                <a:solidFill>
                  <a:srgbClr val="C0000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红剑</a:t>
            </a:r>
            <a:r>
              <a:rPr lang="zh-CN" altLang="en-US" sz="24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体系对抗、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4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蓝盾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防空反导、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4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金头盔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自由空战、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400" b="1" dirty="0">
                <a:solidFill>
                  <a:srgbClr val="C00000"/>
                </a:solidFill>
                <a:ea typeface="宋体" panose="02010600030101010101" pitchFamily="2" charset="-122"/>
                <a:cs typeface="宋体" panose="02010600030101010101" pitchFamily="2" charset="-122"/>
              </a:rPr>
              <a:t>金飞镖</a:t>
            </a:r>
            <a:r>
              <a:rPr lang="zh-CN" altLang="en-US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突防突击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等品牌，</a:t>
            </a:r>
            <a:r>
              <a:rPr lang="zh-CN" altLang="zh-CN" sz="2400" b="1" dirty="0">
                <a:solidFill>
                  <a:srgbClr val="231916"/>
                </a:solidFill>
                <a:ea typeface="宋体" panose="02010600030101010101" pitchFamily="2" charset="-122"/>
              </a:rPr>
              <a:t>牵引实战化训练，练兵备战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zh-CN" sz="2400" b="1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实战实训</a:t>
            </a:r>
            <a:r>
              <a:rPr lang="zh-CN" altLang="zh-CN" sz="2400" b="1" dirty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成为新常态</a:t>
            </a:r>
            <a:r>
              <a:rPr lang="zh-CN" altLang="en-US" sz="2400" b="1" dirty="0" smtClean="0">
                <a:solidFill>
                  <a:srgbClr val="231916"/>
                </a:solidFill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400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空军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05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55471-AB92-4458-AB1D-79532FE7C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751" y="1551335"/>
            <a:ext cx="10626860" cy="492784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4</a:t>
            </a:r>
            <a:r>
              <a:rPr lang="zh-CN" altLang="zh-CN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．</a:t>
            </a:r>
            <a:r>
              <a:rPr lang="zh-CN" altLang="en-US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火箭</a:t>
            </a:r>
            <a:r>
              <a:rPr lang="zh-CN" altLang="zh-CN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军</a:t>
            </a:r>
            <a:r>
              <a:rPr lang="zh-CN" altLang="en-US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（火箭军司令员：</a:t>
            </a:r>
            <a:r>
              <a:rPr lang="zh-CN" altLang="en-US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周亚宁上将）</a:t>
            </a:r>
            <a:endParaRPr lang="en-US" altLang="zh-CN" sz="3000" b="1" dirty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1956</a:t>
            </a:r>
            <a:r>
              <a:rPr lang="zh-CN" altLang="zh-CN" sz="20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</a:t>
            </a:r>
            <a:r>
              <a:rPr lang="en-US" altLang="zh-CN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中国火箭之父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钱学森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呼吁建立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中国人民解放军</a:t>
            </a:r>
            <a:r>
              <a:rPr lang="zh-CN" altLang="en-US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火箭军。</a:t>
            </a:r>
            <a:endParaRPr lang="en-US" altLang="zh-CN" sz="2000" b="1" dirty="0">
              <a:solidFill>
                <a:srgbClr val="231916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spc="2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2015</a:t>
            </a:r>
            <a:r>
              <a:rPr lang="zh-CN" altLang="en-US" sz="2000" b="1" spc="2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000" b="1" spc="2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12</a:t>
            </a:r>
            <a:r>
              <a:rPr lang="zh-CN" altLang="en-US" sz="2000" b="1" spc="2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2000" b="1" spc="2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31</a:t>
            </a:r>
            <a:r>
              <a:rPr lang="zh-CN" altLang="en-US" sz="2000" b="1" spc="20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日成立</a:t>
            </a:r>
            <a:r>
              <a:rPr lang="zh-CN" altLang="en-US" sz="2000" b="1" spc="2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2000" b="1" spc="3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第二炮兵由原来的战略性独立兵种，上升为独立军种</a:t>
            </a:r>
            <a:r>
              <a:rPr lang="zh-CN" altLang="en-US" sz="2000" b="1" spc="3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000" b="1" spc="30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火箭</a:t>
            </a:r>
            <a:r>
              <a:rPr lang="zh-CN" altLang="zh-CN" sz="20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军</a:t>
            </a:r>
            <a:r>
              <a:rPr lang="zh-CN" altLang="en-US" sz="2000" b="1" spc="30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，这反映了中国核力量的发展历程，是中国大国地位的战略支撑，也是维护国家安全的重要基石。</a:t>
            </a:r>
            <a:endParaRPr lang="en-US" altLang="zh-CN" sz="20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spc="25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我国火箭军的建设方向是</a:t>
            </a:r>
            <a:r>
              <a:rPr lang="zh-CN" altLang="zh-CN" sz="2000" b="1" spc="25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：中国人民解放军火箭军是中国战略威慑的核心力量，是</a:t>
            </a:r>
            <a:r>
              <a:rPr lang="zh-CN" altLang="zh-CN" sz="20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大国地位的战略支撑，也是维护国家安全的重要基石。火箭军全体官兵要把握火箭军的职能定位和使命任务，按照核常兼备、全域慑战的战略要求，增强可信可靠的核威慑和核反击能力，加强中远程精确打击力量建设，增强战略制衡能力，努力建设一支强大的现代化火箭军。</a:t>
            </a:r>
            <a:endParaRPr lang="en-US" altLang="zh-CN" sz="2000" b="1" spc="20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火箭军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040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55471-AB92-4458-AB1D-79532FE7C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175" y="1491687"/>
            <a:ext cx="10626860" cy="486557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5</a:t>
            </a:r>
            <a:r>
              <a:rPr lang="zh-CN" altLang="zh-CN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．</a:t>
            </a:r>
            <a:r>
              <a:rPr lang="zh-CN" altLang="zh-CN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战略支援</a:t>
            </a:r>
            <a:r>
              <a:rPr lang="zh-CN" altLang="zh-CN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部队</a:t>
            </a:r>
            <a:r>
              <a:rPr lang="zh-CN" altLang="en-US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（司令员：</a:t>
            </a:r>
            <a:r>
              <a:rPr lang="zh-CN" altLang="en-US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李凤彪上将）</a:t>
            </a:r>
            <a:endParaRPr lang="en-US" altLang="zh-CN" sz="3000" b="1" dirty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2015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12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月，中国人民解放军战略支援部队正式成立。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zh-CN" sz="2400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我国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战略支援部队的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建设方向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是：中国人民解放军战略支援部队是维护国家安全的新型作战力量，是我军新质作战能力的重要增长点，主要是将战略性、基础性、支撑性都很强的各类保障力量进行功能整合后组建而成的。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zh-CN" sz="2400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战略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支援部队下设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航天系统部、网络系统部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等部门，主要任务涉及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情报、技术侦察、电子对抗、网络攻防、心理战等五大领域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zh-CN" altLang="zh-CN" sz="2400" b="1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r>
              <a:rPr lang="zh-CN" altLang="zh-CN" sz="2400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成立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战略支援部队，有利于</a:t>
            </a:r>
            <a:r>
              <a:rPr lang="zh-CN" altLang="zh-CN" sz="2400" b="1" dirty="0">
                <a:solidFill>
                  <a:srgbClr val="00B05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优化军事力量结构、提高综合保障能力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50000"/>
              </a:lnSpc>
              <a:spcBef>
                <a:spcPts val="0"/>
              </a:spcBef>
            </a:pPr>
            <a:endParaRPr lang="en-US" altLang="zh-CN" sz="2000" b="1" dirty="0">
              <a:solidFill>
                <a:srgbClr val="739C7C"/>
              </a:solidFill>
              <a:latin typeface="Arial Unicode MS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3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3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战略支援部队</a:t>
            </a:r>
            <a:endParaRPr lang="zh-CN" altLang="en-US" sz="3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648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3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</a:t>
            </a:r>
            <a:r>
              <a:rPr lang="zh-CN" altLang="en-US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）</a:t>
            </a:r>
            <a:r>
              <a:rPr lang="zh-CN" altLang="en-US" sz="3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中国人民解放军现役</a:t>
            </a:r>
            <a:r>
              <a:rPr lang="zh-CN" altLang="en-US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部队</a:t>
            </a:r>
            <a:r>
              <a:rPr lang="en-US" altLang="zh-CN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联勤保障部队</a:t>
            </a:r>
            <a:endParaRPr lang="zh-CN" altLang="en-US" sz="3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31519" y="1517892"/>
            <a:ext cx="1079862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6</a:t>
            </a:r>
            <a:r>
              <a:rPr lang="zh-CN" altLang="zh-CN" sz="30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．联勤保障</a:t>
            </a:r>
            <a:r>
              <a:rPr lang="zh-CN" altLang="zh-CN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部队</a:t>
            </a:r>
            <a:r>
              <a:rPr lang="zh-CN" altLang="en-US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（司令员：李勇少将）</a:t>
            </a:r>
            <a:endParaRPr lang="en-US" altLang="zh-CN" sz="3000" b="1" dirty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>
              <a:lnSpc>
                <a:spcPct val="150000"/>
              </a:lnSpc>
            </a:pP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2016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9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13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日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，中国人民解放军联勤保障部队正式成立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>
              <a:lnSpc>
                <a:spcPct val="150000"/>
              </a:lnSpc>
            </a:pP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是实施联勤保障和战略战役支援保障的主体力量，是中国特色现代军事力量体系的重要组成部分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>
              <a:lnSpc>
                <a:spcPct val="150000"/>
              </a:lnSpc>
            </a:pP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组建联勤保障部队，标志着具有中国人民解放军特色的现代联勤保障体制的正式建立。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>
              <a:lnSpc>
                <a:spcPct val="150000"/>
              </a:lnSpc>
            </a:pPr>
            <a:r>
              <a:rPr lang="en-US" altLang="zh-CN" sz="2400" b="1" dirty="0" err="1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联勤保障部队主要包括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en-US" altLang="zh-CN" sz="2400" b="1" dirty="0" err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武汉联勤保障基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地</a:t>
            </a:r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无锡、桂林、西宁、沈阳、郑州五个联勤保障中心</a:t>
            </a:r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400" dirty="0">
              <a:solidFill>
                <a:srgbClr val="231916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4601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1521587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3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（三）中国人民解放军预备役部队</a:t>
            </a:r>
            <a:endParaRPr lang="zh-CN" altLang="en-US" sz="3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1690" y="1566109"/>
            <a:ext cx="10929257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/>
            <a:r>
              <a:rPr lang="zh-CN" altLang="zh-CN" u="sng" dirty="0">
                <a:solidFill>
                  <a:srgbClr val="00B05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预备役是公民在军队外所服的兵役。</a:t>
            </a:r>
            <a:endParaRPr lang="en-US" altLang="zh-CN" u="sng" dirty="0">
              <a:solidFill>
                <a:srgbClr val="00B05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预备役部队是国家平时</a:t>
            </a:r>
            <a:r>
              <a:rPr lang="zh-CN" altLang="zh-CN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以预备役军人为基础、以现役军人为骨干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组建起来的</a:t>
            </a:r>
            <a:r>
              <a:rPr lang="zh-CN" altLang="en-US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战时能迅速转为现役部队的武装组织，通常分为</a:t>
            </a:r>
            <a:r>
              <a:rPr lang="zh-CN" altLang="zh-CN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军种预备役部队和兵种预备役部队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中国人民解放军预备役部队组建于</a:t>
            </a:r>
            <a:r>
              <a:rPr lang="en-US" altLang="zh-CN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1983</a:t>
            </a:r>
            <a:r>
              <a:rPr lang="zh-CN" altLang="zh-CN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，是以现役军人为骨干，以预备役军官、士兵为基础，为战时实施成建制快速动员而按统一编制组建起来的部队。其</a:t>
            </a:r>
            <a:r>
              <a:rPr lang="zh-CN" altLang="zh-CN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师、团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已列入中国人民解放军建制序列，授予军旗和番号，执行中国人民解放军条例、条令。</a:t>
            </a:r>
            <a:endParaRPr lang="en-US" altLang="zh-CN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预备役部队平时隶属省军区，战时动员后由指定的现役部队指挥。</a:t>
            </a:r>
            <a:endParaRPr lang="en-US" altLang="zh-CN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预备役军官中，有些是地方党政领导干部。预备役部队是中国人民解放军的组成部分，是国防后备力量建设的重点。</a:t>
            </a:r>
            <a:endParaRPr lang="en-US" altLang="zh-CN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平时按照规定进行训练，必要时可以依法协助维护社会秩序，战时根据国家动员令成建制转服现役。</a:t>
            </a:r>
            <a:endParaRPr lang="zh-CN" altLang="zh-CN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近年来，我国预备役部队在</a:t>
            </a:r>
            <a:r>
              <a:rPr lang="zh-CN" altLang="zh-CN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保持原有规模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的基础上，适度减少陆军预备役部队数量，扩大海军、空军、火箭军预备役部队的建设规模，提高专业技术预备役部队的建设比例，增大后勤和装备保障预备役部队的建设数量，圆满完成了</a:t>
            </a:r>
            <a:r>
              <a:rPr lang="zh-CN" altLang="en-US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“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十五</a:t>
            </a:r>
            <a:r>
              <a:rPr lang="zh-CN" altLang="en-US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zh-CN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时期军、兵种预备役部队组建任务。</a:t>
            </a:r>
            <a:endParaRPr lang="en-US" altLang="zh-CN" dirty="0">
              <a:solidFill>
                <a:srgbClr val="231916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0085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17673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四、中国人民武装警察部队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95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</a:t>
            </a: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、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中国人民武装警察部队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01188" y="1476559"/>
            <a:ext cx="10615747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/>
            <a:r>
              <a:rPr lang="zh-CN" altLang="en-US" sz="3000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  <a:hlinkClick r:id="rId2"/>
              </a:rPr>
              <a:t>武警</a:t>
            </a:r>
            <a:r>
              <a:rPr lang="zh-CN" altLang="en-US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（司令员：</a:t>
            </a:r>
            <a:r>
              <a:rPr lang="zh-CN" altLang="en-US" sz="30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王春宁上将）</a:t>
            </a:r>
            <a:endParaRPr lang="en-US" altLang="zh-CN" sz="3000" b="1" dirty="0" smtClean="0">
              <a:solidFill>
                <a:srgbClr val="0070C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endParaRPr lang="en-US" altLang="zh-CN" sz="2400" b="1" dirty="0" smtClean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en-US" sz="2400" b="1" dirty="0" smtClean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中国人民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武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装警察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部队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是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担负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国内安全保卫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任务的武装组织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400" b="1" u="sng" dirty="0">
              <a:solidFill>
                <a:srgbClr val="00B05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武警部队组建于</a:t>
            </a:r>
            <a:r>
              <a:rPr lang="en-US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1982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6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日（前身是中国人民公安中央纵队，建于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1949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9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日）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自</a:t>
            </a:r>
            <a:r>
              <a:rPr lang="en-US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2018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月</a:t>
            </a:r>
            <a:r>
              <a:rPr lang="en-US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日零时起，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武警部队由党中央、中央军委集中统一领导，实行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中央军委</a:t>
            </a:r>
            <a:r>
              <a:rPr lang="en-US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—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武警部队</a:t>
            </a:r>
            <a:r>
              <a:rPr lang="en-US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—</a:t>
            </a:r>
            <a:r>
              <a:rPr lang="zh-CN" altLang="zh-CN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部队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领导指挥体制。不再列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入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国务院序列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改变了以往武警部队由国务院、中央军事委员会实行双重领导的局面</a:t>
            </a:r>
            <a:r>
              <a:rPr lang="zh-CN" altLang="en-US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en-US" sz="2400" b="1" spc="-25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如今</a:t>
            </a:r>
            <a:r>
              <a:rPr lang="zh-CN" altLang="zh-CN" sz="2400" b="1" spc="-25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，武警部队主要担负</a:t>
            </a:r>
            <a:r>
              <a:rPr lang="zh-CN" altLang="zh-CN" sz="2400" b="1" spc="-25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执勤、处突、反恐怖、海上</a:t>
            </a:r>
            <a:r>
              <a:rPr lang="zh-CN" altLang="zh-CN" sz="2400" b="1" spc="-3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维权、抢险救援、防卫作战</a:t>
            </a:r>
            <a:r>
              <a:rPr lang="zh-CN" altLang="zh-CN" sz="2400" b="1" spc="-30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等任务，拓展了维护国家领土主权完整和国家安全职能。</a:t>
            </a:r>
            <a:endParaRPr lang="en-US" altLang="zh-CN" sz="2400" b="1" spc="-30" dirty="0">
              <a:solidFill>
                <a:srgbClr val="231916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432000"/>
            <a:r>
              <a:rPr lang="zh-CN" altLang="zh-CN" sz="2400" b="1" dirty="0">
                <a:solidFill>
                  <a:srgbClr val="231916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武装警察部队装备轻便、精良，有自己的服装式样、识别标志和军衔等级，其内务制度、纪律要求、队列基础训练、思想政治工作等则执行中国人民解放军的有关条令、条例和规定。</a:t>
            </a:r>
            <a:endParaRPr lang="zh-CN" altLang="zh-CN" sz="2000" b="1" dirty="0"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6558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17673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五、中国民兵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94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55471-AB92-4458-AB1D-79532FE7C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08" y="1463040"/>
            <a:ext cx="10958120" cy="4702880"/>
          </a:xfrm>
        </p:spPr>
        <p:txBody>
          <a:bodyPr>
            <a:normAutofit fontScale="85000" lnSpcReduction="20000"/>
          </a:bodyPr>
          <a:lstStyle/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民兵是指不脱离生产的群众武装组织。</a:t>
            </a:r>
            <a:endParaRPr lang="en-US" altLang="zh-CN" sz="24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平时其成员各司其职，接受必要的军事训练，维护社会治安； 战时就地配合军队作战或开展游击战，担负各项战争勤务，必要时随军远征或征调入伍补充常备军。</a:t>
            </a:r>
            <a:endParaRPr lang="en-US" altLang="zh-CN" sz="24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中国民兵</a:t>
            </a:r>
            <a:r>
              <a:rPr lang="zh-CN" altLang="zh-CN" sz="24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是毛泽东关于人民战争思想的产物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，是一支新型的人民群众武装组织，是中华人民共和国武装力量的组成部分，是中国人民解放军的得力助手和强大的</a:t>
            </a:r>
            <a:r>
              <a:rPr lang="zh-CN" altLang="zh-CN" sz="24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后备力量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，在中国革命的各个历史时期均发挥了巨大作用。</a:t>
            </a:r>
            <a:endParaRPr lang="zh-CN" altLang="zh-CN" sz="2400" b="1" dirty="0"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中国民兵的</a:t>
            </a:r>
            <a:r>
              <a:rPr lang="zh-CN" altLang="zh-CN" sz="24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任务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主要体现在</a:t>
            </a:r>
            <a:r>
              <a:rPr lang="zh-CN" altLang="zh-CN" sz="2400" b="1" dirty="0"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三个</a:t>
            </a: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方面：</a:t>
            </a:r>
            <a:endParaRPr lang="en-US" altLang="zh-CN" sz="24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第一，积极参加社会主义现代化建设，带头完成生产和各项任务；</a:t>
            </a:r>
            <a:endParaRPr lang="en-US" altLang="zh-CN" sz="24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第二，担负战备勤务，保卫边疆，维护社会治安；</a:t>
            </a:r>
            <a:endParaRPr lang="en-US" altLang="zh-CN" sz="24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zh-CN" altLang="zh-CN" sz="2400" b="1" dirty="0">
                <a:solidFill>
                  <a:srgbClr val="231916"/>
                </a:solidFill>
                <a:effectLst/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第三，随时准备参军参战，抵抗侵略，保卫祖国。</a:t>
            </a:r>
            <a:endParaRPr lang="en-US" altLang="zh-CN" sz="2400" b="1" dirty="0">
              <a:solidFill>
                <a:srgbClr val="231916"/>
              </a:solidFill>
              <a:effectLst/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marL="0" indent="432000">
              <a:lnSpc>
                <a:spcPct val="200000"/>
              </a:lnSpc>
              <a:spcBef>
                <a:spcPts val="0"/>
              </a:spcBef>
            </a:pPr>
            <a:endParaRPr lang="en-US" altLang="zh-CN" sz="2000" b="1" dirty="0">
              <a:solidFill>
                <a:srgbClr val="231916"/>
              </a:solidFill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231916"/>
              </a:solidFill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、中国民兵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520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sp>
        <p:nvSpPr>
          <p:cNvPr id="3" name="矩形 2"/>
          <p:cNvSpPr/>
          <p:nvPr/>
        </p:nvSpPr>
        <p:spPr>
          <a:xfrm>
            <a:off x="4740965" y="1158264"/>
            <a:ext cx="2932044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教学目的</a:t>
            </a:r>
          </a:p>
        </p:txBody>
      </p:sp>
      <p:sp>
        <p:nvSpPr>
          <p:cNvPr id="4" name="矩形 3"/>
          <p:cNvSpPr/>
          <p:nvPr/>
        </p:nvSpPr>
        <p:spPr>
          <a:xfrm>
            <a:off x="924339" y="1997839"/>
            <a:ext cx="103863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通过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本节课的学习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，掌握我国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武装力量的形成与发展历程，熟悉中国武装力量的性质、宗旨和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使命；了解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武装力量</a:t>
            </a:r>
            <a:r>
              <a:rPr lang="zh-CN" altLang="en-US" sz="3200" b="1" dirty="0">
                <a:solidFill>
                  <a:srgbClr val="FF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整体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及其各部分的组织体制、内部结构、地位作用和基本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任务；培养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学生关注中国武装力量建设、支持国防建设事业的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意识。</a:t>
            </a:r>
            <a:endParaRPr lang="zh-CN" altLang="en-US" sz="3200" b="1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11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sp>
        <p:nvSpPr>
          <p:cNvPr id="3" name="矩形 2"/>
          <p:cNvSpPr/>
          <p:nvPr/>
        </p:nvSpPr>
        <p:spPr>
          <a:xfrm>
            <a:off x="4740965" y="1158264"/>
            <a:ext cx="2932044" cy="835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 smtClean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小  结</a:t>
            </a:r>
            <a:endParaRPr lang="zh-CN" altLang="en-US" sz="4400" b="1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24339" y="1997839"/>
            <a:ext cx="10386391" cy="2957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            本章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主要介绍了武装力量概念、中国武装力量的形成与发展，以及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武装力量各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部分的组织体制、内部结构、地位作用和基本任务等问题。通过本章的学习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，培养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学生关注中国武装力量建设、支持国防建设事业的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意识。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37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素材天下网 sucaitianx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2341" y="0"/>
            <a:ext cx="4238074" cy="238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2" y="1729607"/>
            <a:ext cx="12190413" cy="13092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23" tIns="45711" rIns="91423" bIns="45711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7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谢  谢</a:t>
            </a:r>
            <a:r>
              <a:rPr lang="zh-CN" altLang="en-US" sz="7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！</a:t>
            </a:r>
          </a:p>
        </p:txBody>
      </p:sp>
      <p:grpSp>
        <p:nvGrpSpPr>
          <p:cNvPr id="2" name="组合 6"/>
          <p:cNvGrpSpPr/>
          <p:nvPr/>
        </p:nvGrpSpPr>
        <p:grpSpPr>
          <a:xfrm>
            <a:off x="5801428" y="5499043"/>
            <a:ext cx="5695914" cy="1119609"/>
            <a:chOff x="6578600" y="5511629"/>
            <a:chExt cx="4909256" cy="1092371"/>
          </a:xfrm>
        </p:grpSpPr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3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3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1" name="图片 10" descr="201312128152626774.jpg"/>
            <p:cNvPicPr>
              <a:picLocks noChangeAspect="1"/>
            </p:cNvPicPr>
            <p:nvPr/>
          </p:nvPicPr>
          <p:blipFill>
            <a:blip r:embed="rId3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3495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17673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一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、武装力量概念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54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（一）武装力量概念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定义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7349" y="1548508"/>
            <a:ext cx="11146971" cy="3869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★ </a:t>
            </a:r>
            <a:r>
              <a:rPr lang="zh-CN" altLang="zh-CN" sz="2800" b="1" u="sng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hlinkClick r:id="rId2"/>
              </a:rPr>
              <a:t>武装力量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就是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国家或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hlinkClick r:id="rId3"/>
              </a:rPr>
              <a:t>政治集团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所拥有的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各种武装组织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的统称。一般来说，是以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军队为主体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，由军队和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其他正规的、非正规的武装组织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构成</a:t>
            </a:r>
            <a:r>
              <a:rPr lang="zh-CN" altLang="zh-CN" sz="2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通常由国家或政治集团的最高领导人统帅。</a:t>
            </a:r>
            <a:endParaRPr lang="zh-CN" altLang="zh-CN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★ </a:t>
            </a:r>
            <a:r>
              <a:rPr lang="zh-CN" altLang="zh-CN" sz="2800" b="1" u="sng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武装力量</a:t>
            </a:r>
            <a:r>
              <a:rPr lang="zh-CN" altLang="zh-CN" sz="2800" b="1" u="sng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建设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是指为建立和</a:t>
            </a:r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加强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国家武装力量所采取的一系列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举措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。它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以军队建设为主体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，是国防建设的重要组成部分，目的是提高武装力量的作战能力，为国家的根本利益服务</a:t>
            </a:r>
            <a:r>
              <a:rPr lang="zh-CN" altLang="zh-CN" sz="2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800" b="1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08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（二）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武装力量概念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世界典型武装力量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32412" y="1696554"/>
            <a:ext cx="41539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FF0000"/>
                </a:solidFill>
                <a:hlinkClick r:id="rId2"/>
              </a:rPr>
              <a:t>美国军队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hlinkClick r:id="rId3"/>
              </a:rPr>
              <a:t>俄罗斯</a:t>
            </a:r>
            <a:r>
              <a:rPr lang="zh-CN" altLang="en-US" dirty="0" smtClean="0">
                <a:solidFill>
                  <a:srgbClr val="FF0000"/>
                </a:solidFill>
                <a:hlinkClick r:id="rId3"/>
              </a:rPr>
              <a:t>军队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FF0000"/>
                </a:solidFill>
                <a:hlinkClick r:id="rId4"/>
              </a:rPr>
              <a:t>日本自卫队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hlinkClick r:id="rId5"/>
              </a:rPr>
              <a:t>印度</a:t>
            </a:r>
            <a:r>
              <a:rPr lang="zh-CN" altLang="en-US" dirty="0" smtClean="0">
                <a:solidFill>
                  <a:srgbClr val="FF0000"/>
                </a:solidFill>
                <a:hlinkClick r:id="rId5"/>
              </a:rPr>
              <a:t>军队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FF0000"/>
                </a:solidFill>
                <a:hlinkClick r:id="rId6"/>
              </a:rPr>
              <a:t>朝鲜人民军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hlinkClick r:id="rId7"/>
              </a:rPr>
              <a:t>伊朗</a:t>
            </a:r>
            <a:r>
              <a:rPr lang="zh-CN" altLang="en-US" dirty="0" smtClean="0">
                <a:solidFill>
                  <a:srgbClr val="FF0000"/>
                </a:solidFill>
                <a:hlinkClick r:id="rId7"/>
              </a:rPr>
              <a:t>军队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hlinkClick r:id="rId8"/>
              </a:rPr>
              <a:t>巴勒斯坦</a:t>
            </a:r>
            <a:r>
              <a:rPr lang="zh-CN" altLang="en-US" dirty="0" smtClean="0">
                <a:solidFill>
                  <a:srgbClr val="FF0000"/>
                </a:solidFill>
                <a:hlinkClick r:id="rId8"/>
              </a:rPr>
              <a:t>国防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hlinkClick r:id="rId9"/>
              </a:rPr>
              <a:t>塔利班</a:t>
            </a:r>
            <a:endParaRPr lang="en-US" altLang="zh-CN" dirty="0" smtClean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822" y="1516380"/>
            <a:ext cx="2060307" cy="2929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050" y="1507672"/>
            <a:ext cx="2390775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192" y="1516380"/>
            <a:ext cx="2306841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888" y="1507672"/>
            <a:ext cx="2380351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822" y="4111535"/>
            <a:ext cx="1941266" cy="248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562" y="4111535"/>
            <a:ext cx="2061557" cy="248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256" y="4111535"/>
            <a:ext cx="1956085" cy="248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340" y="4111535"/>
            <a:ext cx="2205041" cy="248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75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（三）武装力量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概念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中国武装力量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7349" y="1548508"/>
            <a:ext cx="11146971" cy="4515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★ </a:t>
            </a:r>
            <a:r>
              <a:rPr lang="zh-CN" altLang="zh-CN" sz="2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中华人民共和国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武装力量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属于</a:t>
            </a:r>
            <a:r>
              <a:rPr lang="zh-CN" altLang="zh-CN" sz="28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人民</a:t>
            </a:r>
            <a:r>
              <a:rPr lang="zh-CN" altLang="en-US" sz="28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中华人民共和国国防法</a:t>
            </a:r>
            <a:r>
              <a:rPr lang="en-US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zh-CN" sz="2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en-US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我们的军队是人民军队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en-US" altLang="zh-CN" sz="2800" b="1" spc="-8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b="1" spc="-8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zh-CN" altLang="en-US" sz="2800" b="1" spc="-8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hlinkClick r:id="rId2"/>
              </a:rPr>
              <a:t>十九大报告</a:t>
            </a:r>
            <a:r>
              <a:rPr lang="zh-CN" altLang="en-US" sz="2800" b="1" spc="-8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lang="zh-CN" altLang="en-US" sz="28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★ </a:t>
            </a:r>
            <a:r>
              <a:rPr lang="zh-CN" altLang="zh-CN" sz="2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中华人民共和国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的武装力量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受中国共产党的领导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800" b="1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★ </a:t>
            </a:r>
            <a:r>
              <a:rPr lang="zh-CN" altLang="zh-CN" sz="2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中华人民共和国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武装力量中的中国共产党组织依照中国共产党章程进行活动。</a:t>
            </a:r>
            <a:endParaRPr lang="en-US" altLang="zh-CN" sz="2800" b="1" dirty="0">
              <a:solidFill>
                <a:srgbClr val="23191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★ </a:t>
            </a:r>
            <a:r>
              <a:rPr lang="zh-CN" altLang="zh-CN" sz="2800" b="1" dirty="0" smtClean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中华人民共和国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武装力量的</a:t>
            </a:r>
            <a:r>
              <a:rPr lang="zh-CN" altLang="zh-CN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</a:t>
            </a:r>
            <a:r>
              <a:rPr lang="zh-CN" altLang="zh-CN" sz="2800" b="1" dirty="0">
                <a:solidFill>
                  <a:srgbClr val="23191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是巩固国防、抵抗侵略、保卫祖国、保卫人民的和平劳动、参加国家建设事业和全心全意为人民服务。</a:t>
            </a:r>
            <a:endParaRPr lang="zh-CN" altLang="zh-CN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655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89159" y="1797511"/>
            <a:ext cx="11656276" cy="4404088"/>
            <a:chOff x="236905" y="1797511"/>
            <a:chExt cx="11656276" cy="440408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905" y="1797511"/>
              <a:ext cx="2102275" cy="440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180" y="1797511"/>
              <a:ext cx="6239961" cy="440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9141" y="1797511"/>
              <a:ext cx="3314040" cy="440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Text Box 45"/>
          <p:cNvSpPr txBox="1">
            <a:spLocks noChangeArrowheads="1"/>
          </p:cNvSpPr>
          <p:nvPr/>
        </p:nvSpPr>
        <p:spPr bwMode="auto">
          <a:xfrm>
            <a:off x="1523174" y="143646"/>
            <a:ext cx="10668826" cy="1152525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（三）武装力量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概念</a:t>
            </a:r>
            <a:r>
              <a:rPr lang="en-US" altLang="zh-C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—</a:t>
            </a: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中国武装力量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18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45"/>
          <p:cNvSpPr txBox="1">
            <a:spLocks noChangeArrowheads="1"/>
          </p:cNvSpPr>
          <p:nvPr/>
        </p:nvSpPr>
        <p:spPr bwMode="auto">
          <a:xfrm>
            <a:off x="0" y="2617673"/>
            <a:ext cx="12190413" cy="1152792"/>
          </a:xfrm>
          <a:prstGeom prst="rect">
            <a:avLst/>
          </a:prstGeom>
          <a:solidFill>
            <a:srgbClr val="0070C0">
              <a:alpha val="89803"/>
            </a:srgbClr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1423" tIns="45711" rIns="91423" bIns="45711" anchor="ctr"/>
          <a:lstStyle/>
          <a:p>
            <a:pPr algn="ctr">
              <a:defRPr/>
            </a:pPr>
            <a:r>
              <a:rPr lang="zh-CN" alt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ea typeface="黑体" pitchFamily="2" charset="-122"/>
                <a:cs typeface="Arial" charset="0"/>
              </a:rPr>
              <a:t>二、中国武装力量的形成与发展</a:t>
            </a:r>
            <a:endParaRPr lang="zh-CN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ea typeface="黑体" pitchFamily="2" charset="-122"/>
              <a:cs typeface="Arial" charset="0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892033" y="5803833"/>
            <a:ext cx="5695914" cy="880738"/>
            <a:chOff x="6578600" y="5511629"/>
            <a:chExt cx="4909256" cy="1092371"/>
          </a:xfrm>
        </p:grpSpPr>
        <p:pic>
          <p:nvPicPr>
            <p:cNvPr id="8" name="图片 7" descr="201312128152626774.jpg"/>
            <p:cNvPicPr>
              <a:picLocks noChangeAspect="1"/>
            </p:cNvPicPr>
            <p:nvPr/>
          </p:nvPicPr>
          <p:blipFill>
            <a:blip r:embed="rId2"/>
            <a:srcRect r="66667"/>
            <a:stretch>
              <a:fillRect/>
            </a:stretch>
          </p:blipFill>
          <p:spPr>
            <a:xfrm>
              <a:off x="6578600" y="5522918"/>
              <a:ext cx="1506378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9" name="图片 8" descr="201312128152626774.jpg"/>
            <p:cNvPicPr>
              <a:picLocks noChangeAspect="1"/>
            </p:cNvPicPr>
            <p:nvPr/>
          </p:nvPicPr>
          <p:blipFill>
            <a:blip r:embed="rId2"/>
            <a:srcRect l="32667" r="34401"/>
            <a:stretch>
              <a:fillRect/>
            </a:stretch>
          </p:blipFill>
          <p:spPr>
            <a:xfrm>
              <a:off x="8317088" y="5522918"/>
              <a:ext cx="1488243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10" name="图片 9" descr="201312128152626774.jpg"/>
            <p:cNvPicPr>
              <a:picLocks noChangeAspect="1"/>
            </p:cNvPicPr>
            <p:nvPr/>
          </p:nvPicPr>
          <p:blipFill>
            <a:blip r:embed="rId2"/>
            <a:srcRect l="64667"/>
            <a:stretch>
              <a:fillRect/>
            </a:stretch>
          </p:blipFill>
          <p:spPr>
            <a:xfrm>
              <a:off x="10001956" y="5511629"/>
              <a:ext cx="1485900" cy="1081082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82" y="91217"/>
            <a:ext cx="1385441" cy="12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90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2814</Words>
  <Application>Microsoft Office PowerPoint</Application>
  <PresentationFormat>自定义</PresentationFormat>
  <Paragraphs>164</Paragraphs>
  <Slides>31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sjk-hzh</dc:creator>
  <cp:lastModifiedBy>dreamsummit</cp:lastModifiedBy>
  <cp:revision>317</cp:revision>
  <cp:lastPrinted>2021-09-08T03:10:29Z</cp:lastPrinted>
  <dcterms:created xsi:type="dcterms:W3CDTF">2019-04-17T08:43:46Z</dcterms:created>
  <dcterms:modified xsi:type="dcterms:W3CDTF">2021-11-02T08:08:23Z</dcterms:modified>
</cp:coreProperties>
</file>