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handoutMasterIdLst>
    <p:handoutMasterId r:id="rId43"/>
  </p:handoutMasterIdLst>
  <p:sldIdLst>
    <p:sldId id="256" r:id="rId2"/>
    <p:sldId id="288" r:id="rId3"/>
    <p:sldId id="335" r:id="rId4"/>
    <p:sldId id="389" r:id="rId5"/>
    <p:sldId id="390" r:id="rId6"/>
    <p:sldId id="401" r:id="rId7"/>
    <p:sldId id="391" r:id="rId8"/>
    <p:sldId id="329" r:id="rId9"/>
    <p:sldId id="392" r:id="rId10"/>
    <p:sldId id="402" r:id="rId11"/>
    <p:sldId id="403" r:id="rId12"/>
    <p:sldId id="404" r:id="rId13"/>
    <p:sldId id="405" r:id="rId14"/>
    <p:sldId id="396" r:id="rId15"/>
    <p:sldId id="395" r:id="rId16"/>
    <p:sldId id="406" r:id="rId17"/>
    <p:sldId id="397" r:id="rId18"/>
    <p:sldId id="399" r:id="rId19"/>
    <p:sldId id="407" r:id="rId20"/>
    <p:sldId id="400" r:id="rId21"/>
    <p:sldId id="408" r:id="rId22"/>
    <p:sldId id="413" r:id="rId23"/>
    <p:sldId id="414" r:id="rId24"/>
    <p:sldId id="416" r:id="rId25"/>
    <p:sldId id="417" r:id="rId26"/>
    <p:sldId id="418" r:id="rId27"/>
    <p:sldId id="419" r:id="rId28"/>
    <p:sldId id="420" r:id="rId29"/>
    <p:sldId id="421" r:id="rId30"/>
    <p:sldId id="422" r:id="rId31"/>
    <p:sldId id="423" r:id="rId32"/>
    <p:sldId id="424" r:id="rId33"/>
    <p:sldId id="425" r:id="rId34"/>
    <p:sldId id="428" r:id="rId35"/>
    <p:sldId id="429" r:id="rId36"/>
    <p:sldId id="426" r:id="rId37"/>
    <p:sldId id="427" r:id="rId38"/>
    <p:sldId id="430" r:id="rId39"/>
    <p:sldId id="432" r:id="rId40"/>
    <p:sldId id="317" r:id="rId41"/>
  </p:sldIdLst>
  <p:sldSz cx="12190413" cy="6859588"/>
  <p:notesSz cx="7099300" cy="10234613"/>
  <p:defaultTextStyle>
    <a:defPPr>
      <a:defRPr lang="zh-CN"/>
    </a:defPPr>
    <a:lvl1pPr marL="0" algn="l" defTabSz="1088433" rtl="0" eaLnBrk="1" latinLnBrk="0" hangingPunct="1">
      <a:defRPr sz="2100" kern="1200">
        <a:solidFill>
          <a:schemeClr val="tx1"/>
        </a:solidFill>
        <a:latin typeface="+mn-lt"/>
        <a:ea typeface="+mn-ea"/>
        <a:cs typeface="+mn-cs"/>
      </a:defRPr>
    </a:lvl1pPr>
    <a:lvl2pPr marL="544216" algn="l" defTabSz="1088433" rtl="0" eaLnBrk="1" latinLnBrk="0" hangingPunct="1">
      <a:defRPr sz="2100" kern="1200">
        <a:solidFill>
          <a:schemeClr val="tx1"/>
        </a:solidFill>
        <a:latin typeface="+mn-lt"/>
        <a:ea typeface="+mn-ea"/>
        <a:cs typeface="+mn-cs"/>
      </a:defRPr>
    </a:lvl2pPr>
    <a:lvl3pPr marL="1088433" algn="l" defTabSz="1088433" rtl="0" eaLnBrk="1" latinLnBrk="0" hangingPunct="1">
      <a:defRPr sz="2100" kern="1200">
        <a:solidFill>
          <a:schemeClr val="tx1"/>
        </a:solidFill>
        <a:latin typeface="+mn-lt"/>
        <a:ea typeface="+mn-ea"/>
        <a:cs typeface="+mn-cs"/>
      </a:defRPr>
    </a:lvl3pPr>
    <a:lvl4pPr marL="1632649" algn="l" defTabSz="1088433" rtl="0" eaLnBrk="1" latinLnBrk="0" hangingPunct="1">
      <a:defRPr sz="2100" kern="1200">
        <a:solidFill>
          <a:schemeClr val="tx1"/>
        </a:solidFill>
        <a:latin typeface="+mn-lt"/>
        <a:ea typeface="+mn-ea"/>
        <a:cs typeface="+mn-cs"/>
      </a:defRPr>
    </a:lvl4pPr>
    <a:lvl5pPr marL="2176864" algn="l" defTabSz="1088433" rtl="0" eaLnBrk="1" latinLnBrk="0" hangingPunct="1">
      <a:defRPr sz="2100" kern="1200">
        <a:solidFill>
          <a:schemeClr val="tx1"/>
        </a:solidFill>
        <a:latin typeface="+mn-lt"/>
        <a:ea typeface="+mn-ea"/>
        <a:cs typeface="+mn-cs"/>
      </a:defRPr>
    </a:lvl5pPr>
    <a:lvl6pPr marL="2721079" algn="l" defTabSz="1088433" rtl="0" eaLnBrk="1" latinLnBrk="0" hangingPunct="1">
      <a:defRPr sz="2100" kern="1200">
        <a:solidFill>
          <a:schemeClr val="tx1"/>
        </a:solidFill>
        <a:latin typeface="+mn-lt"/>
        <a:ea typeface="+mn-ea"/>
        <a:cs typeface="+mn-cs"/>
      </a:defRPr>
    </a:lvl6pPr>
    <a:lvl7pPr marL="3265296" algn="l" defTabSz="1088433" rtl="0" eaLnBrk="1" latinLnBrk="0" hangingPunct="1">
      <a:defRPr sz="2100" kern="1200">
        <a:solidFill>
          <a:schemeClr val="tx1"/>
        </a:solidFill>
        <a:latin typeface="+mn-lt"/>
        <a:ea typeface="+mn-ea"/>
        <a:cs typeface="+mn-cs"/>
      </a:defRPr>
    </a:lvl7pPr>
    <a:lvl8pPr marL="3809512" algn="l" defTabSz="1088433" rtl="0" eaLnBrk="1" latinLnBrk="0" hangingPunct="1">
      <a:defRPr sz="2100" kern="1200">
        <a:solidFill>
          <a:schemeClr val="tx1"/>
        </a:solidFill>
        <a:latin typeface="+mn-lt"/>
        <a:ea typeface="+mn-ea"/>
        <a:cs typeface="+mn-cs"/>
      </a:defRPr>
    </a:lvl8pPr>
    <a:lvl9pPr marL="4353728" algn="l" defTabSz="1088433"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594" y="-90"/>
      </p:cViewPr>
      <p:guideLst>
        <p:guide orient="horz" pos="2161"/>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zh-CN" altLang="en-US"/>
          </a:p>
        </p:txBody>
      </p:sp>
      <p:sp>
        <p:nvSpPr>
          <p:cNvPr id="3" name="日期占位符 2"/>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fld id="{B4DA92FF-B243-4971-9664-FD72E9C7D874}" type="datetimeFigureOut">
              <a:rPr lang="zh-CN" altLang="en-US" smtClean="0"/>
              <a:pPr/>
              <a:t>2021/10/26</a:t>
            </a:fld>
            <a:endParaRPr lang="zh-CN" altLang="en-US"/>
          </a:p>
        </p:txBody>
      </p:sp>
      <p:sp>
        <p:nvSpPr>
          <p:cNvPr id="4" name="页脚占位符 3"/>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endParaRPr lang="zh-CN" altLang="en-US"/>
          </a:p>
        </p:txBody>
      </p:sp>
      <p:sp>
        <p:nvSpPr>
          <p:cNvPr id="5" name="灯片编号占位符 4"/>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B2A499C9-324A-4075-81C6-589C47A10298}" type="slidenum">
              <a:rPr lang="zh-CN" altLang="en-US" smtClean="0"/>
              <a:pPr/>
              <a:t>‹#›</a:t>
            </a:fld>
            <a:endParaRPr lang="zh-CN" altLang="en-US"/>
          </a:p>
        </p:txBody>
      </p:sp>
    </p:spTree>
    <p:extLst>
      <p:ext uri="{BB962C8B-B14F-4D97-AF65-F5344CB8AC3E}">
        <p14:creationId xmlns:p14="http://schemas.microsoft.com/office/powerpoint/2010/main" val="8428115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zh-CN" altLang="en-US"/>
          </a:p>
        </p:txBody>
      </p:sp>
      <p:sp>
        <p:nvSpPr>
          <p:cNvPr id="3" name="日期占位符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1C30D0D8-BED3-4BDC-9946-A8620B88FD0B}" type="datetimeFigureOut">
              <a:rPr lang="zh-CN" altLang="en-US" smtClean="0"/>
              <a:pPr/>
              <a:t>2021/10/26</a:t>
            </a:fld>
            <a:endParaRPr lang="zh-CN" altLang="en-US"/>
          </a:p>
        </p:txBody>
      </p:sp>
      <p:sp>
        <p:nvSpPr>
          <p:cNvPr id="4" name="幻灯片图像占位符 3"/>
          <p:cNvSpPr>
            <a:spLocks noGrp="1" noRot="1" noChangeAspect="1"/>
          </p:cNvSpPr>
          <p:nvPr>
            <p:ph type="sldImg" idx="2"/>
          </p:nvPr>
        </p:nvSpPr>
        <p:spPr>
          <a:xfrm>
            <a:off x="141288" y="768350"/>
            <a:ext cx="6816725" cy="3836988"/>
          </a:xfrm>
          <a:prstGeom prst="rect">
            <a:avLst/>
          </a:prstGeom>
          <a:noFill/>
          <a:ln w="12700">
            <a:solidFill>
              <a:prstClr val="black"/>
            </a:solidFill>
          </a:ln>
        </p:spPr>
        <p:txBody>
          <a:bodyPr vert="horz" lIns="99048" tIns="49524" rIns="99048" bIns="49524" rtlCol="0" anchor="ctr"/>
          <a:lstStyle/>
          <a:p>
            <a:endParaRPr lang="zh-CN" altLang="en-US"/>
          </a:p>
        </p:txBody>
      </p:sp>
      <p:sp>
        <p:nvSpPr>
          <p:cNvPr id="5" name="备注占位符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zh-CN" altLang="en-US"/>
          </a:p>
        </p:txBody>
      </p:sp>
      <p:sp>
        <p:nvSpPr>
          <p:cNvPr id="7" name="灯片编号占位符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8D619D2B-A3D2-4655-ADA0-5CC106C4FE2E}" type="slidenum">
              <a:rPr lang="zh-CN" altLang="en-US" smtClean="0"/>
              <a:pPr/>
              <a:t>‹#›</a:t>
            </a:fld>
            <a:endParaRPr lang="zh-CN" altLang="en-US"/>
          </a:p>
        </p:txBody>
      </p:sp>
    </p:spTree>
    <p:extLst>
      <p:ext uri="{BB962C8B-B14F-4D97-AF65-F5344CB8AC3E}">
        <p14:creationId xmlns:p14="http://schemas.microsoft.com/office/powerpoint/2010/main" val="2938091702"/>
      </p:ext>
    </p:extLst>
  </p:cSld>
  <p:clrMap bg1="lt1" tx1="dk1" bg2="lt2" tx2="dk2" accent1="accent1" accent2="accent2" accent3="accent3" accent4="accent4" accent5="accent5" accent6="accent6" hlink="hlink" folHlink="folHlink"/>
  <p:notesStyle>
    <a:lvl1pPr marL="0" algn="l" defTabSz="1088433" rtl="0" eaLnBrk="1" latinLnBrk="0" hangingPunct="1">
      <a:defRPr sz="1400" kern="1200">
        <a:solidFill>
          <a:schemeClr val="tx1"/>
        </a:solidFill>
        <a:latin typeface="+mn-lt"/>
        <a:ea typeface="+mn-ea"/>
        <a:cs typeface="+mn-cs"/>
      </a:defRPr>
    </a:lvl1pPr>
    <a:lvl2pPr marL="544216" algn="l" defTabSz="1088433" rtl="0" eaLnBrk="1" latinLnBrk="0" hangingPunct="1">
      <a:defRPr sz="1400" kern="1200">
        <a:solidFill>
          <a:schemeClr val="tx1"/>
        </a:solidFill>
        <a:latin typeface="+mn-lt"/>
        <a:ea typeface="+mn-ea"/>
        <a:cs typeface="+mn-cs"/>
      </a:defRPr>
    </a:lvl2pPr>
    <a:lvl3pPr marL="1088433" algn="l" defTabSz="1088433" rtl="0" eaLnBrk="1" latinLnBrk="0" hangingPunct="1">
      <a:defRPr sz="1400" kern="1200">
        <a:solidFill>
          <a:schemeClr val="tx1"/>
        </a:solidFill>
        <a:latin typeface="+mn-lt"/>
        <a:ea typeface="+mn-ea"/>
        <a:cs typeface="+mn-cs"/>
      </a:defRPr>
    </a:lvl3pPr>
    <a:lvl4pPr marL="1632649" algn="l" defTabSz="1088433" rtl="0" eaLnBrk="1" latinLnBrk="0" hangingPunct="1">
      <a:defRPr sz="1400" kern="1200">
        <a:solidFill>
          <a:schemeClr val="tx1"/>
        </a:solidFill>
        <a:latin typeface="+mn-lt"/>
        <a:ea typeface="+mn-ea"/>
        <a:cs typeface="+mn-cs"/>
      </a:defRPr>
    </a:lvl4pPr>
    <a:lvl5pPr marL="2176864" algn="l" defTabSz="1088433" rtl="0" eaLnBrk="1" latinLnBrk="0" hangingPunct="1">
      <a:defRPr sz="1400" kern="1200">
        <a:solidFill>
          <a:schemeClr val="tx1"/>
        </a:solidFill>
        <a:latin typeface="+mn-lt"/>
        <a:ea typeface="+mn-ea"/>
        <a:cs typeface="+mn-cs"/>
      </a:defRPr>
    </a:lvl5pPr>
    <a:lvl6pPr marL="2721079" algn="l" defTabSz="1088433" rtl="0" eaLnBrk="1" latinLnBrk="0" hangingPunct="1">
      <a:defRPr sz="1400" kern="1200">
        <a:solidFill>
          <a:schemeClr val="tx1"/>
        </a:solidFill>
        <a:latin typeface="+mn-lt"/>
        <a:ea typeface="+mn-ea"/>
        <a:cs typeface="+mn-cs"/>
      </a:defRPr>
    </a:lvl6pPr>
    <a:lvl7pPr marL="3265296" algn="l" defTabSz="1088433" rtl="0" eaLnBrk="1" latinLnBrk="0" hangingPunct="1">
      <a:defRPr sz="1400" kern="1200">
        <a:solidFill>
          <a:schemeClr val="tx1"/>
        </a:solidFill>
        <a:latin typeface="+mn-lt"/>
        <a:ea typeface="+mn-ea"/>
        <a:cs typeface="+mn-cs"/>
      </a:defRPr>
    </a:lvl7pPr>
    <a:lvl8pPr marL="3809512" algn="l" defTabSz="1088433" rtl="0" eaLnBrk="1" latinLnBrk="0" hangingPunct="1">
      <a:defRPr sz="1400" kern="1200">
        <a:solidFill>
          <a:schemeClr val="tx1"/>
        </a:solidFill>
        <a:latin typeface="+mn-lt"/>
        <a:ea typeface="+mn-ea"/>
        <a:cs typeface="+mn-cs"/>
      </a:defRPr>
    </a:lvl8pPr>
    <a:lvl9pPr marL="4353728" algn="l" defTabSz="1088433" rtl="0" eaLnBrk="1" latinLnBrk="0" hangingPunct="1">
      <a:defRPr sz="1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281" y="2130920"/>
            <a:ext cx="10361851" cy="147036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562" y="3887100"/>
            <a:ext cx="8533289" cy="1753006"/>
          </a:xfrm>
        </p:spPr>
        <p:txBody>
          <a:bodyPr/>
          <a:lstStyle>
            <a:lvl1pPr marL="0" indent="0" algn="ctr">
              <a:buNone/>
              <a:defRPr>
                <a:solidFill>
                  <a:schemeClr val="tx1">
                    <a:tint val="75000"/>
                  </a:schemeClr>
                </a:solidFill>
              </a:defRPr>
            </a:lvl1pPr>
            <a:lvl2pPr marL="544216" indent="0" algn="ctr">
              <a:buNone/>
              <a:defRPr>
                <a:solidFill>
                  <a:schemeClr val="tx1">
                    <a:tint val="75000"/>
                  </a:schemeClr>
                </a:solidFill>
              </a:defRPr>
            </a:lvl2pPr>
            <a:lvl3pPr marL="1088433" indent="0" algn="ctr">
              <a:buNone/>
              <a:defRPr>
                <a:solidFill>
                  <a:schemeClr val="tx1">
                    <a:tint val="75000"/>
                  </a:schemeClr>
                </a:solidFill>
              </a:defRPr>
            </a:lvl3pPr>
            <a:lvl4pPr marL="1632649" indent="0" algn="ctr">
              <a:buNone/>
              <a:defRPr>
                <a:solidFill>
                  <a:schemeClr val="tx1">
                    <a:tint val="75000"/>
                  </a:schemeClr>
                </a:solidFill>
              </a:defRPr>
            </a:lvl4pPr>
            <a:lvl5pPr marL="2176864" indent="0" algn="ctr">
              <a:buNone/>
              <a:defRPr>
                <a:solidFill>
                  <a:schemeClr val="tx1">
                    <a:tint val="75000"/>
                  </a:schemeClr>
                </a:solidFill>
              </a:defRPr>
            </a:lvl5pPr>
            <a:lvl6pPr marL="2721079" indent="0" algn="ctr">
              <a:buNone/>
              <a:defRPr>
                <a:solidFill>
                  <a:schemeClr val="tx1">
                    <a:tint val="75000"/>
                  </a:schemeClr>
                </a:solidFill>
              </a:defRPr>
            </a:lvl6pPr>
            <a:lvl7pPr marL="3265296" indent="0" algn="ctr">
              <a:buNone/>
              <a:defRPr>
                <a:solidFill>
                  <a:schemeClr val="tx1">
                    <a:tint val="75000"/>
                  </a:schemeClr>
                </a:solidFill>
              </a:defRPr>
            </a:lvl7pPr>
            <a:lvl8pPr marL="3809512" indent="0" algn="ctr">
              <a:buNone/>
              <a:defRPr>
                <a:solidFill>
                  <a:schemeClr val="tx1">
                    <a:tint val="75000"/>
                  </a:schemeClr>
                </a:solidFill>
              </a:defRPr>
            </a:lvl8pPr>
            <a:lvl9pPr marL="4353728"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2021/10/26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2021/10/26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8049" y="274702"/>
            <a:ext cx="2742843" cy="585288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522" y="274702"/>
            <a:ext cx="8025355" cy="585288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2021/10/26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2021/10/26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2960" y="4407921"/>
            <a:ext cx="10361851" cy="1362390"/>
          </a:xfrm>
        </p:spPr>
        <p:txBody>
          <a:bodyPr anchor="t"/>
          <a:lstStyle>
            <a:lvl1pPr algn="l">
              <a:defRPr sz="48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2960" y="2907388"/>
            <a:ext cx="10361851" cy="1500534"/>
          </a:xfrm>
        </p:spPr>
        <p:txBody>
          <a:bodyPr anchor="b"/>
          <a:lstStyle>
            <a:lvl1pPr marL="0" indent="0">
              <a:buNone/>
              <a:defRPr sz="2400">
                <a:solidFill>
                  <a:schemeClr val="tx1">
                    <a:tint val="75000"/>
                  </a:schemeClr>
                </a:solidFill>
              </a:defRPr>
            </a:lvl1pPr>
            <a:lvl2pPr marL="544216" indent="0">
              <a:buNone/>
              <a:defRPr sz="2100">
                <a:solidFill>
                  <a:schemeClr val="tx1">
                    <a:tint val="75000"/>
                  </a:schemeClr>
                </a:solidFill>
              </a:defRPr>
            </a:lvl2pPr>
            <a:lvl3pPr marL="1088433" indent="0">
              <a:buNone/>
              <a:defRPr sz="1900">
                <a:solidFill>
                  <a:schemeClr val="tx1">
                    <a:tint val="75000"/>
                  </a:schemeClr>
                </a:solidFill>
              </a:defRPr>
            </a:lvl3pPr>
            <a:lvl4pPr marL="1632649" indent="0">
              <a:buNone/>
              <a:defRPr sz="1700">
                <a:solidFill>
                  <a:schemeClr val="tx1">
                    <a:tint val="75000"/>
                  </a:schemeClr>
                </a:solidFill>
              </a:defRPr>
            </a:lvl4pPr>
            <a:lvl5pPr marL="2176864" indent="0">
              <a:buNone/>
              <a:defRPr sz="1700">
                <a:solidFill>
                  <a:schemeClr val="tx1">
                    <a:tint val="75000"/>
                  </a:schemeClr>
                </a:solidFill>
              </a:defRPr>
            </a:lvl5pPr>
            <a:lvl6pPr marL="2721079" indent="0">
              <a:buNone/>
              <a:defRPr sz="1700">
                <a:solidFill>
                  <a:schemeClr val="tx1">
                    <a:tint val="75000"/>
                  </a:schemeClr>
                </a:solidFill>
              </a:defRPr>
            </a:lvl6pPr>
            <a:lvl7pPr marL="3265296" indent="0">
              <a:buNone/>
              <a:defRPr sz="1700">
                <a:solidFill>
                  <a:schemeClr val="tx1">
                    <a:tint val="75000"/>
                  </a:schemeClr>
                </a:solidFill>
              </a:defRPr>
            </a:lvl7pPr>
            <a:lvl8pPr marL="3809512" indent="0">
              <a:buNone/>
              <a:defRPr sz="1700">
                <a:solidFill>
                  <a:schemeClr val="tx1">
                    <a:tint val="75000"/>
                  </a:schemeClr>
                </a:solidFill>
              </a:defRPr>
            </a:lvl8pPr>
            <a:lvl9pPr marL="4353728" indent="0">
              <a:buNone/>
              <a:defRPr sz="17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2021/10/26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522" y="1600572"/>
            <a:ext cx="5384099" cy="4527011"/>
          </a:xfrm>
        </p:spPr>
        <p:txBody>
          <a:bodyPr/>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96793" y="1600572"/>
            <a:ext cx="5384099" cy="4527011"/>
          </a:xfrm>
        </p:spPr>
        <p:txBody>
          <a:bodyPr/>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2021/10/26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521" y="1535469"/>
            <a:ext cx="5386216" cy="639910"/>
          </a:xfrm>
        </p:spPr>
        <p:txBody>
          <a:bodyPr anchor="b"/>
          <a:lstStyle>
            <a:lvl1pPr marL="0" indent="0">
              <a:buNone/>
              <a:defRPr sz="2900" b="1"/>
            </a:lvl1pPr>
            <a:lvl2pPr marL="544216" indent="0">
              <a:buNone/>
              <a:defRPr sz="2400" b="1"/>
            </a:lvl2pPr>
            <a:lvl3pPr marL="1088433" indent="0">
              <a:buNone/>
              <a:defRPr sz="2100" b="1"/>
            </a:lvl3pPr>
            <a:lvl4pPr marL="1632649" indent="0">
              <a:buNone/>
              <a:defRPr sz="1900" b="1"/>
            </a:lvl4pPr>
            <a:lvl5pPr marL="2176864" indent="0">
              <a:buNone/>
              <a:defRPr sz="1900" b="1"/>
            </a:lvl5pPr>
            <a:lvl6pPr marL="2721079" indent="0">
              <a:buNone/>
              <a:defRPr sz="1900" b="1"/>
            </a:lvl6pPr>
            <a:lvl7pPr marL="3265296" indent="0">
              <a:buNone/>
              <a:defRPr sz="1900" b="1"/>
            </a:lvl7pPr>
            <a:lvl8pPr marL="3809512" indent="0">
              <a:buNone/>
              <a:defRPr sz="1900" b="1"/>
            </a:lvl8pPr>
            <a:lvl9pPr marL="4353728" indent="0">
              <a:buNone/>
              <a:defRPr sz="1900" b="1"/>
            </a:lvl9pPr>
          </a:lstStyle>
          <a:p>
            <a:pPr lvl="0"/>
            <a:r>
              <a:rPr lang="zh-CN" altLang="en-US" smtClean="0"/>
              <a:t>单击此处编辑母版文本样式</a:t>
            </a:r>
          </a:p>
        </p:txBody>
      </p:sp>
      <p:sp>
        <p:nvSpPr>
          <p:cNvPr id="4" name="内容占位符 3"/>
          <p:cNvSpPr>
            <a:spLocks noGrp="1"/>
          </p:cNvSpPr>
          <p:nvPr>
            <p:ph sz="half" idx="2"/>
          </p:nvPr>
        </p:nvSpPr>
        <p:spPr>
          <a:xfrm>
            <a:off x="609521" y="2175380"/>
            <a:ext cx="5386216" cy="3952203"/>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2561" y="1535469"/>
            <a:ext cx="5388332" cy="639910"/>
          </a:xfrm>
        </p:spPr>
        <p:txBody>
          <a:bodyPr anchor="b"/>
          <a:lstStyle>
            <a:lvl1pPr marL="0" indent="0">
              <a:buNone/>
              <a:defRPr sz="2900" b="1"/>
            </a:lvl1pPr>
            <a:lvl2pPr marL="544216" indent="0">
              <a:buNone/>
              <a:defRPr sz="2400" b="1"/>
            </a:lvl2pPr>
            <a:lvl3pPr marL="1088433" indent="0">
              <a:buNone/>
              <a:defRPr sz="2100" b="1"/>
            </a:lvl3pPr>
            <a:lvl4pPr marL="1632649" indent="0">
              <a:buNone/>
              <a:defRPr sz="1900" b="1"/>
            </a:lvl4pPr>
            <a:lvl5pPr marL="2176864" indent="0">
              <a:buNone/>
              <a:defRPr sz="1900" b="1"/>
            </a:lvl5pPr>
            <a:lvl6pPr marL="2721079" indent="0">
              <a:buNone/>
              <a:defRPr sz="1900" b="1"/>
            </a:lvl6pPr>
            <a:lvl7pPr marL="3265296" indent="0">
              <a:buNone/>
              <a:defRPr sz="1900" b="1"/>
            </a:lvl7pPr>
            <a:lvl8pPr marL="3809512" indent="0">
              <a:buNone/>
              <a:defRPr sz="1900" b="1"/>
            </a:lvl8pPr>
            <a:lvl9pPr marL="4353728" indent="0">
              <a:buNone/>
              <a:defRPr sz="1900" b="1"/>
            </a:lvl9pPr>
          </a:lstStyle>
          <a:p>
            <a:pPr lvl="0"/>
            <a:r>
              <a:rPr lang="zh-CN" altLang="en-US" smtClean="0"/>
              <a:t>单击此处编辑母版文本样式</a:t>
            </a:r>
          </a:p>
        </p:txBody>
      </p:sp>
      <p:sp>
        <p:nvSpPr>
          <p:cNvPr id="6" name="内容占位符 5"/>
          <p:cNvSpPr>
            <a:spLocks noGrp="1"/>
          </p:cNvSpPr>
          <p:nvPr>
            <p:ph sz="quarter" idx="4"/>
          </p:nvPr>
        </p:nvSpPr>
        <p:spPr>
          <a:xfrm>
            <a:off x="6192561" y="2175380"/>
            <a:ext cx="5388332" cy="3952203"/>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2021/10/26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2021/10/26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2021/10/26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521" y="273113"/>
            <a:ext cx="4010562" cy="1162319"/>
          </a:xfrm>
        </p:spPr>
        <p:txBody>
          <a:bodyPr anchor="b"/>
          <a:lstStyle>
            <a:lvl1pPr algn="l">
              <a:defRPr sz="24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6113" y="273115"/>
            <a:ext cx="6814779" cy="5854468"/>
          </a:xfrm>
        </p:spPr>
        <p:txBody>
          <a:bodyPr/>
          <a:lstStyle>
            <a:lvl1pPr>
              <a:defRPr sz="3800"/>
            </a:lvl1pPr>
            <a:lvl2pPr>
              <a:defRPr sz="3300"/>
            </a:lvl2pPr>
            <a:lvl3pPr>
              <a:defRPr sz="2900"/>
            </a:lvl3pPr>
            <a:lvl4pPr>
              <a:defRPr sz="2400"/>
            </a:lvl4pPr>
            <a:lvl5pPr>
              <a:defRPr sz="2400"/>
            </a:lvl5pPr>
            <a:lvl6pPr>
              <a:defRPr sz="2400"/>
            </a:lvl6pPr>
            <a:lvl7pPr>
              <a:defRPr sz="2400"/>
            </a:lvl7pPr>
            <a:lvl8pPr>
              <a:defRPr sz="2400"/>
            </a:lvl8pPr>
            <a:lvl9pPr>
              <a:defRPr sz="24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521" y="1435434"/>
            <a:ext cx="4010562" cy="4692149"/>
          </a:xfrm>
        </p:spPr>
        <p:txBody>
          <a:bodyPr/>
          <a:lstStyle>
            <a:lvl1pPr marL="0" indent="0">
              <a:buNone/>
              <a:defRPr sz="1700"/>
            </a:lvl1pPr>
            <a:lvl2pPr marL="544216" indent="0">
              <a:buNone/>
              <a:defRPr sz="1400"/>
            </a:lvl2pPr>
            <a:lvl3pPr marL="1088433" indent="0">
              <a:buNone/>
              <a:defRPr sz="1200"/>
            </a:lvl3pPr>
            <a:lvl4pPr marL="1632649" indent="0">
              <a:buNone/>
              <a:defRPr sz="1100"/>
            </a:lvl4pPr>
            <a:lvl5pPr marL="2176864" indent="0">
              <a:buNone/>
              <a:defRPr sz="1100"/>
            </a:lvl5pPr>
            <a:lvl6pPr marL="2721079" indent="0">
              <a:buNone/>
              <a:defRPr sz="1100"/>
            </a:lvl6pPr>
            <a:lvl7pPr marL="3265296" indent="0">
              <a:buNone/>
              <a:defRPr sz="1100"/>
            </a:lvl7pPr>
            <a:lvl8pPr marL="3809512" indent="0">
              <a:buNone/>
              <a:defRPr sz="1100"/>
            </a:lvl8pPr>
            <a:lvl9pPr marL="4353728" indent="0">
              <a:buNone/>
              <a:defRPr sz="11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2021/10/26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406" y="4801713"/>
            <a:ext cx="7314248" cy="566869"/>
          </a:xfrm>
        </p:spPr>
        <p:txBody>
          <a:bodyPr anchor="b"/>
          <a:lstStyle>
            <a:lvl1pPr algn="l">
              <a:defRPr sz="24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406" y="612918"/>
            <a:ext cx="7314248" cy="4115753"/>
          </a:xfrm>
        </p:spPr>
        <p:txBody>
          <a:bodyPr/>
          <a:lstStyle>
            <a:lvl1pPr marL="0" indent="0">
              <a:buNone/>
              <a:defRPr sz="3800"/>
            </a:lvl1pPr>
            <a:lvl2pPr marL="544216" indent="0">
              <a:buNone/>
              <a:defRPr sz="3300"/>
            </a:lvl2pPr>
            <a:lvl3pPr marL="1088433" indent="0">
              <a:buNone/>
              <a:defRPr sz="2900"/>
            </a:lvl3pPr>
            <a:lvl4pPr marL="1632649" indent="0">
              <a:buNone/>
              <a:defRPr sz="2400"/>
            </a:lvl4pPr>
            <a:lvl5pPr marL="2176864" indent="0">
              <a:buNone/>
              <a:defRPr sz="2400"/>
            </a:lvl5pPr>
            <a:lvl6pPr marL="2721079" indent="0">
              <a:buNone/>
              <a:defRPr sz="2400"/>
            </a:lvl6pPr>
            <a:lvl7pPr marL="3265296" indent="0">
              <a:buNone/>
              <a:defRPr sz="2400"/>
            </a:lvl7pPr>
            <a:lvl8pPr marL="3809512" indent="0">
              <a:buNone/>
              <a:defRPr sz="2400"/>
            </a:lvl8pPr>
            <a:lvl9pPr marL="4353728" indent="0">
              <a:buNone/>
              <a:defRPr sz="2400"/>
            </a:lvl9pPr>
          </a:lstStyle>
          <a:p>
            <a:endParaRPr lang="zh-CN" altLang="en-US"/>
          </a:p>
        </p:txBody>
      </p:sp>
      <p:sp>
        <p:nvSpPr>
          <p:cNvPr id="4" name="文本占位符 3"/>
          <p:cNvSpPr>
            <a:spLocks noGrp="1"/>
          </p:cNvSpPr>
          <p:nvPr>
            <p:ph type="body" sz="half" idx="2"/>
          </p:nvPr>
        </p:nvSpPr>
        <p:spPr>
          <a:xfrm>
            <a:off x="2389406" y="5368581"/>
            <a:ext cx="7314248" cy="805048"/>
          </a:xfrm>
        </p:spPr>
        <p:txBody>
          <a:bodyPr/>
          <a:lstStyle>
            <a:lvl1pPr marL="0" indent="0">
              <a:buNone/>
              <a:defRPr sz="1700"/>
            </a:lvl1pPr>
            <a:lvl2pPr marL="544216" indent="0">
              <a:buNone/>
              <a:defRPr sz="1400"/>
            </a:lvl2pPr>
            <a:lvl3pPr marL="1088433" indent="0">
              <a:buNone/>
              <a:defRPr sz="1200"/>
            </a:lvl3pPr>
            <a:lvl4pPr marL="1632649" indent="0">
              <a:buNone/>
              <a:defRPr sz="1100"/>
            </a:lvl4pPr>
            <a:lvl5pPr marL="2176864" indent="0">
              <a:buNone/>
              <a:defRPr sz="1100"/>
            </a:lvl5pPr>
            <a:lvl6pPr marL="2721079" indent="0">
              <a:buNone/>
              <a:defRPr sz="1100"/>
            </a:lvl6pPr>
            <a:lvl7pPr marL="3265296" indent="0">
              <a:buNone/>
              <a:defRPr sz="1100"/>
            </a:lvl7pPr>
            <a:lvl8pPr marL="3809512" indent="0">
              <a:buNone/>
              <a:defRPr sz="1100"/>
            </a:lvl8pPr>
            <a:lvl9pPr marL="4353728" indent="0">
              <a:buNone/>
              <a:defRPr sz="11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2021/10/26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521" y="274701"/>
            <a:ext cx="10971372" cy="1143265"/>
          </a:xfrm>
          <a:prstGeom prst="rect">
            <a:avLst/>
          </a:prstGeom>
        </p:spPr>
        <p:txBody>
          <a:bodyPr vert="horz" lIns="108830" tIns="54416" rIns="108830" bIns="54416"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521" y="1600572"/>
            <a:ext cx="10971372" cy="4527011"/>
          </a:xfrm>
          <a:prstGeom prst="rect">
            <a:avLst/>
          </a:prstGeom>
        </p:spPr>
        <p:txBody>
          <a:bodyPr vert="horz" lIns="108830" tIns="54416" rIns="108830" bIns="54416"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520" y="6357822"/>
            <a:ext cx="2844430" cy="365210"/>
          </a:xfrm>
          <a:prstGeom prst="rect">
            <a:avLst/>
          </a:prstGeom>
        </p:spPr>
        <p:txBody>
          <a:bodyPr vert="horz" lIns="108830" tIns="54416" rIns="108830" bIns="54416" rtlCol="0" anchor="ctr"/>
          <a:lstStyle>
            <a:lvl1pPr algn="l">
              <a:defRPr sz="1400">
                <a:solidFill>
                  <a:schemeClr val="tx1">
                    <a:tint val="75000"/>
                  </a:schemeClr>
                </a:solidFill>
              </a:defRPr>
            </a:lvl1pPr>
          </a:lstStyle>
          <a:p>
            <a:fld id="{530820CF-B880-4189-942D-D702A7CBA730}" type="datetimeFigureOut">
              <a:rPr lang="zh-CN" altLang="en-US" smtClean="0"/>
              <a:pPr/>
              <a:t>2021/10/26</a:t>
            </a:fld>
            <a:endParaRPr lang="zh-CN" altLang="en-US"/>
          </a:p>
        </p:txBody>
      </p:sp>
      <p:sp>
        <p:nvSpPr>
          <p:cNvPr id="5" name="页脚占位符 4"/>
          <p:cNvSpPr>
            <a:spLocks noGrp="1"/>
          </p:cNvSpPr>
          <p:nvPr>
            <p:ph type="ftr" sz="quarter" idx="3"/>
          </p:nvPr>
        </p:nvSpPr>
        <p:spPr>
          <a:xfrm>
            <a:off x="4165058" y="6357822"/>
            <a:ext cx="3860297" cy="365210"/>
          </a:xfrm>
          <a:prstGeom prst="rect">
            <a:avLst/>
          </a:prstGeom>
        </p:spPr>
        <p:txBody>
          <a:bodyPr vert="horz" lIns="108830" tIns="54416" rIns="108830" bIns="54416" rtlCol="0" anchor="ctr"/>
          <a:lstStyle>
            <a:lvl1pPr algn="ctr">
              <a:defRPr sz="14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6463" y="6357822"/>
            <a:ext cx="2844430" cy="365210"/>
          </a:xfrm>
          <a:prstGeom prst="rect">
            <a:avLst/>
          </a:prstGeom>
        </p:spPr>
        <p:txBody>
          <a:bodyPr vert="horz" lIns="108830" tIns="54416" rIns="108830" bIns="54416" rtlCol="0" anchor="ctr"/>
          <a:lstStyle>
            <a:lvl1pPr algn="r">
              <a:defRPr sz="14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88433" rtl="0" eaLnBrk="1" latinLnBrk="0" hangingPunct="1">
        <a:spcBef>
          <a:spcPct val="0"/>
        </a:spcBef>
        <a:buNone/>
        <a:defRPr sz="5200" kern="1200">
          <a:solidFill>
            <a:schemeClr val="tx1"/>
          </a:solidFill>
          <a:latin typeface="+mj-lt"/>
          <a:ea typeface="+mj-ea"/>
          <a:cs typeface="+mj-cs"/>
        </a:defRPr>
      </a:lvl1pPr>
    </p:titleStyle>
    <p:bodyStyle>
      <a:lvl1pPr marL="408162" indent="-408162" algn="l" defTabSz="1088433"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84352" indent="-340135" algn="l" defTabSz="1088433"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60540" indent="-272108" algn="l" defTabSz="1088433"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04757"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48972"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93188"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405"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1621"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5836"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zh-CN"/>
      </a:defPPr>
      <a:lvl1pPr marL="0" algn="l" defTabSz="1088433" rtl="0" eaLnBrk="1" latinLnBrk="0" hangingPunct="1">
        <a:defRPr sz="2100" kern="1200">
          <a:solidFill>
            <a:schemeClr val="tx1"/>
          </a:solidFill>
          <a:latin typeface="+mn-lt"/>
          <a:ea typeface="+mn-ea"/>
          <a:cs typeface="+mn-cs"/>
        </a:defRPr>
      </a:lvl1pPr>
      <a:lvl2pPr marL="544216" algn="l" defTabSz="1088433" rtl="0" eaLnBrk="1" latinLnBrk="0" hangingPunct="1">
        <a:defRPr sz="2100" kern="1200">
          <a:solidFill>
            <a:schemeClr val="tx1"/>
          </a:solidFill>
          <a:latin typeface="+mn-lt"/>
          <a:ea typeface="+mn-ea"/>
          <a:cs typeface="+mn-cs"/>
        </a:defRPr>
      </a:lvl2pPr>
      <a:lvl3pPr marL="1088433" algn="l" defTabSz="1088433" rtl="0" eaLnBrk="1" latinLnBrk="0" hangingPunct="1">
        <a:defRPr sz="2100" kern="1200">
          <a:solidFill>
            <a:schemeClr val="tx1"/>
          </a:solidFill>
          <a:latin typeface="+mn-lt"/>
          <a:ea typeface="+mn-ea"/>
          <a:cs typeface="+mn-cs"/>
        </a:defRPr>
      </a:lvl3pPr>
      <a:lvl4pPr marL="1632649" algn="l" defTabSz="1088433" rtl="0" eaLnBrk="1" latinLnBrk="0" hangingPunct="1">
        <a:defRPr sz="2100" kern="1200">
          <a:solidFill>
            <a:schemeClr val="tx1"/>
          </a:solidFill>
          <a:latin typeface="+mn-lt"/>
          <a:ea typeface="+mn-ea"/>
          <a:cs typeface="+mn-cs"/>
        </a:defRPr>
      </a:lvl4pPr>
      <a:lvl5pPr marL="2176864" algn="l" defTabSz="1088433" rtl="0" eaLnBrk="1" latinLnBrk="0" hangingPunct="1">
        <a:defRPr sz="2100" kern="1200">
          <a:solidFill>
            <a:schemeClr val="tx1"/>
          </a:solidFill>
          <a:latin typeface="+mn-lt"/>
          <a:ea typeface="+mn-ea"/>
          <a:cs typeface="+mn-cs"/>
        </a:defRPr>
      </a:lvl5pPr>
      <a:lvl6pPr marL="2721079" algn="l" defTabSz="1088433" rtl="0" eaLnBrk="1" latinLnBrk="0" hangingPunct="1">
        <a:defRPr sz="2100" kern="1200">
          <a:solidFill>
            <a:schemeClr val="tx1"/>
          </a:solidFill>
          <a:latin typeface="+mn-lt"/>
          <a:ea typeface="+mn-ea"/>
          <a:cs typeface="+mn-cs"/>
        </a:defRPr>
      </a:lvl6pPr>
      <a:lvl7pPr marL="3265296" algn="l" defTabSz="1088433" rtl="0" eaLnBrk="1" latinLnBrk="0" hangingPunct="1">
        <a:defRPr sz="2100" kern="1200">
          <a:solidFill>
            <a:schemeClr val="tx1"/>
          </a:solidFill>
          <a:latin typeface="+mn-lt"/>
          <a:ea typeface="+mn-ea"/>
          <a:cs typeface="+mn-cs"/>
        </a:defRPr>
      </a:lvl7pPr>
      <a:lvl8pPr marL="3809512" algn="l" defTabSz="1088433" rtl="0" eaLnBrk="1" latinLnBrk="0" hangingPunct="1">
        <a:defRPr sz="2100" kern="1200">
          <a:solidFill>
            <a:schemeClr val="tx1"/>
          </a:solidFill>
          <a:latin typeface="+mn-lt"/>
          <a:ea typeface="+mn-ea"/>
          <a:cs typeface="+mn-cs"/>
        </a:defRPr>
      </a:lvl8pPr>
      <a:lvl9pPr marL="4353728" algn="l" defTabSz="1088433"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gif"/><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22.png"/><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hyperlink" Target="3.0.ppt"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hyperlink" Target="http://image.baidu.com/i?ct=503316480&amp;z=0&amp;tn=baiduimagedetail&amp;word=%B4%F2%D3%AE%B8%DF%BC%BC%CA%F5%CC%F5%BC%FE%CF%C2%B5%C4%BE%D6%B2%BF%D5%BD%D5%F9&amp;in=26187&amp;cl=2&amp;cm=1&amp;sc=0&amp;lm=-1&amp;pn=11&amp;rn=1&amp;di=579802665&amp;ln=2000&amp;fr=&amp;ic=0&amp;s=0&amp;se=1"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91"/>
          <p:cNvSpPr>
            <a:spLocks noChangeShapeType="1"/>
          </p:cNvSpPr>
          <p:nvPr/>
        </p:nvSpPr>
        <p:spPr bwMode="invGray">
          <a:xfrm flipV="1">
            <a:off x="5484813" y="987424"/>
            <a:ext cx="1373135" cy="45719"/>
          </a:xfrm>
          <a:prstGeom prst="line">
            <a:avLst/>
          </a:prstGeom>
          <a:noFill/>
          <a:ln w="9525">
            <a:solidFill>
              <a:srgbClr val="FFFFFF">
                <a:alpha val="20000"/>
              </a:srgbClr>
            </a:solidFill>
            <a:round/>
            <a:headEnd/>
            <a:tailEnd/>
          </a:ln>
        </p:spPr>
        <p:txBody>
          <a:bodyPr lIns="91423" tIns="45711" rIns="91423" bIns="45711"/>
          <a:lstStyle/>
          <a:p>
            <a:endParaRPr lang="zh-CN" altLang="en-US">
              <a:latin typeface="黑体" pitchFamily="2" charset="-122"/>
              <a:ea typeface="黑体" pitchFamily="2" charset="-122"/>
            </a:endParaRPr>
          </a:p>
        </p:txBody>
      </p:sp>
      <p:sp>
        <p:nvSpPr>
          <p:cNvPr id="5" name="Rectangle 4"/>
          <p:cNvSpPr>
            <a:spLocks noChangeArrowheads="1"/>
          </p:cNvSpPr>
          <p:nvPr/>
        </p:nvSpPr>
        <p:spPr bwMode="auto">
          <a:xfrm>
            <a:off x="15491" y="1548311"/>
            <a:ext cx="12191999" cy="1828175"/>
          </a:xfrm>
          <a:prstGeom prst="rect">
            <a:avLst/>
          </a:prstGeom>
          <a:solidFill>
            <a:schemeClr val="accent1">
              <a:lumMod val="20000"/>
              <a:lumOff val="80000"/>
            </a:schemeClr>
          </a:solidFill>
          <a:ln w="9525">
            <a:noFill/>
            <a:miter lim="800000"/>
            <a:headEnd/>
            <a:tailEnd/>
          </a:ln>
        </p:spPr>
        <p:txBody>
          <a:bodyPr wrap="square" lIns="91423" tIns="45711" rIns="91423" bIns="45711">
            <a:spAutoFit/>
          </a:bodyPr>
          <a:lstStyle/>
          <a:p>
            <a:pPr algn="ctr">
              <a:lnSpc>
                <a:spcPct val="120000"/>
              </a:lnSpc>
              <a:defRPr/>
            </a:pPr>
            <a:r>
              <a:rPr lang="zh-CN" altLang="en-US" sz="4000" b="1" spc="500" dirty="0">
                <a:solidFill>
                  <a:schemeClr val="tx1">
                    <a:lumMod val="65000"/>
                    <a:lumOff val="35000"/>
                  </a:schemeClr>
                </a:solidFill>
                <a:latin typeface="微软雅黑" pitchFamily="34" charset="-122"/>
                <a:ea typeface="微软雅黑" pitchFamily="34" charset="-122"/>
              </a:rPr>
              <a:t>军事理论</a:t>
            </a:r>
            <a:r>
              <a:rPr lang="zh-CN" altLang="en-US" sz="4000" b="1" spc="500" dirty="0" smtClean="0">
                <a:solidFill>
                  <a:schemeClr val="tx1">
                    <a:lumMod val="65000"/>
                    <a:lumOff val="35000"/>
                  </a:schemeClr>
                </a:solidFill>
                <a:latin typeface="微软雅黑" pitchFamily="34" charset="-122"/>
                <a:ea typeface="微软雅黑" pitchFamily="34" charset="-122"/>
              </a:rPr>
              <a:t>第</a:t>
            </a:r>
            <a:r>
              <a:rPr lang="zh-CN" altLang="en-US" sz="4000" b="1" spc="500" dirty="0">
                <a:solidFill>
                  <a:schemeClr val="tx1">
                    <a:lumMod val="65000"/>
                    <a:lumOff val="35000"/>
                  </a:schemeClr>
                </a:solidFill>
                <a:latin typeface="微软雅黑" pitchFamily="34" charset="-122"/>
                <a:ea typeface="微软雅黑" pitchFamily="34" charset="-122"/>
              </a:rPr>
              <a:t>三</a:t>
            </a:r>
            <a:r>
              <a:rPr lang="zh-CN" altLang="en-US" sz="4000" b="1" spc="500" dirty="0" smtClean="0">
                <a:solidFill>
                  <a:schemeClr val="tx1">
                    <a:lumMod val="65000"/>
                    <a:lumOff val="35000"/>
                  </a:schemeClr>
                </a:solidFill>
                <a:latin typeface="微软雅黑" pitchFamily="34" charset="-122"/>
                <a:ea typeface="微软雅黑" pitchFamily="34" charset="-122"/>
              </a:rPr>
              <a:t>次课</a:t>
            </a:r>
            <a:endParaRPr lang="en-US" altLang="zh-CN" sz="4000" b="1" spc="500" dirty="0" smtClean="0">
              <a:solidFill>
                <a:schemeClr val="tx1">
                  <a:lumMod val="65000"/>
                  <a:lumOff val="35000"/>
                </a:schemeClr>
              </a:solidFill>
              <a:latin typeface="微软雅黑" pitchFamily="34" charset="-122"/>
              <a:ea typeface="微软雅黑" pitchFamily="34" charset="-122"/>
            </a:endParaRPr>
          </a:p>
          <a:p>
            <a:pPr algn="ctr">
              <a:lnSpc>
                <a:spcPct val="120000"/>
              </a:lnSpc>
              <a:defRPr/>
            </a:pPr>
            <a:r>
              <a:rPr lang="zh-CN" altLang="en-US" sz="5400" b="1" spc="500" dirty="0" smtClean="0">
                <a:solidFill>
                  <a:srgbClr val="00B0F0"/>
                </a:solidFill>
                <a:latin typeface="微软雅黑" pitchFamily="34" charset="-122"/>
                <a:ea typeface="微软雅黑" pitchFamily="34" charset="-122"/>
              </a:rPr>
              <a:t>国防建设</a:t>
            </a:r>
            <a:endParaRPr lang="en-US" altLang="zh-CN" sz="5400" b="1" spc="500" dirty="0">
              <a:solidFill>
                <a:srgbClr val="00B0F0"/>
              </a:solidFill>
              <a:latin typeface="微软雅黑" pitchFamily="34" charset="-122"/>
              <a:ea typeface="微软雅黑" pitchFamily="34" charset="-122"/>
            </a:endParaRPr>
          </a:p>
        </p:txBody>
      </p:sp>
      <p:sp>
        <p:nvSpPr>
          <p:cNvPr id="6" name="矩形 5"/>
          <p:cNvSpPr/>
          <p:nvPr/>
        </p:nvSpPr>
        <p:spPr>
          <a:xfrm>
            <a:off x="3879747" y="3972109"/>
            <a:ext cx="4312364" cy="1277255"/>
          </a:xfrm>
          <a:prstGeom prst="rect">
            <a:avLst/>
          </a:prstGeom>
        </p:spPr>
        <p:txBody>
          <a:bodyPr wrap="none" lIns="91423" tIns="45711" rIns="91423" bIns="45711">
            <a:spAutoFit/>
          </a:bodyPr>
          <a:lstStyle/>
          <a:p>
            <a:pPr algn="ctr">
              <a:spcBef>
                <a:spcPts val="600"/>
              </a:spcBef>
            </a:pPr>
            <a:r>
              <a:rPr lang="zh-CN" altLang="en-US" sz="3600" dirty="0" smtClean="0">
                <a:solidFill>
                  <a:srgbClr val="000066"/>
                </a:solidFill>
                <a:latin typeface="微软雅黑" pitchFamily="34" charset="-122"/>
                <a:ea typeface="微软雅黑" pitchFamily="34" charset="-122"/>
              </a:rPr>
              <a:t>广东海洋大学</a:t>
            </a:r>
            <a:endParaRPr lang="en-US" altLang="zh-CN" sz="3600" dirty="0" smtClean="0">
              <a:solidFill>
                <a:srgbClr val="000066"/>
              </a:solidFill>
              <a:latin typeface="微软雅黑" pitchFamily="34" charset="-122"/>
              <a:ea typeface="微软雅黑" pitchFamily="34" charset="-122"/>
            </a:endParaRPr>
          </a:p>
          <a:p>
            <a:pPr algn="ctr">
              <a:spcBef>
                <a:spcPts val="600"/>
              </a:spcBef>
            </a:pPr>
            <a:r>
              <a:rPr lang="en-US" altLang="zh-CN" sz="3600" dirty="0" smtClean="0">
                <a:solidFill>
                  <a:srgbClr val="000066"/>
                </a:solidFill>
                <a:latin typeface="微软雅黑" pitchFamily="34" charset="-122"/>
                <a:ea typeface="微软雅黑" pitchFamily="34" charset="-122"/>
              </a:rPr>
              <a:t>2021</a:t>
            </a:r>
            <a:r>
              <a:rPr lang="zh-CN" altLang="en-US" sz="3600" dirty="0" smtClean="0">
                <a:solidFill>
                  <a:srgbClr val="000066"/>
                </a:solidFill>
                <a:latin typeface="微软雅黑" pitchFamily="34" charset="-122"/>
                <a:ea typeface="微软雅黑" pitchFamily="34" charset="-122"/>
              </a:rPr>
              <a:t>年</a:t>
            </a:r>
            <a:r>
              <a:rPr lang="en-US" altLang="zh-CN" sz="3600" dirty="0" smtClean="0">
                <a:solidFill>
                  <a:srgbClr val="000066"/>
                </a:solidFill>
                <a:latin typeface="微软雅黑" pitchFamily="34" charset="-122"/>
                <a:ea typeface="微软雅黑" pitchFamily="34" charset="-122"/>
              </a:rPr>
              <a:t>10</a:t>
            </a:r>
            <a:r>
              <a:rPr lang="zh-CN" altLang="en-US" sz="3600" dirty="0" smtClean="0">
                <a:solidFill>
                  <a:srgbClr val="000066"/>
                </a:solidFill>
                <a:latin typeface="微软雅黑" pitchFamily="34" charset="-122"/>
                <a:ea typeface="微软雅黑" pitchFamily="34" charset="-122"/>
              </a:rPr>
              <a:t>月  </a:t>
            </a:r>
            <a:r>
              <a:rPr lang="en-US" altLang="zh-CN" sz="3600" dirty="0">
                <a:solidFill>
                  <a:srgbClr val="000066"/>
                </a:solidFill>
                <a:latin typeface="微软雅黑" pitchFamily="34" charset="-122"/>
                <a:ea typeface="微软雅黑" pitchFamily="34" charset="-122"/>
              </a:rPr>
              <a:t>·  </a:t>
            </a:r>
            <a:r>
              <a:rPr lang="zh-CN" altLang="en-US" sz="3600" dirty="0">
                <a:solidFill>
                  <a:srgbClr val="000066"/>
                </a:solidFill>
                <a:latin typeface="微软雅黑" pitchFamily="34" charset="-122"/>
                <a:ea typeface="微软雅黑" pitchFamily="34" charset="-122"/>
              </a:rPr>
              <a:t>湛江</a:t>
            </a:r>
            <a:endParaRPr lang="zh-CN" altLang="en-US" dirty="0">
              <a:solidFill>
                <a:srgbClr val="000066"/>
              </a:solidFill>
              <a:latin typeface="微软雅黑" pitchFamily="34" charset="-122"/>
              <a:ea typeface="微软雅黑" pitchFamily="34" charset="-122"/>
            </a:endParaRPr>
          </a:p>
        </p:txBody>
      </p:sp>
      <p:sp>
        <p:nvSpPr>
          <p:cNvPr id="12" name="TextBox 11"/>
          <p:cNvSpPr txBox="1"/>
          <p:nvPr/>
        </p:nvSpPr>
        <p:spPr>
          <a:xfrm>
            <a:off x="5190311" y="6464789"/>
            <a:ext cx="6710365" cy="369314"/>
          </a:xfrm>
          <a:prstGeom prst="rect">
            <a:avLst/>
          </a:prstGeom>
          <a:noFill/>
        </p:spPr>
        <p:txBody>
          <a:bodyPr wrap="square" lIns="91423" tIns="45711" rIns="91423" bIns="45711" rtlCol="0">
            <a:spAutoFit/>
          </a:bodyPr>
          <a:lstStyle/>
          <a:p>
            <a:pPr algn="ctr"/>
            <a:r>
              <a:rPr lang="zh-CN" altLang="en-US" sz="1800" dirty="0">
                <a:solidFill>
                  <a:schemeClr val="accent6">
                    <a:lumMod val="75000"/>
                  </a:schemeClr>
                </a:solidFill>
                <a:latin typeface="微软雅黑" pitchFamily="34" charset="-122"/>
                <a:ea typeface="微软雅黑" pitchFamily="34" charset="-122"/>
              </a:rPr>
              <a:t>懂农业，爱农村、爱农民，政治过硬、本领过硬、作风过硬</a:t>
            </a:r>
          </a:p>
        </p:txBody>
      </p:sp>
      <p:pic>
        <p:nvPicPr>
          <p:cNvPr id="13"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7912"/>
          <a:stretch/>
        </p:blipFill>
        <p:spPr bwMode="auto">
          <a:xfrm>
            <a:off x="1287141" y="5479795"/>
            <a:ext cx="1404000" cy="992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9194" y="5489883"/>
            <a:ext cx="1347008" cy="98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7600" y="5478891"/>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76243" y="5457134"/>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91346" y="5478891"/>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624482" y="91217"/>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二、国防领导体制</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
        <p:nvSpPr>
          <p:cNvPr id="4" name="矩形 3"/>
          <p:cNvSpPr/>
          <p:nvPr/>
        </p:nvSpPr>
        <p:spPr>
          <a:xfrm>
            <a:off x="874644" y="1774426"/>
            <a:ext cx="10416207" cy="3970318"/>
          </a:xfrm>
          <a:prstGeom prst="rect">
            <a:avLst/>
          </a:prstGeom>
        </p:spPr>
        <p:txBody>
          <a:bodyPr wrap="square">
            <a:spAutoFit/>
          </a:bodyPr>
          <a:lstStyle/>
          <a:p>
            <a:pPr lvl="0">
              <a:lnSpc>
                <a:spcPct val="150000"/>
              </a:lnSpc>
              <a:defRPr/>
            </a:pPr>
            <a:r>
              <a:rPr lang="en-US" altLang="zh-CN" sz="2400" b="1" dirty="0" smtClean="0">
                <a:solidFill>
                  <a:srgbClr val="739C7C"/>
                </a:solidFill>
                <a:latin typeface="微软雅黑" pitchFamily="34" charset="-122"/>
                <a:ea typeface="微软雅黑" pitchFamily="34" charset="-122"/>
                <a:cs typeface="宋体" panose="02010600030101010101" pitchFamily="2" charset="-122"/>
              </a:rPr>
              <a:t>3</a:t>
            </a:r>
            <a:r>
              <a:rPr lang="zh-CN" altLang="zh-CN" sz="2400" b="1" dirty="0" smtClean="0">
                <a:solidFill>
                  <a:srgbClr val="739C7C"/>
                </a:solidFill>
                <a:latin typeface="微软雅黑" pitchFamily="34" charset="-122"/>
                <a:ea typeface="微软雅黑" pitchFamily="34" charset="-122"/>
                <a:cs typeface="宋体" panose="02010600030101010101" pitchFamily="2" charset="-122"/>
              </a:rPr>
              <a:t>．国家主席的国防领导职权</a:t>
            </a:r>
            <a:endParaRPr lang="zh-CN" altLang="zh-CN" sz="2400" b="1" dirty="0" smtClean="0">
              <a:latin typeface="微软雅黑" pitchFamily="34" charset="-122"/>
              <a:ea typeface="微软雅黑" pitchFamily="34" charset="-122"/>
              <a:cs typeface="宋体" panose="02010600030101010101" pitchFamily="2" charset="-122"/>
            </a:endParaRPr>
          </a:p>
          <a:p>
            <a:pPr lvl="0">
              <a:lnSpc>
                <a:spcPct val="150000"/>
              </a:lnSpc>
              <a:defRPr/>
            </a:pPr>
            <a:r>
              <a:rPr lang="zh-CN" altLang="zh-CN" sz="2400" b="1" dirty="0" smtClean="0">
                <a:solidFill>
                  <a:srgbClr val="231916"/>
                </a:solidFill>
                <a:latin typeface="微软雅黑" pitchFamily="34" charset="-122"/>
                <a:ea typeface="微软雅黑" pitchFamily="34" charset="-122"/>
                <a:cs typeface="宋体" panose="02010600030101010101" pitchFamily="2" charset="-122"/>
              </a:rPr>
              <a:t>根据全国人民代表大会的决定和全国人民代表大会常务委员会的决定，</a:t>
            </a:r>
            <a:r>
              <a:rPr lang="zh-CN" altLang="zh-CN" sz="2400" b="1" dirty="0" smtClean="0">
                <a:solidFill>
                  <a:srgbClr val="C00000"/>
                </a:solidFill>
                <a:latin typeface="微软雅黑" pitchFamily="34" charset="-122"/>
                <a:ea typeface="微软雅黑" pitchFamily="34" charset="-122"/>
                <a:cs typeface="宋体" panose="02010600030101010101" pitchFamily="2" charset="-122"/>
              </a:rPr>
              <a:t>宣布战争状态</a:t>
            </a:r>
            <a:r>
              <a:rPr lang="zh-CN" altLang="zh-CN" sz="2400" b="1" dirty="0" smtClean="0">
                <a:solidFill>
                  <a:srgbClr val="231916"/>
                </a:solidFill>
                <a:latin typeface="微软雅黑" pitchFamily="34" charset="-122"/>
                <a:ea typeface="微软雅黑" pitchFamily="34" charset="-122"/>
                <a:cs typeface="宋体" panose="02010600030101010101" pitchFamily="2" charset="-122"/>
              </a:rPr>
              <a:t>，发布动员令</a:t>
            </a:r>
            <a:r>
              <a:rPr lang="zh-CN" altLang="en-US" sz="2400" b="1" dirty="0" smtClean="0">
                <a:solidFill>
                  <a:srgbClr val="231916"/>
                </a:solidFill>
                <a:latin typeface="微软雅黑" pitchFamily="34" charset="-122"/>
                <a:ea typeface="微软雅黑" pitchFamily="34" charset="-122"/>
                <a:cs typeface="宋体" panose="02010600030101010101" pitchFamily="2" charset="-122"/>
              </a:rPr>
              <a:t>，</a:t>
            </a:r>
            <a:r>
              <a:rPr lang="zh-CN" altLang="zh-CN" sz="2400" b="1" dirty="0" smtClean="0">
                <a:solidFill>
                  <a:srgbClr val="231916"/>
                </a:solidFill>
                <a:latin typeface="微软雅黑" pitchFamily="34" charset="-122"/>
                <a:ea typeface="微软雅黑" pitchFamily="34" charset="-122"/>
                <a:cs typeface="宋体" panose="02010600030101010101" pitchFamily="2" charset="-122"/>
              </a:rPr>
              <a:t>授予在国防方面国家的勋章和荣誉称号</a:t>
            </a:r>
            <a:r>
              <a:rPr lang="zh-CN" altLang="en-US" sz="2400" b="1" dirty="0" smtClean="0">
                <a:solidFill>
                  <a:srgbClr val="231916"/>
                </a:solidFill>
                <a:latin typeface="微软雅黑" pitchFamily="34" charset="-122"/>
                <a:ea typeface="微软雅黑" pitchFamily="34" charset="-122"/>
                <a:cs typeface="宋体" panose="02010600030101010101" pitchFamily="2" charset="-122"/>
              </a:rPr>
              <a:t>，</a:t>
            </a:r>
            <a:r>
              <a:rPr lang="zh-CN" altLang="zh-CN" sz="2400" b="1" dirty="0" smtClean="0">
                <a:solidFill>
                  <a:srgbClr val="C00000"/>
                </a:solidFill>
                <a:latin typeface="微软雅黑" pitchFamily="34" charset="-122"/>
                <a:ea typeface="微软雅黑" pitchFamily="34" charset="-122"/>
                <a:cs typeface="宋体" panose="02010600030101010101" pitchFamily="2" charset="-122"/>
              </a:rPr>
              <a:t>批准和废除同外国缔结的有关国防方面的条约与重要协定</a:t>
            </a:r>
            <a:r>
              <a:rPr lang="zh-CN" altLang="en-US" sz="2400" b="1" dirty="0" smtClean="0">
                <a:solidFill>
                  <a:srgbClr val="231916"/>
                </a:solidFill>
                <a:latin typeface="微软雅黑" pitchFamily="34" charset="-122"/>
                <a:ea typeface="微软雅黑" pitchFamily="34" charset="-122"/>
                <a:cs typeface="宋体" panose="02010600030101010101" pitchFamily="2" charset="-122"/>
              </a:rPr>
              <a:t>，等等。</a:t>
            </a:r>
            <a:endParaRPr lang="en-US" altLang="zh-CN" sz="2400" b="1" dirty="0" smtClean="0">
              <a:solidFill>
                <a:srgbClr val="231916"/>
              </a:solidFill>
              <a:latin typeface="微软雅黑" pitchFamily="34" charset="-122"/>
              <a:ea typeface="微软雅黑" pitchFamily="34" charset="-122"/>
              <a:cs typeface="宋体" panose="02010600030101010101" pitchFamily="2" charset="-122"/>
            </a:endParaRPr>
          </a:p>
          <a:p>
            <a:pPr lvl="0">
              <a:lnSpc>
                <a:spcPct val="150000"/>
              </a:lnSpc>
              <a:defRPr/>
            </a:pPr>
            <a:r>
              <a:rPr lang="en-US" altLang="zh-CN" sz="2400" b="1" dirty="0" smtClean="0">
                <a:solidFill>
                  <a:srgbClr val="739C7C"/>
                </a:solidFill>
                <a:latin typeface="微软雅黑" pitchFamily="34" charset="-122"/>
                <a:ea typeface="微软雅黑" pitchFamily="34" charset="-122"/>
                <a:cs typeface="宋体" panose="02010600030101010101" pitchFamily="2" charset="-122"/>
              </a:rPr>
              <a:t>4</a:t>
            </a:r>
            <a:r>
              <a:rPr lang="zh-CN" altLang="zh-CN" sz="2400" b="1" dirty="0" smtClean="0">
                <a:solidFill>
                  <a:srgbClr val="739C7C"/>
                </a:solidFill>
                <a:latin typeface="微软雅黑" pitchFamily="34" charset="-122"/>
                <a:ea typeface="微软雅黑" pitchFamily="34" charset="-122"/>
                <a:cs typeface="宋体" panose="02010600030101010101" pitchFamily="2" charset="-122"/>
              </a:rPr>
              <a:t>．国务院的国防领导职权</a:t>
            </a:r>
            <a:endParaRPr lang="en-US" altLang="zh-CN" sz="2400" b="1" dirty="0" smtClean="0">
              <a:solidFill>
                <a:srgbClr val="739C7C"/>
              </a:solidFill>
              <a:latin typeface="微软雅黑" pitchFamily="34" charset="-122"/>
              <a:ea typeface="微软雅黑" pitchFamily="34" charset="-122"/>
              <a:cs typeface="宋体" panose="02010600030101010101" pitchFamily="2" charset="-122"/>
            </a:endParaRPr>
          </a:p>
          <a:p>
            <a:pPr lvl="0">
              <a:lnSpc>
                <a:spcPct val="150000"/>
              </a:lnSpc>
              <a:defRPr/>
            </a:pPr>
            <a:r>
              <a:rPr lang="zh-CN" altLang="zh-CN" sz="2400" b="1" dirty="0" smtClean="0">
                <a:solidFill>
                  <a:srgbClr val="231916"/>
                </a:solidFill>
                <a:latin typeface="微软雅黑" pitchFamily="34" charset="-122"/>
                <a:ea typeface="微软雅黑" pitchFamily="34" charset="-122"/>
                <a:cs typeface="宋体" panose="02010600030101010101" pitchFamily="2" charset="-122"/>
              </a:rPr>
              <a:t>编制国防建设发展规划和计划；</a:t>
            </a:r>
            <a:r>
              <a:rPr lang="zh-CN" altLang="zh-CN" sz="2400" b="1" dirty="0" smtClean="0">
                <a:solidFill>
                  <a:srgbClr val="C00000"/>
                </a:solidFill>
                <a:latin typeface="微软雅黑" pitchFamily="34" charset="-122"/>
                <a:ea typeface="微软雅黑" pitchFamily="34" charset="-122"/>
                <a:cs typeface="宋体" panose="02010600030101010101" pitchFamily="2" charset="-122"/>
              </a:rPr>
              <a:t>管理国防经费和国防资产</a:t>
            </a:r>
            <a:r>
              <a:rPr lang="zh-CN" altLang="en-US" sz="2400" b="1" dirty="0" smtClean="0">
                <a:solidFill>
                  <a:srgbClr val="231916"/>
                </a:solidFill>
                <a:latin typeface="微软雅黑" pitchFamily="34" charset="-122"/>
                <a:ea typeface="微软雅黑" pitchFamily="34" charset="-122"/>
                <a:cs typeface="宋体" panose="02010600030101010101" pitchFamily="2" charset="-122"/>
              </a:rPr>
              <a:t>；</a:t>
            </a:r>
            <a:r>
              <a:rPr lang="zh-CN" altLang="zh-CN" sz="2400" b="1" dirty="0" smtClean="0">
                <a:solidFill>
                  <a:srgbClr val="C00000"/>
                </a:solidFill>
                <a:latin typeface="微软雅黑" pitchFamily="34" charset="-122"/>
                <a:ea typeface="微软雅黑" pitchFamily="34" charset="-122"/>
                <a:cs typeface="宋体" panose="02010600030101010101" pitchFamily="2" charset="-122"/>
              </a:rPr>
              <a:t>领导国防教育工作</a:t>
            </a:r>
            <a:r>
              <a:rPr lang="zh-CN" altLang="en-US" sz="2400" b="1" dirty="0" smtClean="0">
                <a:solidFill>
                  <a:srgbClr val="231916"/>
                </a:solidFill>
                <a:latin typeface="微软雅黑" pitchFamily="34" charset="-122"/>
                <a:ea typeface="微软雅黑" pitchFamily="34" charset="-122"/>
                <a:cs typeface="宋体" panose="02010600030101010101" pitchFamily="2" charset="-122"/>
              </a:rPr>
              <a:t>，</a:t>
            </a:r>
            <a:r>
              <a:rPr lang="zh-CN" altLang="en-US" sz="2400" b="1" dirty="0" smtClean="0">
                <a:solidFill>
                  <a:srgbClr val="231916"/>
                </a:solidFill>
                <a:latin typeface="微软雅黑" pitchFamily="34" charset="-122"/>
                <a:ea typeface="微软雅黑" pitchFamily="34" charset="-122"/>
              </a:rPr>
              <a:t>等等。</a:t>
            </a:r>
            <a:endParaRPr lang="zh-CN" altLang="en-US" dirty="0">
              <a:latin typeface="微软雅黑" pitchFamily="34" charset="-122"/>
              <a:ea typeface="微软雅黑" pitchFamily="34" charset="-122"/>
            </a:endParaRPr>
          </a:p>
        </p:txBody>
      </p:sp>
    </p:spTree>
    <p:extLst>
      <p:ext uri="{BB962C8B-B14F-4D97-AF65-F5344CB8AC3E}">
        <p14:creationId xmlns:p14="http://schemas.microsoft.com/office/powerpoint/2010/main" val="37693295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二、国防领导体制</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
        <p:nvSpPr>
          <p:cNvPr id="4" name="矩形 3"/>
          <p:cNvSpPr/>
          <p:nvPr/>
        </p:nvSpPr>
        <p:spPr>
          <a:xfrm>
            <a:off x="993913" y="1751954"/>
            <a:ext cx="10545417" cy="2862322"/>
          </a:xfrm>
          <a:prstGeom prst="rect">
            <a:avLst/>
          </a:prstGeom>
        </p:spPr>
        <p:txBody>
          <a:bodyPr wrap="square">
            <a:spAutoFit/>
          </a:bodyPr>
          <a:lstStyle/>
          <a:p>
            <a:pPr lvl="0">
              <a:lnSpc>
                <a:spcPct val="150000"/>
              </a:lnSpc>
              <a:defRPr/>
            </a:pPr>
            <a:r>
              <a:rPr lang="en-US" altLang="zh-CN" sz="2400" b="1" dirty="0" smtClean="0">
                <a:solidFill>
                  <a:srgbClr val="739C7C"/>
                </a:solidFill>
                <a:latin typeface="微软雅黑" pitchFamily="34" charset="-122"/>
                <a:ea typeface="微软雅黑" pitchFamily="34" charset="-122"/>
                <a:cs typeface="宋体" panose="02010600030101010101" pitchFamily="2" charset="-122"/>
              </a:rPr>
              <a:t>5</a:t>
            </a:r>
            <a:r>
              <a:rPr lang="zh-CN" altLang="zh-CN" sz="2400" b="1" dirty="0" smtClean="0">
                <a:solidFill>
                  <a:srgbClr val="739C7C"/>
                </a:solidFill>
                <a:latin typeface="微软雅黑" pitchFamily="34" charset="-122"/>
                <a:ea typeface="微软雅黑" pitchFamily="34" charset="-122"/>
                <a:cs typeface="宋体" panose="02010600030101010101" pitchFamily="2" charset="-122"/>
              </a:rPr>
              <a:t>．中央军事委员会的国防领导职权</a:t>
            </a:r>
            <a:endParaRPr lang="en-US" altLang="zh-CN" sz="2400" b="1" dirty="0" smtClean="0">
              <a:solidFill>
                <a:srgbClr val="739C7C"/>
              </a:solidFill>
              <a:latin typeface="微软雅黑" pitchFamily="34" charset="-122"/>
              <a:ea typeface="微软雅黑" pitchFamily="34" charset="-122"/>
              <a:cs typeface="宋体" panose="02010600030101010101" pitchFamily="2" charset="-122"/>
            </a:endParaRPr>
          </a:p>
          <a:p>
            <a:pPr lvl="0">
              <a:lnSpc>
                <a:spcPct val="150000"/>
              </a:lnSpc>
              <a:defRPr/>
            </a:pPr>
            <a:r>
              <a:rPr lang="zh-CN" altLang="zh-CN" sz="2400" b="1" dirty="0" smtClean="0">
                <a:latin typeface="微软雅黑" pitchFamily="34" charset="-122"/>
                <a:ea typeface="微软雅黑" pitchFamily="34" charset="-122"/>
                <a:cs typeface="宋体" panose="02010600030101010101" pitchFamily="2" charset="-122"/>
              </a:rPr>
              <a:t>中央军事委员会即</a:t>
            </a:r>
            <a:r>
              <a:rPr lang="zh-CN" altLang="zh-CN" sz="2400" b="1" dirty="0" smtClean="0">
                <a:solidFill>
                  <a:srgbClr val="C00000"/>
                </a:solidFill>
                <a:latin typeface="微软雅黑" pitchFamily="34" charset="-122"/>
                <a:ea typeface="微软雅黑" pitchFamily="34" charset="-122"/>
                <a:cs typeface="宋体" panose="02010600030101010101" pitchFamily="2" charset="-122"/>
              </a:rPr>
              <a:t>中国共产党中央军事委员会和中华人民共和国中央军事委员会</a:t>
            </a:r>
            <a:r>
              <a:rPr lang="zh-CN" altLang="zh-CN" sz="2400" b="1" dirty="0" smtClean="0">
                <a:solidFill>
                  <a:srgbClr val="231916"/>
                </a:solidFill>
                <a:latin typeface="微软雅黑" pitchFamily="34" charset="-122"/>
                <a:ea typeface="微软雅黑" pitchFamily="34" charset="-122"/>
                <a:cs typeface="宋体" panose="02010600030101010101" pitchFamily="2" charset="-122"/>
              </a:rPr>
              <a:t>的简称，实行</a:t>
            </a:r>
            <a:r>
              <a:rPr lang="zh-CN" altLang="zh-CN" sz="2400" b="1" dirty="0" smtClean="0">
                <a:solidFill>
                  <a:srgbClr val="C00000"/>
                </a:solidFill>
                <a:latin typeface="微软雅黑" pitchFamily="34" charset="-122"/>
                <a:ea typeface="微软雅黑" pitchFamily="34" charset="-122"/>
                <a:cs typeface="宋体" panose="02010600030101010101" pitchFamily="2" charset="-122"/>
              </a:rPr>
              <a:t>主席负责制</a:t>
            </a:r>
            <a:r>
              <a:rPr lang="zh-CN" altLang="zh-CN" sz="2400" b="1" dirty="0" smtClean="0">
                <a:solidFill>
                  <a:srgbClr val="231916"/>
                </a:solidFill>
                <a:latin typeface="微软雅黑" pitchFamily="34" charset="-122"/>
                <a:ea typeface="微软雅黑" pitchFamily="34" charset="-122"/>
                <a:cs typeface="宋体" panose="02010600030101010101" pitchFamily="2" charset="-122"/>
              </a:rPr>
              <a:t>。</a:t>
            </a:r>
            <a:r>
              <a:rPr lang="en-US" altLang="zh-CN" sz="2400" b="1" dirty="0" smtClean="0">
                <a:solidFill>
                  <a:srgbClr val="231916"/>
                </a:solidFill>
                <a:latin typeface="微软雅黑" pitchFamily="34" charset="-122"/>
                <a:ea typeface="微软雅黑" pitchFamily="34" charset="-122"/>
                <a:cs typeface="宋体" panose="02010600030101010101" pitchFamily="2" charset="-122"/>
              </a:rPr>
              <a:t> </a:t>
            </a:r>
            <a:r>
              <a:rPr lang="zh-CN" altLang="zh-CN" sz="2400" b="1" dirty="0" smtClean="0">
                <a:solidFill>
                  <a:srgbClr val="231916"/>
                </a:solidFill>
                <a:latin typeface="微软雅黑" pitchFamily="34" charset="-122"/>
                <a:ea typeface="微软雅黑" pitchFamily="34" charset="-122"/>
                <a:cs typeface="宋体" panose="02010600030101010101" pitchFamily="2" charset="-122"/>
              </a:rPr>
              <a:t>中央军事委员会是最高国家军事机关，</a:t>
            </a:r>
            <a:r>
              <a:rPr lang="zh-CN" altLang="zh-CN" sz="2400" b="1" dirty="0" smtClean="0">
                <a:solidFill>
                  <a:srgbClr val="C00000"/>
                </a:solidFill>
                <a:latin typeface="微软雅黑" pitchFamily="34" charset="-122"/>
                <a:ea typeface="微软雅黑" pitchFamily="34" charset="-122"/>
                <a:cs typeface="宋体" panose="02010600030101010101" pitchFamily="2" charset="-122"/>
              </a:rPr>
              <a:t>负责领导全国武装力量</a:t>
            </a:r>
            <a:r>
              <a:rPr lang="zh-CN" altLang="zh-CN" sz="2400" b="1" dirty="0" smtClean="0">
                <a:solidFill>
                  <a:srgbClr val="231916"/>
                </a:solidFill>
                <a:latin typeface="微软雅黑" pitchFamily="34" charset="-122"/>
                <a:ea typeface="微软雅黑" pitchFamily="34" charset="-122"/>
                <a:cs typeface="宋体" panose="02010600030101010101" pitchFamily="2" charset="-122"/>
              </a:rPr>
              <a:t>。</a:t>
            </a:r>
            <a:endParaRPr lang="en-US" altLang="zh-CN" sz="2400" b="1" dirty="0" smtClean="0">
              <a:solidFill>
                <a:srgbClr val="231916"/>
              </a:solidFill>
              <a:latin typeface="微软雅黑" pitchFamily="34" charset="-122"/>
              <a:ea typeface="微软雅黑" pitchFamily="34" charset="-122"/>
            </a:endParaRPr>
          </a:p>
          <a:p>
            <a:pPr lvl="0">
              <a:lnSpc>
                <a:spcPct val="150000"/>
              </a:lnSpc>
              <a:defRPr/>
            </a:pPr>
            <a:r>
              <a:rPr lang="en-US" altLang="zh-CN" sz="2400" b="1" dirty="0" smtClean="0">
                <a:solidFill>
                  <a:srgbClr val="231916"/>
                </a:solidFill>
                <a:latin typeface="微软雅黑" pitchFamily="34" charset="-122"/>
                <a:ea typeface="微软雅黑" pitchFamily="34" charset="-122"/>
                <a:cs typeface="宋体" panose="02010600030101010101" pitchFamily="2" charset="-122"/>
              </a:rPr>
              <a:t>2016</a:t>
            </a:r>
            <a:r>
              <a:rPr lang="zh-CN" altLang="zh-CN" sz="2400" b="1" dirty="0" smtClean="0">
                <a:solidFill>
                  <a:srgbClr val="231916"/>
                </a:solidFill>
                <a:latin typeface="微软雅黑" pitchFamily="34" charset="-122"/>
                <a:ea typeface="微软雅黑" pitchFamily="34" charset="-122"/>
                <a:cs typeface="宋体" panose="02010600030101010101" pitchFamily="2" charset="-122"/>
              </a:rPr>
              <a:t>年，军委机关进行了重大改革，由原来的</a:t>
            </a:r>
            <a:r>
              <a:rPr lang="en-US" altLang="zh-CN" sz="2400" b="1" dirty="0" smtClean="0">
                <a:solidFill>
                  <a:srgbClr val="231916"/>
                </a:solidFill>
                <a:latin typeface="微软雅黑" pitchFamily="34" charset="-122"/>
                <a:ea typeface="微软雅黑" pitchFamily="34" charset="-122"/>
                <a:cs typeface="宋体" panose="02010600030101010101" pitchFamily="2" charset="-122"/>
              </a:rPr>
              <a:t>4</a:t>
            </a:r>
            <a:r>
              <a:rPr lang="zh-CN" altLang="zh-CN" sz="2400" b="1" dirty="0" smtClean="0">
                <a:solidFill>
                  <a:srgbClr val="231916"/>
                </a:solidFill>
                <a:latin typeface="微软雅黑" pitchFamily="34" charset="-122"/>
                <a:ea typeface="微软雅黑" pitchFamily="34" charset="-122"/>
                <a:cs typeface="宋体" panose="02010600030101010101" pitchFamily="2" charset="-122"/>
              </a:rPr>
              <a:t>个总部改为</a:t>
            </a:r>
            <a:r>
              <a:rPr lang="en-US" altLang="zh-CN" sz="2400" b="1" dirty="0" smtClean="0">
                <a:solidFill>
                  <a:srgbClr val="231916"/>
                </a:solidFill>
                <a:latin typeface="微软雅黑" pitchFamily="34" charset="-122"/>
                <a:ea typeface="微软雅黑" pitchFamily="34" charset="-122"/>
                <a:cs typeface="宋体" panose="02010600030101010101" pitchFamily="2" charset="-122"/>
              </a:rPr>
              <a:t>15</a:t>
            </a:r>
            <a:r>
              <a:rPr lang="zh-CN" altLang="zh-CN" sz="2400" b="1" dirty="0" smtClean="0">
                <a:solidFill>
                  <a:srgbClr val="231916"/>
                </a:solidFill>
                <a:latin typeface="微软雅黑" pitchFamily="34" charset="-122"/>
                <a:ea typeface="微软雅黑" pitchFamily="34" charset="-122"/>
                <a:cs typeface="宋体" panose="02010600030101010101" pitchFamily="2" charset="-122"/>
              </a:rPr>
              <a:t>个职能部门</a:t>
            </a:r>
            <a:r>
              <a:rPr lang="zh-CN" altLang="en-US" sz="2400" b="1" dirty="0" smtClean="0">
                <a:solidFill>
                  <a:srgbClr val="231916"/>
                </a:solidFill>
                <a:latin typeface="微软雅黑" pitchFamily="34" charset="-122"/>
                <a:ea typeface="微软雅黑" pitchFamily="34" charset="-122"/>
                <a:cs typeface="宋体" panose="02010600030101010101" pitchFamily="2" charset="-122"/>
              </a:rPr>
              <a:t>。</a:t>
            </a:r>
            <a:endParaRPr lang="zh-CN" altLang="zh-CN" sz="2400" b="1" dirty="0" smtClean="0">
              <a:latin typeface="微软雅黑" pitchFamily="34" charset="-122"/>
              <a:ea typeface="微软雅黑" pitchFamily="34" charset="-122"/>
              <a:cs typeface="宋体" panose="02010600030101010101" pitchFamily="2" charset="-122"/>
            </a:endParaRPr>
          </a:p>
        </p:txBody>
      </p:sp>
    </p:spTree>
    <p:extLst>
      <p:ext uri="{BB962C8B-B14F-4D97-AF65-F5344CB8AC3E}">
        <p14:creationId xmlns:p14="http://schemas.microsoft.com/office/powerpoint/2010/main" val="37693295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二、国防领导体制</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grpSp>
        <p:nvGrpSpPr>
          <p:cNvPr id="19" name="组合 18"/>
          <p:cNvGrpSpPr/>
          <p:nvPr/>
        </p:nvGrpSpPr>
        <p:grpSpPr>
          <a:xfrm>
            <a:off x="381575" y="1843254"/>
            <a:ext cx="11500725" cy="4407674"/>
            <a:chOff x="630054" y="2022158"/>
            <a:chExt cx="11500725" cy="4407674"/>
          </a:xfrm>
        </p:grpSpPr>
        <p:sp>
          <p:nvSpPr>
            <p:cNvPr id="4" name="文本框 3"/>
            <p:cNvSpPr txBox="1"/>
            <p:nvPr/>
          </p:nvSpPr>
          <p:spPr>
            <a:xfrm>
              <a:off x="1409439" y="2391728"/>
              <a:ext cx="1912620"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5B9BD5">
                      <a:lumMod val="75000"/>
                    </a:srgbClr>
                  </a:solidFill>
                  <a:effectLst/>
                  <a:uLnTx/>
                  <a:uFillTx/>
                  <a:latin typeface="微软雅黑" pitchFamily="34" charset="-122"/>
                  <a:ea typeface="微软雅黑" pitchFamily="34" charset="-122"/>
                  <a:cs typeface="Times New Roman" panose="02020603050405020304" pitchFamily="18" charset="0"/>
                </a:rPr>
                <a:t>中央军委：</a:t>
              </a:r>
              <a:endParaRPr kumimoji="0" lang="zh-CN" altLang="en-US" sz="2800" b="1" i="0" u="none" strike="noStrike" kern="1200" cap="none" spc="0" normalizeH="0" baseline="0" noProof="0" dirty="0">
                <a:ln>
                  <a:noFill/>
                </a:ln>
                <a:solidFill>
                  <a:srgbClr val="C00000"/>
                </a:solidFill>
                <a:effectLst/>
                <a:uLnTx/>
                <a:uFillTx/>
                <a:latin typeface="微软雅黑" pitchFamily="34" charset="-122"/>
                <a:ea typeface="微软雅黑" pitchFamily="34" charset="-122"/>
                <a:cs typeface="Times New Roman" panose="02020603050405020304" pitchFamily="18" charset="0"/>
              </a:endParaRPr>
            </a:p>
          </p:txBody>
        </p:sp>
        <p:sp>
          <p:nvSpPr>
            <p:cNvPr id="7" name="文本框 6"/>
            <p:cNvSpPr txBox="1"/>
            <p:nvPr/>
          </p:nvSpPr>
          <p:spPr>
            <a:xfrm>
              <a:off x="630054" y="4409356"/>
              <a:ext cx="581727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5B9BD5">
                      <a:lumMod val="75000"/>
                    </a:srgbClr>
                  </a:solidFill>
                  <a:effectLst/>
                  <a:uLnTx/>
                  <a:uFillTx/>
                  <a:latin typeface="微软雅黑" pitchFamily="34" charset="-122"/>
                  <a:ea typeface="微软雅黑" pitchFamily="34" charset="-122"/>
                  <a:cs typeface="Times New Roman" panose="02020603050405020304" pitchFamily="18" charset="0"/>
                </a:rPr>
                <a:t>全国人民代表大会及其常务委员会</a:t>
              </a:r>
              <a:endParaRPr kumimoji="0" lang="zh-CN" altLang="en-US" sz="2800" b="1" i="0" u="none" strike="noStrike" kern="1200" cap="none" spc="0" normalizeH="0" baseline="0" noProof="0" dirty="0">
                <a:ln>
                  <a:noFill/>
                </a:ln>
                <a:solidFill>
                  <a:srgbClr val="C00000"/>
                </a:solidFill>
                <a:effectLst/>
                <a:uLnTx/>
                <a:uFillTx/>
                <a:latin typeface="微软雅黑" pitchFamily="34" charset="-122"/>
                <a:ea typeface="微软雅黑" pitchFamily="34" charset="-122"/>
                <a:cs typeface="Times New Roman" panose="02020603050405020304" pitchFamily="18" charset="0"/>
              </a:endParaRPr>
            </a:p>
          </p:txBody>
        </p:sp>
        <p:cxnSp>
          <p:nvCxnSpPr>
            <p:cNvPr id="8" name="直接连接符 7"/>
            <p:cNvCxnSpPr/>
            <p:nvPr/>
          </p:nvCxnSpPr>
          <p:spPr>
            <a:xfrm>
              <a:off x="3269989" y="2227263"/>
              <a:ext cx="32385" cy="775970"/>
            </a:xfrm>
            <a:prstGeom prst="line">
              <a:avLst/>
            </a:prstGeom>
          </p:spPr>
          <p:style>
            <a:lnRef idx="1">
              <a:schemeClr val="accent1"/>
            </a:lnRef>
            <a:fillRef idx="0">
              <a:schemeClr val="accent1"/>
            </a:fillRef>
            <a:effectRef idx="0">
              <a:schemeClr val="accent1"/>
            </a:effectRef>
            <a:fontRef idx="minor">
              <a:schemeClr val="tx1"/>
            </a:fontRef>
          </p:style>
        </p:cxnSp>
        <p:sp>
          <p:nvSpPr>
            <p:cNvPr id="10" name="右箭头 9"/>
            <p:cNvSpPr/>
            <p:nvPr/>
          </p:nvSpPr>
          <p:spPr>
            <a:xfrm>
              <a:off x="3412864" y="2151698"/>
              <a:ext cx="636270" cy="755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itchFamily="34" charset="-122"/>
                <a:ea typeface="微软雅黑" pitchFamily="34" charset="-122"/>
              </a:endParaRPr>
            </a:p>
          </p:txBody>
        </p:sp>
        <p:sp>
          <p:nvSpPr>
            <p:cNvPr id="11" name="右箭头 10"/>
            <p:cNvSpPr/>
            <p:nvPr/>
          </p:nvSpPr>
          <p:spPr>
            <a:xfrm flipV="1">
              <a:off x="3412864" y="2927033"/>
              <a:ext cx="63627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itchFamily="34" charset="-122"/>
                <a:ea typeface="微软雅黑" pitchFamily="34" charset="-122"/>
              </a:endParaRPr>
            </a:p>
          </p:txBody>
        </p:sp>
        <p:sp>
          <p:nvSpPr>
            <p:cNvPr id="12" name="文本框 12"/>
            <p:cNvSpPr txBox="1"/>
            <p:nvPr/>
          </p:nvSpPr>
          <p:spPr>
            <a:xfrm>
              <a:off x="4455534" y="2022158"/>
              <a:ext cx="4010025" cy="521970"/>
            </a:xfrm>
            <a:prstGeom prst="rect">
              <a:avLst/>
            </a:prstGeom>
            <a:noFill/>
          </p:spPr>
          <p:txBody>
            <a:bodyPr wrap="square" rtlCol="0">
              <a:spAutoFit/>
            </a:bodyPr>
            <a:lstStyle/>
            <a:p>
              <a:r>
                <a:rPr lang="zh-CN" altLang="en-US" sz="2800" b="1">
                  <a:latin typeface="微软雅黑" pitchFamily="34" charset="-122"/>
                  <a:ea typeface="微软雅黑" pitchFamily="34" charset="-122"/>
                </a:rPr>
                <a:t>中共中央军事委员会</a:t>
              </a:r>
            </a:p>
          </p:txBody>
        </p:sp>
        <p:sp>
          <p:nvSpPr>
            <p:cNvPr id="13" name="文本框 13"/>
            <p:cNvSpPr txBox="1"/>
            <p:nvPr/>
          </p:nvSpPr>
          <p:spPr>
            <a:xfrm>
              <a:off x="4390764" y="2766378"/>
              <a:ext cx="5205095" cy="521970"/>
            </a:xfrm>
            <a:prstGeom prst="rect">
              <a:avLst/>
            </a:prstGeom>
            <a:noFill/>
          </p:spPr>
          <p:txBody>
            <a:bodyPr wrap="square" rtlCol="0">
              <a:spAutoFit/>
            </a:bodyPr>
            <a:lstStyle/>
            <a:p>
              <a:r>
                <a:rPr lang="zh-CN" altLang="en-US" sz="2800" b="1">
                  <a:latin typeface="微软雅黑" pitchFamily="34" charset="-122"/>
                  <a:ea typeface="微软雅黑" pitchFamily="34" charset="-122"/>
                </a:rPr>
                <a:t>中华人民共和国中央军事委员会</a:t>
              </a:r>
            </a:p>
          </p:txBody>
        </p:sp>
        <p:sp>
          <p:nvSpPr>
            <p:cNvPr id="14" name="右大括号 13"/>
            <p:cNvSpPr/>
            <p:nvPr/>
          </p:nvSpPr>
          <p:spPr>
            <a:xfrm>
              <a:off x="9595859" y="2081848"/>
              <a:ext cx="354330" cy="106743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微软雅黑" pitchFamily="34" charset="-122"/>
                <a:ea typeface="微软雅黑" pitchFamily="34" charset="-122"/>
              </a:endParaRPr>
            </a:p>
          </p:txBody>
        </p:sp>
        <p:sp>
          <p:nvSpPr>
            <p:cNvPr id="15" name="文本框 15"/>
            <p:cNvSpPr txBox="1"/>
            <p:nvPr/>
          </p:nvSpPr>
          <p:spPr>
            <a:xfrm>
              <a:off x="10276579" y="2468563"/>
              <a:ext cx="1854200" cy="460375"/>
            </a:xfrm>
            <a:prstGeom prst="rect">
              <a:avLst/>
            </a:prstGeom>
            <a:noFill/>
          </p:spPr>
          <p:txBody>
            <a:bodyPr wrap="square" rtlCol="0">
              <a:spAutoFit/>
            </a:bodyPr>
            <a:lstStyle/>
            <a:p>
              <a:r>
                <a:rPr lang="zh-CN" altLang="en-US" sz="2400" b="1">
                  <a:latin typeface="微软雅黑" pitchFamily="34" charset="-122"/>
                  <a:ea typeface="微软雅黑" pitchFamily="34" charset="-122"/>
                </a:rPr>
                <a:t>主席负责制</a:t>
              </a:r>
            </a:p>
          </p:txBody>
        </p:sp>
        <p:sp>
          <p:nvSpPr>
            <p:cNvPr id="16" name="Text Box 9"/>
            <p:cNvSpPr txBox="1"/>
            <p:nvPr/>
          </p:nvSpPr>
          <p:spPr>
            <a:xfrm>
              <a:off x="1556759" y="3149283"/>
              <a:ext cx="2175510" cy="829945"/>
            </a:xfrm>
            <a:prstGeom prst="rect">
              <a:avLst/>
            </a:prstGeom>
            <a:solidFill>
              <a:srgbClr val="CCECFF"/>
            </a:solidFill>
            <a:ln w="12700" cap="flat" cmpd="sng">
              <a:solidFill>
                <a:srgbClr val="3333CC"/>
              </a:solidFill>
              <a:prstDash val="solid"/>
              <a:miter/>
              <a:headEnd type="none" w="med" len="med"/>
              <a:tailEnd type="none" w="med" len="med"/>
            </a:ln>
          </p:spPr>
          <p:txBody>
            <a:bodyPr wrap="square">
              <a:spAutoFit/>
            </a:bodyPr>
            <a:lstStyle/>
            <a:p>
              <a:r>
                <a:rPr lang="zh-CN" altLang="en-US" sz="2400" b="1" dirty="0">
                  <a:solidFill>
                    <a:srgbClr val="0000FF"/>
                  </a:solidFill>
                  <a:latin typeface="微软雅黑" pitchFamily="34" charset="-122"/>
                  <a:ea typeface="微软雅黑" pitchFamily="34" charset="-122"/>
                </a:rPr>
                <a:t>指挥全国</a:t>
              </a:r>
              <a:r>
                <a:rPr lang="zh-CN" altLang="en-US" sz="2400" b="1" dirty="0">
                  <a:solidFill>
                    <a:srgbClr val="FF0000"/>
                  </a:solidFill>
                  <a:latin typeface="微软雅黑" pitchFamily="34" charset="-122"/>
                  <a:ea typeface="微软雅黑" pitchFamily="34" charset="-122"/>
                </a:rPr>
                <a:t>武装力量</a:t>
              </a:r>
            </a:p>
          </p:txBody>
        </p:sp>
        <p:sp>
          <p:nvSpPr>
            <p:cNvPr id="17" name="下箭头 16"/>
            <p:cNvSpPr/>
            <p:nvPr/>
          </p:nvSpPr>
          <p:spPr>
            <a:xfrm>
              <a:off x="2288914" y="2858453"/>
              <a:ext cx="75565" cy="2584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itchFamily="34" charset="-122"/>
                <a:ea typeface="微软雅黑" pitchFamily="34" charset="-122"/>
              </a:endParaRPr>
            </a:p>
          </p:txBody>
        </p:sp>
        <p:sp>
          <p:nvSpPr>
            <p:cNvPr id="18" name="Text Box 6"/>
            <p:cNvSpPr txBox="1"/>
            <p:nvPr/>
          </p:nvSpPr>
          <p:spPr>
            <a:xfrm>
              <a:off x="6447529" y="4183063"/>
              <a:ext cx="3587750" cy="2246769"/>
            </a:xfrm>
            <a:prstGeom prst="rect">
              <a:avLst/>
            </a:prstGeom>
            <a:solidFill>
              <a:srgbClr val="C2FFF0"/>
            </a:solidFill>
            <a:ln w="9525">
              <a:noFill/>
            </a:ln>
          </p:spPr>
          <p:txBody>
            <a:bodyPr wrap="square">
              <a:spAutoFit/>
            </a:bodyPr>
            <a:lstStyle/>
            <a:p>
              <a:pPr algn="l"/>
              <a:r>
                <a:rPr lang="zh-CN" altLang="en-US" sz="2800" b="1" dirty="0">
                  <a:solidFill>
                    <a:srgbClr val="7F7F7F"/>
                  </a:solidFill>
                  <a:latin typeface="微软雅黑" pitchFamily="34" charset="-122"/>
                  <a:ea typeface="微软雅黑" pitchFamily="34" charset="-122"/>
                </a:rPr>
                <a:t>决定</a:t>
              </a:r>
              <a:r>
                <a:rPr lang="zh-CN" altLang="en-US" sz="2800" b="1" dirty="0">
                  <a:solidFill>
                    <a:srgbClr val="FF0000"/>
                  </a:solidFill>
                  <a:latin typeface="微软雅黑" pitchFamily="34" charset="-122"/>
                  <a:ea typeface="微软雅黑" pitchFamily="34" charset="-122"/>
                </a:rPr>
                <a:t>战争与和平</a:t>
              </a:r>
            </a:p>
            <a:p>
              <a:pPr algn="l"/>
              <a:r>
                <a:rPr lang="zh-CN" altLang="en-US" sz="2800" b="1" dirty="0">
                  <a:solidFill>
                    <a:srgbClr val="7F7F7F"/>
                  </a:solidFill>
                  <a:latin typeface="微软雅黑" pitchFamily="34" charset="-122"/>
                  <a:ea typeface="微软雅黑" pitchFamily="34" charset="-122"/>
                  <a:sym typeface="+mn-ea"/>
                </a:rPr>
                <a:t>决定</a:t>
              </a:r>
              <a:r>
                <a:rPr lang="zh-CN" altLang="en-US" sz="2800" b="1" dirty="0">
                  <a:solidFill>
                    <a:srgbClr val="FF0000"/>
                  </a:solidFill>
                  <a:latin typeface="微软雅黑" pitchFamily="34" charset="-122"/>
                  <a:ea typeface="微软雅黑" pitchFamily="34" charset="-122"/>
                  <a:sym typeface="+mn-ea"/>
                </a:rPr>
                <a:t>战争状态</a:t>
              </a:r>
            </a:p>
            <a:p>
              <a:pPr algn="l"/>
              <a:r>
                <a:rPr lang="zh-CN" altLang="en-US" sz="2800" b="1" dirty="0">
                  <a:solidFill>
                    <a:srgbClr val="7F7F7F"/>
                  </a:solidFill>
                  <a:latin typeface="微软雅黑" pitchFamily="34" charset="-122"/>
                  <a:ea typeface="微软雅黑" pitchFamily="34" charset="-122"/>
                  <a:sym typeface="+mn-ea"/>
                </a:rPr>
                <a:t>决定</a:t>
              </a:r>
              <a:r>
                <a:rPr lang="zh-CN" altLang="en-US" sz="2800" b="1" dirty="0">
                  <a:solidFill>
                    <a:srgbClr val="595959"/>
                  </a:solidFill>
                  <a:latin typeface="微软雅黑" pitchFamily="34" charset="-122"/>
                  <a:ea typeface="微软雅黑" pitchFamily="34" charset="-122"/>
                  <a:sym typeface="+mn-ea"/>
                </a:rPr>
                <a:t>全国或局部</a:t>
              </a:r>
              <a:r>
                <a:rPr lang="zh-CN" altLang="en-US" sz="2800" b="1" dirty="0">
                  <a:solidFill>
                    <a:srgbClr val="FF0000"/>
                  </a:solidFill>
                  <a:latin typeface="微软雅黑" pitchFamily="34" charset="-122"/>
                  <a:ea typeface="微软雅黑" pitchFamily="34" charset="-122"/>
                  <a:sym typeface="+mn-ea"/>
                </a:rPr>
                <a:t>动员</a:t>
              </a:r>
            </a:p>
            <a:p>
              <a:pPr algn="l"/>
              <a:r>
                <a:rPr lang="zh-CN" altLang="en-US" sz="2800" b="1" dirty="0">
                  <a:solidFill>
                    <a:srgbClr val="7F7F7F"/>
                  </a:solidFill>
                  <a:latin typeface="微软雅黑" pitchFamily="34" charset="-122"/>
                  <a:ea typeface="微软雅黑" pitchFamily="34" charset="-122"/>
                  <a:sym typeface="+mn-ea"/>
                </a:rPr>
                <a:t>决定</a:t>
              </a:r>
              <a:r>
                <a:rPr lang="zh-CN" altLang="en-US" sz="2800" b="1" dirty="0">
                  <a:solidFill>
                    <a:srgbClr val="FF0000"/>
                  </a:solidFill>
                  <a:latin typeface="微软雅黑" pitchFamily="34" charset="-122"/>
                  <a:ea typeface="微软雅黑" pitchFamily="34" charset="-122"/>
                  <a:sym typeface="+mn-ea"/>
                </a:rPr>
                <a:t>紧急状态</a:t>
              </a:r>
              <a:endParaRPr lang="zh-CN" altLang="en-US" sz="2800" b="1" dirty="0">
                <a:solidFill>
                  <a:srgbClr val="FF0000"/>
                </a:solidFill>
                <a:latin typeface="微软雅黑" pitchFamily="34" charset="-122"/>
                <a:ea typeface="微软雅黑" pitchFamily="34" charset="-122"/>
              </a:endParaRPr>
            </a:p>
            <a:p>
              <a:pPr algn="l"/>
              <a:r>
                <a:rPr lang="zh-CN" altLang="en-US" sz="2800" b="1" dirty="0">
                  <a:solidFill>
                    <a:srgbClr val="FF0000"/>
                  </a:solidFill>
                  <a:latin typeface="微软雅黑" pitchFamily="34" charset="-122"/>
                  <a:ea typeface="微软雅黑" pitchFamily="34" charset="-122"/>
                  <a:sym typeface="+mn-ea"/>
                </a:rPr>
                <a:t>其他</a:t>
              </a:r>
              <a:r>
                <a:rPr lang="zh-CN" altLang="en-US" sz="2800" b="1" dirty="0">
                  <a:solidFill>
                    <a:srgbClr val="595959"/>
                  </a:solidFill>
                  <a:latin typeface="微软雅黑" pitchFamily="34" charset="-122"/>
                  <a:ea typeface="微软雅黑" pitchFamily="34" charset="-122"/>
                  <a:sym typeface="+mn-ea"/>
                </a:rPr>
                <a:t>国防职</a:t>
              </a:r>
              <a:r>
                <a:rPr lang="zh-CN" altLang="en-US" sz="2800" b="1" dirty="0" smtClean="0">
                  <a:solidFill>
                    <a:srgbClr val="595959"/>
                  </a:solidFill>
                  <a:latin typeface="微软雅黑" pitchFamily="34" charset="-122"/>
                  <a:ea typeface="微软雅黑" pitchFamily="34" charset="-122"/>
                  <a:sym typeface="+mn-ea"/>
                </a:rPr>
                <a:t>权</a:t>
              </a:r>
              <a:endParaRPr lang="zh-CN" altLang="en-US" sz="2800" b="1" dirty="0">
                <a:solidFill>
                  <a:srgbClr val="595959"/>
                </a:solidFill>
                <a:latin typeface="微软雅黑" pitchFamily="34" charset="-122"/>
                <a:ea typeface="微软雅黑" pitchFamily="34" charset="-122"/>
              </a:endParaRPr>
            </a:p>
          </p:txBody>
        </p:sp>
      </p:grpSp>
    </p:spTree>
    <p:extLst>
      <p:ext uri="{BB962C8B-B14F-4D97-AF65-F5344CB8AC3E}">
        <p14:creationId xmlns:p14="http://schemas.microsoft.com/office/powerpoint/2010/main" val="37693295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二、课程介绍</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grpSp>
        <p:nvGrpSpPr>
          <p:cNvPr id="2" name="组合 6"/>
          <p:cNvGrpSpPr/>
          <p:nvPr/>
        </p:nvGrpSpPr>
        <p:grpSpPr>
          <a:xfrm>
            <a:off x="2576921" y="1997718"/>
            <a:ext cx="7700140" cy="3477951"/>
            <a:chOff x="1334530" y="2007658"/>
            <a:chExt cx="7700140" cy="3477951"/>
          </a:xfrm>
        </p:grpSpPr>
        <p:sp>
          <p:nvSpPr>
            <p:cNvPr id="3" name="文本框 8"/>
            <p:cNvSpPr txBox="1"/>
            <p:nvPr/>
          </p:nvSpPr>
          <p:spPr>
            <a:xfrm>
              <a:off x="1334530" y="2007658"/>
              <a:ext cx="365827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5B9BD5">
                      <a:lumMod val="75000"/>
                    </a:srgbClr>
                  </a:solidFill>
                  <a:effectLst/>
                  <a:uLnTx/>
                  <a:uFillTx/>
                  <a:latin typeface="微软雅黑" pitchFamily="34" charset="-122"/>
                  <a:ea typeface="微软雅黑" pitchFamily="34" charset="-122"/>
                  <a:cs typeface="Times New Roman" panose="02020603050405020304" pitchFamily="18" charset="0"/>
                </a:rPr>
                <a:t>中华人民共和国主席</a:t>
              </a:r>
              <a:endParaRPr kumimoji="0" lang="zh-CN" altLang="en-US" sz="2800" b="1" i="0" u="none" strike="noStrike" kern="1200" cap="none" spc="0" normalizeH="0" baseline="0" noProof="0" dirty="0">
                <a:ln>
                  <a:noFill/>
                </a:ln>
                <a:solidFill>
                  <a:srgbClr val="C00000"/>
                </a:solidFill>
                <a:effectLst/>
                <a:uLnTx/>
                <a:uFillTx/>
                <a:latin typeface="微软雅黑" pitchFamily="34" charset="-122"/>
                <a:ea typeface="微软雅黑" pitchFamily="34" charset="-122"/>
                <a:cs typeface="Times New Roman" panose="02020603050405020304" pitchFamily="18" charset="0"/>
              </a:endParaRPr>
            </a:p>
          </p:txBody>
        </p:sp>
        <p:sp>
          <p:nvSpPr>
            <p:cNvPr id="4" name="文本框 9"/>
            <p:cNvSpPr txBox="1"/>
            <p:nvPr/>
          </p:nvSpPr>
          <p:spPr>
            <a:xfrm>
              <a:off x="3379304" y="4397697"/>
              <a:ext cx="149518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5B9BD5">
                      <a:lumMod val="75000"/>
                    </a:srgbClr>
                  </a:solidFill>
                  <a:effectLst/>
                  <a:uLnTx/>
                  <a:uFillTx/>
                  <a:latin typeface="微软雅黑" pitchFamily="34" charset="-122"/>
                  <a:ea typeface="微软雅黑" pitchFamily="34" charset="-122"/>
                  <a:cs typeface="Times New Roman" panose="02020603050405020304" pitchFamily="18" charset="0"/>
                </a:rPr>
                <a:t>国务院</a:t>
              </a:r>
              <a:endParaRPr kumimoji="0" lang="zh-CN" altLang="en-US" sz="2800" b="1" i="0" u="none" strike="noStrike" kern="1200" cap="none" spc="0" normalizeH="0" baseline="0" noProof="0" dirty="0">
                <a:ln>
                  <a:noFill/>
                </a:ln>
                <a:solidFill>
                  <a:srgbClr val="C00000"/>
                </a:solidFill>
                <a:effectLst/>
                <a:uLnTx/>
                <a:uFillTx/>
                <a:latin typeface="微软雅黑" pitchFamily="34" charset="-122"/>
                <a:ea typeface="微软雅黑" pitchFamily="34" charset="-122"/>
                <a:cs typeface="Times New Roman" panose="02020603050405020304" pitchFamily="18" charset="0"/>
              </a:endParaRPr>
            </a:p>
          </p:txBody>
        </p:sp>
        <p:sp>
          <p:nvSpPr>
            <p:cNvPr id="5" name="Text Box 8"/>
            <p:cNvSpPr txBox="1"/>
            <p:nvPr/>
          </p:nvSpPr>
          <p:spPr>
            <a:xfrm>
              <a:off x="5079365" y="2007870"/>
              <a:ext cx="3899535" cy="1876425"/>
            </a:xfrm>
            <a:prstGeom prst="rect">
              <a:avLst/>
            </a:prstGeom>
            <a:solidFill>
              <a:srgbClr val="FFFF99"/>
            </a:solidFill>
            <a:ln w="9525">
              <a:noFill/>
            </a:ln>
          </p:spPr>
          <p:txBody>
            <a:bodyPr wrap="square">
              <a:spAutoFit/>
            </a:bodyPr>
            <a:lstStyle/>
            <a:p>
              <a:r>
                <a:rPr lang="zh-CN" altLang="en-US" sz="2400" b="1" dirty="0">
                  <a:solidFill>
                    <a:srgbClr val="FF0000"/>
                  </a:solidFill>
                  <a:latin typeface="微软雅黑" pitchFamily="34" charset="-122"/>
                  <a:ea typeface="微软雅黑" pitchFamily="34" charset="-122"/>
                </a:rPr>
                <a:t>国家主席</a:t>
              </a:r>
            </a:p>
            <a:p>
              <a:r>
                <a:rPr lang="zh-CN" altLang="en-US" sz="2000" dirty="0">
                  <a:latin typeface="微软雅黑" pitchFamily="34" charset="-122"/>
                  <a:ea typeface="微软雅黑" pitchFamily="34" charset="-122"/>
                </a:rPr>
                <a:t>（根据上述机构决定）</a:t>
              </a:r>
            </a:p>
            <a:p>
              <a:r>
                <a:rPr lang="zh-CN" altLang="en-US" sz="2400" dirty="0">
                  <a:solidFill>
                    <a:srgbClr val="7F7F7F"/>
                  </a:solidFill>
                  <a:latin typeface="微软雅黑" pitchFamily="34" charset="-122"/>
                  <a:ea typeface="微软雅黑" pitchFamily="34" charset="-122"/>
                </a:rPr>
                <a:t>       宣布</a:t>
              </a:r>
              <a:r>
                <a:rPr lang="zh-CN" altLang="en-US" sz="2400" dirty="0">
                  <a:solidFill>
                    <a:srgbClr val="FF0000"/>
                  </a:solidFill>
                  <a:latin typeface="微软雅黑" pitchFamily="34" charset="-122"/>
                  <a:ea typeface="微软雅黑" pitchFamily="34" charset="-122"/>
                </a:rPr>
                <a:t>战争状态</a:t>
              </a:r>
            </a:p>
            <a:p>
              <a:r>
                <a:rPr lang="zh-CN" altLang="en-US" sz="2400" dirty="0">
                  <a:solidFill>
                    <a:srgbClr val="FF0000"/>
                  </a:solidFill>
                  <a:latin typeface="微软雅黑" pitchFamily="34" charset="-122"/>
                  <a:ea typeface="微软雅黑" pitchFamily="34" charset="-122"/>
                </a:rPr>
                <a:t>       </a:t>
              </a:r>
              <a:r>
                <a:rPr lang="zh-CN" altLang="en-US" sz="2400" dirty="0">
                  <a:latin typeface="微软雅黑" pitchFamily="34" charset="-122"/>
                  <a:ea typeface="微软雅黑" pitchFamily="34" charset="-122"/>
                </a:rPr>
                <a:t>发布</a:t>
              </a:r>
              <a:r>
                <a:rPr lang="zh-CN" altLang="en-US" sz="2400" dirty="0">
                  <a:solidFill>
                    <a:srgbClr val="FF0000"/>
                  </a:solidFill>
                  <a:latin typeface="微软雅黑" pitchFamily="34" charset="-122"/>
                  <a:ea typeface="微软雅黑" pitchFamily="34" charset="-122"/>
                </a:rPr>
                <a:t>动员令</a:t>
              </a:r>
            </a:p>
            <a:p>
              <a:r>
                <a:rPr lang="zh-CN" altLang="en-US" sz="2400" dirty="0">
                  <a:solidFill>
                    <a:srgbClr val="FF0000"/>
                  </a:solidFill>
                  <a:latin typeface="微软雅黑" pitchFamily="34" charset="-122"/>
                  <a:ea typeface="微软雅黑" pitchFamily="34" charset="-122"/>
                </a:rPr>
                <a:t>       其他国防职权</a:t>
              </a:r>
            </a:p>
          </p:txBody>
        </p:sp>
        <p:sp>
          <p:nvSpPr>
            <p:cNvPr id="6" name="Text Box 9"/>
            <p:cNvSpPr txBox="1"/>
            <p:nvPr/>
          </p:nvSpPr>
          <p:spPr>
            <a:xfrm>
              <a:off x="5093528" y="4408391"/>
              <a:ext cx="3941142" cy="1077218"/>
            </a:xfrm>
            <a:prstGeom prst="rect">
              <a:avLst/>
            </a:prstGeom>
            <a:solidFill>
              <a:srgbClr val="CCECFF"/>
            </a:solidFill>
            <a:ln w="12700" cap="flat" cmpd="sng">
              <a:solidFill>
                <a:srgbClr val="3333CC"/>
              </a:solidFill>
              <a:prstDash val="solid"/>
              <a:miter/>
              <a:headEnd type="none" w="med" len="med"/>
              <a:tailEnd type="none" w="med" len="med"/>
            </a:ln>
          </p:spPr>
          <p:txBody>
            <a:bodyPr wrap="square">
              <a:spAutoFit/>
            </a:bodyPr>
            <a:lstStyle/>
            <a:p>
              <a:r>
                <a:rPr lang="zh-CN" altLang="en-US" sz="3200" b="1" dirty="0">
                  <a:solidFill>
                    <a:srgbClr val="0000FF"/>
                  </a:solidFill>
                  <a:latin typeface="微软雅黑" pitchFamily="34" charset="-122"/>
                  <a:ea typeface="微软雅黑" pitchFamily="34" charset="-122"/>
                </a:rPr>
                <a:t>管理</a:t>
              </a:r>
              <a:r>
                <a:rPr lang="zh-CN" altLang="en-US" sz="3200" b="1" dirty="0">
                  <a:solidFill>
                    <a:srgbClr val="FF0000"/>
                  </a:solidFill>
                  <a:latin typeface="微软雅黑" pitchFamily="34" charset="-122"/>
                  <a:ea typeface="微软雅黑" pitchFamily="34" charset="-122"/>
                </a:rPr>
                <a:t>国防建设</a:t>
              </a:r>
            </a:p>
            <a:p>
              <a:r>
                <a:rPr lang="zh-CN" altLang="en-US" sz="3200" b="1" dirty="0">
                  <a:latin typeface="微软雅黑" pitchFamily="34" charset="-122"/>
                  <a:ea typeface="微软雅黑" pitchFamily="34" charset="-122"/>
                </a:rPr>
                <a:t>制定</a:t>
              </a:r>
              <a:r>
                <a:rPr lang="zh-CN" altLang="en-US" sz="3200" b="1" dirty="0">
                  <a:solidFill>
                    <a:srgbClr val="FF0000"/>
                  </a:solidFill>
                  <a:latin typeface="微软雅黑" pitchFamily="34" charset="-122"/>
                  <a:ea typeface="微软雅黑" pitchFamily="34" charset="-122"/>
                </a:rPr>
                <a:t>行政法</a:t>
              </a:r>
              <a:r>
                <a:rPr lang="zh-CN" altLang="en-US" sz="3200" b="1" dirty="0" smtClean="0">
                  <a:solidFill>
                    <a:srgbClr val="FF0000"/>
                  </a:solidFill>
                  <a:latin typeface="微软雅黑" pitchFamily="34" charset="-122"/>
                  <a:ea typeface="微软雅黑" pitchFamily="34" charset="-122"/>
                </a:rPr>
                <a:t>规</a:t>
              </a:r>
              <a:endParaRPr lang="zh-CN" altLang="en-US" sz="3200" b="1" dirty="0">
                <a:latin typeface="微软雅黑" pitchFamily="34" charset="-122"/>
                <a:ea typeface="微软雅黑" pitchFamily="34" charset="-122"/>
              </a:endParaRPr>
            </a:p>
          </p:txBody>
        </p:sp>
      </p:grpSp>
    </p:spTree>
    <p:extLst>
      <p:ext uri="{BB962C8B-B14F-4D97-AF65-F5344CB8AC3E}">
        <p14:creationId xmlns:p14="http://schemas.microsoft.com/office/powerpoint/2010/main" val="37693295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382298" y="218798"/>
            <a:ext cx="9739587" cy="6472785"/>
          </a:xfrm>
          <a:prstGeom prst="rect">
            <a:avLst/>
          </a:prstGeom>
          <a:noFill/>
          <a:ln w="9525">
            <a:noFill/>
            <a:miter lim="800000"/>
            <a:headEnd/>
            <a:tailEnd/>
          </a:ln>
          <a:effectLst/>
        </p:spPr>
      </p:pic>
    </p:spTree>
    <p:extLst>
      <p:ext uri="{BB962C8B-B14F-4D97-AF65-F5344CB8AC3E}">
        <p14:creationId xmlns:p14="http://schemas.microsoft.com/office/powerpoint/2010/main" val="37693295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1471061" y="311563"/>
            <a:ext cx="10088145" cy="6249687"/>
            <a:chOff x="1411427" y="311563"/>
            <a:chExt cx="10088145" cy="6249687"/>
          </a:xfrm>
        </p:grpSpPr>
        <p:pic>
          <p:nvPicPr>
            <p:cNvPr id="2050" name="Picture 2"/>
            <p:cNvPicPr>
              <a:picLocks noChangeAspect="1" noChangeArrowheads="1"/>
            </p:cNvPicPr>
            <p:nvPr/>
          </p:nvPicPr>
          <p:blipFill>
            <a:blip r:embed="rId2"/>
            <a:srcRect/>
            <a:stretch>
              <a:fillRect/>
            </a:stretch>
          </p:blipFill>
          <p:spPr bwMode="auto">
            <a:xfrm>
              <a:off x="1411427" y="371062"/>
              <a:ext cx="2146782" cy="6165118"/>
            </a:xfrm>
            <a:prstGeom prst="rect">
              <a:avLst/>
            </a:prstGeom>
            <a:noFill/>
            <a:ln w="9525">
              <a:noFill/>
              <a:miter lim="800000"/>
              <a:headEnd/>
              <a:tailEnd/>
            </a:ln>
            <a:effectLst/>
          </p:spPr>
        </p:pic>
        <p:pic>
          <p:nvPicPr>
            <p:cNvPr id="2053" name="Picture 5"/>
            <p:cNvPicPr>
              <a:picLocks noChangeAspect="1" noChangeArrowheads="1"/>
            </p:cNvPicPr>
            <p:nvPr/>
          </p:nvPicPr>
          <p:blipFill>
            <a:blip r:embed="rId3"/>
            <a:srcRect/>
            <a:stretch>
              <a:fillRect/>
            </a:stretch>
          </p:blipFill>
          <p:spPr bwMode="auto">
            <a:xfrm>
              <a:off x="3568148" y="355600"/>
              <a:ext cx="6522056" cy="6205650"/>
            </a:xfrm>
            <a:prstGeom prst="rect">
              <a:avLst/>
            </a:prstGeom>
            <a:noFill/>
            <a:ln w="9525">
              <a:noFill/>
              <a:miter lim="800000"/>
              <a:headEnd/>
              <a:tailEnd/>
            </a:ln>
            <a:effectLst/>
          </p:spPr>
        </p:pic>
        <p:pic>
          <p:nvPicPr>
            <p:cNvPr id="8" name="Picture 2"/>
            <p:cNvPicPr>
              <a:picLocks noChangeAspect="1" noChangeArrowheads="1"/>
            </p:cNvPicPr>
            <p:nvPr/>
          </p:nvPicPr>
          <p:blipFill>
            <a:blip r:embed="rId4"/>
            <a:srcRect/>
            <a:stretch>
              <a:fillRect/>
            </a:stretch>
          </p:blipFill>
          <p:spPr bwMode="auto">
            <a:xfrm>
              <a:off x="10109958" y="311563"/>
              <a:ext cx="1389614" cy="6248263"/>
            </a:xfrm>
            <a:prstGeom prst="rect">
              <a:avLst/>
            </a:prstGeom>
            <a:noFill/>
            <a:ln w="9525">
              <a:noFill/>
              <a:miter lim="800000"/>
              <a:headEnd/>
              <a:tailEnd/>
            </a:ln>
            <a:effectLst/>
          </p:spPr>
        </p:pic>
      </p:grpSp>
    </p:spTree>
    <p:extLst>
      <p:ext uri="{BB962C8B-B14F-4D97-AF65-F5344CB8AC3E}">
        <p14:creationId xmlns:p14="http://schemas.microsoft.com/office/powerpoint/2010/main" val="37693295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 Box 45"/>
          <p:cNvSpPr txBox="1">
            <a:spLocks noChangeArrowheads="1"/>
          </p:cNvSpPr>
          <p:nvPr/>
        </p:nvSpPr>
        <p:spPr bwMode="auto">
          <a:xfrm>
            <a:off x="0" y="2643800"/>
            <a:ext cx="12190413" cy="1152792"/>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lgn="ct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、新时代中国国防</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政策</a:t>
            </a:r>
          </a:p>
        </p:txBody>
      </p:sp>
      <p:grpSp>
        <p:nvGrpSpPr>
          <p:cNvPr id="2" name="组合 6"/>
          <p:cNvGrpSpPr/>
          <p:nvPr/>
        </p:nvGrpSpPr>
        <p:grpSpPr>
          <a:xfrm>
            <a:off x="5892033" y="5803833"/>
            <a:ext cx="5695914" cy="880738"/>
            <a:chOff x="6578600" y="5511629"/>
            <a:chExt cx="4909256" cy="1092371"/>
          </a:xfrm>
        </p:grpSpPr>
        <p:pic>
          <p:nvPicPr>
            <p:cNvPr id="8" name="图片 7" descr="201312128152626774.jpg"/>
            <p:cNvPicPr>
              <a:picLocks noChangeAspect="1"/>
            </p:cNvPicPr>
            <p:nvPr/>
          </p:nvPicPr>
          <p:blipFill>
            <a:blip r:embed="rId2"/>
            <a:srcRect r="66667"/>
            <a:stretch>
              <a:fillRect/>
            </a:stretch>
          </p:blipFill>
          <p:spPr>
            <a:xfrm>
              <a:off x="6578600" y="5522918"/>
              <a:ext cx="1506378" cy="1081082"/>
            </a:xfrm>
            <a:prstGeom prst="rect">
              <a:avLst/>
            </a:prstGeom>
            <a:ln>
              <a:solidFill>
                <a:srgbClr val="FFFF00"/>
              </a:solidFill>
            </a:ln>
          </p:spPr>
        </p:pic>
        <p:pic>
          <p:nvPicPr>
            <p:cNvPr id="9" name="图片 8" descr="201312128152626774.jpg"/>
            <p:cNvPicPr>
              <a:picLocks noChangeAspect="1"/>
            </p:cNvPicPr>
            <p:nvPr/>
          </p:nvPicPr>
          <p:blipFill>
            <a:blip r:embed="rId2"/>
            <a:srcRect l="32667" r="34401"/>
            <a:stretch>
              <a:fillRect/>
            </a:stretch>
          </p:blipFill>
          <p:spPr>
            <a:xfrm>
              <a:off x="8317088" y="5522918"/>
              <a:ext cx="1488243" cy="1081082"/>
            </a:xfrm>
            <a:prstGeom prst="rect">
              <a:avLst/>
            </a:prstGeom>
            <a:ln>
              <a:solidFill>
                <a:srgbClr val="FFFF00"/>
              </a:solidFill>
            </a:ln>
          </p:spPr>
        </p:pic>
        <p:pic>
          <p:nvPicPr>
            <p:cNvPr id="10" name="图片 9" descr="201312128152626774.jpg"/>
            <p:cNvPicPr>
              <a:picLocks noChangeAspect="1"/>
            </p:cNvPicPr>
            <p:nvPr/>
          </p:nvPicPr>
          <p:blipFill>
            <a:blip r:embed="rId2"/>
            <a:srcRect l="64667"/>
            <a:stretch>
              <a:fillRect/>
            </a:stretch>
          </p:blipFill>
          <p:spPr>
            <a:xfrm>
              <a:off x="10001956" y="5511629"/>
              <a:ext cx="1485900" cy="1081082"/>
            </a:xfrm>
            <a:prstGeom prst="rect">
              <a:avLst/>
            </a:prstGeom>
            <a:ln>
              <a:solidFill>
                <a:srgbClr val="FFFF00"/>
              </a:solidFill>
            </a:ln>
          </p:spPr>
        </p:pic>
      </p:grpSp>
    </p:spTree>
    <p:extLst>
      <p:ext uri="{BB962C8B-B14F-4D97-AF65-F5344CB8AC3E}">
        <p14:creationId xmlns:p14="http://schemas.microsoft.com/office/powerpoint/2010/main" val="26422856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二、新时代的中国国防</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
        <p:nvSpPr>
          <p:cNvPr id="4" name="矩形 3"/>
          <p:cNvSpPr/>
          <p:nvPr/>
        </p:nvSpPr>
        <p:spPr>
          <a:xfrm>
            <a:off x="1210481" y="1549205"/>
            <a:ext cx="2236510" cy="584775"/>
          </a:xfrm>
          <a:prstGeom prst="rect">
            <a:avLst/>
          </a:prstGeom>
        </p:spPr>
        <p:txBody>
          <a:bodyPr wrap="none">
            <a:spAutoFit/>
          </a:bodyPr>
          <a:lstStyle/>
          <a:p>
            <a:r>
              <a:rPr lang="zh-CN" altLang="en-US" sz="3200" b="1" dirty="0" smtClean="0">
                <a:latin typeface="微软雅黑" pitchFamily="34" charset="-122"/>
                <a:ea typeface="微软雅黑" pitchFamily="34" charset="-122"/>
              </a:rPr>
              <a:t>国防战略：</a:t>
            </a:r>
            <a:endParaRPr lang="zh-CN" altLang="en-US" sz="3200" b="1" dirty="0">
              <a:latin typeface="微软雅黑" pitchFamily="34" charset="-122"/>
              <a:ea typeface="微软雅黑" pitchFamily="34" charset="-122"/>
            </a:endParaRPr>
          </a:p>
        </p:txBody>
      </p:sp>
      <p:sp>
        <p:nvSpPr>
          <p:cNvPr id="5" name="矩形 4"/>
          <p:cNvSpPr/>
          <p:nvPr/>
        </p:nvSpPr>
        <p:spPr>
          <a:xfrm>
            <a:off x="957944" y="2133980"/>
            <a:ext cx="10859587" cy="3970318"/>
          </a:xfrm>
          <a:prstGeom prst="rect">
            <a:avLst/>
          </a:prstGeom>
        </p:spPr>
        <p:txBody>
          <a:bodyPr wrap="square">
            <a:spAutoFit/>
          </a:bodyPr>
          <a:lstStyle/>
          <a:p>
            <a:pPr>
              <a:lnSpc>
                <a:spcPct val="150000"/>
              </a:lnSpc>
            </a:pPr>
            <a:r>
              <a:rPr lang="zh-CN" altLang="zh-CN" b="1" u="sng" dirty="0">
                <a:solidFill>
                  <a:srgbClr val="0070C0"/>
                </a:solidFill>
                <a:latin typeface="宋体" panose="02010600030101010101" pitchFamily="2" charset="-122"/>
                <a:ea typeface="宋体" panose="02010600030101010101" pitchFamily="2" charset="-122"/>
                <a:cs typeface="宋体" panose="02010600030101010101" pitchFamily="2" charset="-122"/>
              </a:rPr>
              <a:t>国防战略</a:t>
            </a:r>
            <a:r>
              <a:rPr lang="zh-CN" altLang="zh-CN" b="1" dirty="0">
                <a:solidFill>
                  <a:srgbClr val="231916"/>
                </a:solidFill>
                <a:latin typeface="宋体" panose="02010600030101010101" pitchFamily="2" charset="-122"/>
                <a:ea typeface="宋体" panose="02010600030101010101" pitchFamily="2" charset="-122"/>
                <a:cs typeface="宋体" panose="02010600030101010101" pitchFamily="2" charset="-122"/>
              </a:rPr>
              <a:t>，是对国防建设和运用综合国力维护国家安全，实现国防目标的</a:t>
            </a:r>
            <a:r>
              <a:rPr lang="zh-CN" altLang="zh-CN" b="1" dirty="0">
                <a:solidFill>
                  <a:srgbClr val="C00000"/>
                </a:solidFill>
                <a:latin typeface="宋体" panose="02010600030101010101" pitchFamily="2" charset="-122"/>
                <a:ea typeface="宋体" panose="02010600030101010101" pitchFamily="2" charset="-122"/>
                <a:cs typeface="宋体" panose="02010600030101010101" pitchFamily="2" charset="-122"/>
              </a:rPr>
              <a:t>总体构想</a:t>
            </a:r>
            <a:r>
              <a:rPr lang="zh-CN" altLang="zh-CN" b="1" dirty="0">
                <a:solidFill>
                  <a:srgbClr val="231916"/>
                </a:solidFill>
                <a:latin typeface="宋体" panose="02010600030101010101" pitchFamily="2" charset="-122"/>
                <a:ea typeface="宋体" panose="02010600030101010101" pitchFamily="2" charset="-122"/>
                <a:cs typeface="宋体" panose="02010600030101010101" pitchFamily="2" charset="-122"/>
              </a:rPr>
              <a:t>， 取决于国家战略和国家政策，最终体现国家利益。</a:t>
            </a:r>
            <a:endParaRPr lang="en-US" altLang="zh-CN" b="1" dirty="0">
              <a:solidFill>
                <a:srgbClr val="231916"/>
              </a:solidFill>
              <a:latin typeface="宋体" panose="02010600030101010101" pitchFamily="2" charset="-122"/>
              <a:ea typeface="宋体" panose="02010600030101010101" pitchFamily="2" charset="-122"/>
              <a:cs typeface="宋体" panose="02010600030101010101" pitchFamily="2" charset="-122"/>
            </a:endParaRPr>
          </a:p>
          <a:p>
            <a:pPr>
              <a:lnSpc>
                <a:spcPct val="150000"/>
              </a:lnSpc>
            </a:pPr>
            <a:r>
              <a:rPr lang="zh-CN" altLang="zh-CN" b="1" dirty="0">
                <a:solidFill>
                  <a:srgbClr val="231916"/>
                </a:solidFill>
                <a:latin typeface="宋体" panose="02010600030101010101" pitchFamily="2" charset="-122"/>
                <a:ea typeface="宋体" panose="02010600030101010101" pitchFamily="2" charset="-122"/>
                <a:cs typeface="宋体" panose="02010600030101010101" pitchFamily="2" charset="-122"/>
              </a:rPr>
              <a:t>国防战略的优劣直接关系国防建设的发展，乃至战争胜负、国家存亡、民族兴衰。</a:t>
            </a:r>
            <a:endParaRPr lang="en-US" altLang="zh-CN" b="1" dirty="0">
              <a:solidFill>
                <a:srgbClr val="231916"/>
              </a:solidFill>
              <a:latin typeface="宋体" panose="02010600030101010101" pitchFamily="2" charset="-122"/>
              <a:ea typeface="宋体" panose="02010600030101010101" pitchFamily="2" charset="-122"/>
              <a:cs typeface="宋体" panose="02010600030101010101" pitchFamily="2" charset="-122"/>
            </a:endParaRPr>
          </a:p>
          <a:p>
            <a:pPr>
              <a:lnSpc>
                <a:spcPct val="150000"/>
              </a:lnSpc>
            </a:pPr>
            <a:endParaRPr lang="en-US" altLang="zh-CN" b="1" dirty="0">
              <a:solidFill>
                <a:srgbClr val="231916"/>
              </a:solidFill>
              <a:latin typeface="宋体" panose="02010600030101010101" pitchFamily="2" charset="-122"/>
              <a:ea typeface="宋体" panose="02010600030101010101" pitchFamily="2" charset="-122"/>
              <a:cs typeface="宋体" panose="02010600030101010101" pitchFamily="2" charset="-122"/>
            </a:endParaRPr>
          </a:p>
          <a:p>
            <a:pPr>
              <a:lnSpc>
                <a:spcPct val="150000"/>
              </a:lnSpc>
            </a:pPr>
            <a:r>
              <a:rPr lang="zh-CN" altLang="zh-CN" b="1" dirty="0">
                <a:solidFill>
                  <a:srgbClr val="C00000"/>
                </a:solidFill>
                <a:latin typeface="宋体" panose="02010600030101010101" pitchFamily="2" charset="-122"/>
                <a:ea typeface="宋体" panose="02010600030101010101" pitchFamily="2" charset="-122"/>
                <a:cs typeface="宋体" panose="02010600030101010101" pitchFamily="2" charset="-122"/>
              </a:rPr>
              <a:t>军事战略</a:t>
            </a:r>
            <a:r>
              <a:rPr lang="zh-CN" altLang="zh-CN" b="1" dirty="0">
                <a:solidFill>
                  <a:srgbClr val="231916"/>
                </a:solidFill>
                <a:latin typeface="宋体" panose="02010600030101010101" pitchFamily="2" charset="-122"/>
                <a:ea typeface="宋体" panose="02010600030101010101" pitchFamily="2" charset="-122"/>
                <a:cs typeface="宋体" panose="02010600030101010101" pitchFamily="2" charset="-122"/>
              </a:rPr>
              <a:t>是国防战略的重要组成部分。</a:t>
            </a:r>
            <a:endParaRPr lang="en-US" altLang="zh-CN" b="1" dirty="0">
              <a:solidFill>
                <a:srgbClr val="231916"/>
              </a:solidFill>
              <a:latin typeface="宋体" panose="02010600030101010101" pitchFamily="2" charset="-122"/>
              <a:ea typeface="宋体" panose="02010600030101010101" pitchFamily="2" charset="-122"/>
              <a:cs typeface="宋体" panose="02010600030101010101" pitchFamily="2" charset="-122"/>
            </a:endParaRPr>
          </a:p>
          <a:p>
            <a:pPr>
              <a:lnSpc>
                <a:spcPct val="150000"/>
              </a:lnSpc>
            </a:pPr>
            <a:r>
              <a:rPr lang="zh-CN" altLang="zh-CN" b="1" u="sng" dirty="0">
                <a:solidFill>
                  <a:srgbClr val="00B050"/>
                </a:solidFill>
                <a:latin typeface="黑体" panose="02010609060101010101" pitchFamily="49" charset="-122"/>
                <a:ea typeface="黑体" panose="02010609060101010101" pitchFamily="49" charset="-122"/>
              </a:rPr>
              <a:t>中华人民共和国成立后，</a:t>
            </a:r>
            <a:r>
              <a:rPr lang="zh-CN" altLang="en-US" b="1" u="sng" dirty="0">
                <a:solidFill>
                  <a:srgbClr val="00B050"/>
                </a:solidFill>
                <a:latin typeface="黑体" panose="02010609060101010101" pitchFamily="49" charset="-122"/>
                <a:ea typeface="黑体" panose="02010609060101010101" pitchFamily="49" charset="-122"/>
              </a:rPr>
              <a:t>实行</a:t>
            </a:r>
            <a:r>
              <a:rPr lang="en-US" altLang="zh-CN" b="1" u="sng" dirty="0">
                <a:solidFill>
                  <a:srgbClr val="C00000"/>
                </a:solidFill>
                <a:latin typeface="黑体" panose="02010609060101010101" pitchFamily="49" charset="-122"/>
                <a:ea typeface="黑体" panose="02010609060101010101" pitchFamily="49" charset="-122"/>
              </a:rPr>
              <a:t>“</a:t>
            </a:r>
            <a:r>
              <a:rPr lang="zh-CN" altLang="zh-CN" b="1" u="sng" dirty="0">
                <a:solidFill>
                  <a:srgbClr val="C00000"/>
                </a:solidFill>
                <a:latin typeface="黑体" panose="02010609060101010101" pitchFamily="49" charset="-122"/>
                <a:ea typeface="黑体" panose="02010609060101010101" pitchFamily="49" charset="-122"/>
              </a:rPr>
              <a:t>积极防御</a:t>
            </a:r>
            <a:r>
              <a:rPr lang="en-US" altLang="zh-CN" b="1" u="sng" dirty="0">
                <a:solidFill>
                  <a:srgbClr val="C00000"/>
                </a:solidFill>
                <a:latin typeface="黑体" panose="02010609060101010101" pitchFamily="49" charset="-122"/>
                <a:ea typeface="黑体" panose="02010609060101010101" pitchFamily="49" charset="-122"/>
              </a:rPr>
              <a:t>”</a:t>
            </a:r>
            <a:r>
              <a:rPr lang="zh-CN" altLang="zh-CN" b="1" u="sng" dirty="0">
                <a:solidFill>
                  <a:srgbClr val="00B050"/>
                </a:solidFill>
                <a:latin typeface="黑体" panose="02010609060101010101" pitchFamily="49" charset="-122"/>
                <a:ea typeface="黑体" panose="02010609060101010101" pitchFamily="49" charset="-122"/>
              </a:rPr>
              <a:t>的军事战略方针</a:t>
            </a:r>
            <a:r>
              <a:rPr lang="zh-CN" altLang="en-US" b="1" u="sng" dirty="0">
                <a:solidFill>
                  <a:srgbClr val="00B050"/>
                </a:solidFill>
                <a:latin typeface="黑体" panose="02010609060101010101" pitchFamily="49" charset="-122"/>
                <a:ea typeface="黑体" panose="02010609060101010101" pitchFamily="49" charset="-122"/>
              </a:rPr>
              <a:t>。</a:t>
            </a:r>
            <a:endParaRPr lang="en-US" altLang="zh-CN" b="1" u="sng" dirty="0">
              <a:solidFill>
                <a:srgbClr val="00B050"/>
              </a:solidFill>
              <a:latin typeface="黑体" panose="02010609060101010101" pitchFamily="49" charset="-122"/>
              <a:ea typeface="黑体" panose="02010609060101010101" pitchFamily="49" charset="-122"/>
            </a:endParaRPr>
          </a:p>
          <a:p>
            <a:pPr>
              <a:lnSpc>
                <a:spcPct val="150000"/>
              </a:lnSpc>
            </a:pPr>
            <a:endParaRPr lang="en-US" altLang="zh-CN" b="1" dirty="0">
              <a:solidFill>
                <a:srgbClr val="00B050"/>
              </a:solidFill>
              <a:latin typeface="宋体" panose="02010600030101010101" pitchFamily="2" charset="-122"/>
              <a:ea typeface="宋体" panose="02010600030101010101" pitchFamily="2" charset="-122"/>
            </a:endParaRPr>
          </a:p>
          <a:p>
            <a:pPr>
              <a:lnSpc>
                <a:spcPct val="150000"/>
              </a:lnSpc>
            </a:pPr>
            <a:r>
              <a:rPr lang="zh-CN" altLang="zh-CN" b="1" dirty="0">
                <a:solidFill>
                  <a:srgbClr val="C00000"/>
                </a:solidFill>
                <a:latin typeface="宋体" panose="02010600030101010101" pitchFamily="2" charset="-122"/>
                <a:ea typeface="宋体" panose="02010600030101010101" pitchFamily="2" charset="-122"/>
              </a:rPr>
              <a:t>强军梦</a:t>
            </a:r>
            <a:r>
              <a:rPr lang="zh-CN" altLang="en-US" b="1" dirty="0">
                <a:solidFill>
                  <a:srgbClr val="C00000"/>
                </a:solidFill>
                <a:latin typeface="宋体" panose="02010600030101010101" pitchFamily="2" charset="-122"/>
                <a:ea typeface="宋体" panose="02010600030101010101" pitchFamily="2" charset="-122"/>
              </a:rPr>
              <a:t>，</a:t>
            </a:r>
            <a:r>
              <a:rPr lang="zh-CN" altLang="en-US" b="1" dirty="0">
                <a:solidFill>
                  <a:srgbClr val="231916"/>
                </a:solidFill>
                <a:latin typeface="宋体" panose="02010600030101010101" pitchFamily="2" charset="-122"/>
                <a:ea typeface="宋体" panose="02010600030101010101" pitchFamily="2" charset="-122"/>
              </a:rPr>
              <a:t>把人民军队建设成为</a:t>
            </a:r>
            <a:r>
              <a:rPr lang="zh-CN" altLang="zh-CN" b="1" dirty="0">
                <a:solidFill>
                  <a:srgbClr val="231916"/>
                </a:solidFill>
                <a:latin typeface="宋体" panose="02010600030101010101" pitchFamily="2" charset="-122"/>
                <a:ea typeface="宋体" panose="02010600030101010101" pitchFamily="2" charset="-122"/>
              </a:rPr>
              <a:t>世界一流军队</a:t>
            </a:r>
            <a:r>
              <a:rPr lang="zh-CN" altLang="en-US" b="1" dirty="0">
                <a:solidFill>
                  <a:srgbClr val="231916"/>
                </a:solidFill>
                <a:latin typeface="宋体" panose="02010600030101010101" pitchFamily="2" charset="-122"/>
                <a:ea typeface="宋体" panose="02010600030101010101" pitchFamily="2" charset="-122"/>
              </a:rPr>
              <a:t>。</a:t>
            </a:r>
            <a:endParaRPr lang="en-US" altLang="zh-CN" b="1" dirty="0">
              <a:solidFill>
                <a:srgbClr val="231916"/>
              </a:solidFill>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37693295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二、新时代中国国防政策</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
        <p:nvSpPr>
          <p:cNvPr id="2" name="矩形 1"/>
          <p:cNvSpPr/>
          <p:nvPr/>
        </p:nvSpPr>
        <p:spPr>
          <a:xfrm>
            <a:off x="836013" y="2047420"/>
            <a:ext cx="10624468" cy="4662815"/>
          </a:xfrm>
          <a:prstGeom prst="rect">
            <a:avLst/>
          </a:prstGeom>
        </p:spPr>
        <p:txBody>
          <a:bodyPr wrap="square">
            <a:spAutoFit/>
          </a:bodyPr>
          <a:lstStyle/>
          <a:p>
            <a:pPr>
              <a:lnSpc>
                <a:spcPct val="150000"/>
              </a:lnSpc>
            </a:pPr>
            <a:r>
              <a:rPr lang="zh-CN" altLang="zh-CN" sz="1800" b="1" u="sng" dirty="0" smtClean="0">
                <a:solidFill>
                  <a:srgbClr val="00B050"/>
                </a:solidFill>
                <a:latin typeface="宋体" panose="02010600030101010101" pitchFamily="2" charset="-122"/>
                <a:ea typeface="宋体" panose="02010600030101010101" pitchFamily="2" charset="-122"/>
                <a:cs typeface="宋体" panose="02010600030101010101" pitchFamily="2" charset="-122"/>
              </a:rPr>
              <a:t>国防</a:t>
            </a:r>
            <a:r>
              <a:rPr lang="zh-CN" altLang="zh-CN" sz="1800" b="1" u="sng" dirty="0">
                <a:solidFill>
                  <a:srgbClr val="00B050"/>
                </a:solidFill>
                <a:latin typeface="宋体" panose="02010600030101010101" pitchFamily="2" charset="-122"/>
                <a:ea typeface="宋体" panose="02010600030101010101" pitchFamily="2" charset="-122"/>
                <a:cs typeface="宋体" panose="02010600030101010101" pitchFamily="2" charset="-122"/>
              </a:rPr>
              <a:t>政策，</a:t>
            </a:r>
            <a:r>
              <a:rPr lang="zh-CN" altLang="zh-CN" sz="1800" b="1" dirty="0">
                <a:solidFill>
                  <a:srgbClr val="231916"/>
                </a:solidFill>
                <a:latin typeface="宋体" panose="02010600030101010101" pitchFamily="2" charset="-122"/>
                <a:ea typeface="宋体" panose="02010600030101010101" pitchFamily="2" charset="-122"/>
                <a:cs typeface="宋体" panose="02010600030101010101" pitchFamily="2" charset="-122"/>
              </a:rPr>
              <a:t>是国家进行国防建设、军事斗争和使用武装力量，以及进行与国防建设有关的活动的</a:t>
            </a:r>
            <a:r>
              <a:rPr lang="zh-CN" altLang="zh-CN" sz="1800" b="1" dirty="0">
                <a:solidFill>
                  <a:srgbClr val="C00000"/>
                </a:solidFill>
                <a:latin typeface="宋体" panose="02010600030101010101" pitchFamily="2" charset="-122"/>
                <a:ea typeface="宋体" panose="02010600030101010101" pitchFamily="2" charset="-122"/>
                <a:cs typeface="宋体" panose="02010600030101010101" pitchFamily="2" charset="-122"/>
              </a:rPr>
              <a:t>准则</a:t>
            </a:r>
            <a:r>
              <a:rPr lang="zh-CN" altLang="zh-CN" sz="1800" b="1" dirty="0">
                <a:solidFill>
                  <a:srgbClr val="231916"/>
                </a:solidFill>
                <a:latin typeface="宋体" panose="02010600030101010101" pitchFamily="2" charset="-122"/>
                <a:ea typeface="宋体" panose="02010600030101010101" pitchFamily="2" charset="-122"/>
                <a:cs typeface="宋体" panose="02010600030101010101" pitchFamily="2" charset="-122"/>
              </a:rPr>
              <a:t>。</a:t>
            </a:r>
            <a:endParaRPr lang="en-US" altLang="zh-CN" sz="1800" b="1" dirty="0">
              <a:solidFill>
                <a:srgbClr val="231916"/>
              </a:solidFill>
              <a:latin typeface="宋体" panose="02010600030101010101" pitchFamily="2" charset="-122"/>
              <a:ea typeface="宋体" panose="02010600030101010101" pitchFamily="2" charset="-122"/>
              <a:cs typeface="宋体" panose="02010600030101010101" pitchFamily="2" charset="-122"/>
            </a:endParaRPr>
          </a:p>
          <a:p>
            <a:pPr>
              <a:lnSpc>
                <a:spcPct val="150000"/>
              </a:lnSpc>
            </a:pPr>
            <a:r>
              <a:rPr lang="zh-CN" altLang="zh-CN" sz="1800" b="1" dirty="0">
                <a:solidFill>
                  <a:srgbClr val="C00000"/>
                </a:solidFill>
                <a:latin typeface="宋体" panose="02010600030101010101" pitchFamily="2" charset="-122"/>
                <a:ea typeface="宋体" panose="02010600030101010101" pitchFamily="2" charset="-122"/>
                <a:cs typeface="宋体" panose="02010600030101010101" pitchFamily="2" charset="-122"/>
              </a:rPr>
              <a:t>国防政策是国防战略的具体体现</a:t>
            </a:r>
            <a:r>
              <a:rPr lang="zh-CN" altLang="zh-CN" sz="1800" b="1" dirty="0">
                <a:solidFill>
                  <a:srgbClr val="231916"/>
                </a:solidFill>
                <a:latin typeface="宋体" panose="02010600030101010101" pitchFamily="2" charset="-122"/>
                <a:ea typeface="宋体" panose="02010600030101010101" pitchFamily="2" charset="-122"/>
                <a:cs typeface="宋体" panose="02010600030101010101" pitchFamily="2" charset="-122"/>
              </a:rPr>
              <a:t>，也是国家政策的重要组成部分。</a:t>
            </a:r>
            <a:endParaRPr lang="en-US" altLang="zh-CN" sz="1800" b="1" dirty="0">
              <a:solidFill>
                <a:srgbClr val="231916"/>
              </a:solidFill>
              <a:latin typeface="宋体" panose="02010600030101010101" pitchFamily="2" charset="-122"/>
              <a:ea typeface="宋体" panose="02010600030101010101" pitchFamily="2" charset="-122"/>
              <a:cs typeface="宋体" panose="02010600030101010101" pitchFamily="2" charset="-122"/>
            </a:endParaRPr>
          </a:p>
          <a:p>
            <a:pPr>
              <a:lnSpc>
                <a:spcPct val="150000"/>
              </a:lnSpc>
            </a:pPr>
            <a:r>
              <a:rPr lang="en-US" altLang="zh-CN" sz="1800" b="1" dirty="0">
                <a:solidFill>
                  <a:srgbClr val="231916"/>
                </a:solidFill>
                <a:latin typeface="宋体" panose="02010600030101010101" pitchFamily="2" charset="-122"/>
                <a:ea typeface="宋体" panose="02010600030101010101" pitchFamily="2" charset="-122"/>
              </a:rPr>
              <a:t>2019</a:t>
            </a:r>
            <a:r>
              <a:rPr lang="zh-CN" altLang="zh-CN" sz="1800" b="1" dirty="0">
                <a:solidFill>
                  <a:srgbClr val="231916"/>
                </a:solidFill>
                <a:latin typeface="宋体" panose="02010600030101010101" pitchFamily="2" charset="-122"/>
                <a:ea typeface="宋体" panose="02010600030101010101" pitchFamily="2" charset="-122"/>
              </a:rPr>
              <a:t>年</a:t>
            </a:r>
            <a:r>
              <a:rPr lang="en-US" altLang="zh-CN" sz="1800" b="1" dirty="0">
                <a:solidFill>
                  <a:srgbClr val="231916"/>
                </a:solidFill>
                <a:latin typeface="宋体" panose="02010600030101010101" pitchFamily="2" charset="-122"/>
                <a:ea typeface="宋体" panose="02010600030101010101" pitchFamily="2" charset="-122"/>
              </a:rPr>
              <a:t>7</a:t>
            </a:r>
            <a:r>
              <a:rPr lang="zh-CN" altLang="zh-CN" sz="1800" b="1" dirty="0">
                <a:solidFill>
                  <a:srgbClr val="231916"/>
                </a:solidFill>
                <a:latin typeface="宋体" panose="02010600030101010101" pitchFamily="2" charset="-122"/>
                <a:ea typeface="宋体" panose="02010600030101010101" pitchFamily="2" charset="-122"/>
              </a:rPr>
              <a:t>月</a:t>
            </a:r>
            <a:r>
              <a:rPr lang="en-US" altLang="zh-CN" sz="1800" b="1" dirty="0">
                <a:solidFill>
                  <a:srgbClr val="231916"/>
                </a:solidFill>
                <a:latin typeface="宋体" panose="02010600030101010101" pitchFamily="2" charset="-122"/>
                <a:ea typeface="宋体" panose="02010600030101010101" pitchFamily="2" charset="-122"/>
              </a:rPr>
              <a:t>24</a:t>
            </a:r>
            <a:r>
              <a:rPr lang="zh-CN" altLang="zh-CN" sz="1800" b="1" dirty="0">
                <a:solidFill>
                  <a:srgbClr val="231916"/>
                </a:solidFill>
                <a:latin typeface="宋体" panose="02010600030101010101" pitchFamily="2" charset="-122"/>
                <a:ea typeface="宋体" panose="02010600030101010101" pitchFamily="2" charset="-122"/>
              </a:rPr>
              <a:t>日，国务院新闻办公室正式发表《新时代的中国国防》白皮书</a:t>
            </a:r>
            <a:r>
              <a:rPr lang="zh-CN" altLang="en-US" sz="1800" b="1" dirty="0">
                <a:solidFill>
                  <a:srgbClr val="231916"/>
                </a:solidFill>
                <a:latin typeface="宋体" panose="02010600030101010101" pitchFamily="2" charset="-122"/>
                <a:ea typeface="宋体" panose="02010600030101010101" pitchFamily="2" charset="-122"/>
              </a:rPr>
              <a:t>：</a:t>
            </a:r>
            <a:r>
              <a:rPr lang="zh-CN" altLang="zh-CN" sz="1800" b="1" dirty="0">
                <a:solidFill>
                  <a:srgbClr val="C00000"/>
                </a:solidFill>
                <a:latin typeface="宋体" panose="02010600030101010101" pitchFamily="2" charset="-122"/>
                <a:ea typeface="宋体" panose="02010600030101010101" pitchFamily="2" charset="-122"/>
              </a:rPr>
              <a:t>新时代中国始终不渝奉行防御性国防政策</a:t>
            </a:r>
            <a:r>
              <a:rPr lang="zh-CN" altLang="en-US" sz="1800" b="1" dirty="0">
                <a:solidFill>
                  <a:srgbClr val="C00000"/>
                </a:solidFill>
                <a:latin typeface="宋体" panose="02010600030101010101" pitchFamily="2" charset="-122"/>
                <a:ea typeface="宋体" panose="02010600030101010101" pitchFamily="2" charset="-122"/>
              </a:rPr>
              <a:t>。</a:t>
            </a:r>
            <a:endParaRPr lang="en-US" altLang="zh-CN" sz="1800" b="1" dirty="0">
              <a:solidFill>
                <a:srgbClr val="C00000"/>
              </a:solidFill>
              <a:latin typeface="宋体" panose="02010600030101010101" pitchFamily="2" charset="-122"/>
              <a:ea typeface="宋体" panose="02010600030101010101" pitchFamily="2" charset="-122"/>
            </a:endParaRPr>
          </a:p>
          <a:p>
            <a:pPr>
              <a:lnSpc>
                <a:spcPct val="150000"/>
              </a:lnSpc>
            </a:pPr>
            <a:r>
              <a:rPr lang="zh-CN" altLang="en-US" sz="1800" b="1" dirty="0">
                <a:solidFill>
                  <a:srgbClr val="0070C0"/>
                </a:solidFill>
                <a:latin typeface="宋体" panose="02010600030101010101" pitchFamily="2" charset="-122"/>
                <a:ea typeface="宋体" panose="02010600030101010101" pitchFamily="2" charset="-122"/>
              </a:rPr>
              <a:t>主要包括：</a:t>
            </a:r>
            <a:endParaRPr lang="en-US" altLang="zh-CN" sz="1800" b="1" dirty="0">
              <a:solidFill>
                <a:srgbClr val="0070C0"/>
              </a:solidFill>
              <a:latin typeface="宋体" panose="02010600030101010101" pitchFamily="2" charset="-122"/>
              <a:ea typeface="宋体" panose="02010600030101010101" pitchFamily="2" charset="-122"/>
            </a:endParaRPr>
          </a:p>
          <a:p>
            <a:pPr indent="-540000">
              <a:lnSpc>
                <a:spcPct val="150000"/>
              </a:lnSpc>
            </a:pPr>
            <a:r>
              <a:rPr lang="zh-CN" altLang="zh-CN" sz="1800" b="1" dirty="0">
                <a:solidFill>
                  <a:srgbClr val="0070C0"/>
                </a:solidFill>
                <a:latin typeface="宋体" panose="02010600030101010101" pitchFamily="2" charset="-122"/>
                <a:ea typeface="宋体" panose="02010600030101010101" pitchFamily="2" charset="-122"/>
                <a:cs typeface="宋体" panose="02010600030101010101" pitchFamily="2" charset="-122"/>
              </a:rPr>
              <a:t>（一）坚决捍卫国家主权、安全、发展利益</a:t>
            </a:r>
            <a:endParaRPr lang="en-US" altLang="zh-CN" sz="1800" b="1" dirty="0">
              <a:solidFill>
                <a:srgbClr val="0070C0"/>
              </a:solidFill>
              <a:latin typeface="宋体" panose="02010600030101010101" pitchFamily="2" charset="-122"/>
              <a:ea typeface="宋体" panose="02010600030101010101" pitchFamily="2" charset="-122"/>
              <a:cs typeface="宋体" panose="02010600030101010101" pitchFamily="2" charset="-122"/>
            </a:endParaRPr>
          </a:p>
          <a:p>
            <a:pPr indent="-540000">
              <a:lnSpc>
                <a:spcPct val="150000"/>
              </a:lnSpc>
            </a:pPr>
            <a:r>
              <a:rPr lang="zh-CN" altLang="zh-CN" sz="1800" b="1" dirty="0">
                <a:solidFill>
                  <a:srgbClr val="0070C0"/>
                </a:solidFill>
                <a:latin typeface="宋体" panose="02010600030101010101" pitchFamily="2" charset="-122"/>
                <a:ea typeface="宋体" panose="02010600030101010101" pitchFamily="2" charset="-122"/>
                <a:cs typeface="Arial Unicode MS"/>
              </a:rPr>
              <a:t>（二）坚持永不称霸、永不扩张、永不谋求势力范围</a:t>
            </a:r>
            <a:endParaRPr lang="en-US" altLang="zh-CN" sz="1800" b="1" dirty="0">
              <a:solidFill>
                <a:srgbClr val="0070C0"/>
              </a:solidFill>
              <a:latin typeface="宋体" panose="02010600030101010101" pitchFamily="2" charset="-122"/>
              <a:ea typeface="宋体" panose="02010600030101010101" pitchFamily="2" charset="-122"/>
              <a:cs typeface="Arial Unicode MS"/>
            </a:endParaRPr>
          </a:p>
          <a:p>
            <a:pPr indent="-540000">
              <a:lnSpc>
                <a:spcPct val="150000"/>
              </a:lnSpc>
            </a:pPr>
            <a:r>
              <a:rPr lang="zh-CN" altLang="zh-CN" sz="1800" b="1" dirty="0">
                <a:solidFill>
                  <a:srgbClr val="0070C0"/>
                </a:solidFill>
                <a:latin typeface="宋体" panose="02010600030101010101" pitchFamily="2" charset="-122"/>
                <a:ea typeface="宋体" panose="02010600030101010101" pitchFamily="2" charset="-122"/>
                <a:cs typeface="Arial Unicode MS"/>
              </a:rPr>
              <a:t>（三）贯彻落实新时代军事战略方针</a:t>
            </a:r>
            <a:r>
              <a:rPr lang="zh-CN" altLang="en-US" sz="1800" b="1" dirty="0">
                <a:solidFill>
                  <a:srgbClr val="0070C0"/>
                </a:solidFill>
                <a:latin typeface="宋体" panose="02010600030101010101" pitchFamily="2" charset="-122"/>
                <a:ea typeface="宋体" panose="02010600030101010101" pitchFamily="2" charset="-122"/>
                <a:cs typeface="Arial Unicode MS"/>
              </a:rPr>
              <a:t>：</a:t>
            </a:r>
            <a:r>
              <a:rPr lang="zh-CN" altLang="en-US" sz="1800" b="1" dirty="0">
                <a:solidFill>
                  <a:schemeClr val="tx1">
                    <a:lumMod val="95000"/>
                    <a:lumOff val="5000"/>
                  </a:schemeClr>
                </a:solidFill>
                <a:latin typeface="宋体" panose="02010600030101010101" pitchFamily="2" charset="-122"/>
                <a:ea typeface="宋体" panose="02010600030101010101" pitchFamily="2" charset="-122"/>
                <a:cs typeface="Arial Unicode MS"/>
              </a:rPr>
              <a:t>积极防御</a:t>
            </a:r>
            <a:endParaRPr lang="en-US" altLang="zh-CN" sz="1800" b="1" dirty="0">
              <a:solidFill>
                <a:schemeClr val="tx1">
                  <a:lumMod val="95000"/>
                  <a:lumOff val="5000"/>
                </a:schemeClr>
              </a:solidFill>
              <a:latin typeface="宋体" panose="02010600030101010101" pitchFamily="2" charset="-122"/>
              <a:ea typeface="宋体" panose="02010600030101010101" pitchFamily="2" charset="-122"/>
              <a:cs typeface="Arial Unicode MS"/>
            </a:endParaRPr>
          </a:p>
          <a:p>
            <a:pPr indent="-540000">
              <a:lnSpc>
                <a:spcPct val="150000"/>
              </a:lnSpc>
            </a:pPr>
            <a:r>
              <a:rPr lang="zh-CN" altLang="zh-CN" sz="1800" b="1" dirty="0">
                <a:solidFill>
                  <a:srgbClr val="0070C0"/>
                </a:solidFill>
                <a:latin typeface="宋体" panose="02010600030101010101" pitchFamily="2" charset="-122"/>
                <a:ea typeface="宋体" panose="02010600030101010101" pitchFamily="2" charset="-122"/>
                <a:cs typeface="Arial Unicode MS"/>
              </a:rPr>
              <a:t>（四）坚持走中国特色强军之路</a:t>
            </a:r>
            <a:r>
              <a:rPr lang="zh-CN" altLang="en-US" sz="1800" b="1" dirty="0">
                <a:solidFill>
                  <a:srgbClr val="0070C0"/>
                </a:solidFill>
                <a:latin typeface="宋体" panose="02010600030101010101" pitchFamily="2" charset="-122"/>
                <a:ea typeface="宋体" panose="02010600030101010101" pitchFamily="2" charset="-122"/>
                <a:cs typeface="Arial Unicode MS"/>
              </a:rPr>
              <a:t>：</a:t>
            </a:r>
            <a:r>
              <a:rPr lang="en-US" altLang="zh-CN" sz="1800" b="1" dirty="0">
                <a:solidFill>
                  <a:schemeClr val="tx1">
                    <a:lumMod val="95000"/>
                    <a:lumOff val="5000"/>
                  </a:schemeClr>
                </a:solidFill>
                <a:latin typeface="宋体" panose="02010600030101010101" pitchFamily="2" charset="-122"/>
                <a:ea typeface="宋体" panose="02010600030101010101" pitchFamily="2" charset="-122"/>
              </a:rPr>
              <a:t>2020</a:t>
            </a:r>
            <a:r>
              <a:rPr lang="zh-CN" altLang="zh-CN" sz="1800" b="1" dirty="0">
                <a:solidFill>
                  <a:schemeClr val="tx1">
                    <a:lumMod val="95000"/>
                    <a:lumOff val="5000"/>
                  </a:schemeClr>
                </a:solidFill>
                <a:latin typeface="宋体" panose="02010600030101010101" pitchFamily="2" charset="-122"/>
                <a:ea typeface="宋体" panose="02010600030101010101" pitchFamily="2" charset="-122"/>
              </a:rPr>
              <a:t>年基本实现机械化</a:t>
            </a:r>
            <a:r>
              <a:rPr lang="zh-CN" altLang="en-US" sz="1800" b="1" dirty="0">
                <a:solidFill>
                  <a:schemeClr val="tx1">
                    <a:lumMod val="95000"/>
                    <a:lumOff val="5000"/>
                  </a:schemeClr>
                </a:solidFill>
                <a:latin typeface="宋体" panose="02010600030101010101" pitchFamily="2" charset="-122"/>
                <a:ea typeface="宋体" panose="02010600030101010101" pitchFamily="2" charset="-122"/>
              </a:rPr>
              <a:t>，</a:t>
            </a:r>
            <a:r>
              <a:rPr lang="en-US" altLang="zh-CN" sz="1800" b="1" dirty="0">
                <a:solidFill>
                  <a:schemeClr val="tx1">
                    <a:lumMod val="95000"/>
                    <a:lumOff val="5000"/>
                  </a:schemeClr>
                </a:solidFill>
                <a:latin typeface="宋体" panose="02010600030101010101" pitchFamily="2" charset="-122"/>
                <a:ea typeface="宋体" panose="02010600030101010101" pitchFamily="2" charset="-122"/>
              </a:rPr>
              <a:t> 2035</a:t>
            </a:r>
            <a:r>
              <a:rPr lang="zh-CN" altLang="zh-CN" sz="1800" b="1" dirty="0">
                <a:solidFill>
                  <a:schemeClr val="tx1">
                    <a:lumMod val="95000"/>
                    <a:lumOff val="5000"/>
                  </a:schemeClr>
                </a:solidFill>
                <a:latin typeface="宋体" panose="02010600030101010101" pitchFamily="2" charset="-122"/>
                <a:ea typeface="宋体" panose="02010600030101010101" pitchFamily="2" charset="-122"/>
              </a:rPr>
              <a:t>年基本实现国防和军队现代化</a:t>
            </a:r>
            <a:r>
              <a:rPr lang="zh-CN" altLang="en-US" sz="1800" b="1" dirty="0">
                <a:solidFill>
                  <a:schemeClr val="tx1">
                    <a:lumMod val="95000"/>
                    <a:lumOff val="5000"/>
                  </a:schemeClr>
                </a:solidFill>
                <a:latin typeface="宋体" panose="02010600030101010101" pitchFamily="2" charset="-122"/>
                <a:ea typeface="宋体" panose="02010600030101010101" pitchFamily="2" charset="-122"/>
              </a:rPr>
              <a:t>，</a:t>
            </a:r>
            <a:r>
              <a:rPr lang="zh-CN" altLang="zh-CN" sz="1800" b="1" dirty="0">
                <a:solidFill>
                  <a:schemeClr val="tx1">
                    <a:lumMod val="95000"/>
                    <a:lumOff val="5000"/>
                  </a:schemeClr>
                </a:solidFill>
                <a:latin typeface="宋体" panose="02010600030101010101" pitchFamily="2" charset="-122"/>
                <a:ea typeface="宋体" panose="02010600030101010101" pitchFamily="2" charset="-122"/>
              </a:rPr>
              <a:t>到</a:t>
            </a:r>
            <a:r>
              <a:rPr lang="en-US" altLang="zh-CN" sz="1800" b="1" dirty="0">
                <a:solidFill>
                  <a:schemeClr val="tx1">
                    <a:lumMod val="95000"/>
                    <a:lumOff val="5000"/>
                  </a:schemeClr>
                </a:solidFill>
                <a:latin typeface="宋体" panose="02010600030101010101" pitchFamily="2" charset="-122"/>
                <a:ea typeface="宋体" panose="02010600030101010101" pitchFamily="2" charset="-122"/>
              </a:rPr>
              <a:t>21</a:t>
            </a:r>
            <a:r>
              <a:rPr lang="zh-CN" altLang="zh-CN" sz="1800" b="1" dirty="0">
                <a:solidFill>
                  <a:schemeClr val="tx1">
                    <a:lumMod val="95000"/>
                    <a:lumOff val="5000"/>
                  </a:schemeClr>
                </a:solidFill>
                <a:latin typeface="宋体" panose="02010600030101010101" pitchFamily="2" charset="-122"/>
                <a:ea typeface="宋体" panose="02010600030101010101" pitchFamily="2" charset="-122"/>
              </a:rPr>
              <a:t>世纪中叶全面建成世界一流军队</a:t>
            </a:r>
            <a:r>
              <a:rPr lang="zh-CN" altLang="en-US" sz="1800" b="1" dirty="0">
                <a:solidFill>
                  <a:schemeClr val="tx1">
                    <a:lumMod val="95000"/>
                    <a:lumOff val="5000"/>
                  </a:schemeClr>
                </a:solidFill>
                <a:latin typeface="宋体" panose="02010600030101010101" pitchFamily="2" charset="-122"/>
                <a:ea typeface="宋体" panose="02010600030101010101" pitchFamily="2" charset="-122"/>
              </a:rPr>
              <a:t>。</a:t>
            </a:r>
            <a:endParaRPr lang="en-US" altLang="zh-CN" sz="1800" b="1" dirty="0">
              <a:solidFill>
                <a:schemeClr val="tx1">
                  <a:lumMod val="95000"/>
                  <a:lumOff val="5000"/>
                </a:schemeClr>
              </a:solidFill>
              <a:latin typeface="宋体" panose="02010600030101010101" pitchFamily="2" charset="-122"/>
              <a:ea typeface="宋体" panose="02010600030101010101" pitchFamily="2" charset="-122"/>
            </a:endParaRPr>
          </a:p>
          <a:p>
            <a:pPr indent="-540000">
              <a:lnSpc>
                <a:spcPct val="150000"/>
              </a:lnSpc>
            </a:pPr>
            <a:r>
              <a:rPr lang="zh-CN" altLang="zh-CN" sz="1800" b="1" dirty="0">
                <a:solidFill>
                  <a:srgbClr val="0070C0"/>
                </a:solidFill>
                <a:latin typeface="宋体" panose="02010600030101010101" pitchFamily="2" charset="-122"/>
                <a:ea typeface="宋体" panose="02010600030101010101" pitchFamily="2" charset="-122"/>
                <a:cs typeface="Arial Unicode MS"/>
              </a:rPr>
              <a:t>（五）服务构建人类命运共同体</a:t>
            </a:r>
          </a:p>
        </p:txBody>
      </p:sp>
      <p:sp>
        <p:nvSpPr>
          <p:cNvPr id="4" name="矩形 3"/>
          <p:cNvSpPr/>
          <p:nvPr/>
        </p:nvSpPr>
        <p:spPr>
          <a:xfrm>
            <a:off x="1210481" y="1549204"/>
            <a:ext cx="2236510" cy="584775"/>
          </a:xfrm>
          <a:prstGeom prst="rect">
            <a:avLst/>
          </a:prstGeom>
        </p:spPr>
        <p:txBody>
          <a:bodyPr wrap="none">
            <a:spAutoFit/>
          </a:bodyPr>
          <a:lstStyle/>
          <a:p>
            <a:r>
              <a:rPr lang="zh-CN" altLang="en-US" sz="3200" b="1" dirty="0" smtClean="0">
                <a:latin typeface="微软雅黑" pitchFamily="34" charset="-122"/>
                <a:ea typeface="微软雅黑" pitchFamily="34" charset="-122"/>
              </a:rPr>
              <a:t>国防政策：</a:t>
            </a:r>
            <a:endParaRPr lang="zh-CN" altLang="en-US" sz="3200" b="1" dirty="0">
              <a:latin typeface="微软雅黑" pitchFamily="34" charset="-122"/>
              <a:ea typeface="微软雅黑" pitchFamily="34" charset="-122"/>
            </a:endParaRPr>
          </a:p>
        </p:txBody>
      </p:sp>
    </p:spTree>
    <p:extLst>
      <p:ext uri="{BB962C8B-B14F-4D97-AF65-F5344CB8AC3E}">
        <p14:creationId xmlns:p14="http://schemas.microsoft.com/office/powerpoint/2010/main" val="37693295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 Box 45"/>
          <p:cNvSpPr txBox="1">
            <a:spLocks noChangeArrowheads="1"/>
          </p:cNvSpPr>
          <p:nvPr/>
        </p:nvSpPr>
        <p:spPr bwMode="auto">
          <a:xfrm>
            <a:off x="0" y="2643800"/>
            <a:ext cx="12190413" cy="1152792"/>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lgn="ct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三、新中国国防建设历程</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grpSp>
        <p:nvGrpSpPr>
          <p:cNvPr id="2" name="组合 6"/>
          <p:cNvGrpSpPr/>
          <p:nvPr/>
        </p:nvGrpSpPr>
        <p:grpSpPr>
          <a:xfrm>
            <a:off x="5892033" y="5803833"/>
            <a:ext cx="5695914" cy="880738"/>
            <a:chOff x="6578600" y="5511629"/>
            <a:chExt cx="4909256" cy="1092371"/>
          </a:xfrm>
        </p:grpSpPr>
        <p:pic>
          <p:nvPicPr>
            <p:cNvPr id="8" name="图片 7" descr="201312128152626774.jpg"/>
            <p:cNvPicPr>
              <a:picLocks noChangeAspect="1"/>
            </p:cNvPicPr>
            <p:nvPr/>
          </p:nvPicPr>
          <p:blipFill>
            <a:blip r:embed="rId2"/>
            <a:srcRect r="66667"/>
            <a:stretch>
              <a:fillRect/>
            </a:stretch>
          </p:blipFill>
          <p:spPr>
            <a:xfrm>
              <a:off x="6578600" y="5522918"/>
              <a:ext cx="1506378" cy="1081082"/>
            </a:xfrm>
            <a:prstGeom prst="rect">
              <a:avLst/>
            </a:prstGeom>
            <a:ln>
              <a:solidFill>
                <a:srgbClr val="FFFF00"/>
              </a:solidFill>
            </a:ln>
          </p:spPr>
        </p:pic>
        <p:pic>
          <p:nvPicPr>
            <p:cNvPr id="9" name="图片 8" descr="201312128152626774.jpg"/>
            <p:cNvPicPr>
              <a:picLocks noChangeAspect="1"/>
            </p:cNvPicPr>
            <p:nvPr/>
          </p:nvPicPr>
          <p:blipFill>
            <a:blip r:embed="rId2"/>
            <a:srcRect l="32667" r="34401"/>
            <a:stretch>
              <a:fillRect/>
            </a:stretch>
          </p:blipFill>
          <p:spPr>
            <a:xfrm>
              <a:off x="8317088" y="5522918"/>
              <a:ext cx="1488243" cy="1081082"/>
            </a:xfrm>
            <a:prstGeom prst="rect">
              <a:avLst/>
            </a:prstGeom>
            <a:ln>
              <a:solidFill>
                <a:srgbClr val="FFFF00"/>
              </a:solidFill>
            </a:ln>
          </p:spPr>
        </p:pic>
        <p:pic>
          <p:nvPicPr>
            <p:cNvPr id="10" name="图片 9" descr="201312128152626774.jpg"/>
            <p:cNvPicPr>
              <a:picLocks noChangeAspect="1"/>
            </p:cNvPicPr>
            <p:nvPr/>
          </p:nvPicPr>
          <p:blipFill>
            <a:blip r:embed="rId2"/>
            <a:srcRect l="64667"/>
            <a:stretch>
              <a:fillRect/>
            </a:stretch>
          </p:blipFill>
          <p:spPr>
            <a:xfrm>
              <a:off x="10001956" y="5511629"/>
              <a:ext cx="1485900" cy="1081082"/>
            </a:xfrm>
            <a:prstGeom prst="rect">
              <a:avLst/>
            </a:prstGeom>
            <a:ln>
              <a:solidFill>
                <a:srgbClr val="FFFF00"/>
              </a:solidFill>
            </a:ln>
          </p:spPr>
        </p:pic>
      </p:grpSp>
    </p:spTree>
    <p:extLst>
      <p:ext uri="{BB962C8B-B14F-4D97-AF65-F5344CB8AC3E}">
        <p14:creationId xmlns:p14="http://schemas.microsoft.com/office/powerpoint/2010/main" val="24861797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Line 91"/>
          <p:cNvSpPr>
            <a:spLocks noChangeShapeType="1"/>
          </p:cNvSpPr>
          <p:nvPr/>
        </p:nvSpPr>
        <p:spPr bwMode="invGray">
          <a:xfrm>
            <a:off x="5484100" y="1194481"/>
            <a:ext cx="6272983" cy="0"/>
          </a:xfrm>
          <a:prstGeom prst="line">
            <a:avLst/>
          </a:prstGeom>
          <a:noFill/>
          <a:ln w="9525">
            <a:solidFill>
              <a:srgbClr val="FFFFFF">
                <a:alpha val="20000"/>
              </a:srgbClr>
            </a:solidFill>
            <a:round/>
            <a:headEnd/>
            <a:tailEnd/>
          </a:ln>
        </p:spPr>
        <p:txBody>
          <a:bodyPr lIns="91423" tIns="45711" rIns="91423" bIns="45711"/>
          <a:lstStyle/>
          <a:p>
            <a:endParaRPr lang="zh-CN" altLang="en-US">
              <a:latin typeface="黑体" pitchFamily="2" charset="-122"/>
              <a:ea typeface="黑体" pitchFamily="2" charset="-122"/>
            </a:endParaRPr>
          </a:p>
        </p:txBody>
      </p:sp>
      <p:grpSp>
        <p:nvGrpSpPr>
          <p:cNvPr id="7" name="Group 30"/>
          <p:cNvGrpSpPr>
            <a:grpSpLocks/>
          </p:cNvGrpSpPr>
          <p:nvPr/>
        </p:nvGrpSpPr>
        <p:grpSpPr bwMode="auto">
          <a:xfrm flipH="1">
            <a:off x="635782" y="2002137"/>
            <a:ext cx="3438076" cy="3429794"/>
            <a:chOff x="1955" y="1224"/>
            <a:chExt cx="1911" cy="1911"/>
          </a:xfrm>
        </p:grpSpPr>
        <p:sp>
          <p:nvSpPr>
            <p:cNvPr id="13384" name="Oval 31"/>
            <p:cNvSpPr>
              <a:spLocks noChangeArrowheads="1"/>
            </p:cNvSpPr>
            <p:nvPr/>
          </p:nvSpPr>
          <p:spPr bwMode="gray">
            <a:xfrm>
              <a:off x="1955" y="1224"/>
              <a:ext cx="1911" cy="1911"/>
            </a:xfrm>
            <a:prstGeom prst="ellipse">
              <a:avLst/>
            </a:prstGeom>
            <a:noFill/>
            <a:ln w="12700"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85" name="Oval 32"/>
            <p:cNvSpPr>
              <a:spLocks noChangeArrowheads="1"/>
            </p:cNvSpPr>
            <p:nvPr/>
          </p:nvSpPr>
          <p:spPr bwMode="gray">
            <a:xfrm>
              <a:off x="2080" y="1355"/>
              <a:ext cx="1660" cy="1660"/>
            </a:xfrm>
            <a:prstGeom prst="ellipse">
              <a:avLst/>
            </a:prstGeom>
            <a:noFill/>
            <a:ln w="28575"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86" name="Oval 33"/>
            <p:cNvSpPr>
              <a:spLocks noChangeArrowheads="1"/>
            </p:cNvSpPr>
            <p:nvPr/>
          </p:nvSpPr>
          <p:spPr bwMode="gray">
            <a:xfrm>
              <a:off x="2218" y="1499"/>
              <a:ext cx="1396" cy="1396"/>
            </a:xfrm>
            <a:prstGeom prst="ellipse">
              <a:avLst/>
            </a:prstGeom>
            <a:noFill/>
            <a:ln w="38100"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87" name="Oval 34"/>
            <p:cNvSpPr>
              <a:spLocks noChangeArrowheads="1"/>
            </p:cNvSpPr>
            <p:nvPr/>
          </p:nvSpPr>
          <p:spPr bwMode="gray">
            <a:xfrm>
              <a:off x="2338" y="1643"/>
              <a:ext cx="1132" cy="1132"/>
            </a:xfrm>
            <a:prstGeom prst="ellipse">
              <a:avLst/>
            </a:prstGeom>
            <a:noFill/>
            <a:ln w="57150"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88" name="Oval 35"/>
            <p:cNvSpPr>
              <a:spLocks noChangeArrowheads="1"/>
            </p:cNvSpPr>
            <p:nvPr/>
          </p:nvSpPr>
          <p:spPr bwMode="gray">
            <a:xfrm>
              <a:off x="2476" y="1781"/>
              <a:ext cx="868" cy="868"/>
            </a:xfrm>
            <a:prstGeom prst="ellipse">
              <a:avLst/>
            </a:prstGeom>
            <a:noFill/>
            <a:ln w="57150"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89" name="Oval 36"/>
            <p:cNvSpPr>
              <a:spLocks noChangeArrowheads="1"/>
            </p:cNvSpPr>
            <p:nvPr/>
          </p:nvSpPr>
          <p:spPr bwMode="gray">
            <a:xfrm>
              <a:off x="2602" y="1901"/>
              <a:ext cx="616" cy="616"/>
            </a:xfrm>
            <a:prstGeom prst="ellipse">
              <a:avLst/>
            </a:prstGeom>
            <a:noFill/>
            <a:ln w="76200"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90" name="Oval 37"/>
            <p:cNvSpPr>
              <a:spLocks noChangeArrowheads="1"/>
            </p:cNvSpPr>
            <p:nvPr/>
          </p:nvSpPr>
          <p:spPr bwMode="gray">
            <a:xfrm>
              <a:off x="2716" y="2021"/>
              <a:ext cx="388" cy="388"/>
            </a:xfrm>
            <a:prstGeom prst="ellipse">
              <a:avLst/>
            </a:prstGeom>
            <a:noFill/>
            <a:ln w="9525"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grpSp>
      <p:pic>
        <p:nvPicPr>
          <p:cNvPr id="13319" name="Picture 38" descr="worldmap_ani8"/>
          <p:cNvPicPr>
            <a:picLocks noChangeAspect="1" noChangeArrowheads="1" noCrop="1"/>
          </p:cNvPicPr>
          <p:nvPr/>
        </p:nvPicPr>
        <p:blipFill>
          <a:blip r:embed="rId2" cstate="print"/>
          <a:srcRect/>
          <a:stretch>
            <a:fillRect/>
          </a:stretch>
        </p:blipFill>
        <p:spPr bwMode="gray">
          <a:xfrm>
            <a:off x="1556413" y="2965205"/>
            <a:ext cx="1609514" cy="1613273"/>
          </a:xfrm>
          <a:prstGeom prst="rect">
            <a:avLst/>
          </a:prstGeom>
          <a:noFill/>
          <a:ln w="9525">
            <a:noFill/>
            <a:miter lim="800000"/>
            <a:headEnd/>
            <a:tailEnd/>
          </a:ln>
        </p:spPr>
      </p:pic>
      <p:sp>
        <p:nvSpPr>
          <p:cNvPr id="116" name="Rectangle 12"/>
          <p:cNvSpPr>
            <a:spLocks noChangeArrowheads="1"/>
          </p:cNvSpPr>
          <p:nvPr/>
        </p:nvSpPr>
        <p:spPr bwMode="auto">
          <a:xfrm>
            <a:off x="4798048" y="3382145"/>
            <a:ext cx="4807408" cy="646313"/>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新中国国防</a:t>
            </a:r>
            <a:r>
              <a:rPr lang="zh-CN" altLang="en-US" sz="3600" dirty="0">
                <a:solidFill>
                  <a:srgbClr val="000066"/>
                </a:solidFill>
                <a:latin typeface="黑体" pitchFamily="2" charset="-122"/>
                <a:ea typeface="黑体" pitchFamily="2" charset="-122"/>
              </a:rPr>
              <a:t>建设</a:t>
            </a:r>
            <a:r>
              <a:rPr lang="zh-CN" altLang="en-US" sz="3600" dirty="0" smtClean="0">
                <a:solidFill>
                  <a:srgbClr val="000066"/>
                </a:solidFill>
                <a:latin typeface="黑体" pitchFamily="2" charset="-122"/>
                <a:ea typeface="黑体" pitchFamily="2" charset="-122"/>
              </a:rPr>
              <a:t>历程</a:t>
            </a:r>
            <a:endParaRPr lang="zh-CN" altLang="en-US" sz="3600" dirty="0">
              <a:solidFill>
                <a:srgbClr val="000066"/>
              </a:solidFill>
              <a:latin typeface="黑体" pitchFamily="2" charset="-122"/>
              <a:ea typeface="黑体" pitchFamily="2" charset="-122"/>
            </a:endParaRPr>
          </a:p>
        </p:txBody>
      </p:sp>
      <p:pic>
        <p:nvPicPr>
          <p:cNvPr id="257"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24482" y="91217"/>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组合 14"/>
          <p:cNvGrpSpPr/>
          <p:nvPr/>
        </p:nvGrpSpPr>
        <p:grpSpPr>
          <a:xfrm>
            <a:off x="4288986" y="1356283"/>
            <a:ext cx="5601376" cy="4493303"/>
            <a:chOff x="4287245" y="1546676"/>
            <a:chExt cx="5601376" cy="4493303"/>
          </a:xfrm>
        </p:grpSpPr>
        <p:sp>
          <p:nvSpPr>
            <p:cNvPr id="96" name="Rectangle 12"/>
            <p:cNvSpPr>
              <a:spLocks noChangeArrowheads="1"/>
            </p:cNvSpPr>
            <p:nvPr/>
          </p:nvSpPr>
          <p:spPr bwMode="auto">
            <a:xfrm>
              <a:off x="4822618" y="4440240"/>
              <a:ext cx="4556513" cy="646313"/>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新中国国防建设成就</a:t>
              </a:r>
              <a:endParaRPr lang="zh-CN" altLang="en-US" sz="3600" dirty="0">
                <a:solidFill>
                  <a:srgbClr val="000066"/>
                </a:solidFill>
                <a:latin typeface="黑体" pitchFamily="2" charset="-122"/>
                <a:ea typeface="黑体" pitchFamily="2" charset="-122"/>
              </a:endParaRPr>
            </a:p>
          </p:txBody>
        </p:sp>
        <p:grpSp>
          <p:nvGrpSpPr>
            <p:cNvPr id="14" name="组合 13"/>
            <p:cNvGrpSpPr/>
            <p:nvPr/>
          </p:nvGrpSpPr>
          <p:grpSpPr>
            <a:xfrm>
              <a:off x="4287245" y="1546676"/>
              <a:ext cx="5601376" cy="4493303"/>
              <a:chOff x="4287245" y="1546676"/>
              <a:chExt cx="5601376" cy="4493303"/>
            </a:xfrm>
          </p:grpSpPr>
          <p:grpSp>
            <p:nvGrpSpPr>
              <p:cNvPr id="8" name="Group 55"/>
              <p:cNvGrpSpPr>
                <a:grpSpLocks noChangeAspect="1"/>
              </p:cNvGrpSpPr>
              <p:nvPr/>
            </p:nvGrpSpPr>
            <p:grpSpPr bwMode="auto">
              <a:xfrm rot="4976862" flipH="1">
                <a:off x="4277633" y="2779258"/>
                <a:ext cx="487475" cy="468251"/>
                <a:chOff x="1944" y="1111"/>
                <a:chExt cx="204" cy="196"/>
              </a:xfrm>
            </p:grpSpPr>
            <p:pic>
              <p:nvPicPr>
                <p:cNvPr id="13367" name="Picture 56" descr="circuler_1"/>
                <p:cNvPicPr>
                  <a:picLocks noChangeAspect="1" noChangeArrowheads="1"/>
                </p:cNvPicPr>
                <p:nvPr/>
              </p:nvPicPr>
              <p:blipFill>
                <a:blip r:embed="rId4" cstate="print"/>
                <a:srcRect/>
                <a:stretch>
                  <a:fillRect/>
                </a:stretch>
              </p:blipFill>
              <p:spPr bwMode="gray">
                <a:xfrm flipH="1">
                  <a:off x="1961" y="1124"/>
                  <a:ext cx="174" cy="172"/>
                </a:xfrm>
                <a:prstGeom prst="rect">
                  <a:avLst/>
                </a:prstGeom>
                <a:noFill/>
                <a:ln w="9525">
                  <a:noFill/>
                  <a:miter lim="800000"/>
                  <a:headEnd/>
                  <a:tailEnd/>
                </a:ln>
              </p:spPr>
            </p:pic>
            <p:grpSp>
              <p:nvGrpSpPr>
                <p:cNvPr id="9" name="Oval 57"/>
                <p:cNvGrpSpPr>
                  <a:grpSpLocks/>
                </p:cNvGrpSpPr>
                <p:nvPr/>
              </p:nvGrpSpPr>
              <p:grpSpPr bwMode="auto">
                <a:xfrm rot="4976862" flipH="1">
                  <a:off x="1959" y="1120"/>
                  <a:ext cx="179" cy="179"/>
                  <a:chOff x="5151120" y="4035552"/>
                  <a:chExt cx="426720" cy="426720"/>
                </a:xfrm>
              </p:grpSpPr>
              <p:pic>
                <p:nvPicPr>
                  <p:cNvPr id="13382" name="Oval 57"/>
                  <p:cNvPicPr>
                    <a:picLocks noChangeArrowheads="1"/>
                  </p:cNvPicPr>
                  <p:nvPr/>
                </p:nvPicPr>
                <p:blipFill>
                  <a:blip r:embed="rId5" cstate="print"/>
                  <a:srcRect/>
                  <a:stretch>
                    <a:fillRect/>
                  </a:stretch>
                </p:blipFill>
                <p:spPr bwMode="gray">
                  <a:xfrm>
                    <a:off x="5151120" y="4035552"/>
                    <a:ext cx="426720" cy="426720"/>
                  </a:xfrm>
                  <a:prstGeom prst="rect">
                    <a:avLst/>
                  </a:prstGeom>
                  <a:noFill/>
                  <a:ln w="9525">
                    <a:noFill/>
                    <a:miter lim="800000"/>
                    <a:headEnd/>
                    <a:tailEnd/>
                  </a:ln>
                </p:spPr>
              </p:pic>
              <p:sp>
                <p:nvSpPr>
                  <p:cNvPr id="13383" name="Text Box 32"/>
                  <p:cNvSpPr txBox="1">
                    <a:spLocks noChangeArrowheads="1"/>
                  </p:cNvSpPr>
                  <p:nvPr/>
                </p:nvSpPr>
                <p:spPr bwMode="auto">
                  <a:xfrm rot="4976862">
                    <a:off x="5217632" y="4102138"/>
                    <a:ext cx="292249" cy="290599"/>
                  </a:xfrm>
                  <a:prstGeom prst="rect">
                    <a:avLst/>
                  </a:prstGeom>
                  <a:no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0" name="Group 58"/>
                <p:cNvGrpSpPr>
                  <a:grpSpLocks/>
                </p:cNvGrpSpPr>
                <p:nvPr/>
              </p:nvGrpSpPr>
              <p:grpSpPr bwMode="auto">
                <a:xfrm rot="1297425" flipV="1">
                  <a:off x="1957" y="1252"/>
                  <a:ext cx="148" cy="36"/>
                  <a:chOff x="2524" y="1060"/>
                  <a:chExt cx="898" cy="236"/>
                </a:xfrm>
              </p:grpSpPr>
              <p:grpSp>
                <p:nvGrpSpPr>
                  <p:cNvPr id="11" name="Group 59"/>
                  <p:cNvGrpSpPr>
                    <a:grpSpLocks/>
                  </p:cNvGrpSpPr>
                  <p:nvPr/>
                </p:nvGrpSpPr>
                <p:grpSpPr bwMode="auto">
                  <a:xfrm>
                    <a:off x="2524" y="1060"/>
                    <a:ext cx="742" cy="186"/>
                    <a:chOff x="1565" y="2568"/>
                    <a:chExt cx="1118" cy="279"/>
                  </a:xfrm>
                </p:grpSpPr>
                <p:sp>
                  <p:nvSpPr>
                    <p:cNvPr id="13378" name="AutoShape 60"/>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79" name="AutoShape 61"/>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80" name="AutoShape 62"/>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81" name="AutoShape 63"/>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2" name="Group 64"/>
                  <p:cNvGrpSpPr>
                    <a:grpSpLocks/>
                  </p:cNvGrpSpPr>
                  <p:nvPr/>
                </p:nvGrpSpPr>
                <p:grpSpPr bwMode="auto">
                  <a:xfrm rot="1353540">
                    <a:off x="2680" y="1110"/>
                    <a:ext cx="742" cy="186"/>
                    <a:chOff x="1565" y="2568"/>
                    <a:chExt cx="1118" cy="279"/>
                  </a:xfrm>
                </p:grpSpPr>
                <p:sp>
                  <p:nvSpPr>
                    <p:cNvPr id="13374" name="AutoShape 65"/>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75" name="AutoShape 66"/>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76" name="AutoShape 67"/>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77" name="AutoShape 68"/>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sp>
              <p:nvSpPr>
                <p:cNvPr id="13370" name="Arc 69"/>
                <p:cNvSpPr>
                  <a:spLocks/>
                </p:cNvSpPr>
                <p:nvPr/>
              </p:nvSpPr>
              <p:spPr bwMode="gray">
                <a:xfrm rot="3847716">
                  <a:off x="1948" y="1107"/>
                  <a:ext cx="196" cy="204"/>
                </a:xfrm>
                <a:custGeom>
                  <a:avLst/>
                  <a:gdLst>
                    <a:gd name="T0" fmla="*/ 0 w 43200"/>
                    <a:gd name="T1" fmla="*/ 0 h 43155"/>
                    <a:gd name="T2" fmla="*/ 0 w 43200"/>
                    <a:gd name="T3" fmla="*/ 0 h 43155"/>
                    <a:gd name="T4" fmla="*/ 0 w 43200"/>
                    <a:gd name="T5" fmla="*/ 0 h 43155"/>
                    <a:gd name="T6" fmla="*/ 0 60000 65536"/>
                    <a:gd name="T7" fmla="*/ 0 60000 65536"/>
                    <a:gd name="T8" fmla="*/ 0 60000 65536"/>
                    <a:gd name="T9" fmla="*/ 0 w 43200"/>
                    <a:gd name="T10" fmla="*/ 0 h 43155"/>
                    <a:gd name="T11" fmla="*/ 43200 w 43200"/>
                    <a:gd name="T12" fmla="*/ 43155 h 43155"/>
                  </a:gdLst>
                  <a:ahLst/>
                  <a:cxnLst>
                    <a:cxn ang="T6">
                      <a:pos x="T0" y="T1"/>
                    </a:cxn>
                    <a:cxn ang="T7">
                      <a:pos x="T2" y="T3"/>
                    </a:cxn>
                    <a:cxn ang="T8">
                      <a:pos x="T4" y="T5"/>
                    </a:cxn>
                  </a:cxnLst>
                  <a:rect l="T9" t="T10" r="T11" b="T12"/>
                  <a:pathLst>
                    <a:path w="43200" h="43155" fill="none"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path>
                    <a:path w="43200" h="43155" stroke="0"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lnTo>
                        <a:pt x="21600" y="21600"/>
                      </a:lnTo>
                      <a:close/>
                    </a:path>
                  </a:pathLst>
                </a:custGeom>
                <a:noFill/>
                <a:ln w="12700">
                  <a:solidFill>
                    <a:srgbClr val="000000"/>
                  </a:solidFill>
                  <a:prstDash val="sysDot"/>
                  <a:round/>
                  <a:headEnd/>
                  <a:tailEnd type="triangle" w="sm" len="sm"/>
                </a:ln>
              </p:spPr>
              <p:txBody>
                <a:bodyPr wrap="none" anchor="ctr"/>
                <a:lstStyle/>
                <a:p>
                  <a:endParaRPr lang="zh-CN" altLang="en-US">
                    <a:latin typeface="黑体" pitchFamily="2" charset="-122"/>
                    <a:ea typeface="黑体" pitchFamily="2" charset="-122"/>
                  </a:endParaRPr>
                </a:p>
              </p:txBody>
            </p:sp>
            <p:pic>
              <p:nvPicPr>
                <p:cNvPr id="13371" name="Picture 70" descr="light_shadow1"/>
                <p:cNvPicPr>
                  <a:picLocks noChangeAspect="1" noChangeArrowheads="1"/>
                </p:cNvPicPr>
                <p:nvPr/>
              </p:nvPicPr>
              <p:blipFill>
                <a:blip r:embed="rId6" cstate="print"/>
                <a:srcRect t="23740"/>
                <a:stretch>
                  <a:fillRect/>
                </a:stretch>
              </p:blipFill>
              <p:spPr bwMode="gray">
                <a:xfrm rot="2569845" flipH="1">
                  <a:off x="2015" y="1139"/>
                  <a:ext cx="129" cy="84"/>
                </a:xfrm>
                <a:prstGeom prst="rect">
                  <a:avLst/>
                </a:prstGeom>
                <a:noFill/>
                <a:ln w="9525">
                  <a:noFill/>
                  <a:miter lim="800000"/>
                  <a:headEnd/>
                  <a:tailEnd/>
                </a:ln>
              </p:spPr>
            </p:pic>
          </p:grpSp>
          <p:sp>
            <p:nvSpPr>
              <p:cNvPr id="13324" name="Rectangle 12"/>
              <p:cNvSpPr>
                <a:spLocks noChangeArrowheads="1"/>
              </p:cNvSpPr>
              <p:nvPr/>
            </p:nvSpPr>
            <p:spPr bwMode="auto">
              <a:xfrm>
                <a:off x="4822618" y="2523052"/>
                <a:ext cx="4781097" cy="646313"/>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新时代</a:t>
                </a:r>
                <a:r>
                  <a:rPr lang="zh-CN" altLang="en-US" sz="3600" dirty="0">
                    <a:solidFill>
                      <a:srgbClr val="000066"/>
                    </a:solidFill>
                    <a:latin typeface="黑体" pitchFamily="2" charset="-122"/>
                    <a:ea typeface="黑体" pitchFamily="2" charset="-122"/>
                  </a:rPr>
                  <a:t>中国国防</a:t>
                </a:r>
                <a:r>
                  <a:rPr lang="zh-CN" altLang="en-US" sz="3600" dirty="0" smtClean="0">
                    <a:solidFill>
                      <a:srgbClr val="000066"/>
                    </a:solidFill>
                    <a:latin typeface="黑体" pitchFamily="2" charset="-122"/>
                    <a:ea typeface="黑体" pitchFamily="2" charset="-122"/>
                  </a:rPr>
                  <a:t>政策</a:t>
                </a:r>
                <a:endParaRPr lang="zh-CN" altLang="zh-CN" sz="3600" dirty="0">
                  <a:solidFill>
                    <a:srgbClr val="000066"/>
                  </a:solidFill>
                  <a:latin typeface="黑体" pitchFamily="2" charset="-122"/>
                  <a:ea typeface="黑体" pitchFamily="2" charset="-122"/>
                </a:endParaRPr>
              </a:p>
            </p:txBody>
          </p:sp>
          <p:cxnSp>
            <p:nvCxnSpPr>
              <p:cNvPr id="83" name="直接连接符 82"/>
              <p:cNvCxnSpPr/>
              <p:nvPr/>
            </p:nvCxnSpPr>
            <p:spPr>
              <a:xfrm flipV="1">
                <a:off x="4908002" y="3281448"/>
                <a:ext cx="4680138" cy="2"/>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nvGrpSpPr>
              <p:cNvPr id="98" name="Group 55"/>
              <p:cNvGrpSpPr>
                <a:grpSpLocks noChangeAspect="1"/>
              </p:cNvGrpSpPr>
              <p:nvPr/>
            </p:nvGrpSpPr>
            <p:grpSpPr bwMode="auto">
              <a:xfrm rot="4976862" flipH="1">
                <a:off x="4303300" y="3725610"/>
                <a:ext cx="487475" cy="468251"/>
                <a:chOff x="1944" y="1111"/>
                <a:chExt cx="204" cy="196"/>
              </a:xfrm>
            </p:grpSpPr>
            <p:pic>
              <p:nvPicPr>
                <p:cNvPr id="99" name="Picture 56" descr="circuler_1"/>
                <p:cNvPicPr>
                  <a:picLocks noChangeAspect="1" noChangeArrowheads="1"/>
                </p:cNvPicPr>
                <p:nvPr/>
              </p:nvPicPr>
              <p:blipFill>
                <a:blip r:embed="rId4" cstate="print"/>
                <a:srcRect/>
                <a:stretch>
                  <a:fillRect/>
                </a:stretch>
              </p:blipFill>
              <p:spPr bwMode="gray">
                <a:xfrm flipH="1">
                  <a:off x="1961" y="1124"/>
                  <a:ext cx="174" cy="172"/>
                </a:xfrm>
                <a:prstGeom prst="rect">
                  <a:avLst/>
                </a:prstGeom>
                <a:noFill/>
                <a:ln w="9525">
                  <a:noFill/>
                  <a:miter lim="800000"/>
                  <a:headEnd/>
                  <a:tailEnd/>
                </a:ln>
              </p:spPr>
            </p:pic>
            <p:grpSp>
              <p:nvGrpSpPr>
                <p:cNvPr id="100" name="Oval 57"/>
                <p:cNvGrpSpPr>
                  <a:grpSpLocks/>
                </p:cNvGrpSpPr>
                <p:nvPr/>
              </p:nvGrpSpPr>
              <p:grpSpPr bwMode="auto">
                <a:xfrm rot="4976862" flipH="1">
                  <a:off x="1959" y="1120"/>
                  <a:ext cx="179" cy="179"/>
                  <a:chOff x="5151120" y="4035552"/>
                  <a:chExt cx="426720" cy="426720"/>
                </a:xfrm>
              </p:grpSpPr>
              <p:pic>
                <p:nvPicPr>
                  <p:cNvPr id="114" name="Oval 57"/>
                  <p:cNvPicPr>
                    <a:picLocks noChangeArrowheads="1"/>
                  </p:cNvPicPr>
                  <p:nvPr/>
                </p:nvPicPr>
                <p:blipFill>
                  <a:blip r:embed="rId5" cstate="print"/>
                  <a:srcRect/>
                  <a:stretch>
                    <a:fillRect/>
                  </a:stretch>
                </p:blipFill>
                <p:spPr bwMode="gray">
                  <a:xfrm>
                    <a:off x="5151120" y="4035552"/>
                    <a:ext cx="426720" cy="426720"/>
                  </a:xfrm>
                  <a:prstGeom prst="rect">
                    <a:avLst/>
                  </a:prstGeom>
                  <a:noFill/>
                  <a:ln w="9525">
                    <a:noFill/>
                    <a:miter lim="800000"/>
                    <a:headEnd/>
                    <a:tailEnd/>
                  </a:ln>
                </p:spPr>
              </p:pic>
              <p:sp>
                <p:nvSpPr>
                  <p:cNvPr id="115" name="Text Box 32"/>
                  <p:cNvSpPr txBox="1">
                    <a:spLocks noChangeArrowheads="1"/>
                  </p:cNvSpPr>
                  <p:nvPr/>
                </p:nvSpPr>
                <p:spPr bwMode="auto">
                  <a:xfrm rot="4976862">
                    <a:off x="5217632" y="4102138"/>
                    <a:ext cx="292249" cy="290599"/>
                  </a:xfrm>
                  <a:prstGeom prst="rect">
                    <a:avLst/>
                  </a:prstGeom>
                  <a:no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01" name="Group 58"/>
                <p:cNvGrpSpPr>
                  <a:grpSpLocks/>
                </p:cNvGrpSpPr>
                <p:nvPr/>
              </p:nvGrpSpPr>
              <p:grpSpPr bwMode="auto">
                <a:xfrm rot="1297425" flipV="1">
                  <a:off x="1954" y="1254"/>
                  <a:ext cx="148" cy="36"/>
                  <a:chOff x="2522" y="1060"/>
                  <a:chExt cx="900" cy="236"/>
                </a:xfrm>
              </p:grpSpPr>
              <p:grpSp>
                <p:nvGrpSpPr>
                  <p:cNvPr id="104" name="Group 59"/>
                  <p:cNvGrpSpPr>
                    <a:grpSpLocks/>
                  </p:cNvGrpSpPr>
                  <p:nvPr/>
                </p:nvGrpSpPr>
                <p:grpSpPr bwMode="auto">
                  <a:xfrm>
                    <a:off x="2522" y="1060"/>
                    <a:ext cx="742" cy="186"/>
                    <a:chOff x="1565" y="2568"/>
                    <a:chExt cx="1118" cy="279"/>
                  </a:xfrm>
                </p:grpSpPr>
                <p:sp>
                  <p:nvSpPr>
                    <p:cNvPr id="110" name="AutoShape 60"/>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11" name="AutoShape 61"/>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12" name="AutoShape 62"/>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13" name="AutoShape 63"/>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05" name="Group 64"/>
                  <p:cNvGrpSpPr>
                    <a:grpSpLocks/>
                  </p:cNvGrpSpPr>
                  <p:nvPr/>
                </p:nvGrpSpPr>
                <p:grpSpPr bwMode="auto">
                  <a:xfrm rot="1353540">
                    <a:off x="2680" y="1110"/>
                    <a:ext cx="742" cy="186"/>
                    <a:chOff x="1565" y="2568"/>
                    <a:chExt cx="1118" cy="279"/>
                  </a:xfrm>
                </p:grpSpPr>
                <p:sp>
                  <p:nvSpPr>
                    <p:cNvPr id="106" name="AutoShape 65"/>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07" name="AutoShape 66"/>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08" name="AutoShape 67"/>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09" name="AutoShape 68"/>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sp>
              <p:nvSpPr>
                <p:cNvPr id="102" name="Arc 69"/>
                <p:cNvSpPr>
                  <a:spLocks/>
                </p:cNvSpPr>
                <p:nvPr/>
              </p:nvSpPr>
              <p:spPr bwMode="gray">
                <a:xfrm rot="3847716">
                  <a:off x="1948" y="1107"/>
                  <a:ext cx="196" cy="204"/>
                </a:xfrm>
                <a:custGeom>
                  <a:avLst/>
                  <a:gdLst>
                    <a:gd name="T0" fmla="*/ 0 w 43200"/>
                    <a:gd name="T1" fmla="*/ 0 h 43155"/>
                    <a:gd name="T2" fmla="*/ 0 w 43200"/>
                    <a:gd name="T3" fmla="*/ 0 h 43155"/>
                    <a:gd name="T4" fmla="*/ 0 w 43200"/>
                    <a:gd name="T5" fmla="*/ 0 h 43155"/>
                    <a:gd name="T6" fmla="*/ 0 60000 65536"/>
                    <a:gd name="T7" fmla="*/ 0 60000 65536"/>
                    <a:gd name="T8" fmla="*/ 0 60000 65536"/>
                    <a:gd name="T9" fmla="*/ 0 w 43200"/>
                    <a:gd name="T10" fmla="*/ 0 h 43155"/>
                    <a:gd name="T11" fmla="*/ 43200 w 43200"/>
                    <a:gd name="T12" fmla="*/ 43155 h 43155"/>
                  </a:gdLst>
                  <a:ahLst/>
                  <a:cxnLst>
                    <a:cxn ang="T6">
                      <a:pos x="T0" y="T1"/>
                    </a:cxn>
                    <a:cxn ang="T7">
                      <a:pos x="T2" y="T3"/>
                    </a:cxn>
                    <a:cxn ang="T8">
                      <a:pos x="T4" y="T5"/>
                    </a:cxn>
                  </a:cxnLst>
                  <a:rect l="T9" t="T10" r="T11" b="T12"/>
                  <a:pathLst>
                    <a:path w="43200" h="43155" fill="none"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path>
                    <a:path w="43200" h="43155" stroke="0"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lnTo>
                        <a:pt x="21600" y="21600"/>
                      </a:lnTo>
                      <a:close/>
                    </a:path>
                  </a:pathLst>
                </a:custGeom>
                <a:noFill/>
                <a:ln w="12700">
                  <a:solidFill>
                    <a:srgbClr val="000000"/>
                  </a:solidFill>
                  <a:prstDash val="sysDot"/>
                  <a:round/>
                  <a:headEnd/>
                  <a:tailEnd type="triangle" w="sm" len="sm"/>
                </a:ln>
              </p:spPr>
              <p:txBody>
                <a:bodyPr wrap="none" anchor="ctr"/>
                <a:lstStyle/>
                <a:p>
                  <a:endParaRPr lang="zh-CN" altLang="en-US">
                    <a:latin typeface="黑体" pitchFamily="2" charset="-122"/>
                    <a:ea typeface="黑体" pitchFamily="2" charset="-122"/>
                  </a:endParaRPr>
                </a:p>
              </p:txBody>
            </p:sp>
            <p:pic>
              <p:nvPicPr>
                <p:cNvPr id="103" name="Picture 70" descr="light_shadow1"/>
                <p:cNvPicPr>
                  <a:picLocks noChangeAspect="1" noChangeArrowheads="1"/>
                </p:cNvPicPr>
                <p:nvPr/>
              </p:nvPicPr>
              <p:blipFill>
                <a:blip r:embed="rId6" cstate="print"/>
                <a:srcRect t="23740"/>
                <a:stretch>
                  <a:fillRect/>
                </a:stretch>
              </p:blipFill>
              <p:spPr bwMode="gray">
                <a:xfrm rot="2569845" flipH="1">
                  <a:off x="2015" y="1139"/>
                  <a:ext cx="129" cy="84"/>
                </a:xfrm>
                <a:prstGeom prst="rect">
                  <a:avLst/>
                </a:prstGeom>
                <a:noFill/>
                <a:ln w="9525">
                  <a:noFill/>
                  <a:miter lim="800000"/>
                  <a:headEnd/>
                  <a:tailEnd/>
                </a:ln>
              </p:spPr>
            </p:pic>
          </p:grpSp>
          <p:cxnSp>
            <p:nvCxnSpPr>
              <p:cNvPr id="117" name="直接连接符 116"/>
              <p:cNvCxnSpPr/>
              <p:nvPr/>
            </p:nvCxnSpPr>
            <p:spPr>
              <a:xfrm>
                <a:off x="4849788" y="4218851"/>
                <a:ext cx="4738352" cy="0"/>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18" name="Group 55"/>
              <p:cNvGrpSpPr>
                <a:grpSpLocks noChangeAspect="1"/>
              </p:cNvGrpSpPr>
              <p:nvPr/>
            </p:nvGrpSpPr>
            <p:grpSpPr bwMode="auto">
              <a:xfrm rot="4976862" flipH="1">
                <a:off x="4324684" y="1868957"/>
                <a:ext cx="487475" cy="468251"/>
                <a:chOff x="1944" y="1111"/>
                <a:chExt cx="204" cy="196"/>
              </a:xfrm>
            </p:grpSpPr>
            <p:pic>
              <p:nvPicPr>
                <p:cNvPr id="119" name="Picture 56" descr="circuler_1"/>
                <p:cNvPicPr>
                  <a:picLocks noChangeAspect="1" noChangeArrowheads="1"/>
                </p:cNvPicPr>
                <p:nvPr/>
              </p:nvPicPr>
              <p:blipFill>
                <a:blip r:embed="rId4" cstate="print"/>
                <a:srcRect/>
                <a:stretch>
                  <a:fillRect/>
                </a:stretch>
              </p:blipFill>
              <p:spPr bwMode="gray">
                <a:xfrm flipH="1">
                  <a:off x="1961" y="1124"/>
                  <a:ext cx="174" cy="172"/>
                </a:xfrm>
                <a:prstGeom prst="rect">
                  <a:avLst/>
                </a:prstGeom>
                <a:noFill/>
                <a:ln w="9525">
                  <a:noFill/>
                  <a:miter lim="800000"/>
                  <a:headEnd/>
                  <a:tailEnd/>
                </a:ln>
              </p:spPr>
            </p:pic>
            <p:grpSp>
              <p:nvGrpSpPr>
                <p:cNvPr id="120" name="Oval 57"/>
                <p:cNvGrpSpPr>
                  <a:grpSpLocks/>
                </p:cNvGrpSpPr>
                <p:nvPr/>
              </p:nvGrpSpPr>
              <p:grpSpPr bwMode="auto">
                <a:xfrm rot="4976862" flipH="1">
                  <a:off x="1959" y="1120"/>
                  <a:ext cx="179" cy="179"/>
                  <a:chOff x="5151120" y="4035552"/>
                  <a:chExt cx="426720" cy="426720"/>
                </a:xfrm>
              </p:grpSpPr>
              <p:pic>
                <p:nvPicPr>
                  <p:cNvPr id="134" name="Oval 57"/>
                  <p:cNvPicPr>
                    <a:picLocks noChangeArrowheads="1"/>
                  </p:cNvPicPr>
                  <p:nvPr/>
                </p:nvPicPr>
                <p:blipFill>
                  <a:blip r:embed="rId5" cstate="print"/>
                  <a:srcRect/>
                  <a:stretch>
                    <a:fillRect/>
                  </a:stretch>
                </p:blipFill>
                <p:spPr bwMode="gray">
                  <a:xfrm>
                    <a:off x="5151120" y="4035552"/>
                    <a:ext cx="426720" cy="426720"/>
                  </a:xfrm>
                  <a:prstGeom prst="rect">
                    <a:avLst/>
                  </a:prstGeom>
                  <a:noFill/>
                  <a:ln w="9525">
                    <a:noFill/>
                    <a:miter lim="800000"/>
                    <a:headEnd/>
                    <a:tailEnd/>
                  </a:ln>
                </p:spPr>
              </p:pic>
              <p:sp>
                <p:nvSpPr>
                  <p:cNvPr id="135" name="Text Box 32"/>
                  <p:cNvSpPr txBox="1">
                    <a:spLocks noChangeArrowheads="1"/>
                  </p:cNvSpPr>
                  <p:nvPr/>
                </p:nvSpPr>
                <p:spPr bwMode="auto">
                  <a:xfrm rot="4976862">
                    <a:off x="5217632" y="4102138"/>
                    <a:ext cx="292249" cy="290599"/>
                  </a:xfrm>
                  <a:prstGeom prst="rect">
                    <a:avLst/>
                  </a:prstGeom>
                  <a:no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21" name="Group 58"/>
                <p:cNvGrpSpPr>
                  <a:grpSpLocks/>
                </p:cNvGrpSpPr>
                <p:nvPr/>
              </p:nvGrpSpPr>
              <p:grpSpPr bwMode="auto">
                <a:xfrm rot="1297425" flipV="1">
                  <a:off x="1954" y="1254"/>
                  <a:ext cx="148" cy="36"/>
                  <a:chOff x="2522" y="1060"/>
                  <a:chExt cx="900" cy="236"/>
                </a:xfrm>
              </p:grpSpPr>
              <p:grpSp>
                <p:nvGrpSpPr>
                  <p:cNvPr id="124" name="Group 59"/>
                  <p:cNvGrpSpPr>
                    <a:grpSpLocks/>
                  </p:cNvGrpSpPr>
                  <p:nvPr/>
                </p:nvGrpSpPr>
                <p:grpSpPr bwMode="auto">
                  <a:xfrm>
                    <a:off x="2522" y="1060"/>
                    <a:ext cx="742" cy="186"/>
                    <a:chOff x="1565" y="2568"/>
                    <a:chExt cx="1118" cy="279"/>
                  </a:xfrm>
                </p:grpSpPr>
                <p:sp>
                  <p:nvSpPr>
                    <p:cNvPr id="130" name="AutoShape 60"/>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1" name="AutoShape 61"/>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2" name="AutoShape 62"/>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 name="AutoShape 63"/>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25" name="Group 64"/>
                  <p:cNvGrpSpPr>
                    <a:grpSpLocks/>
                  </p:cNvGrpSpPr>
                  <p:nvPr/>
                </p:nvGrpSpPr>
                <p:grpSpPr bwMode="auto">
                  <a:xfrm rot="1353540">
                    <a:off x="2680" y="1110"/>
                    <a:ext cx="742" cy="186"/>
                    <a:chOff x="1565" y="2568"/>
                    <a:chExt cx="1118" cy="279"/>
                  </a:xfrm>
                </p:grpSpPr>
                <p:sp>
                  <p:nvSpPr>
                    <p:cNvPr id="126" name="AutoShape 65"/>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27" name="AutoShape 66"/>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28" name="AutoShape 67"/>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29" name="AutoShape 68"/>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sp>
              <p:nvSpPr>
                <p:cNvPr id="122" name="Arc 69"/>
                <p:cNvSpPr>
                  <a:spLocks/>
                </p:cNvSpPr>
                <p:nvPr/>
              </p:nvSpPr>
              <p:spPr bwMode="gray">
                <a:xfrm rot="3847716">
                  <a:off x="1948" y="1107"/>
                  <a:ext cx="196" cy="204"/>
                </a:xfrm>
                <a:custGeom>
                  <a:avLst/>
                  <a:gdLst>
                    <a:gd name="T0" fmla="*/ 0 w 43200"/>
                    <a:gd name="T1" fmla="*/ 0 h 43155"/>
                    <a:gd name="T2" fmla="*/ 0 w 43200"/>
                    <a:gd name="T3" fmla="*/ 0 h 43155"/>
                    <a:gd name="T4" fmla="*/ 0 w 43200"/>
                    <a:gd name="T5" fmla="*/ 0 h 43155"/>
                    <a:gd name="T6" fmla="*/ 0 60000 65536"/>
                    <a:gd name="T7" fmla="*/ 0 60000 65536"/>
                    <a:gd name="T8" fmla="*/ 0 60000 65536"/>
                    <a:gd name="T9" fmla="*/ 0 w 43200"/>
                    <a:gd name="T10" fmla="*/ 0 h 43155"/>
                    <a:gd name="T11" fmla="*/ 43200 w 43200"/>
                    <a:gd name="T12" fmla="*/ 43155 h 43155"/>
                  </a:gdLst>
                  <a:ahLst/>
                  <a:cxnLst>
                    <a:cxn ang="T6">
                      <a:pos x="T0" y="T1"/>
                    </a:cxn>
                    <a:cxn ang="T7">
                      <a:pos x="T2" y="T3"/>
                    </a:cxn>
                    <a:cxn ang="T8">
                      <a:pos x="T4" y="T5"/>
                    </a:cxn>
                  </a:cxnLst>
                  <a:rect l="T9" t="T10" r="T11" b="T12"/>
                  <a:pathLst>
                    <a:path w="43200" h="43155" fill="none"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path>
                    <a:path w="43200" h="43155" stroke="0"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lnTo>
                        <a:pt x="21600" y="21600"/>
                      </a:lnTo>
                      <a:close/>
                    </a:path>
                  </a:pathLst>
                </a:custGeom>
                <a:noFill/>
                <a:ln w="12700">
                  <a:solidFill>
                    <a:srgbClr val="000000"/>
                  </a:solidFill>
                  <a:prstDash val="sysDot"/>
                  <a:round/>
                  <a:headEnd/>
                  <a:tailEnd type="triangle" w="sm" len="sm"/>
                </a:ln>
              </p:spPr>
              <p:txBody>
                <a:bodyPr wrap="none" anchor="ctr"/>
                <a:lstStyle/>
                <a:p>
                  <a:endParaRPr lang="zh-CN" altLang="en-US">
                    <a:latin typeface="黑体" pitchFamily="2" charset="-122"/>
                    <a:ea typeface="黑体" pitchFamily="2" charset="-122"/>
                  </a:endParaRPr>
                </a:p>
              </p:txBody>
            </p:sp>
            <p:pic>
              <p:nvPicPr>
                <p:cNvPr id="123" name="Picture 70" descr="light_shadow1"/>
                <p:cNvPicPr>
                  <a:picLocks noChangeAspect="1" noChangeArrowheads="1"/>
                </p:cNvPicPr>
                <p:nvPr/>
              </p:nvPicPr>
              <p:blipFill>
                <a:blip r:embed="rId6" cstate="print"/>
                <a:srcRect t="23740"/>
                <a:stretch>
                  <a:fillRect/>
                </a:stretch>
              </p:blipFill>
              <p:spPr bwMode="gray">
                <a:xfrm rot="2569845" flipH="1">
                  <a:off x="2015" y="1139"/>
                  <a:ext cx="129" cy="84"/>
                </a:xfrm>
                <a:prstGeom prst="rect">
                  <a:avLst/>
                </a:prstGeom>
                <a:noFill/>
                <a:ln w="9525">
                  <a:noFill/>
                  <a:miter lim="800000"/>
                  <a:headEnd/>
                  <a:tailEnd/>
                </a:ln>
              </p:spPr>
            </p:pic>
          </p:grpSp>
          <p:sp>
            <p:nvSpPr>
              <p:cNvPr id="136" name="Rectangle 12"/>
              <p:cNvSpPr>
                <a:spLocks noChangeArrowheads="1"/>
              </p:cNvSpPr>
              <p:nvPr/>
            </p:nvSpPr>
            <p:spPr bwMode="auto">
              <a:xfrm>
                <a:off x="4794703" y="1546676"/>
                <a:ext cx="3389613" cy="646313"/>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国防</a:t>
                </a:r>
                <a:r>
                  <a:rPr lang="zh-CN" altLang="en-US" sz="3600" dirty="0">
                    <a:solidFill>
                      <a:srgbClr val="000066"/>
                    </a:solidFill>
                    <a:latin typeface="黑体" pitchFamily="2" charset="-122"/>
                    <a:ea typeface="黑体" pitchFamily="2" charset="-122"/>
                  </a:rPr>
                  <a:t>建</a:t>
                </a:r>
                <a:r>
                  <a:rPr lang="zh-CN" altLang="en-US" sz="3600" dirty="0" smtClean="0">
                    <a:solidFill>
                      <a:srgbClr val="000066"/>
                    </a:solidFill>
                    <a:latin typeface="黑体" pitchFamily="2" charset="-122"/>
                    <a:ea typeface="黑体" pitchFamily="2" charset="-122"/>
                  </a:rPr>
                  <a:t>设概述</a:t>
                </a:r>
                <a:endParaRPr lang="zh-CN" altLang="en-US" sz="3600" dirty="0">
                  <a:solidFill>
                    <a:srgbClr val="000066"/>
                  </a:solidFill>
                  <a:latin typeface="黑体" pitchFamily="2" charset="-122"/>
                  <a:ea typeface="黑体" pitchFamily="2" charset="-122"/>
                </a:endParaRPr>
              </a:p>
            </p:txBody>
          </p:sp>
          <p:cxnSp>
            <p:nvCxnSpPr>
              <p:cNvPr id="137" name="直接连接符 136"/>
              <p:cNvCxnSpPr/>
              <p:nvPr/>
            </p:nvCxnSpPr>
            <p:spPr>
              <a:xfrm flipV="1">
                <a:off x="4881274" y="2299608"/>
                <a:ext cx="4706866" cy="7341"/>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nvGrpSpPr>
              <p:cNvPr id="73" name="Group 55"/>
              <p:cNvGrpSpPr>
                <a:grpSpLocks noChangeAspect="1"/>
              </p:cNvGrpSpPr>
              <p:nvPr/>
            </p:nvGrpSpPr>
            <p:grpSpPr bwMode="auto">
              <a:xfrm rot="4976862" flipH="1">
                <a:off x="4301795" y="4665684"/>
                <a:ext cx="487475" cy="468251"/>
                <a:chOff x="1944" y="1111"/>
                <a:chExt cx="204" cy="196"/>
              </a:xfrm>
            </p:grpSpPr>
            <p:pic>
              <p:nvPicPr>
                <p:cNvPr id="74" name="Picture 56" descr="circuler_1"/>
                <p:cNvPicPr>
                  <a:picLocks noChangeAspect="1" noChangeArrowheads="1"/>
                </p:cNvPicPr>
                <p:nvPr/>
              </p:nvPicPr>
              <p:blipFill>
                <a:blip r:embed="rId4" cstate="print"/>
                <a:srcRect/>
                <a:stretch>
                  <a:fillRect/>
                </a:stretch>
              </p:blipFill>
              <p:spPr bwMode="gray">
                <a:xfrm flipH="1">
                  <a:off x="1961" y="1124"/>
                  <a:ext cx="174" cy="172"/>
                </a:xfrm>
                <a:prstGeom prst="rect">
                  <a:avLst/>
                </a:prstGeom>
                <a:noFill/>
                <a:ln w="9525">
                  <a:noFill/>
                  <a:miter lim="800000"/>
                  <a:headEnd/>
                  <a:tailEnd/>
                </a:ln>
              </p:spPr>
            </p:pic>
            <p:grpSp>
              <p:nvGrpSpPr>
                <p:cNvPr id="75" name="Oval 57"/>
                <p:cNvGrpSpPr>
                  <a:grpSpLocks/>
                </p:cNvGrpSpPr>
                <p:nvPr/>
              </p:nvGrpSpPr>
              <p:grpSpPr bwMode="auto">
                <a:xfrm rot="4976862" flipH="1">
                  <a:off x="1959" y="1120"/>
                  <a:ext cx="179" cy="179"/>
                  <a:chOff x="5151120" y="4035552"/>
                  <a:chExt cx="426720" cy="426720"/>
                </a:xfrm>
              </p:grpSpPr>
              <p:pic>
                <p:nvPicPr>
                  <p:cNvPr id="90" name="Oval 57"/>
                  <p:cNvPicPr>
                    <a:picLocks noChangeArrowheads="1"/>
                  </p:cNvPicPr>
                  <p:nvPr/>
                </p:nvPicPr>
                <p:blipFill>
                  <a:blip r:embed="rId5" cstate="print"/>
                  <a:srcRect/>
                  <a:stretch>
                    <a:fillRect/>
                  </a:stretch>
                </p:blipFill>
                <p:spPr bwMode="gray">
                  <a:xfrm>
                    <a:off x="5151120" y="4035552"/>
                    <a:ext cx="426720" cy="426720"/>
                  </a:xfrm>
                  <a:prstGeom prst="rect">
                    <a:avLst/>
                  </a:prstGeom>
                  <a:noFill/>
                  <a:ln w="9525">
                    <a:noFill/>
                    <a:miter lim="800000"/>
                    <a:headEnd/>
                    <a:tailEnd/>
                  </a:ln>
                </p:spPr>
              </p:pic>
              <p:sp>
                <p:nvSpPr>
                  <p:cNvPr id="91" name="Text Box 32"/>
                  <p:cNvSpPr txBox="1">
                    <a:spLocks noChangeArrowheads="1"/>
                  </p:cNvSpPr>
                  <p:nvPr/>
                </p:nvSpPr>
                <p:spPr bwMode="auto">
                  <a:xfrm rot="4976862">
                    <a:off x="5217632" y="4102138"/>
                    <a:ext cx="292249" cy="290599"/>
                  </a:xfrm>
                  <a:prstGeom prst="rect">
                    <a:avLst/>
                  </a:prstGeom>
                  <a:no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76" name="Group 58"/>
                <p:cNvGrpSpPr>
                  <a:grpSpLocks/>
                </p:cNvGrpSpPr>
                <p:nvPr/>
              </p:nvGrpSpPr>
              <p:grpSpPr bwMode="auto">
                <a:xfrm rot="1297425" flipV="1">
                  <a:off x="1954" y="1254"/>
                  <a:ext cx="148" cy="36"/>
                  <a:chOff x="2522" y="1060"/>
                  <a:chExt cx="900" cy="236"/>
                </a:xfrm>
              </p:grpSpPr>
              <p:grpSp>
                <p:nvGrpSpPr>
                  <p:cNvPr id="79" name="Group 59"/>
                  <p:cNvGrpSpPr>
                    <a:grpSpLocks/>
                  </p:cNvGrpSpPr>
                  <p:nvPr/>
                </p:nvGrpSpPr>
                <p:grpSpPr bwMode="auto">
                  <a:xfrm>
                    <a:off x="2522" y="1060"/>
                    <a:ext cx="742" cy="186"/>
                    <a:chOff x="1565" y="2568"/>
                    <a:chExt cx="1118" cy="279"/>
                  </a:xfrm>
                </p:grpSpPr>
                <p:sp>
                  <p:nvSpPr>
                    <p:cNvPr id="86" name="AutoShape 60"/>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87" name="AutoShape 61"/>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88" name="AutoShape 62"/>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89" name="AutoShape 63"/>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80" name="Group 64"/>
                  <p:cNvGrpSpPr>
                    <a:grpSpLocks/>
                  </p:cNvGrpSpPr>
                  <p:nvPr/>
                </p:nvGrpSpPr>
                <p:grpSpPr bwMode="auto">
                  <a:xfrm rot="1353540">
                    <a:off x="2680" y="1110"/>
                    <a:ext cx="742" cy="186"/>
                    <a:chOff x="1565" y="2568"/>
                    <a:chExt cx="1118" cy="279"/>
                  </a:xfrm>
                </p:grpSpPr>
                <p:sp>
                  <p:nvSpPr>
                    <p:cNvPr id="81" name="AutoShape 65"/>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82" name="AutoShape 66"/>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84" name="AutoShape 67"/>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85" name="AutoShape 68"/>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sp>
              <p:nvSpPr>
                <p:cNvPr id="77" name="Arc 69"/>
                <p:cNvSpPr>
                  <a:spLocks/>
                </p:cNvSpPr>
                <p:nvPr/>
              </p:nvSpPr>
              <p:spPr bwMode="gray">
                <a:xfrm rot="3847716">
                  <a:off x="1948" y="1107"/>
                  <a:ext cx="196" cy="204"/>
                </a:xfrm>
                <a:custGeom>
                  <a:avLst/>
                  <a:gdLst>
                    <a:gd name="T0" fmla="*/ 0 w 43200"/>
                    <a:gd name="T1" fmla="*/ 0 h 43155"/>
                    <a:gd name="T2" fmla="*/ 0 w 43200"/>
                    <a:gd name="T3" fmla="*/ 0 h 43155"/>
                    <a:gd name="T4" fmla="*/ 0 w 43200"/>
                    <a:gd name="T5" fmla="*/ 0 h 43155"/>
                    <a:gd name="T6" fmla="*/ 0 60000 65536"/>
                    <a:gd name="T7" fmla="*/ 0 60000 65536"/>
                    <a:gd name="T8" fmla="*/ 0 60000 65536"/>
                    <a:gd name="T9" fmla="*/ 0 w 43200"/>
                    <a:gd name="T10" fmla="*/ 0 h 43155"/>
                    <a:gd name="T11" fmla="*/ 43200 w 43200"/>
                    <a:gd name="T12" fmla="*/ 43155 h 43155"/>
                  </a:gdLst>
                  <a:ahLst/>
                  <a:cxnLst>
                    <a:cxn ang="T6">
                      <a:pos x="T0" y="T1"/>
                    </a:cxn>
                    <a:cxn ang="T7">
                      <a:pos x="T2" y="T3"/>
                    </a:cxn>
                    <a:cxn ang="T8">
                      <a:pos x="T4" y="T5"/>
                    </a:cxn>
                  </a:cxnLst>
                  <a:rect l="T9" t="T10" r="T11" b="T12"/>
                  <a:pathLst>
                    <a:path w="43200" h="43155" fill="none"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path>
                    <a:path w="43200" h="43155" stroke="0"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lnTo>
                        <a:pt x="21600" y="21600"/>
                      </a:lnTo>
                      <a:close/>
                    </a:path>
                  </a:pathLst>
                </a:custGeom>
                <a:noFill/>
                <a:ln w="12700">
                  <a:solidFill>
                    <a:srgbClr val="000000"/>
                  </a:solidFill>
                  <a:prstDash val="sysDot"/>
                  <a:round/>
                  <a:headEnd/>
                  <a:tailEnd type="triangle" w="sm" len="sm"/>
                </a:ln>
              </p:spPr>
              <p:txBody>
                <a:bodyPr wrap="none" anchor="ctr"/>
                <a:lstStyle/>
                <a:p>
                  <a:endParaRPr lang="zh-CN" altLang="en-US">
                    <a:latin typeface="黑体" pitchFamily="2" charset="-122"/>
                    <a:ea typeface="黑体" pitchFamily="2" charset="-122"/>
                  </a:endParaRPr>
                </a:p>
              </p:txBody>
            </p:sp>
            <p:pic>
              <p:nvPicPr>
                <p:cNvPr id="78" name="Picture 70" descr="light_shadow1"/>
                <p:cNvPicPr>
                  <a:picLocks noChangeAspect="1" noChangeArrowheads="1"/>
                </p:cNvPicPr>
                <p:nvPr/>
              </p:nvPicPr>
              <p:blipFill>
                <a:blip r:embed="rId6" cstate="print"/>
                <a:srcRect t="23740"/>
                <a:stretch>
                  <a:fillRect/>
                </a:stretch>
              </p:blipFill>
              <p:spPr bwMode="gray">
                <a:xfrm rot="2569845" flipH="1">
                  <a:off x="2015" y="1139"/>
                  <a:ext cx="129" cy="84"/>
                </a:xfrm>
                <a:prstGeom prst="rect">
                  <a:avLst/>
                </a:prstGeom>
                <a:noFill/>
                <a:ln w="9525">
                  <a:noFill/>
                  <a:miter lim="800000"/>
                  <a:headEnd/>
                  <a:tailEnd/>
                </a:ln>
              </p:spPr>
            </p:pic>
          </p:grpSp>
          <p:sp>
            <p:nvSpPr>
              <p:cNvPr id="92" name="Rectangle 12"/>
              <p:cNvSpPr>
                <a:spLocks noChangeArrowheads="1"/>
              </p:cNvSpPr>
              <p:nvPr/>
            </p:nvSpPr>
            <p:spPr bwMode="auto">
              <a:xfrm>
                <a:off x="4796545" y="4398653"/>
                <a:ext cx="5076502" cy="646313"/>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a:t>
                </a:r>
                <a:endParaRPr lang="zh-CN" altLang="en-US" sz="3600" dirty="0">
                  <a:solidFill>
                    <a:srgbClr val="000066"/>
                  </a:solidFill>
                  <a:latin typeface="黑体" pitchFamily="2" charset="-122"/>
                  <a:ea typeface="黑体" pitchFamily="2" charset="-122"/>
                </a:endParaRPr>
              </a:p>
            </p:txBody>
          </p:sp>
          <p:cxnSp>
            <p:nvCxnSpPr>
              <p:cNvPr id="93" name="直接连接符 92"/>
              <p:cNvCxnSpPr/>
              <p:nvPr/>
            </p:nvCxnSpPr>
            <p:spPr>
              <a:xfrm>
                <a:off x="4865700" y="5158924"/>
                <a:ext cx="4722440" cy="10617"/>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38" name="Group 55"/>
              <p:cNvGrpSpPr>
                <a:grpSpLocks noChangeAspect="1"/>
              </p:cNvGrpSpPr>
              <p:nvPr/>
            </p:nvGrpSpPr>
            <p:grpSpPr bwMode="auto">
              <a:xfrm rot="4976862" flipH="1">
                <a:off x="4317369" y="5536122"/>
                <a:ext cx="487475" cy="468251"/>
                <a:chOff x="1944" y="1111"/>
                <a:chExt cx="204" cy="196"/>
              </a:xfrm>
            </p:grpSpPr>
            <p:pic>
              <p:nvPicPr>
                <p:cNvPr id="139" name="Picture 56" descr="circuler_1"/>
                <p:cNvPicPr>
                  <a:picLocks noChangeAspect="1" noChangeArrowheads="1"/>
                </p:cNvPicPr>
                <p:nvPr/>
              </p:nvPicPr>
              <p:blipFill>
                <a:blip r:embed="rId4" cstate="print"/>
                <a:srcRect/>
                <a:stretch>
                  <a:fillRect/>
                </a:stretch>
              </p:blipFill>
              <p:spPr bwMode="gray">
                <a:xfrm flipH="1">
                  <a:off x="1961" y="1124"/>
                  <a:ext cx="174" cy="172"/>
                </a:xfrm>
                <a:prstGeom prst="rect">
                  <a:avLst/>
                </a:prstGeom>
                <a:noFill/>
                <a:ln w="9525">
                  <a:noFill/>
                  <a:miter lim="800000"/>
                  <a:headEnd/>
                  <a:tailEnd/>
                </a:ln>
              </p:spPr>
            </p:pic>
            <p:grpSp>
              <p:nvGrpSpPr>
                <p:cNvPr id="140" name="Oval 57"/>
                <p:cNvGrpSpPr>
                  <a:grpSpLocks/>
                </p:cNvGrpSpPr>
                <p:nvPr/>
              </p:nvGrpSpPr>
              <p:grpSpPr bwMode="auto">
                <a:xfrm rot="4976862" flipH="1">
                  <a:off x="1959" y="1120"/>
                  <a:ext cx="179" cy="179"/>
                  <a:chOff x="5151120" y="4035552"/>
                  <a:chExt cx="426720" cy="426720"/>
                </a:xfrm>
              </p:grpSpPr>
              <p:pic>
                <p:nvPicPr>
                  <p:cNvPr id="154" name="Oval 57"/>
                  <p:cNvPicPr>
                    <a:picLocks noChangeArrowheads="1"/>
                  </p:cNvPicPr>
                  <p:nvPr/>
                </p:nvPicPr>
                <p:blipFill>
                  <a:blip r:embed="rId5" cstate="print"/>
                  <a:srcRect/>
                  <a:stretch>
                    <a:fillRect/>
                  </a:stretch>
                </p:blipFill>
                <p:spPr bwMode="gray">
                  <a:xfrm>
                    <a:off x="5151120" y="4035552"/>
                    <a:ext cx="426720" cy="426720"/>
                  </a:xfrm>
                  <a:prstGeom prst="rect">
                    <a:avLst/>
                  </a:prstGeom>
                  <a:noFill/>
                  <a:ln w="9525">
                    <a:noFill/>
                    <a:miter lim="800000"/>
                    <a:headEnd/>
                    <a:tailEnd/>
                  </a:ln>
                </p:spPr>
              </p:pic>
              <p:sp>
                <p:nvSpPr>
                  <p:cNvPr id="155" name="Text Box 32"/>
                  <p:cNvSpPr txBox="1">
                    <a:spLocks noChangeArrowheads="1"/>
                  </p:cNvSpPr>
                  <p:nvPr/>
                </p:nvSpPr>
                <p:spPr bwMode="auto">
                  <a:xfrm rot="4976862">
                    <a:off x="5217632" y="4102138"/>
                    <a:ext cx="292249" cy="290599"/>
                  </a:xfrm>
                  <a:prstGeom prst="rect">
                    <a:avLst/>
                  </a:prstGeom>
                  <a:no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41" name="Group 58"/>
                <p:cNvGrpSpPr>
                  <a:grpSpLocks/>
                </p:cNvGrpSpPr>
                <p:nvPr/>
              </p:nvGrpSpPr>
              <p:grpSpPr bwMode="auto">
                <a:xfrm rot="1297425" flipV="1">
                  <a:off x="1954" y="1254"/>
                  <a:ext cx="148" cy="36"/>
                  <a:chOff x="2522" y="1060"/>
                  <a:chExt cx="900" cy="236"/>
                </a:xfrm>
              </p:grpSpPr>
              <p:grpSp>
                <p:nvGrpSpPr>
                  <p:cNvPr id="144" name="Group 59"/>
                  <p:cNvGrpSpPr>
                    <a:grpSpLocks/>
                  </p:cNvGrpSpPr>
                  <p:nvPr/>
                </p:nvGrpSpPr>
                <p:grpSpPr bwMode="auto">
                  <a:xfrm>
                    <a:off x="2522" y="1060"/>
                    <a:ext cx="742" cy="186"/>
                    <a:chOff x="1565" y="2568"/>
                    <a:chExt cx="1118" cy="279"/>
                  </a:xfrm>
                </p:grpSpPr>
                <p:sp>
                  <p:nvSpPr>
                    <p:cNvPr id="150" name="AutoShape 60"/>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51" name="AutoShape 61"/>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52" name="AutoShape 62"/>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53" name="AutoShape 63"/>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45" name="Group 64"/>
                  <p:cNvGrpSpPr>
                    <a:grpSpLocks/>
                  </p:cNvGrpSpPr>
                  <p:nvPr/>
                </p:nvGrpSpPr>
                <p:grpSpPr bwMode="auto">
                  <a:xfrm rot="1353540">
                    <a:off x="2680" y="1110"/>
                    <a:ext cx="742" cy="186"/>
                    <a:chOff x="1565" y="2568"/>
                    <a:chExt cx="1118" cy="279"/>
                  </a:xfrm>
                </p:grpSpPr>
                <p:sp>
                  <p:nvSpPr>
                    <p:cNvPr id="146" name="AutoShape 65"/>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47" name="AutoShape 66"/>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48" name="AutoShape 67"/>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49" name="AutoShape 68"/>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sp>
              <p:nvSpPr>
                <p:cNvPr id="142" name="Arc 69"/>
                <p:cNvSpPr>
                  <a:spLocks/>
                </p:cNvSpPr>
                <p:nvPr/>
              </p:nvSpPr>
              <p:spPr bwMode="gray">
                <a:xfrm rot="3847716">
                  <a:off x="1948" y="1107"/>
                  <a:ext cx="196" cy="204"/>
                </a:xfrm>
                <a:custGeom>
                  <a:avLst/>
                  <a:gdLst>
                    <a:gd name="T0" fmla="*/ 0 w 43200"/>
                    <a:gd name="T1" fmla="*/ 0 h 43155"/>
                    <a:gd name="T2" fmla="*/ 0 w 43200"/>
                    <a:gd name="T3" fmla="*/ 0 h 43155"/>
                    <a:gd name="T4" fmla="*/ 0 w 43200"/>
                    <a:gd name="T5" fmla="*/ 0 h 43155"/>
                    <a:gd name="T6" fmla="*/ 0 60000 65536"/>
                    <a:gd name="T7" fmla="*/ 0 60000 65536"/>
                    <a:gd name="T8" fmla="*/ 0 60000 65536"/>
                    <a:gd name="T9" fmla="*/ 0 w 43200"/>
                    <a:gd name="T10" fmla="*/ 0 h 43155"/>
                    <a:gd name="T11" fmla="*/ 43200 w 43200"/>
                    <a:gd name="T12" fmla="*/ 43155 h 43155"/>
                  </a:gdLst>
                  <a:ahLst/>
                  <a:cxnLst>
                    <a:cxn ang="T6">
                      <a:pos x="T0" y="T1"/>
                    </a:cxn>
                    <a:cxn ang="T7">
                      <a:pos x="T2" y="T3"/>
                    </a:cxn>
                    <a:cxn ang="T8">
                      <a:pos x="T4" y="T5"/>
                    </a:cxn>
                  </a:cxnLst>
                  <a:rect l="T9" t="T10" r="T11" b="T12"/>
                  <a:pathLst>
                    <a:path w="43200" h="43155" fill="none"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path>
                    <a:path w="43200" h="43155" stroke="0"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lnTo>
                        <a:pt x="21600" y="21600"/>
                      </a:lnTo>
                      <a:close/>
                    </a:path>
                  </a:pathLst>
                </a:custGeom>
                <a:noFill/>
                <a:ln w="12700">
                  <a:solidFill>
                    <a:srgbClr val="000000"/>
                  </a:solidFill>
                  <a:prstDash val="sysDot"/>
                  <a:round/>
                  <a:headEnd/>
                  <a:tailEnd type="triangle" w="sm" len="sm"/>
                </a:ln>
              </p:spPr>
              <p:txBody>
                <a:bodyPr wrap="none" anchor="ctr"/>
                <a:lstStyle/>
                <a:p>
                  <a:endParaRPr lang="zh-CN" altLang="en-US">
                    <a:latin typeface="黑体" pitchFamily="2" charset="-122"/>
                    <a:ea typeface="黑体" pitchFamily="2" charset="-122"/>
                  </a:endParaRPr>
                </a:p>
              </p:txBody>
            </p:sp>
            <p:pic>
              <p:nvPicPr>
                <p:cNvPr id="143" name="Picture 70" descr="light_shadow1"/>
                <p:cNvPicPr>
                  <a:picLocks noChangeAspect="1" noChangeArrowheads="1"/>
                </p:cNvPicPr>
                <p:nvPr/>
              </p:nvPicPr>
              <p:blipFill>
                <a:blip r:embed="rId6" cstate="print"/>
                <a:srcRect t="23740"/>
                <a:stretch>
                  <a:fillRect/>
                </a:stretch>
              </p:blipFill>
              <p:spPr bwMode="gray">
                <a:xfrm rot="2569845" flipH="1">
                  <a:off x="2015" y="1139"/>
                  <a:ext cx="129" cy="84"/>
                </a:xfrm>
                <a:prstGeom prst="rect">
                  <a:avLst/>
                </a:prstGeom>
                <a:noFill/>
                <a:ln w="9525">
                  <a:noFill/>
                  <a:miter lim="800000"/>
                  <a:headEnd/>
                  <a:tailEnd/>
                </a:ln>
              </p:spPr>
            </p:pic>
          </p:grpSp>
          <p:sp>
            <p:nvSpPr>
              <p:cNvPr id="156" name="Rectangle 12"/>
              <p:cNvSpPr>
                <a:spLocks noChangeArrowheads="1"/>
              </p:cNvSpPr>
              <p:nvPr/>
            </p:nvSpPr>
            <p:spPr bwMode="auto">
              <a:xfrm>
                <a:off x="4812119" y="5269091"/>
                <a:ext cx="5076502" cy="646313"/>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a:t>
                </a:r>
                <a:endParaRPr lang="zh-CN" altLang="en-US" sz="3600" dirty="0">
                  <a:solidFill>
                    <a:srgbClr val="000066"/>
                  </a:solidFill>
                  <a:latin typeface="黑体" pitchFamily="2" charset="-122"/>
                  <a:ea typeface="黑体" pitchFamily="2" charset="-122"/>
                </a:endParaRPr>
              </a:p>
            </p:txBody>
          </p:sp>
          <p:cxnSp>
            <p:nvCxnSpPr>
              <p:cNvPr id="157" name="直接连接符 156"/>
              <p:cNvCxnSpPr/>
              <p:nvPr/>
            </p:nvCxnSpPr>
            <p:spPr>
              <a:xfrm>
                <a:off x="4881274" y="6029362"/>
                <a:ext cx="4722440" cy="10617"/>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176" name="Rectangle 12"/>
          <p:cNvSpPr>
            <a:spLocks noChangeArrowheads="1"/>
          </p:cNvSpPr>
          <p:nvPr/>
        </p:nvSpPr>
        <p:spPr bwMode="auto">
          <a:xfrm>
            <a:off x="4796545" y="4398653"/>
            <a:ext cx="5076502" cy="646313"/>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a:t>
            </a:r>
            <a:endParaRPr lang="zh-CN" altLang="en-US" sz="3600" dirty="0">
              <a:solidFill>
                <a:srgbClr val="000066"/>
              </a:solidFill>
              <a:latin typeface="黑体" pitchFamily="2" charset="-122"/>
              <a:ea typeface="黑体" pitchFamily="2" charset="-122"/>
            </a:endParaRPr>
          </a:p>
        </p:txBody>
      </p:sp>
      <p:sp>
        <p:nvSpPr>
          <p:cNvPr id="178" name="Rectangle 12"/>
          <p:cNvSpPr>
            <a:spLocks noChangeArrowheads="1"/>
          </p:cNvSpPr>
          <p:nvPr/>
        </p:nvSpPr>
        <p:spPr bwMode="auto">
          <a:xfrm>
            <a:off x="4848179" y="5121675"/>
            <a:ext cx="4556513" cy="646313"/>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军民融合</a:t>
            </a:r>
            <a:endParaRPr lang="zh-CN" altLang="en-US" sz="3600" dirty="0">
              <a:solidFill>
                <a:srgbClr val="000066"/>
              </a:solidFill>
              <a:latin typeface="黑体" pitchFamily="2" charset="-122"/>
              <a:ea typeface="黑体" pitchFamily="2" charset="-122"/>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三、新时代国防建设历程</a:t>
            </a:r>
          </a:p>
        </p:txBody>
      </p:sp>
      <p:sp>
        <p:nvSpPr>
          <p:cNvPr id="6" name="文本框 3"/>
          <p:cNvSpPr txBox="1"/>
          <p:nvPr/>
        </p:nvSpPr>
        <p:spPr>
          <a:xfrm>
            <a:off x="1523174" y="2203368"/>
            <a:ext cx="5199862"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smtClean="0">
                <a:ln>
                  <a:noFill/>
                </a:ln>
                <a:solidFill>
                  <a:srgbClr val="5B9BD5">
                    <a:lumMod val="75000"/>
                  </a:srgbClr>
                </a:solidFill>
                <a:effectLst/>
                <a:uLnTx/>
                <a:uFillTx/>
                <a:latin typeface="华文中宋" panose="02010600040101010101" pitchFamily="2" charset="-122"/>
                <a:ea typeface="华文中宋" panose="02010600040101010101" pitchFamily="2" charset="-122"/>
                <a:cs typeface="Times New Roman" panose="02020603050405020304" pitchFamily="18" charset="0"/>
              </a:rPr>
              <a:t>1.</a:t>
            </a:r>
            <a:r>
              <a:rPr kumimoji="0" lang="zh-CN" altLang="en-US" sz="3200" b="1" i="0" u="none" strike="noStrike" kern="1200" cap="none" spc="0" normalizeH="0" baseline="0" noProof="0" dirty="0" smtClean="0">
                <a:ln>
                  <a:noFill/>
                </a:ln>
                <a:solidFill>
                  <a:srgbClr val="5B9BD5">
                    <a:lumMod val="75000"/>
                  </a:srgbClr>
                </a:solidFill>
                <a:effectLst/>
                <a:uLnTx/>
                <a:uFillTx/>
                <a:latin typeface="华文中宋" panose="02010600040101010101" pitchFamily="2" charset="-122"/>
                <a:ea typeface="华文中宋" panose="02010600040101010101" pitchFamily="2" charset="-122"/>
                <a:cs typeface="Times New Roman" panose="02020603050405020304" pitchFamily="18" charset="0"/>
              </a:rPr>
              <a:t>继续</a:t>
            </a:r>
            <a:r>
              <a:rPr kumimoji="0" lang="zh-CN" altLang="en-US" sz="3200" b="1" i="0" u="none" strike="noStrike" kern="1200" cap="none" spc="0" normalizeH="0" baseline="0" noProof="0" dirty="0">
                <a:ln>
                  <a:noFill/>
                </a:ln>
                <a:solidFill>
                  <a:srgbClr val="5B9BD5">
                    <a:lumMod val="75000"/>
                  </a:srgbClr>
                </a:solidFill>
                <a:effectLst/>
                <a:uLnTx/>
                <a:uFillTx/>
                <a:latin typeface="华文中宋" panose="02010600040101010101" pitchFamily="2" charset="-122"/>
                <a:ea typeface="华文中宋" panose="02010600040101010101" pitchFamily="2" charset="-122"/>
                <a:cs typeface="Times New Roman" panose="02020603050405020304" pitchFamily="18" charset="0"/>
              </a:rPr>
              <a:t>向全国进军</a:t>
            </a:r>
            <a:endParaRPr lang="en-US" altLang="zh-CN" sz="32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文本框 5"/>
          <p:cNvSpPr txBox="1"/>
          <p:nvPr/>
        </p:nvSpPr>
        <p:spPr>
          <a:xfrm>
            <a:off x="1523174" y="1403920"/>
            <a:ext cx="716174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600" b="1" i="0" u="none" strike="noStrike" kern="1200" cap="none" spc="0" normalizeH="0" baseline="0" noProof="0" dirty="0" smtClean="0">
                <a:ln>
                  <a:noFill/>
                </a:ln>
                <a:solidFill>
                  <a:srgbClr val="002060"/>
                </a:solidFill>
                <a:effectLst/>
                <a:uLnTx/>
                <a:uFillTx/>
                <a:latin typeface="华文中宋" panose="02010600040101010101" pitchFamily="2" charset="-122"/>
                <a:ea typeface="华文中宋" panose="02010600040101010101" pitchFamily="2" charset="-122"/>
                <a:cs typeface="Times New Roman" panose="02020603050405020304" pitchFamily="18" charset="0"/>
              </a:rPr>
              <a:t>（一）恢复</a:t>
            </a:r>
            <a:r>
              <a:rPr kumimoji="0" lang="zh-CN" altLang="en-US" sz="3600" b="1" i="0" u="none" strike="noStrike" kern="1200" cap="none" spc="0" normalizeH="0" baseline="0" noProof="0" dirty="0">
                <a:ln>
                  <a:noFill/>
                </a:ln>
                <a:solidFill>
                  <a:srgbClr val="002060"/>
                </a:solidFill>
                <a:effectLst/>
                <a:uLnTx/>
                <a:uFillTx/>
                <a:latin typeface="华文中宋" panose="02010600040101010101" pitchFamily="2" charset="-122"/>
                <a:ea typeface="华文中宋" panose="02010600040101010101" pitchFamily="2" charset="-122"/>
                <a:cs typeface="Times New Roman" panose="02020603050405020304" pitchFamily="18" charset="0"/>
              </a:rPr>
              <a:t>阶段（</a:t>
            </a:r>
            <a:r>
              <a:rPr kumimoji="0" lang="en-US" altLang="zh-CN" sz="3600" b="1" i="0" u="none" strike="noStrike" kern="1200" cap="none" spc="0" normalizeH="0" baseline="0" noProof="0" dirty="0">
                <a:ln>
                  <a:noFill/>
                </a:ln>
                <a:solidFill>
                  <a:srgbClr val="002060"/>
                </a:solidFill>
                <a:effectLst/>
                <a:uLnTx/>
                <a:uFillTx/>
                <a:latin typeface="华文中宋" panose="02010600040101010101" pitchFamily="2" charset="-122"/>
                <a:ea typeface="华文中宋" panose="02010600040101010101" pitchFamily="2" charset="-122"/>
                <a:cs typeface="Times New Roman" panose="02020603050405020304" pitchFamily="18" charset="0"/>
              </a:rPr>
              <a:t>1949-1953</a:t>
            </a:r>
            <a:r>
              <a:rPr kumimoji="0" lang="zh-CN" altLang="en-US" sz="3600" b="1" i="0" u="none" strike="noStrike" kern="1200" cap="none" spc="0" normalizeH="0" baseline="0" noProof="0" dirty="0">
                <a:ln>
                  <a:noFill/>
                </a:ln>
                <a:solidFill>
                  <a:srgbClr val="002060"/>
                </a:solidFill>
                <a:effectLst/>
                <a:uLnTx/>
                <a:uFillTx/>
                <a:latin typeface="华文中宋" panose="02010600040101010101" pitchFamily="2" charset="-122"/>
                <a:ea typeface="华文中宋" panose="02010600040101010101" pitchFamily="2" charset="-122"/>
                <a:cs typeface="Times New Roman" panose="02020603050405020304" pitchFamily="18" charset="0"/>
              </a:rPr>
              <a:t>年</a:t>
            </a:r>
            <a:r>
              <a:rPr kumimoji="0" lang="zh-CN" altLang="en-US" sz="3600" b="1" i="0" u="none" strike="noStrike" kern="1200" cap="none" spc="0" normalizeH="0" baseline="0" noProof="0" dirty="0" smtClean="0">
                <a:ln>
                  <a:noFill/>
                </a:ln>
                <a:solidFill>
                  <a:srgbClr val="002060"/>
                </a:solidFill>
                <a:effectLst/>
                <a:uLnTx/>
                <a:uFillTx/>
                <a:latin typeface="华文中宋" panose="02010600040101010101" pitchFamily="2" charset="-122"/>
                <a:ea typeface="华文中宋" panose="02010600040101010101" pitchFamily="2" charset="-122"/>
                <a:cs typeface="Times New Roman" panose="02020603050405020304" pitchFamily="18" charset="0"/>
              </a:rPr>
              <a:t>）</a:t>
            </a:r>
            <a:endParaRPr kumimoji="0" lang="zh-CN" altLang="en-US" sz="3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8" name="Group 4"/>
          <p:cNvGrpSpPr/>
          <p:nvPr/>
        </p:nvGrpSpPr>
        <p:grpSpPr bwMode="auto">
          <a:xfrm>
            <a:off x="2487690" y="2863268"/>
            <a:ext cx="7531100" cy="3001962"/>
            <a:chOff x="0" y="0"/>
            <a:chExt cx="4744" cy="1891"/>
          </a:xfrm>
        </p:grpSpPr>
        <p:pic>
          <p:nvPicPr>
            <p:cNvPr id="10" name="Picture 5" descr="17482410803500301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41" cy="1887"/>
            </a:xfrm>
            <a:prstGeom prst="rect">
              <a:avLst/>
            </a:prstGeom>
            <a:noFill/>
            <a:ln w="9525">
              <a:solidFill>
                <a:srgbClr val="F90735"/>
              </a:solidFill>
              <a:miter lim="800000"/>
              <a:headEnd/>
              <a:tailEnd/>
            </a:ln>
            <a:extLst>
              <a:ext uri="{909E8E84-426E-40DD-AFC4-6F175D3DCCD1}">
                <a14:hiddenFill xmlns:a14="http://schemas.microsoft.com/office/drawing/2010/main">
                  <a:solidFill>
                    <a:srgbClr val="FFFFFF"/>
                  </a:solidFill>
                </a14:hiddenFill>
              </a:ext>
            </a:extLst>
          </p:spPr>
        </p:pic>
        <p:sp>
          <p:nvSpPr>
            <p:cNvPr id="11" name="Text Box 6"/>
            <p:cNvSpPr txBox="1">
              <a:spLocks noChangeArrowheads="1"/>
            </p:cNvSpPr>
            <p:nvPr/>
          </p:nvSpPr>
          <p:spPr bwMode="auto">
            <a:xfrm>
              <a:off x="2044" y="1"/>
              <a:ext cx="2700" cy="1890"/>
            </a:xfrm>
            <a:prstGeom prst="rect">
              <a:avLst/>
            </a:prstGeom>
            <a:solidFill>
              <a:schemeClr val="hlink">
                <a:alpha val="50195"/>
              </a:schemeClr>
            </a:solidFill>
            <a:ln w="9525">
              <a:solidFill>
                <a:srgbClr val="F90735"/>
              </a:solidFill>
              <a:miter lim="800000"/>
            </a:ln>
          </p:spPr>
          <p:txBody>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en-US" altLang="zh-CN" sz="3200" b="1" dirty="0">
                  <a:latin typeface="微软雅黑" panose="020B0503020204020204" pitchFamily="34" charset="-122"/>
                  <a:ea typeface="微软雅黑" panose="020B0503020204020204" pitchFamily="34" charset="-122"/>
                </a:rPr>
                <a:t>1949-1953</a:t>
              </a:r>
              <a:r>
                <a:rPr lang="zh-CN" altLang="en-US" sz="3200" b="1" dirty="0">
                  <a:latin typeface="微软雅黑" panose="020B0503020204020204" pitchFamily="34" charset="-122"/>
                  <a:ea typeface="微软雅黑" panose="020B0503020204020204" pitchFamily="34" charset="-122"/>
                </a:rPr>
                <a:t>歼敌</a:t>
              </a:r>
            </a:p>
            <a:p>
              <a:pPr eaLnBrk="1" hangingPunct="1">
                <a:spcBef>
                  <a:spcPct val="50000"/>
                </a:spcBef>
              </a:pPr>
              <a:r>
                <a:rPr lang="zh-CN" altLang="en-US" sz="3200" dirty="0">
                  <a:latin typeface="微软雅黑" panose="020B0503020204020204" pitchFamily="34" charset="-122"/>
                  <a:ea typeface="微软雅黑" panose="020B0503020204020204" pitchFamily="34" charset="-122"/>
                </a:rPr>
                <a:t>国民党军队：</a:t>
              </a:r>
              <a:r>
                <a:rPr lang="en-US" altLang="zh-CN" sz="3200" dirty="0">
                  <a:latin typeface="微软雅黑" panose="020B0503020204020204" pitchFamily="34" charset="-122"/>
                  <a:ea typeface="微软雅黑" panose="020B0503020204020204" pitchFamily="34" charset="-122"/>
                </a:rPr>
                <a:t>140</a:t>
              </a:r>
              <a:r>
                <a:rPr lang="zh-CN" altLang="en-US" sz="3200" dirty="0">
                  <a:latin typeface="微软雅黑" panose="020B0503020204020204" pitchFamily="34" charset="-122"/>
                  <a:ea typeface="微软雅黑" panose="020B0503020204020204" pitchFamily="34" charset="-122"/>
                </a:rPr>
                <a:t>万人</a:t>
              </a:r>
            </a:p>
            <a:p>
              <a:pPr eaLnBrk="1" hangingPunct="1">
                <a:spcBef>
                  <a:spcPct val="50000"/>
                </a:spcBef>
              </a:pPr>
              <a:r>
                <a:rPr lang="zh-CN" altLang="en-US" sz="3200" dirty="0">
                  <a:latin typeface="微软雅黑" panose="020B0503020204020204" pitchFamily="34" charset="-122"/>
                  <a:ea typeface="微软雅黑" panose="020B0503020204020204" pitchFamily="34" charset="-122"/>
                </a:rPr>
                <a:t>土 匪武 装：</a:t>
              </a:r>
              <a:r>
                <a:rPr lang="en-US" altLang="zh-CN" sz="3200" dirty="0">
                  <a:latin typeface="微软雅黑" panose="020B0503020204020204" pitchFamily="34" charset="-122"/>
                  <a:ea typeface="微软雅黑" panose="020B0503020204020204" pitchFamily="34" charset="-122"/>
                </a:rPr>
                <a:t>240</a:t>
              </a:r>
              <a:r>
                <a:rPr lang="zh-CN" altLang="en-US" sz="3200" dirty="0">
                  <a:latin typeface="微软雅黑" panose="020B0503020204020204" pitchFamily="34" charset="-122"/>
                  <a:ea typeface="微软雅黑" panose="020B0503020204020204" pitchFamily="34" charset="-122"/>
                </a:rPr>
                <a:t>万人</a:t>
              </a:r>
            </a:p>
            <a:p>
              <a:pPr eaLnBrk="1" hangingPunct="1">
                <a:spcBef>
                  <a:spcPct val="50000"/>
                </a:spcBef>
              </a:pPr>
              <a:r>
                <a:rPr lang="zh-CN" altLang="en-US" sz="3200" dirty="0">
                  <a:latin typeface="微软雅黑" panose="020B0503020204020204" pitchFamily="34" charset="-122"/>
                  <a:ea typeface="微软雅黑" panose="020B0503020204020204" pitchFamily="34" charset="-122"/>
                </a:rPr>
                <a:t>合      计：</a:t>
              </a:r>
              <a:r>
                <a:rPr lang="en-US" altLang="zh-CN" sz="3200" dirty="0">
                  <a:latin typeface="微软雅黑" panose="020B0503020204020204" pitchFamily="34" charset="-122"/>
                  <a:ea typeface="微软雅黑" panose="020B0503020204020204" pitchFamily="34" charset="-122"/>
                </a:rPr>
                <a:t>380</a:t>
              </a:r>
              <a:r>
                <a:rPr lang="zh-CN" altLang="en-US" sz="3200" dirty="0">
                  <a:latin typeface="微软雅黑" panose="020B0503020204020204" pitchFamily="34" charset="-122"/>
                  <a:ea typeface="微软雅黑" panose="020B0503020204020204" pitchFamily="34" charset="-122"/>
                </a:rPr>
                <a:t>万人</a:t>
              </a:r>
            </a:p>
          </p:txBody>
        </p:sp>
      </p:grpSp>
    </p:spTree>
    <p:extLst>
      <p:ext uri="{BB962C8B-B14F-4D97-AF65-F5344CB8AC3E}">
        <p14:creationId xmlns:p14="http://schemas.microsoft.com/office/powerpoint/2010/main" val="37693295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新中国国防</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建设历程</a:t>
            </a:r>
          </a:p>
        </p:txBody>
      </p:sp>
      <p:sp>
        <p:nvSpPr>
          <p:cNvPr id="12" name="文本框 6"/>
          <p:cNvSpPr txBox="1"/>
          <p:nvPr/>
        </p:nvSpPr>
        <p:spPr>
          <a:xfrm>
            <a:off x="1523174" y="1482190"/>
            <a:ext cx="7179529" cy="7067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4000" b="1" i="0" u="none" strike="noStrike" kern="1200" cap="none" spc="0" normalizeH="0" baseline="0" noProof="0" dirty="0" smtClean="0">
                <a:ln>
                  <a:noFill/>
                </a:ln>
                <a:solidFill>
                  <a:srgbClr val="5B9BD5">
                    <a:lumMod val="75000"/>
                  </a:srgbClr>
                </a:solidFill>
                <a:effectLst/>
                <a:uLnTx/>
                <a:uFillTx/>
                <a:latin typeface="华文中宋" panose="02010600040101010101" pitchFamily="2" charset="-122"/>
                <a:ea typeface="华文中宋" panose="02010600040101010101" pitchFamily="2" charset="-122"/>
                <a:cs typeface="Times New Roman" panose="02020603050405020304" pitchFamily="18" charset="0"/>
              </a:rPr>
              <a:t>2.</a:t>
            </a:r>
            <a:r>
              <a:rPr kumimoji="0" lang="zh-CN" altLang="en-US" sz="4000" b="1" i="0" u="none" strike="noStrike" kern="1200" cap="none" spc="0" normalizeH="0" baseline="0" noProof="0" dirty="0" smtClean="0">
                <a:ln>
                  <a:noFill/>
                </a:ln>
                <a:solidFill>
                  <a:srgbClr val="5B9BD5">
                    <a:lumMod val="75000"/>
                  </a:srgbClr>
                </a:solidFill>
                <a:effectLst/>
                <a:uLnTx/>
                <a:uFillTx/>
                <a:latin typeface="华文中宋" panose="02010600040101010101" pitchFamily="2" charset="-122"/>
                <a:ea typeface="华文中宋" panose="02010600040101010101" pitchFamily="2" charset="-122"/>
                <a:cs typeface="Times New Roman" panose="02020603050405020304" pitchFamily="18" charset="0"/>
              </a:rPr>
              <a:t>建设</a:t>
            </a:r>
            <a:r>
              <a:rPr kumimoji="0" lang="zh-CN" altLang="en-US" sz="4000" b="1" i="0" u="none" strike="noStrike" kern="1200" cap="none" spc="0" normalizeH="0" baseline="0" noProof="0" dirty="0">
                <a:ln>
                  <a:noFill/>
                </a:ln>
                <a:solidFill>
                  <a:srgbClr val="5B9BD5">
                    <a:lumMod val="75000"/>
                  </a:srgbClr>
                </a:solidFill>
                <a:effectLst/>
                <a:uLnTx/>
                <a:uFillTx/>
                <a:latin typeface="华文中宋" panose="02010600040101010101" pitchFamily="2" charset="-122"/>
                <a:ea typeface="华文中宋" panose="02010600040101010101" pitchFamily="2" charset="-122"/>
                <a:cs typeface="Times New Roman" panose="02020603050405020304" pitchFamily="18" charset="0"/>
              </a:rPr>
              <a:t>诸军兵种合成军队</a:t>
            </a:r>
          </a:p>
        </p:txBody>
      </p:sp>
      <p:pic>
        <p:nvPicPr>
          <p:cNvPr id="13" name="Picture 5"/>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247228" y="2544149"/>
            <a:ext cx="3346897" cy="3388525"/>
          </a:xfrm>
          <a:prstGeom prst="rect">
            <a:avLst/>
          </a:prstGeom>
          <a:noFill/>
          <a:ln w="9525">
            <a:solidFill>
              <a:srgbClr val="F90735"/>
            </a:solidFill>
            <a:miter lim="800000"/>
            <a:headEnd/>
            <a:tailEnd/>
          </a:ln>
          <a:extLst>
            <a:ext uri="{909E8E84-426E-40DD-AFC4-6F175D3DCCD1}">
              <a14:hiddenFill xmlns:a14="http://schemas.microsoft.com/office/drawing/2010/main">
                <a:solidFill>
                  <a:srgbClr val="FFFFFF"/>
                </a:solidFill>
              </a14:hiddenFill>
            </a:ext>
          </a:extLst>
        </p:spPr>
      </p:pic>
      <p:pic>
        <p:nvPicPr>
          <p:cNvPr id="14" name="Picture 4" descr="20090212162512274126"/>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969" b="7848"/>
          <a:stretch>
            <a:fillRect/>
          </a:stretch>
        </p:blipFill>
        <p:spPr bwMode="auto">
          <a:xfrm>
            <a:off x="5131270" y="2544149"/>
            <a:ext cx="2783700" cy="3388525"/>
          </a:xfrm>
          <a:prstGeom prst="rect">
            <a:avLst/>
          </a:prstGeom>
          <a:noFill/>
          <a:ln w="9525">
            <a:solidFill>
              <a:srgbClr val="F90735"/>
            </a:solidFill>
            <a:miter lim="800000"/>
            <a:headEnd/>
            <a:tailEnd/>
          </a:ln>
          <a:extLst>
            <a:ext uri="{909E8E84-426E-40DD-AFC4-6F175D3DCCD1}">
              <a14:hiddenFill xmlns:a14="http://schemas.microsoft.com/office/drawing/2010/main">
                <a:solidFill>
                  <a:srgbClr val="FFFFFF"/>
                </a:solidFill>
              </a14:hiddenFill>
            </a:ext>
          </a:extLst>
        </p:spPr>
      </p:pic>
      <p:sp>
        <p:nvSpPr>
          <p:cNvPr id="15" name="Text Box 6"/>
          <p:cNvSpPr txBox="1">
            <a:spLocks noChangeArrowheads="1"/>
          </p:cNvSpPr>
          <p:nvPr/>
        </p:nvSpPr>
        <p:spPr bwMode="auto">
          <a:xfrm>
            <a:off x="8452115" y="2544149"/>
            <a:ext cx="2747108" cy="2862322"/>
          </a:xfrm>
          <a:prstGeom prst="rect">
            <a:avLst/>
          </a:prstGeom>
          <a:solidFill>
            <a:schemeClr val="bg1">
              <a:alpha val="50000"/>
            </a:schemeClr>
          </a:solidFill>
          <a:ln w="9525">
            <a:solidFill>
              <a:srgbClr val="F90735"/>
            </a:solidFill>
            <a:miter lim="800000"/>
          </a:ln>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en-US" altLang="zh-CN" b="1" dirty="0">
                <a:solidFill>
                  <a:schemeClr val="accent2"/>
                </a:solidFill>
                <a:latin typeface="微软雅黑" panose="020B0503020204020204" pitchFamily="34" charset="-122"/>
                <a:ea typeface="微软雅黑" panose="020B0503020204020204" pitchFamily="34" charset="-122"/>
              </a:rPr>
              <a:t>1949-1953</a:t>
            </a:r>
          </a:p>
          <a:p>
            <a:pPr eaLnBrk="1" hangingPunct="1">
              <a:lnSpc>
                <a:spcPct val="120000"/>
              </a:lnSpc>
              <a:spcBef>
                <a:spcPct val="50000"/>
              </a:spcBef>
            </a:pPr>
            <a:r>
              <a:rPr lang="zh-CN" altLang="en-US" b="1" dirty="0">
                <a:latin typeface="微软雅黑" panose="020B0503020204020204" pitchFamily="34" charset="-122"/>
                <a:ea typeface="微软雅黑" panose="020B0503020204020204" pitchFamily="34" charset="-122"/>
              </a:rPr>
              <a:t>    组建空、海、公安军和炮、装、工等兵种和领导机关。建立</a:t>
            </a:r>
            <a:r>
              <a:rPr lang="en-US" altLang="zh-CN" b="1" dirty="0">
                <a:solidFill>
                  <a:schemeClr val="accent2"/>
                </a:solidFill>
                <a:latin typeface="微软雅黑" panose="020B0503020204020204" pitchFamily="34" charset="-122"/>
                <a:ea typeface="微软雅黑" panose="020B0503020204020204" pitchFamily="34" charset="-122"/>
              </a:rPr>
              <a:t>107</a:t>
            </a:r>
            <a:r>
              <a:rPr lang="zh-CN" altLang="en-US" b="1" dirty="0">
                <a:solidFill>
                  <a:schemeClr val="accent2"/>
                </a:solidFill>
                <a:latin typeface="微软雅黑" panose="020B0503020204020204" pitchFamily="34" charset="-122"/>
                <a:ea typeface="微软雅黑" panose="020B0503020204020204" pitchFamily="34" charset="-122"/>
              </a:rPr>
              <a:t>所</a:t>
            </a:r>
            <a:r>
              <a:rPr lang="zh-CN" altLang="en-US" b="1" dirty="0">
                <a:latin typeface="微软雅黑" panose="020B0503020204020204" pitchFamily="34" charset="-122"/>
                <a:ea typeface="微软雅黑" panose="020B0503020204020204" pitchFamily="34" charset="-122"/>
              </a:rPr>
              <a:t>军、政、后和技术院校。</a:t>
            </a:r>
          </a:p>
        </p:txBody>
      </p:sp>
    </p:spTree>
    <p:extLst>
      <p:ext uri="{BB962C8B-B14F-4D97-AF65-F5344CB8AC3E}">
        <p14:creationId xmlns:p14="http://schemas.microsoft.com/office/powerpoint/2010/main" val="36975954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8" presetClass="entr" presetSubtype="16"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diamond(in)">
                                      <p:cBhvr>
                                        <p:cTn id="11" dur="20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ox(in)">
                                      <p:cBhvr>
                                        <p:cTn id="1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1762700" y="1330269"/>
            <a:ext cx="10174770" cy="7069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4000" b="1" i="0" u="none" strike="noStrike" kern="1200" cap="none" spc="0" normalizeH="0" baseline="0" noProof="0" dirty="0" smtClean="0">
                <a:ln>
                  <a:noFill/>
                </a:ln>
                <a:solidFill>
                  <a:srgbClr val="5B9BD5">
                    <a:lumMod val="75000"/>
                  </a:srgbClr>
                </a:solidFill>
                <a:effectLst/>
                <a:uLnTx/>
                <a:uFillTx/>
                <a:latin typeface="华文中宋" panose="02010600040101010101" pitchFamily="2" charset="-122"/>
                <a:ea typeface="华文中宋" panose="02010600040101010101" pitchFamily="2" charset="-122"/>
                <a:cs typeface="Times New Roman" panose="02020603050405020304" pitchFamily="18" charset="0"/>
              </a:rPr>
              <a:t>3.</a:t>
            </a:r>
            <a:r>
              <a:rPr kumimoji="0" lang="zh-CN" altLang="en-US" sz="4000" b="1" i="0" u="none" strike="noStrike" kern="1200" cap="none" spc="0" normalizeH="0" baseline="0" noProof="0" dirty="0" smtClean="0">
                <a:ln>
                  <a:noFill/>
                </a:ln>
                <a:solidFill>
                  <a:srgbClr val="5B9BD5">
                    <a:lumMod val="75000"/>
                  </a:srgbClr>
                </a:solidFill>
                <a:effectLst/>
                <a:uLnTx/>
                <a:uFillTx/>
                <a:latin typeface="华文中宋" panose="02010600040101010101" pitchFamily="2" charset="-122"/>
                <a:ea typeface="华文中宋" panose="02010600040101010101" pitchFamily="2" charset="-122"/>
                <a:cs typeface="Times New Roman" panose="02020603050405020304" pitchFamily="18" charset="0"/>
              </a:rPr>
              <a:t>抗美援朝</a:t>
            </a:r>
            <a:r>
              <a:rPr kumimoji="0" lang="zh-CN" altLang="en-US" sz="4000" b="1" i="0" u="none" strike="noStrike" kern="1200" cap="none" spc="0" normalizeH="0" baseline="0" noProof="0" dirty="0">
                <a:ln>
                  <a:noFill/>
                </a:ln>
                <a:solidFill>
                  <a:srgbClr val="5B9BD5">
                    <a:lumMod val="75000"/>
                  </a:srgbClr>
                </a:solidFill>
                <a:effectLst/>
                <a:uLnTx/>
                <a:uFillTx/>
                <a:latin typeface="华文中宋" panose="02010600040101010101" pitchFamily="2" charset="-122"/>
                <a:ea typeface="华文中宋" panose="02010600040101010101" pitchFamily="2" charset="-122"/>
                <a:cs typeface="Times New Roman" panose="02020603050405020304" pitchFamily="18" charset="0"/>
              </a:rPr>
              <a:t>，保卫家国</a:t>
            </a:r>
          </a:p>
        </p:txBody>
      </p:sp>
      <p:pic>
        <p:nvPicPr>
          <p:cNvPr id="8" name="Picture 6" descr="4bac3073b10571078601b04a"/>
          <p:cNvPicPr>
            <a:picLocks noChangeAspect="1" noChangeArrowheads="1"/>
          </p:cNvPicPr>
          <p:nvPr>
            <p:custDataLst>
              <p:tags r:id="rId1"/>
            </p:custDataLst>
          </p:nvPr>
        </p:nvPicPr>
        <p:blipFill>
          <a:blip r:embed="rId4" cstate="print">
            <a:extLst>
              <a:ext uri="{28A0092B-C50C-407E-A947-70E740481C1C}">
                <a14:useLocalDpi xmlns:a14="http://schemas.microsoft.com/office/drawing/2010/main" val="0"/>
              </a:ext>
            </a:extLst>
          </a:blip>
          <a:srcRect/>
          <a:stretch>
            <a:fillRect/>
          </a:stretch>
        </p:blipFill>
        <p:spPr bwMode="auto">
          <a:xfrm>
            <a:off x="1269200" y="2486601"/>
            <a:ext cx="2817763" cy="356317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4" name="图片 3"/>
          <p:cNvPicPr>
            <a:picLocks noChangeAspect="1"/>
          </p:cNvPicPr>
          <p:nvPr>
            <p:custDataLst>
              <p:tags r:id="rId2"/>
            </p:custDataLst>
          </p:nvPr>
        </p:nvPicPr>
        <p:blipFill>
          <a:blip r:embed="rId5"/>
          <a:stretch>
            <a:fillRect/>
          </a:stretch>
        </p:blipFill>
        <p:spPr>
          <a:xfrm>
            <a:off x="5066640" y="2902622"/>
            <a:ext cx="3809504" cy="2370369"/>
          </a:xfrm>
          <a:prstGeom prst="rect">
            <a:avLst/>
          </a:prstGeom>
        </p:spPr>
      </p:pic>
      <p:sp>
        <p:nvSpPr>
          <p:cNvPr id="7"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新</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中国</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国防</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建设历程</a:t>
            </a:r>
          </a:p>
        </p:txBody>
      </p:sp>
    </p:spTree>
    <p:extLst>
      <p:ext uri="{BB962C8B-B14F-4D97-AF65-F5344CB8AC3E}">
        <p14:creationId xmlns:p14="http://schemas.microsoft.com/office/powerpoint/2010/main" val="4130351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523174" y="2140530"/>
            <a:ext cx="7289900" cy="523220"/>
          </a:xfrm>
          <a:prstGeom prst="rect">
            <a:avLst/>
          </a:prstGeom>
          <a:noFill/>
        </p:spPr>
        <p:txBody>
          <a:bodyPr wrap="square" rtlCol="0">
            <a:spAutoFit/>
          </a:bodyPr>
          <a:lstStyle/>
          <a:p>
            <a:pPr lvl="0">
              <a:defRPr/>
            </a:pPr>
            <a:r>
              <a:rPr lang="en-US" altLang="zh-CN" sz="2800" b="1" dirty="0" smtClean="0">
                <a:solidFill>
                  <a:srgbClr val="5B9BD5">
                    <a:lumMod val="75000"/>
                  </a:srgbClr>
                </a:solidFill>
                <a:latin typeface="华文中宋" panose="02010600040101010101" pitchFamily="2" charset="-122"/>
                <a:ea typeface="华文中宋" panose="02010600040101010101" pitchFamily="2" charset="-122"/>
                <a:cs typeface="Times New Roman" panose="02020603050405020304" pitchFamily="18" charset="0"/>
              </a:rPr>
              <a:t>1.</a:t>
            </a:r>
            <a:r>
              <a:rPr lang="zh-CN" altLang="en-US" sz="2800" b="1" dirty="0" smtClean="0">
                <a:solidFill>
                  <a:srgbClr val="5B9BD5">
                    <a:lumMod val="75000"/>
                  </a:srgbClr>
                </a:solidFill>
                <a:latin typeface="华文中宋" panose="02010600040101010101" pitchFamily="2" charset="-122"/>
                <a:ea typeface="华文中宋" panose="02010600040101010101" pitchFamily="2" charset="-122"/>
                <a:cs typeface="Times New Roman" panose="02020603050405020304" pitchFamily="18" charset="0"/>
              </a:rPr>
              <a:t>拉开</a:t>
            </a:r>
            <a:r>
              <a:rPr lang="zh-CN" altLang="en-US" sz="2800" b="1" dirty="0">
                <a:solidFill>
                  <a:srgbClr val="5B9BD5">
                    <a:lumMod val="75000"/>
                  </a:srgbClr>
                </a:solidFill>
                <a:latin typeface="华文中宋" panose="02010600040101010101" pitchFamily="2" charset="-122"/>
                <a:ea typeface="华文中宋" panose="02010600040101010101" pitchFamily="2" charset="-122"/>
                <a:cs typeface="Times New Roman" panose="02020603050405020304" pitchFamily="18" charset="0"/>
              </a:rPr>
              <a:t>国防和军队现代化建设的序幕</a:t>
            </a:r>
            <a:endParaRPr kumimoji="0" lang="zh-CN" altLang="en-US" sz="2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p:cNvSpPr txBox="1"/>
          <p:nvPr/>
        </p:nvSpPr>
        <p:spPr>
          <a:xfrm>
            <a:off x="1523174" y="1391965"/>
            <a:ext cx="1017477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4000" b="1" i="0" u="none" strike="noStrike" kern="1200" cap="none" spc="0" normalizeH="0" baseline="0" noProof="0" dirty="0" smtClean="0">
                <a:ln>
                  <a:noFill/>
                </a:ln>
                <a:solidFill>
                  <a:srgbClr val="002060"/>
                </a:solidFill>
                <a:effectLst/>
                <a:uLnTx/>
                <a:uFillTx/>
                <a:latin typeface="华文中宋" panose="02010600040101010101" pitchFamily="2" charset="-122"/>
                <a:ea typeface="华文中宋" panose="02010600040101010101" pitchFamily="2" charset="-122"/>
                <a:cs typeface="Times New Roman" panose="02020603050405020304" pitchFamily="18" charset="0"/>
              </a:rPr>
              <a:t>（二）全面</a:t>
            </a:r>
            <a:r>
              <a:rPr kumimoji="0" lang="zh-CN" altLang="en-US" sz="4000" b="1" i="0" u="none" strike="noStrike" kern="1200" cap="none" spc="0" normalizeH="0" baseline="0" noProof="0" dirty="0">
                <a:ln>
                  <a:noFill/>
                </a:ln>
                <a:solidFill>
                  <a:srgbClr val="002060"/>
                </a:solidFill>
                <a:effectLst/>
                <a:uLnTx/>
                <a:uFillTx/>
                <a:latin typeface="华文中宋" panose="02010600040101010101" pitchFamily="2" charset="-122"/>
                <a:ea typeface="华文中宋" panose="02010600040101010101" pitchFamily="2" charset="-122"/>
                <a:cs typeface="Times New Roman" panose="02020603050405020304" pitchFamily="18" charset="0"/>
              </a:rPr>
              <a:t>建设阶段（</a:t>
            </a:r>
            <a:r>
              <a:rPr kumimoji="0" lang="en-US" altLang="zh-CN" sz="4000" b="1" i="0" u="none" strike="noStrike" kern="1200" cap="none" spc="0" normalizeH="0" baseline="0" noProof="0" dirty="0">
                <a:ln>
                  <a:noFill/>
                </a:ln>
                <a:solidFill>
                  <a:srgbClr val="002060"/>
                </a:solidFill>
                <a:effectLst/>
                <a:uLnTx/>
                <a:uFillTx/>
                <a:latin typeface="华文中宋" panose="02010600040101010101" pitchFamily="2" charset="-122"/>
                <a:ea typeface="华文中宋" panose="02010600040101010101" pitchFamily="2" charset="-122"/>
                <a:cs typeface="Times New Roman" panose="02020603050405020304" pitchFamily="18" charset="0"/>
              </a:rPr>
              <a:t>1953</a:t>
            </a:r>
            <a:r>
              <a:rPr kumimoji="0" lang="zh-CN" altLang="en-US" sz="4000" b="1" i="0" u="none" strike="noStrike" kern="1200" cap="none" spc="0" normalizeH="0" baseline="0" noProof="0" dirty="0">
                <a:ln>
                  <a:noFill/>
                </a:ln>
                <a:solidFill>
                  <a:srgbClr val="002060"/>
                </a:solidFill>
                <a:effectLst/>
                <a:uLnTx/>
                <a:uFillTx/>
                <a:latin typeface="华文中宋" panose="02010600040101010101" pitchFamily="2" charset="-122"/>
                <a:ea typeface="华文中宋" panose="02010600040101010101" pitchFamily="2" charset="-122"/>
                <a:cs typeface="Times New Roman" panose="02020603050405020304" pitchFamily="18" charset="0"/>
              </a:rPr>
              <a:t>年底</a:t>
            </a:r>
            <a:r>
              <a:rPr kumimoji="0" lang="en-US" altLang="zh-CN" sz="4000" b="1" i="0" u="none" strike="noStrike" kern="1200" cap="none" spc="0" normalizeH="0" baseline="0" noProof="0" dirty="0">
                <a:ln>
                  <a:noFill/>
                </a:ln>
                <a:solidFill>
                  <a:srgbClr val="002060"/>
                </a:solidFill>
                <a:effectLst/>
                <a:uLnTx/>
                <a:uFillTx/>
                <a:latin typeface="华文中宋" panose="02010600040101010101" pitchFamily="2" charset="-122"/>
                <a:ea typeface="华文中宋" panose="02010600040101010101" pitchFamily="2" charset="-122"/>
                <a:cs typeface="Times New Roman" panose="02020603050405020304" pitchFamily="18" charset="0"/>
              </a:rPr>
              <a:t>-1965</a:t>
            </a:r>
            <a:r>
              <a:rPr kumimoji="0" lang="zh-CN" altLang="en-US" sz="4000" b="1" i="0" u="none" strike="noStrike" kern="1200" cap="none" spc="0" normalizeH="0" baseline="0" noProof="0" dirty="0">
                <a:ln>
                  <a:noFill/>
                </a:ln>
                <a:solidFill>
                  <a:srgbClr val="002060"/>
                </a:solidFill>
                <a:effectLst/>
                <a:uLnTx/>
                <a:uFillTx/>
                <a:latin typeface="华文中宋" panose="02010600040101010101" pitchFamily="2" charset="-122"/>
                <a:ea typeface="华文中宋" panose="02010600040101010101" pitchFamily="2" charset="-122"/>
                <a:cs typeface="Times New Roman" panose="02020603050405020304" pitchFamily="18" charset="0"/>
              </a:rPr>
              <a:t>年</a:t>
            </a:r>
            <a:r>
              <a:rPr kumimoji="0" lang="zh-CN" altLang="en-US" sz="4000" b="1" i="0" u="none" strike="noStrike" kern="1200" cap="none" spc="0" normalizeH="0" baseline="0" noProof="0" dirty="0" smtClean="0">
                <a:ln>
                  <a:noFill/>
                </a:ln>
                <a:solidFill>
                  <a:srgbClr val="002060"/>
                </a:solidFill>
                <a:effectLst/>
                <a:uLnTx/>
                <a:uFillTx/>
                <a:latin typeface="华文中宋" panose="02010600040101010101" pitchFamily="2" charset="-122"/>
                <a:ea typeface="华文中宋" panose="02010600040101010101" pitchFamily="2" charset="-122"/>
                <a:cs typeface="Times New Roman" panose="02020603050405020304" pitchFamily="18" charset="0"/>
              </a:rPr>
              <a:t>）</a:t>
            </a:r>
            <a:endParaRPr kumimoji="0" lang="zh-CN" altLang="en-US" sz="40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3" name="图片 2"/>
          <p:cNvPicPr>
            <a:picLocks noChangeAspect="1"/>
          </p:cNvPicPr>
          <p:nvPr/>
        </p:nvPicPr>
        <p:blipFill>
          <a:blip r:embed="rId2"/>
          <a:stretch>
            <a:fillRect/>
          </a:stretch>
        </p:blipFill>
        <p:spPr>
          <a:xfrm>
            <a:off x="968515" y="2666954"/>
            <a:ext cx="4631097" cy="2906532"/>
          </a:xfrm>
          <a:prstGeom prst="rect">
            <a:avLst/>
          </a:prstGeom>
        </p:spPr>
      </p:pic>
      <p:sp>
        <p:nvSpPr>
          <p:cNvPr id="8"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新</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中国</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国防</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建设历程</a:t>
            </a:r>
          </a:p>
        </p:txBody>
      </p:sp>
      <p:sp>
        <p:nvSpPr>
          <p:cNvPr id="2" name="TextBox 1"/>
          <p:cNvSpPr txBox="1"/>
          <p:nvPr/>
        </p:nvSpPr>
        <p:spPr>
          <a:xfrm>
            <a:off x="2317411" y="5819674"/>
            <a:ext cx="1933304" cy="523220"/>
          </a:xfrm>
          <a:prstGeom prst="rect">
            <a:avLst/>
          </a:prstGeom>
          <a:noFill/>
        </p:spPr>
        <p:txBody>
          <a:bodyPr wrap="square" rtlCol="0">
            <a:spAutoFit/>
          </a:bodyPr>
          <a:lstStyle/>
          <a:p>
            <a:pPr algn="ctr"/>
            <a:r>
              <a:rPr lang="zh-CN" altLang="en-US" sz="2800" dirty="0" smtClean="0">
                <a:solidFill>
                  <a:srgbClr val="FF0000"/>
                </a:solidFill>
                <a:latin typeface="微软雅黑" pitchFamily="34" charset="-122"/>
                <a:ea typeface="微软雅黑" pitchFamily="34" charset="-122"/>
              </a:rPr>
              <a:t>军区调整</a:t>
            </a:r>
            <a:endParaRPr lang="zh-CN" altLang="en-US" sz="2800" dirty="0">
              <a:solidFill>
                <a:srgbClr val="FF0000"/>
              </a:solidFill>
              <a:latin typeface="微软雅黑" pitchFamily="34" charset="-122"/>
              <a:ea typeface="微软雅黑" pitchFamily="34" charset="-122"/>
            </a:endParaRPr>
          </a:p>
        </p:txBody>
      </p:sp>
      <p:pic>
        <p:nvPicPr>
          <p:cNvPr id="9" name="Picture 5" descr="10096524_29316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1315" y="2673620"/>
            <a:ext cx="4392147" cy="2899866"/>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5" name="矩形 4"/>
          <p:cNvSpPr/>
          <p:nvPr/>
        </p:nvSpPr>
        <p:spPr>
          <a:xfrm>
            <a:off x="6191794" y="5665785"/>
            <a:ext cx="5242560" cy="830997"/>
          </a:xfrm>
          <a:prstGeom prst="rect">
            <a:avLst/>
          </a:prstGeom>
        </p:spPr>
        <p:txBody>
          <a:bodyPr wrap="square">
            <a:spAutoFit/>
          </a:bodyPr>
          <a:lstStyle/>
          <a:p>
            <a:r>
              <a:rPr lang="en-US" altLang="zh-CN" sz="2400" b="1" dirty="0">
                <a:solidFill>
                  <a:srgbClr val="FF0000"/>
                </a:solidFill>
              </a:rPr>
              <a:t>1955</a:t>
            </a:r>
            <a:r>
              <a:rPr lang="zh-CN" altLang="en-US" sz="2400" b="1" dirty="0">
                <a:solidFill>
                  <a:srgbClr val="FF0000"/>
                </a:solidFill>
              </a:rPr>
              <a:t>年实行三大制度：</a:t>
            </a:r>
            <a:endParaRPr lang="en-US" altLang="zh-CN" sz="2400" b="1" dirty="0">
              <a:solidFill>
                <a:srgbClr val="FF0000"/>
              </a:solidFill>
            </a:endParaRPr>
          </a:p>
          <a:p>
            <a:r>
              <a:rPr lang="zh-CN" altLang="en-US" sz="2400" b="1" dirty="0">
                <a:solidFill>
                  <a:srgbClr val="FF0000"/>
                </a:solidFill>
              </a:rPr>
              <a:t>义务兵役制、干部薪金制、军衔制</a:t>
            </a:r>
          </a:p>
        </p:txBody>
      </p:sp>
    </p:spTree>
    <p:extLst>
      <p:ext uri="{BB962C8B-B14F-4D97-AF65-F5344CB8AC3E}">
        <p14:creationId xmlns:p14="http://schemas.microsoft.com/office/powerpoint/2010/main" val="20124498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523174" y="1387695"/>
            <a:ext cx="10174770" cy="584775"/>
          </a:xfrm>
          <a:prstGeom prst="rect">
            <a:avLst/>
          </a:prstGeom>
          <a:noFill/>
        </p:spPr>
        <p:txBody>
          <a:bodyPr wrap="square" rtlCol="0">
            <a:spAutoFit/>
          </a:bodyPr>
          <a:lstStyle/>
          <a:p>
            <a:pPr lvl="0">
              <a:defRPr/>
            </a:pPr>
            <a:r>
              <a:rPr lang="en-US" altLang="zh-CN" sz="3200" b="1" dirty="0" smtClean="0">
                <a:solidFill>
                  <a:srgbClr val="5B9BD5">
                    <a:lumMod val="75000"/>
                  </a:srgbClr>
                </a:solidFill>
                <a:latin typeface="华文中宋" panose="02010600040101010101" pitchFamily="2" charset="-122"/>
                <a:ea typeface="华文中宋" panose="02010600040101010101" pitchFamily="2" charset="-122"/>
                <a:cs typeface="Times New Roman" panose="02020603050405020304" pitchFamily="18" charset="0"/>
              </a:rPr>
              <a:t>2.</a:t>
            </a:r>
            <a:r>
              <a:rPr lang="zh-CN" altLang="en-US" sz="3200" b="1" dirty="0" smtClean="0">
                <a:solidFill>
                  <a:srgbClr val="5B9BD5">
                    <a:lumMod val="75000"/>
                  </a:srgbClr>
                </a:solidFill>
                <a:latin typeface="华文中宋" panose="02010600040101010101" pitchFamily="2" charset="-122"/>
                <a:ea typeface="华文中宋" panose="02010600040101010101" pitchFamily="2" charset="-122"/>
                <a:cs typeface="Times New Roman" panose="02020603050405020304" pitchFamily="18" charset="0"/>
              </a:rPr>
              <a:t>建立</a:t>
            </a:r>
            <a:r>
              <a:rPr lang="zh-CN" altLang="en-US" sz="3200" b="1" dirty="0">
                <a:solidFill>
                  <a:srgbClr val="5B9BD5">
                    <a:lumMod val="75000"/>
                  </a:srgbClr>
                </a:solidFill>
                <a:latin typeface="华文中宋" panose="02010600040101010101" pitchFamily="2" charset="-122"/>
                <a:ea typeface="华文中宋" panose="02010600040101010101" pitchFamily="2" charset="-122"/>
                <a:cs typeface="Times New Roman" panose="02020603050405020304" pitchFamily="18" charset="0"/>
              </a:rPr>
              <a:t>国防科研和工业体系</a:t>
            </a:r>
            <a:endParaRPr kumimoji="0" lang="zh-CN" altLang="en-US" sz="3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9" name="图片 8"/>
          <p:cNvPicPr>
            <a:picLocks noChangeAspect="1"/>
          </p:cNvPicPr>
          <p:nvPr/>
        </p:nvPicPr>
        <p:blipFill>
          <a:blip r:embed="rId2"/>
          <a:stretch>
            <a:fillRect/>
          </a:stretch>
        </p:blipFill>
        <p:spPr>
          <a:xfrm>
            <a:off x="2754088" y="2640875"/>
            <a:ext cx="3901219" cy="3601350"/>
          </a:xfrm>
          <a:prstGeom prst="rect">
            <a:avLst/>
          </a:prstGeom>
        </p:spPr>
      </p:pic>
      <p:sp>
        <p:nvSpPr>
          <p:cNvPr id="10" name="文本框 9"/>
          <p:cNvSpPr txBox="1"/>
          <p:nvPr/>
        </p:nvSpPr>
        <p:spPr>
          <a:xfrm>
            <a:off x="7264828" y="3304683"/>
            <a:ext cx="3698308" cy="1816302"/>
          </a:xfrm>
          <a:prstGeom prst="rect">
            <a:avLst/>
          </a:prstGeom>
          <a:noFill/>
        </p:spPr>
        <p:txBody>
          <a:bodyPr wrap="square" rtlCol="0">
            <a:spAutoFit/>
          </a:bodyPr>
          <a:lstStyle/>
          <a:p>
            <a:pPr indent="720090"/>
            <a:r>
              <a:rPr lang="en-US" altLang="zh-CN" sz="2800" b="1" dirty="0">
                <a:solidFill>
                  <a:srgbClr val="FF0000"/>
                </a:solidFill>
              </a:rPr>
              <a:t>1964</a:t>
            </a:r>
            <a:r>
              <a:rPr lang="zh-CN" altLang="en-US" sz="2800" b="1" dirty="0">
                <a:solidFill>
                  <a:srgbClr val="FF0000"/>
                </a:solidFill>
              </a:rPr>
              <a:t>年</a:t>
            </a:r>
            <a:r>
              <a:rPr lang="en-US" altLang="zh-CN" sz="2800" b="1" dirty="0">
                <a:solidFill>
                  <a:srgbClr val="FF0000"/>
                </a:solidFill>
              </a:rPr>
              <a:t>10</a:t>
            </a:r>
            <a:r>
              <a:rPr lang="zh-CN" altLang="en-US" sz="2800" b="1" dirty="0">
                <a:solidFill>
                  <a:srgbClr val="FF0000"/>
                </a:solidFill>
              </a:rPr>
              <a:t>月</a:t>
            </a:r>
            <a:r>
              <a:rPr lang="en-US" altLang="zh-CN" sz="2800" b="1" dirty="0">
                <a:solidFill>
                  <a:srgbClr val="FF0000"/>
                </a:solidFill>
              </a:rPr>
              <a:t>16</a:t>
            </a:r>
            <a:r>
              <a:rPr lang="zh-CN" altLang="en-US" sz="2800" b="1" dirty="0">
                <a:solidFill>
                  <a:srgbClr val="FF0000"/>
                </a:solidFill>
              </a:rPr>
              <a:t>日下午</a:t>
            </a:r>
            <a:r>
              <a:rPr lang="en-US" altLang="zh-CN" sz="2800" b="1" dirty="0">
                <a:solidFill>
                  <a:srgbClr val="FF0000"/>
                </a:solidFill>
              </a:rPr>
              <a:t>3</a:t>
            </a:r>
            <a:r>
              <a:rPr lang="zh-CN" altLang="en-US" sz="2800" b="1" dirty="0">
                <a:solidFill>
                  <a:srgbClr val="FF0000"/>
                </a:solidFill>
              </a:rPr>
              <a:t>时，中国在西部罗布泊地区成功地爆炸了第一颗原子弹。</a:t>
            </a: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新</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中国</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国防</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建设历程</a:t>
            </a:r>
          </a:p>
        </p:txBody>
      </p:sp>
    </p:spTree>
    <p:extLst>
      <p:ext uri="{BB962C8B-B14F-4D97-AF65-F5344CB8AC3E}">
        <p14:creationId xmlns:p14="http://schemas.microsoft.com/office/powerpoint/2010/main" val="31254482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523174" y="1379618"/>
            <a:ext cx="9395507" cy="7069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4000" b="1" i="0" u="none" strike="noStrike" kern="1200" cap="none" spc="0" normalizeH="0" baseline="0" noProof="0" dirty="0" smtClean="0">
                <a:ln>
                  <a:noFill/>
                </a:ln>
                <a:solidFill>
                  <a:srgbClr val="002060"/>
                </a:solidFill>
                <a:effectLst/>
                <a:uLnTx/>
                <a:uFillTx/>
                <a:latin typeface="华文中宋" panose="02010600040101010101" pitchFamily="2" charset="-122"/>
                <a:ea typeface="华文中宋" panose="02010600040101010101" pitchFamily="2" charset="-122"/>
                <a:cs typeface="Times New Roman" panose="02020603050405020304" pitchFamily="18" charset="0"/>
              </a:rPr>
              <a:t>（三）曲折</a:t>
            </a:r>
            <a:r>
              <a:rPr kumimoji="0" lang="zh-CN" altLang="en-US" sz="4000" b="1" i="0" u="none" strike="noStrike" kern="1200" cap="none" spc="0" normalizeH="0" baseline="0" noProof="0" dirty="0">
                <a:ln>
                  <a:noFill/>
                </a:ln>
                <a:solidFill>
                  <a:srgbClr val="002060"/>
                </a:solidFill>
                <a:effectLst/>
                <a:uLnTx/>
                <a:uFillTx/>
                <a:latin typeface="华文中宋" panose="02010600040101010101" pitchFamily="2" charset="-122"/>
                <a:ea typeface="华文中宋" panose="02010600040101010101" pitchFamily="2" charset="-122"/>
                <a:cs typeface="Times New Roman" panose="02020603050405020304" pitchFamily="18" charset="0"/>
              </a:rPr>
              <a:t>发展阶段（</a:t>
            </a:r>
            <a:r>
              <a:rPr lang="en-US" altLang="zh-CN" sz="4000" b="1" dirty="0">
                <a:solidFill>
                  <a:srgbClr val="002060"/>
                </a:solidFill>
                <a:latin typeface="华文中宋" panose="02010600040101010101" pitchFamily="2" charset="-122"/>
                <a:ea typeface="华文中宋" panose="02010600040101010101" pitchFamily="2" charset="-122"/>
                <a:cs typeface="Times New Roman" panose="02020603050405020304" pitchFamily="18" charset="0"/>
              </a:rPr>
              <a:t>1966-1976</a:t>
            </a:r>
            <a:r>
              <a:rPr lang="zh-CN" altLang="en-US" sz="4000" b="1" dirty="0">
                <a:solidFill>
                  <a:srgbClr val="002060"/>
                </a:solidFill>
                <a:latin typeface="华文中宋" panose="02010600040101010101" pitchFamily="2" charset="-122"/>
                <a:ea typeface="华文中宋" panose="02010600040101010101" pitchFamily="2" charset="-122"/>
                <a:cs typeface="Times New Roman" panose="02020603050405020304" pitchFamily="18" charset="0"/>
              </a:rPr>
              <a:t>年</a:t>
            </a:r>
            <a:r>
              <a:rPr kumimoji="0" lang="zh-CN" altLang="en-US" sz="4000" b="1" i="0" u="none" strike="noStrike" kern="1200" cap="none" spc="0" normalizeH="0" baseline="0" noProof="0" dirty="0">
                <a:ln>
                  <a:noFill/>
                </a:ln>
                <a:solidFill>
                  <a:srgbClr val="002060"/>
                </a:solidFill>
                <a:effectLst/>
                <a:uLnTx/>
                <a:uFillTx/>
                <a:latin typeface="华文中宋" panose="02010600040101010101" pitchFamily="2" charset="-122"/>
                <a:ea typeface="华文中宋" panose="02010600040101010101" pitchFamily="2" charset="-122"/>
                <a:cs typeface="Times New Roman" panose="02020603050405020304" pitchFamily="18" charset="0"/>
              </a:rPr>
              <a:t>）</a:t>
            </a:r>
            <a:endParaRPr kumimoji="0" lang="zh-CN" altLang="en-US" sz="40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7" name="Picture 4" descr="t6"/>
          <p:cNvPicPr>
            <a:picLocks noChangeAspect="1" noChangeArrowheads="1"/>
          </p:cNvPicPr>
          <p:nvPr/>
        </p:nvPicPr>
        <p:blipFill>
          <a:blip r:embed="rId2" cstate="print">
            <a:lum bright="18000" contrast="48000"/>
            <a:extLst>
              <a:ext uri="{28A0092B-C50C-407E-A947-70E740481C1C}">
                <a14:useLocalDpi xmlns:a14="http://schemas.microsoft.com/office/drawing/2010/main" val="0"/>
              </a:ext>
            </a:extLst>
          </a:blip>
          <a:srcRect l="4509" t="2048" r="2040"/>
          <a:stretch>
            <a:fillRect/>
          </a:stretch>
        </p:blipFill>
        <p:spPr bwMode="auto">
          <a:xfrm>
            <a:off x="2000004" y="2517762"/>
            <a:ext cx="3815853" cy="2808937"/>
          </a:xfrm>
          <a:prstGeom prst="rect">
            <a:avLst/>
          </a:prstGeom>
          <a:noFill/>
          <a:ln w="57150">
            <a:solidFill>
              <a:srgbClr val="F90735"/>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5" descr="XISHA"/>
          <p:cNvPicPr>
            <a:picLocks noChangeAspect="1" noChangeArrowheads="1"/>
          </p:cNvPicPr>
          <p:nvPr/>
        </p:nvPicPr>
        <p:blipFill>
          <a:blip r:embed="rId3" cstate="print">
            <a:lum bright="36000" contrast="42000"/>
            <a:extLst>
              <a:ext uri="{28A0092B-C50C-407E-A947-70E740481C1C}">
                <a14:useLocalDpi xmlns:a14="http://schemas.microsoft.com/office/drawing/2010/main" val="0"/>
              </a:ext>
            </a:extLst>
          </a:blip>
          <a:srcRect l="2820"/>
          <a:stretch>
            <a:fillRect/>
          </a:stretch>
        </p:blipFill>
        <p:spPr bwMode="auto">
          <a:xfrm>
            <a:off x="6235231" y="2517761"/>
            <a:ext cx="3746012" cy="2808937"/>
          </a:xfrm>
          <a:prstGeom prst="rect">
            <a:avLst/>
          </a:prstGeom>
          <a:noFill/>
          <a:ln w="57150">
            <a:solidFill>
              <a:srgbClr val="F90735"/>
            </a:solidFill>
            <a:miter lim="800000"/>
            <a:headEnd/>
            <a:tailEnd/>
          </a:ln>
          <a:extLst>
            <a:ext uri="{909E8E84-426E-40DD-AFC4-6F175D3DCCD1}">
              <a14:hiddenFill xmlns:a14="http://schemas.microsoft.com/office/drawing/2010/main">
                <a:solidFill>
                  <a:srgbClr val="FFFFFF"/>
                </a:solidFill>
              </a14:hiddenFill>
            </a:ext>
          </a:extLst>
        </p:spPr>
      </p:pic>
      <p:sp>
        <p:nvSpPr>
          <p:cNvPr id="10" name="Text Box 4">
            <a:hlinkClick r:id="rId4"/>
          </p:cNvPr>
          <p:cNvSpPr txBox="1">
            <a:spLocks noChangeArrowheads="1"/>
          </p:cNvSpPr>
          <p:nvPr/>
        </p:nvSpPr>
        <p:spPr bwMode="auto">
          <a:xfrm>
            <a:off x="2180162" y="5434285"/>
            <a:ext cx="3455537" cy="46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en-US" altLang="zh-CN" b="1" dirty="0">
                <a:latin typeface="微软雅黑" panose="020B0503020204020204" pitchFamily="34" charset="-122"/>
                <a:ea typeface="微软雅黑" panose="020B0503020204020204" pitchFamily="34" charset="-122"/>
              </a:rPr>
              <a:t>1969</a:t>
            </a:r>
            <a:r>
              <a:rPr lang="zh-CN" altLang="en-US" b="1" dirty="0">
                <a:latin typeface="微软雅黑" panose="020B0503020204020204" pitchFamily="34" charset="-122"/>
                <a:ea typeface="微软雅黑" panose="020B0503020204020204" pitchFamily="34" charset="-122"/>
              </a:rPr>
              <a:t>年中苏珍宝岛战役</a:t>
            </a:r>
          </a:p>
        </p:txBody>
      </p:sp>
      <p:sp>
        <p:nvSpPr>
          <p:cNvPr id="11" name="Text Box 4">
            <a:hlinkClick r:id="rId4"/>
          </p:cNvPr>
          <p:cNvSpPr txBox="1">
            <a:spLocks noChangeArrowheads="1"/>
          </p:cNvSpPr>
          <p:nvPr/>
        </p:nvSpPr>
        <p:spPr bwMode="auto">
          <a:xfrm>
            <a:off x="5865759" y="5434285"/>
            <a:ext cx="4484957" cy="46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en-US" altLang="zh-CN" b="1" dirty="0">
                <a:latin typeface="微软雅黑" panose="020B0503020204020204" pitchFamily="34" charset="-122"/>
                <a:ea typeface="微软雅黑" panose="020B0503020204020204" pitchFamily="34" charset="-122"/>
              </a:rPr>
              <a:t>1974</a:t>
            </a:r>
            <a:r>
              <a:rPr lang="zh-CN" altLang="en-US" b="1" dirty="0">
                <a:latin typeface="微软雅黑" panose="020B0503020204020204" pitchFamily="34" charset="-122"/>
                <a:ea typeface="微软雅黑" panose="020B0503020204020204" pitchFamily="34" charset="-122"/>
              </a:rPr>
              <a:t>年中越（南越）西沙海战</a:t>
            </a:r>
          </a:p>
        </p:txBody>
      </p:sp>
      <p:sp>
        <p:nvSpPr>
          <p:cNvPr id="8"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新</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中国</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国防</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建设历程</a:t>
            </a:r>
          </a:p>
        </p:txBody>
      </p:sp>
    </p:spTree>
    <p:extLst>
      <p:ext uri="{BB962C8B-B14F-4D97-AF65-F5344CB8AC3E}">
        <p14:creationId xmlns:p14="http://schemas.microsoft.com/office/powerpoint/2010/main" val="35555280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28015" y="2297451"/>
            <a:ext cx="5820243" cy="523341"/>
          </a:xfrm>
          <a:prstGeom prst="rect">
            <a:avLst/>
          </a:prstGeom>
          <a:noFill/>
        </p:spPr>
        <p:txBody>
          <a:bodyPr wrap="square" rtlCol="0">
            <a:spAutoFit/>
          </a:bodyPr>
          <a:lstStyle/>
          <a:p>
            <a:pPr lvl="0">
              <a:defRPr/>
            </a:pPr>
            <a:r>
              <a:rPr lang="en-US" altLang="zh-CN" sz="2800" b="1" dirty="0" smtClean="0">
                <a:solidFill>
                  <a:srgbClr val="5B9BD5">
                    <a:lumMod val="75000"/>
                  </a:srgbClr>
                </a:solidFill>
                <a:latin typeface="华文中宋" panose="02010600040101010101" pitchFamily="2" charset="-122"/>
                <a:ea typeface="华文中宋" panose="02010600040101010101" pitchFamily="2" charset="-122"/>
                <a:cs typeface="Times New Roman" panose="02020603050405020304" pitchFamily="18" charset="0"/>
              </a:rPr>
              <a:t>1.</a:t>
            </a:r>
            <a:r>
              <a:rPr lang="zh-CN" altLang="en-US" sz="2800" b="1" dirty="0" smtClean="0">
                <a:solidFill>
                  <a:srgbClr val="5B9BD5">
                    <a:lumMod val="75000"/>
                  </a:srgbClr>
                </a:solidFill>
                <a:latin typeface="华文中宋" panose="02010600040101010101" pitchFamily="2" charset="-122"/>
                <a:ea typeface="华文中宋" panose="02010600040101010101" pitchFamily="2" charset="-122"/>
                <a:cs typeface="Times New Roman" panose="02020603050405020304" pitchFamily="18" charset="0"/>
              </a:rPr>
              <a:t>不断</a:t>
            </a:r>
            <a:r>
              <a:rPr lang="zh-CN" altLang="en-US" sz="2800" b="1" dirty="0">
                <a:solidFill>
                  <a:srgbClr val="5B9BD5">
                    <a:lumMod val="75000"/>
                  </a:srgbClr>
                </a:solidFill>
                <a:latin typeface="华文中宋" panose="02010600040101010101" pitchFamily="2" charset="-122"/>
                <a:ea typeface="华文中宋" panose="02010600040101010101" pitchFamily="2" charset="-122"/>
                <a:cs typeface="Times New Roman" panose="02020603050405020304" pitchFamily="18" charset="0"/>
              </a:rPr>
              <a:t>地压缩军队规模</a:t>
            </a:r>
            <a:r>
              <a:rPr lang="en-US" altLang="zh-CN" sz="2800" b="1" dirty="0">
                <a:solidFill>
                  <a:srgbClr val="5B9BD5">
                    <a:lumMod val="75000"/>
                  </a:srgbClr>
                </a:solidFill>
                <a:latin typeface="华文中宋" panose="02010600040101010101" pitchFamily="2" charset="-122"/>
                <a:ea typeface="华文中宋" panose="02010600040101010101" pitchFamily="2" charset="-122"/>
                <a:cs typeface="Times New Roman" panose="02020603050405020304" pitchFamily="18" charset="0"/>
              </a:rPr>
              <a:t>——</a:t>
            </a:r>
            <a:r>
              <a:rPr lang="zh-CN" altLang="en-US" sz="2800" b="1" dirty="0">
                <a:solidFill>
                  <a:srgbClr val="5B9BD5">
                    <a:lumMod val="75000"/>
                  </a:srgbClr>
                </a:solidFill>
                <a:latin typeface="华文中宋" panose="02010600040101010101" pitchFamily="2" charset="-122"/>
                <a:ea typeface="华文中宋" panose="02010600040101010101" pitchFamily="2" charset="-122"/>
                <a:cs typeface="Times New Roman" panose="02020603050405020304" pitchFamily="18" charset="0"/>
              </a:rPr>
              <a:t>裁军</a:t>
            </a:r>
            <a:endParaRPr kumimoji="0" lang="zh-CN" altLang="en-US" sz="2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p:cNvSpPr txBox="1"/>
          <p:nvPr/>
        </p:nvSpPr>
        <p:spPr>
          <a:xfrm>
            <a:off x="1523174" y="1398899"/>
            <a:ext cx="761211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smtClean="0">
                <a:ln>
                  <a:noFill/>
                </a:ln>
                <a:solidFill>
                  <a:srgbClr val="002060"/>
                </a:solidFill>
                <a:effectLst/>
                <a:uLnTx/>
                <a:uFillTx/>
                <a:latin typeface="华文中宋" panose="02010600040101010101" pitchFamily="2" charset="-122"/>
                <a:ea typeface="华文中宋" panose="02010600040101010101" pitchFamily="2" charset="-122"/>
                <a:cs typeface="Times New Roman" panose="02020603050405020304" pitchFamily="18" charset="0"/>
              </a:rPr>
              <a:t>（四）现代化</a:t>
            </a:r>
            <a:r>
              <a:rPr kumimoji="0" lang="zh-CN" altLang="en-US" sz="3200" b="1" i="0" u="none" strike="noStrike" kern="1200" cap="none" spc="0" normalizeH="0" baseline="0" noProof="0" dirty="0">
                <a:ln>
                  <a:noFill/>
                </a:ln>
                <a:solidFill>
                  <a:srgbClr val="002060"/>
                </a:solidFill>
                <a:effectLst/>
                <a:uLnTx/>
                <a:uFillTx/>
                <a:latin typeface="华文中宋" panose="02010600040101010101" pitchFamily="2" charset="-122"/>
                <a:ea typeface="华文中宋" panose="02010600040101010101" pitchFamily="2" charset="-122"/>
                <a:cs typeface="Times New Roman" panose="02020603050405020304" pitchFamily="18" charset="0"/>
              </a:rPr>
              <a:t>建设阶段（</a:t>
            </a:r>
            <a:r>
              <a:rPr kumimoji="0" lang="en-US" altLang="zh-CN" sz="3200" b="1" i="0" u="none" strike="noStrike" kern="1200" cap="none" spc="0" normalizeH="0" baseline="0" noProof="0" dirty="0">
                <a:ln>
                  <a:noFill/>
                </a:ln>
                <a:solidFill>
                  <a:srgbClr val="002060"/>
                </a:solidFill>
                <a:effectLst/>
                <a:uLnTx/>
                <a:uFillTx/>
                <a:latin typeface="华文中宋" panose="02010600040101010101" pitchFamily="2" charset="-122"/>
                <a:ea typeface="华文中宋" panose="02010600040101010101" pitchFamily="2" charset="-122"/>
                <a:cs typeface="Times New Roman" panose="02020603050405020304" pitchFamily="18" charset="0"/>
              </a:rPr>
              <a:t>1977</a:t>
            </a:r>
            <a:r>
              <a:rPr kumimoji="0" lang="zh-CN" altLang="en-US" sz="3200" b="1" i="0" u="none" strike="noStrike" kern="1200" cap="none" spc="0" normalizeH="0" baseline="0" noProof="0" dirty="0">
                <a:ln>
                  <a:noFill/>
                </a:ln>
                <a:solidFill>
                  <a:srgbClr val="002060"/>
                </a:solidFill>
                <a:effectLst/>
                <a:uLnTx/>
                <a:uFillTx/>
                <a:latin typeface="华文中宋" panose="02010600040101010101" pitchFamily="2" charset="-122"/>
                <a:ea typeface="华文中宋" panose="02010600040101010101" pitchFamily="2" charset="-122"/>
                <a:cs typeface="Times New Roman" panose="02020603050405020304" pitchFamily="18" charset="0"/>
              </a:rPr>
              <a:t>年至今）</a:t>
            </a:r>
            <a:endParaRPr kumimoji="0" lang="zh-CN" altLang="en-US" sz="32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3" name="图片 2"/>
          <p:cNvPicPr>
            <a:picLocks noChangeAspect="1"/>
          </p:cNvPicPr>
          <p:nvPr/>
        </p:nvPicPr>
        <p:blipFill>
          <a:blip r:embed="rId2"/>
          <a:stretch>
            <a:fillRect/>
          </a:stretch>
        </p:blipFill>
        <p:spPr>
          <a:xfrm>
            <a:off x="6647433" y="2481159"/>
            <a:ext cx="4799524" cy="3283916"/>
          </a:xfrm>
          <a:prstGeom prst="rect">
            <a:avLst/>
          </a:prstGeom>
        </p:spPr>
      </p:pic>
      <p:sp>
        <p:nvSpPr>
          <p:cNvPr id="5" name="文本框 4"/>
          <p:cNvSpPr txBox="1"/>
          <p:nvPr/>
        </p:nvSpPr>
        <p:spPr>
          <a:xfrm>
            <a:off x="1349599" y="3096662"/>
            <a:ext cx="4567957" cy="954328"/>
          </a:xfrm>
          <a:prstGeom prst="rect">
            <a:avLst/>
          </a:prstGeom>
          <a:noFill/>
        </p:spPr>
        <p:txBody>
          <a:bodyPr wrap="square" rtlCol="0">
            <a:spAutoFit/>
          </a:bodyPr>
          <a:lstStyle/>
          <a:p>
            <a:r>
              <a:rPr lang="en-US" altLang="zh-CN" sz="2800" b="1" dirty="0">
                <a:solidFill>
                  <a:srgbClr val="FF0000"/>
                </a:solidFill>
              </a:rPr>
              <a:t>2015</a:t>
            </a:r>
            <a:r>
              <a:rPr lang="zh-CN" altLang="en-US" sz="2800" b="1" dirty="0">
                <a:solidFill>
                  <a:srgbClr val="FF0000"/>
                </a:solidFill>
              </a:rPr>
              <a:t>年</a:t>
            </a:r>
            <a:r>
              <a:rPr lang="en-US" altLang="zh-CN" sz="2800" b="1" dirty="0">
                <a:solidFill>
                  <a:srgbClr val="FF0000"/>
                </a:solidFill>
              </a:rPr>
              <a:t>9</a:t>
            </a:r>
            <a:r>
              <a:rPr lang="zh-CN" altLang="en-US" sz="2800" b="1" dirty="0">
                <a:solidFill>
                  <a:srgbClr val="FF0000"/>
                </a:solidFill>
              </a:rPr>
              <a:t>月</a:t>
            </a:r>
            <a:r>
              <a:rPr lang="en-US" altLang="zh-CN" sz="2800" b="1" dirty="0">
                <a:solidFill>
                  <a:srgbClr val="FF0000"/>
                </a:solidFill>
              </a:rPr>
              <a:t>3</a:t>
            </a:r>
            <a:r>
              <a:rPr lang="zh-CN" altLang="en-US" sz="2800" b="1" dirty="0">
                <a:solidFill>
                  <a:srgbClr val="FF0000"/>
                </a:solidFill>
              </a:rPr>
              <a:t>日，习近平主席宣布裁军</a:t>
            </a:r>
            <a:r>
              <a:rPr lang="en-US" altLang="zh-CN" sz="2800" b="1" dirty="0">
                <a:solidFill>
                  <a:srgbClr val="FF0000"/>
                </a:solidFill>
              </a:rPr>
              <a:t>30</a:t>
            </a:r>
            <a:r>
              <a:rPr lang="zh-CN" altLang="en-US" sz="2800" b="1" dirty="0">
                <a:solidFill>
                  <a:srgbClr val="FF0000"/>
                </a:solidFill>
              </a:rPr>
              <a:t>万</a:t>
            </a:r>
          </a:p>
        </p:txBody>
      </p:sp>
      <p:sp>
        <p:nvSpPr>
          <p:cNvPr id="7"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三、新时代国防建设历程</a:t>
            </a:r>
          </a:p>
        </p:txBody>
      </p:sp>
    </p:spTree>
    <p:extLst>
      <p:ext uri="{BB962C8B-B14F-4D97-AF65-F5344CB8AC3E}">
        <p14:creationId xmlns:p14="http://schemas.microsoft.com/office/powerpoint/2010/main" val="3554887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523174" y="1398507"/>
            <a:ext cx="3727165" cy="584775"/>
          </a:xfrm>
          <a:prstGeom prst="rect">
            <a:avLst/>
          </a:prstGeom>
          <a:noFill/>
        </p:spPr>
        <p:txBody>
          <a:bodyPr wrap="square" rtlCol="0">
            <a:spAutoFit/>
          </a:bodyPr>
          <a:lstStyle/>
          <a:p>
            <a:pPr lvl="0">
              <a:defRPr/>
            </a:pPr>
            <a:r>
              <a:rPr lang="en-US" altLang="zh-CN" sz="3200" b="1" dirty="0" smtClean="0">
                <a:solidFill>
                  <a:srgbClr val="5B9BD5">
                    <a:lumMod val="75000"/>
                  </a:srgbClr>
                </a:solidFill>
                <a:latin typeface="华文中宋" panose="02010600040101010101" pitchFamily="2" charset="-122"/>
                <a:ea typeface="华文中宋" panose="02010600040101010101" pitchFamily="2" charset="-122"/>
                <a:cs typeface="Times New Roman" panose="02020603050405020304" pitchFamily="18" charset="0"/>
              </a:rPr>
              <a:t>2.</a:t>
            </a:r>
            <a:r>
              <a:rPr lang="zh-CN" altLang="en-US" sz="3200" b="1" dirty="0" smtClean="0">
                <a:solidFill>
                  <a:srgbClr val="5B9BD5">
                    <a:lumMod val="75000"/>
                  </a:srgbClr>
                </a:solidFill>
                <a:latin typeface="华文中宋" panose="02010600040101010101" pitchFamily="2" charset="-122"/>
                <a:ea typeface="华文中宋" panose="02010600040101010101" pitchFamily="2" charset="-122"/>
                <a:cs typeface="Times New Roman" panose="02020603050405020304" pitchFamily="18" charset="0"/>
              </a:rPr>
              <a:t>调整</a:t>
            </a:r>
            <a:r>
              <a:rPr lang="zh-CN" altLang="en-US" sz="3200" b="1" dirty="0">
                <a:solidFill>
                  <a:srgbClr val="5B9BD5">
                    <a:lumMod val="75000"/>
                  </a:srgbClr>
                </a:solidFill>
                <a:latin typeface="华文中宋" panose="02010600040101010101" pitchFamily="2" charset="-122"/>
                <a:ea typeface="华文中宋" panose="02010600040101010101" pitchFamily="2" charset="-122"/>
                <a:cs typeface="Times New Roman" panose="02020603050405020304" pitchFamily="18" charset="0"/>
              </a:rPr>
              <a:t>军区设置</a:t>
            </a:r>
            <a:endParaRPr kumimoji="0" lang="zh-CN" altLang="en-US" sz="3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8" name="图片 7"/>
          <p:cNvPicPr>
            <a:picLocks noChangeAspect="1"/>
          </p:cNvPicPr>
          <p:nvPr/>
        </p:nvPicPr>
        <p:blipFill>
          <a:blip r:embed="rId2"/>
          <a:stretch>
            <a:fillRect/>
          </a:stretch>
        </p:blipFill>
        <p:spPr>
          <a:xfrm>
            <a:off x="2639971" y="2210200"/>
            <a:ext cx="6522436" cy="3689254"/>
          </a:xfrm>
          <a:prstGeom prst="rect">
            <a:avLst/>
          </a:prstGeom>
        </p:spPr>
      </p:pic>
      <p:sp>
        <p:nvSpPr>
          <p:cNvPr id="6"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新</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中国</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国防</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建设历程</a:t>
            </a:r>
          </a:p>
        </p:txBody>
      </p:sp>
    </p:spTree>
    <p:extLst>
      <p:ext uri="{BB962C8B-B14F-4D97-AF65-F5344CB8AC3E}">
        <p14:creationId xmlns:p14="http://schemas.microsoft.com/office/powerpoint/2010/main" val="20516759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523174" y="1407188"/>
            <a:ext cx="10174770" cy="706919"/>
          </a:xfrm>
          <a:prstGeom prst="rect">
            <a:avLst/>
          </a:prstGeom>
          <a:noFill/>
        </p:spPr>
        <p:txBody>
          <a:bodyPr wrap="square" rtlCol="0">
            <a:spAutoFit/>
          </a:bodyPr>
          <a:lstStyle/>
          <a:p>
            <a:pPr lvl="0">
              <a:defRPr/>
            </a:pPr>
            <a:r>
              <a:rPr lang="en-US" altLang="zh-CN" sz="4000" b="1" dirty="0" smtClean="0">
                <a:solidFill>
                  <a:schemeClr val="tx1"/>
                </a:solidFill>
                <a:latin typeface="华文中宋" panose="02010600040101010101" pitchFamily="2" charset="-122"/>
                <a:ea typeface="华文中宋" panose="02010600040101010101" pitchFamily="2" charset="-122"/>
                <a:cs typeface="Times New Roman" panose="02020603050405020304" pitchFamily="18" charset="0"/>
              </a:rPr>
              <a:t>3.</a:t>
            </a:r>
            <a:r>
              <a:rPr lang="zh-CN" altLang="en-US" sz="4000" b="1" dirty="0" smtClean="0">
                <a:solidFill>
                  <a:schemeClr val="tx1"/>
                </a:solidFill>
                <a:latin typeface="华文中宋" panose="02010600040101010101" pitchFamily="2" charset="-122"/>
                <a:ea typeface="华文中宋" panose="02010600040101010101" pitchFamily="2" charset="-122"/>
                <a:cs typeface="Times New Roman" panose="02020603050405020304" pitchFamily="18" charset="0"/>
              </a:rPr>
              <a:t>提出</a:t>
            </a:r>
            <a:r>
              <a:rPr lang="zh-CN" altLang="en-US" sz="4000" b="1" dirty="0">
                <a:solidFill>
                  <a:schemeClr val="tx1"/>
                </a:solidFill>
                <a:latin typeface="华文中宋" panose="02010600040101010101" pitchFamily="2" charset="-122"/>
                <a:ea typeface="华文中宋" panose="02010600040101010101" pitchFamily="2" charset="-122"/>
                <a:cs typeface="Times New Roman" panose="02020603050405020304" pitchFamily="18" charset="0"/>
              </a:rPr>
              <a:t>新时期国防战略方针</a:t>
            </a:r>
            <a:endParaRPr kumimoji="0" lang="zh-CN" altLang="en-US" sz="4000" b="1" i="0" u="none" strike="noStrike" kern="1200" cap="none" spc="0" normalizeH="0" baseline="0" noProof="0" dirty="0">
              <a:ln>
                <a:noFill/>
              </a:ln>
              <a:solidFill>
                <a:schemeClr val="tx1"/>
              </a:solidFill>
              <a:effectLst/>
              <a:uLnTx/>
              <a:uFillTx/>
              <a:latin typeface="华文中宋" panose="02010600040101010101" pitchFamily="2" charset="-122"/>
              <a:ea typeface="华文中宋" panose="02010600040101010101" pitchFamily="2" charset="-122"/>
              <a:cs typeface="Times New Roman" panose="02020603050405020304" pitchFamily="18" charset="0"/>
            </a:endParaRPr>
          </a:p>
        </p:txBody>
      </p:sp>
      <p:pic>
        <p:nvPicPr>
          <p:cNvPr id="7" name="Picture 8" descr="2008120300082813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4653" y="4069404"/>
            <a:ext cx="2598399" cy="1729188"/>
          </a:xfrm>
          <a:prstGeom prst="rect">
            <a:avLst/>
          </a:prstGeom>
          <a:noFill/>
          <a:ln w="5715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9" descr="123253284689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3843" y="4077644"/>
            <a:ext cx="2523796" cy="1729188"/>
          </a:xfrm>
          <a:prstGeom prst="rect">
            <a:avLst/>
          </a:prstGeom>
          <a:noFill/>
          <a:ln w="5715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10" descr="u=3146773497,2831038515&amp;fm=0&amp;gp=0">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09581" y="4069405"/>
            <a:ext cx="2376179" cy="1694255"/>
          </a:xfrm>
          <a:prstGeom prst="rect">
            <a:avLst/>
          </a:prstGeom>
          <a:noFill/>
          <a:ln w="571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1" name="Text Box 2"/>
          <p:cNvSpPr txBox="1">
            <a:spLocks noChangeArrowheads="1"/>
          </p:cNvSpPr>
          <p:nvPr/>
        </p:nvSpPr>
        <p:spPr bwMode="auto">
          <a:xfrm>
            <a:off x="1523174" y="2216405"/>
            <a:ext cx="9658632" cy="1132618"/>
          </a:xfrm>
          <a:prstGeom prst="rect">
            <a:avLst/>
          </a:prstGeom>
          <a:noFill/>
          <a:ln w="9525">
            <a:noFill/>
            <a:miter lim="800000"/>
          </a:ln>
          <a:effec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nSpc>
                <a:spcPct val="130000"/>
              </a:lnSpc>
              <a:spcBef>
                <a:spcPct val="20000"/>
              </a:spcBef>
            </a:pPr>
            <a:r>
              <a:rPr lang="zh-CN" altLang="en-US" sz="2600" b="1" dirty="0" smtClean="0">
                <a:solidFill>
                  <a:schemeClr val="tx2"/>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把</a:t>
            </a:r>
            <a:r>
              <a:rPr lang="zh-CN" altLang="en-US" sz="2600" b="1" dirty="0">
                <a:solidFill>
                  <a:schemeClr val="tx2"/>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军事斗争准备的基点放在打赢现代技术特别是高技条件下的局部战争上。</a:t>
            </a:r>
          </a:p>
        </p:txBody>
      </p:sp>
      <p:sp>
        <p:nvSpPr>
          <p:cNvPr id="8"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a:t>
            </a:r>
            <a:r>
              <a:rPr lang="zh-CN" altLang="en-US" sz="4000" dirty="0" smtClean="0">
                <a:solidFill>
                  <a:srgbClr val="FFFF00"/>
                </a:solidFill>
                <a:effectLst>
                  <a:outerShdw blurRad="38100" dist="38100" dir="2700000" algn="tl">
                    <a:srgbClr val="000000">
                      <a:alpha val="43137"/>
                    </a:srgbClr>
                  </a:outerShdw>
                </a:effectLst>
                <a:latin typeface="Times New Roman" pitchFamily="18" charset="0"/>
                <a:ea typeface="黑体" pitchFamily="2" charset="-122"/>
                <a:cs typeface="Times New Roman" pitchFamily="18" charset="0"/>
              </a:rPr>
              <a:t>新中国国防</a:t>
            </a:r>
            <a:r>
              <a:rPr lang="zh-CN" altLang="en-US" sz="4000" dirty="0">
                <a:solidFill>
                  <a:srgbClr val="FFFF00"/>
                </a:solidFill>
                <a:effectLst>
                  <a:outerShdw blurRad="38100" dist="38100" dir="2700000" algn="tl">
                    <a:srgbClr val="000000">
                      <a:alpha val="43137"/>
                    </a:srgbClr>
                  </a:outerShdw>
                </a:effectLst>
                <a:latin typeface="Times New Roman" pitchFamily="18" charset="0"/>
                <a:ea typeface="黑体" pitchFamily="2" charset="-122"/>
                <a:cs typeface="Times New Roman" pitchFamily="18" charset="0"/>
              </a:rPr>
              <a:t>建设历程</a:t>
            </a:r>
          </a:p>
        </p:txBody>
      </p:sp>
    </p:spTree>
    <p:extLst>
      <p:ext uri="{BB962C8B-B14F-4D97-AF65-F5344CB8AC3E}">
        <p14:creationId xmlns:p14="http://schemas.microsoft.com/office/powerpoint/2010/main" val="35525500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xmlns="" id="{DDC42E0A-CEFA-4EB4-B546-AA068D7D0E40}"/>
              </a:ext>
            </a:extLst>
          </p:cNvPr>
          <p:cNvSpPr>
            <a:spLocks noGrp="1"/>
          </p:cNvSpPr>
          <p:nvPr>
            <p:ph idx="1"/>
          </p:nvPr>
        </p:nvSpPr>
        <p:spPr>
          <a:xfrm>
            <a:off x="794548" y="1413912"/>
            <a:ext cx="10514231" cy="4743049"/>
          </a:xfrm>
        </p:spPr>
        <p:txBody>
          <a:bodyPr>
            <a:normAutofit fontScale="92500"/>
          </a:bodyPr>
          <a:lstStyle/>
          <a:p>
            <a:pPr>
              <a:lnSpc>
                <a:spcPct val="150000"/>
              </a:lnSpc>
            </a:pPr>
            <a:r>
              <a:rPr lang="en-US" altLang="zh-CN" sz="2000" b="1" dirty="0" smtClean="0">
                <a:solidFill>
                  <a:srgbClr val="739C7C"/>
                </a:solidFill>
                <a:effectLst/>
                <a:latin typeface="Arial Unicode MS"/>
                <a:ea typeface="宋体" panose="02010600030101010101" pitchFamily="2" charset="-122"/>
                <a:cs typeface="宋体" panose="02010600030101010101" pitchFamily="2" charset="-122"/>
              </a:rPr>
              <a:t>1</a:t>
            </a:r>
            <a:r>
              <a:rPr lang="zh-CN" altLang="zh-CN" sz="2000" b="1" dirty="0">
                <a:solidFill>
                  <a:srgbClr val="739C7C"/>
                </a:solidFill>
                <a:effectLst/>
                <a:latin typeface="宋体" panose="02010600030101010101" pitchFamily="2" charset="-122"/>
                <a:ea typeface="Arial Unicode MS"/>
                <a:cs typeface="宋体" panose="02010600030101010101" pitchFamily="2" charset="-122"/>
              </a:rPr>
              <a:t>．建立和完善了有中国特色的武装力量领导体制</a:t>
            </a:r>
            <a:endParaRPr lang="zh-CN" altLang="zh-CN" sz="2000" b="1" dirty="0">
              <a:effectLst/>
              <a:latin typeface="宋体" panose="02010600030101010101" pitchFamily="2" charset="-122"/>
              <a:ea typeface="宋体" panose="02010600030101010101" pitchFamily="2" charset="-122"/>
              <a:cs typeface="宋体" panose="02010600030101010101" pitchFamily="2" charset="-122"/>
            </a:endParaRPr>
          </a:p>
          <a:p>
            <a:pPr>
              <a:lnSpc>
                <a:spcPct val="150000"/>
              </a:lnSpc>
            </a:pPr>
            <a:r>
              <a:rPr lang="en-US" altLang="zh-CN" sz="2000" b="1" dirty="0">
                <a:solidFill>
                  <a:srgbClr val="231916"/>
                </a:solidFill>
                <a:effectLst/>
                <a:latin typeface="宋体" panose="02010600030101010101" pitchFamily="2" charset="-122"/>
                <a:cs typeface="宋体" panose="02010600030101010101" pitchFamily="2" charset="-122"/>
              </a:rPr>
              <a:t>1949</a:t>
            </a:r>
            <a:r>
              <a:rPr lang="zh-CN" altLang="zh-CN" sz="2000" b="1" dirty="0">
                <a:solidFill>
                  <a:srgbClr val="231916"/>
                </a:solidFill>
                <a:effectLst/>
                <a:ea typeface="宋体" panose="02010600030101010101" pitchFamily="2" charset="-122"/>
                <a:cs typeface="宋体" panose="02010600030101010101" pitchFamily="2" charset="-122"/>
              </a:rPr>
              <a:t>年</a:t>
            </a:r>
            <a:r>
              <a:rPr lang="en-US" altLang="zh-CN" sz="2000" b="1" dirty="0">
                <a:solidFill>
                  <a:srgbClr val="231916"/>
                </a:solidFill>
                <a:effectLst/>
                <a:ea typeface="宋体" panose="02010600030101010101" pitchFamily="2" charset="-122"/>
                <a:cs typeface="宋体" panose="02010600030101010101" pitchFamily="2" charset="-122"/>
              </a:rPr>
              <a:t>10</a:t>
            </a:r>
            <a:r>
              <a:rPr lang="zh-CN" altLang="zh-CN" sz="2000" b="1" dirty="0">
                <a:solidFill>
                  <a:srgbClr val="231916"/>
                </a:solidFill>
                <a:effectLst/>
                <a:ea typeface="宋体" panose="02010600030101010101" pitchFamily="2" charset="-122"/>
                <a:cs typeface="宋体" panose="02010600030101010101" pitchFamily="2" charset="-122"/>
              </a:rPr>
              <a:t>月</a:t>
            </a:r>
            <a:r>
              <a:rPr lang="en-US" altLang="zh-CN" sz="2000" b="1" dirty="0">
                <a:solidFill>
                  <a:srgbClr val="231916"/>
                </a:solidFill>
                <a:effectLst/>
                <a:ea typeface="宋体" panose="02010600030101010101" pitchFamily="2" charset="-122"/>
                <a:cs typeface="宋体" panose="02010600030101010101" pitchFamily="2" charset="-122"/>
              </a:rPr>
              <a:t>19</a:t>
            </a:r>
            <a:r>
              <a:rPr lang="zh-CN" altLang="zh-CN" sz="2000" b="1" dirty="0">
                <a:solidFill>
                  <a:srgbClr val="231916"/>
                </a:solidFill>
                <a:effectLst/>
                <a:ea typeface="宋体" panose="02010600030101010101" pitchFamily="2" charset="-122"/>
                <a:cs typeface="宋体" panose="02010600030101010101" pitchFamily="2" charset="-122"/>
              </a:rPr>
              <a:t>日</a:t>
            </a:r>
            <a:r>
              <a:rPr lang="zh-CN" altLang="en-US" sz="2000" b="1" dirty="0">
                <a:solidFill>
                  <a:srgbClr val="231916"/>
                </a:solidFill>
                <a:effectLst/>
                <a:ea typeface="宋体" panose="02010600030101010101" pitchFamily="2" charset="-122"/>
                <a:cs typeface="宋体" panose="02010600030101010101" pitchFamily="2" charset="-122"/>
              </a:rPr>
              <a:t>命令，成立</a:t>
            </a:r>
            <a:r>
              <a:rPr lang="zh-CN" altLang="zh-CN" sz="2000" b="1" dirty="0">
                <a:solidFill>
                  <a:srgbClr val="C00000"/>
                </a:solidFill>
                <a:effectLst/>
                <a:ea typeface="宋体" panose="02010600030101010101" pitchFamily="2" charset="-122"/>
                <a:cs typeface="宋体" panose="02010600030101010101" pitchFamily="2" charset="-122"/>
              </a:rPr>
              <a:t>中央人民政府人民革命军事委员会</a:t>
            </a:r>
            <a:r>
              <a:rPr lang="zh-CN" altLang="en-US" sz="2000" b="1" dirty="0">
                <a:solidFill>
                  <a:srgbClr val="231916"/>
                </a:solidFill>
                <a:effectLst/>
                <a:ea typeface="宋体" panose="02010600030101010101" pitchFamily="2" charset="-122"/>
                <a:cs typeface="宋体" panose="02010600030101010101" pitchFamily="2" charset="-122"/>
              </a:rPr>
              <a:t>，</a:t>
            </a:r>
            <a:r>
              <a:rPr lang="zh-CN" altLang="zh-CN" sz="2000" b="1" dirty="0">
                <a:solidFill>
                  <a:srgbClr val="231916"/>
                </a:solidFill>
                <a:effectLst/>
                <a:ea typeface="宋体" panose="02010600030101010101" pitchFamily="2" charset="-122"/>
                <a:cs typeface="宋体" panose="02010600030101010101" pitchFamily="2" charset="-122"/>
              </a:rPr>
              <a:t>作为全国武装力量的最高统帅机关</a:t>
            </a:r>
            <a:r>
              <a:rPr lang="zh-CN" altLang="en-US" sz="2000" b="1" dirty="0">
                <a:solidFill>
                  <a:srgbClr val="231916"/>
                </a:solidFill>
                <a:effectLst/>
                <a:ea typeface="宋体" panose="02010600030101010101" pitchFamily="2" charset="-122"/>
                <a:cs typeface="宋体" panose="02010600030101010101" pitchFamily="2" charset="-122"/>
              </a:rPr>
              <a:t>。</a:t>
            </a:r>
            <a:endParaRPr lang="en-US" altLang="zh-CN" sz="2000" b="1" dirty="0">
              <a:solidFill>
                <a:srgbClr val="231916"/>
              </a:solidFill>
              <a:effectLst/>
              <a:ea typeface="宋体" panose="02010600030101010101" pitchFamily="2" charset="-122"/>
              <a:cs typeface="宋体" panose="02010600030101010101" pitchFamily="2" charset="-122"/>
            </a:endParaRPr>
          </a:p>
          <a:p>
            <a:pPr>
              <a:lnSpc>
                <a:spcPct val="150000"/>
              </a:lnSpc>
            </a:pPr>
            <a:r>
              <a:rPr lang="en-US" altLang="zh-CN" sz="2000" b="1" dirty="0">
                <a:solidFill>
                  <a:srgbClr val="231916"/>
                </a:solidFill>
                <a:effectLst/>
                <a:latin typeface="宋体" panose="02010600030101010101" pitchFamily="2" charset="-122"/>
                <a:cs typeface="宋体" panose="02010600030101010101" pitchFamily="2" charset="-122"/>
              </a:rPr>
              <a:t>1954</a:t>
            </a:r>
            <a:r>
              <a:rPr lang="zh-CN" altLang="zh-CN" sz="2000" b="1" dirty="0">
                <a:solidFill>
                  <a:srgbClr val="231916"/>
                </a:solidFill>
                <a:effectLst/>
                <a:ea typeface="宋体" panose="02010600030101010101" pitchFamily="2" charset="-122"/>
                <a:cs typeface="宋体" panose="02010600030101010101" pitchFamily="2" charset="-122"/>
              </a:rPr>
              <a:t>年</a:t>
            </a:r>
            <a:r>
              <a:rPr lang="en-US" altLang="zh-CN" sz="2000" b="1" dirty="0">
                <a:solidFill>
                  <a:srgbClr val="231916"/>
                </a:solidFill>
                <a:effectLst/>
                <a:ea typeface="宋体" panose="02010600030101010101" pitchFamily="2" charset="-122"/>
                <a:cs typeface="宋体" panose="02010600030101010101" pitchFamily="2" charset="-122"/>
              </a:rPr>
              <a:t>9</a:t>
            </a:r>
            <a:r>
              <a:rPr lang="zh-CN" altLang="zh-CN" sz="2000" b="1" dirty="0">
                <a:solidFill>
                  <a:srgbClr val="231916"/>
                </a:solidFill>
                <a:effectLst/>
                <a:ea typeface="宋体" panose="02010600030101010101" pitchFamily="2" charset="-122"/>
                <a:cs typeface="宋体" panose="02010600030101010101" pitchFamily="2" charset="-122"/>
              </a:rPr>
              <a:t>月</a:t>
            </a:r>
            <a:r>
              <a:rPr lang="zh-CN" altLang="en-US" sz="2000" b="1" dirty="0">
                <a:solidFill>
                  <a:srgbClr val="231916"/>
                </a:solidFill>
                <a:effectLst/>
                <a:ea typeface="宋体" panose="02010600030101010101" pitchFamily="2" charset="-122"/>
                <a:cs typeface="宋体" panose="02010600030101010101" pitchFamily="2" charset="-122"/>
              </a:rPr>
              <a:t>，</a:t>
            </a:r>
            <a:r>
              <a:rPr lang="zh-CN" altLang="zh-CN" sz="2000" b="1" dirty="0">
                <a:solidFill>
                  <a:srgbClr val="231916"/>
                </a:solidFill>
                <a:effectLst/>
                <a:ea typeface="宋体" panose="02010600030101010101" pitchFamily="2" charset="-122"/>
                <a:cs typeface="宋体" panose="02010600030101010101" pitchFamily="2" charset="-122"/>
              </a:rPr>
              <a:t>中华人民共和国</a:t>
            </a:r>
            <a:r>
              <a:rPr lang="zh-CN" altLang="zh-CN" sz="2000" b="1" dirty="0">
                <a:solidFill>
                  <a:srgbClr val="C00000"/>
                </a:solidFill>
                <a:effectLst/>
                <a:ea typeface="宋体" panose="02010600030101010101" pitchFamily="2" charset="-122"/>
                <a:cs typeface="宋体" panose="02010600030101010101" pitchFamily="2" charset="-122"/>
              </a:rPr>
              <a:t>主席</a:t>
            </a:r>
            <a:r>
              <a:rPr lang="zh-CN" altLang="zh-CN" sz="2000" b="1" dirty="0">
                <a:solidFill>
                  <a:srgbClr val="231916"/>
                </a:solidFill>
                <a:effectLst/>
                <a:ea typeface="宋体" panose="02010600030101010101" pitchFamily="2" charset="-122"/>
                <a:cs typeface="宋体" panose="02010600030101010101" pitchFamily="2" charset="-122"/>
              </a:rPr>
              <a:t>统领全国武装力量，并决定设立</a:t>
            </a:r>
            <a:r>
              <a:rPr lang="zh-CN" altLang="zh-CN" sz="2000" b="1" dirty="0">
                <a:solidFill>
                  <a:srgbClr val="C00000"/>
                </a:solidFill>
                <a:effectLst/>
                <a:ea typeface="宋体" panose="02010600030101010101" pitchFamily="2" charset="-122"/>
                <a:cs typeface="宋体" panose="02010600030101010101" pitchFamily="2" charset="-122"/>
              </a:rPr>
              <a:t>国防委员会和国防部</a:t>
            </a:r>
            <a:r>
              <a:rPr lang="zh-CN" altLang="zh-CN" sz="2000" b="1" dirty="0">
                <a:solidFill>
                  <a:srgbClr val="231916"/>
                </a:solidFill>
                <a:effectLst/>
                <a:ea typeface="宋体" panose="02010600030101010101" pitchFamily="2" charset="-122"/>
                <a:cs typeface="宋体" panose="02010600030101010101" pitchFamily="2" charset="-122"/>
              </a:rPr>
              <a:t>，由国家主席担任国防委员会主席</a:t>
            </a:r>
            <a:r>
              <a:rPr lang="zh-CN" altLang="en-US" sz="2000" b="1" dirty="0">
                <a:solidFill>
                  <a:srgbClr val="231916"/>
                </a:solidFill>
                <a:effectLst/>
                <a:ea typeface="宋体" panose="02010600030101010101" pitchFamily="2" charset="-122"/>
                <a:cs typeface="宋体" panose="02010600030101010101" pitchFamily="2" charset="-122"/>
              </a:rPr>
              <a:t>。</a:t>
            </a:r>
            <a:r>
              <a:rPr lang="zh-CN" altLang="zh-CN" sz="2000" b="1" dirty="0">
                <a:solidFill>
                  <a:srgbClr val="231916"/>
                </a:solidFill>
                <a:effectLst/>
                <a:ea typeface="宋体" panose="02010600030101010101" pitchFamily="2" charset="-122"/>
                <a:cs typeface="宋体" panose="02010600030101010101" pitchFamily="2" charset="-122"/>
              </a:rPr>
              <a:t>取消了中央人民政府人民革命军事委员会</a:t>
            </a:r>
            <a:r>
              <a:rPr lang="zh-CN" altLang="en-US" sz="2000" b="1" dirty="0">
                <a:solidFill>
                  <a:srgbClr val="231916"/>
                </a:solidFill>
                <a:effectLst/>
                <a:ea typeface="宋体" panose="02010600030101010101" pitchFamily="2" charset="-122"/>
                <a:cs typeface="宋体" panose="02010600030101010101" pitchFamily="2" charset="-122"/>
              </a:rPr>
              <a:t>，</a:t>
            </a:r>
            <a:r>
              <a:rPr lang="zh-CN" altLang="zh-CN" sz="2000" b="1" dirty="0">
                <a:solidFill>
                  <a:srgbClr val="231916"/>
                </a:solidFill>
                <a:effectLst/>
                <a:ea typeface="宋体" panose="02010600030101010101" pitchFamily="2" charset="-122"/>
                <a:cs typeface="宋体" panose="02010600030101010101" pitchFamily="2" charset="-122"/>
              </a:rPr>
              <a:t>成立</a:t>
            </a:r>
            <a:r>
              <a:rPr lang="zh-CN" altLang="zh-CN" sz="2000" b="1" dirty="0">
                <a:solidFill>
                  <a:srgbClr val="C00000"/>
                </a:solidFill>
                <a:effectLst/>
                <a:ea typeface="宋体" panose="02010600030101010101" pitchFamily="2" charset="-122"/>
                <a:cs typeface="宋体" panose="02010600030101010101" pitchFamily="2" charset="-122"/>
              </a:rPr>
              <a:t>中共中央军事委员会</a:t>
            </a:r>
            <a:r>
              <a:rPr lang="zh-CN" altLang="zh-CN" sz="2000" b="1" dirty="0">
                <a:solidFill>
                  <a:srgbClr val="231916"/>
                </a:solidFill>
                <a:effectLst/>
                <a:ea typeface="宋体" panose="02010600030101010101" pitchFamily="2" charset="-122"/>
                <a:cs typeface="宋体" panose="02010600030101010101" pitchFamily="2" charset="-122"/>
              </a:rPr>
              <a:t>，领导中国人民解放军和其他武装力量</a:t>
            </a:r>
            <a:r>
              <a:rPr lang="zh-CN" altLang="en-US" sz="2000" b="1" dirty="0">
                <a:solidFill>
                  <a:srgbClr val="231916"/>
                </a:solidFill>
                <a:effectLst/>
                <a:ea typeface="宋体" panose="02010600030101010101" pitchFamily="2" charset="-122"/>
                <a:cs typeface="宋体" panose="02010600030101010101" pitchFamily="2" charset="-122"/>
              </a:rPr>
              <a:t>。</a:t>
            </a:r>
            <a:r>
              <a:rPr lang="zh-CN" altLang="zh-CN" sz="2000" b="1" dirty="0">
                <a:solidFill>
                  <a:srgbClr val="C00000"/>
                </a:solidFill>
                <a:effectLst/>
                <a:ea typeface="宋体" panose="02010600030101010101" pitchFamily="2" charset="-122"/>
                <a:cs typeface="宋体" panose="02010600030101010101" pitchFamily="2" charset="-122"/>
              </a:rPr>
              <a:t>军委下设总参谋部、总政治部、总后勤部</a:t>
            </a:r>
            <a:r>
              <a:rPr lang="zh-CN" altLang="zh-CN" sz="2000" b="1" dirty="0">
                <a:solidFill>
                  <a:srgbClr val="231916"/>
                </a:solidFill>
                <a:effectLst/>
                <a:ea typeface="宋体" panose="02010600030101010101" pitchFamily="2" charset="-122"/>
                <a:cs typeface="宋体" panose="02010600030101010101" pitchFamily="2" charset="-122"/>
              </a:rPr>
              <a:t>，作为军委的工作机关。为加强我军武器装备建设，</a:t>
            </a:r>
            <a:r>
              <a:rPr lang="en-US" altLang="zh-CN" sz="2000" b="1" dirty="0">
                <a:solidFill>
                  <a:srgbClr val="231916"/>
                </a:solidFill>
                <a:effectLst/>
                <a:ea typeface="宋体" panose="02010600030101010101" pitchFamily="2" charset="-122"/>
                <a:cs typeface="宋体" panose="02010600030101010101" pitchFamily="2" charset="-122"/>
              </a:rPr>
              <a:t>1998</a:t>
            </a:r>
            <a:r>
              <a:rPr lang="zh-CN" altLang="zh-CN" sz="2000" b="1" dirty="0">
                <a:solidFill>
                  <a:srgbClr val="231916"/>
                </a:solidFill>
                <a:effectLst/>
                <a:ea typeface="宋体" panose="02010600030101010101" pitchFamily="2" charset="-122"/>
                <a:cs typeface="宋体" panose="02010600030101010101" pitchFamily="2" charset="-122"/>
              </a:rPr>
              <a:t>年，中央军委增设了</a:t>
            </a:r>
            <a:r>
              <a:rPr lang="zh-CN" altLang="zh-CN" sz="2000" b="1" dirty="0">
                <a:solidFill>
                  <a:srgbClr val="C00000"/>
                </a:solidFill>
                <a:effectLst/>
                <a:ea typeface="宋体" panose="02010600030101010101" pitchFamily="2" charset="-122"/>
                <a:cs typeface="宋体" panose="02010600030101010101" pitchFamily="2" charset="-122"/>
              </a:rPr>
              <a:t>总装备部</a:t>
            </a:r>
            <a:r>
              <a:rPr lang="zh-CN" altLang="zh-CN" sz="2000" b="1" dirty="0">
                <a:solidFill>
                  <a:srgbClr val="231916"/>
                </a:solidFill>
                <a:effectLst/>
                <a:ea typeface="宋体" panose="02010600030101010101" pitchFamily="2" charset="-122"/>
                <a:cs typeface="宋体" panose="02010600030101010101" pitchFamily="2" charset="-122"/>
              </a:rPr>
              <a:t>。</a:t>
            </a:r>
            <a:endParaRPr lang="en-US" altLang="zh-CN" sz="2000" b="1" dirty="0">
              <a:solidFill>
                <a:srgbClr val="231916"/>
              </a:solidFill>
              <a:effectLst/>
              <a:ea typeface="宋体" panose="02010600030101010101" pitchFamily="2" charset="-122"/>
              <a:cs typeface="宋体" panose="02010600030101010101" pitchFamily="2" charset="-122"/>
            </a:endParaRPr>
          </a:p>
          <a:p>
            <a:pPr>
              <a:lnSpc>
                <a:spcPct val="150000"/>
              </a:lnSpc>
            </a:pPr>
            <a:r>
              <a:rPr lang="en-US" altLang="zh-CN" sz="2000" b="1" dirty="0">
                <a:solidFill>
                  <a:srgbClr val="231916"/>
                </a:solidFill>
                <a:effectLst/>
                <a:latin typeface="宋体" panose="02010600030101010101" pitchFamily="2" charset="-122"/>
                <a:cs typeface="宋体" panose="02010600030101010101" pitchFamily="2" charset="-122"/>
              </a:rPr>
              <a:t>2015</a:t>
            </a:r>
            <a:r>
              <a:rPr lang="zh-CN" altLang="zh-CN" sz="2000" b="1" dirty="0">
                <a:solidFill>
                  <a:srgbClr val="231916"/>
                </a:solidFill>
                <a:effectLst/>
                <a:ea typeface="宋体" panose="02010600030101010101" pitchFamily="2" charset="-122"/>
                <a:cs typeface="宋体" panose="02010600030101010101" pitchFamily="2" charset="-122"/>
              </a:rPr>
              <a:t>年以来，中国人民解放军进行了重大</a:t>
            </a:r>
            <a:r>
              <a:rPr lang="zh-CN" altLang="zh-CN" sz="2000" b="1" dirty="0">
                <a:solidFill>
                  <a:srgbClr val="00B050"/>
                </a:solidFill>
                <a:effectLst/>
                <a:ea typeface="宋体" panose="02010600030101010101" pitchFamily="2" charset="-122"/>
                <a:cs typeface="宋体" panose="02010600030101010101" pitchFamily="2" charset="-122"/>
              </a:rPr>
              <a:t>改革调整</a:t>
            </a:r>
            <a:r>
              <a:rPr lang="zh-CN" altLang="zh-CN" sz="2000" b="1" dirty="0">
                <a:solidFill>
                  <a:srgbClr val="231916"/>
                </a:solidFill>
                <a:effectLst/>
                <a:ea typeface="宋体" panose="02010600030101010101" pitchFamily="2" charset="-122"/>
                <a:cs typeface="宋体" panose="02010600030101010101" pitchFamily="2" charset="-122"/>
              </a:rPr>
              <a:t>，现已发展成为拥有陆军、海军、空军、火箭军、战略支援部队</a:t>
            </a:r>
            <a:r>
              <a:rPr lang="zh-CN" altLang="zh-CN" sz="2000" b="1" dirty="0">
                <a:solidFill>
                  <a:srgbClr val="C00000"/>
                </a:solidFill>
                <a:effectLst/>
                <a:ea typeface="宋体" panose="02010600030101010101" pitchFamily="2" charset="-122"/>
                <a:cs typeface="宋体" panose="02010600030101010101" pitchFamily="2" charset="-122"/>
              </a:rPr>
              <a:t>五大军种</a:t>
            </a:r>
            <a:r>
              <a:rPr lang="zh-CN" altLang="zh-CN" sz="2000" b="1" dirty="0">
                <a:solidFill>
                  <a:srgbClr val="231916"/>
                </a:solidFill>
                <a:effectLst/>
                <a:ea typeface="宋体" panose="02010600030101010101" pitchFamily="2" charset="-122"/>
                <a:cs typeface="宋体" panose="02010600030101010101" pitchFamily="2" charset="-122"/>
              </a:rPr>
              <a:t>的强大军队</a:t>
            </a:r>
            <a:r>
              <a:rPr lang="zh-CN" altLang="en-US" sz="2000" b="1" dirty="0">
                <a:solidFill>
                  <a:srgbClr val="231916"/>
                </a:solidFill>
                <a:ea typeface="宋体" panose="02010600030101010101" pitchFamily="2" charset="-122"/>
                <a:cs typeface="宋体" panose="02010600030101010101" pitchFamily="2" charset="-122"/>
              </a:rPr>
              <a:t>，</a:t>
            </a:r>
            <a:r>
              <a:rPr lang="zh-CN" altLang="zh-CN" sz="2000" b="1" dirty="0">
                <a:solidFill>
                  <a:srgbClr val="231916"/>
                </a:solidFill>
                <a:effectLst/>
                <a:ea typeface="宋体" panose="02010600030101010101" pitchFamily="2" charset="-122"/>
                <a:cs typeface="宋体" panose="02010600030101010101" pitchFamily="2" charset="-122"/>
              </a:rPr>
              <a:t>军委机关</a:t>
            </a:r>
            <a:r>
              <a:rPr lang="zh-CN" altLang="en-US" sz="2000" b="1" dirty="0">
                <a:solidFill>
                  <a:srgbClr val="231916"/>
                </a:solidFill>
                <a:effectLst/>
                <a:ea typeface="宋体" panose="02010600030101010101" pitchFamily="2" charset="-122"/>
                <a:cs typeface="宋体" panose="02010600030101010101" pitchFamily="2" charset="-122"/>
              </a:rPr>
              <a:t>改革为</a:t>
            </a:r>
            <a:r>
              <a:rPr lang="en-US" altLang="zh-CN" sz="2000" b="1" dirty="0">
                <a:solidFill>
                  <a:srgbClr val="C00000"/>
                </a:solidFill>
                <a:effectLst/>
                <a:latin typeface="宋体" panose="02010600030101010101" pitchFamily="2" charset="-122"/>
                <a:cs typeface="宋体" panose="02010600030101010101" pitchFamily="2" charset="-122"/>
              </a:rPr>
              <a:t>15</a:t>
            </a:r>
            <a:r>
              <a:rPr lang="zh-CN" altLang="zh-CN" sz="2000" b="1" dirty="0">
                <a:solidFill>
                  <a:srgbClr val="C00000"/>
                </a:solidFill>
                <a:effectLst/>
                <a:ea typeface="宋体" panose="02010600030101010101" pitchFamily="2" charset="-122"/>
                <a:cs typeface="宋体" panose="02010600030101010101" pitchFamily="2" charset="-122"/>
              </a:rPr>
              <a:t>个职能部门</a:t>
            </a:r>
            <a:r>
              <a:rPr lang="zh-CN" altLang="en-US" sz="2000" b="1" dirty="0">
                <a:solidFill>
                  <a:srgbClr val="231916"/>
                </a:solidFill>
                <a:effectLst/>
                <a:ea typeface="宋体" panose="02010600030101010101" pitchFamily="2" charset="-122"/>
                <a:cs typeface="宋体" panose="02010600030101010101" pitchFamily="2" charset="-122"/>
              </a:rPr>
              <a:t>，</a:t>
            </a:r>
            <a:r>
              <a:rPr lang="zh-CN" altLang="zh-CN" sz="2000" b="1" dirty="0">
                <a:solidFill>
                  <a:srgbClr val="231916"/>
                </a:solidFill>
                <a:effectLst/>
                <a:ea typeface="宋体" panose="02010600030101010101" pitchFamily="2" charset="-122"/>
                <a:cs typeface="宋体" panose="02010600030101010101" pitchFamily="2" charset="-122"/>
              </a:rPr>
              <a:t>进一步优化了军委机关作为参谋机关、执行机关和服务机关的职能。</a:t>
            </a:r>
            <a:endParaRPr lang="en-US" altLang="zh-CN" sz="2000" b="1" dirty="0">
              <a:solidFill>
                <a:srgbClr val="231916"/>
              </a:solidFill>
              <a:effectLst/>
              <a:ea typeface="宋体" panose="02010600030101010101" pitchFamily="2" charset="-122"/>
              <a:cs typeface="宋体" panose="02010600030101010101" pitchFamily="2" charset="-122"/>
            </a:endParaRPr>
          </a:p>
          <a:p>
            <a:endParaRPr lang="en-US" altLang="zh-CN" sz="1800" dirty="0">
              <a:solidFill>
                <a:srgbClr val="231916"/>
              </a:solidFill>
              <a:effectLst/>
              <a:ea typeface="宋体" panose="02010600030101010101" pitchFamily="2" charset="-122"/>
              <a:cs typeface="宋体" panose="02010600030101010101" pitchFamily="2" charset="-122"/>
            </a:endParaRPr>
          </a:p>
          <a:p>
            <a:endParaRPr lang="en-US" altLang="zh-CN" sz="1800" dirty="0">
              <a:solidFill>
                <a:srgbClr val="231916"/>
              </a:solidFill>
              <a:effectLst/>
              <a:ea typeface="宋体" panose="02010600030101010101" pitchFamily="2" charset="-122"/>
              <a:cs typeface="宋体" panose="02010600030101010101" pitchFamily="2" charset="-122"/>
            </a:endParaRPr>
          </a:p>
          <a:p>
            <a:endParaRPr lang="en-US" altLang="zh-CN" sz="1800" dirty="0">
              <a:solidFill>
                <a:srgbClr val="231916"/>
              </a:solidFill>
              <a:effectLst/>
              <a:ea typeface="宋体" panose="02010600030101010101" pitchFamily="2" charset="-122"/>
              <a:cs typeface="宋体" panose="02010600030101010101" pitchFamily="2" charset="-122"/>
            </a:endParaRPr>
          </a:p>
          <a:p>
            <a:endParaRPr lang="zh-CN" altLang="en-US" dirty="0"/>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四、新中国国防建设成就</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2681319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6"/>
          <p:cNvGrpSpPr/>
          <p:nvPr/>
        </p:nvGrpSpPr>
        <p:grpSpPr>
          <a:xfrm>
            <a:off x="5892033" y="5803833"/>
            <a:ext cx="5695914" cy="880738"/>
            <a:chOff x="6578600" y="5511629"/>
            <a:chExt cx="4909256" cy="1092371"/>
          </a:xfrm>
        </p:grpSpPr>
        <p:pic>
          <p:nvPicPr>
            <p:cNvPr id="8" name="图片 7" descr="201312128152626774.jpg"/>
            <p:cNvPicPr>
              <a:picLocks noChangeAspect="1"/>
            </p:cNvPicPr>
            <p:nvPr/>
          </p:nvPicPr>
          <p:blipFill>
            <a:blip r:embed="rId2"/>
            <a:srcRect r="66667"/>
            <a:stretch>
              <a:fillRect/>
            </a:stretch>
          </p:blipFill>
          <p:spPr>
            <a:xfrm>
              <a:off x="6578600" y="5522918"/>
              <a:ext cx="1506378" cy="1081082"/>
            </a:xfrm>
            <a:prstGeom prst="rect">
              <a:avLst/>
            </a:prstGeom>
            <a:ln>
              <a:solidFill>
                <a:srgbClr val="FFFF00"/>
              </a:solidFill>
            </a:ln>
          </p:spPr>
        </p:pic>
        <p:pic>
          <p:nvPicPr>
            <p:cNvPr id="9" name="图片 8" descr="201312128152626774.jpg"/>
            <p:cNvPicPr>
              <a:picLocks noChangeAspect="1"/>
            </p:cNvPicPr>
            <p:nvPr/>
          </p:nvPicPr>
          <p:blipFill>
            <a:blip r:embed="rId2"/>
            <a:srcRect l="32667" r="34401"/>
            <a:stretch>
              <a:fillRect/>
            </a:stretch>
          </p:blipFill>
          <p:spPr>
            <a:xfrm>
              <a:off x="8317088" y="5522918"/>
              <a:ext cx="1488243" cy="1081082"/>
            </a:xfrm>
            <a:prstGeom prst="rect">
              <a:avLst/>
            </a:prstGeom>
            <a:ln>
              <a:solidFill>
                <a:srgbClr val="FFFF00"/>
              </a:solidFill>
            </a:ln>
          </p:spPr>
        </p:pic>
        <p:pic>
          <p:nvPicPr>
            <p:cNvPr id="10" name="图片 9" descr="201312128152626774.jpg"/>
            <p:cNvPicPr>
              <a:picLocks noChangeAspect="1"/>
            </p:cNvPicPr>
            <p:nvPr/>
          </p:nvPicPr>
          <p:blipFill>
            <a:blip r:embed="rId2"/>
            <a:srcRect l="64667"/>
            <a:stretch>
              <a:fillRect/>
            </a:stretch>
          </p:blipFill>
          <p:spPr>
            <a:xfrm>
              <a:off x="10001956" y="5511629"/>
              <a:ext cx="1485900" cy="1081082"/>
            </a:xfrm>
            <a:prstGeom prst="rect">
              <a:avLst/>
            </a:prstGeom>
            <a:ln>
              <a:solidFill>
                <a:srgbClr val="FFFF00"/>
              </a:solidFill>
            </a:ln>
          </p:spPr>
        </p:pic>
      </p:grpSp>
      <p:sp>
        <p:nvSpPr>
          <p:cNvPr id="3" name="矩形 2"/>
          <p:cNvSpPr/>
          <p:nvPr/>
        </p:nvSpPr>
        <p:spPr>
          <a:xfrm>
            <a:off x="4740965" y="1158264"/>
            <a:ext cx="2932044" cy="904863"/>
          </a:xfrm>
          <a:prstGeom prst="rect">
            <a:avLst/>
          </a:prstGeom>
        </p:spPr>
        <p:txBody>
          <a:bodyPr wrap="square">
            <a:spAutoFit/>
          </a:bodyPr>
          <a:lstStyle/>
          <a:p>
            <a:pPr algn="ctr">
              <a:lnSpc>
                <a:spcPct val="120000"/>
              </a:lnSpc>
            </a:pPr>
            <a:r>
              <a:rPr lang="zh-CN" altLang="en-US" sz="4400" b="1" dirty="0">
                <a:solidFill>
                  <a:srgbClr val="002060"/>
                </a:solidFill>
                <a:latin typeface="华文中宋" panose="02010600040101010101" pitchFamily="2" charset="-122"/>
                <a:ea typeface="华文中宋" panose="02010600040101010101" pitchFamily="2" charset="-122"/>
                <a:cs typeface="Times New Roman" panose="02020603050405020304" pitchFamily="18" charset="0"/>
              </a:rPr>
              <a:t>教学目的</a:t>
            </a:r>
          </a:p>
        </p:txBody>
      </p:sp>
      <p:sp>
        <p:nvSpPr>
          <p:cNvPr id="4" name="矩形 3"/>
          <p:cNvSpPr/>
          <p:nvPr/>
        </p:nvSpPr>
        <p:spPr>
          <a:xfrm>
            <a:off x="924339" y="1997839"/>
            <a:ext cx="10386391" cy="3046988"/>
          </a:xfrm>
          <a:prstGeom prst="rect">
            <a:avLst/>
          </a:prstGeom>
        </p:spPr>
        <p:txBody>
          <a:bodyPr wrap="square">
            <a:spAutoFit/>
          </a:bodyPr>
          <a:lstStyle/>
          <a:p>
            <a:pPr indent="457200" algn="just">
              <a:lnSpc>
                <a:spcPct val="150000"/>
              </a:lnSpc>
            </a:pPr>
            <a:r>
              <a:rPr lang="zh-CN" altLang="en-US" sz="2400" b="1" dirty="0" smtClean="0">
                <a:solidFill>
                  <a:schemeClr val="tx1">
                    <a:lumMod val="75000"/>
                    <a:lumOff val="25000"/>
                  </a:schemeClr>
                </a:solidFill>
                <a:latin typeface="Impact" panose="020B0806030902050204" pitchFamily="34" charset="0"/>
                <a:ea typeface="微软雅黑" panose="020B0503020204020204" pitchFamily="34" charset="-122"/>
              </a:rPr>
              <a:t>   </a:t>
            </a:r>
            <a:r>
              <a:rPr lang="zh-CN" altLang="en-US" sz="3200" b="1" dirty="0" smtClean="0">
                <a:solidFill>
                  <a:schemeClr val="tx1">
                    <a:lumMod val="75000"/>
                    <a:lumOff val="25000"/>
                  </a:schemeClr>
                </a:solidFill>
                <a:latin typeface="Impact" panose="020B0806030902050204" pitchFamily="34" charset="0"/>
                <a:ea typeface="微软雅黑" panose="020B0503020204020204" pitchFamily="34" charset="-122"/>
              </a:rPr>
              <a:t>通过</a:t>
            </a:r>
            <a:r>
              <a:rPr lang="zh-CN" altLang="en-US" sz="3200" b="1" dirty="0">
                <a:solidFill>
                  <a:schemeClr val="tx1">
                    <a:lumMod val="75000"/>
                    <a:lumOff val="25000"/>
                  </a:schemeClr>
                </a:solidFill>
                <a:latin typeface="Impact" panose="020B0806030902050204" pitchFamily="34" charset="0"/>
                <a:ea typeface="微软雅黑" panose="020B0503020204020204" pitchFamily="34" charset="-122"/>
              </a:rPr>
              <a:t>本节课的学习，了解新中国国防建设的历程、成就，熟悉我国武装力量的性质、任务和组成，明确国防动员的内容和重要意义，增强当代大学生建设国防的责任感和使命感。</a:t>
            </a:r>
            <a:endParaRPr lang="zh-CN" altLang="en-US" sz="3200" b="1" dirty="0">
              <a:solidFill>
                <a:srgbClr val="002060"/>
              </a:solidFill>
              <a:latin typeface="华文中宋" panose="02010600040101010101" pitchFamily="2" charset="-122"/>
              <a:ea typeface="华文中宋" panose="02010600040101010101" pitchFamily="2" charset="-122"/>
              <a:cs typeface="Times New Roman" panose="02020603050405020304" pitchFamily="18" charset="0"/>
            </a:endParaRPr>
          </a:p>
        </p:txBody>
      </p:sp>
      <p:pic>
        <p:nvPicPr>
          <p:cNvPr id="11"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24482" y="91217"/>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91168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xmlns="" id="{DDC42E0A-CEFA-4EB4-B546-AA068D7D0E40}"/>
              </a:ext>
            </a:extLst>
          </p:cNvPr>
          <p:cNvSpPr>
            <a:spLocks noGrp="1"/>
          </p:cNvSpPr>
          <p:nvPr>
            <p:ph idx="1"/>
          </p:nvPr>
        </p:nvSpPr>
        <p:spPr>
          <a:xfrm>
            <a:off x="748651" y="1584960"/>
            <a:ext cx="10514231" cy="4644287"/>
          </a:xfrm>
        </p:spPr>
        <p:txBody>
          <a:bodyPr>
            <a:normAutofit fontScale="92500" lnSpcReduction="20000"/>
          </a:bodyPr>
          <a:lstStyle/>
          <a:p>
            <a:pPr>
              <a:lnSpc>
                <a:spcPct val="150000"/>
              </a:lnSpc>
            </a:pPr>
            <a:r>
              <a:rPr lang="en-US" altLang="zh-CN" sz="2000" b="1" dirty="0">
                <a:solidFill>
                  <a:srgbClr val="739C7C"/>
                </a:solidFill>
                <a:effectLst/>
                <a:latin typeface="Arial Unicode MS"/>
                <a:ea typeface="宋体" panose="02010600030101010101" pitchFamily="2" charset="-122"/>
                <a:cs typeface="宋体" panose="02010600030101010101" pitchFamily="2" charset="-122"/>
              </a:rPr>
              <a:t>2</a:t>
            </a:r>
            <a:r>
              <a:rPr lang="zh-CN" altLang="zh-CN" sz="2000" b="1" dirty="0">
                <a:solidFill>
                  <a:srgbClr val="739C7C"/>
                </a:solidFill>
                <a:effectLst/>
                <a:latin typeface="宋体" panose="02010600030101010101" pitchFamily="2" charset="-122"/>
                <a:ea typeface="Arial Unicode MS"/>
                <a:cs typeface="宋体" panose="02010600030101010101" pitchFamily="2" charset="-122"/>
              </a:rPr>
              <a:t>．人民解放军由单一军种的军队发展成为诸军兵种合成的强大军队</a:t>
            </a:r>
            <a:endParaRPr lang="en-US" altLang="zh-CN" sz="2000" b="1" dirty="0">
              <a:solidFill>
                <a:srgbClr val="739C7C"/>
              </a:solidFill>
              <a:effectLst/>
              <a:latin typeface="宋体" panose="02010600030101010101" pitchFamily="2" charset="-122"/>
              <a:ea typeface="Arial Unicode MS"/>
              <a:cs typeface="宋体" panose="02010600030101010101" pitchFamily="2" charset="-122"/>
            </a:endParaRPr>
          </a:p>
          <a:p>
            <a:pPr>
              <a:lnSpc>
                <a:spcPct val="150000"/>
              </a:lnSpc>
            </a:pPr>
            <a:r>
              <a:rPr lang="zh-CN" altLang="zh-CN" sz="2000" b="1" dirty="0">
                <a:solidFill>
                  <a:srgbClr val="231916"/>
                </a:solidFill>
                <a:effectLst/>
                <a:ea typeface="宋体" panose="02010600030101010101" pitchFamily="2" charset="-122"/>
                <a:cs typeface="宋体" panose="02010600030101010101" pitchFamily="2" charset="-122"/>
              </a:rPr>
              <a:t>中华人民共和国成立时，人民解放军只是单一</a:t>
            </a:r>
            <a:r>
              <a:rPr lang="zh-CN" altLang="zh-CN" sz="2000" b="1" dirty="0">
                <a:solidFill>
                  <a:srgbClr val="C00000"/>
                </a:solidFill>
                <a:effectLst/>
                <a:ea typeface="宋体" panose="02010600030101010101" pitchFamily="2" charset="-122"/>
                <a:cs typeface="宋体" panose="02010600030101010101" pitchFamily="2" charset="-122"/>
              </a:rPr>
              <a:t>陆军</a:t>
            </a:r>
            <a:r>
              <a:rPr lang="zh-CN" altLang="zh-CN" sz="2000" b="1" dirty="0">
                <a:solidFill>
                  <a:srgbClr val="231916"/>
                </a:solidFill>
                <a:effectLst/>
                <a:ea typeface="宋体" panose="02010600030101010101" pitchFamily="2" charset="-122"/>
                <a:cs typeface="宋体" panose="02010600030101010101" pitchFamily="2" charset="-122"/>
              </a:rPr>
              <a:t>，基本上是步兵，炮兵和装甲兵部队极为有限</a:t>
            </a:r>
            <a:r>
              <a:rPr lang="zh-CN" altLang="en-US" sz="2000" b="1" dirty="0">
                <a:solidFill>
                  <a:srgbClr val="231916"/>
                </a:solidFill>
                <a:effectLst/>
                <a:ea typeface="宋体" panose="02010600030101010101" pitchFamily="2" charset="-122"/>
                <a:cs typeface="宋体" panose="02010600030101010101" pitchFamily="2" charset="-122"/>
              </a:rPr>
              <a:t>，</a:t>
            </a:r>
            <a:r>
              <a:rPr lang="zh-CN" altLang="zh-CN" sz="2000" b="1" dirty="0">
                <a:solidFill>
                  <a:srgbClr val="231916"/>
                </a:solidFill>
                <a:effectLst/>
                <a:ea typeface="宋体" panose="02010600030101010101" pitchFamily="2" charset="-122"/>
                <a:cs typeface="宋体" panose="02010600030101010101" pitchFamily="2" charset="-122"/>
              </a:rPr>
              <a:t>没有空军和海军。</a:t>
            </a:r>
            <a:endParaRPr lang="en-US" altLang="zh-CN" sz="2000" b="1" dirty="0">
              <a:solidFill>
                <a:srgbClr val="231916"/>
              </a:solidFill>
              <a:effectLst/>
              <a:ea typeface="宋体" panose="02010600030101010101" pitchFamily="2" charset="-122"/>
              <a:cs typeface="宋体" panose="02010600030101010101" pitchFamily="2" charset="-122"/>
            </a:endParaRPr>
          </a:p>
          <a:p>
            <a:pPr>
              <a:lnSpc>
                <a:spcPct val="150000"/>
              </a:lnSpc>
            </a:pPr>
            <a:r>
              <a:rPr lang="zh-CN" altLang="en-US" sz="2000" b="1" dirty="0">
                <a:solidFill>
                  <a:srgbClr val="231916"/>
                </a:solidFill>
                <a:effectLst/>
                <a:ea typeface="宋体" panose="02010600030101010101" pitchFamily="2" charset="-122"/>
                <a:cs typeface="宋体" panose="02010600030101010101" pitchFamily="2" charset="-122"/>
              </a:rPr>
              <a:t>中国人民共和国成立初期，我国</a:t>
            </a:r>
            <a:r>
              <a:rPr lang="zh-CN" altLang="en-US" sz="2000" b="1" dirty="0">
                <a:solidFill>
                  <a:srgbClr val="231916"/>
                </a:solidFill>
                <a:ea typeface="宋体" panose="02010600030101010101" pitchFamily="2" charset="-122"/>
                <a:cs typeface="宋体" panose="02010600030101010101" pitchFamily="2" charset="-122"/>
              </a:rPr>
              <a:t>迅速</a:t>
            </a:r>
            <a:r>
              <a:rPr lang="zh-CN" altLang="zh-CN" sz="2000" b="1" dirty="0">
                <a:solidFill>
                  <a:srgbClr val="231916"/>
                </a:solidFill>
                <a:effectLst/>
                <a:ea typeface="宋体" panose="02010600030101010101" pitchFamily="2" charset="-122"/>
                <a:cs typeface="宋体" panose="02010600030101010101" pitchFamily="2" charset="-122"/>
              </a:rPr>
              <a:t>建立了</a:t>
            </a:r>
            <a:r>
              <a:rPr lang="zh-CN" altLang="zh-CN" sz="2000" b="1" dirty="0">
                <a:solidFill>
                  <a:srgbClr val="C00000"/>
                </a:solidFill>
                <a:effectLst/>
                <a:ea typeface="宋体" panose="02010600030101010101" pitchFamily="2" charset="-122"/>
                <a:cs typeface="宋体" panose="02010600030101010101" pitchFamily="2" charset="-122"/>
              </a:rPr>
              <a:t>海军、空军</a:t>
            </a:r>
            <a:r>
              <a:rPr lang="zh-CN" altLang="zh-CN" sz="2000" b="1" dirty="0">
                <a:solidFill>
                  <a:srgbClr val="231916"/>
                </a:solidFill>
                <a:effectLst/>
                <a:ea typeface="宋体" panose="02010600030101010101" pitchFamily="2" charset="-122"/>
                <a:cs typeface="宋体" panose="02010600030101010101" pitchFamily="2" charset="-122"/>
              </a:rPr>
              <a:t>等军种和陆军的炮兵、装甲兵、工程兵、铁道兵等技术兵种部队，且形成了作战能力，空军和陆军各技术兵种都参加了抗美援朝战争。</a:t>
            </a:r>
            <a:endParaRPr lang="en-US" altLang="zh-CN" sz="2000" b="1" dirty="0">
              <a:solidFill>
                <a:srgbClr val="231916"/>
              </a:solidFill>
              <a:effectLst/>
              <a:ea typeface="宋体" panose="02010600030101010101" pitchFamily="2" charset="-122"/>
              <a:cs typeface="宋体" panose="02010600030101010101" pitchFamily="2" charset="-122"/>
            </a:endParaRPr>
          </a:p>
          <a:p>
            <a:pPr>
              <a:lnSpc>
                <a:spcPct val="150000"/>
              </a:lnSpc>
            </a:pPr>
            <a:r>
              <a:rPr lang="en-US" altLang="zh-CN" sz="2000" b="1" dirty="0">
                <a:solidFill>
                  <a:srgbClr val="231916"/>
                </a:solidFill>
                <a:effectLst/>
                <a:latin typeface="宋体" panose="02010600030101010101" pitchFamily="2" charset="-122"/>
                <a:cs typeface="宋体" panose="02010600030101010101" pitchFamily="2" charset="-122"/>
              </a:rPr>
              <a:t>1966</a:t>
            </a:r>
            <a:r>
              <a:rPr lang="zh-CN" altLang="zh-CN" sz="2000" b="1" dirty="0">
                <a:solidFill>
                  <a:srgbClr val="231916"/>
                </a:solidFill>
                <a:effectLst/>
                <a:ea typeface="宋体" panose="02010600030101010101" pitchFamily="2" charset="-122"/>
                <a:cs typeface="宋体" panose="02010600030101010101" pitchFamily="2" charset="-122"/>
              </a:rPr>
              <a:t>年，组建了战略导弹部队</a:t>
            </a:r>
            <a:r>
              <a:rPr lang="en-US" altLang="zh-CN" sz="2000" b="1" dirty="0">
                <a:solidFill>
                  <a:srgbClr val="231916"/>
                </a:solidFill>
                <a:effectLst/>
                <a:ea typeface="宋体" panose="02010600030101010101" pitchFamily="2" charset="-122"/>
                <a:cs typeface="宋体" panose="02010600030101010101" pitchFamily="2" charset="-122"/>
              </a:rPr>
              <a:t>——</a:t>
            </a:r>
            <a:r>
              <a:rPr lang="zh-CN" altLang="zh-CN" sz="2000" b="1" dirty="0">
                <a:solidFill>
                  <a:srgbClr val="C00000"/>
                </a:solidFill>
                <a:effectLst/>
                <a:ea typeface="宋体" panose="02010600030101010101" pitchFamily="2" charset="-122"/>
                <a:cs typeface="宋体" panose="02010600030101010101" pitchFamily="2" charset="-122"/>
              </a:rPr>
              <a:t>第二炮兵</a:t>
            </a:r>
            <a:r>
              <a:rPr lang="zh-CN" altLang="zh-CN" sz="2000" b="1" dirty="0">
                <a:solidFill>
                  <a:srgbClr val="231916"/>
                </a:solidFill>
                <a:effectLst/>
                <a:ea typeface="宋体" panose="02010600030101010101" pitchFamily="2" charset="-122"/>
                <a:cs typeface="宋体" panose="02010600030101010101" pitchFamily="2" charset="-122"/>
              </a:rPr>
              <a:t>。</a:t>
            </a:r>
            <a:endParaRPr lang="en-US" altLang="zh-CN" sz="2000" b="1" dirty="0">
              <a:solidFill>
                <a:srgbClr val="231916"/>
              </a:solidFill>
              <a:effectLst/>
              <a:ea typeface="宋体" panose="02010600030101010101" pitchFamily="2" charset="-122"/>
              <a:cs typeface="宋体" panose="02010600030101010101" pitchFamily="2" charset="-122"/>
            </a:endParaRPr>
          </a:p>
          <a:p>
            <a:pPr>
              <a:lnSpc>
                <a:spcPct val="150000"/>
              </a:lnSpc>
            </a:pPr>
            <a:r>
              <a:rPr lang="zh-CN" altLang="en-US" sz="2000" b="1" dirty="0">
                <a:solidFill>
                  <a:srgbClr val="231916"/>
                </a:solidFill>
                <a:effectLst/>
                <a:ea typeface="宋体" panose="02010600030101010101" pitchFamily="2" charset="-122"/>
                <a:cs typeface="宋体" panose="02010600030101010101" pitchFamily="2" charset="-122"/>
              </a:rPr>
              <a:t>此后</a:t>
            </a:r>
            <a:r>
              <a:rPr lang="zh-CN" altLang="zh-CN" sz="2000" b="1" dirty="0">
                <a:solidFill>
                  <a:srgbClr val="231916"/>
                </a:solidFill>
                <a:effectLst/>
                <a:ea typeface="宋体" panose="02010600030101010101" pitchFamily="2" charset="-122"/>
                <a:cs typeface="宋体" panose="02010600030101010101" pitchFamily="2" charset="-122"/>
              </a:rPr>
              <a:t>又相继组建了</a:t>
            </a:r>
            <a:r>
              <a:rPr lang="zh-CN" altLang="zh-CN" sz="2000" b="1" dirty="0">
                <a:solidFill>
                  <a:srgbClr val="C00000"/>
                </a:solidFill>
                <a:effectLst/>
                <a:ea typeface="宋体" panose="02010600030101010101" pitchFamily="2" charset="-122"/>
                <a:cs typeface="宋体" panose="02010600030101010101" pitchFamily="2" charset="-122"/>
              </a:rPr>
              <a:t>电子对抗部队、陆军航空兵部队</a:t>
            </a:r>
            <a:r>
              <a:rPr lang="zh-CN" altLang="en-US" sz="2000" b="1" dirty="0">
                <a:solidFill>
                  <a:srgbClr val="C00000"/>
                </a:solidFill>
                <a:effectLst/>
                <a:ea typeface="宋体" panose="02010600030101010101" pitchFamily="2" charset="-122"/>
                <a:cs typeface="宋体" panose="02010600030101010101" pitchFamily="2" charset="-122"/>
              </a:rPr>
              <a:t>（</a:t>
            </a:r>
            <a:r>
              <a:rPr lang="en-US" altLang="zh-CN" sz="2000" b="1" dirty="0">
                <a:solidFill>
                  <a:srgbClr val="C00000"/>
                </a:solidFill>
                <a:effectLst/>
                <a:ea typeface="宋体" panose="02010600030101010101" pitchFamily="2" charset="-122"/>
                <a:cs typeface="宋体" panose="02010600030101010101" pitchFamily="2" charset="-122"/>
              </a:rPr>
              <a:t>1986</a:t>
            </a:r>
            <a:r>
              <a:rPr lang="zh-CN" altLang="en-US" sz="2000" b="1" dirty="0">
                <a:solidFill>
                  <a:srgbClr val="C00000"/>
                </a:solidFill>
                <a:effectLst/>
                <a:ea typeface="宋体" panose="02010600030101010101" pitchFamily="2" charset="-122"/>
                <a:cs typeface="宋体" panose="02010600030101010101" pitchFamily="2" charset="-122"/>
              </a:rPr>
              <a:t>年筹建，</a:t>
            </a:r>
            <a:r>
              <a:rPr lang="en-US" altLang="zh-CN" sz="2000" b="1" dirty="0">
                <a:solidFill>
                  <a:srgbClr val="C00000"/>
                </a:solidFill>
                <a:effectLst/>
                <a:ea typeface="宋体" panose="02010600030101010101" pitchFamily="2" charset="-122"/>
                <a:cs typeface="宋体" panose="02010600030101010101" pitchFamily="2" charset="-122"/>
              </a:rPr>
              <a:t>1988</a:t>
            </a:r>
            <a:r>
              <a:rPr lang="zh-CN" altLang="en-US" sz="2000" b="1" dirty="0">
                <a:solidFill>
                  <a:srgbClr val="C00000"/>
                </a:solidFill>
                <a:effectLst/>
                <a:ea typeface="宋体" panose="02010600030101010101" pitchFamily="2" charset="-122"/>
                <a:cs typeface="宋体" panose="02010600030101010101" pitchFamily="2" charset="-122"/>
              </a:rPr>
              <a:t>年成立）</a:t>
            </a:r>
            <a:r>
              <a:rPr lang="zh-CN" altLang="zh-CN" sz="2000" b="1" dirty="0">
                <a:solidFill>
                  <a:srgbClr val="C00000"/>
                </a:solidFill>
                <a:effectLst/>
                <a:ea typeface="宋体" panose="02010600030101010101" pitchFamily="2" charset="-122"/>
                <a:cs typeface="宋体" panose="02010600030101010101" pitchFamily="2" charset="-122"/>
              </a:rPr>
              <a:t>、火箭军</a:t>
            </a:r>
            <a:r>
              <a:rPr lang="zh-CN" altLang="en-US" sz="2000" b="1" dirty="0">
                <a:solidFill>
                  <a:srgbClr val="C00000"/>
                </a:solidFill>
                <a:effectLst/>
                <a:ea typeface="宋体" panose="02010600030101010101" pitchFamily="2" charset="-122"/>
                <a:cs typeface="宋体" panose="02010600030101010101" pitchFamily="2" charset="-122"/>
              </a:rPr>
              <a:t>（</a:t>
            </a:r>
            <a:r>
              <a:rPr lang="en-US" altLang="zh-CN" sz="2000" b="1" dirty="0">
                <a:solidFill>
                  <a:srgbClr val="C00000"/>
                </a:solidFill>
                <a:effectLst/>
                <a:ea typeface="宋体" panose="02010600030101010101" pitchFamily="2" charset="-122"/>
                <a:cs typeface="宋体" panose="02010600030101010101" pitchFamily="2" charset="-122"/>
              </a:rPr>
              <a:t>2015</a:t>
            </a:r>
            <a:r>
              <a:rPr lang="zh-CN" altLang="en-US" sz="2000" b="1" dirty="0">
                <a:solidFill>
                  <a:srgbClr val="C00000"/>
                </a:solidFill>
                <a:effectLst/>
                <a:ea typeface="宋体" panose="02010600030101010101" pitchFamily="2" charset="-122"/>
                <a:cs typeface="宋体" panose="02010600030101010101" pitchFamily="2" charset="-122"/>
              </a:rPr>
              <a:t>年）、</a:t>
            </a:r>
            <a:r>
              <a:rPr lang="zh-CN" altLang="zh-CN" sz="2000" b="1" dirty="0">
                <a:solidFill>
                  <a:srgbClr val="C00000"/>
                </a:solidFill>
                <a:effectLst/>
                <a:ea typeface="宋体" panose="02010600030101010101" pitchFamily="2" charset="-122"/>
                <a:cs typeface="宋体" panose="02010600030101010101" pitchFamily="2" charset="-122"/>
              </a:rPr>
              <a:t>战略支援部队</a:t>
            </a:r>
            <a:r>
              <a:rPr lang="zh-CN" altLang="en-US" sz="2000" b="1" dirty="0">
                <a:solidFill>
                  <a:srgbClr val="C00000"/>
                </a:solidFill>
                <a:effectLst/>
                <a:ea typeface="宋体" panose="02010600030101010101" pitchFamily="2" charset="-122"/>
                <a:cs typeface="宋体" panose="02010600030101010101" pitchFamily="2" charset="-122"/>
              </a:rPr>
              <a:t>（</a:t>
            </a:r>
            <a:r>
              <a:rPr lang="en-US" altLang="zh-CN" sz="2000" b="1" dirty="0">
                <a:solidFill>
                  <a:srgbClr val="C00000"/>
                </a:solidFill>
                <a:effectLst/>
                <a:ea typeface="宋体" panose="02010600030101010101" pitchFamily="2" charset="-122"/>
                <a:cs typeface="宋体" panose="02010600030101010101" pitchFamily="2" charset="-122"/>
              </a:rPr>
              <a:t>2015</a:t>
            </a:r>
            <a:r>
              <a:rPr lang="zh-CN" altLang="en-US" sz="2000" b="1" dirty="0">
                <a:solidFill>
                  <a:srgbClr val="C00000"/>
                </a:solidFill>
                <a:effectLst/>
                <a:ea typeface="宋体" panose="02010600030101010101" pitchFamily="2" charset="-122"/>
                <a:cs typeface="宋体" panose="02010600030101010101" pitchFamily="2" charset="-122"/>
              </a:rPr>
              <a:t>年）、联勤保障部队（</a:t>
            </a:r>
            <a:r>
              <a:rPr lang="en-US" altLang="zh-CN" sz="2000" b="1" dirty="0">
                <a:solidFill>
                  <a:srgbClr val="C00000"/>
                </a:solidFill>
                <a:effectLst/>
                <a:ea typeface="宋体" panose="02010600030101010101" pitchFamily="2" charset="-122"/>
                <a:cs typeface="宋体" panose="02010600030101010101" pitchFamily="2" charset="-122"/>
              </a:rPr>
              <a:t>2016</a:t>
            </a:r>
            <a:r>
              <a:rPr lang="zh-CN" altLang="en-US" sz="2000" b="1" dirty="0">
                <a:solidFill>
                  <a:srgbClr val="C00000"/>
                </a:solidFill>
                <a:effectLst/>
                <a:ea typeface="宋体" panose="02010600030101010101" pitchFamily="2" charset="-122"/>
                <a:cs typeface="宋体" panose="02010600030101010101" pitchFamily="2" charset="-122"/>
              </a:rPr>
              <a:t>年）</a:t>
            </a:r>
            <a:r>
              <a:rPr lang="zh-CN" altLang="zh-CN" sz="2000" b="1" dirty="0">
                <a:solidFill>
                  <a:srgbClr val="231916"/>
                </a:solidFill>
                <a:effectLst/>
                <a:ea typeface="宋体" panose="02010600030101010101" pitchFamily="2" charset="-122"/>
                <a:cs typeface="宋体" panose="02010600030101010101" pitchFamily="2" charset="-122"/>
              </a:rPr>
              <a:t>等。</a:t>
            </a:r>
            <a:endParaRPr lang="en-US" altLang="zh-CN" sz="2000" b="1" dirty="0">
              <a:solidFill>
                <a:srgbClr val="231916"/>
              </a:solidFill>
              <a:effectLst/>
              <a:ea typeface="宋体" panose="02010600030101010101" pitchFamily="2" charset="-122"/>
              <a:cs typeface="宋体" panose="02010600030101010101" pitchFamily="2" charset="-122"/>
            </a:endParaRPr>
          </a:p>
          <a:p>
            <a:pPr>
              <a:lnSpc>
                <a:spcPct val="150000"/>
              </a:lnSpc>
            </a:pPr>
            <a:r>
              <a:rPr lang="zh-CN" altLang="en-US" sz="2000" b="1" dirty="0">
                <a:solidFill>
                  <a:srgbClr val="231916"/>
                </a:solidFill>
                <a:effectLst/>
                <a:ea typeface="宋体" panose="02010600030101010101" pitchFamily="2" charset="-122"/>
                <a:cs typeface="宋体" panose="02010600030101010101" pitchFamily="2" charset="-122"/>
              </a:rPr>
              <a:t>此外</a:t>
            </a:r>
            <a:r>
              <a:rPr lang="zh-CN" altLang="zh-CN" sz="2000" b="1" dirty="0">
                <a:solidFill>
                  <a:srgbClr val="231916"/>
                </a:solidFill>
                <a:effectLst/>
                <a:ea typeface="宋体" panose="02010600030101010101" pitchFamily="2" charset="-122"/>
                <a:cs typeface="宋体" panose="02010600030101010101" pitchFamily="2" charset="-122"/>
              </a:rPr>
              <a:t>还建立了</a:t>
            </a:r>
            <a:r>
              <a:rPr lang="zh-CN" altLang="zh-CN" sz="2000" b="1" dirty="0">
                <a:solidFill>
                  <a:srgbClr val="C00000"/>
                </a:solidFill>
                <a:effectLst/>
                <a:ea typeface="宋体" panose="02010600030101010101" pitchFamily="2" charset="-122"/>
                <a:cs typeface="宋体" panose="02010600030101010101" pitchFamily="2" charset="-122"/>
              </a:rPr>
              <a:t>中国人民武装警察部队</a:t>
            </a:r>
            <a:r>
              <a:rPr lang="zh-CN" altLang="en-US" sz="2000" b="1" dirty="0">
                <a:solidFill>
                  <a:srgbClr val="231916"/>
                </a:solidFill>
                <a:ea typeface="宋体" panose="02010600030101010101" pitchFamily="2" charset="-122"/>
                <a:cs typeface="宋体" panose="02010600030101010101" pitchFamily="2" charset="-122"/>
              </a:rPr>
              <a:t>。</a:t>
            </a:r>
            <a:endParaRPr lang="en-US" altLang="zh-CN" sz="2000" b="1" dirty="0">
              <a:solidFill>
                <a:srgbClr val="231916"/>
              </a:solidFill>
              <a:effectLst/>
              <a:ea typeface="宋体" panose="02010600030101010101" pitchFamily="2" charset="-122"/>
              <a:cs typeface="宋体" panose="02010600030101010101" pitchFamily="2" charset="-122"/>
            </a:endParaRPr>
          </a:p>
          <a:p>
            <a:pPr>
              <a:lnSpc>
                <a:spcPct val="150000"/>
              </a:lnSpc>
            </a:pPr>
            <a:r>
              <a:rPr lang="zh-CN" altLang="zh-CN" sz="2000" b="1" dirty="0">
                <a:solidFill>
                  <a:srgbClr val="231916"/>
                </a:solidFill>
                <a:effectLst/>
                <a:ea typeface="宋体" panose="02010600030101010101" pitchFamily="2" charset="-122"/>
                <a:cs typeface="宋体" panose="02010600030101010101" pitchFamily="2" charset="-122"/>
              </a:rPr>
              <a:t>建立了</a:t>
            </a:r>
            <a:r>
              <a:rPr lang="zh-CN" altLang="zh-CN" sz="2000" b="1" dirty="0">
                <a:solidFill>
                  <a:srgbClr val="C00000"/>
                </a:solidFill>
                <a:effectLst/>
                <a:ea typeface="宋体" panose="02010600030101010101" pitchFamily="2" charset="-122"/>
                <a:cs typeface="宋体" panose="02010600030101010101" pitchFamily="2" charset="-122"/>
              </a:rPr>
              <a:t>民兵</a:t>
            </a:r>
            <a:r>
              <a:rPr lang="zh-CN" altLang="zh-CN" sz="2000" b="1" dirty="0">
                <a:solidFill>
                  <a:srgbClr val="231916"/>
                </a:solidFill>
                <a:effectLst/>
                <a:ea typeface="宋体" panose="02010600030101010101" pitchFamily="2" charset="-122"/>
                <a:cs typeface="宋体" panose="02010600030101010101" pitchFamily="2" charset="-122"/>
              </a:rPr>
              <a:t>与</a:t>
            </a:r>
            <a:r>
              <a:rPr lang="zh-CN" altLang="zh-CN" sz="2000" b="1" dirty="0">
                <a:solidFill>
                  <a:srgbClr val="C00000"/>
                </a:solidFill>
                <a:effectLst/>
                <a:ea typeface="宋体" panose="02010600030101010101" pitchFamily="2" charset="-122"/>
                <a:cs typeface="宋体" panose="02010600030101010101" pitchFamily="2" charset="-122"/>
              </a:rPr>
              <a:t>预备役</a:t>
            </a:r>
            <a:r>
              <a:rPr lang="zh-CN" altLang="zh-CN" sz="2000" b="1" dirty="0">
                <a:solidFill>
                  <a:srgbClr val="231916"/>
                </a:solidFill>
                <a:effectLst/>
                <a:ea typeface="宋体" panose="02010600030101010101" pitchFamily="2" charset="-122"/>
                <a:cs typeface="宋体" panose="02010600030101010101" pitchFamily="2" charset="-122"/>
              </a:rPr>
              <a:t>相结合的后备力量体制。</a:t>
            </a:r>
            <a:endParaRPr lang="zh-CN" altLang="zh-CN" sz="2000" b="1" dirty="0">
              <a:effectLst/>
              <a:latin typeface="宋体" panose="02010600030101010101" pitchFamily="2" charset="-122"/>
              <a:ea typeface="宋体" panose="02010600030101010101" pitchFamily="2" charset="-122"/>
              <a:cs typeface="宋体" panose="02010600030101010101" pitchFamily="2" charset="-122"/>
            </a:endParaRPr>
          </a:p>
          <a:p>
            <a:endParaRPr lang="en-US" altLang="zh-CN" sz="1800" dirty="0">
              <a:solidFill>
                <a:srgbClr val="231916"/>
              </a:solidFill>
              <a:effectLst/>
              <a:ea typeface="宋体" panose="02010600030101010101" pitchFamily="2" charset="-122"/>
              <a:cs typeface="宋体" panose="02010600030101010101" pitchFamily="2" charset="-122"/>
            </a:endParaRPr>
          </a:p>
          <a:p>
            <a:endParaRPr lang="en-US" altLang="zh-CN" sz="1800" dirty="0">
              <a:solidFill>
                <a:srgbClr val="231916"/>
              </a:solidFill>
              <a:effectLst/>
              <a:ea typeface="宋体" panose="02010600030101010101" pitchFamily="2" charset="-122"/>
              <a:cs typeface="宋体" panose="02010600030101010101" pitchFamily="2" charset="-122"/>
            </a:endParaRPr>
          </a:p>
          <a:p>
            <a:endParaRPr lang="en-US" altLang="zh-CN" sz="1800" dirty="0">
              <a:solidFill>
                <a:srgbClr val="231916"/>
              </a:solidFill>
              <a:effectLst/>
              <a:ea typeface="宋体" panose="02010600030101010101" pitchFamily="2" charset="-122"/>
              <a:cs typeface="宋体" panose="02010600030101010101" pitchFamily="2" charset="-122"/>
            </a:endParaRPr>
          </a:p>
          <a:p>
            <a:endParaRPr lang="zh-CN" altLang="en-US" dirty="0"/>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四、新</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中国</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国防建设成就</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34621378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xmlns="" id="{DDC42E0A-CEFA-4EB4-B546-AA068D7D0E40}"/>
              </a:ext>
            </a:extLst>
          </p:cNvPr>
          <p:cNvSpPr>
            <a:spLocks noGrp="1"/>
          </p:cNvSpPr>
          <p:nvPr>
            <p:ph idx="1"/>
          </p:nvPr>
        </p:nvSpPr>
        <p:spPr>
          <a:xfrm>
            <a:off x="682353" y="1402080"/>
            <a:ext cx="10825707" cy="4127863"/>
          </a:xfrm>
        </p:spPr>
        <p:txBody>
          <a:bodyPr>
            <a:normAutofit fontScale="47500" lnSpcReduction="20000"/>
          </a:bodyPr>
          <a:lstStyle/>
          <a:p>
            <a:pPr>
              <a:lnSpc>
                <a:spcPct val="170000"/>
              </a:lnSpc>
            </a:pPr>
            <a:r>
              <a:rPr lang="en-US" altLang="zh-CN" sz="3300" b="1" dirty="0">
                <a:solidFill>
                  <a:srgbClr val="739C7C"/>
                </a:solidFill>
                <a:effectLst/>
                <a:latin typeface="Arial Unicode MS"/>
                <a:ea typeface="宋体" panose="02010600030101010101" pitchFamily="2" charset="-122"/>
                <a:cs typeface="宋体" panose="02010600030101010101" pitchFamily="2" charset="-122"/>
              </a:rPr>
              <a:t>3</a:t>
            </a:r>
            <a:r>
              <a:rPr lang="zh-CN" altLang="zh-CN" sz="3300" b="1" dirty="0">
                <a:solidFill>
                  <a:srgbClr val="739C7C"/>
                </a:solidFill>
                <a:effectLst/>
                <a:latin typeface="宋体" panose="02010600030101010101" pitchFamily="2" charset="-122"/>
                <a:ea typeface="Arial Unicode MS"/>
                <a:cs typeface="宋体" panose="02010600030101010101" pitchFamily="2" charset="-122"/>
              </a:rPr>
              <a:t>．建立了门类齐全、综合配套的国防科技和国防工业体系</a:t>
            </a:r>
            <a:endParaRPr lang="zh-CN" altLang="zh-CN" sz="3300" b="1" dirty="0">
              <a:effectLst/>
              <a:latin typeface="宋体" panose="02010600030101010101" pitchFamily="2" charset="-122"/>
              <a:ea typeface="宋体" panose="02010600030101010101" pitchFamily="2" charset="-122"/>
              <a:cs typeface="宋体" panose="02010600030101010101" pitchFamily="2" charset="-122"/>
            </a:endParaRPr>
          </a:p>
          <a:p>
            <a:pPr>
              <a:lnSpc>
                <a:spcPct val="170000"/>
              </a:lnSpc>
            </a:pPr>
            <a:r>
              <a:rPr lang="zh-CN" altLang="zh-CN" sz="2900" b="1" dirty="0">
                <a:solidFill>
                  <a:srgbClr val="00B050"/>
                </a:solidFill>
                <a:effectLst/>
                <a:latin typeface="宋体" panose="02010600030101010101" pitchFamily="2" charset="-122"/>
                <a:ea typeface="宋体" panose="02010600030101010101" pitchFamily="2" charset="-122"/>
                <a:cs typeface="宋体" panose="02010600030101010101" pitchFamily="2" charset="-122"/>
              </a:rPr>
              <a:t>中华人民共和国成立时，国防工业的基础极为</a:t>
            </a:r>
            <a:r>
              <a:rPr lang="zh-CN" altLang="zh-CN" sz="2900" b="1" dirty="0">
                <a:solidFill>
                  <a:srgbClr val="00B050"/>
                </a:solidFill>
                <a:latin typeface="宋体" panose="02010600030101010101" pitchFamily="2" charset="-122"/>
                <a:ea typeface="宋体" panose="02010600030101010101" pitchFamily="2" charset="-122"/>
                <a:cs typeface="宋体" panose="02010600030101010101" pitchFamily="2" charset="-122"/>
              </a:rPr>
              <a:t>薄弱，</a:t>
            </a:r>
            <a:r>
              <a:rPr lang="zh-CN" altLang="en-US" sz="2900" b="1" dirty="0">
                <a:solidFill>
                  <a:srgbClr val="00B050"/>
                </a:solidFill>
                <a:latin typeface="宋体" panose="02010600030101010101" pitchFamily="2" charset="-122"/>
                <a:ea typeface="宋体" panose="02010600030101010101" pitchFamily="2" charset="-122"/>
                <a:cs typeface="宋体" panose="02010600030101010101" pitchFamily="2" charset="-122"/>
              </a:rPr>
              <a:t>技术水平低。</a:t>
            </a:r>
            <a:r>
              <a:rPr lang="zh-CN" altLang="en-US" sz="2900" b="1" dirty="0">
                <a:solidFill>
                  <a:srgbClr val="231916"/>
                </a:solidFill>
                <a:latin typeface="宋体" panose="02010600030101010101" pitchFamily="2" charset="-122"/>
                <a:ea typeface="宋体" panose="02010600030101010101" pitchFamily="2" charset="-122"/>
                <a:cs typeface="宋体" panose="02010600030101010101" pitchFamily="2" charset="-122"/>
              </a:rPr>
              <a:t>有</a:t>
            </a:r>
            <a:r>
              <a:rPr lang="zh-CN" altLang="zh-CN" sz="2900" b="1" dirty="0">
                <a:solidFill>
                  <a:srgbClr val="231916"/>
                </a:solidFill>
                <a:latin typeface="宋体" panose="02010600030101010101" pitchFamily="2" charset="-122"/>
                <a:ea typeface="宋体" panose="02010600030101010101" pitchFamily="2" charset="-122"/>
                <a:cs typeface="宋体" panose="02010600030101010101" pitchFamily="2" charset="-122"/>
              </a:rPr>
              <a:t>两大部分：</a:t>
            </a:r>
            <a:r>
              <a:rPr lang="zh-CN" altLang="en-US"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一是</a:t>
            </a:r>
            <a:r>
              <a:rPr lang="zh-CN" altLang="zh-CN"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根据地兵工</a:t>
            </a:r>
            <a:r>
              <a:rPr lang="zh-CN" altLang="zh-CN" sz="2900" b="1" dirty="0">
                <a:solidFill>
                  <a:srgbClr val="231916"/>
                </a:solidFill>
                <a:latin typeface="宋体" panose="02010600030101010101" pitchFamily="2" charset="-122"/>
                <a:ea typeface="宋体" panose="02010600030101010101" pitchFamily="2" charset="-122"/>
                <a:cs typeface="宋体" panose="02010600030101010101" pitchFamily="2" charset="-122"/>
              </a:rPr>
              <a:t>厂</a:t>
            </a:r>
            <a:r>
              <a:rPr lang="en-US" altLang="zh-CN" sz="2900" b="1" dirty="0">
                <a:solidFill>
                  <a:srgbClr val="231916"/>
                </a:solidFill>
                <a:latin typeface="宋体" panose="02010600030101010101" pitchFamily="2" charset="-122"/>
                <a:ea typeface="宋体" panose="02010600030101010101" pitchFamily="2" charset="-122"/>
                <a:cs typeface="宋体" panose="02010600030101010101" pitchFamily="2" charset="-122"/>
              </a:rPr>
              <a:t>94</a:t>
            </a:r>
            <a:r>
              <a:rPr lang="zh-CN" altLang="zh-CN" sz="2900" b="1" dirty="0">
                <a:solidFill>
                  <a:srgbClr val="231916"/>
                </a:solidFill>
                <a:latin typeface="宋体" panose="02010600030101010101" pitchFamily="2" charset="-122"/>
                <a:ea typeface="宋体" panose="02010600030101010101" pitchFamily="2" charset="-122"/>
                <a:cs typeface="宋体" panose="02010600030101010101" pitchFamily="2" charset="-122"/>
              </a:rPr>
              <a:t>座，</a:t>
            </a:r>
            <a:r>
              <a:rPr lang="zh-CN" altLang="zh-CN"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职工</a:t>
            </a:r>
            <a:r>
              <a:rPr lang="en-US" altLang="zh-CN"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9</a:t>
            </a:r>
            <a:r>
              <a:rPr lang="zh-CN" altLang="zh-CN"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万余人</a:t>
            </a:r>
            <a:r>
              <a:rPr lang="zh-CN" altLang="en-US"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；二是</a:t>
            </a:r>
            <a:r>
              <a:rPr lang="zh-CN" altLang="zh-CN"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接管的原国民党政府的军事工厂</a:t>
            </a:r>
            <a:r>
              <a:rPr lang="en-US" altLang="zh-CN"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68</a:t>
            </a:r>
            <a:r>
              <a:rPr lang="zh-CN" altLang="zh-CN"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座，职工</a:t>
            </a:r>
            <a:r>
              <a:rPr lang="en-US" altLang="zh-CN"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10</a:t>
            </a:r>
            <a:r>
              <a:rPr lang="zh-CN" altLang="zh-CN"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万人</a:t>
            </a:r>
            <a:r>
              <a:rPr lang="zh-CN" altLang="en-US"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。只能</a:t>
            </a:r>
            <a:r>
              <a:rPr lang="zh-CN" altLang="zh-CN"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修配和</a:t>
            </a:r>
            <a:r>
              <a:rPr lang="zh-CN" altLang="zh-CN" sz="2900" b="1" dirty="0">
                <a:solidFill>
                  <a:srgbClr val="231916"/>
                </a:solidFill>
                <a:latin typeface="宋体" panose="02010600030101010101" pitchFamily="2" charset="-122"/>
                <a:ea typeface="宋体" panose="02010600030101010101" pitchFamily="2" charset="-122"/>
                <a:cs typeface="宋体" panose="02010600030101010101" pitchFamily="2" charset="-122"/>
              </a:rPr>
              <a:t>小批量生产旧杂式武器装备，</a:t>
            </a:r>
            <a:r>
              <a:rPr lang="zh-CN" altLang="zh-CN"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不能生产坦克、大炮、飞机、舰艇等武器装备</a:t>
            </a:r>
            <a:r>
              <a:rPr lang="zh-CN" altLang="en-US"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a:t>
            </a:r>
            <a:endParaRPr lang="en-US" altLang="zh-CN"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endParaRPr>
          </a:p>
          <a:p>
            <a:pPr>
              <a:lnSpc>
                <a:spcPct val="170000"/>
              </a:lnSpc>
            </a:pPr>
            <a:r>
              <a:rPr lang="zh-CN" altLang="zh-CN" sz="2900" b="1" spc="25" dirty="0">
                <a:solidFill>
                  <a:srgbClr val="00B050"/>
                </a:solidFill>
                <a:effectLst/>
                <a:latin typeface="宋体" panose="02010600030101010101" pitchFamily="2" charset="-122"/>
                <a:ea typeface="宋体" panose="02010600030101010101" pitchFamily="2" charset="-122"/>
                <a:cs typeface="宋体" panose="02010600030101010101" pitchFamily="2" charset="-122"/>
              </a:rPr>
              <a:t>到</a:t>
            </a:r>
            <a:r>
              <a:rPr lang="en-US" altLang="zh-CN" sz="2900" b="1" spc="25" dirty="0">
                <a:solidFill>
                  <a:srgbClr val="00B050"/>
                </a:solidFill>
                <a:effectLst/>
                <a:latin typeface="宋体" panose="02010600030101010101" pitchFamily="2" charset="-122"/>
                <a:ea typeface="宋体" panose="02010600030101010101" pitchFamily="2" charset="-122"/>
                <a:cs typeface="宋体" panose="02010600030101010101" pitchFamily="2" charset="-122"/>
              </a:rPr>
              <a:t>50</a:t>
            </a:r>
            <a:r>
              <a:rPr lang="zh-CN" altLang="zh-CN" sz="2900" b="1" spc="25" dirty="0">
                <a:solidFill>
                  <a:srgbClr val="00B050"/>
                </a:solidFill>
                <a:effectLst/>
                <a:latin typeface="宋体" panose="02010600030101010101" pitchFamily="2" charset="-122"/>
                <a:ea typeface="宋体" panose="02010600030101010101" pitchFamily="2" charset="-122"/>
                <a:cs typeface="宋体" panose="02010600030101010101" pitchFamily="2" charset="-122"/>
              </a:rPr>
              <a:t>年代末</a:t>
            </a:r>
            <a:r>
              <a:rPr lang="zh-CN" altLang="zh-CN" sz="2900" b="1" dirty="0">
                <a:solidFill>
                  <a:srgbClr val="00B050"/>
                </a:solidFill>
                <a:latin typeface="宋体" panose="02010600030101010101" pitchFamily="2" charset="-122"/>
                <a:ea typeface="宋体" panose="02010600030101010101" pitchFamily="2" charset="-122"/>
                <a:cs typeface="宋体" panose="02010600030101010101" pitchFamily="2" charset="-122"/>
              </a:rPr>
              <a:t>初步形成了自己的国防工业体系。</a:t>
            </a:r>
            <a:r>
              <a:rPr lang="zh-CN" altLang="zh-CN" sz="2900" b="1" spc="25"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建成了兵器工业、航空工业、船舶工业、电子工业等一大批军工骨干</a:t>
            </a:r>
            <a:r>
              <a:rPr lang="zh-CN" altLang="zh-CN"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企业，先后成功仿制了飞机、坦克</a:t>
            </a:r>
            <a:r>
              <a:rPr lang="zh-CN" altLang="en-US"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a:t>
            </a:r>
            <a:endParaRPr lang="en-US" altLang="zh-CN"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endParaRPr>
          </a:p>
          <a:p>
            <a:pPr>
              <a:lnSpc>
                <a:spcPct val="170000"/>
              </a:lnSpc>
            </a:pPr>
            <a:r>
              <a:rPr lang="en-US" altLang="zh-CN" sz="2900" b="1" spc="10" dirty="0">
                <a:solidFill>
                  <a:srgbClr val="00B050"/>
                </a:solidFill>
                <a:effectLst/>
                <a:latin typeface="宋体" panose="02010600030101010101" pitchFamily="2" charset="-122"/>
                <a:ea typeface="宋体" panose="02010600030101010101" pitchFamily="2" charset="-122"/>
                <a:cs typeface="宋体" panose="02010600030101010101" pitchFamily="2" charset="-122"/>
              </a:rPr>
              <a:t>1964</a:t>
            </a:r>
            <a:r>
              <a:rPr lang="zh-CN" altLang="zh-CN" sz="2900" b="1" dirty="0">
                <a:solidFill>
                  <a:srgbClr val="00B050"/>
                </a:solidFill>
                <a:effectLst/>
                <a:latin typeface="宋体" panose="02010600030101010101" pitchFamily="2" charset="-122"/>
                <a:ea typeface="宋体" panose="02010600030101010101" pitchFamily="2" charset="-122"/>
                <a:cs typeface="宋体" panose="02010600030101010101" pitchFamily="2" charset="-122"/>
              </a:rPr>
              <a:t>年</a:t>
            </a:r>
            <a:r>
              <a:rPr lang="en-US" altLang="zh-CN" sz="2900" b="1" dirty="0">
                <a:solidFill>
                  <a:srgbClr val="00B050"/>
                </a:solidFill>
                <a:effectLst/>
                <a:latin typeface="宋体" panose="02010600030101010101" pitchFamily="2" charset="-122"/>
                <a:ea typeface="宋体" panose="02010600030101010101" pitchFamily="2" charset="-122"/>
                <a:cs typeface="宋体" panose="02010600030101010101" pitchFamily="2" charset="-122"/>
              </a:rPr>
              <a:t>10</a:t>
            </a:r>
            <a:r>
              <a:rPr lang="zh-CN" altLang="zh-CN" sz="2900" b="1" dirty="0">
                <a:solidFill>
                  <a:srgbClr val="00B050"/>
                </a:solidFill>
                <a:effectLst/>
                <a:latin typeface="宋体" panose="02010600030101010101" pitchFamily="2" charset="-122"/>
                <a:ea typeface="宋体" panose="02010600030101010101" pitchFamily="2" charset="-122"/>
                <a:cs typeface="宋体" panose="02010600030101010101" pitchFamily="2" charset="-122"/>
              </a:rPr>
              <a:t>月至</a:t>
            </a:r>
            <a:r>
              <a:rPr lang="en-US" altLang="zh-CN" sz="2900" b="1" dirty="0">
                <a:solidFill>
                  <a:srgbClr val="00B050"/>
                </a:solidFill>
                <a:effectLst/>
                <a:latin typeface="宋体" panose="02010600030101010101" pitchFamily="2" charset="-122"/>
                <a:ea typeface="宋体" panose="02010600030101010101" pitchFamily="2" charset="-122"/>
                <a:cs typeface="宋体" panose="02010600030101010101" pitchFamily="2" charset="-122"/>
              </a:rPr>
              <a:t>1970</a:t>
            </a:r>
            <a:r>
              <a:rPr lang="zh-CN" altLang="zh-CN" sz="2900" b="1" dirty="0">
                <a:solidFill>
                  <a:srgbClr val="00B050"/>
                </a:solidFill>
                <a:effectLst/>
                <a:latin typeface="宋体" panose="02010600030101010101" pitchFamily="2" charset="-122"/>
                <a:ea typeface="宋体" panose="02010600030101010101" pitchFamily="2" charset="-122"/>
                <a:cs typeface="宋体" panose="02010600030101010101" pitchFamily="2" charset="-122"/>
              </a:rPr>
              <a:t>年</a:t>
            </a:r>
            <a:r>
              <a:rPr lang="en-US" altLang="zh-CN" sz="2900" b="1" dirty="0">
                <a:solidFill>
                  <a:srgbClr val="00B050"/>
                </a:solidFill>
                <a:effectLst/>
                <a:latin typeface="宋体" panose="02010600030101010101" pitchFamily="2" charset="-122"/>
                <a:ea typeface="宋体" panose="02010600030101010101" pitchFamily="2" charset="-122"/>
                <a:cs typeface="宋体" panose="02010600030101010101" pitchFamily="2" charset="-122"/>
              </a:rPr>
              <a:t>4</a:t>
            </a:r>
            <a:r>
              <a:rPr lang="zh-CN" altLang="zh-CN" sz="2900" b="1" dirty="0">
                <a:solidFill>
                  <a:srgbClr val="00B050"/>
                </a:solidFill>
                <a:effectLst/>
                <a:latin typeface="宋体" panose="02010600030101010101" pitchFamily="2" charset="-122"/>
                <a:ea typeface="宋体" panose="02010600030101010101" pitchFamily="2" charset="-122"/>
                <a:cs typeface="宋体" panose="02010600030101010101" pitchFamily="2" charset="-122"/>
              </a:rPr>
              <a:t>月，</a:t>
            </a:r>
            <a:r>
              <a:rPr lang="zh-CN" altLang="zh-CN"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第一颗原子弹爆炸、首次导弹核武器发射、第一颗氢弹爆炸和第一</a:t>
            </a:r>
            <a:r>
              <a:rPr lang="zh-CN" altLang="zh-CN" sz="2900" b="1" spc="25"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颗人造地球卫星发射先后试验成功。</a:t>
            </a:r>
            <a:endParaRPr lang="en-US" altLang="zh-CN" sz="2900" b="1" spc="25" dirty="0">
              <a:solidFill>
                <a:srgbClr val="231916"/>
              </a:solidFill>
              <a:effectLst/>
              <a:latin typeface="宋体" panose="02010600030101010101" pitchFamily="2" charset="-122"/>
              <a:ea typeface="宋体" panose="02010600030101010101" pitchFamily="2" charset="-122"/>
              <a:cs typeface="宋体" panose="02010600030101010101" pitchFamily="2" charset="-122"/>
            </a:endParaRPr>
          </a:p>
          <a:p>
            <a:pPr>
              <a:lnSpc>
                <a:spcPct val="170000"/>
              </a:lnSpc>
            </a:pPr>
            <a:r>
              <a:rPr lang="zh-CN" altLang="zh-CN" sz="2900" b="1" dirty="0">
                <a:solidFill>
                  <a:srgbClr val="00B050"/>
                </a:solidFill>
                <a:effectLst/>
                <a:latin typeface="宋体" panose="02010600030101010101" pitchFamily="2" charset="-122"/>
                <a:ea typeface="宋体" panose="02010600030101010101" pitchFamily="2" charset="-122"/>
                <a:cs typeface="宋体" panose="02010600030101010101" pitchFamily="2" charset="-122"/>
              </a:rPr>
              <a:t>改革开放后</a:t>
            </a:r>
            <a:r>
              <a:rPr lang="zh-CN" altLang="en-US" sz="2900" b="1" dirty="0">
                <a:solidFill>
                  <a:srgbClr val="00B050"/>
                </a:solidFill>
                <a:effectLst/>
                <a:latin typeface="宋体" panose="02010600030101010101" pitchFamily="2" charset="-122"/>
                <a:ea typeface="宋体" panose="02010600030101010101" pitchFamily="2" charset="-122"/>
                <a:cs typeface="宋体" panose="02010600030101010101" pitchFamily="2" charset="-122"/>
              </a:rPr>
              <a:t>国防实力提升。</a:t>
            </a:r>
            <a:r>
              <a:rPr lang="en-US" altLang="zh-CN"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“863”</a:t>
            </a:r>
            <a:r>
              <a:rPr lang="zh-CN" altLang="zh-CN"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工程计划</a:t>
            </a:r>
            <a:r>
              <a:rPr lang="zh-CN" altLang="en-US"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a:t>
            </a:r>
            <a:r>
              <a:rPr lang="zh-CN" altLang="zh-CN"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军事综合信息网建成开通，一体化联合作战指挥控制系统建设取得进展</a:t>
            </a:r>
            <a:r>
              <a:rPr lang="zh-CN" altLang="en-US"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a:t>
            </a:r>
            <a:r>
              <a:rPr lang="zh-CN" altLang="zh-CN"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地地洲际导弹试验、潜地导弹发射成功，导弹核潜艇建成下水，通信卫星、实用通信广播卫星、气象卫星先后发射成功。</a:t>
            </a:r>
            <a:endParaRPr lang="en-US" altLang="zh-CN" sz="2900" b="1" dirty="0">
              <a:solidFill>
                <a:srgbClr val="231916"/>
              </a:solidFill>
              <a:effectLst/>
              <a:latin typeface="宋体" panose="02010600030101010101" pitchFamily="2" charset="-122"/>
              <a:ea typeface="宋体" panose="02010600030101010101" pitchFamily="2" charset="-122"/>
              <a:cs typeface="宋体" panose="02010600030101010101" pitchFamily="2" charset="-122"/>
            </a:endParaRPr>
          </a:p>
          <a:p>
            <a:pPr>
              <a:lnSpc>
                <a:spcPct val="170000"/>
              </a:lnSpc>
            </a:pPr>
            <a:r>
              <a:rPr lang="zh-CN" altLang="zh-CN" sz="2900" b="1" spc="25" dirty="0">
                <a:solidFill>
                  <a:srgbClr val="00B050"/>
                </a:solidFill>
                <a:effectLst/>
                <a:latin typeface="宋体" panose="02010600030101010101" pitchFamily="2" charset="-122"/>
                <a:ea typeface="宋体" panose="02010600030101010101" pitchFamily="2" charset="-122"/>
                <a:cs typeface="宋体" panose="02010600030101010101" pitchFamily="2" charset="-122"/>
              </a:rPr>
              <a:t>新时代以来武器装备体系创新发展进入快车道</a:t>
            </a:r>
            <a:r>
              <a:rPr lang="zh-CN" altLang="en-US" sz="2900" b="1" spc="25" dirty="0">
                <a:solidFill>
                  <a:srgbClr val="00B050"/>
                </a:solidFill>
                <a:effectLst/>
                <a:latin typeface="宋体" panose="02010600030101010101" pitchFamily="2" charset="-122"/>
                <a:ea typeface="宋体" panose="02010600030101010101" pitchFamily="2" charset="-122"/>
                <a:cs typeface="宋体" panose="02010600030101010101" pitchFamily="2" charset="-122"/>
              </a:rPr>
              <a:t>。</a:t>
            </a:r>
            <a:r>
              <a:rPr lang="zh-CN" altLang="zh-CN" sz="2900" b="1" spc="25"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一大批代</a:t>
            </a:r>
            <a:r>
              <a:rPr lang="zh-CN" altLang="zh-CN" sz="2900" b="1" spc="20"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表世界先进水平的主战平台及装备和</a:t>
            </a:r>
            <a:r>
              <a:rPr lang="en-US" altLang="zh-CN" sz="2900" b="1" spc="20"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a:t>
            </a:r>
            <a:r>
              <a:rPr lang="zh-CN" altLang="zh-CN" sz="2900" b="1" spc="20"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撒手锏</a:t>
            </a:r>
            <a:r>
              <a:rPr lang="en-US" altLang="zh-CN" sz="2900" b="1" spc="20"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a:t>
            </a:r>
            <a:r>
              <a:rPr lang="zh-CN" altLang="zh-CN" sz="2900" b="1" spc="20"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武器不断涌现并服役部队。</a:t>
            </a:r>
            <a:r>
              <a:rPr lang="zh-CN" altLang="zh-CN" sz="2900" b="1" spc="20" dirty="0">
                <a:solidFill>
                  <a:srgbClr val="231916"/>
                </a:solidFill>
                <a:latin typeface="宋体" panose="02010600030101010101" pitchFamily="2" charset="-122"/>
                <a:ea typeface="宋体" panose="02010600030101010101" pitchFamily="2" charset="-122"/>
              </a:rPr>
              <a:t>我国在</a:t>
            </a:r>
            <a:r>
              <a:rPr lang="zh-CN" altLang="en-US" sz="2900" b="1" spc="20" dirty="0">
                <a:solidFill>
                  <a:srgbClr val="C00000"/>
                </a:solidFill>
                <a:latin typeface="宋体" panose="02010600030101010101" pitchFamily="2" charset="-122"/>
                <a:ea typeface="宋体" panose="02010600030101010101" pitchFamily="2" charset="-122"/>
              </a:rPr>
              <a:t>导弹、</a:t>
            </a:r>
            <a:r>
              <a:rPr lang="zh-CN" altLang="zh-CN" sz="2900" b="1" spc="20" dirty="0">
                <a:solidFill>
                  <a:srgbClr val="C00000"/>
                </a:solidFill>
                <a:latin typeface="宋体" panose="02010600030101010101" pitchFamily="2" charset="-122"/>
                <a:ea typeface="宋体" panose="02010600030101010101" pitchFamily="2" charset="-122"/>
              </a:rPr>
              <a:t>载人航天、深空探月、载人深潜、北斗导航</a:t>
            </a:r>
            <a:r>
              <a:rPr lang="zh-CN" altLang="zh-CN" sz="2900" b="1" spc="20" dirty="0">
                <a:solidFill>
                  <a:srgbClr val="231916"/>
                </a:solidFill>
                <a:latin typeface="宋体" panose="02010600030101010101" pitchFamily="2" charset="-122"/>
                <a:ea typeface="宋体" panose="02010600030101010101" pitchFamily="2" charset="-122"/>
              </a:rPr>
              <a:t>等领域都取得了突破性进展</a:t>
            </a:r>
            <a:r>
              <a:rPr lang="zh-CN" altLang="en-US" sz="2900" b="1" spc="20" dirty="0" smtClean="0">
                <a:solidFill>
                  <a:srgbClr val="231916"/>
                </a:solidFill>
                <a:latin typeface="宋体" panose="02010600030101010101" pitchFamily="2" charset="-122"/>
                <a:ea typeface="宋体" panose="02010600030101010101" pitchFamily="2" charset="-122"/>
              </a:rPr>
              <a:t>。</a:t>
            </a:r>
            <a:endParaRPr lang="zh-CN" altLang="en-US" dirty="0"/>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四、新</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中国</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国防建设成就</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15233440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xmlns="" id="{5BAFE2BE-9EDD-4CF6-96D6-B9981A65558F}"/>
              </a:ext>
            </a:extLst>
          </p:cNvPr>
          <p:cNvSpPr>
            <a:spLocks noGrp="1"/>
          </p:cNvSpPr>
          <p:nvPr>
            <p:ph idx="1"/>
          </p:nvPr>
        </p:nvSpPr>
        <p:spPr>
          <a:xfrm>
            <a:off x="693772" y="1719192"/>
            <a:ext cx="10626860" cy="4272305"/>
          </a:xfrm>
        </p:spPr>
        <p:txBody>
          <a:bodyPr>
            <a:normAutofit/>
          </a:bodyPr>
          <a:lstStyle/>
          <a:p>
            <a:pPr>
              <a:lnSpc>
                <a:spcPct val="160000"/>
              </a:lnSpc>
            </a:pPr>
            <a:r>
              <a:rPr lang="en-US" altLang="zh-CN" sz="1900" b="1" dirty="0">
                <a:solidFill>
                  <a:srgbClr val="739C7C"/>
                </a:solidFill>
                <a:latin typeface="宋体" panose="02010600030101010101" pitchFamily="2" charset="-122"/>
              </a:rPr>
              <a:t>4</a:t>
            </a:r>
            <a:r>
              <a:rPr lang="zh-CN" altLang="zh-CN" sz="1900" b="1" dirty="0">
                <a:solidFill>
                  <a:srgbClr val="739C7C"/>
                </a:solidFill>
                <a:latin typeface="宋体" panose="02010600030101010101" pitchFamily="2" charset="-122"/>
              </a:rPr>
              <a:t>．建立了比较完善的军事法规体系</a:t>
            </a:r>
          </a:p>
          <a:p>
            <a:pPr>
              <a:lnSpc>
                <a:spcPct val="160000"/>
              </a:lnSpc>
            </a:pPr>
            <a:r>
              <a:rPr lang="zh-CN" altLang="zh-CN" sz="2000" b="1" dirty="0">
                <a:solidFill>
                  <a:srgbClr val="231916"/>
                </a:solidFill>
                <a:effectLst/>
                <a:ea typeface="宋体" panose="02010600030101010101" pitchFamily="2" charset="-122"/>
                <a:cs typeface="宋体" panose="02010600030101010101" pitchFamily="2" charset="-122"/>
              </a:rPr>
              <a:t>中华人民共和国成立伊始，</a:t>
            </a:r>
            <a:r>
              <a:rPr lang="zh-CN" altLang="en-US" sz="2000" b="1" dirty="0">
                <a:solidFill>
                  <a:srgbClr val="C00000"/>
                </a:solidFill>
                <a:effectLst/>
                <a:ea typeface="宋体" panose="02010600030101010101" pitchFamily="2" charset="-122"/>
                <a:cs typeface="宋体" panose="02010600030101010101" pitchFamily="2" charset="-122"/>
              </a:rPr>
              <a:t>向苏联学习</a:t>
            </a:r>
            <a:r>
              <a:rPr lang="zh-CN" altLang="en-US" sz="2000" b="1" dirty="0">
                <a:solidFill>
                  <a:srgbClr val="231916"/>
                </a:solidFill>
                <a:effectLst/>
                <a:ea typeface="宋体" panose="02010600030101010101" pitchFamily="2" charset="-122"/>
                <a:cs typeface="宋体" panose="02010600030101010101" pitchFamily="2" charset="-122"/>
              </a:rPr>
              <a:t>。</a:t>
            </a:r>
            <a:endParaRPr lang="en-US" altLang="zh-CN" sz="2000" b="1" dirty="0">
              <a:solidFill>
                <a:srgbClr val="231916"/>
              </a:solidFill>
              <a:effectLst/>
              <a:ea typeface="宋体" panose="02010600030101010101" pitchFamily="2" charset="-122"/>
              <a:cs typeface="宋体" panose="02010600030101010101" pitchFamily="2" charset="-122"/>
            </a:endParaRPr>
          </a:p>
          <a:p>
            <a:pPr>
              <a:lnSpc>
                <a:spcPct val="160000"/>
              </a:lnSpc>
            </a:pPr>
            <a:r>
              <a:rPr lang="zh-CN" altLang="zh-CN" sz="2000" b="1" dirty="0">
                <a:effectLst/>
                <a:ea typeface="宋体" panose="02010600030101010101" pitchFamily="2" charset="-122"/>
                <a:cs typeface="宋体" panose="02010600030101010101" pitchFamily="2" charset="-122"/>
              </a:rPr>
              <a:t>从</a:t>
            </a:r>
            <a:r>
              <a:rPr lang="en-US" altLang="zh-CN" sz="2000" b="1" dirty="0">
                <a:effectLst/>
                <a:ea typeface="宋体" panose="02010600030101010101" pitchFamily="2" charset="-122"/>
                <a:cs typeface="宋体" panose="02010600030101010101" pitchFamily="2" charset="-122"/>
              </a:rPr>
              <a:t>20</a:t>
            </a:r>
            <a:r>
              <a:rPr lang="zh-CN" altLang="zh-CN" sz="2000" b="1" dirty="0">
                <a:effectLst/>
                <a:ea typeface="宋体" panose="02010600030101010101" pitchFamily="2" charset="-122"/>
                <a:cs typeface="宋体" panose="02010600030101010101" pitchFamily="2" charset="-122"/>
              </a:rPr>
              <a:t>世纪</a:t>
            </a:r>
            <a:r>
              <a:rPr lang="en-US" altLang="zh-CN" sz="2000" b="1" dirty="0">
                <a:effectLst/>
                <a:ea typeface="宋体" panose="02010600030101010101" pitchFamily="2" charset="-122"/>
                <a:cs typeface="宋体" panose="02010600030101010101" pitchFamily="2" charset="-122"/>
              </a:rPr>
              <a:t>50</a:t>
            </a:r>
            <a:r>
              <a:rPr lang="zh-CN" altLang="zh-CN" sz="2000" b="1" dirty="0">
                <a:effectLst/>
                <a:ea typeface="宋体" panose="02010600030101010101" pitchFamily="2" charset="-122"/>
                <a:cs typeface="宋体" panose="02010600030101010101" pitchFamily="2" charset="-122"/>
              </a:rPr>
              <a:t>年代末期开始，军事建设贯彻</a:t>
            </a:r>
            <a:r>
              <a:rPr lang="zh-CN" altLang="en-US" sz="2000" b="1" dirty="0">
                <a:solidFill>
                  <a:srgbClr val="C00000"/>
                </a:solidFill>
                <a:ea typeface="宋体" panose="02010600030101010101" pitchFamily="2" charset="-122"/>
              </a:rPr>
              <a:t>“</a:t>
            </a:r>
            <a:r>
              <a:rPr lang="zh-CN" altLang="zh-CN" sz="2000" b="1" dirty="0">
                <a:solidFill>
                  <a:srgbClr val="C00000"/>
                </a:solidFill>
                <a:ea typeface="宋体" panose="02010600030101010101" pitchFamily="2" charset="-122"/>
              </a:rPr>
              <a:t>以我为主</a:t>
            </a:r>
            <a:r>
              <a:rPr lang="zh-CN" altLang="en-US" sz="2000" b="1" dirty="0">
                <a:solidFill>
                  <a:srgbClr val="C00000"/>
                </a:solidFill>
                <a:ea typeface="宋体" panose="02010600030101010101" pitchFamily="2" charset="-122"/>
              </a:rPr>
              <a:t>”</a:t>
            </a:r>
            <a:r>
              <a:rPr lang="zh-CN" altLang="zh-CN" sz="2000" b="1" dirty="0">
                <a:effectLst/>
                <a:ea typeface="宋体" panose="02010600030101010101" pitchFamily="2" charset="-122"/>
                <a:cs typeface="宋体" panose="02010600030101010101" pitchFamily="2" charset="-122"/>
              </a:rPr>
              <a:t>的方针</a:t>
            </a:r>
            <a:r>
              <a:rPr lang="zh-CN" altLang="en-US" sz="2000" b="1" dirty="0">
                <a:effectLst/>
                <a:ea typeface="宋体" panose="02010600030101010101" pitchFamily="2" charset="-122"/>
                <a:cs typeface="宋体" panose="02010600030101010101" pitchFamily="2" charset="-122"/>
              </a:rPr>
              <a:t>，</a:t>
            </a:r>
            <a:r>
              <a:rPr lang="zh-CN" altLang="zh-CN" sz="2000" b="1" dirty="0">
                <a:ea typeface="宋体" panose="02010600030101010101" pitchFamily="2" charset="-122"/>
              </a:rPr>
              <a:t>从中国国情、军情出发，编写制定自己的条令、规章</a:t>
            </a:r>
            <a:r>
              <a:rPr lang="zh-CN" altLang="en-US" sz="2000" b="1" dirty="0">
                <a:ea typeface="宋体" panose="02010600030101010101" pitchFamily="2" charset="-122"/>
              </a:rPr>
              <a:t>。</a:t>
            </a:r>
            <a:endParaRPr lang="en-US" altLang="zh-CN" sz="2000" b="1" dirty="0">
              <a:ea typeface="宋体" panose="02010600030101010101" pitchFamily="2" charset="-122"/>
            </a:endParaRPr>
          </a:p>
          <a:p>
            <a:pPr>
              <a:lnSpc>
                <a:spcPct val="160000"/>
              </a:lnSpc>
            </a:pPr>
            <a:r>
              <a:rPr lang="en-US" altLang="zh-CN" sz="2000" b="1" dirty="0">
                <a:effectLst/>
                <a:latin typeface="宋体" panose="02010600030101010101" pitchFamily="2" charset="-122"/>
                <a:cs typeface="宋体" panose="02010600030101010101" pitchFamily="2" charset="-122"/>
              </a:rPr>
              <a:t>20</a:t>
            </a:r>
            <a:r>
              <a:rPr lang="zh-CN" altLang="zh-CN" sz="2000" b="1" dirty="0">
                <a:effectLst/>
                <a:ea typeface="宋体" panose="02010600030101010101" pitchFamily="2" charset="-122"/>
                <a:cs typeface="宋体" panose="02010600030101010101" pitchFamily="2" charset="-122"/>
              </a:rPr>
              <a:t>世纪</a:t>
            </a:r>
            <a:r>
              <a:rPr lang="en-US" altLang="zh-CN" sz="2000" b="1" dirty="0">
                <a:effectLst/>
                <a:ea typeface="宋体" panose="02010600030101010101" pitchFamily="2" charset="-122"/>
                <a:cs typeface="宋体" panose="02010600030101010101" pitchFamily="2" charset="-122"/>
              </a:rPr>
              <a:t>90</a:t>
            </a:r>
            <a:r>
              <a:rPr lang="zh-CN" altLang="zh-CN" sz="2000" b="1" dirty="0">
                <a:effectLst/>
                <a:ea typeface="宋体" panose="02010600030101010101" pitchFamily="2" charset="-122"/>
                <a:cs typeface="宋体" panose="02010600030101010101" pitchFamily="2" charset="-122"/>
              </a:rPr>
              <a:t>年代后，军事法规建设</a:t>
            </a:r>
            <a:r>
              <a:rPr lang="zh-CN" altLang="zh-CN" sz="2000" b="1" dirty="0">
                <a:solidFill>
                  <a:srgbClr val="C00000"/>
                </a:solidFill>
                <a:effectLst/>
                <a:ea typeface="宋体" panose="02010600030101010101" pitchFamily="2" charset="-122"/>
                <a:cs typeface="宋体" panose="02010600030101010101" pitchFamily="2" charset="-122"/>
              </a:rPr>
              <a:t>明显加快</a:t>
            </a:r>
            <a:r>
              <a:rPr lang="zh-CN" altLang="en-US" sz="2000" b="1" dirty="0">
                <a:effectLst/>
                <a:ea typeface="宋体" panose="02010600030101010101" pitchFamily="2" charset="-122"/>
                <a:cs typeface="宋体" panose="02010600030101010101" pitchFamily="2" charset="-122"/>
              </a:rPr>
              <a:t>。</a:t>
            </a:r>
            <a:endParaRPr lang="en-US" altLang="zh-CN" sz="2000" b="1" dirty="0">
              <a:effectLst/>
              <a:ea typeface="宋体" panose="02010600030101010101" pitchFamily="2" charset="-122"/>
              <a:cs typeface="宋体" panose="02010600030101010101" pitchFamily="2" charset="-122"/>
            </a:endParaRPr>
          </a:p>
          <a:p>
            <a:pPr>
              <a:lnSpc>
                <a:spcPct val="160000"/>
              </a:lnSpc>
            </a:pPr>
            <a:r>
              <a:rPr lang="zh-CN" altLang="zh-CN" sz="2000" b="1" dirty="0">
                <a:solidFill>
                  <a:srgbClr val="C00000"/>
                </a:solidFill>
                <a:effectLst/>
                <a:latin typeface="宋体" panose="02010600030101010101" pitchFamily="2" charset="-122"/>
                <a:ea typeface="宋体" panose="02010600030101010101" pitchFamily="2" charset="-122"/>
                <a:cs typeface="宋体" panose="02010600030101010101" pitchFamily="2" charset="-122"/>
              </a:rPr>
              <a:t>至</a:t>
            </a:r>
            <a:r>
              <a:rPr lang="en-US" altLang="zh-CN" sz="2000" b="1" dirty="0">
                <a:solidFill>
                  <a:srgbClr val="C00000"/>
                </a:solidFill>
                <a:effectLst/>
                <a:latin typeface="宋体" panose="02010600030101010101" pitchFamily="2" charset="-122"/>
                <a:ea typeface="宋体" panose="02010600030101010101" pitchFamily="2" charset="-122"/>
                <a:cs typeface="宋体" panose="02010600030101010101" pitchFamily="2" charset="-122"/>
              </a:rPr>
              <a:t>2005</a:t>
            </a:r>
            <a:r>
              <a:rPr lang="zh-CN" altLang="zh-CN" sz="2000" b="1" dirty="0">
                <a:solidFill>
                  <a:srgbClr val="C00000"/>
                </a:solidFill>
                <a:effectLst/>
                <a:latin typeface="宋体" panose="02010600030101010101" pitchFamily="2" charset="-122"/>
                <a:ea typeface="宋体" panose="02010600030101010101" pitchFamily="2" charset="-122"/>
                <a:cs typeface="宋体" panose="02010600030101010101" pitchFamily="2" charset="-122"/>
              </a:rPr>
              <a:t>年底，形成了军事法规体系</a:t>
            </a:r>
            <a:r>
              <a:rPr lang="zh-CN" altLang="en-US" sz="2000" b="1" dirty="0">
                <a:solidFill>
                  <a:srgbClr val="C00000"/>
                </a:solidFill>
                <a:effectLst/>
                <a:latin typeface="宋体" panose="02010600030101010101" pitchFamily="2" charset="-122"/>
                <a:ea typeface="宋体" panose="02010600030101010101" pitchFamily="2" charset="-122"/>
                <a:cs typeface="宋体" panose="02010600030101010101" pitchFamily="2" charset="-122"/>
              </a:rPr>
              <a:t>：</a:t>
            </a:r>
            <a:r>
              <a:rPr lang="zh-CN" altLang="zh-CN" sz="20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以《中华人民共和国国防法》为龙头，</a:t>
            </a:r>
            <a:r>
              <a:rPr lang="en-US" altLang="zh-CN" sz="20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15</a:t>
            </a:r>
            <a:r>
              <a:rPr lang="zh-CN" altLang="zh-CN" sz="20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部专门规范国防和军队建设的法律以及有关法律问题的决定、</a:t>
            </a:r>
            <a:r>
              <a:rPr lang="en-US" altLang="zh-CN" sz="20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181</a:t>
            </a:r>
            <a:r>
              <a:rPr lang="zh-CN" altLang="zh-CN" sz="20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件军事法规、</a:t>
            </a:r>
            <a:r>
              <a:rPr lang="en-US" altLang="zh-CN" sz="20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88</a:t>
            </a:r>
            <a:r>
              <a:rPr lang="zh-CN" altLang="zh-CN" sz="20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件军事行政法规、</a:t>
            </a:r>
            <a:r>
              <a:rPr lang="en-US" altLang="zh-CN" sz="20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3000</a:t>
            </a:r>
            <a:r>
              <a:rPr lang="zh-CN" altLang="zh-CN" sz="20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多件军事规章</a:t>
            </a:r>
            <a:r>
              <a:rPr lang="zh-CN" altLang="zh-CN" sz="2000" b="1"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rPr>
              <a:t>。</a:t>
            </a:r>
            <a:endParaRPr lang="zh-CN" altLang="en-US" dirty="0"/>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四、新</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中国</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国防建设成就</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15712152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xmlns="" id="{5BAFE2BE-9EDD-4CF6-96D6-B9981A65558F}"/>
              </a:ext>
            </a:extLst>
          </p:cNvPr>
          <p:cNvSpPr>
            <a:spLocks noGrp="1"/>
          </p:cNvSpPr>
          <p:nvPr>
            <p:ph idx="1"/>
          </p:nvPr>
        </p:nvSpPr>
        <p:spPr>
          <a:xfrm>
            <a:off x="665305" y="2018299"/>
            <a:ext cx="10703050" cy="4295416"/>
          </a:xfrm>
        </p:spPr>
        <p:txBody>
          <a:bodyPr>
            <a:normAutofit fontScale="40000" lnSpcReduction="20000"/>
          </a:bodyPr>
          <a:lstStyle/>
          <a:p>
            <a:pPr>
              <a:lnSpc>
                <a:spcPct val="160000"/>
              </a:lnSpc>
            </a:pPr>
            <a:r>
              <a:rPr lang="en-US" altLang="zh-CN" sz="3800" b="1" dirty="0">
                <a:solidFill>
                  <a:srgbClr val="739C7C"/>
                </a:solidFill>
                <a:effectLst/>
                <a:latin typeface="黑体" panose="02010609060101010101" pitchFamily="49" charset="-122"/>
                <a:ea typeface="黑体" panose="02010609060101010101" pitchFamily="49" charset="-122"/>
                <a:cs typeface="宋体" panose="02010600030101010101" pitchFamily="2" charset="-122"/>
              </a:rPr>
              <a:t>5</a:t>
            </a:r>
            <a:r>
              <a:rPr lang="zh-CN" altLang="zh-CN" sz="3800" b="1" dirty="0">
                <a:solidFill>
                  <a:srgbClr val="739C7C"/>
                </a:solidFill>
                <a:effectLst/>
                <a:latin typeface="黑体" panose="02010609060101010101" pitchFamily="49" charset="-122"/>
                <a:ea typeface="黑体" panose="02010609060101010101" pitchFamily="49" charset="-122"/>
                <a:cs typeface="宋体" panose="02010600030101010101" pitchFamily="2" charset="-122"/>
              </a:rPr>
              <a:t>．全面展开了军事人才队伍建设</a:t>
            </a:r>
            <a:endParaRPr lang="en-US" altLang="zh-CN" sz="3800" b="1" dirty="0">
              <a:solidFill>
                <a:srgbClr val="739C7C"/>
              </a:solidFill>
              <a:effectLst/>
              <a:latin typeface="黑体" panose="02010609060101010101" pitchFamily="49" charset="-122"/>
              <a:ea typeface="黑体" panose="02010609060101010101" pitchFamily="49" charset="-122"/>
              <a:cs typeface="宋体" panose="02010600030101010101" pitchFamily="2" charset="-122"/>
            </a:endParaRPr>
          </a:p>
          <a:p>
            <a:pPr>
              <a:lnSpc>
                <a:spcPct val="160000"/>
              </a:lnSpc>
            </a:pPr>
            <a:r>
              <a:rPr lang="zh-CN" altLang="zh-CN" sz="3800" b="1" dirty="0">
                <a:effectLst/>
                <a:ea typeface="宋体" panose="02010600030101010101" pitchFamily="2" charset="-122"/>
                <a:cs typeface="宋体" panose="02010600030101010101" pitchFamily="2" charset="-122"/>
              </a:rPr>
              <a:t>中华人民共和国成立时，人民解放军队伍中只有</a:t>
            </a:r>
            <a:r>
              <a:rPr lang="zh-CN" altLang="zh-CN" sz="3800" b="1" dirty="0">
                <a:solidFill>
                  <a:srgbClr val="C00000"/>
                </a:solidFill>
                <a:effectLst/>
                <a:ea typeface="宋体" panose="02010600030101010101" pitchFamily="2" charset="-122"/>
                <a:cs typeface="宋体" panose="02010600030101010101" pitchFamily="2" charset="-122"/>
              </a:rPr>
              <a:t>极少数知识分子和懂技术的干部</a:t>
            </a:r>
            <a:r>
              <a:rPr lang="zh-CN" altLang="zh-CN" sz="3800" b="1" dirty="0">
                <a:effectLst/>
                <a:ea typeface="宋体" panose="02010600030101010101" pitchFamily="2" charset="-122"/>
                <a:cs typeface="宋体" panose="02010600030101010101" pitchFamily="2" charset="-122"/>
              </a:rPr>
              <a:t>， 总体文化素质很低。</a:t>
            </a:r>
            <a:endParaRPr lang="en-US" altLang="zh-CN" sz="3800" b="1" dirty="0">
              <a:latin typeface="宋体" panose="02010600030101010101" pitchFamily="2" charset="-122"/>
              <a:ea typeface="宋体" panose="02010600030101010101" pitchFamily="2" charset="-122"/>
              <a:cs typeface="宋体" panose="02010600030101010101" pitchFamily="2" charset="-122"/>
            </a:endParaRPr>
          </a:p>
          <a:p>
            <a:pPr>
              <a:lnSpc>
                <a:spcPct val="160000"/>
              </a:lnSpc>
            </a:pPr>
            <a:r>
              <a:rPr lang="zh-CN" altLang="zh-CN" sz="3800" b="1" dirty="0">
                <a:effectLst/>
                <a:ea typeface="宋体" panose="02010600030101010101" pitchFamily="2" charset="-122"/>
                <a:cs typeface="宋体" panose="02010600030101010101" pitchFamily="2" charset="-122"/>
              </a:rPr>
              <a:t>从中华人民共和国成立初期起，全军逐渐建立了正规的各级各类</a:t>
            </a:r>
            <a:r>
              <a:rPr lang="zh-CN" altLang="zh-CN" sz="3800" b="1" dirty="0">
                <a:solidFill>
                  <a:srgbClr val="C00000"/>
                </a:solidFill>
                <a:effectLst/>
                <a:ea typeface="宋体" panose="02010600030101010101" pitchFamily="2" charset="-122"/>
                <a:cs typeface="宋体" panose="02010600030101010101" pitchFamily="2" charset="-122"/>
              </a:rPr>
              <a:t>军事指挥院校和专业军事技术学校</a:t>
            </a:r>
            <a:r>
              <a:rPr lang="zh-CN" altLang="zh-CN" sz="3800" b="1" dirty="0">
                <a:effectLst/>
                <a:ea typeface="宋体" panose="02010600030101010101" pitchFamily="2" charset="-122"/>
                <a:cs typeface="宋体" panose="02010600030101010101" pitchFamily="2" charset="-122"/>
              </a:rPr>
              <a:t>，培养军事指挥和专业军事技术干部。</a:t>
            </a:r>
            <a:endParaRPr lang="en-US" altLang="zh-CN" sz="3800" b="1" dirty="0">
              <a:effectLst/>
              <a:latin typeface="宋体" panose="02010600030101010101" pitchFamily="2" charset="-122"/>
              <a:ea typeface="宋体" panose="02010600030101010101" pitchFamily="2" charset="-122"/>
              <a:cs typeface="宋体" panose="02010600030101010101" pitchFamily="2" charset="-122"/>
            </a:endParaRPr>
          </a:p>
          <a:p>
            <a:pPr>
              <a:lnSpc>
                <a:spcPct val="160000"/>
              </a:lnSpc>
            </a:pPr>
            <a:r>
              <a:rPr lang="zh-CN" altLang="zh-CN" sz="3800" b="1" dirty="0">
                <a:effectLst/>
                <a:ea typeface="宋体" panose="02010600030101010101" pitchFamily="2" charset="-122"/>
                <a:cs typeface="宋体" panose="02010600030101010101" pitchFamily="2" charset="-122"/>
              </a:rPr>
              <a:t>改革开放后，军队各级领导班子严格按</a:t>
            </a:r>
            <a:r>
              <a:rPr lang="zh-CN" altLang="en-US" sz="3800" b="1" dirty="0">
                <a:solidFill>
                  <a:srgbClr val="C00000"/>
                </a:solidFill>
                <a:ea typeface="宋体" panose="02010600030101010101" pitchFamily="2" charset="-122"/>
              </a:rPr>
              <a:t>“</a:t>
            </a:r>
            <a:r>
              <a:rPr lang="zh-CN" altLang="zh-CN" sz="3800" b="1" dirty="0">
                <a:solidFill>
                  <a:srgbClr val="C00000"/>
                </a:solidFill>
                <a:ea typeface="宋体" panose="02010600030101010101" pitchFamily="2" charset="-122"/>
              </a:rPr>
              <a:t>革命化、年轻化、知识化、专业化</a:t>
            </a:r>
            <a:r>
              <a:rPr lang="zh-CN" altLang="en-US" sz="3800" b="1" dirty="0">
                <a:solidFill>
                  <a:srgbClr val="C00000"/>
                </a:solidFill>
                <a:ea typeface="宋体" panose="02010600030101010101" pitchFamily="2" charset="-122"/>
              </a:rPr>
              <a:t>”</a:t>
            </a:r>
            <a:r>
              <a:rPr lang="zh-CN" altLang="zh-CN" sz="3800" b="1" dirty="0">
                <a:effectLst/>
                <a:ea typeface="宋体" panose="02010600030101010101" pitchFamily="2" charset="-122"/>
                <a:cs typeface="宋体" panose="02010600030101010101" pitchFamily="2" charset="-122"/>
              </a:rPr>
              <a:t>要求选配干部</a:t>
            </a:r>
            <a:r>
              <a:rPr lang="zh-CN" altLang="en-US" sz="3800" b="1" dirty="0">
                <a:effectLst/>
                <a:ea typeface="宋体" panose="02010600030101010101" pitchFamily="2" charset="-122"/>
                <a:cs typeface="宋体" panose="02010600030101010101" pitchFamily="2" charset="-122"/>
              </a:rPr>
              <a:t>。</a:t>
            </a:r>
            <a:endParaRPr lang="en-US" altLang="zh-CN" sz="3800" b="1" dirty="0">
              <a:effectLst/>
              <a:ea typeface="宋体" panose="02010600030101010101" pitchFamily="2" charset="-122"/>
              <a:cs typeface="宋体" panose="02010600030101010101" pitchFamily="2" charset="-122"/>
            </a:endParaRPr>
          </a:p>
          <a:p>
            <a:pPr>
              <a:lnSpc>
                <a:spcPct val="160000"/>
              </a:lnSpc>
            </a:pPr>
            <a:r>
              <a:rPr lang="zh-CN" altLang="zh-CN" sz="3800" b="1" dirty="0">
                <a:effectLst/>
                <a:ea typeface="宋体" panose="02010600030101010101" pitchFamily="2" charset="-122"/>
                <a:cs typeface="宋体" panose="02010600030101010101" pitchFamily="2" charset="-122"/>
              </a:rPr>
              <a:t>进入</a:t>
            </a:r>
            <a:r>
              <a:rPr lang="en-US" altLang="zh-CN" sz="3800" b="1" dirty="0">
                <a:effectLst/>
                <a:ea typeface="宋体" panose="02010600030101010101" pitchFamily="2" charset="-122"/>
                <a:cs typeface="宋体" panose="02010600030101010101" pitchFamily="2" charset="-122"/>
              </a:rPr>
              <a:t>20</a:t>
            </a:r>
            <a:r>
              <a:rPr lang="zh-CN" altLang="zh-CN" sz="3800" b="1" dirty="0">
                <a:effectLst/>
                <a:ea typeface="宋体" panose="02010600030101010101" pitchFamily="2" charset="-122"/>
                <a:cs typeface="宋体" panose="02010600030101010101" pitchFamily="2" charset="-122"/>
              </a:rPr>
              <a:t>世纪</a:t>
            </a:r>
            <a:r>
              <a:rPr lang="en-US" altLang="zh-CN" sz="3800" b="1" dirty="0">
                <a:effectLst/>
                <a:ea typeface="宋体" panose="02010600030101010101" pitchFamily="2" charset="-122"/>
                <a:cs typeface="宋体" panose="02010600030101010101" pitchFamily="2" charset="-122"/>
              </a:rPr>
              <a:t>90</a:t>
            </a:r>
            <a:r>
              <a:rPr lang="zh-CN" altLang="zh-CN" sz="3800" b="1" dirty="0">
                <a:effectLst/>
                <a:ea typeface="宋体" panose="02010600030101010101" pitchFamily="2" charset="-122"/>
                <a:cs typeface="宋体" panose="02010600030101010101" pitchFamily="2" charset="-122"/>
              </a:rPr>
              <a:t>年代，建立了依托</a:t>
            </a:r>
            <a:r>
              <a:rPr lang="zh-CN" altLang="zh-CN" sz="3800" b="1" dirty="0">
                <a:solidFill>
                  <a:srgbClr val="C00000"/>
                </a:solidFill>
                <a:effectLst/>
                <a:ea typeface="宋体" panose="02010600030101010101" pitchFamily="2" charset="-122"/>
                <a:cs typeface="宋体" panose="02010600030101010101" pitchFamily="2" charset="-122"/>
              </a:rPr>
              <a:t>普通高等院校</a:t>
            </a:r>
            <a:r>
              <a:rPr lang="zh-CN" altLang="zh-CN" sz="3800" b="1" dirty="0">
                <a:effectLst/>
                <a:ea typeface="宋体" panose="02010600030101010101" pitchFamily="2" charset="-122"/>
                <a:cs typeface="宋体" panose="02010600030101010101" pitchFamily="2" charset="-122"/>
              </a:rPr>
              <a:t>教育培养军队干部的制度。</a:t>
            </a:r>
            <a:endParaRPr lang="en-US" altLang="zh-CN" sz="3800" b="1" dirty="0">
              <a:ea typeface="宋体" panose="02010600030101010101" pitchFamily="2" charset="-122"/>
              <a:cs typeface="宋体" panose="02010600030101010101" pitchFamily="2" charset="-122"/>
            </a:endParaRPr>
          </a:p>
          <a:p>
            <a:pPr>
              <a:lnSpc>
                <a:spcPct val="160000"/>
              </a:lnSpc>
            </a:pPr>
            <a:r>
              <a:rPr lang="en-US" altLang="zh-CN" sz="3800" b="1" dirty="0">
                <a:effectLst/>
                <a:latin typeface="宋体" panose="02010600030101010101" pitchFamily="2" charset="-122"/>
                <a:cs typeface="宋体" panose="02010600030101010101" pitchFamily="2" charset="-122"/>
              </a:rPr>
              <a:t>21</a:t>
            </a:r>
            <a:r>
              <a:rPr lang="zh-CN" altLang="zh-CN" sz="3800" b="1" dirty="0">
                <a:effectLst/>
                <a:ea typeface="宋体" panose="02010600030101010101" pitchFamily="2" charset="-122"/>
                <a:cs typeface="宋体" panose="02010600030101010101" pitchFamily="2" charset="-122"/>
              </a:rPr>
              <a:t>世纪以来，</a:t>
            </a:r>
            <a:r>
              <a:rPr lang="zh-CN" altLang="zh-CN" sz="3800" b="1" dirty="0">
                <a:solidFill>
                  <a:srgbClr val="C00000"/>
                </a:solidFill>
                <a:effectLst/>
                <a:ea typeface="宋体" panose="02010600030101010101" pitchFamily="2" charset="-122"/>
                <a:cs typeface="宋体" panose="02010600030101010101" pitchFamily="2" charset="-122"/>
              </a:rPr>
              <a:t>大力加强</a:t>
            </a:r>
            <a:r>
              <a:rPr lang="zh-CN" altLang="zh-CN" sz="3800" b="1" dirty="0">
                <a:effectLst/>
                <a:ea typeface="宋体" panose="02010600030101010101" pitchFamily="2" charset="-122"/>
                <a:cs typeface="宋体" panose="02010600030101010101" pitchFamily="2" charset="-122"/>
              </a:rPr>
              <a:t>军事人才队伍建设，以建设指挥员队伍、参谋队伍、科学家队伍、技术专家队伍和士官队伍</a:t>
            </a:r>
            <a:r>
              <a:rPr lang="zh-CN" altLang="en-US" sz="3800" b="1" dirty="0">
                <a:effectLst/>
                <a:ea typeface="宋体" panose="02010600030101010101" pitchFamily="2" charset="-122"/>
                <a:cs typeface="宋体" panose="02010600030101010101" pitchFamily="2" charset="-122"/>
              </a:rPr>
              <a:t>“</a:t>
            </a:r>
            <a:r>
              <a:rPr lang="zh-CN" altLang="zh-CN" sz="3800" b="1" dirty="0">
                <a:ea typeface="宋体" panose="02010600030101010101" pitchFamily="2" charset="-122"/>
                <a:cs typeface="宋体" panose="02010600030101010101" pitchFamily="2" charset="-122"/>
              </a:rPr>
              <a:t>五支队伍</a:t>
            </a:r>
            <a:r>
              <a:rPr lang="zh-CN" altLang="en-US" sz="3800" b="1" dirty="0">
                <a:effectLst/>
                <a:ea typeface="宋体" panose="02010600030101010101" pitchFamily="2" charset="-122"/>
                <a:cs typeface="宋体" panose="02010600030101010101" pitchFamily="2" charset="-122"/>
              </a:rPr>
              <a:t>”</a:t>
            </a:r>
            <a:r>
              <a:rPr lang="zh-CN" altLang="zh-CN" sz="3800" b="1" dirty="0">
                <a:effectLst/>
                <a:ea typeface="宋体" panose="02010600030101010101" pitchFamily="2" charset="-122"/>
                <a:cs typeface="宋体" panose="02010600030101010101" pitchFamily="2" charset="-122"/>
              </a:rPr>
              <a:t>为重点，造就大批适应信息化建设、胜任信息化条件下作战任务的高素质新型军事人才。</a:t>
            </a:r>
            <a:endParaRPr lang="en-US" altLang="zh-CN" sz="3800" b="1" dirty="0">
              <a:effectLst/>
              <a:ea typeface="宋体" panose="02010600030101010101" pitchFamily="2" charset="-122"/>
              <a:cs typeface="宋体" panose="02010600030101010101" pitchFamily="2" charset="-122"/>
            </a:endParaRPr>
          </a:p>
          <a:p>
            <a:pPr>
              <a:lnSpc>
                <a:spcPct val="160000"/>
              </a:lnSpc>
            </a:pPr>
            <a:r>
              <a:rPr lang="zh-CN" altLang="en-US" sz="3800" b="1" dirty="0">
                <a:effectLst/>
                <a:ea typeface="宋体" panose="02010600030101010101" pitchFamily="2" charset="-122"/>
                <a:cs typeface="宋体" panose="02010600030101010101" pitchFamily="2" charset="-122"/>
              </a:rPr>
              <a:t>如今，军队干部</a:t>
            </a:r>
            <a:r>
              <a:rPr lang="zh-CN" altLang="zh-CN" sz="38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均在大专水平以上，硕士、博士学位的领导干部所占比例越来越大，五支队伍建设已初具规模。</a:t>
            </a:r>
            <a:r>
              <a:rPr lang="zh-CN" altLang="en-US" sz="38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同时，</a:t>
            </a:r>
            <a:r>
              <a:rPr lang="zh-CN" altLang="zh-CN" sz="38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鼓励全日制本科毕业生入伍当战士。</a:t>
            </a:r>
            <a:endParaRPr lang="en-US" altLang="zh-CN" sz="3800" b="1" dirty="0">
              <a:solidFill>
                <a:srgbClr val="231916"/>
              </a:solidFill>
              <a:effectLst/>
              <a:latin typeface="宋体" panose="02010600030101010101" pitchFamily="2" charset="-122"/>
              <a:ea typeface="宋体" panose="02010600030101010101" pitchFamily="2" charset="-122"/>
              <a:cs typeface="宋体" panose="02010600030101010101" pitchFamily="2" charset="-122"/>
            </a:endParaRPr>
          </a:p>
          <a:p>
            <a:pPr>
              <a:lnSpc>
                <a:spcPct val="160000"/>
              </a:lnSpc>
            </a:pPr>
            <a:r>
              <a:rPr lang="en-US" altLang="zh-CN" sz="3800" b="1" dirty="0">
                <a:ea typeface="宋体" panose="02010600030101010101" pitchFamily="2" charset="-122"/>
              </a:rPr>
              <a:t>2019</a:t>
            </a:r>
            <a:r>
              <a:rPr lang="zh-CN" altLang="en-US" sz="3800" b="1" dirty="0">
                <a:ea typeface="宋体" panose="02010600030101010101" pitchFamily="2" charset="-122"/>
              </a:rPr>
              <a:t>年</a:t>
            </a:r>
            <a:r>
              <a:rPr lang="en-US" altLang="zh-CN" sz="3800" b="1" dirty="0">
                <a:ea typeface="宋体" panose="02010600030101010101" pitchFamily="2" charset="-122"/>
              </a:rPr>
              <a:t>11</a:t>
            </a:r>
            <a:r>
              <a:rPr lang="zh-CN" altLang="en-US" sz="3800" b="1" dirty="0">
                <a:ea typeface="宋体" panose="02010600030101010101" pitchFamily="2" charset="-122"/>
              </a:rPr>
              <a:t>月，</a:t>
            </a:r>
            <a:r>
              <a:rPr lang="zh-CN" altLang="zh-CN" sz="3800" b="1" dirty="0">
                <a:ea typeface="宋体" panose="02010600030101010101" pitchFamily="2" charset="-122"/>
              </a:rPr>
              <a:t>习近平强调，要全面实施人才强军战略，全面深化</a:t>
            </a:r>
            <a:r>
              <a:rPr lang="zh-CN" altLang="en-US" sz="3800" b="1" dirty="0">
                <a:ea typeface="宋体" panose="02010600030101010101" pitchFamily="2" charset="-122"/>
              </a:rPr>
              <a:t>军事</a:t>
            </a:r>
            <a:r>
              <a:rPr lang="zh-CN" altLang="zh-CN" sz="3800" b="1" dirty="0">
                <a:ea typeface="宋体" panose="02010600030101010101" pitchFamily="2" charset="-122"/>
              </a:rPr>
              <a:t>院校改革创新，推动院校建设加快转型升级。</a:t>
            </a:r>
            <a:endParaRPr lang="en-US" altLang="zh-CN" sz="3800" b="1" dirty="0">
              <a:ea typeface="宋体" panose="02010600030101010101" pitchFamily="2" charset="-122"/>
            </a:endParaRPr>
          </a:p>
          <a:p>
            <a:endParaRPr lang="zh-CN" altLang="en-US" dirty="0"/>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四、新</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中国</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国防建设成就</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19884023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 Box 45"/>
          <p:cNvSpPr txBox="1">
            <a:spLocks noChangeArrowheads="1"/>
          </p:cNvSpPr>
          <p:nvPr/>
        </p:nvSpPr>
        <p:spPr bwMode="auto">
          <a:xfrm>
            <a:off x="0" y="2643800"/>
            <a:ext cx="12190413" cy="1152792"/>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lgn="ct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五、军民融合</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grpSp>
        <p:nvGrpSpPr>
          <p:cNvPr id="2" name="组合 6"/>
          <p:cNvGrpSpPr/>
          <p:nvPr/>
        </p:nvGrpSpPr>
        <p:grpSpPr>
          <a:xfrm>
            <a:off x="5892033" y="5803833"/>
            <a:ext cx="5695914" cy="880738"/>
            <a:chOff x="6578600" y="5511629"/>
            <a:chExt cx="4909256" cy="1092371"/>
          </a:xfrm>
        </p:grpSpPr>
        <p:pic>
          <p:nvPicPr>
            <p:cNvPr id="8" name="图片 7" descr="201312128152626774.jpg"/>
            <p:cNvPicPr>
              <a:picLocks noChangeAspect="1"/>
            </p:cNvPicPr>
            <p:nvPr/>
          </p:nvPicPr>
          <p:blipFill>
            <a:blip r:embed="rId2"/>
            <a:srcRect r="66667"/>
            <a:stretch>
              <a:fillRect/>
            </a:stretch>
          </p:blipFill>
          <p:spPr>
            <a:xfrm>
              <a:off x="6578600" y="5522918"/>
              <a:ext cx="1506378" cy="1081082"/>
            </a:xfrm>
            <a:prstGeom prst="rect">
              <a:avLst/>
            </a:prstGeom>
            <a:ln>
              <a:solidFill>
                <a:srgbClr val="FFFF00"/>
              </a:solidFill>
            </a:ln>
          </p:spPr>
        </p:pic>
        <p:pic>
          <p:nvPicPr>
            <p:cNvPr id="9" name="图片 8" descr="201312128152626774.jpg"/>
            <p:cNvPicPr>
              <a:picLocks noChangeAspect="1"/>
            </p:cNvPicPr>
            <p:nvPr/>
          </p:nvPicPr>
          <p:blipFill>
            <a:blip r:embed="rId2"/>
            <a:srcRect l="32667" r="34401"/>
            <a:stretch>
              <a:fillRect/>
            </a:stretch>
          </p:blipFill>
          <p:spPr>
            <a:xfrm>
              <a:off x="8317088" y="5522918"/>
              <a:ext cx="1488243" cy="1081082"/>
            </a:xfrm>
            <a:prstGeom prst="rect">
              <a:avLst/>
            </a:prstGeom>
            <a:ln>
              <a:solidFill>
                <a:srgbClr val="FFFF00"/>
              </a:solidFill>
            </a:ln>
          </p:spPr>
        </p:pic>
        <p:pic>
          <p:nvPicPr>
            <p:cNvPr id="10" name="图片 9" descr="201312128152626774.jpg"/>
            <p:cNvPicPr>
              <a:picLocks noChangeAspect="1"/>
            </p:cNvPicPr>
            <p:nvPr/>
          </p:nvPicPr>
          <p:blipFill>
            <a:blip r:embed="rId2"/>
            <a:srcRect l="64667"/>
            <a:stretch>
              <a:fillRect/>
            </a:stretch>
          </p:blipFill>
          <p:spPr>
            <a:xfrm>
              <a:off x="10001956" y="5511629"/>
              <a:ext cx="1485900" cy="1081082"/>
            </a:xfrm>
            <a:prstGeom prst="rect">
              <a:avLst/>
            </a:prstGeom>
            <a:ln>
              <a:solidFill>
                <a:srgbClr val="FFFF00"/>
              </a:solidFill>
            </a:ln>
          </p:spPr>
        </p:pic>
      </p:grpSp>
    </p:spTree>
    <p:extLst>
      <p:ext uri="{BB962C8B-B14F-4D97-AF65-F5344CB8AC3E}">
        <p14:creationId xmlns:p14="http://schemas.microsoft.com/office/powerpoint/2010/main" val="23147452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31223" y="1443841"/>
            <a:ext cx="11007633" cy="4228850"/>
          </a:xfrm>
          <a:prstGeom prst="rect">
            <a:avLst/>
          </a:prstGeom>
        </p:spPr>
        <p:txBody>
          <a:bodyPr wrap="square">
            <a:spAutoFit/>
          </a:bodyPr>
          <a:lstStyle/>
          <a:p>
            <a:pPr>
              <a:lnSpc>
                <a:spcPct val="120000"/>
              </a:lnSpc>
            </a:pPr>
            <a:r>
              <a:rPr lang="zh-CN" altLang="en-US" sz="2800" dirty="0" smtClean="0">
                <a:latin typeface="微软雅黑" pitchFamily="34" charset="-122"/>
                <a:ea typeface="微软雅黑" pitchFamily="34" charset="-122"/>
              </a:rPr>
              <a:t>        军民</a:t>
            </a:r>
            <a:r>
              <a:rPr lang="zh-CN" altLang="en-US" sz="2800" dirty="0">
                <a:latin typeface="微软雅黑" pitchFamily="34" charset="-122"/>
                <a:ea typeface="微软雅黑" pitchFamily="34" charset="-122"/>
              </a:rPr>
              <a:t>融合就是把国防和军队现代化建设深深融入经济社会发展体系之中，全面推进经济、科技、教育、人才等各个领域的军民融合，在更广范围、更高层次、更深程度上把国防和军队现代化建设与经济社会发展结合起来，为实现国防和军队现代化提供丰厚的资源和可持续发展的后劲</a:t>
            </a:r>
            <a:r>
              <a:rPr lang="zh-CN" altLang="en-US" sz="2800" dirty="0" smtClean="0">
                <a:latin typeface="微软雅黑" pitchFamily="34" charset="-122"/>
                <a:ea typeface="微软雅黑" pitchFamily="34" charset="-122"/>
              </a:rPr>
              <a:t>。</a:t>
            </a:r>
            <a:endParaRPr lang="zh-CN" altLang="en-US" sz="2800" dirty="0">
              <a:latin typeface="微软雅黑" pitchFamily="34" charset="-122"/>
              <a:ea typeface="微软雅黑" pitchFamily="34" charset="-122"/>
            </a:endParaRPr>
          </a:p>
          <a:p>
            <a:pPr>
              <a:lnSpc>
                <a:spcPct val="120000"/>
              </a:lnSpc>
            </a:pPr>
            <a:r>
              <a:rPr lang="zh-CN" altLang="en-US" sz="2800" dirty="0" smtClean="0">
                <a:latin typeface="微软雅黑" pitchFamily="34" charset="-122"/>
                <a:ea typeface="微软雅黑" pitchFamily="34" charset="-122"/>
              </a:rPr>
              <a:t>        美国</a:t>
            </a:r>
            <a:r>
              <a:rPr lang="zh-CN" altLang="en-US" sz="2800" dirty="0">
                <a:latin typeface="微软雅黑" pitchFamily="34" charset="-122"/>
                <a:ea typeface="微软雅黑" pitchFamily="34" charset="-122"/>
              </a:rPr>
              <a:t>建立的国防科技工业体系即是“军民融合”的一个典型。美国国会的一份研究报告显示，军民融合给美国国防部每年节约</a:t>
            </a:r>
            <a:r>
              <a:rPr lang="en-US" altLang="zh-CN" sz="2800" dirty="0">
                <a:latin typeface="微软雅黑" pitchFamily="34" charset="-122"/>
                <a:ea typeface="微软雅黑" pitchFamily="34" charset="-122"/>
              </a:rPr>
              <a:t>300</a:t>
            </a:r>
            <a:r>
              <a:rPr lang="zh-CN" altLang="en-US" sz="2800" dirty="0">
                <a:latin typeface="微软雅黑" pitchFamily="34" charset="-122"/>
                <a:ea typeface="微软雅黑" pitchFamily="34" charset="-122"/>
              </a:rPr>
              <a:t>亿美元，相当于其采办费总额的</a:t>
            </a:r>
            <a:r>
              <a:rPr lang="en-US" altLang="zh-CN" sz="2800" dirty="0">
                <a:latin typeface="微软雅黑" pitchFamily="34" charset="-122"/>
                <a:ea typeface="微软雅黑" pitchFamily="34" charset="-122"/>
              </a:rPr>
              <a:t>20%</a:t>
            </a:r>
            <a:r>
              <a:rPr lang="zh-CN" altLang="en-US" sz="2800" dirty="0">
                <a:latin typeface="微软雅黑" pitchFamily="34" charset="-122"/>
                <a:ea typeface="微软雅黑" pitchFamily="34" charset="-122"/>
              </a:rPr>
              <a:t>以上</a:t>
            </a:r>
            <a:r>
              <a:rPr lang="zh-CN" altLang="en-US" sz="2800" dirty="0" smtClean="0">
                <a:latin typeface="微软雅黑" pitchFamily="34" charset="-122"/>
                <a:ea typeface="微软雅黑" pitchFamily="34" charset="-122"/>
              </a:rPr>
              <a:t>。</a:t>
            </a:r>
            <a:r>
              <a:rPr lang="en-US" altLang="zh-CN" sz="2800" dirty="0" smtClean="0">
                <a:latin typeface="微软雅黑" pitchFamily="34" charset="-122"/>
                <a:ea typeface="微软雅黑" pitchFamily="34" charset="-122"/>
              </a:rPr>
              <a:t>        </a:t>
            </a:r>
            <a:endParaRPr lang="zh-CN" altLang="en-US" sz="28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五、军民融合</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37311599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653143" y="1636267"/>
            <a:ext cx="10816045" cy="3970318"/>
          </a:xfrm>
          <a:prstGeom prst="rect">
            <a:avLst/>
          </a:prstGeom>
        </p:spPr>
        <p:txBody>
          <a:bodyPr wrap="square">
            <a:spAutoFit/>
          </a:bodyPr>
          <a:lstStyle/>
          <a:p>
            <a:pPr>
              <a:lnSpc>
                <a:spcPct val="150000"/>
              </a:lnSpc>
            </a:pPr>
            <a:r>
              <a:rPr lang="zh-CN" altLang="en-US" sz="2800" b="1" dirty="0">
                <a:solidFill>
                  <a:srgbClr val="C00000"/>
                </a:solidFill>
                <a:latin typeface="宋体" panose="02010600030101010101" pitchFamily="2" charset="-122"/>
                <a:ea typeface="宋体" panose="02010600030101010101" pitchFamily="2" charset="-122"/>
              </a:rPr>
              <a:t>我国历届领导人</a:t>
            </a:r>
            <a:r>
              <a:rPr lang="zh-CN" altLang="en-US" sz="2800" b="1" dirty="0">
                <a:latin typeface="宋体" panose="02010600030101010101" pitchFamily="2" charset="-122"/>
                <a:ea typeface="宋体" panose="02010600030101010101" pitchFamily="2" charset="-122"/>
              </a:rPr>
              <a:t>在不同时期提出过军民结合或军民融合的思想，如：</a:t>
            </a:r>
            <a:endParaRPr lang="en-US" altLang="zh-CN" sz="2800" b="1" dirty="0">
              <a:latin typeface="宋体" panose="02010600030101010101" pitchFamily="2" charset="-122"/>
              <a:ea typeface="宋体" panose="02010600030101010101" pitchFamily="2" charset="-122"/>
            </a:endParaRPr>
          </a:p>
          <a:p>
            <a:pPr>
              <a:lnSpc>
                <a:spcPct val="150000"/>
              </a:lnSpc>
            </a:pPr>
            <a:r>
              <a:rPr lang="en-US" altLang="zh-CN" sz="2800" b="1" dirty="0">
                <a:latin typeface="宋体" panose="02010600030101010101" pitchFamily="2" charset="-122"/>
                <a:ea typeface="宋体" panose="02010600030101010101" pitchFamily="2" charset="-122"/>
              </a:rPr>
              <a:t>           </a:t>
            </a:r>
            <a:r>
              <a:rPr lang="zh-CN" altLang="en-US" sz="2800" b="1" dirty="0">
                <a:latin typeface="宋体" panose="02010600030101010101" pitchFamily="2" charset="-122"/>
                <a:ea typeface="宋体" panose="02010600030101010101" pitchFamily="2" charset="-122"/>
              </a:rPr>
              <a:t>毛泽东：“军民两用”     邓小平：“军民结合”</a:t>
            </a:r>
            <a:endParaRPr lang="en-US" altLang="zh-CN" sz="2800" b="1" dirty="0">
              <a:latin typeface="宋体" panose="02010600030101010101" pitchFamily="2" charset="-122"/>
              <a:ea typeface="宋体" panose="02010600030101010101" pitchFamily="2" charset="-122"/>
            </a:endParaRPr>
          </a:p>
          <a:p>
            <a:pPr>
              <a:lnSpc>
                <a:spcPct val="150000"/>
              </a:lnSpc>
            </a:pPr>
            <a:r>
              <a:rPr lang="en-US" altLang="zh-CN" sz="2800" b="1" dirty="0">
                <a:latin typeface="宋体" panose="02010600030101010101" pitchFamily="2" charset="-122"/>
                <a:ea typeface="宋体" panose="02010600030101010101" pitchFamily="2" charset="-122"/>
              </a:rPr>
              <a:t>          </a:t>
            </a:r>
            <a:r>
              <a:rPr lang="zh-CN" altLang="en-US" sz="2800" b="1" dirty="0">
                <a:latin typeface="宋体" panose="02010600030101010101" pitchFamily="2" charset="-122"/>
                <a:ea typeface="宋体" panose="02010600030101010101" pitchFamily="2" charset="-122"/>
              </a:rPr>
              <a:t> 江泽民：“寓军于民”     胡锦涛：“军民融合”</a:t>
            </a:r>
            <a:endParaRPr lang="en-US" altLang="zh-CN" sz="2800" b="1" dirty="0">
              <a:latin typeface="宋体" panose="02010600030101010101" pitchFamily="2" charset="-122"/>
              <a:ea typeface="宋体" panose="02010600030101010101" pitchFamily="2" charset="-122"/>
            </a:endParaRPr>
          </a:p>
          <a:p>
            <a:pPr>
              <a:lnSpc>
                <a:spcPct val="150000"/>
              </a:lnSpc>
            </a:pPr>
            <a:r>
              <a:rPr lang="zh-CN" altLang="en-US" sz="2800" b="1" dirty="0">
                <a:solidFill>
                  <a:srgbClr val="C00000"/>
                </a:solidFill>
                <a:latin typeface="宋体" panose="02010600030101010101" pitchFamily="2" charset="-122"/>
                <a:ea typeface="宋体" panose="02010600030101010101" pitchFamily="2" charset="-122"/>
              </a:rPr>
              <a:t>国外推进军民融合主要有四种模式</a:t>
            </a:r>
            <a:r>
              <a:rPr lang="zh-CN" altLang="en-US" sz="2800" b="1" dirty="0">
                <a:latin typeface="宋体" panose="02010600030101010101" pitchFamily="2" charset="-122"/>
                <a:ea typeface="宋体" panose="02010600030101010101" pitchFamily="2" charset="-122"/>
              </a:rPr>
              <a:t>：</a:t>
            </a:r>
            <a:endParaRPr lang="en-US" altLang="zh-CN" sz="2800" b="1" dirty="0">
              <a:latin typeface="宋体" panose="02010600030101010101" pitchFamily="2" charset="-122"/>
              <a:ea typeface="宋体" panose="02010600030101010101" pitchFamily="2" charset="-122"/>
            </a:endParaRPr>
          </a:p>
          <a:p>
            <a:pPr algn="ctr">
              <a:lnSpc>
                <a:spcPct val="150000"/>
              </a:lnSpc>
            </a:pPr>
            <a:r>
              <a:rPr lang="zh-CN" altLang="en-US" sz="2800" b="1" dirty="0">
                <a:latin typeface="宋体" panose="02010600030101010101" pitchFamily="2" charset="-122"/>
                <a:ea typeface="宋体" panose="02010600030101010101" pitchFamily="2" charset="-122"/>
              </a:rPr>
              <a:t> 美国：军民一体化     日本：以民掩军</a:t>
            </a:r>
            <a:endParaRPr lang="en-US" altLang="zh-CN" sz="2800" b="1" dirty="0">
              <a:latin typeface="宋体" panose="02010600030101010101" pitchFamily="2" charset="-122"/>
              <a:ea typeface="宋体" panose="02010600030101010101" pitchFamily="2" charset="-122"/>
            </a:endParaRPr>
          </a:p>
          <a:p>
            <a:pPr algn="ctr">
              <a:lnSpc>
                <a:spcPct val="150000"/>
              </a:lnSpc>
            </a:pPr>
            <a:r>
              <a:rPr lang="zh-CN" altLang="en-US" sz="2800" b="1" dirty="0">
                <a:latin typeface="宋体" panose="02010600030101010101" pitchFamily="2" charset="-122"/>
                <a:ea typeface="宋体" panose="02010600030101010101" pitchFamily="2" charset="-122"/>
              </a:rPr>
              <a:t>   俄罗斯：先军后民     以色列：以军带民</a:t>
            </a:r>
            <a:endParaRPr lang="en-US" altLang="zh-CN" sz="2800" b="1" dirty="0">
              <a:latin typeface="宋体" panose="02010600030101010101" pitchFamily="2" charset="-122"/>
              <a:ea typeface="宋体" panose="02010600030101010101" pitchFamily="2" charset="-122"/>
            </a:endParaRPr>
          </a:p>
        </p:txBody>
      </p:sp>
      <p:sp>
        <p:nvSpPr>
          <p:cNvPr id="6"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五、军民融合</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6473865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xmlns="" id="{48863DAA-C0A3-4952-9CF3-E47BA5094206}"/>
              </a:ext>
            </a:extLst>
          </p:cNvPr>
          <p:cNvSpPr>
            <a:spLocks noGrp="1"/>
          </p:cNvSpPr>
          <p:nvPr>
            <p:ph idx="1"/>
          </p:nvPr>
        </p:nvSpPr>
        <p:spPr/>
        <p:txBody>
          <a:bodyPr>
            <a:normAutofit fontScale="92500" lnSpcReduction="10000"/>
          </a:bodyPr>
          <a:lstStyle/>
          <a:p>
            <a:pPr>
              <a:lnSpc>
                <a:spcPct val="150000"/>
              </a:lnSpc>
            </a:pPr>
            <a:r>
              <a:rPr lang="zh-CN" altLang="en-US" sz="3200" b="1" dirty="0">
                <a:solidFill>
                  <a:srgbClr val="0070C0"/>
                </a:solidFill>
                <a:latin typeface="微软雅黑" pitchFamily="34" charset="-122"/>
                <a:ea typeface="微软雅黑" pitchFamily="34" charset="-122"/>
              </a:rPr>
              <a:t>（一）军民融合发展战略的提出</a:t>
            </a:r>
            <a:endParaRPr lang="en-US" altLang="zh-CN" sz="3200" b="1" dirty="0">
              <a:solidFill>
                <a:srgbClr val="0070C0"/>
              </a:solidFill>
              <a:latin typeface="微软雅黑" pitchFamily="34" charset="-122"/>
              <a:ea typeface="微软雅黑" pitchFamily="34" charset="-122"/>
            </a:endParaRPr>
          </a:p>
          <a:p>
            <a:pPr>
              <a:lnSpc>
                <a:spcPct val="150000"/>
              </a:lnSpc>
            </a:pPr>
            <a:r>
              <a:rPr lang="en-US" altLang="zh-CN" sz="2000" b="1" dirty="0">
                <a:latin typeface="宋体" panose="02010600030101010101" pitchFamily="2" charset="-122"/>
                <a:ea typeface="宋体" panose="02010600030101010101" pitchFamily="2" charset="-122"/>
              </a:rPr>
              <a:t>2015</a:t>
            </a:r>
            <a:r>
              <a:rPr lang="zh-CN" altLang="en-US" sz="2000" b="1" dirty="0">
                <a:latin typeface="宋体" panose="02010600030101010101" pitchFamily="2" charset="-122"/>
                <a:ea typeface="宋体" panose="02010600030101010101" pitchFamily="2" charset="-122"/>
              </a:rPr>
              <a:t>年</a:t>
            </a:r>
            <a:r>
              <a:rPr lang="en-US" altLang="zh-CN" sz="2000" b="1" dirty="0">
                <a:latin typeface="宋体" panose="02010600030101010101" pitchFamily="2" charset="-122"/>
                <a:ea typeface="宋体" panose="02010600030101010101" pitchFamily="2" charset="-122"/>
              </a:rPr>
              <a:t>3</a:t>
            </a:r>
            <a:r>
              <a:rPr lang="zh-CN" altLang="en-US" sz="2000" b="1" dirty="0">
                <a:latin typeface="宋体" panose="02010600030101010101" pitchFamily="2" charset="-122"/>
                <a:ea typeface="宋体" panose="02010600030101010101" pitchFamily="2" charset="-122"/>
              </a:rPr>
              <a:t>月</a:t>
            </a:r>
            <a:r>
              <a:rPr lang="en-US" altLang="zh-CN" sz="2000" b="1" dirty="0">
                <a:latin typeface="宋体" panose="02010600030101010101" pitchFamily="2" charset="-122"/>
                <a:ea typeface="宋体" panose="02010600030101010101" pitchFamily="2" charset="-122"/>
              </a:rPr>
              <a:t>12</a:t>
            </a:r>
            <a:r>
              <a:rPr lang="zh-CN" altLang="en-US" sz="2000" b="1" dirty="0">
                <a:latin typeface="宋体" panose="02010600030101010101" pitchFamily="2" charset="-122"/>
                <a:ea typeface="宋体" panose="02010600030101010101" pitchFamily="2" charset="-122"/>
              </a:rPr>
              <a:t>日，习近平强调把军民融合发展上升为国家战略。</a:t>
            </a:r>
            <a:endParaRPr lang="en-US" altLang="zh-CN" sz="2000" b="1" dirty="0">
              <a:latin typeface="宋体" panose="02010600030101010101" pitchFamily="2" charset="-122"/>
              <a:ea typeface="宋体" panose="02010600030101010101" pitchFamily="2" charset="-122"/>
            </a:endParaRPr>
          </a:p>
          <a:p>
            <a:pPr>
              <a:lnSpc>
                <a:spcPct val="150000"/>
              </a:lnSpc>
            </a:pPr>
            <a:r>
              <a:rPr lang="en-US" altLang="zh-CN" sz="2000" b="1" dirty="0">
                <a:latin typeface="宋体" panose="02010600030101010101" pitchFamily="2" charset="-122"/>
                <a:ea typeface="宋体" panose="02010600030101010101" pitchFamily="2" charset="-122"/>
              </a:rPr>
              <a:t>2017</a:t>
            </a:r>
            <a:r>
              <a:rPr lang="zh-CN" altLang="en-US" sz="2000" b="1" dirty="0">
                <a:latin typeface="宋体" panose="02010600030101010101" pitchFamily="2" charset="-122"/>
                <a:ea typeface="宋体" panose="02010600030101010101" pitchFamily="2" charset="-122"/>
              </a:rPr>
              <a:t>年</a:t>
            </a:r>
            <a:r>
              <a:rPr lang="en-US" altLang="zh-CN" sz="2000" b="1" dirty="0">
                <a:latin typeface="宋体" panose="02010600030101010101" pitchFamily="2" charset="-122"/>
                <a:ea typeface="宋体" panose="02010600030101010101" pitchFamily="2" charset="-122"/>
              </a:rPr>
              <a:t>1</a:t>
            </a:r>
            <a:r>
              <a:rPr lang="zh-CN" altLang="en-US" sz="2000" b="1" dirty="0">
                <a:latin typeface="宋体" panose="02010600030101010101" pitchFamily="2" charset="-122"/>
                <a:ea typeface="宋体" panose="02010600030101010101" pitchFamily="2" charset="-122"/>
              </a:rPr>
              <a:t>月，中央决定设立中央军民融合发展委员会，</a:t>
            </a:r>
            <a:r>
              <a:rPr lang="en-US" altLang="zh-CN" sz="2000" b="1" dirty="0">
                <a:latin typeface="宋体" panose="02010600030101010101" pitchFamily="2" charset="-122"/>
                <a:ea typeface="宋体" panose="02010600030101010101" pitchFamily="2" charset="-122"/>
              </a:rPr>
              <a:t>6</a:t>
            </a:r>
            <a:r>
              <a:rPr lang="zh-CN" altLang="en-US" sz="2000" b="1" dirty="0">
                <a:latin typeface="宋体" panose="02010600030101010101" pitchFamily="2" charset="-122"/>
                <a:ea typeface="宋体" panose="02010600030101010101" pitchFamily="2" charset="-122"/>
              </a:rPr>
              <a:t>月</a:t>
            </a:r>
            <a:r>
              <a:rPr lang="en-US" altLang="zh-CN" sz="2000" b="1" dirty="0">
                <a:latin typeface="宋体" panose="02010600030101010101" pitchFamily="2" charset="-122"/>
                <a:ea typeface="宋体" panose="02010600030101010101" pitchFamily="2" charset="-122"/>
              </a:rPr>
              <a:t>20</a:t>
            </a:r>
            <a:r>
              <a:rPr lang="zh-CN" altLang="en-US" sz="2000" b="1" dirty="0">
                <a:latin typeface="宋体" panose="02010600030101010101" pitchFamily="2" charset="-122"/>
                <a:ea typeface="宋体" panose="02010600030101010101" pitchFamily="2" charset="-122"/>
              </a:rPr>
              <a:t>日召开第一次全体大会。</a:t>
            </a:r>
            <a:endParaRPr lang="en-US" altLang="zh-CN" sz="2000" b="1" dirty="0">
              <a:latin typeface="宋体" panose="02010600030101010101" pitchFamily="2" charset="-122"/>
              <a:ea typeface="宋体" panose="02010600030101010101" pitchFamily="2" charset="-122"/>
            </a:endParaRPr>
          </a:p>
          <a:p>
            <a:pPr>
              <a:lnSpc>
                <a:spcPct val="160000"/>
              </a:lnSpc>
            </a:pPr>
            <a:r>
              <a:rPr lang="zh-CN" altLang="en-US" sz="3200" b="1" dirty="0">
                <a:solidFill>
                  <a:srgbClr val="0070C0"/>
                </a:solidFill>
                <a:latin typeface="微软雅黑" pitchFamily="34" charset="-122"/>
                <a:ea typeface="微软雅黑" pitchFamily="34" charset="-122"/>
              </a:rPr>
              <a:t>（二）军民融合发展的主要内容</a:t>
            </a:r>
            <a:endParaRPr lang="en-US" altLang="zh-CN" sz="3200" b="1" dirty="0">
              <a:solidFill>
                <a:srgbClr val="0070C0"/>
              </a:solidFill>
              <a:latin typeface="微软雅黑" pitchFamily="34" charset="-122"/>
              <a:ea typeface="微软雅黑" pitchFamily="34" charset="-122"/>
            </a:endParaRPr>
          </a:p>
          <a:p>
            <a:pPr>
              <a:lnSpc>
                <a:spcPct val="150000"/>
              </a:lnSpc>
            </a:pPr>
            <a:r>
              <a:rPr lang="zh-CN" altLang="en-US" sz="2000" b="1" dirty="0">
                <a:latin typeface="宋体" panose="02010600030101010101" pitchFamily="2" charset="-122"/>
                <a:ea typeface="宋体" panose="02010600030101010101" pitchFamily="2" charset="-122"/>
              </a:rPr>
              <a:t>纲领性文件：</a:t>
            </a:r>
            <a:r>
              <a:rPr lang="en-US" altLang="zh-CN" sz="2000" b="1" dirty="0">
                <a:latin typeface="宋体" panose="02010600030101010101" pitchFamily="2" charset="-122"/>
                <a:ea typeface="宋体" panose="02010600030101010101" pitchFamily="2" charset="-122"/>
              </a:rPr>
              <a:t>2016</a:t>
            </a:r>
            <a:r>
              <a:rPr lang="zh-CN" altLang="en-US" sz="2000" b="1" dirty="0">
                <a:latin typeface="宋体" panose="02010600030101010101" pitchFamily="2" charset="-122"/>
                <a:ea typeface="宋体" panose="02010600030101010101" pitchFamily="2" charset="-122"/>
              </a:rPr>
              <a:t>年</a:t>
            </a:r>
            <a:r>
              <a:rPr lang="en-US" altLang="zh-CN" sz="2000" b="1" dirty="0">
                <a:latin typeface="宋体" panose="02010600030101010101" pitchFamily="2" charset="-122"/>
                <a:ea typeface="宋体" panose="02010600030101010101" pitchFamily="2" charset="-122"/>
              </a:rPr>
              <a:t>7</a:t>
            </a:r>
            <a:r>
              <a:rPr lang="zh-CN" altLang="en-US" sz="2000" b="1" dirty="0">
                <a:latin typeface="宋体" panose="02010600030101010101" pitchFamily="2" charset="-122"/>
                <a:ea typeface="宋体" panose="02010600030101010101" pitchFamily="2" charset="-122"/>
              </a:rPr>
              <a:t>月，</a:t>
            </a:r>
            <a:r>
              <a:rPr lang="en-US" altLang="zh-CN" sz="2000" b="1" dirty="0">
                <a:latin typeface="宋体" panose="02010600030101010101" pitchFamily="2" charset="-122"/>
                <a:ea typeface="宋体" panose="02010600030101010101" pitchFamily="2" charset="-122"/>
              </a:rPr>
              <a:t>《</a:t>
            </a:r>
            <a:r>
              <a:rPr lang="zh-CN" altLang="en-US" sz="2000" b="1" dirty="0">
                <a:latin typeface="宋体" panose="02010600030101010101" pitchFamily="2" charset="-122"/>
                <a:ea typeface="宋体" panose="02010600030101010101" pitchFamily="2" charset="-122"/>
              </a:rPr>
              <a:t>关于经济建设和国防建设融合发展的意见</a:t>
            </a:r>
            <a:r>
              <a:rPr lang="en-US" altLang="zh-CN" sz="2000" b="1" dirty="0">
                <a:latin typeface="宋体" panose="02010600030101010101" pitchFamily="2" charset="-122"/>
                <a:ea typeface="宋体" panose="02010600030101010101" pitchFamily="2" charset="-122"/>
              </a:rPr>
              <a:t>》</a:t>
            </a:r>
          </a:p>
          <a:p>
            <a:pPr>
              <a:lnSpc>
                <a:spcPct val="150000"/>
              </a:lnSpc>
            </a:pPr>
            <a:r>
              <a:rPr lang="en-US" altLang="zh-CN" sz="2000" b="1" dirty="0">
                <a:solidFill>
                  <a:srgbClr val="C00000"/>
                </a:solidFill>
                <a:latin typeface="宋体" panose="02010600030101010101" pitchFamily="2" charset="-122"/>
                <a:ea typeface="宋体" panose="02010600030101010101" pitchFamily="2" charset="-122"/>
              </a:rPr>
              <a:t>1.</a:t>
            </a:r>
            <a:r>
              <a:rPr lang="zh-CN" altLang="en-US" sz="2000" b="1" dirty="0">
                <a:solidFill>
                  <a:srgbClr val="C00000"/>
                </a:solidFill>
                <a:latin typeface="宋体" panose="02010600030101010101" pitchFamily="2" charset="-122"/>
                <a:ea typeface="宋体" panose="02010600030101010101" pitchFamily="2" charset="-122"/>
              </a:rPr>
              <a:t>主要目标：</a:t>
            </a:r>
            <a:r>
              <a:rPr lang="zh-CN" altLang="en-US" sz="2000" b="1" dirty="0">
                <a:latin typeface="宋体" panose="02010600030101010101" pitchFamily="2" charset="-122"/>
                <a:ea typeface="宋体" panose="02010600030101010101" pitchFamily="2" charset="-122"/>
              </a:rPr>
              <a:t>形成全要素、多领域、高效益的军民深度融合发展格局。</a:t>
            </a:r>
            <a:endParaRPr lang="en-US" altLang="zh-CN" sz="2000" b="1" dirty="0">
              <a:latin typeface="宋体" panose="02010600030101010101" pitchFamily="2" charset="-122"/>
              <a:ea typeface="宋体" panose="02010600030101010101" pitchFamily="2" charset="-122"/>
            </a:endParaRPr>
          </a:p>
          <a:p>
            <a:pPr>
              <a:lnSpc>
                <a:spcPct val="150000"/>
              </a:lnSpc>
            </a:pPr>
            <a:r>
              <a:rPr lang="en-US" altLang="zh-CN" sz="2000" b="1" dirty="0">
                <a:solidFill>
                  <a:srgbClr val="C00000"/>
                </a:solidFill>
                <a:latin typeface="宋体" panose="02010600030101010101" pitchFamily="2" charset="-122"/>
                <a:ea typeface="宋体" panose="02010600030101010101" pitchFamily="2" charset="-122"/>
              </a:rPr>
              <a:t>2.</a:t>
            </a:r>
            <a:r>
              <a:rPr lang="zh-CN" altLang="en-US" sz="2000" b="1" dirty="0">
                <a:solidFill>
                  <a:srgbClr val="C00000"/>
                </a:solidFill>
                <a:latin typeface="宋体" panose="02010600030101010101" pitchFamily="2" charset="-122"/>
                <a:ea typeface="宋体" panose="02010600030101010101" pitchFamily="2" charset="-122"/>
              </a:rPr>
              <a:t>基本原则：</a:t>
            </a:r>
            <a:r>
              <a:rPr lang="zh-CN" altLang="en-US" sz="2000" b="1" dirty="0">
                <a:latin typeface="宋体" panose="02010600030101010101" pitchFamily="2" charset="-122"/>
                <a:ea typeface="宋体" panose="02010600030101010101" pitchFamily="2" charset="-122"/>
              </a:rPr>
              <a:t>坚持党的领导、强化国家主导、注重融合共享、发挥市场作用、深化改革创新。</a:t>
            </a:r>
            <a:endParaRPr lang="en-US" altLang="zh-CN" sz="2000" b="1" dirty="0">
              <a:latin typeface="宋体" panose="02010600030101010101" pitchFamily="2" charset="-122"/>
              <a:ea typeface="宋体" panose="02010600030101010101" pitchFamily="2" charset="-122"/>
            </a:endParaRPr>
          </a:p>
          <a:p>
            <a:pPr>
              <a:lnSpc>
                <a:spcPct val="150000"/>
              </a:lnSpc>
            </a:pPr>
            <a:r>
              <a:rPr lang="en-US" altLang="zh-CN" sz="2000" b="1" dirty="0">
                <a:solidFill>
                  <a:srgbClr val="C00000"/>
                </a:solidFill>
                <a:latin typeface="宋体" panose="02010600030101010101" pitchFamily="2" charset="-122"/>
                <a:ea typeface="宋体" panose="02010600030101010101" pitchFamily="2" charset="-122"/>
              </a:rPr>
              <a:t>3.</a:t>
            </a:r>
            <a:r>
              <a:rPr lang="zh-CN" altLang="en-US" sz="2000" b="1" dirty="0">
                <a:solidFill>
                  <a:srgbClr val="C00000"/>
                </a:solidFill>
                <a:latin typeface="宋体" panose="02010600030101010101" pitchFamily="2" charset="-122"/>
                <a:ea typeface="宋体" panose="02010600030101010101" pitchFamily="2" charset="-122"/>
              </a:rPr>
              <a:t>具体要求：</a:t>
            </a:r>
            <a:r>
              <a:rPr lang="zh-CN" altLang="en-US" sz="2000" b="1" dirty="0">
                <a:latin typeface="宋体" panose="02010600030101010101" pitchFamily="2" charset="-122"/>
                <a:ea typeface="宋体" panose="02010600030101010101" pitchFamily="2" charset="-122"/>
              </a:rPr>
              <a:t>加强基础领域统筹和产业领域统筹。</a:t>
            </a:r>
            <a:endParaRPr lang="en-US" altLang="zh-CN" sz="2000" b="1" dirty="0">
              <a:latin typeface="宋体" panose="02010600030101010101" pitchFamily="2" charset="-122"/>
              <a:ea typeface="宋体" panose="02010600030101010101" pitchFamily="2" charset="-122"/>
            </a:endParaRPr>
          </a:p>
          <a:p>
            <a:endParaRPr lang="zh-CN" altLang="en-US" dirty="0"/>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五、军民融合</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9081406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五、军民融合</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
        <p:nvSpPr>
          <p:cNvPr id="4" name="矩形 3"/>
          <p:cNvSpPr/>
          <p:nvPr/>
        </p:nvSpPr>
        <p:spPr>
          <a:xfrm>
            <a:off x="679268" y="2098968"/>
            <a:ext cx="10885714" cy="4325223"/>
          </a:xfrm>
          <a:prstGeom prst="rect">
            <a:avLst/>
          </a:prstGeom>
        </p:spPr>
        <p:txBody>
          <a:bodyPr wrap="square">
            <a:spAutoFit/>
          </a:bodyPr>
          <a:lstStyle/>
          <a:p>
            <a:pPr>
              <a:lnSpc>
                <a:spcPct val="120000"/>
              </a:lnSpc>
            </a:pPr>
            <a:r>
              <a:rPr lang="zh-CN" altLang="en-US" b="1" dirty="0">
                <a:latin typeface="微软雅黑" pitchFamily="34" charset="-122"/>
                <a:ea typeface="微软雅黑" pitchFamily="34" charset="-122"/>
              </a:rPr>
              <a:t>我们党长期探索经济建设和国防建设协调发展规律的重大成果</a:t>
            </a:r>
            <a:endParaRPr lang="zh-CN" altLang="en-US" dirty="0">
              <a:latin typeface="微软雅黑" pitchFamily="34" charset="-122"/>
              <a:ea typeface="微软雅黑" pitchFamily="34" charset="-122"/>
            </a:endParaRPr>
          </a:p>
          <a:p>
            <a:pPr>
              <a:lnSpc>
                <a:spcPct val="120000"/>
              </a:lnSpc>
            </a:pPr>
            <a:r>
              <a:rPr lang="zh-CN" altLang="en-US" dirty="0">
                <a:latin typeface="微软雅黑" pitchFamily="34" charset="-122"/>
                <a:ea typeface="微软雅黑" pitchFamily="34" charset="-122"/>
              </a:rPr>
              <a:t>军民融合发展战略是中国共产党人在领导中国革命、建设和改革过程中不懈探索的理论创新成果，是党领导打赢革命战争和取得社会主义现代化建设伟大成就的基本经验，是对经济建设和国防建设协调发展规律认识的重大升华。</a:t>
            </a:r>
          </a:p>
          <a:p>
            <a:pPr>
              <a:lnSpc>
                <a:spcPct val="120000"/>
              </a:lnSpc>
            </a:pPr>
            <a:r>
              <a:rPr lang="zh-CN" altLang="en-US" b="1" dirty="0">
                <a:latin typeface="微软雅黑" pitchFamily="34" charset="-122"/>
                <a:ea typeface="微软雅黑" pitchFamily="34" charset="-122"/>
              </a:rPr>
              <a:t>从国家发展和安全全局出发作出的重大决策</a:t>
            </a:r>
            <a:endParaRPr lang="zh-CN" altLang="en-US" dirty="0">
              <a:latin typeface="微软雅黑" pitchFamily="34" charset="-122"/>
              <a:ea typeface="微软雅黑" pitchFamily="34" charset="-122"/>
            </a:endParaRPr>
          </a:p>
          <a:p>
            <a:pPr>
              <a:lnSpc>
                <a:spcPct val="120000"/>
              </a:lnSpc>
            </a:pPr>
            <a:r>
              <a:rPr lang="zh-CN" altLang="en-US" dirty="0">
                <a:latin typeface="微软雅黑" pitchFamily="34" charset="-122"/>
                <a:ea typeface="微软雅黑" pitchFamily="34" charset="-122"/>
              </a:rPr>
              <a:t>军民融合发展战略兼顾发展和安全，实现富国与强军相统一。军民融合发展战略之所以能够对发展和安全构成支撑，是因为国防建设与经济社会发展具有双向支撑拉动作用。</a:t>
            </a:r>
          </a:p>
          <a:p>
            <a:pPr>
              <a:lnSpc>
                <a:spcPct val="120000"/>
              </a:lnSpc>
            </a:pPr>
            <a:r>
              <a:rPr lang="zh-CN" altLang="en-US" b="1" dirty="0">
                <a:latin typeface="微软雅黑" pitchFamily="34" charset="-122"/>
                <a:ea typeface="微软雅黑" pitchFamily="34" charset="-122"/>
              </a:rPr>
              <a:t>应对复杂安全威胁、赢得国家战略优势的重大举措</a:t>
            </a:r>
            <a:endParaRPr lang="zh-CN" altLang="en-US" dirty="0">
              <a:latin typeface="微软雅黑" pitchFamily="34" charset="-122"/>
              <a:ea typeface="微软雅黑" pitchFamily="34" charset="-122"/>
            </a:endParaRPr>
          </a:p>
          <a:p>
            <a:pPr>
              <a:lnSpc>
                <a:spcPct val="120000"/>
              </a:lnSpc>
            </a:pPr>
            <a:r>
              <a:rPr lang="zh-CN" altLang="en-US" dirty="0">
                <a:latin typeface="微软雅黑" pitchFamily="34" charset="-122"/>
                <a:ea typeface="微软雅黑" pitchFamily="34" charset="-122"/>
              </a:rPr>
              <a:t>军民融合发展战略是国家战略体系的重要组成部分。推动军民融合深度发展有助于提升国家战略能力。军民融合发展战略与创新驱动发展战略的结合有助于提升国家创新能力、赢得国家战略优势。</a:t>
            </a:r>
          </a:p>
        </p:txBody>
      </p:sp>
      <p:sp>
        <p:nvSpPr>
          <p:cNvPr id="6" name="矩形 5"/>
          <p:cNvSpPr/>
          <p:nvPr/>
        </p:nvSpPr>
        <p:spPr>
          <a:xfrm>
            <a:off x="979989" y="1428297"/>
            <a:ext cx="2877711" cy="553998"/>
          </a:xfrm>
          <a:prstGeom prst="rect">
            <a:avLst/>
          </a:prstGeom>
        </p:spPr>
        <p:txBody>
          <a:bodyPr wrap="none">
            <a:spAutoFit/>
          </a:bodyPr>
          <a:lstStyle/>
          <a:p>
            <a:r>
              <a:rPr lang="zh-CN" altLang="en-US" sz="3000" b="1" dirty="0" smtClean="0">
                <a:solidFill>
                  <a:srgbClr val="0070C0"/>
                </a:solidFill>
                <a:latin typeface="微软雅黑" pitchFamily="34" charset="-122"/>
                <a:ea typeface="微软雅黑" pitchFamily="34" charset="-122"/>
              </a:rPr>
              <a:t>（三）重要意义</a:t>
            </a:r>
            <a:endParaRPr lang="zh-CN" altLang="en-US" sz="3000" b="1" dirty="0">
              <a:solidFill>
                <a:srgbClr val="0070C0"/>
              </a:solidFill>
              <a:latin typeface="微软雅黑" pitchFamily="34" charset="-122"/>
              <a:ea typeface="微软雅黑" pitchFamily="34" charset="-122"/>
            </a:endParaRPr>
          </a:p>
        </p:txBody>
      </p:sp>
    </p:spTree>
    <p:extLst>
      <p:ext uri="{BB962C8B-B14F-4D97-AF65-F5344CB8AC3E}">
        <p14:creationId xmlns:p14="http://schemas.microsoft.com/office/powerpoint/2010/main" val="3656551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6"/>
          <p:cNvGrpSpPr/>
          <p:nvPr/>
        </p:nvGrpSpPr>
        <p:grpSpPr>
          <a:xfrm>
            <a:off x="5892033" y="5803833"/>
            <a:ext cx="5695914" cy="880738"/>
            <a:chOff x="6578600" y="5511629"/>
            <a:chExt cx="4909256" cy="1092371"/>
          </a:xfrm>
        </p:grpSpPr>
        <p:pic>
          <p:nvPicPr>
            <p:cNvPr id="8" name="图片 7" descr="201312128152626774.jpg"/>
            <p:cNvPicPr>
              <a:picLocks noChangeAspect="1"/>
            </p:cNvPicPr>
            <p:nvPr/>
          </p:nvPicPr>
          <p:blipFill>
            <a:blip r:embed="rId2"/>
            <a:srcRect r="66667"/>
            <a:stretch>
              <a:fillRect/>
            </a:stretch>
          </p:blipFill>
          <p:spPr>
            <a:xfrm>
              <a:off x="6578600" y="5522918"/>
              <a:ext cx="1506378" cy="1081082"/>
            </a:xfrm>
            <a:prstGeom prst="rect">
              <a:avLst/>
            </a:prstGeom>
            <a:ln>
              <a:solidFill>
                <a:srgbClr val="FFFF00"/>
              </a:solidFill>
            </a:ln>
          </p:spPr>
        </p:pic>
        <p:pic>
          <p:nvPicPr>
            <p:cNvPr id="9" name="图片 8" descr="201312128152626774.jpg"/>
            <p:cNvPicPr>
              <a:picLocks noChangeAspect="1"/>
            </p:cNvPicPr>
            <p:nvPr/>
          </p:nvPicPr>
          <p:blipFill>
            <a:blip r:embed="rId2"/>
            <a:srcRect l="32667" r="34401"/>
            <a:stretch>
              <a:fillRect/>
            </a:stretch>
          </p:blipFill>
          <p:spPr>
            <a:xfrm>
              <a:off x="8317088" y="5522918"/>
              <a:ext cx="1488243" cy="1081082"/>
            </a:xfrm>
            <a:prstGeom prst="rect">
              <a:avLst/>
            </a:prstGeom>
            <a:ln>
              <a:solidFill>
                <a:srgbClr val="FFFF00"/>
              </a:solidFill>
            </a:ln>
          </p:spPr>
        </p:pic>
        <p:pic>
          <p:nvPicPr>
            <p:cNvPr id="10" name="图片 9" descr="201312128152626774.jpg"/>
            <p:cNvPicPr>
              <a:picLocks noChangeAspect="1"/>
            </p:cNvPicPr>
            <p:nvPr/>
          </p:nvPicPr>
          <p:blipFill>
            <a:blip r:embed="rId2"/>
            <a:srcRect l="64667"/>
            <a:stretch>
              <a:fillRect/>
            </a:stretch>
          </p:blipFill>
          <p:spPr>
            <a:xfrm>
              <a:off x="10001956" y="5511629"/>
              <a:ext cx="1485900" cy="1081082"/>
            </a:xfrm>
            <a:prstGeom prst="rect">
              <a:avLst/>
            </a:prstGeom>
            <a:ln>
              <a:solidFill>
                <a:srgbClr val="FFFF00"/>
              </a:solidFill>
            </a:ln>
          </p:spPr>
        </p:pic>
      </p:grpSp>
      <p:sp>
        <p:nvSpPr>
          <p:cNvPr id="3" name="矩形 2"/>
          <p:cNvSpPr/>
          <p:nvPr/>
        </p:nvSpPr>
        <p:spPr>
          <a:xfrm>
            <a:off x="4740965" y="1158264"/>
            <a:ext cx="2932044" cy="835742"/>
          </a:xfrm>
          <a:prstGeom prst="rect">
            <a:avLst/>
          </a:prstGeom>
        </p:spPr>
        <p:txBody>
          <a:bodyPr wrap="square">
            <a:spAutoFit/>
          </a:bodyPr>
          <a:lstStyle/>
          <a:p>
            <a:pPr algn="ctr">
              <a:lnSpc>
                <a:spcPct val="120000"/>
              </a:lnSpc>
            </a:pPr>
            <a:r>
              <a:rPr lang="zh-CN" altLang="en-US" sz="4400" b="1" dirty="0" smtClean="0">
                <a:solidFill>
                  <a:srgbClr val="002060"/>
                </a:solidFill>
                <a:latin typeface="华文中宋" panose="02010600040101010101" pitchFamily="2" charset="-122"/>
                <a:ea typeface="华文中宋" panose="02010600040101010101" pitchFamily="2" charset="-122"/>
                <a:cs typeface="Times New Roman" panose="02020603050405020304" pitchFamily="18" charset="0"/>
              </a:rPr>
              <a:t>小  结</a:t>
            </a:r>
            <a:endParaRPr lang="zh-CN" altLang="en-US" sz="4400" b="1" dirty="0">
              <a:solidFill>
                <a:srgbClr val="002060"/>
              </a:solidFill>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4" name="矩形 3"/>
          <p:cNvSpPr/>
          <p:nvPr/>
        </p:nvSpPr>
        <p:spPr>
          <a:xfrm>
            <a:off x="924339" y="1997839"/>
            <a:ext cx="10386391" cy="2957541"/>
          </a:xfrm>
          <a:prstGeom prst="rect">
            <a:avLst/>
          </a:prstGeom>
        </p:spPr>
        <p:txBody>
          <a:bodyPr wrap="square">
            <a:spAutoFit/>
          </a:bodyPr>
          <a:lstStyle/>
          <a:p>
            <a:pPr indent="457200" algn="just">
              <a:lnSpc>
                <a:spcPct val="150000"/>
              </a:lnSpc>
            </a:pPr>
            <a:r>
              <a:rPr lang="zh-CN" altLang="en-US" sz="3200" b="1" dirty="0">
                <a:solidFill>
                  <a:schemeClr val="tx1">
                    <a:lumMod val="75000"/>
                    <a:lumOff val="25000"/>
                  </a:schemeClr>
                </a:solidFill>
                <a:latin typeface="Impact" panose="020B0806030902050204" pitchFamily="34" charset="0"/>
                <a:ea typeface="微软雅黑" panose="020B0503020204020204" pitchFamily="34" charset="-122"/>
              </a:rPr>
              <a:t>通过本节课的学习，了解了新中国国防建设的历程、成就，熟悉了我国武装力量的性质、任务和组成，明确了军民融合的内容和重要意义，对增加当代大学生建设国防的责任感和使命感有积极的作用。</a:t>
            </a:r>
          </a:p>
        </p:txBody>
      </p:sp>
      <p:pic>
        <p:nvPicPr>
          <p:cNvPr id="11"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24482" y="91217"/>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43704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 Box 45"/>
          <p:cNvSpPr txBox="1">
            <a:spLocks noChangeArrowheads="1"/>
          </p:cNvSpPr>
          <p:nvPr/>
        </p:nvSpPr>
        <p:spPr bwMode="auto">
          <a:xfrm>
            <a:off x="0" y="2643800"/>
            <a:ext cx="12190413" cy="1152792"/>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lgn="ct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、国防建设概述</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grpSp>
        <p:nvGrpSpPr>
          <p:cNvPr id="2" name="组合 6"/>
          <p:cNvGrpSpPr/>
          <p:nvPr/>
        </p:nvGrpSpPr>
        <p:grpSpPr>
          <a:xfrm>
            <a:off x="5892033" y="5803833"/>
            <a:ext cx="5695914" cy="880738"/>
            <a:chOff x="6578600" y="5511629"/>
            <a:chExt cx="4909256" cy="1092371"/>
          </a:xfrm>
        </p:grpSpPr>
        <p:pic>
          <p:nvPicPr>
            <p:cNvPr id="8" name="图片 7" descr="201312128152626774.jpg"/>
            <p:cNvPicPr>
              <a:picLocks noChangeAspect="1"/>
            </p:cNvPicPr>
            <p:nvPr/>
          </p:nvPicPr>
          <p:blipFill>
            <a:blip r:embed="rId2"/>
            <a:srcRect r="66667"/>
            <a:stretch>
              <a:fillRect/>
            </a:stretch>
          </p:blipFill>
          <p:spPr>
            <a:xfrm>
              <a:off x="6578600" y="5522918"/>
              <a:ext cx="1506378" cy="1081082"/>
            </a:xfrm>
            <a:prstGeom prst="rect">
              <a:avLst/>
            </a:prstGeom>
            <a:ln>
              <a:solidFill>
                <a:srgbClr val="FFFF00"/>
              </a:solidFill>
            </a:ln>
          </p:spPr>
        </p:pic>
        <p:pic>
          <p:nvPicPr>
            <p:cNvPr id="9" name="图片 8" descr="201312128152626774.jpg"/>
            <p:cNvPicPr>
              <a:picLocks noChangeAspect="1"/>
            </p:cNvPicPr>
            <p:nvPr/>
          </p:nvPicPr>
          <p:blipFill>
            <a:blip r:embed="rId2"/>
            <a:srcRect l="32667" r="34401"/>
            <a:stretch>
              <a:fillRect/>
            </a:stretch>
          </p:blipFill>
          <p:spPr>
            <a:xfrm>
              <a:off x="8317088" y="5522918"/>
              <a:ext cx="1488243" cy="1081082"/>
            </a:xfrm>
            <a:prstGeom prst="rect">
              <a:avLst/>
            </a:prstGeom>
            <a:ln>
              <a:solidFill>
                <a:srgbClr val="FFFF00"/>
              </a:solidFill>
            </a:ln>
          </p:spPr>
        </p:pic>
        <p:pic>
          <p:nvPicPr>
            <p:cNvPr id="10" name="图片 9" descr="201312128152626774.jpg"/>
            <p:cNvPicPr>
              <a:picLocks noChangeAspect="1"/>
            </p:cNvPicPr>
            <p:nvPr/>
          </p:nvPicPr>
          <p:blipFill>
            <a:blip r:embed="rId2"/>
            <a:srcRect l="64667"/>
            <a:stretch>
              <a:fillRect/>
            </a:stretch>
          </p:blipFill>
          <p:spPr>
            <a:xfrm>
              <a:off x="10001956" y="5511629"/>
              <a:ext cx="1485900" cy="1081082"/>
            </a:xfrm>
            <a:prstGeom prst="rect">
              <a:avLst/>
            </a:prstGeom>
            <a:ln>
              <a:solidFill>
                <a:srgbClr val="FFFF00"/>
              </a:solidFill>
            </a:ln>
          </p:spPr>
        </p:pic>
      </p:grpSp>
    </p:spTree>
    <p:extLst>
      <p:ext uri="{BB962C8B-B14F-4D97-AF65-F5344CB8AC3E}">
        <p14:creationId xmlns:p14="http://schemas.microsoft.com/office/powerpoint/2010/main" val="39045443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素材天下网 sucaitianxia"/>
          <p:cNvPicPr>
            <a:picLocks noChangeAspect="1" noChangeArrowheads="1"/>
          </p:cNvPicPr>
          <p:nvPr/>
        </p:nvPicPr>
        <p:blipFill>
          <a:blip r:embed="rId2"/>
          <a:srcRect/>
          <a:stretch>
            <a:fillRect/>
          </a:stretch>
        </p:blipFill>
        <p:spPr bwMode="auto">
          <a:xfrm>
            <a:off x="7952341" y="0"/>
            <a:ext cx="4238074" cy="2383390"/>
          </a:xfrm>
          <a:prstGeom prst="rect">
            <a:avLst/>
          </a:prstGeom>
          <a:noFill/>
          <a:ln w="9525">
            <a:noFill/>
            <a:miter lim="800000"/>
            <a:headEnd/>
            <a:tailEnd/>
          </a:ln>
        </p:spPr>
      </p:pic>
      <p:sp>
        <p:nvSpPr>
          <p:cNvPr id="6" name="矩形 5"/>
          <p:cNvSpPr/>
          <p:nvPr/>
        </p:nvSpPr>
        <p:spPr>
          <a:xfrm>
            <a:off x="2" y="1651226"/>
            <a:ext cx="12190413" cy="1309251"/>
          </a:xfrm>
          <a:prstGeom prst="rect">
            <a:avLst/>
          </a:prstGeom>
          <a:solidFill>
            <a:schemeClr val="accent1">
              <a:lumMod val="20000"/>
              <a:lumOff val="80000"/>
            </a:schemeClr>
          </a:solidFill>
          <a:ln w="9525">
            <a:noFill/>
            <a:miter lim="800000"/>
            <a:headEnd/>
            <a:tailEnd/>
          </a:ln>
        </p:spPr>
        <p:txBody>
          <a:bodyPr wrap="square" lIns="91423" tIns="45711" rIns="91423" bIns="45711">
            <a:spAutoFit/>
          </a:bodyPr>
          <a:lstStyle/>
          <a:p>
            <a:pPr algn="ctr">
              <a:lnSpc>
                <a:spcPct val="120000"/>
              </a:lnSpc>
            </a:pPr>
            <a:r>
              <a:rPr lang="zh-CN" altLang="en-US" sz="7200" b="1" dirty="0" smtClean="0">
                <a:solidFill>
                  <a:srgbClr val="FF0000"/>
                </a:solidFill>
                <a:latin typeface="微软雅黑" pitchFamily="34" charset="-122"/>
                <a:ea typeface="微软雅黑" pitchFamily="34" charset="-122"/>
              </a:rPr>
              <a:t>谢  谢</a:t>
            </a:r>
            <a:r>
              <a:rPr lang="zh-CN" altLang="en-US" sz="7200" b="1" dirty="0">
                <a:solidFill>
                  <a:srgbClr val="FF0000"/>
                </a:solidFill>
                <a:latin typeface="微软雅黑" pitchFamily="34" charset="-122"/>
                <a:ea typeface="微软雅黑" pitchFamily="34" charset="-122"/>
              </a:rPr>
              <a:t>！</a:t>
            </a:r>
          </a:p>
        </p:txBody>
      </p:sp>
      <p:grpSp>
        <p:nvGrpSpPr>
          <p:cNvPr id="2" name="组合 6"/>
          <p:cNvGrpSpPr/>
          <p:nvPr/>
        </p:nvGrpSpPr>
        <p:grpSpPr>
          <a:xfrm>
            <a:off x="5801428" y="5499043"/>
            <a:ext cx="5695914" cy="1119609"/>
            <a:chOff x="6578600" y="5511629"/>
            <a:chExt cx="4909256" cy="1092371"/>
          </a:xfrm>
        </p:grpSpPr>
        <p:pic>
          <p:nvPicPr>
            <p:cNvPr id="9" name="图片 8" descr="201312128152626774.jpg"/>
            <p:cNvPicPr>
              <a:picLocks noChangeAspect="1"/>
            </p:cNvPicPr>
            <p:nvPr/>
          </p:nvPicPr>
          <p:blipFill>
            <a:blip r:embed="rId3"/>
            <a:srcRect r="66667"/>
            <a:stretch>
              <a:fillRect/>
            </a:stretch>
          </p:blipFill>
          <p:spPr>
            <a:xfrm>
              <a:off x="6578600" y="5522918"/>
              <a:ext cx="1506378" cy="1081082"/>
            </a:xfrm>
            <a:prstGeom prst="rect">
              <a:avLst/>
            </a:prstGeom>
            <a:ln>
              <a:solidFill>
                <a:srgbClr val="FFFF00"/>
              </a:solidFill>
            </a:ln>
          </p:spPr>
        </p:pic>
        <p:pic>
          <p:nvPicPr>
            <p:cNvPr id="10" name="图片 9" descr="201312128152626774.jpg"/>
            <p:cNvPicPr>
              <a:picLocks noChangeAspect="1"/>
            </p:cNvPicPr>
            <p:nvPr/>
          </p:nvPicPr>
          <p:blipFill>
            <a:blip r:embed="rId3"/>
            <a:srcRect l="32667" r="34401"/>
            <a:stretch>
              <a:fillRect/>
            </a:stretch>
          </p:blipFill>
          <p:spPr>
            <a:xfrm>
              <a:off x="8317088" y="5522918"/>
              <a:ext cx="1488243" cy="1081082"/>
            </a:xfrm>
            <a:prstGeom prst="rect">
              <a:avLst/>
            </a:prstGeom>
            <a:ln>
              <a:solidFill>
                <a:srgbClr val="FFFF00"/>
              </a:solidFill>
            </a:ln>
          </p:spPr>
        </p:pic>
        <p:pic>
          <p:nvPicPr>
            <p:cNvPr id="11" name="图片 10" descr="201312128152626774.jpg"/>
            <p:cNvPicPr>
              <a:picLocks noChangeAspect="1"/>
            </p:cNvPicPr>
            <p:nvPr/>
          </p:nvPicPr>
          <p:blipFill>
            <a:blip r:embed="rId3"/>
            <a:srcRect l="64667"/>
            <a:stretch>
              <a:fillRect/>
            </a:stretch>
          </p:blipFill>
          <p:spPr>
            <a:xfrm>
              <a:off x="10001956" y="5511629"/>
              <a:ext cx="1485900" cy="1081082"/>
            </a:xfrm>
            <a:prstGeom prst="rect">
              <a:avLst/>
            </a:prstGeom>
            <a:ln>
              <a:solidFill>
                <a:srgbClr val="FFFF00"/>
              </a:solidFill>
            </a:ln>
          </p:spPr>
        </p:pic>
      </p:grpSp>
    </p:spTree>
    <p:extLst>
      <p:ext uri="{BB962C8B-B14F-4D97-AF65-F5344CB8AC3E}">
        <p14:creationId xmlns:p14="http://schemas.microsoft.com/office/powerpoint/2010/main" val="39349528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一、国防建设概述</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定义</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
        <p:nvSpPr>
          <p:cNvPr id="4" name="矩形 3"/>
          <p:cNvSpPr/>
          <p:nvPr/>
        </p:nvSpPr>
        <p:spPr>
          <a:xfrm>
            <a:off x="1431235" y="1698442"/>
            <a:ext cx="5178287" cy="3323987"/>
          </a:xfrm>
          <a:prstGeom prst="rect">
            <a:avLst/>
          </a:prstGeom>
        </p:spPr>
        <p:txBody>
          <a:bodyPr wrap="square">
            <a:spAutoFit/>
          </a:bodyPr>
          <a:lstStyle/>
          <a:p>
            <a:pPr>
              <a:lnSpc>
                <a:spcPct val="150000"/>
              </a:lnSpc>
            </a:pPr>
            <a:r>
              <a:rPr lang="zh-CN" altLang="en-US" sz="2800" b="1" dirty="0" smtClean="0">
                <a:solidFill>
                  <a:srgbClr val="002060"/>
                </a:solidFill>
                <a:latin typeface="微软雅黑" pitchFamily="34" charset="-122"/>
                <a:ea typeface="微软雅黑" pitchFamily="34" charset="-122"/>
                <a:cs typeface="Times New Roman" panose="02020603050405020304" pitchFamily="18" charset="0"/>
              </a:rPr>
              <a:t>（一）国防建设定义</a:t>
            </a:r>
          </a:p>
          <a:p>
            <a:pPr>
              <a:lnSpc>
                <a:spcPct val="150000"/>
              </a:lnSpc>
            </a:pPr>
            <a:r>
              <a:rPr lang="zh-CN" altLang="zh-CN" sz="2800" b="1" dirty="0" smtClean="0">
                <a:latin typeface="微软雅黑" pitchFamily="34" charset="-122"/>
                <a:ea typeface="微软雅黑" pitchFamily="34" charset="-122"/>
              </a:rPr>
              <a:t>国防建设是为维护国家安全利益，提高国防能力而进行的各方面的建设措施和行为</a:t>
            </a:r>
            <a:r>
              <a:rPr lang="zh-CN" altLang="en-US" sz="2800" b="1" dirty="0" smtClean="0">
                <a:latin typeface="微软雅黑" pitchFamily="34" charset="-122"/>
                <a:ea typeface="微软雅黑" pitchFamily="34" charset="-122"/>
              </a:rPr>
              <a:t>。</a:t>
            </a:r>
            <a:endParaRPr lang="en-US" altLang="zh-CN" sz="2800" b="1" dirty="0" smtClean="0">
              <a:latin typeface="微软雅黑" pitchFamily="34" charset="-122"/>
              <a:ea typeface="微软雅黑" pitchFamily="34" charset="-122"/>
            </a:endParaRPr>
          </a:p>
          <a:p>
            <a:pPr>
              <a:lnSpc>
                <a:spcPct val="150000"/>
              </a:lnSpc>
            </a:pPr>
            <a:r>
              <a:rPr lang="zh-CN" altLang="zh-CN" sz="2800" b="1" dirty="0" smtClean="0">
                <a:latin typeface="微软雅黑" pitchFamily="34" charset="-122"/>
                <a:ea typeface="微软雅黑" pitchFamily="34" charset="-122"/>
              </a:rPr>
              <a:t>包括物质和精神两个方面的建设。</a:t>
            </a:r>
            <a:endParaRPr lang="en-US" altLang="zh-CN" sz="2800" b="1" dirty="0">
              <a:latin typeface="微软雅黑" pitchFamily="34" charset="-122"/>
              <a:ea typeface="微软雅黑" pitchFamily="34" charset="-122"/>
            </a:endParaRPr>
          </a:p>
        </p:txBody>
      </p:sp>
      <p:pic>
        <p:nvPicPr>
          <p:cNvPr id="5" name="Picture 2"/>
          <p:cNvPicPr>
            <a:picLocks noChangeAspect="1" noChangeArrowheads="1"/>
          </p:cNvPicPr>
          <p:nvPr/>
        </p:nvPicPr>
        <p:blipFill>
          <a:blip r:embed="rId2" cstate="print"/>
          <a:srcRect/>
          <a:stretch>
            <a:fillRect/>
          </a:stretch>
        </p:blipFill>
        <p:spPr bwMode="auto">
          <a:xfrm>
            <a:off x="7603186" y="1749287"/>
            <a:ext cx="3308985" cy="3275303"/>
          </a:xfrm>
          <a:prstGeom prst="rect">
            <a:avLst/>
          </a:prstGeom>
          <a:noFill/>
          <a:ln w="9525">
            <a:noFill/>
            <a:miter lim="800000"/>
            <a:headEnd/>
            <a:tailEnd/>
          </a:ln>
        </p:spPr>
      </p:pic>
      <p:sp>
        <p:nvSpPr>
          <p:cNvPr id="6" name="内容占位符 2"/>
          <p:cNvSpPr>
            <a:spLocks noGrp="1"/>
          </p:cNvSpPr>
          <p:nvPr>
            <p:ph idx="1"/>
          </p:nvPr>
        </p:nvSpPr>
        <p:spPr bwMode="auto">
          <a:xfrm>
            <a:off x="6748670" y="5044468"/>
            <a:ext cx="4919869" cy="1485541"/>
          </a:xfrm>
          <a:noFill/>
          <a:ln>
            <a:miter lim="800000"/>
          </a:ln>
        </p:spPr>
        <p:txBody>
          <a:bodyPr vert="horz" wrap="square" lIns="91440" tIns="45720" rIns="91440" bIns="45720" numCol="1" anchor="t" anchorCtr="0" compatLnSpc="1">
            <a:normAutofit fontScale="25000" lnSpcReduction="20000"/>
          </a:bodyPr>
          <a:lstStyle/>
          <a:p>
            <a:pPr marL="0" indent="0">
              <a:lnSpc>
                <a:spcPct val="170000"/>
              </a:lnSpc>
              <a:buFontTx/>
              <a:buNone/>
            </a:pPr>
            <a:r>
              <a:rPr lang="en-US" altLang="zh-CN" sz="6400" dirty="0"/>
              <a:t> </a:t>
            </a:r>
            <a:r>
              <a:rPr lang="en-US" altLang="zh-CN" sz="6400" dirty="0" smtClean="0"/>
              <a:t>   </a:t>
            </a:r>
            <a:r>
              <a:rPr lang="zh-CN" altLang="zh-CN" sz="6400" dirty="0" smtClean="0">
                <a:latin typeface="微软雅黑" panose="020B0503020204020204" pitchFamily="34" charset="-122"/>
                <a:ea typeface="微软雅黑" panose="020B0503020204020204" pitchFamily="34" charset="-122"/>
              </a:rPr>
              <a:t>“</a:t>
            </a:r>
            <a:r>
              <a:rPr lang="zh-CN" sz="6400" dirty="0">
                <a:latin typeface="微软雅黑" panose="020B0503020204020204" pitchFamily="34" charset="-122"/>
                <a:ea typeface="微软雅黑" panose="020B0503020204020204" pitchFamily="34" charset="-122"/>
              </a:rPr>
              <a:t>当前我国国家安全内涵和外延比历史上任何时候都要丰富，时空领域比历史上任何时候都要宽广，内外因素比历史上任何时候都要复杂</a:t>
            </a:r>
            <a:r>
              <a:rPr lang="zh-CN" sz="6400" dirty="0" smtClean="0">
                <a:latin typeface="微软雅黑" panose="020B0503020204020204" pitchFamily="34" charset="-122"/>
                <a:ea typeface="微软雅黑" panose="020B0503020204020204" pitchFamily="34" charset="-122"/>
              </a:rPr>
              <a:t>。”</a:t>
            </a:r>
            <a:endParaRPr lang="en-US" altLang="zh-CN" sz="6400" dirty="0" smtClean="0">
              <a:latin typeface="微软雅黑" panose="020B0503020204020204" pitchFamily="34" charset="-122"/>
              <a:ea typeface="微软雅黑" panose="020B0503020204020204" pitchFamily="34" charset="-122"/>
            </a:endParaRPr>
          </a:p>
          <a:p>
            <a:pPr marL="0" indent="0">
              <a:lnSpc>
                <a:spcPct val="170000"/>
              </a:lnSpc>
              <a:buFontTx/>
              <a:buNone/>
            </a:pPr>
            <a:r>
              <a:rPr lang="en-US" altLang="zh-CN" sz="6400" dirty="0" smtClean="0">
                <a:latin typeface="微软雅黑" panose="020B0503020204020204" pitchFamily="34" charset="-122"/>
                <a:ea typeface="微软雅黑" panose="020B0503020204020204" pitchFamily="34" charset="-122"/>
                <a:sym typeface="+mn-ea"/>
              </a:rPr>
              <a:t>                                                  ——</a:t>
            </a:r>
            <a:r>
              <a:rPr lang="zh-CN" altLang="en-US" sz="6400" dirty="0">
                <a:latin typeface="微软雅黑" panose="020B0503020204020204" pitchFamily="34" charset="-122"/>
                <a:ea typeface="微软雅黑" panose="020B0503020204020204" pitchFamily="34" charset="-122"/>
                <a:sym typeface="+mn-ea"/>
              </a:rPr>
              <a:t>习近平</a:t>
            </a:r>
            <a:endParaRPr lang="zh-CN" altLang="en-US" sz="6400" dirty="0">
              <a:latin typeface="微软雅黑" panose="020B0503020204020204" pitchFamily="34" charset="-122"/>
              <a:ea typeface="微软雅黑" panose="020B0503020204020204" pitchFamily="34" charset="-122"/>
            </a:endParaRPr>
          </a:p>
          <a:p>
            <a:pPr marL="0" indent="0">
              <a:lnSpc>
                <a:spcPct val="170000"/>
              </a:lnSpc>
              <a:buFontTx/>
              <a:buNone/>
            </a:pPr>
            <a:endParaRPr lang="en-US" altLang="zh-CN" sz="6400" dirty="0">
              <a:latin typeface="微软雅黑" panose="020B0503020204020204" pitchFamily="34" charset="-122"/>
              <a:ea typeface="微软雅黑" panose="020B0503020204020204" pitchFamily="34" charset="-122"/>
            </a:endParaRPr>
          </a:p>
          <a:p>
            <a:pPr marL="0" indent="0">
              <a:lnSpc>
                <a:spcPct val="170000"/>
              </a:lnSpc>
              <a:buFontTx/>
              <a:buNone/>
            </a:pPr>
            <a:r>
              <a:rPr lang="en-US" altLang="zh-CN" sz="6400" dirty="0">
                <a:latin typeface="微软雅黑" panose="020B0503020204020204" pitchFamily="34" charset="-122"/>
                <a:ea typeface="微软雅黑" panose="020B0503020204020204" pitchFamily="34" charset="-122"/>
              </a:rPr>
              <a:t>                            		                     </a:t>
            </a:r>
            <a:endParaRPr lang="zh-CN" altLang="en-US" sz="6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9090306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一、国防建设概述</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定义</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
        <p:nvSpPr>
          <p:cNvPr id="6" name="矩形 5"/>
          <p:cNvSpPr/>
          <p:nvPr/>
        </p:nvSpPr>
        <p:spPr>
          <a:xfrm>
            <a:off x="1446503" y="1585147"/>
            <a:ext cx="1723549" cy="581057"/>
          </a:xfrm>
          <a:prstGeom prst="rect">
            <a:avLst/>
          </a:prstGeom>
        </p:spPr>
        <p:txBody>
          <a:bodyPr wrap="none">
            <a:spAutoFit/>
          </a:bodyPr>
          <a:lstStyle/>
          <a:p>
            <a:pPr>
              <a:lnSpc>
                <a:spcPct val="150000"/>
              </a:lnSpc>
            </a:pPr>
            <a:r>
              <a:rPr lang="zh-CN" altLang="en-US" sz="2400" b="1" dirty="0" smtClean="0">
                <a:solidFill>
                  <a:srgbClr val="002060"/>
                </a:solidFill>
                <a:latin typeface="微软雅黑" pitchFamily="34" charset="-122"/>
                <a:ea typeface="微软雅黑" pitchFamily="34" charset="-122"/>
                <a:cs typeface="Times New Roman" panose="02020603050405020304" pitchFamily="18" charset="0"/>
              </a:rPr>
              <a:t>建设内容：</a:t>
            </a:r>
          </a:p>
        </p:txBody>
      </p:sp>
      <p:sp>
        <p:nvSpPr>
          <p:cNvPr id="7" name="矩形 6"/>
          <p:cNvSpPr/>
          <p:nvPr/>
        </p:nvSpPr>
        <p:spPr>
          <a:xfrm>
            <a:off x="1325620" y="2300766"/>
            <a:ext cx="4896275" cy="3896516"/>
          </a:xfrm>
          <a:prstGeom prst="rect">
            <a:avLst/>
          </a:prstGeom>
        </p:spPr>
        <p:txBody>
          <a:bodyPr wrap="square">
            <a:spAutoFit/>
          </a:bodyPr>
          <a:lstStyle/>
          <a:p>
            <a:pPr>
              <a:lnSpc>
                <a:spcPct val="150000"/>
              </a:lnSpc>
            </a:pPr>
            <a:r>
              <a:rPr lang="zh-CN" altLang="en-US" sz="2800" b="1" dirty="0" smtClean="0">
                <a:latin typeface="微软雅黑" pitchFamily="34" charset="-122"/>
                <a:ea typeface="微软雅黑" pitchFamily="34" charset="-122"/>
              </a:rPr>
              <a:t>◆</a:t>
            </a:r>
            <a:r>
              <a:rPr lang="zh-CN" altLang="zh-CN" sz="2800" b="1" dirty="0" smtClean="0">
                <a:ea typeface="宋体" panose="02010600030101010101" pitchFamily="2" charset="-122"/>
              </a:rPr>
              <a:t>国防领导体制建设</a:t>
            </a:r>
            <a:endParaRPr lang="en-US" altLang="zh-CN" sz="2800" b="1" dirty="0" smtClean="0">
              <a:ea typeface="宋体" panose="02010600030101010101" pitchFamily="2" charset="-122"/>
            </a:endParaRPr>
          </a:p>
          <a:p>
            <a:pPr>
              <a:lnSpc>
                <a:spcPct val="150000"/>
              </a:lnSpc>
            </a:pPr>
            <a:r>
              <a:rPr lang="zh-CN" altLang="en-US" sz="2800" b="1" dirty="0" smtClean="0">
                <a:latin typeface="微软雅黑" pitchFamily="34" charset="-122"/>
                <a:ea typeface="微软雅黑" pitchFamily="34" charset="-122"/>
              </a:rPr>
              <a:t>◆</a:t>
            </a:r>
            <a:r>
              <a:rPr lang="zh-CN" altLang="zh-CN" sz="2800" b="1" dirty="0" smtClean="0">
                <a:ea typeface="宋体" panose="02010600030101010101" pitchFamily="2" charset="-122"/>
              </a:rPr>
              <a:t>武装力量建设</a:t>
            </a:r>
            <a:endParaRPr lang="en-US" altLang="zh-CN" sz="2800" b="1" dirty="0" smtClean="0">
              <a:ea typeface="宋体" panose="02010600030101010101" pitchFamily="2" charset="-122"/>
            </a:endParaRPr>
          </a:p>
          <a:p>
            <a:pPr>
              <a:lnSpc>
                <a:spcPct val="150000"/>
              </a:lnSpc>
            </a:pPr>
            <a:r>
              <a:rPr lang="zh-CN" altLang="en-US" sz="2800" b="1" dirty="0" smtClean="0">
                <a:latin typeface="微软雅黑" pitchFamily="34" charset="-122"/>
                <a:ea typeface="微软雅黑" pitchFamily="34" charset="-122"/>
              </a:rPr>
              <a:t>◆</a:t>
            </a:r>
            <a:r>
              <a:rPr lang="zh-CN" altLang="zh-CN" sz="2800" b="1" dirty="0" smtClean="0">
                <a:ea typeface="宋体" panose="02010600030101010101" pitchFamily="2" charset="-122"/>
              </a:rPr>
              <a:t>战略物资储备</a:t>
            </a:r>
            <a:endParaRPr lang="en-US" altLang="zh-CN" sz="2800" b="1" dirty="0" smtClean="0">
              <a:ea typeface="宋体" panose="02010600030101010101" pitchFamily="2" charset="-122"/>
            </a:endParaRPr>
          </a:p>
          <a:p>
            <a:pPr>
              <a:lnSpc>
                <a:spcPct val="150000"/>
              </a:lnSpc>
            </a:pPr>
            <a:r>
              <a:rPr lang="zh-CN" altLang="en-US" sz="2800" b="1" dirty="0" smtClean="0">
                <a:latin typeface="微软雅黑" pitchFamily="34" charset="-122"/>
                <a:ea typeface="微软雅黑" pitchFamily="34" charset="-122"/>
              </a:rPr>
              <a:t>◆</a:t>
            </a:r>
            <a:r>
              <a:rPr lang="zh-CN" altLang="zh-CN" sz="2800" b="1" dirty="0" smtClean="0">
                <a:ea typeface="宋体" panose="02010600030101010101" pitchFamily="2" charset="-122"/>
              </a:rPr>
              <a:t>多种动员准备</a:t>
            </a:r>
            <a:endParaRPr lang="en-US" altLang="zh-CN" sz="2800" b="1" dirty="0" smtClean="0">
              <a:ea typeface="宋体" panose="02010600030101010101" pitchFamily="2" charset="-122"/>
            </a:endParaRPr>
          </a:p>
          <a:p>
            <a:pPr>
              <a:lnSpc>
                <a:spcPct val="150000"/>
              </a:lnSpc>
            </a:pPr>
            <a:r>
              <a:rPr lang="zh-CN" altLang="en-US" sz="2800" b="1" dirty="0" smtClean="0">
                <a:latin typeface="微软雅黑" pitchFamily="34" charset="-122"/>
                <a:ea typeface="微软雅黑" pitchFamily="34" charset="-122"/>
              </a:rPr>
              <a:t>◆</a:t>
            </a:r>
            <a:r>
              <a:rPr lang="zh-CN" altLang="zh-CN" sz="2800" b="1" dirty="0" smtClean="0">
                <a:ea typeface="宋体" panose="02010600030101010101" pitchFamily="2" charset="-122"/>
              </a:rPr>
              <a:t>人力、物力的海防、边防、</a:t>
            </a:r>
            <a:r>
              <a:rPr lang="zh-CN" altLang="en-US" sz="2800" b="1" dirty="0" smtClean="0">
                <a:latin typeface="微软雅黑" pitchFamily="34" charset="-122"/>
                <a:ea typeface="微软雅黑" pitchFamily="34" charset="-122"/>
              </a:rPr>
              <a:t> </a:t>
            </a:r>
            <a:r>
              <a:rPr lang="zh-CN" altLang="zh-CN" sz="2800" b="1" dirty="0" smtClean="0">
                <a:ea typeface="宋体" panose="02010600030101010101" pitchFamily="2" charset="-122"/>
              </a:rPr>
              <a:t>空防和人防建设</a:t>
            </a:r>
            <a:endParaRPr lang="en-US" altLang="zh-CN" sz="2800" b="1" dirty="0" smtClean="0">
              <a:ea typeface="宋体" panose="02010600030101010101" pitchFamily="2" charset="-122"/>
            </a:endParaRPr>
          </a:p>
        </p:txBody>
      </p:sp>
      <p:sp>
        <p:nvSpPr>
          <p:cNvPr id="8" name="矩形 7"/>
          <p:cNvSpPr/>
          <p:nvPr/>
        </p:nvSpPr>
        <p:spPr>
          <a:xfrm>
            <a:off x="6867939" y="2333897"/>
            <a:ext cx="4621695" cy="3970318"/>
          </a:xfrm>
          <a:prstGeom prst="rect">
            <a:avLst/>
          </a:prstGeom>
        </p:spPr>
        <p:txBody>
          <a:bodyPr wrap="square">
            <a:spAutoFit/>
          </a:bodyPr>
          <a:lstStyle/>
          <a:p>
            <a:pPr>
              <a:lnSpc>
                <a:spcPct val="150000"/>
              </a:lnSpc>
            </a:pPr>
            <a:r>
              <a:rPr lang="zh-CN" altLang="en-US" sz="2800" b="1" dirty="0" smtClean="0">
                <a:latin typeface="微软雅黑" pitchFamily="34" charset="-122"/>
                <a:ea typeface="微软雅黑" pitchFamily="34" charset="-122"/>
              </a:rPr>
              <a:t>◆</a:t>
            </a:r>
            <a:r>
              <a:rPr lang="zh-CN" altLang="zh-CN" sz="2800" b="1" dirty="0" smtClean="0">
                <a:ea typeface="宋体" panose="02010600030101010101" pitchFamily="2" charset="-122"/>
              </a:rPr>
              <a:t>军事理论、军事科学和战略战术研究</a:t>
            </a:r>
            <a:endParaRPr lang="en-US" altLang="zh-CN" sz="2800" b="1" dirty="0" smtClean="0">
              <a:ea typeface="宋体" panose="02010600030101010101" pitchFamily="2" charset="-122"/>
            </a:endParaRPr>
          </a:p>
          <a:p>
            <a:pPr>
              <a:lnSpc>
                <a:spcPct val="150000"/>
              </a:lnSpc>
            </a:pPr>
            <a:r>
              <a:rPr lang="zh-CN" altLang="en-US" sz="2800" b="1" dirty="0" smtClean="0">
                <a:latin typeface="微软雅黑" pitchFamily="34" charset="-122"/>
                <a:ea typeface="微软雅黑" pitchFamily="34" charset="-122"/>
              </a:rPr>
              <a:t>◆</a:t>
            </a:r>
            <a:r>
              <a:rPr lang="zh-CN" altLang="zh-CN" sz="2800" b="1" dirty="0" smtClean="0">
                <a:ea typeface="宋体" panose="02010600030101010101" pitchFamily="2" charset="-122"/>
              </a:rPr>
              <a:t>建立、健全国防法规体系</a:t>
            </a:r>
            <a:endParaRPr lang="en-US" altLang="zh-CN" sz="2800" b="1" dirty="0" smtClean="0">
              <a:ea typeface="宋体" panose="02010600030101010101" pitchFamily="2" charset="-122"/>
            </a:endParaRPr>
          </a:p>
          <a:p>
            <a:pPr>
              <a:lnSpc>
                <a:spcPct val="150000"/>
              </a:lnSpc>
            </a:pPr>
            <a:r>
              <a:rPr lang="zh-CN" altLang="en-US" sz="2800" b="1" dirty="0" smtClean="0">
                <a:latin typeface="微软雅黑" pitchFamily="34" charset="-122"/>
                <a:ea typeface="微软雅黑" pitchFamily="34" charset="-122"/>
              </a:rPr>
              <a:t>◆</a:t>
            </a:r>
            <a:r>
              <a:rPr lang="zh-CN" altLang="zh-CN" sz="2800" b="1" dirty="0" smtClean="0">
                <a:ea typeface="宋体" panose="02010600030101010101" pitchFamily="2" charset="-122"/>
              </a:rPr>
              <a:t>对人民群众和学生进行国防教育</a:t>
            </a:r>
            <a:endParaRPr lang="en-US" altLang="zh-CN" sz="2800" b="1" dirty="0" smtClean="0">
              <a:ea typeface="宋体" panose="02010600030101010101" pitchFamily="2" charset="-122"/>
            </a:endParaRPr>
          </a:p>
          <a:p>
            <a:pPr>
              <a:lnSpc>
                <a:spcPct val="150000"/>
              </a:lnSpc>
            </a:pPr>
            <a:r>
              <a:rPr lang="zh-CN" altLang="en-US" sz="2800" b="1" dirty="0" smtClean="0">
                <a:latin typeface="微软雅黑" pitchFamily="34" charset="-122"/>
                <a:ea typeface="微软雅黑" pitchFamily="34" charset="-122"/>
              </a:rPr>
              <a:t>◆</a:t>
            </a:r>
            <a:r>
              <a:rPr lang="zh-CN" altLang="zh-CN" sz="2800" b="1" dirty="0" smtClean="0">
                <a:ea typeface="宋体" panose="02010600030101010101" pitchFamily="2" charset="-122"/>
              </a:rPr>
              <a:t>国防政策和后备力量建设</a:t>
            </a:r>
            <a:endParaRPr lang="en-US" altLang="zh-CN" sz="2800" b="1" dirty="0" smtClean="0">
              <a:ea typeface="宋体" panose="02010600030101010101" pitchFamily="2" charset="-122"/>
            </a:endParaRPr>
          </a:p>
        </p:txBody>
      </p:sp>
    </p:spTree>
    <p:extLst>
      <p:ext uri="{BB962C8B-B14F-4D97-AF65-F5344CB8AC3E}">
        <p14:creationId xmlns:p14="http://schemas.microsoft.com/office/powerpoint/2010/main" val="19090306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一、国防建设概述</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定义</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
        <p:nvSpPr>
          <p:cNvPr id="4" name="矩形 3"/>
          <p:cNvSpPr/>
          <p:nvPr/>
        </p:nvSpPr>
        <p:spPr>
          <a:xfrm>
            <a:off x="2027591" y="2374303"/>
            <a:ext cx="4144618" cy="3896516"/>
          </a:xfrm>
          <a:prstGeom prst="rect">
            <a:avLst/>
          </a:prstGeom>
        </p:spPr>
        <p:txBody>
          <a:bodyPr wrap="square">
            <a:spAutoFit/>
          </a:bodyPr>
          <a:lstStyle/>
          <a:p>
            <a:pPr>
              <a:lnSpc>
                <a:spcPct val="150000"/>
              </a:lnSpc>
            </a:pPr>
            <a:r>
              <a:rPr lang="zh-CN" altLang="en-US" sz="2800" b="1" dirty="0" smtClean="0">
                <a:latin typeface="微软雅黑" pitchFamily="34" charset="-122"/>
                <a:ea typeface="微软雅黑" pitchFamily="34" charset="-122"/>
              </a:rPr>
              <a:t>◆ </a:t>
            </a:r>
            <a:r>
              <a:rPr lang="zh-CN" altLang="zh-CN" sz="2800" b="1" dirty="0" smtClean="0">
                <a:latin typeface="微软雅黑" pitchFamily="34" charset="-122"/>
                <a:ea typeface="微软雅黑" pitchFamily="34" charset="-122"/>
              </a:rPr>
              <a:t>政治制度</a:t>
            </a:r>
            <a:endParaRPr lang="en-US" altLang="zh-CN" sz="2800" b="1" dirty="0" smtClean="0">
              <a:latin typeface="微软雅黑" pitchFamily="34" charset="-122"/>
              <a:ea typeface="微软雅黑" pitchFamily="34" charset="-122"/>
            </a:endParaRPr>
          </a:p>
          <a:p>
            <a:pPr>
              <a:lnSpc>
                <a:spcPct val="150000"/>
              </a:lnSpc>
            </a:pPr>
            <a:r>
              <a:rPr lang="zh-CN" altLang="en-US" sz="2800" b="1" dirty="0" smtClean="0">
                <a:latin typeface="微软雅黑" pitchFamily="34" charset="-122"/>
                <a:ea typeface="微软雅黑" pitchFamily="34" charset="-122"/>
              </a:rPr>
              <a:t>◆ </a:t>
            </a:r>
            <a:r>
              <a:rPr lang="zh-CN" altLang="zh-CN" sz="2800" b="1" dirty="0" smtClean="0">
                <a:latin typeface="微软雅黑" pitchFamily="34" charset="-122"/>
                <a:ea typeface="微软雅黑" pitchFamily="34" charset="-122"/>
              </a:rPr>
              <a:t>经济实力</a:t>
            </a:r>
            <a:endParaRPr lang="en-US" altLang="zh-CN" sz="2800" b="1" dirty="0" smtClean="0">
              <a:latin typeface="微软雅黑" pitchFamily="34" charset="-122"/>
              <a:ea typeface="微软雅黑" pitchFamily="34" charset="-122"/>
            </a:endParaRPr>
          </a:p>
          <a:p>
            <a:pPr>
              <a:lnSpc>
                <a:spcPct val="150000"/>
              </a:lnSpc>
            </a:pPr>
            <a:r>
              <a:rPr lang="zh-CN" altLang="en-US" sz="2800" b="1" dirty="0" smtClean="0">
                <a:latin typeface="微软雅黑" pitchFamily="34" charset="-122"/>
                <a:ea typeface="微软雅黑" pitchFamily="34" charset="-122"/>
              </a:rPr>
              <a:t>◆ </a:t>
            </a:r>
            <a:r>
              <a:rPr lang="zh-CN" altLang="zh-CN" sz="2800" b="1" dirty="0" smtClean="0">
                <a:latin typeface="微软雅黑" pitchFamily="34" charset="-122"/>
                <a:ea typeface="微软雅黑" pitchFamily="34" charset="-122"/>
              </a:rPr>
              <a:t>国防战略</a:t>
            </a:r>
            <a:endParaRPr lang="en-US" altLang="zh-CN" sz="2800" b="1" dirty="0" smtClean="0">
              <a:latin typeface="微软雅黑" pitchFamily="34" charset="-122"/>
              <a:ea typeface="微软雅黑" pitchFamily="34" charset="-122"/>
            </a:endParaRPr>
          </a:p>
          <a:p>
            <a:pPr>
              <a:lnSpc>
                <a:spcPct val="150000"/>
              </a:lnSpc>
            </a:pPr>
            <a:r>
              <a:rPr lang="zh-CN" altLang="en-US" sz="2800" b="1" dirty="0" smtClean="0">
                <a:latin typeface="微软雅黑" pitchFamily="34" charset="-122"/>
                <a:ea typeface="微软雅黑" pitchFamily="34" charset="-122"/>
              </a:rPr>
              <a:t>◆ </a:t>
            </a:r>
            <a:r>
              <a:rPr lang="zh-CN" altLang="zh-CN" sz="2800" b="1" dirty="0" smtClean="0">
                <a:latin typeface="微软雅黑" pitchFamily="34" charset="-122"/>
                <a:ea typeface="微软雅黑" pitchFamily="34" charset="-122"/>
              </a:rPr>
              <a:t>科学技术</a:t>
            </a:r>
            <a:endParaRPr lang="en-US" altLang="zh-CN" sz="2800" b="1" dirty="0" smtClean="0">
              <a:latin typeface="微软雅黑" pitchFamily="34" charset="-122"/>
              <a:ea typeface="微软雅黑" pitchFamily="34" charset="-122"/>
            </a:endParaRPr>
          </a:p>
          <a:p>
            <a:pPr>
              <a:lnSpc>
                <a:spcPct val="150000"/>
              </a:lnSpc>
            </a:pPr>
            <a:r>
              <a:rPr lang="zh-CN" altLang="en-US" sz="2800" b="1" dirty="0" smtClean="0">
                <a:latin typeface="微软雅黑" pitchFamily="34" charset="-122"/>
                <a:ea typeface="微软雅黑" pitchFamily="34" charset="-122"/>
              </a:rPr>
              <a:t>◆ </a:t>
            </a:r>
            <a:r>
              <a:rPr lang="zh-CN" altLang="zh-CN" sz="2800" b="1" dirty="0" smtClean="0">
                <a:latin typeface="微软雅黑" pitchFamily="34" charset="-122"/>
                <a:ea typeface="微软雅黑" pitchFamily="34" charset="-122"/>
              </a:rPr>
              <a:t>地理和国际战略环境</a:t>
            </a:r>
            <a:endParaRPr lang="en-US" altLang="zh-CN" sz="2800" b="1" dirty="0" smtClean="0">
              <a:latin typeface="微软雅黑" pitchFamily="34" charset="-122"/>
              <a:ea typeface="微软雅黑" pitchFamily="34" charset="-122"/>
            </a:endParaRPr>
          </a:p>
          <a:p>
            <a:pPr>
              <a:lnSpc>
                <a:spcPct val="150000"/>
              </a:lnSpc>
            </a:pPr>
            <a:r>
              <a:rPr lang="zh-CN" altLang="en-US" sz="2800" b="1" dirty="0" smtClean="0">
                <a:latin typeface="微软雅黑" pitchFamily="34" charset="-122"/>
                <a:ea typeface="微软雅黑" pitchFamily="34" charset="-122"/>
              </a:rPr>
              <a:t>◆ 其他</a:t>
            </a:r>
            <a:endParaRPr lang="en-US" altLang="zh-CN" sz="2800" b="1" dirty="0">
              <a:latin typeface="微软雅黑" pitchFamily="34" charset="-122"/>
              <a:ea typeface="微软雅黑" pitchFamily="34" charset="-122"/>
            </a:endParaRPr>
          </a:p>
        </p:txBody>
      </p:sp>
      <p:sp>
        <p:nvSpPr>
          <p:cNvPr id="5" name="矩形 4"/>
          <p:cNvSpPr/>
          <p:nvPr/>
        </p:nvSpPr>
        <p:spPr>
          <a:xfrm>
            <a:off x="1794380" y="1674600"/>
            <a:ext cx="2646878" cy="581057"/>
          </a:xfrm>
          <a:prstGeom prst="rect">
            <a:avLst/>
          </a:prstGeom>
        </p:spPr>
        <p:txBody>
          <a:bodyPr wrap="none">
            <a:spAutoFit/>
          </a:bodyPr>
          <a:lstStyle/>
          <a:p>
            <a:pPr>
              <a:lnSpc>
                <a:spcPct val="150000"/>
              </a:lnSpc>
            </a:pPr>
            <a:r>
              <a:rPr lang="zh-CN" altLang="en-US" sz="2400" b="1" dirty="0" smtClean="0">
                <a:solidFill>
                  <a:srgbClr val="002060"/>
                </a:solidFill>
                <a:latin typeface="微软雅黑" pitchFamily="34" charset="-122"/>
                <a:ea typeface="微软雅黑" pitchFamily="34" charset="-122"/>
                <a:cs typeface="Times New Roman" panose="02020603050405020304" pitchFamily="18" charset="0"/>
              </a:rPr>
              <a:t>影响和制约因素：</a:t>
            </a:r>
          </a:p>
        </p:txBody>
      </p:sp>
    </p:spTree>
    <p:extLst>
      <p:ext uri="{BB962C8B-B14F-4D97-AF65-F5344CB8AC3E}">
        <p14:creationId xmlns:p14="http://schemas.microsoft.com/office/powerpoint/2010/main" val="19090306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二、国防领导体制</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
        <p:nvSpPr>
          <p:cNvPr id="8" name="矩形 7"/>
          <p:cNvSpPr/>
          <p:nvPr/>
        </p:nvSpPr>
        <p:spPr>
          <a:xfrm>
            <a:off x="864704" y="1558530"/>
            <a:ext cx="10833652" cy="4585871"/>
          </a:xfrm>
          <a:prstGeom prst="rect">
            <a:avLst/>
          </a:prstGeom>
        </p:spPr>
        <p:txBody>
          <a:bodyPr wrap="square">
            <a:spAutoFit/>
          </a:bodyPr>
          <a:lstStyle/>
          <a:p>
            <a:pPr>
              <a:lnSpc>
                <a:spcPct val="150000"/>
              </a:lnSpc>
              <a:spcAft>
                <a:spcPts val="2400"/>
              </a:spcAft>
            </a:pPr>
            <a:r>
              <a:rPr lang="zh-CN" altLang="zh-CN" sz="2400" b="1" dirty="0" smtClean="0">
                <a:solidFill>
                  <a:srgbClr val="0070C0"/>
                </a:solidFill>
                <a:latin typeface="微软雅黑" pitchFamily="34" charset="-122"/>
                <a:ea typeface="微软雅黑" pitchFamily="34" charset="-122"/>
                <a:cs typeface="宋体" panose="02010600030101010101" pitchFamily="2" charset="-122"/>
              </a:rPr>
              <a:t>国防体制</a:t>
            </a:r>
            <a:r>
              <a:rPr lang="zh-CN" altLang="zh-CN" sz="2400" b="1" dirty="0" smtClean="0">
                <a:latin typeface="微软雅黑" pitchFamily="34" charset="-122"/>
                <a:ea typeface="微软雅黑" pitchFamily="34" charset="-122"/>
                <a:cs typeface="宋体" panose="02010600030101010101" pitchFamily="2" charset="-122"/>
              </a:rPr>
              <a:t>，是国家领导国防建设，组织和管理武装力量，指挥军事斗争的</a:t>
            </a:r>
            <a:r>
              <a:rPr lang="zh-CN" altLang="zh-CN" sz="2400" b="1" dirty="0" smtClean="0">
                <a:solidFill>
                  <a:srgbClr val="C00000"/>
                </a:solidFill>
                <a:latin typeface="微软雅黑" pitchFamily="34" charset="-122"/>
                <a:ea typeface="微软雅黑" pitchFamily="34" charset="-122"/>
                <a:cs typeface="宋体" panose="02010600030101010101" pitchFamily="2" charset="-122"/>
              </a:rPr>
              <a:t>组织体系</a:t>
            </a:r>
            <a:r>
              <a:rPr lang="zh-CN" altLang="zh-CN" sz="2400" b="1" dirty="0" smtClean="0">
                <a:latin typeface="微软雅黑" pitchFamily="34" charset="-122"/>
                <a:ea typeface="微软雅黑" pitchFamily="34" charset="-122"/>
                <a:cs typeface="宋体" panose="02010600030101010101" pitchFamily="2" charset="-122"/>
              </a:rPr>
              <a:t>及相关</a:t>
            </a:r>
            <a:r>
              <a:rPr lang="zh-CN" altLang="zh-CN" sz="2400" b="1" dirty="0" smtClean="0">
                <a:solidFill>
                  <a:srgbClr val="C00000"/>
                </a:solidFill>
                <a:latin typeface="微软雅黑" pitchFamily="34" charset="-122"/>
                <a:ea typeface="微软雅黑" pitchFamily="34" charset="-122"/>
                <a:cs typeface="宋体" panose="02010600030101010101" pitchFamily="2" charset="-122"/>
              </a:rPr>
              <a:t>制度</a:t>
            </a:r>
            <a:r>
              <a:rPr lang="zh-CN" altLang="zh-CN" sz="2400" b="1" dirty="0" smtClean="0">
                <a:latin typeface="微软雅黑" pitchFamily="34" charset="-122"/>
                <a:ea typeface="微软雅黑" pitchFamily="34" charset="-122"/>
                <a:cs typeface="宋体" panose="02010600030101010101" pitchFamily="2" charset="-122"/>
              </a:rPr>
              <a:t>，是国家体制的重要组成部分。</a:t>
            </a:r>
            <a:endParaRPr lang="en-US" altLang="zh-CN" sz="2400" b="1" dirty="0" smtClean="0">
              <a:latin typeface="微软雅黑" pitchFamily="34" charset="-122"/>
              <a:ea typeface="微软雅黑" pitchFamily="34" charset="-122"/>
              <a:cs typeface="宋体" panose="02010600030101010101" pitchFamily="2" charset="-122"/>
            </a:endParaRPr>
          </a:p>
          <a:p>
            <a:pPr>
              <a:lnSpc>
                <a:spcPct val="150000"/>
              </a:lnSpc>
              <a:spcAft>
                <a:spcPts val="2400"/>
              </a:spcAft>
            </a:pPr>
            <a:r>
              <a:rPr lang="zh-CN" altLang="en-US" sz="2400" b="1" dirty="0" smtClean="0">
                <a:latin typeface="微软雅黑" pitchFamily="34" charset="-122"/>
                <a:ea typeface="微软雅黑" pitchFamily="34" charset="-122"/>
              </a:rPr>
              <a:t>新中国成立后的</a:t>
            </a:r>
            <a:r>
              <a:rPr lang="zh-CN" altLang="zh-CN" sz="2400" b="1" dirty="0" smtClean="0">
                <a:latin typeface="微软雅黑" pitchFamily="34" charset="-122"/>
                <a:ea typeface="微软雅黑" pitchFamily="34" charset="-122"/>
              </a:rPr>
              <a:t>七十多年来，为适应国家政治、经济、科技发展的需要，特别是保障国家安全的需要，中华人民共和国国防领导体制进行了多次调整改革，</a:t>
            </a:r>
            <a:r>
              <a:rPr lang="zh-CN" altLang="zh-CN" sz="2400" b="1" dirty="0" smtClean="0">
                <a:solidFill>
                  <a:srgbClr val="C00000"/>
                </a:solidFill>
                <a:latin typeface="微软雅黑" pitchFamily="34" charset="-122"/>
                <a:ea typeface="微软雅黑" pitchFamily="34" charset="-122"/>
              </a:rPr>
              <a:t>在实践中不断发展和完善。</a:t>
            </a:r>
            <a:endParaRPr lang="en-US" altLang="zh-CN" sz="2400" b="1" dirty="0" smtClean="0">
              <a:solidFill>
                <a:srgbClr val="C00000"/>
              </a:solidFill>
              <a:latin typeface="微软雅黑" pitchFamily="34" charset="-122"/>
              <a:ea typeface="微软雅黑" pitchFamily="34" charset="-122"/>
            </a:endParaRPr>
          </a:p>
          <a:p>
            <a:pPr>
              <a:lnSpc>
                <a:spcPct val="150000"/>
              </a:lnSpc>
            </a:pPr>
            <a:r>
              <a:rPr lang="zh-CN" altLang="zh-CN" sz="2400" b="1" dirty="0" smtClean="0">
                <a:latin typeface="微软雅黑" pitchFamily="34" charset="-122"/>
                <a:ea typeface="微软雅黑" pitchFamily="34" charset="-122"/>
              </a:rPr>
              <a:t>根据《宪法》和《国防法》， 中华人民共和国的国防领导职权由</a:t>
            </a:r>
            <a:r>
              <a:rPr lang="zh-CN" altLang="zh-CN" sz="2400" b="1" dirty="0" smtClean="0">
                <a:solidFill>
                  <a:srgbClr val="C00000"/>
                </a:solidFill>
                <a:latin typeface="微软雅黑" pitchFamily="34" charset="-122"/>
                <a:ea typeface="微软雅黑" pitchFamily="34" charset="-122"/>
              </a:rPr>
              <a:t>中共中央、全国人民代表大会及其常务委员会、国家主席、国务院、中央军委</a:t>
            </a:r>
            <a:r>
              <a:rPr lang="zh-CN" altLang="zh-CN" sz="2400" b="1" dirty="0" smtClean="0">
                <a:latin typeface="微软雅黑" pitchFamily="34" charset="-122"/>
                <a:ea typeface="微软雅黑" pitchFamily="34" charset="-122"/>
              </a:rPr>
              <a:t>行使</a:t>
            </a:r>
            <a:r>
              <a:rPr lang="zh-CN" altLang="zh-CN" sz="1400" b="1" dirty="0" smtClean="0">
                <a:latin typeface="微软雅黑" pitchFamily="34" charset="-122"/>
                <a:ea typeface="微软雅黑" pitchFamily="34" charset="-122"/>
              </a:rPr>
              <a:t>。</a:t>
            </a:r>
          </a:p>
        </p:txBody>
      </p:sp>
    </p:spTree>
    <p:extLst>
      <p:ext uri="{BB962C8B-B14F-4D97-AF65-F5344CB8AC3E}">
        <p14:creationId xmlns:p14="http://schemas.microsoft.com/office/powerpoint/2010/main" val="37693295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二、国防领导体制</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
        <p:nvSpPr>
          <p:cNvPr id="8" name="矩形 7"/>
          <p:cNvSpPr/>
          <p:nvPr/>
        </p:nvSpPr>
        <p:spPr>
          <a:xfrm>
            <a:off x="954157" y="1735966"/>
            <a:ext cx="10694504" cy="3970318"/>
          </a:xfrm>
          <a:prstGeom prst="rect">
            <a:avLst/>
          </a:prstGeom>
        </p:spPr>
        <p:txBody>
          <a:bodyPr wrap="square">
            <a:spAutoFit/>
          </a:bodyPr>
          <a:lstStyle/>
          <a:p>
            <a:pPr lvl="0">
              <a:lnSpc>
                <a:spcPct val="150000"/>
              </a:lnSpc>
              <a:defRPr/>
            </a:pPr>
            <a:r>
              <a:rPr lang="en-US" altLang="zh-CN" sz="2400" b="1" spc="-5" dirty="0" smtClean="0">
                <a:solidFill>
                  <a:srgbClr val="739C7C"/>
                </a:solidFill>
                <a:latin typeface="微软雅黑" pitchFamily="34" charset="-122"/>
                <a:ea typeface="微软雅黑" pitchFamily="34" charset="-122"/>
                <a:cs typeface="宋体" panose="02010600030101010101" pitchFamily="2" charset="-122"/>
              </a:rPr>
              <a:t>1</a:t>
            </a:r>
            <a:r>
              <a:rPr lang="zh-CN" altLang="zh-CN" sz="2400" b="1" spc="-5" dirty="0" smtClean="0">
                <a:solidFill>
                  <a:srgbClr val="739C7C"/>
                </a:solidFill>
                <a:latin typeface="微软雅黑" pitchFamily="34" charset="-122"/>
                <a:ea typeface="微软雅黑" pitchFamily="34" charset="-122"/>
                <a:cs typeface="宋体" panose="02010600030101010101" pitchFamily="2" charset="-122"/>
              </a:rPr>
              <a:t>．中共中央的国防领导职权</a:t>
            </a:r>
            <a:endParaRPr lang="zh-CN" altLang="zh-CN" sz="2400" b="1" dirty="0" smtClean="0">
              <a:latin typeface="微软雅黑" pitchFamily="34" charset="-122"/>
              <a:ea typeface="微软雅黑" pitchFamily="34" charset="-122"/>
              <a:cs typeface="宋体" panose="02010600030101010101" pitchFamily="2" charset="-122"/>
            </a:endParaRPr>
          </a:p>
          <a:p>
            <a:pPr lvl="0">
              <a:lnSpc>
                <a:spcPct val="150000"/>
              </a:lnSpc>
              <a:defRPr/>
            </a:pPr>
            <a:r>
              <a:rPr lang="zh-CN" altLang="zh-CN" sz="2400" b="1" dirty="0" smtClean="0">
                <a:solidFill>
                  <a:srgbClr val="231916"/>
                </a:solidFill>
                <a:latin typeface="微软雅黑" pitchFamily="34" charset="-122"/>
                <a:ea typeface="微软雅黑" pitchFamily="34" charset="-122"/>
                <a:cs typeface="宋体" panose="02010600030101010101" pitchFamily="2" charset="-122"/>
              </a:rPr>
              <a:t>《中国人民解放军政治工作条例》规定：</a:t>
            </a:r>
            <a:r>
              <a:rPr lang="en-US" altLang="zh-CN" sz="2400" b="1" dirty="0" smtClean="0">
                <a:solidFill>
                  <a:srgbClr val="231916"/>
                </a:solidFill>
                <a:latin typeface="微软雅黑" pitchFamily="34" charset="-122"/>
                <a:ea typeface="微软雅黑" pitchFamily="34" charset="-122"/>
                <a:cs typeface="宋体" panose="02010600030101010101" pitchFamily="2" charset="-122"/>
              </a:rPr>
              <a:t>“</a:t>
            </a:r>
            <a:r>
              <a:rPr lang="zh-CN" altLang="zh-CN" sz="2400" b="1" dirty="0" smtClean="0">
                <a:solidFill>
                  <a:srgbClr val="231916"/>
                </a:solidFill>
                <a:latin typeface="微软雅黑" pitchFamily="34" charset="-122"/>
                <a:ea typeface="微软雅黑" pitchFamily="34" charset="-122"/>
                <a:cs typeface="宋体" panose="02010600030101010101" pitchFamily="2" charset="-122"/>
              </a:rPr>
              <a:t>中国人民解放军必须置于中国共产党的绝对领导之下，其最高领导权和指挥权属于</a:t>
            </a:r>
            <a:r>
              <a:rPr lang="zh-CN" altLang="zh-CN" sz="2400" b="1" dirty="0" smtClean="0">
                <a:solidFill>
                  <a:srgbClr val="C00000"/>
                </a:solidFill>
                <a:latin typeface="微软雅黑" pitchFamily="34" charset="-122"/>
                <a:ea typeface="微软雅黑" pitchFamily="34" charset="-122"/>
                <a:cs typeface="宋体" panose="02010600030101010101" pitchFamily="2" charset="-122"/>
              </a:rPr>
              <a:t>中国共产党中央委员会和中央军事委员会</a:t>
            </a:r>
            <a:r>
              <a:rPr lang="zh-CN" altLang="zh-CN" sz="2400" b="1" dirty="0" smtClean="0">
                <a:solidFill>
                  <a:srgbClr val="231916"/>
                </a:solidFill>
                <a:latin typeface="微软雅黑" pitchFamily="34" charset="-122"/>
                <a:ea typeface="微软雅黑" pitchFamily="34" charset="-122"/>
                <a:cs typeface="宋体" panose="02010600030101010101" pitchFamily="2" charset="-122"/>
              </a:rPr>
              <a:t>。</a:t>
            </a:r>
            <a:r>
              <a:rPr lang="en-US" altLang="zh-CN" sz="2400" b="1" dirty="0" smtClean="0">
                <a:solidFill>
                  <a:srgbClr val="231916"/>
                </a:solidFill>
                <a:latin typeface="微软雅黑" pitchFamily="34" charset="-122"/>
                <a:ea typeface="微软雅黑" pitchFamily="34" charset="-122"/>
                <a:cs typeface="宋体" panose="02010600030101010101" pitchFamily="2" charset="-122"/>
              </a:rPr>
              <a:t>”</a:t>
            </a:r>
            <a:endParaRPr lang="zh-CN" altLang="zh-CN" sz="2400" b="1" dirty="0" smtClean="0">
              <a:latin typeface="微软雅黑" pitchFamily="34" charset="-122"/>
              <a:ea typeface="微软雅黑" pitchFamily="34" charset="-122"/>
              <a:cs typeface="宋体" panose="02010600030101010101" pitchFamily="2" charset="-122"/>
            </a:endParaRPr>
          </a:p>
          <a:p>
            <a:pPr lvl="0">
              <a:lnSpc>
                <a:spcPct val="150000"/>
              </a:lnSpc>
              <a:defRPr/>
            </a:pPr>
            <a:r>
              <a:rPr lang="en-US" altLang="zh-CN" sz="2400" b="1" dirty="0" smtClean="0">
                <a:solidFill>
                  <a:srgbClr val="739C7C"/>
                </a:solidFill>
                <a:latin typeface="微软雅黑" pitchFamily="34" charset="-122"/>
                <a:ea typeface="微软雅黑" pitchFamily="34" charset="-122"/>
                <a:cs typeface="宋体" panose="02010600030101010101" pitchFamily="2" charset="-122"/>
              </a:rPr>
              <a:t>2</a:t>
            </a:r>
            <a:r>
              <a:rPr lang="zh-CN" altLang="zh-CN" sz="2400" b="1" dirty="0" smtClean="0">
                <a:solidFill>
                  <a:srgbClr val="739C7C"/>
                </a:solidFill>
                <a:latin typeface="微软雅黑" pitchFamily="34" charset="-122"/>
                <a:ea typeface="微软雅黑" pitchFamily="34" charset="-122"/>
                <a:cs typeface="宋体" panose="02010600030101010101" pitchFamily="2" charset="-122"/>
              </a:rPr>
              <a:t>．全国人民代表大会及其常务委员会的国防领导职权</a:t>
            </a:r>
            <a:endParaRPr lang="en-US" altLang="zh-CN" sz="2400" b="1" dirty="0" smtClean="0">
              <a:solidFill>
                <a:srgbClr val="739C7C"/>
              </a:solidFill>
              <a:latin typeface="微软雅黑" pitchFamily="34" charset="-122"/>
              <a:ea typeface="微软雅黑" pitchFamily="34" charset="-122"/>
              <a:cs typeface="宋体" panose="02010600030101010101" pitchFamily="2" charset="-122"/>
            </a:endParaRPr>
          </a:p>
          <a:p>
            <a:pPr lvl="0">
              <a:lnSpc>
                <a:spcPct val="150000"/>
              </a:lnSpc>
              <a:defRPr/>
            </a:pPr>
            <a:r>
              <a:rPr lang="zh-CN" altLang="en-US" sz="2400" b="1" dirty="0" smtClean="0">
                <a:solidFill>
                  <a:srgbClr val="C00000"/>
                </a:solidFill>
                <a:latin typeface="微软雅黑" pitchFamily="34" charset="-122"/>
                <a:ea typeface="微软雅黑" pitchFamily="34" charset="-122"/>
                <a:cs typeface="宋体" panose="02010600030101010101" pitchFamily="2" charset="-122"/>
              </a:rPr>
              <a:t>全国人大</a:t>
            </a:r>
            <a:r>
              <a:rPr lang="zh-CN" altLang="zh-CN" sz="2400" b="1" dirty="0" smtClean="0">
                <a:solidFill>
                  <a:srgbClr val="C00000"/>
                </a:solidFill>
                <a:latin typeface="微软雅黑" pitchFamily="34" charset="-122"/>
                <a:ea typeface="微软雅黑" pitchFamily="34" charset="-122"/>
                <a:cs typeface="宋体" panose="02010600030101010101" pitchFamily="2" charset="-122"/>
              </a:rPr>
              <a:t>决定战争与和平的问题</a:t>
            </a:r>
            <a:r>
              <a:rPr lang="zh-CN" altLang="zh-CN" sz="2400" b="1" dirty="0" smtClean="0">
                <a:solidFill>
                  <a:srgbClr val="231916"/>
                </a:solidFill>
                <a:latin typeface="微软雅黑" pitchFamily="34" charset="-122"/>
                <a:ea typeface="微软雅黑" pitchFamily="34" charset="-122"/>
                <a:cs typeface="宋体" panose="02010600030101010101" pitchFamily="2" charset="-122"/>
              </a:rPr>
              <a:t>；制定有关国防方面的基本法律；选举中央军事委员会</a:t>
            </a:r>
            <a:r>
              <a:rPr lang="zh-CN" altLang="zh-CN" sz="2400" b="1" dirty="0" smtClean="0">
                <a:solidFill>
                  <a:srgbClr val="231916"/>
                </a:solidFill>
                <a:latin typeface="微软雅黑" pitchFamily="34" charset="-122"/>
                <a:ea typeface="微软雅黑" pitchFamily="34" charset="-122"/>
              </a:rPr>
              <a:t>主席，</a:t>
            </a:r>
            <a:r>
              <a:rPr lang="zh-CN" altLang="en-US" sz="2400" b="1" dirty="0" smtClean="0">
                <a:solidFill>
                  <a:srgbClr val="231916"/>
                </a:solidFill>
                <a:latin typeface="微软雅黑" pitchFamily="34" charset="-122"/>
                <a:ea typeface="微软雅黑" pitchFamily="34" charset="-122"/>
              </a:rPr>
              <a:t>等等。</a:t>
            </a:r>
            <a:endParaRPr lang="en-US" altLang="zh-CN" sz="2400" b="1" dirty="0" smtClean="0">
              <a:solidFill>
                <a:srgbClr val="231916"/>
              </a:solidFill>
              <a:latin typeface="微软雅黑" pitchFamily="34" charset="-122"/>
              <a:ea typeface="微软雅黑" pitchFamily="34" charset="-122"/>
            </a:endParaRPr>
          </a:p>
        </p:txBody>
      </p:sp>
    </p:spTree>
    <p:extLst>
      <p:ext uri="{BB962C8B-B14F-4D97-AF65-F5344CB8AC3E}">
        <p14:creationId xmlns:p14="http://schemas.microsoft.com/office/powerpoint/2010/main" val="37693295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610,&quot;width&quot;:3000}"/>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732,&quot;width&quot;:600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2339</TotalTime>
  <Words>2791</Words>
  <Application>Microsoft Office PowerPoint</Application>
  <PresentationFormat>自定义</PresentationFormat>
  <Paragraphs>210</Paragraphs>
  <Slides>40</Slides>
  <Notes>0</Notes>
  <HiddenSlides>0</HiddenSlides>
  <MMClips>0</MMClips>
  <ScaleCrop>false</ScaleCrop>
  <HeadingPairs>
    <vt:vector size="4" baseType="variant">
      <vt:variant>
        <vt:lpstr>主题</vt:lpstr>
      </vt:variant>
      <vt:variant>
        <vt:i4>1</vt:i4>
      </vt:variant>
      <vt:variant>
        <vt:lpstr>幻灯片标题</vt:lpstr>
      </vt:variant>
      <vt:variant>
        <vt:i4>40</vt:i4>
      </vt:variant>
    </vt:vector>
  </HeadingPairs>
  <TitlesOfParts>
    <vt:vector size="41"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sjk-hzh</dc:creator>
  <cp:lastModifiedBy>dreamsummit</cp:lastModifiedBy>
  <cp:revision>257</cp:revision>
  <cp:lastPrinted>2021-09-08T03:10:29Z</cp:lastPrinted>
  <dcterms:created xsi:type="dcterms:W3CDTF">2019-04-17T08:43:46Z</dcterms:created>
  <dcterms:modified xsi:type="dcterms:W3CDTF">2021-10-26T08:53:56Z</dcterms:modified>
</cp:coreProperties>
</file>