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56" r:id="rId2"/>
    <p:sldId id="288" r:id="rId3"/>
    <p:sldId id="423" r:id="rId4"/>
    <p:sldId id="335" r:id="rId5"/>
    <p:sldId id="419" r:id="rId6"/>
    <p:sldId id="420" r:id="rId7"/>
    <p:sldId id="422" r:id="rId8"/>
    <p:sldId id="421" r:id="rId9"/>
    <p:sldId id="290" r:id="rId10"/>
    <p:sldId id="392" r:id="rId11"/>
    <p:sldId id="393" r:id="rId12"/>
    <p:sldId id="394" r:id="rId13"/>
    <p:sldId id="395" r:id="rId14"/>
    <p:sldId id="397" r:id="rId15"/>
    <p:sldId id="396" r:id="rId16"/>
    <p:sldId id="398" r:id="rId17"/>
    <p:sldId id="401" r:id="rId18"/>
    <p:sldId id="402" r:id="rId19"/>
    <p:sldId id="403" r:id="rId20"/>
    <p:sldId id="415" r:id="rId21"/>
    <p:sldId id="426" r:id="rId22"/>
    <p:sldId id="405" r:id="rId23"/>
    <p:sldId id="407" r:id="rId24"/>
    <p:sldId id="406" r:id="rId25"/>
    <p:sldId id="424" r:id="rId26"/>
    <p:sldId id="425" r:id="rId27"/>
    <p:sldId id="427" r:id="rId28"/>
    <p:sldId id="408" r:id="rId29"/>
    <p:sldId id="416" r:id="rId30"/>
    <p:sldId id="418" r:id="rId31"/>
    <p:sldId id="409" r:id="rId32"/>
    <p:sldId id="414" r:id="rId33"/>
    <p:sldId id="410" r:id="rId34"/>
    <p:sldId id="412" r:id="rId35"/>
    <p:sldId id="413" r:id="rId36"/>
    <p:sldId id="317" r:id="rId37"/>
  </p:sldIdLst>
  <p:sldSz cx="12190413" cy="6859588"/>
  <p:notesSz cx="6858000" cy="9144000"/>
  <p:defaultTextStyle>
    <a:defPPr>
      <a:defRPr lang="zh-CN"/>
    </a:defPPr>
    <a:lvl1pPr marL="0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4251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88502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32753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7700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2125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5505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09756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4007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-594" y="-90"/>
      </p:cViewPr>
      <p:guideLst>
        <p:guide orient="horz" pos="2161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A92FF-B243-4971-9664-FD72E9C7D874}" type="datetimeFigureOut">
              <a:rPr lang="zh-CN" altLang="en-US" smtClean="0"/>
              <a:t>2021/10/19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A499C9-324A-4075-81C6-589C47A1029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28115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30D0D8-BED3-4BDC-9946-A8620B88FD0B}" type="datetimeFigureOut">
              <a:rPr lang="zh-CN" altLang="en-US" smtClean="0"/>
              <a:pPr/>
              <a:t>2021/10/19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619D2B-A3D2-4655-ADA0-5CC106C4FE2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8091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44251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88502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32753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77004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721254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5505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09756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4007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281" y="2130919"/>
            <a:ext cx="10361851" cy="147036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562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2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4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2021/10/19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2021/10/19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8049" y="274702"/>
            <a:ext cx="2742843" cy="585288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521" y="274702"/>
            <a:ext cx="8025355" cy="585288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2021/10/19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2021/10/19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2959" y="4407921"/>
            <a:ext cx="10361851" cy="13623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2959" y="2907387"/>
            <a:ext cx="10361851" cy="150053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425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850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275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70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12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55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09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400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2021/10/19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521" y="1600571"/>
            <a:ext cx="5384099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6793" y="1600571"/>
            <a:ext cx="5384099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2021/10/19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521" y="1535469"/>
            <a:ext cx="5386216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251" indent="0">
              <a:buNone/>
              <a:defRPr sz="2400" b="1"/>
            </a:lvl2pPr>
            <a:lvl3pPr marL="1088502" indent="0">
              <a:buNone/>
              <a:defRPr sz="2100" b="1"/>
            </a:lvl3pPr>
            <a:lvl4pPr marL="1632753" indent="0">
              <a:buNone/>
              <a:defRPr sz="1900" b="1"/>
            </a:lvl4pPr>
            <a:lvl5pPr marL="2177004" indent="0">
              <a:buNone/>
              <a:defRPr sz="1900" b="1"/>
            </a:lvl5pPr>
            <a:lvl6pPr marL="2721254" indent="0">
              <a:buNone/>
              <a:defRPr sz="1900" b="1"/>
            </a:lvl6pPr>
            <a:lvl7pPr marL="3265505" indent="0">
              <a:buNone/>
              <a:defRPr sz="1900" b="1"/>
            </a:lvl7pPr>
            <a:lvl8pPr marL="3809756" indent="0">
              <a:buNone/>
              <a:defRPr sz="1900" b="1"/>
            </a:lvl8pPr>
            <a:lvl9pPr marL="4354007" indent="0">
              <a:buNone/>
              <a:defRPr sz="19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521" y="2175379"/>
            <a:ext cx="5386216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561" y="1535469"/>
            <a:ext cx="5388332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251" indent="0">
              <a:buNone/>
              <a:defRPr sz="2400" b="1"/>
            </a:lvl2pPr>
            <a:lvl3pPr marL="1088502" indent="0">
              <a:buNone/>
              <a:defRPr sz="2100" b="1"/>
            </a:lvl3pPr>
            <a:lvl4pPr marL="1632753" indent="0">
              <a:buNone/>
              <a:defRPr sz="1900" b="1"/>
            </a:lvl4pPr>
            <a:lvl5pPr marL="2177004" indent="0">
              <a:buNone/>
              <a:defRPr sz="1900" b="1"/>
            </a:lvl5pPr>
            <a:lvl6pPr marL="2721254" indent="0">
              <a:buNone/>
              <a:defRPr sz="1900" b="1"/>
            </a:lvl6pPr>
            <a:lvl7pPr marL="3265505" indent="0">
              <a:buNone/>
              <a:defRPr sz="1900" b="1"/>
            </a:lvl7pPr>
            <a:lvl8pPr marL="3809756" indent="0">
              <a:buNone/>
              <a:defRPr sz="1900" b="1"/>
            </a:lvl8pPr>
            <a:lvl9pPr marL="4354007" indent="0">
              <a:buNone/>
              <a:defRPr sz="19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561" y="2175379"/>
            <a:ext cx="5388332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2021/10/19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2021/10/19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2021/10/19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21" y="273113"/>
            <a:ext cx="4010562" cy="116231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113" y="273114"/>
            <a:ext cx="6814779" cy="5854468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521" y="1435433"/>
            <a:ext cx="4010562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44251" indent="0">
              <a:buNone/>
              <a:defRPr sz="1400"/>
            </a:lvl2pPr>
            <a:lvl3pPr marL="1088502" indent="0">
              <a:buNone/>
              <a:defRPr sz="1200"/>
            </a:lvl3pPr>
            <a:lvl4pPr marL="1632753" indent="0">
              <a:buNone/>
              <a:defRPr sz="1100"/>
            </a:lvl4pPr>
            <a:lvl5pPr marL="2177004" indent="0">
              <a:buNone/>
              <a:defRPr sz="1100"/>
            </a:lvl5pPr>
            <a:lvl6pPr marL="2721254" indent="0">
              <a:buNone/>
              <a:defRPr sz="1100"/>
            </a:lvl6pPr>
            <a:lvl7pPr marL="3265505" indent="0">
              <a:buNone/>
              <a:defRPr sz="1100"/>
            </a:lvl7pPr>
            <a:lvl8pPr marL="3809756" indent="0">
              <a:buNone/>
              <a:defRPr sz="1100"/>
            </a:lvl8pPr>
            <a:lvl9pPr marL="4354007" indent="0">
              <a:buNone/>
              <a:defRPr sz="1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2021/10/19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406" y="4801712"/>
            <a:ext cx="7314248" cy="56686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406" y="612917"/>
            <a:ext cx="7314248" cy="4115753"/>
          </a:xfrm>
        </p:spPr>
        <p:txBody>
          <a:bodyPr/>
          <a:lstStyle>
            <a:lvl1pPr marL="0" indent="0">
              <a:buNone/>
              <a:defRPr sz="3800"/>
            </a:lvl1pPr>
            <a:lvl2pPr marL="544251" indent="0">
              <a:buNone/>
              <a:defRPr sz="3300"/>
            </a:lvl2pPr>
            <a:lvl3pPr marL="1088502" indent="0">
              <a:buNone/>
              <a:defRPr sz="2900"/>
            </a:lvl3pPr>
            <a:lvl4pPr marL="1632753" indent="0">
              <a:buNone/>
              <a:defRPr sz="2400"/>
            </a:lvl4pPr>
            <a:lvl5pPr marL="2177004" indent="0">
              <a:buNone/>
              <a:defRPr sz="2400"/>
            </a:lvl5pPr>
            <a:lvl6pPr marL="2721254" indent="0">
              <a:buNone/>
              <a:defRPr sz="2400"/>
            </a:lvl6pPr>
            <a:lvl7pPr marL="3265505" indent="0">
              <a:buNone/>
              <a:defRPr sz="2400"/>
            </a:lvl7pPr>
            <a:lvl8pPr marL="3809756" indent="0">
              <a:buNone/>
              <a:defRPr sz="2400"/>
            </a:lvl8pPr>
            <a:lvl9pPr marL="4354007" indent="0">
              <a:buNone/>
              <a:defRPr sz="24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406" y="5368581"/>
            <a:ext cx="7314248" cy="805048"/>
          </a:xfrm>
        </p:spPr>
        <p:txBody>
          <a:bodyPr/>
          <a:lstStyle>
            <a:lvl1pPr marL="0" indent="0">
              <a:buNone/>
              <a:defRPr sz="1700"/>
            </a:lvl1pPr>
            <a:lvl2pPr marL="544251" indent="0">
              <a:buNone/>
              <a:defRPr sz="1400"/>
            </a:lvl2pPr>
            <a:lvl3pPr marL="1088502" indent="0">
              <a:buNone/>
              <a:defRPr sz="1200"/>
            </a:lvl3pPr>
            <a:lvl4pPr marL="1632753" indent="0">
              <a:buNone/>
              <a:defRPr sz="1100"/>
            </a:lvl4pPr>
            <a:lvl5pPr marL="2177004" indent="0">
              <a:buNone/>
              <a:defRPr sz="1100"/>
            </a:lvl5pPr>
            <a:lvl6pPr marL="2721254" indent="0">
              <a:buNone/>
              <a:defRPr sz="1100"/>
            </a:lvl6pPr>
            <a:lvl7pPr marL="3265505" indent="0">
              <a:buNone/>
              <a:defRPr sz="1100"/>
            </a:lvl7pPr>
            <a:lvl8pPr marL="3809756" indent="0">
              <a:buNone/>
              <a:defRPr sz="1100"/>
            </a:lvl8pPr>
            <a:lvl9pPr marL="4354007" indent="0">
              <a:buNone/>
              <a:defRPr sz="1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2021/10/19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10971372" cy="1143265"/>
          </a:xfrm>
          <a:prstGeom prst="rect">
            <a:avLst/>
          </a:prstGeom>
        </p:spPr>
        <p:txBody>
          <a:bodyPr vert="horz" lIns="108850" tIns="54425" rIns="108850" bIns="54425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521" y="1600571"/>
            <a:ext cx="10971372" cy="4527011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521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2021/10/19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058" y="6357822"/>
            <a:ext cx="3860297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6463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88502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188" indent="-408188" algn="l" defTabSz="1088502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408" indent="-340157" algn="l" defTabSz="1088502" rtl="0" eaLnBrk="1" latinLnBrk="0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627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878" indent="-272125" algn="l" defTabSz="1088502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129" indent="-272125" algn="l" defTabSz="1088502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380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631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882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132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51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502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753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00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25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505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756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007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pc.gov.cn/npc/c30834/202108/b5cf654f5b2c47b4b01f07eaead14ea8.shtml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91"/>
          <p:cNvSpPr>
            <a:spLocks noChangeShapeType="1"/>
          </p:cNvSpPr>
          <p:nvPr/>
        </p:nvSpPr>
        <p:spPr bwMode="invGray">
          <a:xfrm flipV="1">
            <a:off x="5484813" y="987424"/>
            <a:ext cx="1373134" cy="45719"/>
          </a:xfrm>
          <a:prstGeom prst="line">
            <a:avLst/>
          </a:prstGeom>
          <a:noFill/>
          <a:ln w="9525">
            <a:solidFill>
              <a:srgbClr val="FFFFFF">
                <a:alpha val="20000"/>
              </a:srgbClr>
            </a:solidFill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1443809"/>
            <a:ext cx="12192000" cy="14219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zh-CN" altLang="en-US" sz="7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国  防  法  规</a:t>
            </a:r>
            <a:endParaRPr lang="en-US" altLang="zh-CN" sz="7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879729" y="3972109"/>
            <a:ext cx="4312399" cy="12772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600"/>
              </a:spcBef>
            </a:pPr>
            <a:r>
              <a:rPr lang="zh-CN" altLang="en-US" sz="3600" dirty="0" smtClean="0">
                <a:solidFill>
                  <a:srgbClr val="000066"/>
                </a:solidFill>
                <a:latin typeface="微软雅黑" pitchFamily="34" charset="-122"/>
                <a:ea typeface="微软雅黑" pitchFamily="34" charset="-122"/>
              </a:rPr>
              <a:t>广东海洋大学</a:t>
            </a:r>
            <a:endParaRPr lang="en-US" altLang="zh-CN" sz="3600" dirty="0" smtClean="0">
              <a:solidFill>
                <a:srgbClr val="000066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>
              <a:spcBef>
                <a:spcPts val="600"/>
              </a:spcBef>
            </a:pPr>
            <a:r>
              <a:rPr lang="en-US" altLang="zh-CN" sz="3600" dirty="0" smtClean="0">
                <a:solidFill>
                  <a:srgbClr val="000066"/>
                </a:solidFill>
                <a:latin typeface="微软雅黑" pitchFamily="34" charset="-122"/>
                <a:ea typeface="微软雅黑" pitchFamily="34" charset="-122"/>
              </a:rPr>
              <a:t>2021</a:t>
            </a:r>
            <a:r>
              <a:rPr lang="zh-CN" altLang="en-US" sz="3600" dirty="0" smtClean="0">
                <a:solidFill>
                  <a:srgbClr val="000066"/>
                </a:solidFill>
                <a:latin typeface="微软雅黑" pitchFamily="34" charset="-122"/>
                <a:ea typeface="微软雅黑" pitchFamily="34" charset="-122"/>
              </a:rPr>
              <a:t>年</a:t>
            </a:r>
            <a:r>
              <a:rPr lang="en-US" altLang="zh-CN" sz="3600" dirty="0" smtClean="0">
                <a:solidFill>
                  <a:srgbClr val="000066"/>
                </a:solidFill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sz="3600" dirty="0" smtClean="0">
                <a:solidFill>
                  <a:srgbClr val="000066"/>
                </a:solidFill>
                <a:latin typeface="微软雅黑" pitchFamily="34" charset="-122"/>
                <a:ea typeface="微软雅黑" pitchFamily="34" charset="-122"/>
              </a:rPr>
              <a:t>月  </a:t>
            </a:r>
            <a:r>
              <a:rPr lang="en-US" altLang="zh-CN" sz="3600" dirty="0" smtClean="0">
                <a:solidFill>
                  <a:srgbClr val="000066"/>
                </a:solidFill>
                <a:latin typeface="微软雅黑" pitchFamily="34" charset="-122"/>
                <a:ea typeface="微软雅黑" pitchFamily="34" charset="-122"/>
              </a:rPr>
              <a:t>·  </a:t>
            </a:r>
            <a:r>
              <a:rPr lang="zh-CN" altLang="en-US" sz="3600" dirty="0" smtClean="0">
                <a:solidFill>
                  <a:srgbClr val="000066"/>
                </a:solidFill>
                <a:latin typeface="微软雅黑" pitchFamily="34" charset="-122"/>
                <a:ea typeface="微软雅黑" pitchFamily="34" charset="-122"/>
              </a:rPr>
              <a:t>湛江</a:t>
            </a:r>
            <a:endParaRPr lang="zh-CN" altLang="en-US" dirty="0">
              <a:solidFill>
                <a:srgbClr val="000066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12"/>
          <a:stretch/>
        </p:blipFill>
        <p:spPr bwMode="auto">
          <a:xfrm>
            <a:off x="1374231" y="5453668"/>
            <a:ext cx="1404000" cy="992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284" y="5463756"/>
            <a:ext cx="1347008" cy="98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4690" y="5452764"/>
            <a:ext cx="1573280" cy="981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3333" y="5431007"/>
            <a:ext cx="1741920" cy="981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436" y="5452764"/>
            <a:ext cx="1708708" cy="959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3879" y="87085"/>
            <a:ext cx="1385441" cy="1288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二、国防法规特性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sp>
        <p:nvSpPr>
          <p:cNvPr id="16" name="任意多边形 15"/>
          <p:cNvSpPr/>
          <p:nvPr/>
        </p:nvSpPr>
        <p:spPr>
          <a:xfrm>
            <a:off x="1523174" y="1757641"/>
            <a:ext cx="3249123" cy="3615547"/>
          </a:xfrm>
          <a:custGeom>
            <a:avLst/>
            <a:gdLst>
              <a:gd name="connsiteX0" fmla="*/ 0 w 1059169"/>
              <a:gd name="connsiteY0" fmla="*/ 0 h 2198926"/>
              <a:gd name="connsiteX1" fmla="*/ 1059169 w 1059169"/>
              <a:gd name="connsiteY1" fmla="*/ 0 h 2198926"/>
              <a:gd name="connsiteX2" fmla="*/ 1059169 w 1059169"/>
              <a:gd name="connsiteY2" fmla="*/ 2198926 h 2198926"/>
              <a:gd name="connsiteX3" fmla="*/ 0 w 1059169"/>
              <a:gd name="connsiteY3" fmla="*/ 2198926 h 2198926"/>
              <a:gd name="connsiteX4" fmla="*/ 0 w 1059169"/>
              <a:gd name="connsiteY4" fmla="*/ 0 h 2198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9169" h="2198926">
                <a:moveTo>
                  <a:pt x="0" y="0"/>
                </a:moveTo>
                <a:lnTo>
                  <a:pt x="1059169" y="0"/>
                </a:lnTo>
                <a:lnTo>
                  <a:pt x="1059169" y="2198926"/>
                </a:lnTo>
                <a:lnTo>
                  <a:pt x="0" y="219892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9568" tIns="99568" rIns="99568" bIns="99568" numCol="1" spcCol="1270" anchor="b" anchorCtr="0">
            <a:noAutofit/>
          </a:bodyPr>
          <a:lstStyle/>
          <a:p>
            <a:pPr defTabSz="622300">
              <a:spcBef>
                <a:spcPct val="0"/>
              </a:spcBef>
              <a:spcAft>
                <a:spcPts val="600"/>
              </a:spcAft>
            </a:pPr>
            <a:r>
              <a:rPr lang="zh-CN" altLang="en-US" sz="3200" b="1" dirty="0" smtClean="0">
                <a:solidFill>
                  <a:srgbClr val="990000"/>
                </a:solidFill>
                <a:ea typeface="黑体" panose="02010609060101010101" pitchFamily="49" charset="-122"/>
              </a:rPr>
              <a:t>共性：</a:t>
            </a:r>
            <a:endParaRPr lang="en-US" altLang="zh-CN" sz="3200" b="1" dirty="0" smtClean="0">
              <a:solidFill>
                <a:srgbClr val="990000"/>
              </a:solidFill>
              <a:ea typeface="黑体" panose="02010609060101010101" pitchFamily="49" charset="-122"/>
            </a:endParaRPr>
          </a:p>
          <a:p>
            <a:pPr defTabSz="622300">
              <a:spcBef>
                <a:spcPct val="0"/>
              </a:spcBef>
              <a:spcAft>
                <a:spcPts val="600"/>
              </a:spcAft>
            </a:pPr>
            <a:r>
              <a:rPr lang="zh-CN" altLang="en-US" sz="3200" dirty="0">
                <a:solidFill>
                  <a:srgbClr val="FFC000"/>
                </a:solidFill>
              </a:rPr>
              <a:t>★</a:t>
            </a:r>
            <a:r>
              <a:rPr lang="zh-CN" altLang="en-US" sz="32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鲜明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49" charset="-122"/>
              </a:rPr>
              <a:t>的</a:t>
            </a:r>
            <a:r>
              <a:rPr lang="zh-CN" altLang="en-US" sz="32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阶级性</a:t>
            </a:r>
            <a:endParaRPr lang="en-US" altLang="zh-CN" sz="3200" b="1" dirty="0" smtClean="0">
              <a:solidFill>
                <a:schemeClr val="tx1"/>
              </a:solidFill>
              <a:ea typeface="黑体" panose="02010609060101010101" pitchFamily="49" charset="-122"/>
            </a:endParaRPr>
          </a:p>
          <a:p>
            <a:pPr lvl="0" defTabSz="622300">
              <a:spcBef>
                <a:spcPct val="0"/>
              </a:spcBef>
              <a:spcAft>
                <a:spcPts val="600"/>
              </a:spcAft>
            </a:pPr>
            <a:r>
              <a:rPr lang="zh-CN" altLang="en-US" sz="3200" dirty="0">
                <a:solidFill>
                  <a:srgbClr val="FFC000"/>
                </a:solidFill>
              </a:rPr>
              <a:t>★</a:t>
            </a:r>
            <a:r>
              <a:rPr lang="zh-CN" altLang="en-US" sz="32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高度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49" charset="-122"/>
              </a:rPr>
              <a:t>的权威性</a:t>
            </a:r>
          </a:p>
          <a:p>
            <a:pPr lvl="0" defTabSz="622300">
              <a:spcBef>
                <a:spcPct val="0"/>
              </a:spcBef>
              <a:spcAft>
                <a:spcPts val="600"/>
              </a:spcAft>
            </a:pPr>
            <a:r>
              <a:rPr lang="zh-CN" altLang="en-US" sz="3200" dirty="0">
                <a:solidFill>
                  <a:srgbClr val="FFC000"/>
                </a:solidFill>
              </a:rPr>
              <a:t>★</a:t>
            </a:r>
            <a:r>
              <a:rPr lang="zh-CN" altLang="en-US" sz="32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严格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49" charset="-122"/>
              </a:rPr>
              <a:t>的强制性</a:t>
            </a:r>
          </a:p>
          <a:p>
            <a:pPr defTabSz="622300">
              <a:spcBef>
                <a:spcPct val="0"/>
              </a:spcBef>
              <a:spcAft>
                <a:spcPts val="600"/>
              </a:spcAft>
            </a:pPr>
            <a:r>
              <a:rPr lang="zh-CN" altLang="en-US" sz="3200" dirty="0">
                <a:solidFill>
                  <a:srgbClr val="FFC000"/>
                </a:solidFill>
              </a:rPr>
              <a:t>★</a:t>
            </a:r>
            <a:r>
              <a:rPr lang="zh-CN" altLang="en-US" sz="32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普遍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49" charset="-122"/>
              </a:rPr>
              <a:t>的</a:t>
            </a:r>
            <a:r>
              <a:rPr lang="zh-CN" altLang="en-US" sz="32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适用性</a:t>
            </a:r>
            <a:endParaRPr lang="en-US" altLang="zh-CN" sz="3200" b="1" dirty="0" smtClean="0">
              <a:solidFill>
                <a:schemeClr val="tx1"/>
              </a:solidFill>
              <a:ea typeface="黑体" panose="02010609060101010101" pitchFamily="49" charset="-122"/>
            </a:endParaRPr>
          </a:p>
          <a:p>
            <a:pPr lvl="0" defTabSz="622300">
              <a:spcBef>
                <a:spcPct val="0"/>
              </a:spcBef>
              <a:spcAft>
                <a:spcPts val="600"/>
              </a:spcAft>
            </a:pPr>
            <a:r>
              <a:rPr lang="zh-CN" altLang="en-US" sz="3200" dirty="0">
                <a:solidFill>
                  <a:srgbClr val="FFC000"/>
                </a:solidFill>
              </a:rPr>
              <a:t>★</a:t>
            </a:r>
            <a:r>
              <a:rPr lang="zh-CN" altLang="en-US" sz="32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相对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49" charset="-122"/>
              </a:rPr>
              <a:t>的</a:t>
            </a:r>
            <a:r>
              <a:rPr lang="zh-CN" altLang="en-US" sz="32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稳定性</a:t>
            </a:r>
            <a:endParaRPr lang="en-US" altLang="zh-CN" sz="3200" b="1" dirty="0" smtClean="0">
              <a:solidFill>
                <a:schemeClr val="tx1"/>
              </a:solidFill>
            </a:endParaRPr>
          </a:p>
        </p:txBody>
      </p:sp>
      <p:sp>
        <p:nvSpPr>
          <p:cNvPr id="6" name="任意多边形 5"/>
          <p:cNvSpPr/>
          <p:nvPr/>
        </p:nvSpPr>
        <p:spPr>
          <a:xfrm>
            <a:off x="6857587" y="1757641"/>
            <a:ext cx="4245841" cy="3084326"/>
          </a:xfrm>
          <a:custGeom>
            <a:avLst/>
            <a:gdLst>
              <a:gd name="connsiteX0" fmla="*/ 0 w 1059169"/>
              <a:gd name="connsiteY0" fmla="*/ 0 h 2198926"/>
              <a:gd name="connsiteX1" fmla="*/ 1059169 w 1059169"/>
              <a:gd name="connsiteY1" fmla="*/ 0 h 2198926"/>
              <a:gd name="connsiteX2" fmla="*/ 1059169 w 1059169"/>
              <a:gd name="connsiteY2" fmla="*/ 2198926 h 2198926"/>
              <a:gd name="connsiteX3" fmla="*/ 0 w 1059169"/>
              <a:gd name="connsiteY3" fmla="*/ 2198926 h 2198926"/>
              <a:gd name="connsiteX4" fmla="*/ 0 w 1059169"/>
              <a:gd name="connsiteY4" fmla="*/ 0 h 2198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9169" h="2198926">
                <a:moveTo>
                  <a:pt x="0" y="0"/>
                </a:moveTo>
                <a:lnTo>
                  <a:pt x="1059169" y="0"/>
                </a:lnTo>
                <a:lnTo>
                  <a:pt x="1059169" y="2198926"/>
                </a:lnTo>
                <a:lnTo>
                  <a:pt x="0" y="219892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9568" tIns="99568" rIns="99568" bIns="99568" numCol="1" spcCol="1270" anchor="b" anchorCtr="0">
            <a:noAutofit/>
          </a:bodyPr>
          <a:lstStyle/>
          <a:p>
            <a:pPr defTabSz="622300">
              <a:spcBef>
                <a:spcPct val="0"/>
              </a:spcBef>
              <a:spcAft>
                <a:spcPts val="600"/>
              </a:spcAft>
            </a:pPr>
            <a:r>
              <a:rPr lang="zh-CN" altLang="en-US" sz="3200" b="1" dirty="0" smtClean="0">
                <a:solidFill>
                  <a:srgbClr val="990000"/>
                </a:solidFill>
                <a:ea typeface="黑体" panose="02010609060101010101" pitchFamily="49" charset="-122"/>
              </a:rPr>
              <a:t>个性：</a:t>
            </a:r>
            <a:endParaRPr lang="en-US" altLang="zh-CN" sz="3200" b="1" dirty="0" smtClean="0">
              <a:solidFill>
                <a:srgbClr val="990000"/>
              </a:solidFill>
              <a:ea typeface="黑体" panose="02010609060101010101" pitchFamily="49" charset="-122"/>
            </a:endParaRPr>
          </a:p>
          <a:p>
            <a:pPr defTabSz="622300">
              <a:spcBef>
                <a:spcPct val="0"/>
              </a:spcBef>
              <a:spcAft>
                <a:spcPts val="600"/>
              </a:spcAft>
            </a:pPr>
            <a:r>
              <a:rPr lang="zh-CN" altLang="en-US" sz="3200" dirty="0">
                <a:solidFill>
                  <a:srgbClr val="FFC000"/>
                </a:solidFill>
              </a:rPr>
              <a:t>★</a:t>
            </a:r>
            <a:r>
              <a:rPr lang="zh-CN" altLang="en-US" sz="32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调整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49" charset="-122"/>
              </a:rPr>
              <a:t>对象的</a:t>
            </a:r>
            <a:r>
              <a:rPr lang="zh-CN" altLang="en-US" sz="32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军事性</a:t>
            </a:r>
            <a:endParaRPr lang="en-US" altLang="zh-CN" sz="3200" b="1" dirty="0" smtClean="0">
              <a:solidFill>
                <a:schemeClr val="tx1"/>
              </a:solidFill>
              <a:ea typeface="黑体" panose="02010609060101010101" pitchFamily="49" charset="-122"/>
            </a:endParaRPr>
          </a:p>
          <a:p>
            <a:pPr defTabSz="622300">
              <a:spcBef>
                <a:spcPct val="0"/>
              </a:spcBef>
              <a:spcAft>
                <a:spcPts val="600"/>
              </a:spcAft>
            </a:pPr>
            <a:r>
              <a:rPr lang="zh-CN" altLang="en-US" sz="3200" dirty="0">
                <a:solidFill>
                  <a:srgbClr val="FFC000"/>
                </a:solidFill>
              </a:rPr>
              <a:t>★</a:t>
            </a:r>
            <a:r>
              <a:rPr lang="zh-CN" altLang="en-US" sz="32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公开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49" charset="-122"/>
              </a:rPr>
              <a:t>程度的</a:t>
            </a:r>
            <a:r>
              <a:rPr lang="zh-CN" altLang="en-US" sz="32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有限性</a:t>
            </a:r>
            <a:endParaRPr lang="en-US" altLang="zh-CN" sz="3200" b="1" dirty="0" smtClean="0">
              <a:solidFill>
                <a:schemeClr val="tx1"/>
              </a:solidFill>
              <a:ea typeface="黑体" panose="02010609060101010101" pitchFamily="49" charset="-122"/>
            </a:endParaRPr>
          </a:p>
          <a:p>
            <a:pPr defTabSz="622300">
              <a:spcBef>
                <a:spcPct val="0"/>
              </a:spcBef>
              <a:spcAft>
                <a:spcPts val="600"/>
              </a:spcAft>
            </a:pPr>
            <a:r>
              <a:rPr lang="zh-CN" altLang="en-US" sz="3200" dirty="0">
                <a:solidFill>
                  <a:srgbClr val="FFC000"/>
                </a:solidFill>
              </a:rPr>
              <a:t>★</a:t>
            </a:r>
            <a:r>
              <a:rPr lang="zh-CN" altLang="en-US" sz="32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司法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49" charset="-122"/>
              </a:rPr>
              <a:t>适用的</a:t>
            </a:r>
            <a:r>
              <a:rPr lang="zh-CN" altLang="en-US" sz="32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优先性</a:t>
            </a:r>
            <a:endParaRPr lang="en-US" altLang="zh-CN" sz="3200" b="1" dirty="0" smtClean="0">
              <a:solidFill>
                <a:schemeClr val="tx1"/>
              </a:solidFill>
              <a:ea typeface="黑体" panose="02010609060101010101" pitchFamily="49" charset="-122"/>
            </a:endParaRPr>
          </a:p>
          <a:p>
            <a:pPr defTabSz="622300">
              <a:spcBef>
                <a:spcPct val="0"/>
              </a:spcBef>
              <a:spcAft>
                <a:spcPts val="600"/>
              </a:spcAft>
            </a:pPr>
            <a:r>
              <a:rPr lang="zh-CN" altLang="en-US" sz="3200" dirty="0">
                <a:solidFill>
                  <a:srgbClr val="FFC000"/>
                </a:solidFill>
              </a:rPr>
              <a:t>★</a:t>
            </a:r>
            <a:r>
              <a:rPr lang="zh-CN" altLang="en-US" sz="32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处罚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49" charset="-122"/>
              </a:rPr>
              <a:t>措施的严厉性</a:t>
            </a:r>
            <a:endParaRPr lang="en-US" altLang="zh-CN" sz="3200" b="1" dirty="0" smtClean="0">
              <a:solidFill>
                <a:schemeClr val="tx1"/>
              </a:solidFill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7144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 Box 45"/>
          <p:cNvSpPr txBox="1">
            <a:spLocks noChangeArrowheads="1"/>
          </p:cNvSpPr>
          <p:nvPr/>
        </p:nvSpPr>
        <p:spPr bwMode="auto">
          <a:xfrm>
            <a:off x="0" y="2643800"/>
            <a:ext cx="12190413" cy="1152792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第二节  国防法规体系和主要内容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grpSp>
        <p:nvGrpSpPr>
          <p:cNvPr id="2" name="组合 6"/>
          <p:cNvGrpSpPr/>
          <p:nvPr/>
        </p:nvGrpSpPr>
        <p:grpSpPr>
          <a:xfrm>
            <a:off x="5892033" y="5803833"/>
            <a:ext cx="5695914" cy="880738"/>
            <a:chOff x="6578600" y="5511629"/>
            <a:chExt cx="4909256" cy="1092371"/>
          </a:xfrm>
        </p:grpSpPr>
        <p:pic>
          <p:nvPicPr>
            <p:cNvPr id="8" name="图片 7" descr="201312128152626774.jpg"/>
            <p:cNvPicPr>
              <a:picLocks noChangeAspect="1"/>
            </p:cNvPicPr>
            <p:nvPr/>
          </p:nvPicPr>
          <p:blipFill>
            <a:blip r:embed="rId2"/>
            <a:srcRect r="66667"/>
            <a:stretch>
              <a:fillRect/>
            </a:stretch>
          </p:blipFill>
          <p:spPr>
            <a:xfrm>
              <a:off x="6578600" y="5522918"/>
              <a:ext cx="1506378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  <p:pic>
          <p:nvPicPr>
            <p:cNvPr id="9" name="图片 8" descr="201312128152626774.jpg"/>
            <p:cNvPicPr>
              <a:picLocks noChangeAspect="1"/>
            </p:cNvPicPr>
            <p:nvPr/>
          </p:nvPicPr>
          <p:blipFill>
            <a:blip r:embed="rId2"/>
            <a:srcRect l="32667" r="34401"/>
            <a:stretch>
              <a:fillRect/>
            </a:stretch>
          </p:blipFill>
          <p:spPr>
            <a:xfrm>
              <a:off x="8317088" y="5522918"/>
              <a:ext cx="1488243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  <p:pic>
          <p:nvPicPr>
            <p:cNvPr id="10" name="图片 9" descr="201312128152626774.jpg"/>
            <p:cNvPicPr>
              <a:picLocks noChangeAspect="1"/>
            </p:cNvPicPr>
            <p:nvPr/>
          </p:nvPicPr>
          <p:blipFill>
            <a:blip r:embed="rId2"/>
            <a:srcRect l="64667"/>
            <a:stretch>
              <a:fillRect/>
            </a:stretch>
          </p:blipFill>
          <p:spPr>
            <a:xfrm>
              <a:off x="10001956" y="5511629"/>
              <a:ext cx="1485900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</p:grp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3879" y="87085"/>
            <a:ext cx="1385441" cy="1288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2633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zh-CN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一、国防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法规体系（纵向）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226430" y="1778000"/>
            <a:ext cx="11678812" cy="3019496"/>
            <a:chOff x="188" y="5110"/>
            <a:chExt cx="18905" cy="5267"/>
          </a:xfrm>
        </p:grpSpPr>
        <p:grpSp>
          <p:nvGrpSpPr>
            <p:cNvPr id="7" name="组合 6"/>
            <p:cNvGrpSpPr/>
            <p:nvPr/>
          </p:nvGrpSpPr>
          <p:grpSpPr>
            <a:xfrm>
              <a:off x="188" y="5950"/>
              <a:ext cx="18904" cy="4230"/>
              <a:chOff x="104" y="5967"/>
              <a:chExt cx="18904" cy="4579"/>
            </a:xfrm>
          </p:grpSpPr>
          <p:grpSp>
            <p:nvGrpSpPr>
              <p:cNvPr id="20" name="Group 16"/>
              <p:cNvGrpSpPr/>
              <p:nvPr/>
            </p:nvGrpSpPr>
            <p:grpSpPr bwMode="auto">
              <a:xfrm>
                <a:off x="3824" y="5967"/>
                <a:ext cx="15185" cy="3937"/>
                <a:chOff x="891983" y="1060511"/>
                <a:chExt cx="7140481" cy="2351906"/>
              </a:xfrm>
            </p:grpSpPr>
            <p:sp>
              <p:nvSpPr>
                <p:cNvPr id="23" name="L-Shape 21"/>
                <p:cNvSpPr/>
                <p:nvPr/>
              </p:nvSpPr>
              <p:spPr>
                <a:xfrm rot="5400000">
                  <a:off x="1221650" y="2088041"/>
                  <a:ext cx="994709" cy="1654043"/>
                </a:xfrm>
                <a:prstGeom prst="corner">
                  <a:avLst>
                    <a:gd name="adj1" fmla="val 16120"/>
                    <a:gd name="adj2" fmla="val 16110"/>
                  </a:avLst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2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2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2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4" name="Isosceles Triangle 23"/>
                <p:cNvSpPr/>
                <p:nvPr/>
              </p:nvSpPr>
              <p:spPr>
                <a:xfrm>
                  <a:off x="2268589" y="1966123"/>
                  <a:ext cx="280964" cy="281936"/>
                </a:xfrm>
                <a:prstGeom prst="triangle">
                  <a:avLst>
                    <a:gd name="adj" fmla="val 100000"/>
                  </a:avLst>
                </a:prstGeom>
                <a:solidFill>
                  <a:schemeClr val="accent4"/>
                </a:solidFill>
                <a:ln>
                  <a:solidFill>
                    <a:schemeClr val="accent4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3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3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3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5" name="L-Shape 24"/>
                <p:cNvSpPr/>
                <p:nvPr/>
              </p:nvSpPr>
              <p:spPr>
                <a:xfrm rot="5400000">
                  <a:off x="3051465" y="1635845"/>
                  <a:ext cx="993488" cy="1654043"/>
                </a:xfrm>
                <a:prstGeom prst="corner">
                  <a:avLst>
                    <a:gd name="adj1" fmla="val 16120"/>
                    <a:gd name="adj2" fmla="val 16110"/>
                  </a:avLst>
                </a:prstGeom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4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4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4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6" name="Isosceles Triangle 26"/>
                <p:cNvSpPr/>
                <p:nvPr/>
              </p:nvSpPr>
              <p:spPr>
                <a:xfrm>
                  <a:off x="4096618" y="1513317"/>
                  <a:ext cx="282140" cy="281935"/>
                </a:xfrm>
                <a:prstGeom prst="triangle">
                  <a:avLst>
                    <a:gd name="adj" fmla="val 100000"/>
                  </a:avLst>
                </a:prstGeom>
                <a:solidFill>
                  <a:schemeClr val="accent6"/>
                </a:solidFill>
                <a:ln>
                  <a:solidFill>
                    <a:schemeClr val="accent6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5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5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5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7" name="L-Shape 27"/>
                <p:cNvSpPr/>
                <p:nvPr/>
              </p:nvSpPr>
              <p:spPr>
                <a:xfrm rot="5400000">
                  <a:off x="4880082" y="1182452"/>
                  <a:ext cx="993488" cy="1655218"/>
                </a:xfrm>
                <a:prstGeom prst="corner">
                  <a:avLst>
                    <a:gd name="adj1" fmla="val 16120"/>
                    <a:gd name="adj2" fmla="val 16110"/>
                  </a:avLst>
                </a:prstGeom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6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6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6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8" name="Isosceles Triangle 30"/>
                <p:cNvSpPr/>
                <p:nvPr/>
              </p:nvSpPr>
              <p:spPr>
                <a:xfrm>
                  <a:off x="5925822" y="1060511"/>
                  <a:ext cx="280964" cy="281936"/>
                </a:xfrm>
                <a:prstGeom prst="triangle">
                  <a:avLst>
                    <a:gd name="adj" fmla="val 100000"/>
                  </a:avLst>
                </a:prstGeom>
                <a:solidFill>
                  <a:schemeClr val="accent1"/>
                </a:solidFill>
                <a:ln>
                  <a:solidFill>
                    <a:schemeClr val="accent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2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2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2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9" name="L-Shape 31"/>
                <p:cNvSpPr/>
                <p:nvPr/>
              </p:nvSpPr>
              <p:spPr>
                <a:xfrm rot="5400000">
                  <a:off x="6708088" y="730845"/>
                  <a:ext cx="994709" cy="1654043"/>
                </a:xfrm>
                <a:prstGeom prst="corner">
                  <a:avLst>
                    <a:gd name="adj1" fmla="val 16120"/>
                    <a:gd name="adj2" fmla="val 16110"/>
                  </a:avLst>
                </a:prstGeom>
                <a:solidFill>
                  <a:schemeClr val="accent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3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3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3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21" name="L-Shape 31"/>
              <p:cNvSpPr/>
              <p:nvPr/>
            </p:nvSpPr>
            <p:spPr>
              <a:xfrm rot="5400000">
                <a:off x="1031" y="7955"/>
                <a:ext cx="1665" cy="3518"/>
              </a:xfrm>
              <a:prstGeom prst="corner">
                <a:avLst>
                  <a:gd name="adj1" fmla="val 16120"/>
                  <a:gd name="adj2" fmla="val 1611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3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3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3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" name="Isosceles Triangle 23"/>
              <p:cNvSpPr/>
              <p:nvPr/>
            </p:nvSpPr>
            <p:spPr>
              <a:xfrm>
                <a:off x="3024" y="8078"/>
                <a:ext cx="598" cy="472"/>
              </a:xfrm>
              <a:prstGeom prst="triangle">
                <a:avLst>
                  <a:gd name="adj" fmla="val 100000"/>
                </a:avLst>
              </a:prstGeom>
              <a:solidFill>
                <a:srgbClr val="FF0000"/>
              </a:solidFill>
              <a:ln>
                <a:solidFill>
                  <a:schemeClr val="accent4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3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3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3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8" name="文本框 10"/>
            <p:cNvSpPr txBox="1"/>
            <p:nvPr/>
          </p:nvSpPr>
          <p:spPr>
            <a:xfrm>
              <a:off x="16601" y="5110"/>
              <a:ext cx="1466" cy="1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>
                  <a:latin typeface="仿宋" panose="02010609060101010101" charset="-122"/>
                  <a:ea typeface="仿宋" panose="02010609060101010101" charset="-122"/>
                </a:rPr>
                <a:t>法律</a:t>
              </a:r>
            </a:p>
          </p:txBody>
        </p:sp>
        <p:sp>
          <p:nvSpPr>
            <p:cNvPr id="10" name="文本框 11"/>
            <p:cNvSpPr txBox="1"/>
            <p:nvPr/>
          </p:nvSpPr>
          <p:spPr>
            <a:xfrm>
              <a:off x="15681" y="6412"/>
              <a:ext cx="3412" cy="12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/>
                <a:t>全国人大</a:t>
              </a:r>
            </a:p>
            <a:p>
              <a:pPr algn="ctr"/>
              <a:r>
                <a:rPr lang="zh-CN" altLang="en-US" dirty="0"/>
                <a:t>全国人大常委会</a:t>
              </a:r>
            </a:p>
          </p:txBody>
        </p:sp>
        <p:sp>
          <p:nvSpPr>
            <p:cNvPr id="11" name="文本框 12"/>
            <p:cNvSpPr txBox="1"/>
            <p:nvPr/>
          </p:nvSpPr>
          <p:spPr>
            <a:xfrm>
              <a:off x="11935" y="5650"/>
              <a:ext cx="3022" cy="1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>
                  <a:latin typeface="仿宋" panose="02010609060101010101" charset="-122"/>
                  <a:ea typeface="仿宋" panose="02010609060101010101" charset="-122"/>
                </a:rPr>
                <a:t>行政法规</a:t>
              </a:r>
            </a:p>
          </p:txBody>
        </p:sp>
        <p:sp>
          <p:nvSpPr>
            <p:cNvPr id="12" name="文本框 13"/>
            <p:cNvSpPr txBox="1"/>
            <p:nvPr/>
          </p:nvSpPr>
          <p:spPr>
            <a:xfrm>
              <a:off x="7798" y="6457"/>
              <a:ext cx="3921" cy="1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>
                  <a:latin typeface="仿宋" panose="02010609060101010101" charset="-122"/>
                  <a:ea typeface="仿宋" panose="02010609060101010101" charset="-122"/>
                </a:rPr>
                <a:t>法规、规章</a:t>
              </a:r>
            </a:p>
          </p:txBody>
        </p:sp>
        <p:sp>
          <p:nvSpPr>
            <p:cNvPr id="13" name="文本框 14"/>
            <p:cNvSpPr txBox="1"/>
            <p:nvPr/>
          </p:nvSpPr>
          <p:spPr>
            <a:xfrm>
              <a:off x="4235" y="7130"/>
              <a:ext cx="2864" cy="1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>
                  <a:latin typeface="仿宋" panose="02010609060101010101" charset="-122"/>
                  <a:ea typeface="仿宋" panose="02010609060101010101" charset="-122"/>
                </a:rPr>
                <a:t>法规细则</a:t>
              </a:r>
            </a:p>
          </p:txBody>
        </p:sp>
        <p:sp>
          <p:nvSpPr>
            <p:cNvPr id="14" name="文本框 16"/>
            <p:cNvSpPr txBox="1"/>
            <p:nvPr/>
          </p:nvSpPr>
          <p:spPr>
            <a:xfrm>
              <a:off x="462" y="7086"/>
              <a:ext cx="2646" cy="18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>
                  <a:latin typeface="仿宋" panose="02010609060101010101" charset="-122"/>
                  <a:ea typeface="仿宋" panose="02010609060101010101" charset="-122"/>
                </a:rPr>
                <a:t>地方性</a:t>
              </a:r>
            </a:p>
            <a:p>
              <a:pPr algn="ctr"/>
              <a:r>
                <a:rPr lang="zh-CN" altLang="en-US" sz="2800" b="1">
                  <a:latin typeface="仿宋" panose="02010609060101010101" charset="-122"/>
                  <a:ea typeface="仿宋" panose="02010609060101010101" charset="-122"/>
                </a:rPr>
                <a:t>法规规章</a:t>
              </a:r>
            </a:p>
          </p:txBody>
        </p:sp>
        <p:sp>
          <p:nvSpPr>
            <p:cNvPr id="15" name="文本框 28"/>
            <p:cNvSpPr txBox="1"/>
            <p:nvPr/>
          </p:nvSpPr>
          <p:spPr>
            <a:xfrm>
              <a:off x="12060" y="7086"/>
              <a:ext cx="2897" cy="12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/>
                <a:t>国务院</a:t>
              </a:r>
            </a:p>
            <a:p>
              <a:pPr algn="ctr"/>
              <a:r>
                <a:rPr lang="zh-CN" altLang="en-US" dirty="0"/>
                <a:t>中央军委</a:t>
              </a:r>
            </a:p>
          </p:txBody>
        </p:sp>
        <p:sp>
          <p:nvSpPr>
            <p:cNvPr id="17" name="文本框 33"/>
            <p:cNvSpPr txBox="1"/>
            <p:nvPr/>
          </p:nvSpPr>
          <p:spPr>
            <a:xfrm>
              <a:off x="7941" y="7855"/>
              <a:ext cx="3567" cy="12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/>
                <a:t>国务院各部委</a:t>
              </a:r>
            </a:p>
            <a:p>
              <a:pPr algn="ctr"/>
              <a:r>
                <a:rPr lang="zh-CN" altLang="en-US" dirty="0"/>
                <a:t>中央军委各部委</a:t>
              </a:r>
            </a:p>
          </p:txBody>
        </p:sp>
        <p:sp>
          <p:nvSpPr>
            <p:cNvPr id="18" name="文本框 34"/>
            <p:cNvSpPr txBox="1"/>
            <p:nvPr/>
          </p:nvSpPr>
          <p:spPr>
            <a:xfrm>
              <a:off x="4275" y="8528"/>
              <a:ext cx="2897" cy="7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/>
                <a:t>各军兵种</a:t>
              </a:r>
            </a:p>
          </p:txBody>
        </p:sp>
        <p:sp>
          <p:nvSpPr>
            <p:cNvPr id="19" name="文本框 35"/>
            <p:cNvSpPr txBox="1"/>
            <p:nvPr/>
          </p:nvSpPr>
          <p:spPr>
            <a:xfrm>
              <a:off x="189" y="9089"/>
              <a:ext cx="3946" cy="12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/>
                <a:t>各省、自治区、直辖市人大和政府</a:t>
              </a:r>
            </a:p>
          </p:txBody>
        </p:sp>
      </p:grpSp>
      <p:sp>
        <p:nvSpPr>
          <p:cNvPr id="2" name="上下箭头 1"/>
          <p:cNvSpPr/>
          <p:nvPr/>
        </p:nvSpPr>
        <p:spPr>
          <a:xfrm>
            <a:off x="5834743" y="1555390"/>
            <a:ext cx="303988" cy="5007428"/>
          </a:xfrm>
          <a:prstGeom prst="upDownArrow">
            <a:avLst/>
          </a:prstGeom>
          <a:noFill/>
          <a:ln w="2222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流程图: 过程 2"/>
          <p:cNvSpPr/>
          <p:nvPr/>
        </p:nvSpPr>
        <p:spPr>
          <a:xfrm>
            <a:off x="2434866" y="2194560"/>
            <a:ext cx="4819479" cy="2490265"/>
          </a:xfrm>
          <a:prstGeom prst="flowChartProcess">
            <a:avLst/>
          </a:prstGeom>
          <a:noFill/>
          <a:ln w="2222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298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zh-CN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一、国防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法规</a:t>
            </a:r>
            <a:r>
              <a:rPr lang="zh-CN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体系（纵向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）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graphicFrame>
        <p:nvGraphicFramePr>
          <p:cNvPr id="30" name="Group 95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71535275"/>
              </p:ext>
            </p:extLst>
          </p:nvPr>
        </p:nvGraphicFramePr>
        <p:xfrm>
          <a:off x="278673" y="1485768"/>
          <a:ext cx="11634652" cy="5080496"/>
        </p:xfrm>
        <a:graphic>
          <a:graphicData uri="http://schemas.openxmlformats.org/drawingml/2006/table">
            <a:tbl>
              <a:tblPr>
                <a:effectLst/>
                <a:tableStyleId>{5940675A-B579-460E-94D1-54222C63F5DA}</a:tableStyleId>
              </a:tblPr>
              <a:tblGrid>
                <a:gridCol w="1722037"/>
                <a:gridCol w="3641873"/>
                <a:gridCol w="6270742"/>
              </a:tblGrid>
              <a:tr h="97016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ts val="3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2800" b="1" dirty="0" smtClean="0">
                          <a:solidFill>
                            <a:srgbClr val="FFFF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法律</a:t>
                      </a:r>
                    </a:p>
                  </a:txBody>
                  <a:tcPr marL="91441" marR="91441" marT="45730" marB="45730" anchor="ctr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b">
                        <a:lnSpc>
                          <a:spcPts val="3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2400" b="1" dirty="0" smtClean="0">
                          <a:solidFill>
                            <a:sysClr val="windowText" lastClr="00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全国人民代表大会</a:t>
                      </a:r>
                      <a:endParaRPr lang="zh-CN" altLang="en-US" sz="2400" b="1" dirty="0" smtClean="0">
                        <a:latin typeface="黑体" pitchFamily="49" charset="-122"/>
                        <a:ea typeface="黑体" pitchFamily="49" charset="-122"/>
                      </a:endParaRPr>
                    </a:p>
                    <a:p>
                      <a:pPr marL="0" marR="0" lvl="0" indent="0" algn="l" defTabSz="914400" rtl="0" fontAlgn="b">
                        <a:lnSpc>
                          <a:spcPts val="3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2400" b="1" dirty="0" smtClean="0">
                          <a:solidFill>
                            <a:sysClr val="windowText" lastClr="00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全国人大常务委员会</a:t>
                      </a:r>
                    </a:p>
                  </a:txBody>
                  <a:tcPr marL="91441" marR="91441" marT="45730" marB="45730" anchor="ctr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base">
                        <a:lnSpc>
                          <a:spcPts val="3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2400" b="1" dirty="0" smtClean="0">
                          <a:solidFill>
                            <a:sysClr val="windowText" lastClr="000000"/>
                          </a:solidFill>
                          <a:latin typeface="黑体" pitchFamily="49" charset="-122"/>
                          <a:ea typeface="黑体" pitchFamily="49" charset="-122"/>
                          <a:cs typeface="仿宋" panose="02010609060101010101" charset="-122"/>
                        </a:rPr>
                        <a:t>《</a:t>
                      </a:r>
                      <a:r>
                        <a:rPr lang="zh-CN" altLang="en-US" sz="2400" b="1" dirty="0" smtClean="0">
                          <a:solidFill>
                            <a:sysClr val="windowText" lastClr="000000"/>
                          </a:solidFill>
                          <a:latin typeface="黑体" pitchFamily="49" charset="-122"/>
                          <a:ea typeface="黑体" pitchFamily="49" charset="-122"/>
                          <a:cs typeface="仿宋" panose="02010609060101010101" charset="-122"/>
                        </a:rPr>
                        <a:t>中华人民共和国国防法</a:t>
                      </a:r>
                      <a:r>
                        <a:rPr lang="en-US" altLang="zh-CN" sz="2400" b="1" dirty="0" smtClean="0">
                          <a:solidFill>
                            <a:sysClr val="windowText" lastClr="000000"/>
                          </a:solidFill>
                          <a:latin typeface="黑体" pitchFamily="49" charset="-122"/>
                          <a:ea typeface="黑体" pitchFamily="49" charset="-122"/>
                          <a:cs typeface="仿宋" panose="02010609060101010101" charset="-122"/>
                        </a:rPr>
                        <a:t>》</a:t>
                      </a:r>
                      <a:endParaRPr lang="en-US" altLang="zh-CN" sz="2400" b="1" dirty="0" smtClean="0">
                        <a:latin typeface="黑体" pitchFamily="49" charset="-122"/>
                        <a:ea typeface="黑体" pitchFamily="49" charset="-122"/>
                        <a:cs typeface="仿宋" panose="02010609060101010101" charset="-122"/>
                      </a:endParaRPr>
                    </a:p>
                    <a:p>
                      <a:pPr marL="0" marR="0" lvl="0" indent="0" algn="l" defTabSz="914400" rtl="0" fontAlgn="base">
                        <a:lnSpc>
                          <a:spcPts val="3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2400" b="1" dirty="0" smtClean="0">
                          <a:solidFill>
                            <a:sysClr val="windowText" lastClr="000000"/>
                          </a:solidFill>
                          <a:latin typeface="黑体" pitchFamily="49" charset="-122"/>
                          <a:ea typeface="黑体" pitchFamily="49" charset="-122"/>
                          <a:cs typeface="仿宋" panose="02010609060101010101" charset="-122"/>
                        </a:rPr>
                        <a:t>《</a:t>
                      </a:r>
                      <a:r>
                        <a:rPr lang="zh-CN" altLang="en-US" sz="2400" b="1" dirty="0" smtClean="0">
                          <a:solidFill>
                            <a:sysClr val="windowText" lastClr="000000"/>
                          </a:solidFill>
                          <a:latin typeface="黑体" pitchFamily="49" charset="-122"/>
                          <a:ea typeface="黑体" pitchFamily="49" charset="-122"/>
                          <a:cs typeface="仿宋" panose="02010609060101010101" charset="-122"/>
                        </a:rPr>
                        <a:t>中国人民解放军军官服役条例</a:t>
                      </a:r>
                      <a:r>
                        <a:rPr lang="en-US" altLang="zh-CN" sz="2400" b="1" dirty="0" smtClean="0">
                          <a:solidFill>
                            <a:sysClr val="windowText" lastClr="000000"/>
                          </a:solidFill>
                          <a:latin typeface="黑体" pitchFamily="49" charset="-122"/>
                          <a:ea typeface="黑体" pitchFamily="49" charset="-122"/>
                          <a:cs typeface="仿宋" panose="02010609060101010101" charset="-122"/>
                        </a:rPr>
                        <a:t>》 </a:t>
                      </a:r>
                    </a:p>
                  </a:txBody>
                  <a:tcPr marL="91441" marR="91441" marT="45730" marB="45730" anchor="ctr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noFill/>
                  </a:tcPr>
                </a:tc>
              </a:tr>
              <a:tr h="97016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ts val="3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2800" b="1" dirty="0" smtClean="0">
                          <a:solidFill>
                            <a:srgbClr val="FFFF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法规</a:t>
                      </a:r>
                    </a:p>
                  </a:txBody>
                  <a:tcPr marL="91441" marR="91441" marT="45730" marB="45730" anchor="ctr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b">
                        <a:lnSpc>
                          <a:spcPts val="3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2400" b="1" dirty="0" smtClean="0">
                          <a:solidFill>
                            <a:sysClr val="windowText" lastClr="00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国务院</a:t>
                      </a:r>
                      <a:endParaRPr lang="zh-CN" altLang="en-US" sz="2400" b="1" dirty="0" smtClean="0">
                        <a:latin typeface="黑体" pitchFamily="49" charset="-122"/>
                        <a:ea typeface="黑体" pitchFamily="49" charset="-122"/>
                      </a:endParaRPr>
                    </a:p>
                    <a:p>
                      <a:pPr marL="0" marR="0" lvl="0" indent="0" algn="l" defTabSz="914400" rtl="0" fontAlgn="b">
                        <a:lnSpc>
                          <a:spcPts val="3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2400" b="1" dirty="0" smtClean="0">
                          <a:solidFill>
                            <a:sysClr val="windowText" lastClr="00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中央军委</a:t>
                      </a:r>
                    </a:p>
                  </a:txBody>
                  <a:tcPr marL="91441" marR="91441" marT="45730" marB="45730" anchor="ctr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base">
                        <a:lnSpc>
                          <a:spcPts val="3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2400" b="1" dirty="0" smtClean="0">
                          <a:solidFill>
                            <a:sysClr val="windowText" lastClr="000000"/>
                          </a:solidFill>
                          <a:latin typeface="黑体" pitchFamily="49" charset="-122"/>
                          <a:ea typeface="黑体" pitchFamily="49" charset="-122"/>
                          <a:cs typeface="仿宋" panose="02010609060101010101" charset="-122"/>
                        </a:rPr>
                        <a:t>《</a:t>
                      </a:r>
                      <a:r>
                        <a:rPr lang="zh-CN" altLang="en-US" sz="2400" b="1" dirty="0" smtClean="0">
                          <a:solidFill>
                            <a:sysClr val="windowText" lastClr="000000"/>
                          </a:solidFill>
                          <a:latin typeface="黑体" pitchFamily="49" charset="-122"/>
                          <a:ea typeface="黑体" pitchFamily="49" charset="-122"/>
                          <a:cs typeface="仿宋" panose="02010609060101010101" charset="-122"/>
                        </a:rPr>
                        <a:t>军人抚恤优待条例</a:t>
                      </a:r>
                      <a:r>
                        <a:rPr lang="en-US" altLang="zh-CN" sz="2400" b="1" dirty="0" smtClean="0">
                          <a:solidFill>
                            <a:sysClr val="windowText" lastClr="000000"/>
                          </a:solidFill>
                          <a:latin typeface="黑体" pitchFamily="49" charset="-122"/>
                          <a:ea typeface="黑体" pitchFamily="49" charset="-122"/>
                          <a:cs typeface="仿宋" panose="02010609060101010101" charset="-122"/>
                        </a:rPr>
                        <a:t>》</a:t>
                      </a:r>
                      <a:endParaRPr lang="en-US" altLang="zh-CN" sz="2400" b="1" dirty="0" smtClean="0">
                        <a:latin typeface="黑体" pitchFamily="49" charset="-122"/>
                        <a:ea typeface="黑体" pitchFamily="49" charset="-122"/>
                        <a:cs typeface="仿宋" panose="02010609060101010101" charset="-122"/>
                      </a:endParaRPr>
                    </a:p>
                    <a:p>
                      <a:pPr marL="0" marR="0" lvl="0" indent="0" algn="l" defTabSz="914400" rtl="0" fontAlgn="base">
                        <a:lnSpc>
                          <a:spcPts val="3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2400" b="1" dirty="0" smtClean="0">
                          <a:solidFill>
                            <a:sysClr val="windowText" lastClr="000000"/>
                          </a:solidFill>
                          <a:latin typeface="黑体" pitchFamily="49" charset="-122"/>
                          <a:ea typeface="黑体" pitchFamily="49" charset="-122"/>
                          <a:cs typeface="仿宋" panose="02010609060101010101" charset="-122"/>
                        </a:rPr>
                        <a:t>《</a:t>
                      </a:r>
                      <a:r>
                        <a:rPr lang="zh-CN" altLang="en-US" sz="2400" b="1" dirty="0" smtClean="0">
                          <a:solidFill>
                            <a:sysClr val="windowText" lastClr="000000"/>
                          </a:solidFill>
                          <a:latin typeface="黑体" pitchFamily="49" charset="-122"/>
                          <a:ea typeface="黑体" pitchFamily="49" charset="-122"/>
                          <a:cs typeface="仿宋" panose="02010609060101010101" charset="-122"/>
                        </a:rPr>
                        <a:t>中国人民解放军内务条令</a:t>
                      </a:r>
                      <a:r>
                        <a:rPr lang="en-US" altLang="zh-CN" sz="2400" b="1" dirty="0" smtClean="0">
                          <a:solidFill>
                            <a:sysClr val="windowText" lastClr="000000"/>
                          </a:solidFill>
                          <a:latin typeface="黑体" pitchFamily="49" charset="-122"/>
                          <a:ea typeface="黑体" pitchFamily="49" charset="-122"/>
                          <a:cs typeface="仿宋" panose="02010609060101010101" charset="-122"/>
                        </a:rPr>
                        <a:t>》 </a:t>
                      </a:r>
                    </a:p>
                  </a:txBody>
                  <a:tcPr marL="91441" marR="91441" marT="45730" marB="45730" anchor="ctr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noFill/>
                  </a:tcPr>
                </a:tc>
              </a:tr>
              <a:tr h="97035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3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2800" b="1" dirty="0" smtClean="0">
                          <a:solidFill>
                            <a:srgbClr val="FFFF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规章</a:t>
                      </a:r>
                      <a:endParaRPr lang="en-US" altLang="zh-CN" sz="2800" b="1" dirty="0" smtClean="0">
                        <a:solidFill>
                          <a:srgbClr val="FFFF00"/>
                        </a:solidFill>
                        <a:latin typeface="黑体" pitchFamily="49" charset="-122"/>
                        <a:ea typeface="黑体" pitchFamily="49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ts val="3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2800" b="1" dirty="0" smtClean="0">
                          <a:solidFill>
                            <a:srgbClr val="FFFF00"/>
                          </a:solidFill>
                          <a:latin typeface="黑体" pitchFamily="49" charset="-122"/>
                          <a:ea typeface="黑体" pitchFamily="49" charset="-122"/>
                          <a:cs typeface="仿宋" panose="02010609060101010101" charset="-122"/>
                        </a:rPr>
                        <a:t>法规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ts val="3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2800" b="1" dirty="0" smtClean="0">
                          <a:solidFill>
                            <a:srgbClr val="FFFF00"/>
                          </a:solidFill>
                          <a:latin typeface="黑体" pitchFamily="49" charset="-122"/>
                          <a:ea typeface="黑体" pitchFamily="49" charset="-122"/>
                          <a:cs typeface="仿宋" panose="02010609060101010101" charset="-122"/>
                        </a:rPr>
                        <a:t>细则 </a:t>
                      </a:r>
                    </a:p>
                  </a:txBody>
                  <a:tcPr marL="91441" marR="91441" marT="45730" marB="45730" anchor="ctr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b">
                        <a:lnSpc>
                          <a:spcPts val="3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2400" b="1" dirty="0" smtClean="0">
                          <a:solidFill>
                            <a:sysClr val="windowText" lastClr="00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国务院各部委</a:t>
                      </a:r>
                      <a:endParaRPr lang="en-US" altLang="zh-CN" sz="2400" b="1" dirty="0" smtClean="0">
                        <a:latin typeface="黑体" pitchFamily="49" charset="-122"/>
                        <a:ea typeface="黑体" pitchFamily="49" charset="-122"/>
                      </a:endParaRPr>
                    </a:p>
                    <a:p>
                      <a:pPr marL="0" marR="0" lvl="0" indent="0" algn="l" defTabSz="914400" rtl="0" fontAlgn="b">
                        <a:lnSpc>
                          <a:spcPts val="3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2400" b="1" dirty="0" smtClean="0">
                          <a:solidFill>
                            <a:sysClr val="windowText" lastClr="00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中央军委各总部</a:t>
                      </a:r>
                    </a:p>
                  </a:txBody>
                  <a:tcPr marL="91441" marR="91441" marT="45730" marB="45730" anchor="ctr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base">
                        <a:lnSpc>
                          <a:spcPts val="3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2400" b="1" dirty="0" smtClean="0">
                          <a:solidFill>
                            <a:sysClr val="windowText" lastClr="000000"/>
                          </a:solidFill>
                          <a:latin typeface="黑体" pitchFamily="49" charset="-122"/>
                          <a:ea typeface="黑体" pitchFamily="49" charset="-122"/>
                          <a:cs typeface="仿宋" panose="02010609060101010101" charset="-122"/>
                        </a:rPr>
                        <a:t>《</a:t>
                      </a:r>
                      <a:r>
                        <a:rPr lang="zh-CN" altLang="en-US" sz="2400" b="1" dirty="0" smtClean="0">
                          <a:solidFill>
                            <a:sysClr val="windowText" lastClr="000000"/>
                          </a:solidFill>
                          <a:latin typeface="黑体" pitchFamily="49" charset="-122"/>
                          <a:ea typeface="黑体" pitchFamily="49" charset="-122"/>
                          <a:cs typeface="仿宋" panose="02010609060101010101" charset="-122"/>
                        </a:rPr>
                        <a:t>应征公民体格检查标准</a:t>
                      </a:r>
                      <a:r>
                        <a:rPr lang="en-US" altLang="zh-CN" sz="2400" b="1" dirty="0" smtClean="0">
                          <a:solidFill>
                            <a:sysClr val="windowText" lastClr="000000"/>
                          </a:solidFill>
                          <a:latin typeface="黑体" pitchFamily="49" charset="-122"/>
                          <a:ea typeface="黑体" pitchFamily="49" charset="-122"/>
                          <a:cs typeface="仿宋" panose="02010609060101010101" charset="-122"/>
                        </a:rPr>
                        <a:t>》</a:t>
                      </a:r>
                      <a:endParaRPr lang="en-US" altLang="zh-CN" sz="2400" b="1" dirty="0" smtClean="0">
                        <a:latin typeface="黑体" pitchFamily="49" charset="-122"/>
                        <a:ea typeface="黑体" pitchFamily="49" charset="-122"/>
                        <a:cs typeface="仿宋" panose="02010609060101010101" charset="-122"/>
                      </a:endParaRPr>
                    </a:p>
                    <a:p>
                      <a:pPr marL="0" marR="0" lvl="0" indent="0" algn="l" defTabSz="914400" rtl="0" fontAlgn="base">
                        <a:lnSpc>
                          <a:spcPts val="3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2400" b="1" dirty="0" smtClean="0">
                          <a:solidFill>
                            <a:sysClr val="windowText" lastClr="000000"/>
                          </a:solidFill>
                          <a:latin typeface="黑体" pitchFamily="49" charset="-122"/>
                          <a:ea typeface="黑体" pitchFamily="49" charset="-122"/>
                          <a:cs typeface="仿宋" panose="02010609060101010101" charset="-122"/>
                        </a:rPr>
                        <a:t>《</a:t>
                      </a:r>
                      <a:r>
                        <a:rPr lang="zh-CN" altLang="en-US" sz="2400" b="1" dirty="0" smtClean="0">
                          <a:solidFill>
                            <a:sysClr val="windowText" lastClr="000000"/>
                          </a:solidFill>
                          <a:latin typeface="黑体" pitchFamily="49" charset="-122"/>
                          <a:ea typeface="黑体" pitchFamily="49" charset="-122"/>
                          <a:cs typeface="仿宋" panose="02010609060101010101" charset="-122"/>
                        </a:rPr>
                        <a:t>交通战备科研管理工作暂行规定</a:t>
                      </a:r>
                      <a:r>
                        <a:rPr lang="en-US" altLang="zh-CN" sz="2400" b="1" dirty="0" smtClean="0">
                          <a:solidFill>
                            <a:sysClr val="windowText" lastClr="000000"/>
                          </a:solidFill>
                          <a:latin typeface="黑体" pitchFamily="49" charset="-122"/>
                          <a:ea typeface="黑体" pitchFamily="49" charset="-122"/>
                          <a:cs typeface="仿宋" panose="02010609060101010101" charset="-122"/>
                        </a:rPr>
                        <a:t>》 </a:t>
                      </a:r>
                    </a:p>
                  </a:txBody>
                  <a:tcPr marL="91441" marR="91441" marT="45730" marB="45730" anchor="ctr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noFill/>
                  </a:tcPr>
                </a:tc>
              </a:tr>
              <a:tr h="970165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lang="zh-CN" altLang="en-US" sz="2800" b="1" dirty="0" smtClean="0">
                        <a:solidFill>
                          <a:srgbClr val="FFFF00"/>
                        </a:solidFill>
                        <a:latin typeface="黑体" pitchFamily="49" charset="-122"/>
                        <a:ea typeface="黑体" pitchFamily="49" charset="-122"/>
                        <a:cs typeface="仿宋" panose="02010609060101010101" charset="-122"/>
                      </a:endParaRPr>
                    </a:p>
                  </a:txBody>
                  <a:tcPr marL="91441" marR="91441" marT="45730" marB="4573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b">
                        <a:lnSpc>
                          <a:spcPts val="3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2400" b="1" dirty="0" smtClean="0">
                          <a:solidFill>
                            <a:sysClr val="windowText" lastClr="000000"/>
                          </a:solidFill>
                          <a:latin typeface="黑体" pitchFamily="49" charset="-122"/>
                          <a:ea typeface="黑体" pitchFamily="49" charset="-122"/>
                          <a:cs typeface="仿宋" panose="02010609060101010101" charset="-122"/>
                        </a:rPr>
                        <a:t>各军兵种、各战区 </a:t>
                      </a:r>
                    </a:p>
                  </a:txBody>
                  <a:tcPr marL="91441" marR="91441" marT="45730" marB="45730" anchor="ctr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base">
                        <a:lnSpc>
                          <a:spcPts val="3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2400" b="1" dirty="0" smtClean="0">
                          <a:solidFill>
                            <a:sysClr val="windowText" lastClr="000000"/>
                          </a:solidFill>
                          <a:latin typeface="黑体" pitchFamily="49" charset="-122"/>
                          <a:ea typeface="黑体" pitchFamily="49" charset="-122"/>
                          <a:cs typeface="仿宋" panose="02010609060101010101" charset="-122"/>
                        </a:rPr>
                        <a:t>《</a:t>
                      </a:r>
                      <a:r>
                        <a:rPr lang="zh-CN" altLang="en-US" sz="2400" b="1" dirty="0" smtClean="0">
                          <a:solidFill>
                            <a:sysClr val="windowText" lastClr="000000"/>
                          </a:solidFill>
                          <a:latin typeface="黑体" pitchFamily="49" charset="-122"/>
                          <a:ea typeface="黑体" pitchFamily="49" charset="-122"/>
                          <a:cs typeface="仿宋" panose="02010609060101010101" charset="-122"/>
                        </a:rPr>
                        <a:t>战斗条令</a:t>
                      </a:r>
                      <a:r>
                        <a:rPr lang="en-US" altLang="zh-CN" sz="2400" b="1" dirty="0" smtClean="0">
                          <a:solidFill>
                            <a:sysClr val="windowText" lastClr="000000"/>
                          </a:solidFill>
                          <a:latin typeface="黑体" pitchFamily="49" charset="-122"/>
                          <a:ea typeface="黑体" pitchFamily="49" charset="-122"/>
                          <a:cs typeface="仿宋" panose="02010609060101010101" charset="-122"/>
                        </a:rPr>
                        <a:t>》</a:t>
                      </a:r>
                      <a:endParaRPr lang="en-US" altLang="zh-CN" sz="2400" b="1" dirty="0" smtClean="0">
                        <a:latin typeface="黑体" pitchFamily="49" charset="-122"/>
                        <a:ea typeface="黑体" pitchFamily="49" charset="-122"/>
                        <a:cs typeface="仿宋" panose="02010609060101010101" charset="-122"/>
                      </a:endParaRPr>
                    </a:p>
                    <a:p>
                      <a:pPr marL="0" marR="0" lvl="0" indent="0" algn="l" defTabSz="914400" rtl="0" fontAlgn="base">
                        <a:lnSpc>
                          <a:spcPts val="3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2400" b="1" dirty="0" smtClean="0">
                          <a:solidFill>
                            <a:sysClr val="windowText" lastClr="000000"/>
                          </a:solidFill>
                          <a:latin typeface="黑体" pitchFamily="49" charset="-122"/>
                          <a:ea typeface="黑体" pitchFamily="49" charset="-122"/>
                          <a:cs typeface="仿宋" panose="02010609060101010101" charset="-122"/>
                        </a:rPr>
                        <a:t>《</a:t>
                      </a:r>
                      <a:r>
                        <a:rPr lang="zh-CN" altLang="en-US" sz="2400" b="1" dirty="0" smtClean="0">
                          <a:solidFill>
                            <a:sysClr val="windowText" lastClr="000000"/>
                          </a:solidFill>
                          <a:latin typeface="黑体" pitchFamily="49" charset="-122"/>
                          <a:ea typeface="黑体" pitchFamily="49" charset="-122"/>
                          <a:cs typeface="仿宋" panose="02010609060101010101" charset="-122"/>
                        </a:rPr>
                        <a:t>船舱条令</a:t>
                      </a:r>
                      <a:r>
                        <a:rPr lang="en-US" altLang="zh-CN" sz="2400" b="1" dirty="0" smtClean="0">
                          <a:solidFill>
                            <a:sysClr val="windowText" lastClr="000000"/>
                          </a:solidFill>
                          <a:latin typeface="黑体" pitchFamily="49" charset="-122"/>
                          <a:ea typeface="黑体" pitchFamily="49" charset="-122"/>
                          <a:cs typeface="仿宋" panose="02010609060101010101" charset="-122"/>
                        </a:rPr>
                        <a:t>》 </a:t>
                      </a:r>
                    </a:p>
                  </a:txBody>
                  <a:tcPr marL="91441" marR="91441" marT="45730" marB="45730" anchor="ctr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noFill/>
                  </a:tcPr>
                </a:tc>
              </a:tr>
              <a:tr h="1199642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ts val="3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2800" b="1" dirty="0" smtClean="0">
                          <a:solidFill>
                            <a:srgbClr val="FFFF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地方性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ts val="3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2800" b="1" dirty="0" smtClean="0">
                          <a:solidFill>
                            <a:srgbClr val="FFFF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法规</a:t>
                      </a:r>
                    </a:p>
                  </a:txBody>
                  <a:tcPr marL="91441" marR="91441" marT="45730" marB="45730" anchor="ctr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b">
                        <a:lnSpc>
                          <a:spcPts val="3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2400" b="1" dirty="0" smtClean="0">
                          <a:solidFill>
                            <a:sysClr val="windowText" lastClr="00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省、自治区、直辖市</a:t>
                      </a:r>
                      <a:endParaRPr lang="zh-CN" altLang="en-US" sz="2400" b="1" dirty="0" smtClean="0">
                        <a:latin typeface="黑体" pitchFamily="49" charset="-122"/>
                        <a:ea typeface="黑体" pitchFamily="49" charset="-122"/>
                      </a:endParaRPr>
                    </a:p>
                    <a:p>
                      <a:pPr marL="0" marR="0" lvl="0" indent="0" algn="l" defTabSz="914400" rtl="0" fontAlgn="b">
                        <a:lnSpc>
                          <a:spcPts val="3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2400" b="1" dirty="0" smtClean="0">
                          <a:solidFill>
                            <a:sysClr val="windowText" lastClr="00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人民代表大会</a:t>
                      </a:r>
                    </a:p>
                  </a:txBody>
                  <a:tcPr marL="91441" marR="91441" marT="45730" marB="45730" anchor="ctr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base">
                        <a:lnSpc>
                          <a:spcPts val="3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2400" b="1" dirty="0" smtClean="0">
                          <a:solidFill>
                            <a:sysClr val="windowText" lastClr="000000"/>
                          </a:solidFill>
                          <a:latin typeface="黑体" pitchFamily="49" charset="-122"/>
                          <a:ea typeface="黑体" pitchFamily="49" charset="-122"/>
                          <a:cs typeface="仿宋" panose="02010609060101010101" charset="-122"/>
                        </a:rPr>
                        <a:t>《</a:t>
                      </a:r>
                      <a:r>
                        <a:rPr lang="zh-CN" altLang="en-US" sz="2400" b="1" dirty="0" smtClean="0">
                          <a:solidFill>
                            <a:sysClr val="windowText" lastClr="000000"/>
                          </a:solidFill>
                          <a:latin typeface="黑体" pitchFamily="49" charset="-122"/>
                          <a:ea typeface="黑体" pitchFamily="49" charset="-122"/>
                          <a:cs typeface="仿宋" panose="02010609060101010101" charset="-122"/>
                        </a:rPr>
                        <a:t>关于加强人民武装部正规化建设意见</a:t>
                      </a:r>
                      <a:r>
                        <a:rPr lang="en-US" altLang="zh-CN" sz="2400" b="1" dirty="0" smtClean="0">
                          <a:solidFill>
                            <a:sysClr val="windowText" lastClr="000000"/>
                          </a:solidFill>
                          <a:latin typeface="黑体" pitchFamily="49" charset="-122"/>
                          <a:ea typeface="黑体" pitchFamily="49" charset="-122"/>
                          <a:cs typeface="仿宋" panose="02010609060101010101" charset="-122"/>
                        </a:rPr>
                        <a:t>》</a:t>
                      </a:r>
                      <a:endParaRPr lang="en-US" altLang="zh-CN" sz="2400" b="1" dirty="0" smtClean="0">
                        <a:latin typeface="黑体" pitchFamily="49" charset="-122"/>
                        <a:ea typeface="黑体" pitchFamily="49" charset="-122"/>
                        <a:cs typeface="仿宋" panose="02010609060101010101" charset="-122"/>
                      </a:endParaRPr>
                    </a:p>
                    <a:p>
                      <a:pPr marL="0" marR="0" lvl="0" indent="0" algn="l" defTabSz="914400" rtl="0" fontAlgn="base">
                        <a:lnSpc>
                          <a:spcPts val="3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2400" b="1" dirty="0" smtClean="0">
                          <a:solidFill>
                            <a:sysClr val="windowText" lastClr="000000"/>
                          </a:solidFill>
                          <a:latin typeface="黑体" pitchFamily="49" charset="-122"/>
                          <a:ea typeface="黑体" pitchFamily="49" charset="-122"/>
                          <a:cs typeface="仿宋" panose="02010609060101010101" charset="-122"/>
                        </a:rPr>
                        <a:t>《</a:t>
                      </a:r>
                      <a:r>
                        <a:rPr lang="zh-CN" altLang="en-US" sz="2400" b="1" dirty="0" smtClean="0">
                          <a:solidFill>
                            <a:sysClr val="windowText" lastClr="000000"/>
                          </a:solidFill>
                          <a:latin typeface="黑体" pitchFamily="49" charset="-122"/>
                          <a:ea typeface="黑体" pitchFamily="49" charset="-122"/>
                          <a:cs typeface="仿宋" panose="02010609060101010101" charset="-122"/>
                        </a:rPr>
                        <a:t>征兵工作条例</a:t>
                      </a:r>
                      <a:r>
                        <a:rPr lang="en-US" altLang="zh-CN" sz="2400" b="1" dirty="0" smtClean="0">
                          <a:solidFill>
                            <a:sysClr val="windowText" lastClr="000000"/>
                          </a:solidFill>
                          <a:latin typeface="黑体" pitchFamily="49" charset="-122"/>
                          <a:ea typeface="黑体" pitchFamily="49" charset="-122"/>
                          <a:cs typeface="仿宋" panose="02010609060101010101" charset="-122"/>
                        </a:rPr>
                        <a:t>》 </a:t>
                      </a:r>
                    </a:p>
                  </a:txBody>
                  <a:tcPr marL="91441" marR="91441" marT="45730" marB="45730" anchor="ctr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7491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zh-CN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一、国防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法规体系（横向）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graphicFrame>
        <p:nvGraphicFramePr>
          <p:cNvPr id="30" name="Group 95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08802824"/>
              </p:ext>
            </p:extLst>
          </p:nvPr>
        </p:nvGraphicFramePr>
        <p:xfrm>
          <a:off x="1140824" y="1487760"/>
          <a:ext cx="10145478" cy="4998880"/>
        </p:xfrm>
        <a:graphic>
          <a:graphicData uri="http://schemas.openxmlformats.org/drawingml/2006/table">
            <a:tbl>
              <a:tblPr>
                <a:effectLst/>
                <a:tableStyleId>{5940675A-B579-460E-94D1-54222C63F5DA}</a:tableStyleId>
              </a:tblPr>
              <a:tblGrid>
                <a:gridCol w="1007954"/>
                <a:gridCol w="4776006"/>
                <a:gridCol w="4361518"/>
              </a:tblGrid>
              <a:tr h="593447">
                <a:tc rowSpan="8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3200" b="1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黑体" pitchFamily="49" charset="-122"/>
                          <a:ea typeface="黑体" pitchFamily="49" charset="-122"/>
                        </a:rPr>
                        <a:t>国</a:t>
                      </a:r>
                      <a:endParaRPr lang="en-US" altLang="zh-CN" sz="3200" b="1" dirty="0" smtClean="0">
                        <a:solidFill>
                          <a:srgbClr val="FFFF00"/>
                        </a:solidFill>
                        <a:effectLst>
                          <a:outerShdw blurRad="38100" dist="38100" dir="2700000">
                            <a:srgbClr val="000000"/>
                          </a:outerShdw>
                        </a:effectLst>
                        <a:latin typeface="黑体" pitchFamily="49" charset="-122"/>
                        <a:ea typeface="黑体" pitchFamily="49" charset="-122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3200" b="1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黑体" pitchFamily="49" charset="-122"/>
                          <a:ea typeface="黑体" pitchFamily="49" charset="-122"/>
                        </a:rPr>
                        <a:t>防</a:t>
                      </a:r>
                      <a:endParaRPr lang="en-US" altLang="zh-CN" sz="3200" b="1" dirty="0" smtClean="0">
                        <a:solidFill>
                          <a:srgbClr val="FFFF00"/>
                        </a:solidFill>
                        <a:effectLst>
                          <a:outerShdw blurRad="38100" dist="38100" dir="2700000">
                            <a:srgbClr val="000000"/>
                          </a:outerShdw>
                        </a:effectLst>
                        <a:latin typeface="黑体" pitchFamily="49" charset="-122"/>
                        <a:ea typeface="黑体" pitchFamily="49" charset="-122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3200" b="1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黑体" pitchFamily="49" charset="-122"/>
                          <a:ea typeface="黑体" pitchFamily="49" charset="-122"/>
                        </a:rPr>
                        <a:t>法</a:t>
                      </a:r>
                      <a:endParaRPr lang="en-US" altLang="zh-CN" sz="3200" b="1" dirty="0" smtClean="0">
                        <a:solidFill>
                          <a:srgbClr val="FFFF00"/>
                        </a:solidFill>
                        <a:effectLst>
                          <a:outerShdw blurRad="38100" dist="38100" dir="2700000">
                            <a:srgbClr val="000000"/>
                          </a:outerShdw>
                        </a:effectLst>
                        <a:latin typeface="黑体" pitchFamily="49" charset="-122"/>
                        <a:ea typeface="黑体" pitchFamily="49" charset="-122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3200" b="1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黑体" pitchFamily="49" charset="-122"/>
                          <a:ea typeface="黑体" pitchFamily="49" charset="-122"/>
                        </a:rPr>
                        <a:t>规</a:t>
                      </a:r>
                      <a:endParaRPr lang="en-US" altLang="zh-CN" sz="3200" b="1" dirty="0" smtClean="0">
                        <a:solidFill>
                          <a:srgbClr val="FFFF00"/>
                        </a:solidFill>
                        <a:effectLst>
                          <a:outerShdw blurRad="38100" dist="38100" dir="2700000">
                            <a:srgbClr val="000000"/>
                          </a:outerShdw>
                        </a:effectLst>
                        <a:latin typeface="黑体" pitchFamily="49" charset="-122"/>
                        <a:ea typeface="黑体" pitchFamily="49" charset="-122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3200" b="1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黑体" pitchFamily="49" charset="-122"/>
                          <a:ea typeface="黑体" pitchFamily="49" charset="-122"/>
                        </a:rPr>
                        <a:t>门</a:t>
                      </a:r>
                      <a:endParaRPr lang="en-US" altLang="zh-CN" sz="3200" b="1" dirty="0" smtClean="0">
                        <a:solidFill>
                          <a:srgbClr val="FFFF00"/>
                        </a:solidFill>
                        <a:effectLst>
                          <a:outerShdw blurRad="38100" dist="38100" dir="2700000">
                            <a:srgbClr val="000000"/>
                          </a:outerShdw>
                        </a:effectLst>
                        <a:latin typeface="黑体" pitchFamily="49" charset="-122"/>
                        <a:ea typeface="黑体" pitchFamily="49" charset="-122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3200" b="1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黑体" pitchFamily="49" charset="-122"/>
                          <a:ea typeface="黑体" pitchFamily="49" charset="-122"/>
                        </a:rPr>
                        <a:t>类</a:t>
                      </a:r>
                      <a:endParaRPr lang="zh-CN" altLang="en-US" sz="3200" b="1" dirty="0" smtClean="0">
                        <a:solidFill>
                          <a:srgbClr val="FFFF00"/>
                        </a:solidFill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marL="91441" marR="91441" marT="45730" marB="45730" anchor="ctr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800" b="0" dirty="0" smtClean="0">
                          <a:solidFill>
                            <a:schemeClr val="tx1"/>
                          </a:solidFill>
                          <a:effectLst/>
                          <a:ea typeface="黑体" panose="02010609060101010101" pitchFamily="49" charset="-122"/>
                        </a:rPr>
                        <a:t>国防基本法类</a:t>
                      </a:r>
                      <a:endParaRPr lang="zh-CN" altLang="en-US" sz="2800" b="0" dirty="0" smtClean="0">
                        <a:solidFill>
                          <a:schemeClr val="tx1"/>
                        </a:solidFill>
                        <a:effectLst/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marL="91441" marR="91441" marT="45730" marB="4573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黑体" panose="02010609060101010101" pitchFamily="49" charset="-122"/>
                          <a:cs typeface="+mn-cs"/>
                        </a:rPr>
                        <a:t>国防动员法类</a:t>
                      </a:r>
                      <a:endParaRPr lang="en-US" altLang="zh-CN" sz="28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黑体" panose="02010609060101010101" pitchFamily="49" charset="-122"/>
                        <a:cs typeface="+mn-cs"/>
                      </a:endParaRPr>
                    </a:p>
                  </a:txBody>
                  <a:tcPr marL="91441" marR="91441" marT="45730" marB="4573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noFill/>
                  </a:tcPr>
                </a:tc>
              </a:tr>
              <a:tr h="593447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2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lang="zh-CN" altLang="en-US" sz="2800" b="1" dirty="0" smtClean="0">
                        <a:solidFill>
                          <a:srgbClr val="FFFF00"/>
                        </a:solidFill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marL="91441" marR="91441" marT="45730" marB="4573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800" b="0" dirty="0" smtClean="0">
                          <a:solidFill>
                            <a:schemeClr val="tx1"/>
                          </a:solidFill>
                          <a:effectLst/>
                          <a:ea typeface="黑体" panose="02010609060101010101" pitchFamily="49" charset="-122"/>
                        </a:rPr>
                        <a:t>国防组织法类</a:t>
                      </a:r>
                      <a:endParaRPr lang="zh-CN" altLang="en-US" sz="2800" b="0" dirty="0" smtClean="0">
                        <a:solidFill>
                          <a:schemeClr val="tx1"/>
                        </a:solidFill>
                        <a:effectLst/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marL="91441" marR="91441" marT="45730" marB="4573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黑体" panose="02010609060101010101" pitchFamily="49" charset="-122"/>
                          <a:cs typeface="+mn-cs"/>
                        </a:rPr>
                        <a:t>国防教育法类</a:t>
                      </a:r>
                      <a:endParaRPr lang="en-US" altLang="zh-CN" sz="28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黑体" panose="02010609060101010101" pitchFamily="49" charset="-122"/>
                        <a:cs typeface="+mn-cs"/>
                      </a:endParaRPr>
                    </a:p>
                  </a:txBody>
                  <a:tcPr marL="91441" marR="91441" marT="45730" marB="4573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noFill/>
                  </a:tcPr>
                </a:tc>
              </a:tr>
              <a:tr h="593447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lang="zh-CN" altLang="en-US" sz="2800" b="1" dirty="0" smtClean="0">
                        <a:solidFill>
                          <a:srgbClr val="FFFF00"/>
                        </a:solidFill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marL="91441" marR="91441" marT="45730" marB="45730" anchor="ctr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800" b="0" dirty="0" smtClean="0">
                          <a:solidFill>
                            <a:schemeClr val="tx1"/>
                          </a:solidFill>
                          <a:effectLst/>
                          <a:ea typeface="黑体" panose="02010609060101010101" pitchFamily="49" charset="-122"/>
                        </a:rPr>
                        <a:t>兵役法类</a:t>
                      </a:r>
                      <a:endParaRPr lang="zh-CN" altLang="en-US" sz="2800" b="0" dirty="0" smtClean="0">
                        <a:solidFill>
                          <a:schemeClr val="tx1"/>
                        </a:solidFill>
                        <a:effectLst/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marL="91441" marR="91441" marT="45730" marB="4573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fontAlgn="base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2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黑体" panose="02010609060101010101" pitchFamily="49" charset="-122"/>
                          <a:cs typeface="+mn-cs"/>
                        </a:rPr>
                        <a:t>军人优抚法类</a:t>
                      </a:r>
                      <a:endParaRPr lang="en-US" altLang="zh-CN" sz="28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黑体" panose="02010609060101010101" pitchFamily="49" charset="-122"/>
                        <a:cs typeface="+mn-cs"/>
                      </a:endParaRPr>
                    </a:p>
                  </a:txBody>
                  <a:tcPr marL="91441" marR="91441" marT="45730" marB="4573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noFill/>
                  </a:tcPr>
                </a:tc>
              </a:tr>
              <a:tr h="593447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lang="zh-CN" altLang="en-US" sz="2800" b="1" dirty="0" smtClean="0">
                        <a:solidFill>
                          <a:srgbClr val="FFFF00"/>
                        </a:solidFill>
                        <a:latin typeface="黑体" pitchFamily="49" charset="-122"/>
                        <a:ea typeface="黑体" pitchFamily="49" charset="-122"/>
                        <a:cs typeface="仿宋" panose="02010609060101010101" charset="-122"/>
                      </a:endParaRPr>
                    </a:p>
                  </a:txBody>
                  <a:tcPr marL="91441" marR="91441" marT="45730" marB="4573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800" b="0" dirty="0" smtClean="0">
                          <a:solidFill>
                            <a:schemeClr val="tx1"/>
                          </a:solidFill>
                          <a:effectLst/>
                          <a:ea typeface="黑体" panose="02010609060101010101" pitchFamily="49" charset="-122"/>
                        </a:rPr>
                        <a:t>军事管理法类</a:t>
                      </a:r>
                      <a:endParaRPr lang="zh-CN" altLang="en-US" sz="2800" b="0" dirty="0" smtClean="0">
                        <a:solidFill>
                          <a:schemeClr val="tx1"/>
                        </a:solidFill>
                        <a:effectLst/>
                        <a:latin typeface="黑体" pitchFamily="49" charset="-122"/>
                        <a:ea typeface="黑体" pitchFamily="49" charset="-122"/>
                        <a:cs typeface="仿宋" panose="02010609060101010101" charset="-122"/>
                      </a:endParaRPr>
                    </a:p>
                  </a:txBody>
                  <a:tcPr marL="91441" marR="91441" marT="45730" marB="4573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黑体" panose="02010609060101010101" pitchFamily="49" charset="-122"/>
                          <a:cs typeface="+mn-cs"/>
                        </a:rPr>
                        <a:t>军事设施保护法类</a:t>
                      </a:r>
                      <a:endParaRPr lang="en-US" altLang="zh-CN" sz="28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黑体" panose="02010609060101010101" pitchFamily="49" charset="-122"/>
                        <a:cs typeface="+mn-cs"/>
                      </a:endParaRPr>
                    </a:p>
                  </a:txBody>
                  <a:tcPr marL="91441" marR="91441" marT="45730" marB="4573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noFill/>
                  </a:tcPr>
                </a:tc>
              </a:tr>
              <a:tr h="593447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lang="zh-CN" altLang="en-US" sz="2800" b="1" dirty="0" smtClean="0">
                        <a:solidFill>
                          <a:srgbClr val="FFFF00"/>
                        </a:solidFill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marL="91441" marR="91441" marT="45730" marB="4573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800" b="0" dirty="0" smtClean="0">
                          <a:solidFill>
                            <a:schemeClr val="tx1"/>
                          </a:solidFill>
                          <a:effectLst/>
                          <a:ea typeface="黑体" panose="02010609060101010101" pitchFamily="49" charset="-122"/>
                        </a:rPr>
                        <a:t>军事刑法类</a:t>
                      </a:r>
                      <a:endParaRPr lang="zh-CN" altLang="en-US" sz="2800" b="0" dirty="0" smtClean="0">
                        <a:solidFill>
                          <a:schemeClr val="tx1"/>
                        </a:solidFill>
                        <a:effectLst/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marL="91441" marR="91441" marT="45730" marB="4573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黑体" panose="02010609060101010101" pitchFamily="49" charset="-122"/>
                          <a:cs typeface="+mn-cs"/>
                        </a:rPr>
                        <a:t>特区驻军法类</a:t>
                      </a:r>
                      <a:endParaRPr lang="en-US" altLang="zh-CN" sz="28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黑体" panose="02010609060101010101" pitchFamily="49" charset="-122"/>
                        <a:cs typeface="+mn-cs"/>
                      </a:endParaRPr>
                    </a:p>
                  </a:txBody>
                  <a:tcPr marL="91441" marR="91441" marT="45730" marB="4573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3447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800" b="1" dirty="0" smtClean="0">
                        <a:solidFill>
                          <a:srgbClr val="FFFF00"/>
                        </a:solidFill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marL="91441" marR="91441" marT="45730" marB="45730" anchor="ctr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800" b="0" dirty="0" smtClean="0">
                          <a:solidFill>
                            <a:schemeClr val="tx1"/>
                          </a:solidFill>
                          <a:effectLst/>
                          <a:ea typeface="黑体" panose="02010609060101010101" pitchFamily="49" charset="-122"/>
                        </a:rPr>
                        <a:t>军事诉讼法类</a:t>
                      </a:r>
                      <a:endParaRPr lang="zh-CN" altLang="en-US" sz="2800" b="0" dirty="0" smtClean="0">
                        <a:solidFill>
                          <a:schemeClr val="tx1"/>
                        </a:solidFill>
                        <a:effectLst/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marL="91441" marR="91441" marT="45730" marB="45730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黑体" panose="02010609060101010101" pitchFamily="49" charset="-122"/>
                          <a:cs typeface="+mn-cs"/>
                        </a:rPr>
                        <a:t>紧急状态法类</a:t>
                      </a:r>
                      <a:endParaRPr lang="en-US" altLang="zh-CN" sz="28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黑体" panose="02010609060101010101" pitchFamily="49" charset="-122"/>
                        <a:cs typeface="+mn-cs"/>
                      </a:endParaRPr>
                    </a:p>
                  </a:txBody>
                  <a:tcPr marL="91441" marR="91441" marT="45730" marB="45730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3447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800" b="1" dirty="0" smtClean="0">
                        <a:solidFill>
                          <a:srgbClr val="FFFF00"/>
                        </a:solidFill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marL="91441" marR="91441" marT="45730" marB="45730" anchor="ctr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800" b="0" dirty="0" smtClean="0">
                          <a:solidFill>
                            <a:schemeClr val="tx1"/>
                          </a:solidFill>
                          <a:effectLst/>
                          <a:ea typeface="黑体" panose="02010609060101010101" pitchFamily="49" charset="-122"/>
                        </a:rPr>
                        <a:t>国防经济法类</a:t>
                      </a:r>
                      <a:endParaRPr lang="zh-CN" altLang="en-US" sz="2800" b="0" dirty="0" smtClean="0">
                        <a:solidFill>
                          <a:schemeClr val="tx1"/>
                        </a:solidFill>
                        <a:effectLst/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marL="91441" marR="91441" marT="45730" marB="45730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黑体" panose="02010609060101010101" pitchFamily="49" charset="-122"/>
                          <a:cs typeface="+mn-cs"/>
                        </a:rPr>
                        <a:t>战争法类</a:t>
                      </a:r>
                      <a:endParaRPr lang="en-US" altLang="zh-CN" sz="28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黑体" panose="02010609060101010101" pitchFamily="49" charset="-122"/>
                        <a:cs typeface="+mn-cs"/>
                      </a:endParaRPr>
                    </a:p>
                  </a:txBody>
                  <a:tcPr marL="91441" marR="91441" marT="45730" marB="45730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3447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800" b="1" dirty="0" smtClean="0">
                        <a:solidFill>
                          <a:srgbClr val="FFFF00"/>
                        </a:solidFill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marL="91441" marR="91441" marT="45730" marB="45730" anchor="ctr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800" b="0" dirty="0" smtClean="0">
                          <a:solidFill>
                            <a:schemeClr val="tx1"/>
                          </a:solidFill>
                          <a:effectLst/>
                          <a:ea typeface="黑体" panose="02010609060101010101" pitchFamily="49" charset="-122"/>
                        </a:rPr>
                        <a:t>国防科技工业法类</a:t>
                      </a:r>
                      <a:endParaRPr lang="zh-CN" altLang="en-US" sz="2800" b="0" dirty="0" smtClean="0">
                        <a:solidFill>
                          <a:schemeClr val="tx1"/>
                        </a:solidFill>
                        <a:effectLst/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marL="91441" marR="91441" marT="45730" marB="45730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黑体" panose="02010609060101010101" pitchFamily="49" charset="-122"/>
                          <a:cs typeface="+mn-cs"/>
                        </a:rPr>
                        <a:t>对外军事关系法类</a:t>
                      </a:r>
                      <a:endParaRPr lang="en-US" altLang="zh-CN" sz="28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黑体" panose="02010609060101010101" pitchFamily="49" charset="-122"/>
                        <a:cs typeface="+mn-cs"/>
                      </a:endParaRPr>
                    </a:p>
                  </a:txBody>
                  <a:tcPr marL="91441" marR="91441" marT="45730" marB="45730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7467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zh-CN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二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、国防法规主要内容（主要</a:t>
            </a:r>
            <a:r>
              <a:rPr lang="zh-CN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国防法规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介绍）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grpSp>
        <p:nvGrpSpPr>
          <p:cNvPr id="55" name="组合 54"/>
          <p:cNvGrpSpPr/>
          <p:nvPr/>
        </p:nvGrpSpPr>
        <p:grpSpPr>
          <a:xfrm>
            <a:off x="126933" y="1663246"/>
            <a:ext cx="11935126" cy="4154693"/>
            <a:chOff x="47031" y="1663246"/>
            <a:chExt cx="11935126" cy="4154693"/>
          </a:xfrm>
        </p:grpSpPr>
        <p:pic>
          <p:nvPicPr>
            <p:cNvPr id="11270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31" y="1663246"/>
              <a:ext cx="2187244" cy="41479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271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9017" y="1663246"/>
              <a:ext cx="2539722" cy="41479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272" name="Picture 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3151" y="1670019"/>
              <a:ext cx="2561951" cy="41479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273" name="Picture 9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2084" y="1670019"/>
              <a:ext cx="2611006" cy="41479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268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87787" y="1676791"/>
              <a:ext cx="2440878" cy="41411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274" name="Picture 10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31054" y="1676791"/>
              <a:ext cx="2351103" cy="41411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62879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（一）中华人民共和国国防法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pic>
        <p:nvPicPr>
          <p:cNvPr id="52" name="图片 51"/>
          <p:cNvPicPr>
            <a:picLocks noChangeAspect="1"/>
          </p:cNvPicPr>
          <p:nvPr/>
        </p:nvPicPr>
        <p:blipFill>
          <a:blip r:embed="rId2"/>
          <a:srcRect l="13452" r="14098"/>
          <a:stretch>
            <a:fillRect/>
          </a:stretch>
        </p:blipFill>
        <p:spPr>
          <a:xfrm>
            <a:off x="529953" y="1710962"/>
            <a:ext cx="3069590" cy="413893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3811175" y="1720840"/>
            <a:ext cx="7675432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</a:pPr>
            <a:r>
              <a:rPr lang="zh-CN" altLang="en-US" sz="2400" b="1" dirty="0" smtClean="0">
                <a:solidFill>
                  <a:srgbClr val="FF0000"/>
                </a:solidFill>
              </a:rPr>
              <a:t>✎首部：</a:t>
            </a:r>
            <a:r>
              <a:rPr lang="zh-CN" altLang="en-US" sz="24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新中国第一部国防法是1997年颁布实施的。</a:t>
            </a:r>
          </a:p>
          <a:p>
            <a:pPr>
              <a:lnSpc>
                <a:spcPts val="4500"/>
              </a:lnSpc>
            </a:pPr>
            <a:r>
              <a:rPr lang="zh-CN" altLang="en-US" sz="2400" b="1" dirty="0" smtClean="0">
                <a:solidFill>
                  <a:srgbClr val="FF0000"/>
                </a:solidFill>
              </a:rPr>
              <a:t>✎ </a:t>
            </a:r>
            <a:r>
              <a:rPr lang="zh-CN" altLang="en-US" sz="24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2009年8月27日</a:t>
            </a: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，十一届全国人大常委会第十次</a:t>
            </a:r>
            <a:r>
              <a:rPr lang="zh-CN" altLang="en-US" sz="24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会议对</a:t>
            </a: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国防法做了个别的修订。</a:t>
            </a:r>
          </a:p>
          <a:p>
            <a:pPr>
              <a:lnSpc>
                <a:spcPts val="4500"/>
              </a:lnSpc>
            </a:pPr>
            <a:r>
              <a:rPr lang="zh-CN" altLang="en-US" sz="2400" b="1" dirty="0">
                <a:solidFill>
                  <a:srgbClr val="FF0000"/>
                </a:solidFill>
              </a:rPr>
              <a:t>✎ 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最新：</a:t>
            </a:r>
            <a:r>
              <a:rPr lang="zh-CN" altLang="en-US" sz="24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2020年12月26日</a:t>
            </a: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十三届全国人大常委会第二十四次</a:t>
            </a:r>
            <a:r>
              <a:rPr lang="zh-CN" altLang="en-US" sz="24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会议修订国防法，</a:t>
            </a: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修订后的国防法共12章、73条。自2021年1月1日起施行</a:t>
            </a:r>
            <a:r>
              <a:rPr lang="zh-CN" altLang="en-US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165135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（一）中华人民共和国国防法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pic>
        <p:nvPicPr>
          <p:cNvPr id="52" name="图片 51"/>
          <p:cNvPicPr>
            <a:picLocks noChangeAspect="1"/>
          </p:cNvPicPr>
          <p:nvPr/>
        </p:nvPicPr>
        <p:blipFill>
          <a:blip r:embed="rId2"/>
          <a:srcRect l="13452" r="14098"/>
          <a:stretch>
            <a:fillRect/>
          </a:stretch>
        </p:blipFill>
        <p:spPr>
          <a:xfrm>
            <a:off x="529953" y="1710962"/>
            <a:ext cx="3069590" cy="4138930"/>
          </a:xfrm>
          <a:prstGeom prst="rect">
            <a:avLst/>
          </a:prstGeom>
        </p:spPr>
      </p:pic>
      <p:sp>
        <p:nvSpPr>
          <p:cNvPr id="5" name="文本框 8"/>
          <p:cNvSpPr txBox="1"/>
          <p:nvPr/>
        </p:nvSpPr>
        <p:spPr>
          <a:xfrm>
            <a:off x="4014651" y="1597750"/>
            <a:ext cx="794221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6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► </a:t>
            </a:r>
            <a:r>
              <a:rPr sz="2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黑体" pitchFamily="49" charset="-122"/>
                <a:ea typeface="黑体" pitchFamily="49" charset="-122"/>
              </a:rPr>
              <a:t>规定了国防法的适用范围</a:t>
            </a:r>
            <a:endParaRPr sz="2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黑体" pitchFamily="49" charset="-122"/>
              <a:ea typeface="黑体" pitchFamily="49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6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► </a:t>
            </a:r>
            <a:r>
              <a:rPr sz="2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黑体" pitchFamily="49" charset="-122"/>
                <a:ea typeface="黑体" pitchFamily="49" charset="-122"/>
              </a:rPr>
              <a:t>规定了国防的地位、性质和原则</a:t>
            </a:r>
            <a:endParaRPr sz="2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黑体" pitchFamily="49" charset="-122"/>
              <a:ea typeface="黑体" pitchFamily="49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6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► </a:t>
            </a:r>
            <a:r>
              <a:rPr sz="2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黑体" pitchFamily="49" charset="-122"/>
                <a:ea typeface="黑体" pitchFamily="49" charset="-122"/>
              </a:rPr>
              <a:t>规定了国家机关的国防职权</a:t>
            </a:r>
            <a:endParaRPr sz="2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黑体" pitchFamily="49" charset="-122"/>
              <a:ea typeface="黑体" pitchFamily="49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6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► </a:t>
            </a:r>
            <a:r>
              <a:rPr sz="2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黑体" pitchFamily="49" charset="-122"/>
                <a:ea typeface="黑体" pitchFamily="49" charset="-122"/>
              </a:rPr>
              <a:t>规定了武装力量的组成、性质、任务和建设方针、原则及目标、要求</a:t>
            </a:r>
            <a:endParaRPr sz="2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黑体" pitchFamily="49" charset="-122"/>
              <a:ea typeface="黑体" pitchFamily="49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6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► </a:t>
            </a:r>
            <a:r>
              <a:rPr sz="2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黑体" pitchFamily="49" charset="-122"/>
                <a:ea typeface="黑体" pitchFamily="49" charset="-122"/>
              </a:rPr>
              <a:t>规定了公民、组织的国防义务和权利</a:t>
            </a:r>
            <a:endParaRPr sz="2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黑体" pitchFamily="49" charset="-122"/>
              <a:ea typeface="黑体" pitchFamily="49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6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►</a:t>
            </a:r>
            <a:r>
              <a:rPr lang="zh-CN" altLang="en-US" sz="2600" b="1" dirty="0" smtClean="0">
                <a:latin typeface="黑体" pitchFamily="49" charset="-122"/>
                <a:ea typeface="黑体" pitchFamily="49" charset="-122"/>
              </a:rPr>
              <a:t> </a:t>
            </a:r>
            <a:r>
              <a:rPr sz="2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黑体" pitchFamily="49" charset="-122"/>
                <a:ea typeface="黑体" pitchFamily="49" charset="-122"/>
              </a:rPr>
              <a:t>规定了军人的义务和权益</a:t>
            </a:r>
            <a:endParaRPr sz="2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黑体" pitchFamily="49" charset="-122"/>
              <a:ea typeface="黑体" pitchFamily="49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6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► </a:t>
            </a:r>
            <a:r>
              <a:rPr sz="2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黑体" pitchFamily="49" charset="-122"/>
                <a:ea typeface="黑体" pitchFamily="49" charset="-122"/>
              </a:rPr>
              <a:t>规定了对外军事关系</a:t>
            </a:r>
            <a:endParaRPr sz="2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64487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（一）中华人民共和国国防法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pic>
        <p:nvPicPr>
          <p:cNvPr id="52" name="图片 51"/>
          <p:cNvPicPr>
            <a:picLocks noChangeAspect="1"/>
          </p:cNvPicPr>
          <p:nvPr/>
        </p:nvPicPr>
        <p:blipFill>
          <a:blip r:embed="rId2"/>
          <a:srcRect l="13452" r="14098"/>
          <a:stretch>
            <a:fillRect/>
          </a:stretch>
        </p:blipFill>
        <p:spPr>
          <a:xfrm>
            <a:off x="529953" y="1710962"/>
            <a:ext cx="3069590" cy="4138930"/>
          </a:xfrm>
          <a:prstGeom prst="rect">
            <a:avLst/>
          </a:prstGeom>
        </p:spPr>
      </p:pic>
      <p:sp>
        <p:nvSpPr>
          <p:cNvPr id="5" name="文本框 8"/>
          <p:cNvSpPr txBox="1"/>
          <p:nvPr/>
        </p:nvSpPr>
        <p:spPr>
          <a:xfrm>
            <a:off x="3882434" y="2295073"/>
            <a:ext cx="399011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zh-CN" altLang="en-US" sz="2400" dirty="0" smtClean="0">
                <a:solidFill>
                  <a:srgbClr val="FF0000"/>
                </a:solidFill>
              </a:rPr>
              <a:t>✈</a:t>
            </a:r>
            <a:r>
              <a:rPr lang="zh-CN" altLang="en-US" sz="24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强化</a:t>
            </a: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了党对国防活动的集中统一领导。</a:t>
            </a:r>
          </a:p>
          <a:p>
            <a:pPr>
              <a:lnSpc>
                <a:spcPts val="3000"/>
              </a:lnSpc>
            </a:pPr>
            <a:r>
              <a:rPr lang="zh-CN" altLang="en-US" sz="2400" dirty="0">
                <a:solidFill>
                  <a:srgbClr val="FF0000"/>
                </a:solidFill>
              </a:rPr>
              <a:t>✈</a:t>
            </a:r>
            <a:r>
              <a:rPr lang="zh-CN" altLang="en-US" sz="24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完善</a:t>
            </a: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了国家机构的国防职权。 </a:t>
            </a:r>
          </a:p>
          <a:p>
            <a:pPr>
              <a:lnSpc>
                <a:spcPts val="3000"/>
              </a:lnSpc>
            </a:pPr>
            <a:r>
              <a:rPr lang="zh-CN" altLang="en-US" sz="2400" dirty="0">
                <a:solidFill>
                  <a:srgbClr val="FF0000"/>
                </a:solidFill>
              </a:rPr>
              <a:t>✈</a:t>
            </a:r>
            <a:r>
              <a:rPr lang="zh-CN" altLang="en-US" sz="24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完善</a:t>
            </a: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了武装力量法律制度。</a:t>
            </a:r>
          </a:p>
          <a:p>
            <a:pPr>
              <a:lnSpc>
                <a:spcPts val="3000"/>
              </a:lnSpc>
            </a:pPr>
            <a:r>
              <a:rPr lang="zh-CN" altLang="en-US" sz="2400" dirty="0">
                <a:solidFill>
                  <a:srgbClr val="FF0000"/>
                </a:solidFill>
              </a:rPr>
              <a:t>✈</a:t>
            </a:r>
            <a:r>
              <a:rPr lang="zh-CN" altLang="en-US" sz="24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拓宽</a:t>
            </a: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了国防活动的领域。</a:t>
            </a:r>
          </a:p>
          <a:p>
            <a:pPr>
              <a:lnSpc>
                <a:spcPts val="3000"/>
              </a:lnSpc>
            </a:pPr>
            <a:r>
              <a:rPr lang="zh-CN" altLang="en-US" sz="2400" dirty="0">
                <a:solidFill>
                  <a:srgbClr val="FF0000"/>
                </a:solidFill>
              </a:rPr>
              <a:t>✈</a:t>
            </a:r>
            <a:r>
              <a:rPr lang="zh-CN" altLang="en-US" sz="24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完善</a:t>
            </a: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了国防科研生产和军事采购法律制度</a:t>
            </a:r>
            <a:r>
              <a:rPr lang="zh-CN" altLang="en-US" sz="24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2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989002" y="1710962"/>
            <a:ext cx="52116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新国防法修订涉及的十个方面：</a:t>
            </a:r>
            <a:endParaRPr lang="en-US" altLang="zh-CN" sz="28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872548" y="2281101"/>
            <a:ext cx="386660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zh-CN" altLang="en-US" sz="2400" dirty="0">
                <a:solidFill>
                  <a:srgbClr val="FF0000"/>
                </a:solidFill>
              </a:rPr>
              <a:t>✈</a:t>
            </a:r>
            <a:r>
              <a:rPr lang="zh-CN" altLang="en-US" sz="24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完善了国防经费和国防资产法律制度。</a:t>
            </a:r>
          </a:p>
          <a:p>
            <a:pPr>
              <a:lnSpc>
                <a:spcPts val="3000"/>
              </a:lnSpc>
            </a:pPr>
            <a:r>
              <a:rPr lang="zh-CN" altLang="en-US" sz="2400" dirty="0">
                <a:solidFill>
                  <a:srgbClr val="FF0000"/>
                </a:solidFill>
              </a:rPr>
              <a:t>✈</a:t>
            </a:r>
            <a:r>
              <a:rPr lang="zh-CN" altLang="en-US" sz="24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完善了国防教育法律制度。</a:t>
            </a:r>
          </a:p>
          <a:p>
            <a:pPr>
              <a:lnSpc>
                <a:spcPts val="3000"/>
              </a:lnSpc>
            </a:pPr>
            <a:r>
              <a:rPr lang="zh-CN" altLang="en-US" sz="2400" dirty="0">
                <a:solidFill>
                  <a:srgbClr val="FF0000"/>
                </a:solidFill>
              </a:rPr>
              <a:t>✈</a:t>
            </a:r>
            <a:r>
              <a:rPr lang="zh-CN" altLang="en-US" sz="24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完善了国防动员法律制度。</a:t>
            </a:r>
          </a:p>
          <a:p>
            <a:pPr>
              <a:lnSpc>
                <a:spcPts val="3000"/>
              </a:lnSpc>
            </a:pPr>
            <a:r>
              <a:rPr lang="zh-CN" altLang="en-US" sz="2400" dirty="0">
                <a:solidFill>
                  <a:srgbClr val="FF0000"/>
                </a:solidFill>
              </a:rPr>
              <a:t>✈</a:t>
            </a:r>
            <a:r>
              <a:rPr lang="zh-CN" altLang="en-US" sz="24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强化了军人义务与权益保护。</a:t>
            </a:r>
          </a:p>
          <a:p>
            <a:pPr>
              <a:lnSpc>
                <a:spcPts val="3000"/>
              </a:lnSpc>
            </a:pPr>
            <a:r>
              <a:rPr lang="zh-CN" altLang="en-US" sz="2400" dirty="0">
                <a:solidFill>
                  <a:srgbClr val="FF0000"/>
                </a:solidFill>
              </a:rPr>
              <a:t>✈</a:t>
            </a:r>
            <a:r>
              <a:rPr lang="zh-CN" altLang="en-US" sz="24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完善了对外军事关系法律制度。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56946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（二）中华人民共和国国家安全法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811173" y="3253548"/>
            <a:ext cx="7753809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</a:pPr>
            <a:r>
              <a:rPr lang="zh-CN" altLang="en-US" sz="2400" b="1" dirty="0" smtClean="0">
                <a:solidFill>
                  <a:srgbClr val="FF0000"/>
                </a:solidFill>
              </a:rPr>
              <a:t>✎ </a:t>
            </a:r>
            <a:r>
              <a:rPr lang="zh-CN" altLang="en-US" sz="24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明确</a:t>
            </a: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了国家安全内涵、国家安全领导体制和运行机制</a:t>
            </a:r>
          </a:p>
          <a:p>
            <a:pPr>
              <a:lnSpc>
                <a:spcPts val="3600"/>
              </a:lnSpc>
            </a:pPr>
            <a:r>
              <a:rPr lang="zh-CN" altLang="en-US" sz="2400" b="1" dirty="0" smtClean="0">
                <a:solidFill>
                  <a:srgbClr val="FF0000"/>
                </a:solidFill>
              </a:rPr>
              <a:t>✎ </a:t>
            </a:r>
            <a:r>
              <a:rPr lang="zh-CN" altLang="en-US" sz="24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明确</a:t>
            </a: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了维护国家安全的任务</a:t>
            </a:r>
          </a:p>
          <a:p>
            <a:pPr>
              <a:lnSpc>
                <a:spcPts val="3600"/>
              </a:lnSpc>
            </a:pPr>
            <a:r>
              <a:rPr lang="zh-CN" altLang="en-US" sz="2400" b="1" dirty="0" smtClean="0">
                <a:solidFill>
                  <a:srgbClr val="FF0000"/>
                </a:solidFill>
              </a:rPr>
              <a:t>✎ </a:t>
            </a:r>
            <a:r>
              <a:rPr lang="zh-CN" altLang="en-US" sz="24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规定</a:t>
            </a: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了国家机关维护国家安全的职责</a:t>
            </a:r>
          </a:p>
          <a:p>
            <a:pPr>
              <a:lnSpc>
                <a:spcPts val="3600"/>
              </a:lnSpc>
            </a:pPr>
            <a:r>
              <a:rPr lang="zh-CN" altLang="en-US" sz="2400" b="1" dirty="0" smtClean="0">
                <a:solidFill>
                  <a:srgbClr val="FF0000"/>
                </a:solidFill>
              </a:rPr>
              <a:t>✎ </a:t>
            </a:r>
            <a:r>
              <a:rPr lang="zh-CN" altLang="en-US" sz="24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确定</a:t>
            </a: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了国家安全制度</a:t>
            </a:r>
          </a:p>
          <a:p>
            <a:pPr>
              <a:lnSpc>
                <a:spcPts val="3600"/>
              </a:lnSpc>
            </a:pPr>
            <a:r>
              <a:rPr lang="zh-CN" altLang="en-US" sz="2400" b="1" dirty="0" smtClean="0">
                <a:solidFill>
                  <a:srgbClr val="FF0000"/>
                </a:solidFill>
              </a:rPr>
              <a:t>✎ </a:t>
            </a:r>
            <a:r>
              <a:rPr lang="zh-CN" altLang="en-US" sz="24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确定</a:t>
            </a: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了维护国家安全的一系列保障措施</a:t>
            </a:r>
          </a:p>
          <a:p>
            <a:pPr>
              <a:lnSpc>
                <a:spcPts val="3600"/>
              </a:lnSpc>
            </a:pPr>
            <a:r>
              <a:rPr lang="zh-CN" altLang="en-US" sz="2400" b="1" dirty="0" smtClean="0">
                <a:solidFill>
                  <a:srgbClr val="FF0000"/>
                </a:solidFill>
              </a:rPr>
              <a:t>✎ </a:t>
            </a:r>
            <a:r>
              <a:rPr lang="zh-CN" altLang="en-US" sz="24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规定</a:t>
            </a: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了公民、组织维护国家安全的义务和</a:t>
            </a:r>
            <a:r>
              <a:rPr lang="zh-CN" altLang="en-US" sz="24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权利</a:t>
            </a:r>
            <a:endParaRPr lang="en-US" altLang="zh-CN" sz="240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ts val="3600"/>
              </a:lnSpc>
            </a:pPr>
            <a:r>
              <a:rPr lang="zh-CN" altLang="en-US" sz="2400" b="1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每年4月15日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为全民国家安全教育日</a:t>
            </a:r>
            <a:r>
              <a:rPr lang="zh-CN" altLang="en-US" sz="2400" b="1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2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881" y="1720840"/>
            <a:ext cx="2991310" cy="4138930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7" name="矩形 6"/>
          <p:cNvSpPr/>
          <p:nvPr/>
        </p:nvSpPr>
        <p:spPr>
          <a:xfrm>
            <a:off x="3950510" y="1561288"/>
            <a:ext cx="772768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首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颁于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1993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年，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2014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11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日，第十二届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全国人大常务委员会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第十一次会议审议通过了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《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中华人民共和国反间谍法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》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，相应废止了原有的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《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国家安全法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》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。现行的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《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国家安全法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》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由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2015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日第十二届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全国人大常委会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第十五次会议通过，同日中华人民共和国主席第二十九号令颁布，并自颁布之日起施行。</a:t>
            </a:r>
            <a:endParaRPr lang="en-US" altLang="zh-CN" sz="200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57562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Line 91"/>
          <p:cNvSpPr>
            <a:spLocks noChangeShapeType="1"/>
          </p:cNvSpPr>
          <p:nvPr/>
        </p:nvSpPr>
        <p:spPr bwMode="invGray">
          <a:xfrm>
            <a:off x="5484099" y="1194481"/>
            <a:ext cx="6272983" cy="0"/>
          </a:xfrm>
          <a:prstGeom prst="line">
            <a:avLst/>
          </a:prstGeom>
          <a:noFill/>
          <a:ln w="9525">
            <a:solidFill>
              <a:srgbClr val="FFFFFF">
                <a:alpha val="20000"/>
              </a:srgbClr>
            </a:solidFill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黑体" pitchFamily="2" charset="-122"/>
              <a:ea typeface="黑体" pitchFamily="2" charset="-122"/>
            </a:endParaRPr>
          </a:p>
        </p:txBody>
      </p:sp>
      <p:grpSp>
        <p:nvGrpSpPr>
          <p:cNvPr id="7" name="Group 30"/>
          <p:cNvGrpSpPr>
            <a:grpSpLocks/>
          </p:cNvGrpSpPr>
          <p:nvPr/>
        </p:nvGrpSpPr>
        <p:grpSpPr bwMode="auto">
          <a:xfrm flipH="1">
            <a:off x="635780" y="2002137"/>
            <a:ext cx="3438077" cy="3429794"/>
            <a:chOff x="1955" y="1224"/>
            <a:chExt cx="1911" cy="1911"/>
          </a:xfrm>
        </p:grpSpPr>
        <p:sp>
          <p:nvSpPr>
            <p:cNvPr id="13384" name="Oval 31"/>
            <p:cNvSpPr>
              <a:spLocks noChangeArrowheads="1"/>
            </p:cNvSpPr>
            <p:nvPr/>
          </p:nvSpPr>
          <p:spPr bwMode="gray">
            <a:xfrm>
              <a:off x="1955" y="1224"/>
              <a:ext cx="1911" cy="1911"/>
            </a:xfrm>
            <a:prstGeom prst="ellipse">
              <a:avLst/>
            </a:prstGeom>
            <a:noFill/>
            <a:ln w="12700" algn="ctr">
              <a:solidFill>
                <a:srgbClr val="A6B0DA">
                  <a:alpha val="5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1800">
                <a:latin typeface="黑体" pitchFamily="2" charset="-122"/>
                <a:ea typeface="黑体" pitchFamily="2" charset="-122"/>
              </a:endParaRPr>
            </a:p>
          </p:txBody>
        </p:sp>
        <p:sp>
          <p:nvSpPr>
            <p:cNvPr id="13385" name="Oval 32"/>
            <p:cNvSpPr>
              <a:spLocks noChangeArrowheads="1"/>
            </p:cNvSpPr>
            <p:nvPr/>
          </p:nvSpPr>
          <p:spPr bwMode="gray">
            <a:xfrm>
              <a:off x="2080" y="1355"/>
              <a:ext cx="1660" cy="1660"/>
            </a:xfrm>
            <a:prstGeom prst="ellipse">
              <a:avLst/>
            </a:prstGeom>
            <a:noFill/>
            <a:ln w="28575" algn="ctr">
              <a:solidFill>
                <a:srgbClr val="A6B0DA">
                  <a:alpha val="5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1800">
                <a:latin typeface="黑体" pitchFamily="2" charset="-122"/>
                <a:ea typeface="黑体" pitchFamily="2" charset="-122"/>
              </a:endParaRPr>
            </a:p>
          </p:txBody>
        </p:sp>
        <p:sp>
          <p:nvSpPr>
            <p:cNvPr id="13386" name="Oval 33"/>
            <p:cNvSpPr>
              <a:spLocks noChangeArrowheads="1"/>
            </p:cNvSpPr>
            <p:nvPr/>
          </p:nvSpPr>
          <p:spPr bwMode="gray">
            <a:xfrm>
              <a:off x="2218" y="1499"/>
              <a:ext cx="1396" cy="1396"/>
            </a:xfrm>
            <a:prstGeom prst="ellipse">
              <a:avLst/>
            </a:prstGeom>
            <a:noFill/>
            <a:ln w="38100" algn="ctr">
              <a:solidFill>
                <a:srgbClr val="A6B0DA">
                  <a:alpha val="5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1800">
                <a:latin typeface="黑体" pitchFamily="2" charset="-122"/>
                <a:ea typeface="黑体" pitchFamily="2" charset="-122"/>
              </a:endParaRPr>
            </a:p>
          </p:txBody>
        </p:sp>
        <p:sp>
          <p:nvSpPr>
            <p:cNvPr id="13387" name="Oval 34"/>
            <p:cNvSpPr>
              <a:spLocks noChangeArrowheads="1"/>
            </p:cNvSpPr>
            <p:nvPr/>
          </p:nvSpPr>
          <p:spPr bwMode="gray">
            <a:xfrm>
              <a:off x="2338" y="1643"/>
              <a:ext cx="1132" cy="1132"/>
            </a:xfrm>
            <a:prstGeom prst="ellipse">
              <a:avLst/>
            </a:prstGeom>
            <a:noFill/>
            <a:ln w="57150" algn="ctr">
              <a:solidFill>
                <a:srgbClr val="A6B0DA">
                  <a:alpha val="5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1800">
                <a:latin typeface="黑体" pitchFamily="2" charset="-122"/>
                <a:ea typeface="黑体" pitchFamily="2" charset="-122"/>
              </a:endParaRPr>
            </a:p>
          </p:txBody>
        </p:sp>
        <p:sp>
          <p:nvSpPr>
            <p:cNvPr id="13388" name="Oval 35"/>
            <p:cNvSpPr>
              <a:spLocks noChangeArrowheads="1"/>
            </p:cNvSpPr>
            <p:nvPr/>
          </p:nvSpPr>
          <p:spPr bwMode="gray">
            <a:xfrm>
              <a:off x="2476" y="1781"/>
              <a:ext cx="868" cy="868"/>
            </a:xfrm>
            <a:prstGeom prst="ellipse">
              <a:avLst/>
            </a:prstGeom>
            <a:noFill/>
            <a:ln w="57150" algn="ctr">
              <a:solidFill>
                <a:srgbClr val="A6B0DA">
                  <a:alpha val="5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1800">
                <a:latin typeface="黑体" pitchFamily="2" charset="-122"/>
                <a:ea typeface="黑体" pitchFamily="2" charset="-122"/>
              </a:endParaRPr>
            </a:p>
          </p:txBody>
        </p:sp>
        <p:sp>
          <p:nvSpPr>
            <p:cNvPr id="13389" name="Oval 36"/>
            <p:cNvSpPr>
              <a:spLocks noChangeArrowheads="1"/>
            </p:cNvSpPr>
            <p:nvPr/>
          </p:nvSpPr>
          <p:spPr bwMode="gray">
            <a:xfrm>
              <a:off x="2602" y="1901"/>
              <a:ext cx="616" cy="616"/>
            </a:xfrm>
            <a:prstGeom prst="ellipse">
              <a:avLst/>
            </a:prstGeom>
            <a:noFill/>
            <a:ln w="76200" algn="ctr">
              <a:solidFill>
                <a:srgbClr val="A6B0DA">
                  <a:alpha val="5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1800">
                <a:latin typeface="黑体" pitchFamily="2" charset="-122"/>
                <a:ea typeface="黑体" pitchFamily="2" charset="-122"/>
              </a:endParaRPr>
            </a:p>
          </p:txBody>
        </p:sp>
        <p:sp>
          <p:nvSpPr>
            <p:cNvPr id="13390" name="Oval 37"/>
            <p:cNvSpPr>
              <a:spLocks noChangeArrowheads="1"/>
            </p:cNvSpPr>
            <p:nvPr/>
          </p:nvSpPr>
          <p:spPr bwMode="gray">
            <a:xfrm>
              <a:off x="2716" y="2021"/>
              <a:ext cx="388" cy="388"/>
            </a:xfrm>
            <a:prstGeom prst="ellipse">
              <a:avLst/>
            </a:prstGeom>
            <a:noFill/>
            <a:ln w="9525" algn="ctr">
              <a:solidFill>
                <a:srgbClr val="A6B0DA">
                  <a:alpha val="5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1800">
                <a:latin typeface="黑体" pitchFamily="2" charset="-122"/>
                <a:ea typeface="黑体" pitchFamily="2" charset="-122"/>
              </a:endParaRPr>
            </a:p>
          </p:txBody>
        </p:sp>
      </p:grpSp>
      <p:pic>
        <p:nvPicPr>
          <p:cNvPr id="13319" name="Picture 38" descr="worldmap_ani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1556411" y="2973913"/>
            <a:ext cx="1609515" cy="1613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" name="组合 15"/>
          <p:cNvGrpSpPr/>
          <p:nvPr/>
        </p:nvGrpSpPr>
        <p:grpSpPr>
          <a:xfrm>
            <a:off x="4314562" y="2015123"/>
            <a:ext cx="6460628" cy="2686781"/>
            <a:chOff x="4314562" y="2015123"/>
            <a:chExt cx="6460628" cy="2686781"/>
          </a:xfrm>
        </p:grpSpPr>
        <p:grpSp>
          <p:nvGrpSpPr>
            <p:cNvPr id="8" name="Group 55"/>
            <p:cNvGrpSpPr>
              <a:grpSpLocks noChangeAspect="1"/>
            </p:cNvGrpSpPr>
            <p:nvPr/>
          </p:nvGrpSpPr>
          <p:grpSpPr bwMode="auto">
            <a:xfrm rot="4976862" flipH="1">
              <a:off x="4304950" y="3169096"/>
              <a:ext cx="487475" cy="468251"/>
              <a:chOff x="1944" y="1111"/>
              <a:chExt cx="204" cy="196"/>
            </a:xfrm>
          </p:grpSpPr>
          <p:pic>
            <p:nvPicPr>
              <p:cNvPr id="13367" name="Picture 56" descr="circuler_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 flipH="1">
                <a:off x="1961" y="1124"/>
                <a:ext cx="174" cy="1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9" name="Oval 57"/>
              <p:cNvGrpSpPr>
                <a:grpSpLocks/>
              </p:cNvGrpSpPr>
              <p:nvPr/>
            </p:nvGrpSpPr>
            <p:grpSpPr bwMode="auto">
              <a:xfrm rot="4976862" flipH="1">
                <a:off x="1959" y="1120"/>
                <a:ext cx="179" cy="179"/>
                <a:chOff x="5151120" y="4035552"/>
                <a:chExt cx="426720" cy="426720"/>
              </a:xfrm>
            </p:grpSpPr>
            <p:pic>
              <p:nvPicPr>
                <p:cNvPr id="13382" name="Oval 57"/>
                <p:cNvPicPr>
                  <a:picLocks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gray">
                <a:xfrm>
                  <a:off x="5151120" y="4035552"/>
                  <a:ext cx="426720" cy="4267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3383" name="Text Box 32"/>
                <p:cNvSpPr txBox="1">
                  <a:spLocks noChangeArrowheads="1"/>
                </p:cNvSpPr>
                <p:nvPr/>
              </p:nvSpPr>
              <p:spPr bwMode="auto">
                <a:xfrm rot="4976862">
                  <a:off x="5217632" y="4102138"/>
                  <a:ext cx="292249" cy="2905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sz="2000">
                    <a:solidFill>
                      <a:srgbClr val="000066"/>
                    </a:solidFill>
                    <a:latin typeface="黑体" pitchFamily="2" charset="-122"/>
                    <a:ea typeface="黑体" pitchFamily="2" charset="-122"/>
                  </a:endParaRPr>
                </a:p>
              </p:txBody>
            </p:sp>
          </p:grpSp>
          <p:grpSp>
            <p:nvGrpSpPr>
              <p:cNvPr id="10" name="Group 58"/>
              <p:cNvGrpSpPr>
                <a:grpSpLocks/>
              </p:cNvGrpSpPr>
              <p:nvPr/>
            </p:nvGrpSpPr>
            <p:grpSpPr bwMode="auto">
              <a:xfrm rot="1297425" flipV="1">
                <a:off x="1957" y="1252"/>
                <a:ext cx="148" cy="36"/>
                <a:chOff x="2524" y="1060"/>
                <a:chExt cx="898" cy="236"/>
              </a:xfrm>
            </p:grpSpPr>
            <p:grpSp>
              <p:nvGrpSpPr>
                <p:cNvPr id="11" name="Group 59"/>
                <p:cNvGrpSpPr>
                  <a:grpSpLocks/>
                </p:cNvGrpSpPr>
                <p:nvPr/>
              </p:nvGrpSpPr>
              <p:grpSpPr bwMode="auto">
                <a:xfrm>
                  <a:off x="2524" y="1060"/>
                  <a:ext cx="742" cy="186"/>
                  <a:chOff x="1565" y="2568"/>
                  <a:chExt cx="1118" cy="279"/>
                </a:xfrm>
              </p:grpSpPr>
              <p:sp>
                <p:nvSpPr>
                  <p:cNvPr id="13378" name="AutoShape 60"/>
                  <p:cNvSpPr>
                    <a:spLocks noChangeArrowheads="1"/>
                  </p:cNvSpPr>
                  <p:nvPr/>
                </p:nvSpPr>
                <p:spPr bwMode="gray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 sz="2000">
                      <a:solidFill>
                        <a:srgbClr val="000066"/>
                      </a:solidFill>
                      <a:latin typeface="黑体" pitchFamily="2" charset="-122"/>
                      <a:ea typeface="黑体" pitchFamily="2" charset="-122"/>
                    </a:endParaRPr>
                  </a:p>
                </p:txBody>
              </p:sp>
              <p:sp>
                <p:nvSpPr>
                  <p:cNvPr id="13379" name="AutoShape 61"/>
                  <p:cNvSpPr>
                    <a:spLocks noChangeArrowheads="1"/>
                  </p:cNvSpPr>
                  <p:nvPr/>
                </p:nvSpPr>
                <p:spPr bwMode="gray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 sz="2000">
                      <a:solidFill>
                        <a:srgbClr val="000066"/>
                      </a:solidFill>
                      <a:latin typeface="黑体" pitchFamily="2" charset="-122"/>
                      <a:ea typeface="黑体" pitchFamily="2" charset="-122"/>
                    </a:endParaRPr>
                  </a:p>
                </p:txBody>
              </p:sp>
              <p:sp>
                <p:nvSpPr>
                  <p:cNvPr id="13380" name="AutoShape 62"/>
                  <p:cNvSpPr>
                    <a:spLocks noChangeArrowheads="1"/>
                  </p:cNvSpPr>
                  <p:nvPr/>
                </p:nvSpPr>
                <p:spPr bwMode="gray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 sz="2000">
                      <a:solidFill>
                        <a:srgbClr val="000066"/>
                      </a:solidFill>
                      <a:latin typeface="黑体" pitchFamily="2" charset="-122"/>
                      <a:ea typeface="黑体" pitchFamily="2" charset="-122"/>
                    </a:endParaRPr>
                  </a:p>
                </p:txBody>
              </p:sp>
              <p:sp>
                <p:nvSpPr>
                  <p:cNvPr id="13381" name="AutoShape 63"/>
                  <p:cNvSpPr>
                    <a:spLocks noChangeArrowheads="1"/>
                  </p:cNvSpPr>
                  <p:nvPr/>
                </p:nvSpPr>
                <p:spPr bwMode="gray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 sz="2000">
                      <a:solidFill>
                        <a:srgbClr val="000066"/>
                      </a:solidFill>
                      <a:latin typeface="黑体" pitchFamily="2" charset="-122"/>
                      <a:ea typeface="黑体" pitchFamily="2" charset="-122"/>
                    </a:endParaRPr>
                  </a:p>
                </p:txBody>
              </p:sp>
            </p:grpSp>
            <p:grpSp>
              <p:nvGrpSpPr>
                <p:cNvPr id="12" name="Group 64"/>
                <p:cNvGrpSpPr>
                  <a:grpSpLocks/>
                </p:cNvGrpSpPr>
                <p:nvPr/>
              </p:nvGrpSpPr>
              <p:grpSpPr bwMode="auto">
                <a:xfrm rot="1353540">
                  <a:off x="2680" y="1110"/>
                  <a:ext cx="742" cy="186"/>
                  <a:chOff x="1565" y="2568"/>
                  <a:chExt cx="1118" cy="279"/>
                </a:xfrm>
              </p:grpSpPr>
              <p:sp>
                <p:nvSpPr>
                  <p:cNvPr id="13374" name="AutoShape 65"/>
                  <p:cNvSpPr>
                    <a:spLocks noChangeArrowheads="1"/>
                  </p:cNvSpPr>
                  <p:nvPr/>
                </p:nvSpPr>
                <p:spPr bwMode="gray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 sz="2000">
                      <a:solidFill>
                        <a:srgbClr val="000066"/>
                      </a:solidFill>
                      <a:latin typeface="黑体" pitchFamily="2" charset="-122"/>
                      <a:ea typeface="黑体" pitchFamily="2" charset="-122"/>
                    </a:endParaRPr>
                  </a:p>
                </p:txBody>
              </p:sp>
              <p:sp>
                <p:nvSpPr>
                  <p:cNvPr id="13375" name="AutoShape 66"/>
                  <p:cNvSpPr>
                    <a:spLocks noChangeArrowheads="1"/>
                  </p:cNvSpPr>
                  <p:nvPr/>
                </p:nvSpPr>
                <p:spPr bwMode="gray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 sz="2000">
                      <a:solidFill>
                        <a:srgbClr val="000066"/>
                      </a:solidFill>
                      <a:latin typeface="黑体" pitchFamily="2" charset="-122"/>
                      <a:ea typeface="黑体" pitchFamily="2" charset="-122"/>
                    </a:endParaRPr>
                  </a:p>
                </p:txBody>
              </p:sp>
              <p:sp>
                <p:nvSpPr>
                  <p:cNvPr id="13376" name="AutoShape 67"/>
                  <p:cNvSpPr>
                    <a:spLocks noChangeArrowheads="1"/>
                  </p:cNvSpPr>
                  <p:nvPr/>
                </p:nvSpPr>
                <p:spPr bwMode="gray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 sz="2000">
                      <a:solidFill>
                        <a:srgbClr val="000066"/>
                      </a:solidFill>
                      <a:latin typeface="黑体" pitchFamily="2" charset="-122"/>
                      <a:ea typeface="黑体" pitchFamily="2" charset="-122"/>
                    </a:endParaRPr>
                  </a:p>
                </p:txBody>
              </p:sp>
              <p:sp>
                <p:nvSpPr>
                  <p:cNvPr id="13377" name="AutoShape 68"/>
                  <p:cNvSpPr>
                    <a:spLocks noChangeArrowheads="1"/>
                  </p:cNvSpPr>
                  <p:nvPr/>
                </p:nvSpPr>
                <p:spPr bwMode="gray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 sz="2000">
                      <a:solidFill>
                        <a:srgbClr val="000066"/>
                      </a:solidFill>
                      <a:latin typeface="黑体" pitchFamily="2" charset="-122"/>
                      <a:ea typeface="黑体" pitchFamily="2" charset="-122"/>
                    </a:endParaRPr>
                  </a:p>
                </p:txBody>
              </p:sp>
            </p:grpSp>
          </p:grpSp>
          <p:sp>
            <p:nvSpPr>
              <p:cNvPr id="13370" name="Arc 69"/>
              <p:cNvSpPr>
                <a:spLocks/>
              </p:cNvSpPr>
              <p:nvPr/>
            </p:nvSpPr>
            <p:spPr bwMode="gray">
              <a:xfrm rot="3847716">
                <a:off x="1948" y="1107"/>
                <a:ext cx="196" cy="204"/>
              </a:xfrm>
              <a:custGeom>
                <a:avLst/>
                <a:gdLst>
                  <a:gd name="T0" fmla="*/ 0 w 43200"/>
                  <a:gd name="T1" fmla="*/ 0 h 43155"/>
                  <a:gd name="T2" fmla="*/ 0 w 43200"/>
                  <a:gd name="T3" fmla="*/ 0 h 43155"/>
                  <a:gd name="T4" fmla="*/ 0 w 43200"/>
                  <a:gd name="T5" fmla="*/ 0 h 43155"/>
                  <a:gd name="T6" fmla="*/ 0 60000 65536"/>
                  <a:gd name="T7" fmla="*/ 0 60000 65536"/>
                  <a:gd name="T8" fmla="*/ 0 60000 65536"/>
                  <a:gd name="T9" fmla="*/ 0 w 43200"/>
                  <a:gd name="T10" fmla="*/ 0 h 43155"/>
                  <a:gd name="T11" fmla="*/ 43200 w 43200"/>
                  <a:gd name="T12" fmla="*/ 43155 h 4315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200" h="43155" fill="none" extrusionOk="0">
                    <a:moveTo>
                      <a:pt x="3603" y="33544"/>
                    </a:moveTo>
                    <a:cubicBezTo>
                      <a:pt x="1253" y="30004"/>
                      <a:pt x="0" y="2584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32987"/>
                      <a:pt x="34359" y="42418"/>
                      <a:pt x="22995" y="43154"/>
                    </a:cubicBezTo>
                  </a:path>
                  <a:path w="43200" h="43155" stroke="0" extrusionOk="0">
                    <a:moveTo>
                      <a:pt x="3603" y="33544"/>
                    </a:moveTo>
                    <a:cubicBezTo>
                      <a:pt x="1253" y="30004"/>
                      <a:pt x="0" y="2584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32987"/>
                      <a:pt x="34359" y="42418"/>
                      <a:pt x="22995" y="43154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ysDot"/>
                <a:round/>
                <a:headEnd/>
                <a:tailEnd type="triangle" w="sm" len="sm"/>
              </a:ln>
            </p:spPr>
            <p:txBody>
              <a:bodyPr wrap="none" anchor="ctr"/>
              <a:lstStyle/>
              <a:p>
                <a:endParaRPr lang="zh-CN" altLang="en-US">
                  <a:latin typeface="黑体" pitchFamily="2" charset="-122"/>
                  <a:ea typeface="黑体" pitchFamily="2" charset="-122"/>
                </a:endParaRPr>
              </a:p>
            </p:txBody>
          </p:sp>
          <p:pic>
            <p:nvPicPr>
              <p:cNvPr id="13371" name="Picture 70" descr="light_shadow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t="23740"/>
              <a:stretch>
                <a:fillRect/>
              </a:stretch>
            </p:blipFill>
            <p:spPr bwMode="gray">
              <a:xfrm rot="2569845" flipH="1">
                <a:off x="2015" y="1139"/>
                <a:ext cx="129" cy="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3324" name="Rectangle 12"/>
            <p:cNvSpPr>
              <a:spLocks noChangeArrowheads="1"/>
            </p:cNvSpPr>
            <p:nvPr/>
          </p:nvSpPr>
          <p:spPr bwMode="auto">
            <a:xfrm>
              <a:off x="5017576" y="2999265"/>
              <a:ext cx="5757614" cy="6463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zh-CN" altLang="zh-CN" sz="3600" dirty="0">
                  <a:solidFill>
                    <a:srgbClr val="002060"/>
                  </a:solidFill>
                  <a:latin typeface="黑体" pitchFamily="49" charset="-122"/>
                  <a:ea typeface="黑体" pitchFamily="49" charset="-122"/>
                  <a:cs typeface="Times New Roman" panose="02020603050405020304" pitchFamily="18" charset="0"/>
                </a:rPr>
                <a:t>国防</a:t>
              </a:r>
              <a:r>
                <a:rPr lang="zh-CN" altLang="zh-CN" sz="3600" dirty="0" smtClean="0">
                  <a:solidFill>
                    <a:srgbClr val="002060"/>
                  </a:solidFill>
                  <a:latin typeface="黑体" pitchFamily="49" charset="-122"/>
                  <a:ea typeface="黑体" pitchFamily="49" charset="-122"/>
                  <a:cs typeface="Times New Roman" panose="02020603050405020304" pitchFamily="18" charset="0"/>
                </a:rPr>
                <a:t>法规体系</a:t>
              </a:r>
              <a:r>
                <a:rPr lang="zh-CN" altLang="zh-CN" sz="3600" dirty="0">
                  <a:solidFill>
                    <a:srgbClr val="002060"/>
                  </a:solidFill>
                  <a:latin typeface="黑体" pitchFamily="49" charset="-122"/>
                  <a:ea typeface="黑体" pitchFamily="49" charset="-122"/>
                  <a:cs typeface="Times New Roman" panose="02020603050405020304" pitchFamily="18" charset="0"/>
                </a:rPr>
                <a:t>和主要</a:t>
              </a:r>
              <a:r>
                <a:rPr lang="zh-CN" altLang="zh-CN" sz="3600" dirty="0" smtClean="0">
                  <a:solidFill>
                    <a:srgbClr val="002060"/>
                  </a:solidFill>
                  <a:latin typeface="黑体" pitchFamily="49" charset="-122"/>
                  <a:ea typeface="黑体" pitchFamily="49" charset="-122"/>
                  <a:cs typeface="Times New Roman" panose="02020603050405020304" pitchFamily="18" charset="0"/>
                </a:rPr>
                <a:t>内容</a:t>
              </a:r>
              <a:endParaRPr lang="zh-CN" altLang="zh-CN" sz="3600" dirty="0">
                <a:solidFill>
                  <a:srgbClr val="000066"/>
                </a:solidFill>
                <a:latin typeface="黑体" pitchFamily="49" charset="-122"/>
                <a:ea typeface="黑体" pitchFamily="49" charset="-122"/>
              </a:endParaRPr>
            </a:p>
          </p:txBody>
        </p:sp>
        <p:cxnSp>
          <p:nvCxnSpPr>
            <p:cNvPr id="83" name="直接连接符 82"/>
            <p:cNvCxnSpPr/>
            <p:nvPr/>
          </p:nvCxnSpPr>
          <p:spPr>
            <a:xfrm>
              <a:off x="4873969" y="3662336"/>
              <a:ext cx="5679152" cy="0"/>
            </a:xfrm>
            <a:prstGeom prst="line">
              <a:avLst/>
            </a:prstGeom>
            <a:ln w="28575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8" name="Group 55"/>
            <p:cNvGrpSpPr>
              <a:grpSpLocks noChangeAspect="1"/>
            </p:cNvGrpSpPr>
            <p:nvPr/>
          </p:nvGrpSpPr>
          <p:grpSpPr bwMode="auto">
            <a:xfrm rot="4976862" flipH="1">
              <a:off x="4321523" y="4097790"/>
              <a:ext cx="487475" cy="468251"/>
              <a:chOff x="1944" y="1111"/>
              <a:chExt cx="204" cy="196"/>
            </a:xfrm>
          </p:grpSpPr>
          <p:pic>
            <p:nvPicPr>
              <p:cNvPr id="99" name="Picture 56" descr="circuler_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 flipH="1">
                <a:off x="1961" y="1124"/>
                <a:ext cx="174" cy="1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100" name="Oval 57"/>
              <p:cNvGrpSpPr>
                <a:grpSpLocks/>
              </p:cNvGrpSpPr>
              <p:nvPr/>
            </p:nvGrpSpPr>
            <p:grpSpPr bwMode="auto">
              <a:xfrm rot="4976862" flipH="1">
                <a:off x="1959" y="1120"/>
                <a:ext cx="179" cy="179"/>
                <a:chOff x="5151120" y="4035552"/>
                <a:chExt cx="426720" cy="426720"/>
              </a:xfrm>
            </p:grpSpPr>
            <p:pic>
              <p:nvPicPr>
                <p:cNvPr id="114" name="Oval 57"/>
                <p:cNvPicPr>
                  <a:picLocks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gray">
                <a:xfrm>
                  <a:off x="5151120" y="4035552"/>
                  <a:ext cx="426720" cy="4267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15" name="Text Box 32"/>
                <p:cNvSpPr txBox="1">
                  <a:spLocks noChangeArrowheads="1"/>
                </p:cNvSpPr>
                <p:nvPr/>
              </p:nvSpPr>
              <p:spPr bwMode="auto">
                <a:xfrm rot="4976862">
                  <a:off x="5217632" y="4102138"/>
                  <a:ext cx="292249" cy="2905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sz="2000">
                    <a:solidFill>
                      <a:srgbClr val="000066"/>
                    </a:solidFill>
                    <a:latin typeface="黑体" pitchFamily="2" charset="-122"/>
                    <a:ea typeface="黑体" pitchFamily="2" charset="-122"/>
                  </a:endParaRPr>
                </a:p>
              </p:txBody>
            </p:sp>
          </p:grpSp>
          <p:grpSp>
            <p:nvGrpSpPr>
              <p:cNvPr id="101" name="Group 58"/>
              <p:cNvGrpSpPr>
                <a:grpSpLocks/>
              </p:cNvGrpSpPr>
              <p:nvPr/>
            </p:nvGrpSpPr>
            <p:grpSpPr bwMode="auto">
              <a:xfrm rot="1297425" flipV="1">
                <a:off x="1954" y="1254"/>
                <a:ext cx="148" cy="36"/>
                <a:chOff x="2522" y="1060"/>
                <a:chExt cx="900" cy="236"/>
              </a:xfrm>
            </p:grpSpPr>
            <p:grpSp>
              <p:nvGrpSpPr>
                <p:cNvPr id="104" name="Group 59"/>
                <p:cNvGrpSpPr>
                  <a:grpSpLocks/>
                </p:cNvGrpSpPr>
                <p:nvPr/>
              </p:nvGrpSpPr>
              <p:grpSpPr bwMode="auto">
                <a:xfrm>
                  <a:off x="2522" y="1060"/>
                  <a:ext cx="742" cy="186"/>
                  <a:chOff x="1565" y="2568"/>
                  <a:chExt cx="1118" cy="279"/>
                </a:xfrm>
              </p:grpSpPr>
              <p:sp>
                <p:nvSpPr>
                  <p:cNvPr id="110" name="AutoShape 60"/>
                  <p:cNvSpPr>
                    <a:spLocks noChangeArrowheads="1"/>
                  </p:cNvSpPr>
                  <p:nvPr/>
                </p:nvSpPr>
                <p:spPr bwMode="gray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 sz="2000">
                      <a:solidFill>
                        <a:srgbClr val="000066"/>
                      </a:solidFill>
                      <a:latin typeface="黑体" pitchFamily="2" charset="-122"/>
                      <a:ea typeface="黑体" pitchFamily="2" charset="-122"/>
                    </a:endParaRPr>
                  </a:p>
                </p:txBody>
              </p:sp>
              <p:sp>
                <p:nvSpPr>
                  <p:cNvPr id="111" name="AutoShape 61"/>
                  <p:cNvSpPr>
                    <a:spLocks noChangeArrowheads="1"/>
                  </p:cNvSpPr>
                  <p:nvPr/>
                </p:nvSpPr>
                <p:spPr bwMode="gray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 sz="2000">
                      <a:solidFill>
                        <a:srgbClr val="000066"/>
                      </a:solidFill>
                      <a:latin typeface="黑体" pitchFamily="2" charset="-122"/>
                      <a:ea typeface="黑体" pitchFamily="2" charset="-122"/>
                    </a:endParaRPr>
                  </a:p>
                </p:txBody>
              </p:sp>
              <p:sp>
                <p:nvSpPr>
                  <p:cNvPr id="112" name="AutoShape 62"/>
                  <p:cNvSpPr>
                    <a:spLocks noChangeArrowheads="1"/>
                  </p:cNvSpPr>
                  <p:nvPr/>
                </p:nvSpPr>
                <p:spPr bwMode="gray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 sz="2000">
                      <a:solidFill>
                        <a:srgbClr val="000066"/>
                      </a:solidFill>
                      <a:latin typeface="黑体" pitchFamily="2" charset="-122"/>
                      <a:ea typeface="黑体" pitchFamily="2" charset="-122"/>
                    </a:endParaRPr>
                  </a:p>
                </p:txBody>
              </p:sp>
              <p:sp>
                <p:nvSpPr>
                  <p:cNvPr id="113" name="AutoShape 63"/>
                  <p:cNvSpPr>
                    <a:spLocks noChangeArrowheads="1"/>
                  </p:cNvSpPr>
                  <p:nvPr/>
                </p:nvSpPr>
                <p:spPr bwMode="gray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 sz="2000">
                      <a:solidFill>
                        <a:srgbClr val="000066"/>
                      </a:solidFill>
                      <a:latin typeface="黑体" pitchFamily="2" charset="-122"/>
                      <a:ea typeface="黑体" pitchFamily="2" charset="-122"/>
                    </a:endParaRPr>
                  </a:p>
                </p:txBody>
              </p:sp>
            </p:grpSp>
            <p:grpSp>
              <p:nvGrpSpPr>
                <p:cNvPr id="105" name="Group 64"/>
                <p:cNvGrpSpPr>
                  <a:grpSpLocks/>
                </p:cNvGrpSpPr>
                <p:nvPr/>
              </p:nvGrpSpPr>
              <p:grpSpPr bwMode="auto">
                <a:xfrm rot="1353540">
                  <a:off x="2680" y="1110"/>
                  <a:ext cx="742" cy="186"/>
                  <a:chOff x="1565" y="2568"/>
                  <a:chExt cx="1118" cy="279"/>
                </a:xfrm>
              </p:grpSpPr>
              <p:sp>
                <p:nvSpPr>
                  <p:cNvPr id="106" name="AutoShape 65"/>
                  <p:cNvSpPr>
                    <a:spLocks noChangeArrowheads="1"/>
                  </p:cNvSpPr>
                  <p:nvPr/>
                </p:nvSpPr>
                <p:spPr bwMode="gray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 sz="2000">
                      <a:solidFill>
                        <a:srgbClr val="000066"/>
                      </a:solidFill>
                      <a:latin typeface="黑体" pitchFamily="2" charset="-122"/>
                      <a:ea typeface="黑体" pitchFamily="2" charset="-122"/>
                    </a:endParaRPr>
                  </a:p>
                </p:txBody>
              </p:sp>
              <p:sp>
                <p:nvSpPr>
                  <p:cNvPr id="107" name="AutoShape 66"/>
                  <p:cNvSpPr>
                    <a:spLocks noChangeArrowheads="1"/>
                  </p:cNvSpPr>
                  <p:nvPr/>
                </p:nvSpPr>
                <p:spPr bwMode="gray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 sz="2000">
                      <a:solidFill>
                        <a:srgbClr val="000066"/>
                      </a:solidFill>
                      <a:latin typeface="黑体" pitchFamily="2" charset="-122"/>
                      <a:ea typeface="黑体" pitchFamily="2" charset="-122"/>
                    </a:endParaRPr>
                  </a:p>
                </p:txBody>
              </p:sp>
              <p:sp>
                <p:nvSpPr>
                  <p:cNvPr id="108" name="AutoShape 67"/>
                  <p:cNvSpPr>
                    <a:spLocks noChangeArrowheads="1"/>
                  </p:cNvSpPr>
                  <p:nvPr/>
                </p:nvSpPr>
                <p:spPr bwMode="gray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 sz="2000">
                      <a:solidFill>
                        <a:srgbClr val="000066"/>
                      </a:solidFill>
                      <a:latin typeface="黑体" pitchFamily="2" charset="-122"/>
                      <a:ea typeface="黑体" pitchFamily="2" charset="-122"/>
                    </a:endParaRPr>
                  </a:p>
                </p:txBody>
              </p:sp>
              <p:sp>
                <p:nvSpPr>
                  <p:cNvPr id="109" name="AutoShape 68"/>
                  <p:cNvSpPr>
                    <a:spLocks noChangeArrowheads="1"/>
                  </p:cNvSpPr>
                  <p:nvPr/>
                </p:nvSpPr>
                <p:spPr bwMode="gray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 sz="2000">
                      <a:solidFill>
                        <a:srgbClr val="000066"/>
                      </a:solidFill>
                      <a:latin typeface="黑体" pitchFamily="2" charset="-122"/>
                      <a:ea typeface="黑体" pitchFamily="2" charset="-122"/>
                    </a:endParaRPr>
                  </a:p>
                </p:txBody>
              </p:sp>
            </p:grpSp>
          </p:grpSp>
          <p:sp>
            <p:nvSpPr>
              <p:cNvPr id="102" name="Arc 69"/>
              <p:cNvSpPr>
                <a:spLocks/>
              </p:cNvSpPr>
              <p:nvPr/>
            </p:nvSpPr>
            <p:spPr bwMode="gray">
              <a:xfrm rot="3847716">
                <a:off x="1948" y="1107"/>
                <a:ext cx="196" cy="204"/>
              </a:xfrm>
              <a:custGeom>
                <a:avLst/>
                <a:gdLst>
                  <a:gd name="T0" fmla="*/ 0 w 43200"/>
                  <a:gd name="T1" fmla="*/ 0 h 43155"/>
                  <a:gd name="T2" fmla="*/ 0 w 43200"/>
                  <a:gd name="T3" fmla="*/ 0 h 43155"/>
                  <a:gd name="T4" fmla="*/ 0 w 43200"/>
                  <a:gd name="T5" fmla="*/ 0 h 43155"/>
                  <a:gd name="T6" fmla="*/ 0 60000 65536"/>
                  <a:gd name="T7" fmla="*/ 0 60000 65536"/>
                  <a:gd name="T8" fmla="*/ 0 60000 65536"/>
                  <a:gd name="T9" fmla="*/ 0 w 43200"/>
                  <a:gd name="T10" fmla="*/ 0 h 43155"/>
                  <a:gd name="T11" fmla="*/ 43200 w 43200"/>
                  <a:gd name="T12" fmla="*/ 43155 h 4315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200" h="43155" fill="none" extrusionOk="0">
                    <a:moveTo>
                      <a:pt x="3603" y="33544"/>
                    </a:moveTo>
                    <a:cubicBezTo>
                      <a:pt x="1253" y="30004"/>
                      <a:pt x="0" y="2584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32987"/>
                      <a:pt x="34359" y="42418"/>
                      <a:pt x="22995" y="43154"/>
                    </a:cubicBezTo>
                  </a:path>
                  <a:path w="43200" h="43155" stroke="0" extrusionOk="0">
                    <a:moveTo>
                      <a:pt x="3603" y="33544"/>
                    </a:moveTo>
                    <a:cubicBezTo>
                      <a:pt x="1253" y="30004"/>
                      <a:pt x="0" y="2584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32987"/>
                      <a:pt x="34359" y="42418"/>
                      <a:pt x="22995" y="43154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ysDot"/>
                <a:round/>
                <a:headEnd/>
                <a:tailEnd type="triangle" w="sm" len="sm"/>
              </a:ln>
            </p:spPr>
            <p:txBody>
              <a:bodyPr wrap="none" anchor="ctr"/>
              <a:lstStyle/>
              <a:p>
                <a:endParaRPr lang="zh-CN" altLang="en-US">
                  <a:latin typeface="黑体" pitchFamily="2" charset="-122"/>
                  <a:ea typeface="黑体" pitchFamily="2" charset="-122"/>
                </a:endParaRPr>
              </a:p>
            </p:txBody>
          </p:sp>
          <p:pic>
            <p:nvPicPr>
              <p:cNvPr id="103" name="Picture 70" descr="light_shadow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t="23740"/>
              <a:stretch>
                <a:fillRect/>
              </a:stretch>
            </p:blipFill>
            <p:spPr bwMode="gray">
              <a:xfrm rot="2569845" flipH="1">
                <a:off x="2015" y="1139"/>
                <a:ext cx="129" cy="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16" name="Rectangle 12"/>
            <p:cNvSpPr>
              <a:spLocks noChangeArrowheads="1"/>
            </p:cNvSpPr>
            <p:nvPr/>
          </p:nvSpPr>
          <p:spPr bwMode="auto">
            <a:xfrm>
              <a:off x="5065473" y="3778574"/>
              <a:ext cx="5205626" cy="923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3600" dirty="0">
                  <a:solidFill>
                    <a:srgbClr val="002060"/>
                  </a:solidFill>
                  <a:latin typeface="黑体" pitchFamily="49" charset="-122"/>
                  <a:ea typeface="黑体" pitchFamily="49" charset="-122"/>
                  <a:cs typeface="Times New Roman" panose="02020603050405020304" pitchFamily="18" charset="0"/>
                </a:rPr>
                <a:t>公民</a:t>
              </a:r>
              <a:r>
                <a:rPr lang="zh-CN" altLang="en-US" sz="3600" dirty="0" smtClean="0">
                  <a:solidFill>
                    <a:srgbClr val="002060"/>
                  </a:solidFill>
                  <a:latin typeface="黑体" pitchFamily="49" charset="-122"/>
                  <a:ea typeface="黑体" pitchFamily="49" charset="-122"/>
                  <a:cs typeface="Times New Roman" panose="02020603050405020304" pitchFamily="18" charset="0"/>
                </a:rPr>
                <a:t>的</a:t>
              </a:r>
              <a:r>
                <a:rPr lang="zh-CN" altLang="en-US" sz="3600" dirty="0">
                  <a:solidFill>
                    <a:srgbClr val="002060"/>
                  </a:solidFill>
                  <a:latin typeface="黑体" pitchFamily="49" charset="-122"/>
                  <a:ea typeface="黑体" pitchFamily="49" charset="-122"/>
                  <a:cs typeface="Times New Roman" panose="02020603050405020304" pitchFamily="18" charset="0"/>
                </a:rPr>
                <a:t>国防</a:t>
              </a:r>
              <a:r>
                <a:rPr lang="zh-CN" altLang="en-US" sz="3600" dirty="0" smtClean="0">
                  <a:solidFill>
                    <a:srgbClr val="002060"/>
                  </a:solidFill>
                  <a:latin typeface="黑体" pitchFamily="49" charset="-122"/>
                  <a:ea typeface="黑体" pitchFamily="49" charset="-122"/>
                  <a:cs typeface="Times New Roman" panose="02020603050405020304" pitchFamily="18" charset="0"/>
                </a:rPr>
                <a:t>权利</a:t>
              </a:r>
              <a:r>
                <a:rPr lang="zh-CN" altLang="en-US" sz="3600" dirty="0">
                  <a:solidFill>
                    <a:srgbClr val="002060"/>
                  </a:solidFill>
                  <a:latin typeface="黑体" pitchFamily="49" charset="-122"/>
                  <a:ea typeface="黑体" pitchFamily="49" charset="-122"/>
                  <a:cs typeface="Times New Roman" panose="02020603050405020304" pitchFamily="18" charset="0"/>
                </a:rPr>
                <a:t>和义务</a:t>
              </a:r>
              <a:endParaRPr lang="en-US" altLang="zh-CN" sz="3600" dirty="0">
                <a:solidFill>
                  <a:srgbClr val="002060"/>
                </a:solidFill>
                <a:latin typeface="黑体" pitchFamily="49" charset="-122"/>
                <a:ea typeface="黑体" pitchFamily="49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117" name="直接连接符 116"/>
            <p:cNvCxnSpPr/>
            <p:nvPr/>
          </p:nvCxnSpPr>
          <p:spPr>
            <a:xfrm flipV="1">
              <a:off x="4815756" y="4581545"/>
              <a:ext cx="5798325" cy="9486"/>
            </a:xfrm>
            <a:prstGeom prst="line">
              <a:avLst/>
            </a:prstGeom>
            <a:ln w="28575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8" name="Group 55"/>
            <p:cNvGrpSpPr>
              <a:grpSpLocks noChangeAspect="1"/>
            </p:cNvGrpSpPr>
            <p:nvPr/>
          </p:nvGrpSpPr>
          <p:grpSpPr bwMode="auto">
            <a:xfrm rot="4976862" flipH="1">
              <a:off x="4318175" y="2185888"/>
              <a:ext cx="487475" cy="468251"/>
              <a:chOff x="1944" y="1111"/>
              <a:chExt cx="204" cy="196"/>
            </a:xfrm>
          </p:grpSpPr>
          <p:pic>
            <p:nvPicPr>
              <p:cNvPr id="119" name="Picture 56" descr="circuler_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 flipH="1">
                <a:off x="1961" y="1124"/>
                <a:ext cx="174" cy="1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120" name="Oval 57"/>
              <p:cNvGrpSpPr>
                <a:grpSpLocks/>
              </p:cNvGrpSpPr>
              <p:nvPr/>
            </p:nvGrpSpPr>
            <p:grpSpPr bwMode="auto">
              <a:xfrm rot="4976862" flipH="1">
                <a:off x="1959" y="1120"/>
                <a:ext cx="179" cy="179"/>
                <a:chOff x="5151120" y="4035552"/>
                <a:chExt cx="426720" cy="426720"/>
              </a:xfrm>
            </p:grpSpPr>
            <p:pic>
              <p:nvPicPr>
                <p:cNvPr id="134" name="Oval 57"/>
                <p:cNvPicPr>
                  <a:picLocks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gray">
                <a:xfrm>
                  <a:off x="5151120" y="4035552"/>
                  <a:ext cx="426720" cy="4267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35" name="Text Box 32"/>
                <p:cNvSpPr txBox="1">
                  <a:spLocks noChangeArrowheads="1"/>
                </p:cNvSpPr>
                <p:nvPr/>
              </p:nvSpPr>
              <p:spPr bwMode="auto">
                <a:xfrm rot="4976862">
                  <a:off x="5217632" y="4102138"/>
                  <a:ext cx="292249" cy="2905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sz="2000">
                    <a:solidFill>
                      <a:srgbClr val="000066"/>
                    </a:solidFill>
                    <a:latin typeface="黑体" pitchFamily="2" charset="-122"/>
                    <a:ea typeface="黑体" pitchFamily="2" charset="-122"/>
                  </a:endParaRPr>
                </a:p>
              </p:txBody>
            </p:sp>
          </p:grpSp>
          <p:grpSp>
            <p:nvGrpSpPr>
              <p:cNvPr id="121" name="Group 58"/>
              <p:cNvGrpSpPr>
                <a:grpSpLocks/>
              </p:cNvGrpSpPr>
              <p:nvPr/>
            </p:nvGrpSpPr>
            <p:grpSpPr bwMode="auto">
              <a:xfrm rot="1297425" flipV="1">
                <a:off x="1954" y="1254"/>
                <a:ext cx="148" cy="36"/>
                <a:chOff x="2522" y="1060"/>
                <a:chExt cx="900" cy="236"/>
              </a:xfrm>
            </p:grpSpPr>
            <p:grpSp>
              <p:nvGrpSpPr>
                <p:cNvPr id="124" name="Group 59"/>
                <p:cNvGrpSpPr>
                  <a:grpSpLocks/>
                </p:cNvGrpSpPr>
                <p:nvPr/>
              </p:nvGrpSpPr>
              <p:grpSpPr bwMode="auto">
                <a:xfrm>
                  <a:off x="2522" y="1060"/>
                  <a:ext cx="742" cy="186"/>
                  <a:chOff x="1565" y="2568"/>
                  <a:chExt cx="1118" cy="279"/>
                </a:xfrm>
              </p:grpSpPr>
              <p:sp>
                <p:nvSpPr>
                  <p:cNvPr id="130" name="AutoShape 60"/>
                  <p:cNvSpPr>
                    <a:spLocks noChangeArrowheads="1"/>
                  </p:cNvSpPr>
                  <p:nvPr/>
                </p:nvSpPr>
                <p:spPr bwMode="gray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 sz="2000">
                      <a:solidFill>
                        <a:srgbClr val="000066"/>
                      </a:solidFill>
                      <a:latin typeface="黑体" pitchFamily="2" charset="-122"/>
                      <a:ea typeface="黑体" pitchFamily="2" charset="-122"/>
                    </a:endParaRPr>
                  </a:p>
                </p:txBody>
              </p:sp>
              <p:sp>
                <p:nvSpPr>
                  <p:cNvPr id="131" name="AutoShape 61"/>
                  <p:cNvSpPr>
                    <a:spLocks noChangeArrowheads="1"/>
                  </p:cNvSpPr>
                  <p:nvPr/>
                </p:nvSpPr>
                <p:spPr bwMode="gray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 sz="2000">
                      <a:solidFill>
                        <a:srgbClr val="000066"/>
                      </a:solidFill>
                      <a:latin typeface="黑体" pitchFamily="2" charset="-122"/>
                      <a:ea typeface="黑体" pitchFamily="2" charset="-122"/>
                    </a:endParaRPr>
                  </a:p>
                </p:txBody>
              </p:sp>
              <p:sp>
                <p:nvSpPr>
                  <p:cNvPr id="132" name="AutoShape 62"/>
                  <p:cNvSpPr>
                    <a:spLocks noChangeArrowheads="1"/>
                  </p:cNvSpPr>
                  <p:nvPr/>
                </p:nvSpPr>
                <p:spPr bwMode="gray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 sz="2000">
                      <a:solidFill>
                        <a:srgbClr val="000066"/>
                      </a:solidFill>
                      <a:latin typeface="黑体" pitchFamily="2" charset="-122"/>
                      <a:ea typeface="黑体" pitchFamily="2" charset="-122"/>
                    </a:endParaRPr>
                  </a:p>
                </p:txBody>
              </p:sp>
              <p:sp>
                <p:nvSpPr>
                  <p:cNvPr id="133" name="AutoShape 63"/>
                  <p:cNvSpPr>
                    <a:spLocks noChangeArrowheads="1"/>
                  </p:cNvSpPr>
                  <p:nvPr/>
                </p:nvSpPr>
                <p:spPr bwMode="gray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 sz="2000">
                      <a:solidFill>
                        <a:srgbClr val="000066"/>
                      </a:solidFill>
                      <a:latin typeface="黑体" pitchFamily="2" charset="-122"/>
                      <a:ea typeface="黑体" pitchFamily="2" charset="-122"/>
                    </a:endParaRPr>
                  </a:p>
                </p:txBody>
              </p:sp>
            </p:grpSp>
            <p:grpSp>
              <p:nvGrpSpPr>
                <p:cNvPr id="125" name="Group 64"/>
                <p:cNvGrpSpPr>
                  <a:grpSpLocks/>
                </p:cNvGrpSpPr>
                <p:nvPr/>
              </p:nvGrpSpPr>
              <p:grpSpPr bwMode="auto">
                <a:xfrm rot="1353540">
                  <a:off x="2680" y="1110"/>
                  <a:ext cx="742" cy="186"/>
                  <a:chOff x="1565" y="2568"/>
                  <a:chExt cx="1118" cy="279"/>
                </a:xfrm>
              </p:grpSpPr>
              <p:sp>
                <p:nvSpPr>
                  <p:cNvPr id="126" name="AutoShape 65"/>
                  <p:cNvSpPr>
                    <a:spLocks noChangeArrowheads="1"/>
                  </p:cNvSpPr>
                  <p:nvPr/>
                </p:nvSpPr>
                <p:spPr bwMode="gray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 sz="2000">
                      <a:solidFill>
                        <a:srgbClr val="000066"/>
                      </a:solidFill>
                      <a:latin typeface="黑体" pitchFamily="2" charset="-122"/>
                      <a:ea typeface="黑体" pitchFamily="2" charset="-122"/>
                    </a:endParaRPr>
                  </a:p>
                </p:txBody>
              </p:sp>
              <p:sp>
                <p:nvSpPr>
                  <p:cNvPr id="127" name="AutoShape 66"/>
                  <p:cNvSpPr>
                    <a:spLocks noChangeArrowheads="1"/>
                  </p:cNvSpPr>
                  <p:nvPr/>
                </p:nvSpPr>
                <p:spPr bwMode="gray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 sz="2000">
                      <a:solidFill>
                        <a:srgbClr val="000066"/>
                      </a:solidFill>
                      <a:latin typeface="黑体" pitchFamily="2" charset="-122"/>
                      <a:ea typeface="黑体" pitchFamily="2" charset="-122"/>
                    </a:endParaRPr>
                  </a:p>
                </p:txBody>
              </p:sp>
              <p:sp>
                <p:nvSpPr>
                  <p:cNvPr id="128" name="AutoShape 67"/>
                  <p:cNvSpPr>
                    <a:spLocks noChangeArrowheads="1"/>
                  </p:cNvSpPr>
                  <p:nvPr/>
                </p:nvSpPr>
                <p:spPr bwMode="gray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 sz="2000">
                      <a:solidFill>
                        <a:srgbClr val="000066"/>
                      </a:solidFill>
                      <a:latin typeface="黑体" pitchFamily="2" charset="-122"/>
                      <a:ea typeface="黑体" pitchFamily="2" charset="-122"/>
                    </a:endParaRPr>
                  </a:p>
                </p:txBody>
              </p:sp>
              <p:sp>
                <p:nvSpPr>
                  <p:cNvPr id="129" name="AutoShape 68"/>
                  <p:cNvSpPr>
                    <a:spLocks noChangeArrowheads="1"/>
                  </p:cNvSpPr>
                  <p:nvPr/>
                </p:nvSpPr>
                <p:spPr bwMode="gray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 sz="2000">
                      <a:solidFill>
                        <a:srgbClr val="000066"/>
                      </a:solidFill>
                      <a:latin typeface="黑体" pitchFamily="2" charset="-122"/>
                      <a:ea typeface="黑体" pitchFamily="2" charset="-122"/>
                    </a:endParaRPr>
                  </a:p>
                </p:txBody>
              </p:sp>
            </p:grpSp>
          </p:grpSp>
          <p:sp>
            <p:nvSpPr>
              <p:cNvPr id="122" name="Arc 69"/>
              <p:cNvSpPr>
                <a:spLocks/>
              </p:cNvSpPr>
              <p:nvPr/>
            </p:nvSpPr>
            <p:spPr bwMode="gray">
              <a:xfrm rot="3847716">
                <a:off x="1948" y="1107"/>
                <a:ext cx="196" cy="204"/>
              </a:xfrm>
              <a:custGeom>
                <a:avLst/>
                <a:gdLst>
                  <a:gd name="T0" fmla="*/ 0 w 43200"/>
                  <a:gd name="T1" fmla="*/ 0 h 43155"/>
                  <a:gd name="T2" fmla="*/ 0 w 43200"/>
                  <a:gd name="T3" fmla="*/ 0 h 43155"/>
                  <a:gd name="T4" fmla="*/ 0 w 43200"/>
                  <a:gd name="T5" fmla="*/ 0 h 43155"/>
                  <a:gd name="T6" fmla="*/ 0 60000 65536"/>
                  <a:gd name="T7" fmla="*/ 0 60000 65536"/>
                  <a:gd name="T8" fmla="*/ 0 60000 65536"/>
                  <a:gd name="T9" fmla="*/ 0 w 43200"/>
                  <a:gd name="T10" fmla="*/ 0 h 43155"/>
                  <a:gd name="T11" fmla="*/ 43200 w 43200"/>
                  <a:gd name="T12" fmla="*/ 43155 h 4315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200" h="43155" fill="none" extrusionOk="0">
                    <a:moveTo>
                      <a:pt x="3603" y="33544"/>
                    </a:moveTo>
                    <a:cubicBezTo>
                      <a:pt x="1253" y="30004"/>
                      <a:pt x="0" y="2584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32987"/>
                      <a:pt x="34359" y="42418"/>
                      <a:pt x="22995" y="43154"/>
                    </a:cubicBezTo>
                  </a:path>
                  <a:path w="43200" h="43155" stroke="0" extrusionOk="0">
                    <a:moveTo>
                      <a:pt x="3603" y="33544"/>
                    </a:moveTo>
                    <a:cubicBezTo>
                      <a:pt x="1253" y="30004"/>
                      <a:pt x="0" y="2584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32987"/>
                      <a:pt x="34359" y="42418"/>
                      <a:pt x="22995" y="43154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ysDot"/>
                <a:round/>
                <a:headEnd/>
                <a:tailEnd type="triangle" w="sm" len="sm"/>
              </a:ln>
            </p:spPr>
            <p:txBody>
              <a:bodyPr wrap="none" anchor="ctr"/>
              <a:lstStyle/>
              <a:p>
                <a:endParaRPr lang="zh-CN" altLang="en-US">
                  <a:latin typeface="黑体" pitchFamily="2" charset="-122"/>
                  <a:ea typeface="黑体" pitchFamily="2" charset="-122"/>
                </a:endParaRPr>
              </a:p>
            </p:txBody>
          </p:sp>
          <p:pic>
            <p:nvPicPr>
              <p:cNvPr id="123" name="Picture 70" descr="light_shadow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t="23740"/>
              <a:stretch>
                <a:fillRect/>
              </a:stretch>
            </p:blipFill>
            <p:spPr bwMode="gray">
              <a:xfrm rot="2569845" flipH="1">
                <a:off x="2015" y="1139"/>
                <a:ext cx="129" cy="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36" name="Rectangle 12"/>
            <p:cNvSpPr>
              <a:spLocks noChangeArrowheads="1"/>
            </p:cNvSpPr>
            <p:nvPr/>
          </p:nvSpPr>
          <p:spPr bwMode="auto">
            <a:xfrm>
              <a:off x="5065473" y="2015123"/>
              <a:ext cx="5661820" cy="6463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zh-CN" altLang="en-US" sz="3600" dirty="0">
                  <a:solidFill>
                    <a:srgbClr val="002060"/>
                  </a:solidFill>
                  <a:latin typeface="黑体" pitchFamily="49" charset="-122"/>
                  <a:ea typeface="黑体" pitchFamily="49" charset="-122"/>
                  <a:cs typeface="Times New Roman" panose="02020603050405020304" pitchFamily="18" charset="0"/>
                </a:rPr>
                <a:t>国防</a:t>
              </a:r>
              <a:r>
                <a:rPr lang="zh-CN" altLang="en-US" sz="3600" dirty="0" smtClean="0">
                  <a:solidFill>
                    <a:srgbClr val="002060"/>
                  </a:solidFill>
                  <a:latin typeface="黑体" pitchFamily="49" charset="-122"/>
                  <a:ea typeface="黑体" pitchFamily="49" charset="-122"/>
                  <a:cs typeface="Times New Roman" panose="02020603050405020304" pitchFamily="18" charset="0"/>
                </a:rPr>
                <a:t>法规含义</a:t>
              </a:r>
              <a:r>
                <a:rPr lang="zh-CN" altLang="en-US" sz="3600" dirty="0">
                  <a:solidFill>
                    <a:srgbClr val="002060"/>
                  </a:solidFill>
                  <a:latin typeface="黑体" pitchFamily="49" charset="-122"/>
                  <a:ea typeface="黑体" pitchFamily="49" charset="-122"/>
                  <a:cs typeface="Times New Roman" panose="02020603050405020304" pitchFamily="18" charset="0"/>
                </a:rPr>
                <a:t>和</a:t>
              </a:r>
              <a:r>
                <a:rPr lang="zh-CN" altLang="en-US" sz="3600" dirty="0" smtClean="0">
                  <a:solidFill>
                    <a:srgbClr val="002060"/>
                  </a:solidFill>
                  <a:latin typeface="黑体" pitchFamily="49" charset="-122"/>
                  <a:ea typeface="黑体" pitchFamily="49" charset="-122"/>
                  <a:cs typeface="Times New Roman" panose="02020603050405020304" pitchFamily="18" charset="0"/>
                </a:rPr>
                <a:t>特性</a:t>
              </a:r>
              <a:endParaRPr lang="zh-CN" altLang="zh-CN" sz="3600" dirty="0">
                <a:solidFill>
                  <a:srgbClr val="000066"/>
                </a:solidFill>
                <a:latin typeface="黑体" pitchFamily="49" charset="-122"/>
                <a:ea typeface="黑体" pitchFamily="49" charset="-122"/>
              </a:endParaRPr>
            </a:p>
          </p:txBody>
        </p:sp>
        <p:cxnSp>
          <p:nvCxnSpPr>
            <p:cNvPr id="137" name="直接连接符 136"/>
            <p:cNvCxnSpPr/>
            <p:nvPr/>
          </p:nvCxnSpPr>
          <p:spPr>
            <a:xfrm>
              <a:off x="4812408" y="2679128"/>
              <a:ext cx="5740713" cy="0"/>
            </a:xfrm>
            <a:prstGeom prst="line">
              <a:avLst/>
            </a:prstGeom>
            <a:ln w="28575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57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3879" y="87085"/>
            <a:ext cx="1385441" cy="1288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（三）中华人民共和国兵役法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1717" y="1707560"/>
            <a:ext cx="3295650" cy="450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522514" y="1707560"/>
            <a:ext cx="7593875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3200" dirty="0">
                <a:latin typeface="黑体" pitchFamily="49" charset="-122"/>
                <a:ea typeface="黑体" pitchFamily="49" charset="-122"/>
              </a:rPr>
              <a:t>关于公民参加武装组织或在武装组织之外承担军事任务、接受军事训练的法律。是公民依法服兵役的法律依据</a:t>
            </a:r>
            <a:r>
              <a:rPr lang="zh-CN" altLang="zh-CN" sz="3200" dirty="0" smtClean="0">
                <a:latin typeface="黑体" pitchFamily="49" charset="-122"/>
                <a:ea typeface="黑体" pitchFamily="49" charset="-122"/>
              </a:rPr>
              <a:t>。</a:t>
            </a:r>
            <a:r>
              <a:rPr lang="zh-CN" altLang="zh-CN" sz="3200" dirty="0">
                <a:latin typeface="黑体" pitchFamily="49" charset="-122"/>
                <a:ea typeface="黑体" pitchFamily="49" charset="-122"/>
              </a:rPr>
              <a:t>兵役法规定着国家总的兵役制度，其核心是确定国家兵役制度和形式</a:t>
            </a:r>
            <a:r>
              <a:rPr lang="zh-CN" altLang="zh-CN" sz="3200" dirty="0" smtClean="0">
                <a:latin typeface="黑体" pitchFamily="49" charset="-122"/>
                <a:ea typeface="黑体" pitchFamily="49" charset="-122"/>
              </a:rPr>
              <a:t>。</a:t>
            </a:r>
            <a:endParaRPr lang="en-US" altLang="zh-CN" sz="3200" dirty="0" smtClean="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2800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总则第一条：为了</a:t>
            </a:r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规范和加强国家兵役工作，保证公民依法服兵役，保障军队兵员补充和储备，建设巩固国防和强大军队，根据宪法，制定本法</a:t>
            </a:r>
            <a:r>
              <a:rPr lang="zh-CN" altLang="en-US" sz="2800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。</a:t>
            </a:r>
            <a:endParaRPr lang="en-US" altLang="zh-CN" sz="2800" dirty="0" smtClean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90798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775" y="156981"/>
            <a:ext cx="7244142" cy="5982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6917" y="303167"/>
            <a:ext cx="3324225" cy="506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1472775" y="6140099"/>
            <a:ext cx="91788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>
                <a:hlinkClick r:id="rId4"/>
              </a:rPr>
              <a:t>中华人民共和国兵役法</a:t>
            </a:r>
            <a:r>
              <a:rPr lang="en-US" altLang="zh-CN" sz="2400" dirty="0">
                <a:hlinkClick r:id="rId4"/>
              </a:rPr>
              <a:t>_</a:t>
            </a:r>
            <a:r>
              <a:rPr lang="zh-CN" altLang="en-US" sz="2400" dirty="0">
                <a:hlinkClick r:id="rId4"/>
              </a:rPr>
              <a:t>中国人大网 </a:t>
            </a:r>
            <a:r>
              <a:rPr lang="en-US" altLang="zh-CN" sz="2400" dirty="0">
                <a:hlinkClick r:id="rId4"/>
              </a:rPr>
              <a:t>(npc.gov.cn)</a:t>
            </a:r>
            <a:endParaRPr lang="zh-CN" altLang="en-US" sz="24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8716917" y="6121204"/>
            <a:ext cx="2754280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/>
              <a:t>2021</a:t>
            </a:r>
            <a:r>
              <a:rPr lang="zh-CN" altLang="en-US" dirty="0"/>
              <a:t>年</a:t>
            </a:r>
            <a:r>
              <a:rPr lang="en-US" altLang="zh-CN" dirty="0"/>
              <a:t>10</a:t>
            </a:r>
            <a:r>
              <a:rPr lang="zh-CN" altLang="en-US" dirty="0"/>
              <a:t>月</a:t>
            </a:r>
            <a:r>
              <a:rPr lang="en-US" altLang="zh-CN" dirty="0"/>
              <a:t>1</a:t>
            </a:r>
            <a:r>
              <a:rPr lang="zh-CN" altLang="en-US" dirty="0"/>
              <a:t>日起施行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450990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zh-CN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（三）中华人民共和国兵役法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439325" y="3079842"/>
            <a:ext cx="11262360" cy="3023870"/>
            <a:chOff x="559" y="3710"/>
            <a:chExt cx="17736" cy="4762"/>
          </a:xfrm>
        </p:grpSpPr>
        <p:sp>
          <p:nvSpPr>
            <p:cNvPr id="5" name="圆角矩形 4"/>
            <p:cNvSpPr/>
            <p:nvPr/>
          </p:nvSpPr>
          <p:spPr>
            <a:xfrm>
              <a:off x="11782" y="3710"/>
              <a:ext cx="6513" cy="454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六边形 5"/>
            <p:cNvSpPr/>
            <p:nvPr/>
          </p:nvSpPr>
          <p:spPr>
            <a:xfrm>
              <a:off x="695" y="7190"/>
              <a:ext cx="8618" cy="1282"/>
            </a:xfrm>
            <a:prstGeom prst="hexagon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六边形 6"/>
            <p:cNvSpPr/>
            <p:nvPr/>
          </p:nvSpPr>
          <p:spPr>
            <a:xfrm>
              <a:off x="695" y="3941"/>
              <a:ext cx="8618" cy="1282"/>
            </a:xfrm>
            <a:prstGeom prst="hexagon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文本框 3"/>
            <p:cNvSpPr txBox="1"/>
            <p:nvPr/>
          </p:nvSpPr>
          <p:spPr>
            <a:xfrm>
              <a:off x="559" y="7419"/>
              <a:ext cx="8231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sz="2800" b="1" dirty="0" err="1" smtClean="0">
                  <a:solidFill>
                    <a:schemeClr val="tx1"/>
                  </a:solidFill>
                  <a:latin typeface="华文中宋" panose="02010600040101010101" pitchFamily="2" charset="-122"/>
                  <a:ea typeface="华文中宋" panose="02010600040101010101" pitchFamily="2" charset="-122"/>
                  <a:cs typeface="Times New Roman" panose="02020603050405020304" pitchFamily="18" charset="0"/>
                </a:rPr>
                <a:t>民兵与预备役的结合</a:t>
              </a:r>
              <a:endParaRPr sz="2800" b="1" dirty="0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1" name="文本框 2"/>
            <p:cNvSpPr txBox="1"/>
            <p:nvPr/>
          </p:nvSpPr>
          <p:spPr>
            <a:xfrm>
              <a:off x="695" y="4171"/>
              <a:ext cx="8231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sz="2800" b="1" dirty="0" err="1" smtClean="0">
                  <a:solidFill>
                    <a:schemeClr val="tx1"/>
                  </a:solidFill>
                  <a:latin typeface="华文中宋" panose="02010600040101010101" pitchFamily="2" charset="-122"/>
                  <a:ea typeface="华文中宋" panose="02010600040101010101" pitchFamily="2" charset="-122"/>
                  <a:cs typeface="Times New Roman" panose="02020603050405020304" pitchFamily="18" charset="0"/>
                </a:rPr>
                <a:t>义务兵与志愿兵的结合</a:t>
              </a:r>
              <a:endParaRPr lang="zh-CN" sz="2800" b="1" dirty="0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2" name="右箭头 11"/>
            <p:cNvSpPr/>
            <p:nvPr/>
          </p:nvSpPr>
          <p:spPr>
            <a:xfrm>
              <a:off x="9610" y="5760"/>
              <a:ext cx="1882" cy="533"/>
            </a:xfrm>
            <a:prstGeom prst="rightArrow">
              <a:avLst/>
            </a:prstGeom>
            <a:solidFill>
              <a:srgbClr val="D25E8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加号 13"/>
            <p:cNvSpPr/>
            <p:nvPr/>
          </p:nvSpPr>
          <p:spPr>
            <a:xfrm>
              <a:off x="4069" y="5415"/>
              <a:ext cx="1732" cy="1616"/>
            </a:xfrm>
            <a:prstGeom prst="mathPlus">
              <a:avLst/>
            </a:prstGeom>
            <a:solidFill>
              <a:srgbClr val="D25E8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矩形 2"/>
          <p:cNvSpPr/>
          <p:nvPr/>
        </p:nvSpPr>
        <p:spPr>
          <a:xfrm>
            <a:off x="7864082" y="3519767"/>
            <a:ext cx="353944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实行以志愿兵役为主体的志愿兵役与义务兵役相结合的兵役制度</a:t>
            </a:r>
            <a:endParaRPr lang="zh-CN" alt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836022" y="1474304"/>
            <a:ext cx="1105988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rgbClr val="002060"/>
                </a:solidFill>
                <a:latin typeface="黑体" pitchFamily="49" charset="-122"/>
                <a:ea typeface="黑体" pitchFamily="49" charset="-122"/>
                <a:cs typeface="Times New Roman" panose="02020603050405020304" pitchFamily="18" charset="0"/>
              </a:rPr>
              <a:t>修订后，</a:t>
            </a:r>
            <a:r>
              <a:rPr lang="zh-CN" altLang="zh-CN" sz="3200" b="1" dirty="0" smtClean="0">
                <a:solidFill>
                  <a:srgbClr val="002060"/>
                </a:solidFill>
                <a:latin typeface="黑体" pitchFamily="49" charset="-122"/>
                <a:ea typeface="黑体" pitchFamily="49" charset="-122"/>
                <a:cs typeface="Times New Roman" panose="02020603050405020304" pitchFamily="18" charset="0"/>
              </a:rPr>
              <a:t>我国</a:t>
            </a:r>
            <a:r>
              <a:rPr lang="zh-CN" altLang="zh-CN" sz="3200" b="1" dirty="0">
                <a:solidFill>
                  <a:srgbClr val="002060"/>
                </a:solidFill>
                <a:latin typeface="黑体" pitchFamily="49" charset="-122"/>
                <a:ea typeface="黑体" pitchFamily="49" charset="-122"/>
                <a:cs typeface="Times New Roman" panose="02020603050405020304" pitchFamily="18" charset="0"/>
              </a:rPr>
              <a:t>兵役基本制度由</a:t>
            </a:r>
            <a:r>
              <a:rPr lang="en-US" altLang="zh-CN" sz="3200" b="1" dirty="0">
                <a:solidFill>
                  <a:srgbClr val="002060"/>
                </a:solidFill>
                <a:latin typeface="黑体" pitchFamily="49" charset="-122"/>
                <a:ea typeface="黑体" pitchFamily="49" charset="-122"/>
                <a:cs typeface="Times New Roman" panose="02020603050405020304" pitchFamily="18" charset="0"/>
              </a:rPr>
              <a:t>“</a:t>
            </a:r>
            <a:r>
              <a:rPr lang="zh-CN" altLang="zh-CN" sz="3200" b="1" dirty="0">
                <a:solidFill>
                  <a:srgbClr val="002060"/>
                </a:solidFill>
                <a:latin typeface="黑体" pitchFamily="49" charset="-122"/>
                <a:ea typeface="黑体" pitchFamily="49" charset="-122"/>
                <a:cs typeface="Times New Roman" panose="02020603050405020304" pitchFamily="18" charset="0"/>
              </a:rPr>
              <a:t>实行义务兵与志愿兵相结合、民兵与预备役相结合的兵役制度</a:t>
            </a:r>
            <a:r>
              <a:rPr lang="en-US" altLang="zh-CN" sz="3200" b="1" dirty="0">
                <a:solidFill>
                  <a:srgbClr val="002060"/>
                </a:solidFill>
                <a:latin typeface="黑体" pitchFamily="49" charset="-122"/>
                <a:ea typeface="黑体" pitchFamily="49" charset="-122"/>
                <a:cs typeface="Times New Roman" panose="02020603050405020304" pitchFamily="18" charset="0"/>
              </a:rPr>
              <a:t>”</a:t>
            </a:r>
            <a:r>
              <a:rPr lang="zh-CN" altLang="zh-CN" sz="3200" b="1" dirty="0">
                <a:solidFill>
                  <a:srgbClr val="002060"/>
                </a:solidFill>
                <a:latin typeface="黑体" pitchFamily="49" charset="-122"/>
                <a:ea typeface="黑体" pitchFamily="49" charset="-122"/>
                <a:cs typeface="Times New Roman" panose="02020603050405020304" pitchFamily="18" charset="0"/>
              </a:rPr>
              <a:t>，调整为</a:t>
            </a:r>
            <a:r>
              <a:rPr lang="en-US" altLang="zh-CN" sz="3200" b="1" dirty="0">
                <a:solidFill>
                  <a:srgbClr val="002060"/>
                </a:solidFill>
                <a:latin typeface="黑体" pitchFamily="49" charset="-122"/>
                <a:ea typeface="黑体" pitchFamily="49" charset="-122"/>
                <a:cs typeface="Times New Roman" panose="02020603050405020304" pitchFamily="18" charset="0"/>
              </a:rPr>
              <a:t>“</a:t>
            </a:r>
            <a:r>
              <a:rPr lang="zh-CN" altLang="zh-CN" sz="3200" b="1" dirty="0">
                <a:solidFill>
                  <a:srgbClr val="002060"/>
                </a:solidFill>
                <a:latin typeface="黑体" pitchFamily="49" charset="-122"/>
                <a:ea typeface="黑体" pitchFamily="49" charset="-122"/>
                <a:cs typeface="Times New Roman" panose="02020603050405020304" pitchFamily="18" charset="0"/>
              </a:rPr>
              <a:t>实行以志愿兵役为主体的志愿兵役与义务兵役相结合的兵役制度</a:t>
            </a:r>
            <a:r>
              <a:rPr lang="en-US" altLang="zh-CN" sz="3200" b="1" dirty="0">
                <a:solidFill>
                  <a:srgbClr val="002060"/>
                </a:solidFill>
                <a:latin typeface="黑体" pitchFamily="49" charset="-122"/>
                <a:ea typeface="黑体" pitchFamily="49" charset="-122"/>
                <a:cs typeface="Times New Roman" panose="02020603050405020304" pitchFamily="18" charset="0"/>
              </a:rPr>
              <a:t>”</a:t>
            </a:r>
            <a:r>
              <a:rPr lang="zh-CN" altLang="zh-CN" sz="3200" b="1" dirty="0">
                <a:solidFill>
                  <a:srgbClr val="002060"/>
                </a:solidFill>
                <a:latin typeface="黑体" pitchFamily="49" charset="-122"/>
                <a:ea typeface="黑体" pitchFamily="49" charset="-122"/>
                <a:cs typeface="Times New Roman" panose="02020603050405020304" pitchFamily="18" charset="0"/>
              </a:rPr>
              <a:t>。</a:t>
            </a:r>
            <a:endParaRPr lang="zh-CN" altLang="en-US" sz="3200" b="1" dirty="0">
              <a:solidFill>
                <a:srgbClr val="002060"/>
              </a:solidFill>
              <a:latin typeface="黑体" pitchFamily="49" charset="-122"/>
              <a:ea typeface="黑体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993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zh-CN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（三）中华人民共和国兵役法</a:t>
            </a:r>
          </a:p>
        </p:txBody>
      </p:sp>
      <p:sp>
        <p:nvSpPr>
          <p:cNvPr id="2" name="矩形 1"/>
          <p:cNvSpPr/>
          <p:nvPr/>
        </p:nvSpPr>
        <p:spPr>
          <a:xfrm>
            <a:off x="1097281" y="1787378"/>
            <a:ext cx="42883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cs typeface="Times New Roman" panose="02020603050405020304" pitchFamily="18" charset="0"/>
              </a:rPr>
              <a:t>我国公民服兵役的形式</a:t>
            </a:r>
          </a:p>
        </p:txBody>
      </p:sp>
      <p:sp>
        <p:nvSpPr>
          <p:cNvPr id="3" name="矩形 2"/>
          <p:cNvSpPr/>
          <p:nvPr/>
        </p:nvSpPr>
        <p:spPr>
          <a:xfrm>
            <a:off x="1097281" y="2428725"/>
            <a:ext cx="589570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士兵和</a:t>
            </a:r>
            <a:r>
              <a:rPr lang="zh-CN" altLang="en-US" sz="2800" dirty="0" smtClean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军官</a:t>
            </a:r>
            <a:endParaRPr lang="en-US" altLang="zh-CN" sz="2800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</a:rPr>
              <a:t>✎</a:t>
            </a:r>
            <a:r>
              <a:rPr lang="zh-CN" altLang="en-US" sz="2800" dirty="0" smtClean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服现役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：解放军、武警</a:t>
            </a:r>
            <a:endParaRPr lang="en-US" altLang="zh-CN" sz="2800" dirty="0">
              <a:latin typeface="黑体" pitchFamily="49" charset="-122"/>
              <a:ea typeface="黑体" pitchFamily="49" charset="-122"/>
              <a:cs typeface="仿宋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</a:rPr>
              <a:t>✎</a:t>
            </a:r>
            <a:r>
              <a:rPr lang="zh-CN" altLang="en-US" sz="2800" dirty="0" smtClean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服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预备役</a:t>
            </a:r>
            <a:r>
              <a:rPr lang="zh-CN" altLang="en-US" sz="2800" dirty="0" smtClean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：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预编到现役部队或者编入预备役部队服预备役的，称预备役人员</a:t>
            </a:r>
            <a:r>
              <a:rPr lang="zh-CN" altLang="en-US" sz="2800" dirty="0" smtClean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。</a:t>
            </a:r>
            <a:endParaRPr lang="en-US" altLang="zh-CN" sz="2800" dirty="0" smtClean="0">
              <a:latin typeface="黑体" pitchFamily="49" charset="-122"/>
              <a:ea typeface="黑体" pitchFamily="49" charset="-122"/>
              <a:cs typeface="仿宋" panose="02010609060101010101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7347" y="1661432"/>
            <a:ext cx="3436711" cy="2291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959" y="4285826"/>
            <a:ext cx="4294777" cy="1713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5035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zh-CN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（三）中华人民共和国兵役法</a:t>
            </a:r>
          </a:p>
        </p:txBody>
      </p:sp>
      <p:sp>
        <p:nvSpPr>
          <p:cNvPr id="2" name="矩形 1"/>
          <p:cNvSpPr/>
          <p:nvPr/>
        </p:nvSpPr>
        <p:spPr>
          <a:xfrm>
            <a:off x="944822" y="1565584"/>
            <a:ext cx="55194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Times New Roman" panose="02020603050405020304" pitchFamily="18" charset="0"/>
              </a:rPr>
              <a:t>依法服兵役是公民应尽的义务</a:t>
            </a:r>
          </a:p>
        </p:txBody>
      </p:sp>
      <p:sp>
        <p:nvSpPr>
          <p:cNvPr id="5" name="文本框 2"/>
          <p:cNvSpPr txBox="1"/>
          <p:nvPr/>
        </p:nvSpPr>
        <p:spPr>
          <a:xfrm>
            <a:off x="609599" y="2412003"/>
            <a:ext cx="11138263" cy="386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25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《中华人民共和国宪法》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第五十五条规定，“保卫祖国，抵抗侵略是中华人民共和国每个公民的神圣职责”，“依照法律服兵役和参加民兵组织是中华人民共和国公民的光荣义务”</a:t>
            </a:r>
            <a:r>
              <a:rPr lang="zh-CN" altLang="en-US" sz="2800" dirty="0" smtClean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。</a:t>
            </a:r>
            <a:endParaRPr lang="en-US" altLang="zh-CN" sz="2800" dirty="0" smtClean="0">
              <a:latin typeface="黑体" pitchFamily="49" charset="-122"/>
              <a:ea typeface="黑体" pitchFamily="49" charset="-122"/>
              <a:cs typeface="仿宋" panose="02010609060101010101" charset="-122"/>
            </a:endParaRPr>
          </a:p>
          <a:p>
            <a:pPr fontAlgn="auto">
              <a:lnSpc>
                <a:spcPct val="125000"/>
              </a:lnSpc>
            </a:pPr>
            <a:endParaRPr lang="en-US" altLang="zh-CN" sz="2800" dirty="0" smtClean="0">
              <a:latin typeface="黑体" pitchFamily="49" charset="-122"/>
              <a:ea typeface="黑体" pitchFamily="49" charset="-122"/>
              <a:cs typeface="仿宋" panose="02010609060101010101" charset="-122"/>
            </a:endParaRPr>
          </a:p>
          <a:p>
            <a:pPr fontAlgn="auto">
              <a:lnSpc>
                <a:spcPct val="125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《中华人民共和国兵役法》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第五条规定，“中华人民共和国公民，不分民族、种族、职业、家庭出身、宗教信仰和教育程度，都有义务依照本法的规定</a:t>
            </a:r>
            <a:r>
              <a:rPr lang="zh-CN" altLang="en-US" sz="2800" dirty="0" smtClean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服兵役”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900190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（三）中华人民共和国兵役法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37" y="1672726"/>
            <a:ext cx="3295650" cy="450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757" y="1672726"/>
            <a:ext cx="3752134" cy="450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6473" y="1672726"/>
            <a:ext cx="3155527" cy="450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0114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zh-CN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（三）中华人民共和国兵役法</a:t>
            </a:r>
          </a:p>
        </p:txBody>
      </p:sp>
      <p:pic>
        <p:nvPicPr>
          <p:cNvPr id="7170" name="Picture 2" descr="https://ss0.baidu.com/-Po3dSag_xI4khGko9WTAnF6hhy/baike/pic/item/96dda144ad345982116116f009f431adcaef84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688" y="1566771"/>
            <a:ext cx="9753600" cy="443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9257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zh-CN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（三）中华人民共和国兵役法</a:t>
            </a:r>
          </a:p>
        </p:txBody>
      </p:sp>
      <p:sp>
        <p:nvSpPr>
          <p:cNvPr id="2" name="矩形 1"/>
          <p:cNvSpPr/>
          <p:nvPr/>
        </p:nvSpPr>
        <p:spPr>
          <a:xfrm>
            <a:off x="1027609" y="1456341"/>
            <a:ext cx="1049382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</a:rPr>
              <a:t>最新</a:t>
            </a:r>
            <a:r>
              <a:rPr lang="zh-CN" altLang="en-US" sz="2800" b="1" dirty="0">
                <a:solidFill>
                  <a:srgbClr val="FF0000"/>
                </a:solidFill>
              </a:rPr>
              <a:t>修订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情况：</a:t>
            </a:r>
            <a:endParaRPr lang="en-US" altLang="zh-CN" sz="2800" b="1" dirty="0" smtClean="0">
              <a:solidFill>
                <a:srgbClr val="FF0000"/>
              </a:solidFill>
            </a:endParaRPr>
          </a:p>
          <a:p>
            <a:r>
              <a:rPr lang="en-US" altLang="zh-CN" sz="2800" b="1" dirty="0"/>
              <a:t> </a:t>
            </a:r>
            <a:r>
              <a:rPr lang="en-US" altLang="zh-CN" sz="2800" b="1" dirty="0" smtClean="0"/>
              <a:t>         </a:t>
            </a:r>
            <a:r>
              <a:rPr lang="zh-CN" altLang="zh-CN" sz="2800" b="1" dirty="0" smtClean="0"/>
              <a:t>新</a:t>
            </a:r>
            <a:r>
              <a:rPr lang="zh-CN" altLang="zh-CN" sz="2800" b="1" dirty="0"/>
              <a:t>修订的兵役法将原兵役法</a:t>
            </a:r>
            <a:r>
              <a:rPr lang="en-US" altLang="zh-CN" sz="2800" b="1" dirty="0"/>
              <a:t>12</a:t>
            </a:r>
            <a:r>
              <a:rPr lang="zh-CN" altLang="zh-CN" sz="2800" b="1" dirty="0"/>
              <a:t>章</a:t>
            </a:r>
            <a:r>
              <a:rPr lang="en-US" altLang="zh-CN" sz="2800" b="1" dirty="0"/>
              <a:t>74</a:t>
            </a:r>
            <a:r>
              <a:rPr lang="zh-CN" altLang="zh-CN" sz="2800" b="1" dirty="0"/>
              <a:t>条，修订为</a:t>
            </a:r>
            <a:r>
              <a:rPr lang="en-US" altLang="zh-CN" sz="2800" b="1" dirty="0"/>
              <a:t>11</a:t>
            </a:r>
            <a:r>
              <a:rPr lang="zh-CN" altLang="zh-CN" sz="2800" b="1" dirty="0"/>
              <a:t>章</a:t>
            </a:r>
            <a:r>
              <a:rPr lang="en-US" altLang="zh-CN" sz="2800" b="1" dirty="0"/>
              <a:t>65</a:t>
            </a:r>
            <a:r>
              <a:rPr lang="zh-CN" altLang="zh-CN" sz="2800" b="1" dirty="0"/>
              <a:t>条。</a:t>
            </a:r>
          </a:p>
          <a:p>
            <a:r>
              <a:rPr lang="en-US" altLang="zh-CN" sz="2800" b="1" dirty="0" smtClean="0"/>
              <a:t>          </a:t>
            </a:r>
            <a:r>
              <a:rPr lang="zh-CN" altLang="zh-CN" sz="2800" b="1" dirty="0" smtClean="0"/>
              <a:t>这</a:t>
            </a:r>
            <a:r>
              <a:rPr lang="zh-CN" altLang="zh-CN" sz="2800" b="1" dirty="0"/>
              <a:t>次修订兵役法，注重把握</a:t>
            </a:r>
            <a:r>
              <a:rPr lang="en-US" altLang="zh-CN" sz="2800" b="1" dirty="0"/>
              <a:t>4</a:t>
            </a:r>
            <a:r>
              <a:rPr lang="zh-CN" altLang="zh-CN" sz="2800" b="1" dirty="0"/>
              <a:t>个方面原则。一是以党在新时代的强军目标为根本指向</a:t>
            </a:r>
            <a:r>
              <a:rPr lang="zh-CN" altLang="zh-CN" sz="2800" b="1" dirty="0" smtClean="0"/>
              <a:t>。</a:t>
            </a:r>
            <a:r>
              <a:rPr lang="zh-CN" altLang="zh-CN" sz="2800" b="1" dirty="0"/>
              <a:t>二是以备战打仗为有力牵引</a:t>
            </a:r>
            <a:r>
              <a:rPr lang="zh-CN" altLang="zh-CN" sz="2800" b="1" dirty="0" smtClean="0"/>
              <a:t>。</a:t>
            </a:r>
            <a:r>
              <a:rPr lang="zh-CN" altLang="zh-CN" sz="2800" b="1" dirty="0"/>
              <a:t>三是以改革创新为内在驱动</a:t>
            </a:r>
            <a:r>
              <a:rPr lang="zh-CN" altLang="zh-CN" sz="2800" b="1" dirty="0" smtClean="0"/>
              <a:t>。</a:t>
            </a:r>
            <a:r>
              <a:rPr lang="zh-CN" altLang="zh-CN" sz="2800" b="1" dirty="0"/>
              <a:t>四是以服役光荣为鲜明导向</a:t>
            </a:r>
            <a:r>
              <a:rPr lang="zh-CN" altLang="zh-CN" sz="2800" b="1" dirty="0" smtClean="0"/>
              <a:t>。</a:t>
            </a:r>
            <a:endParaRPr lang="en-US" altLang="zh-CN" sz="2800" b="1" dirty="0" smtClean="0"/>
          </a:p>
          <a:p>
            <a:r>
              <a:rPr lang="zh-CN" altLang="zh-CN" sz="2800" b="1" dirty="0"/>
              <a:t>修订的主要</a:t>
            </a:r>
            <a:r>
              <a:rPr lang="zh-CN" altLang="zh-CN" sz="2800" b="1" dirty="0" smtClean="0"/>
              <a:t>内容</a:t>
            </a:r>
            <a:r>
              <a:rPr lang="zh-CN" altLang="en-US" sz="2800" b="1" dirty="0" smtClean="0"/>
              <a:t>：</a:t>
            </a:r>
            <a:endParaRPr lang="zh-CN" altLang="zh-CN" sz="2800" b="1" dirty="0"/>
          </a:p>
          <a:p>
            <a:r>
              <a:rPr lang="en-US" altLang="zh-CN" sz="2800" b="1" dirty="0"/>
              <a:t> </a:t>
            </a:r>
            <a:r>
              <a:rPr lang="en-US" altLang="zh-CN" sz="2800" b="1" dirty="0" smtClean="0"/>
              <a:t>        1.</a:t>
            </a:r>
            <a:r>
              <a:rPr lang="zh-CN" altLang="zh-CN" sz="2800" b="1" dirty="0" smtClean="0"/>
              <a:t>强化</a:t>
            </a:r>
            <a:r>
              <a:rPr lang="zh-CN" altLang="zh-CN" sz="2800" b="1" dirty="0"/>
              <a:t>党对兵役工作的统一</a:t>
            </a:r>
            <a:r>
              <a:rPr lang="zh-CN" altLang="zh-CN" sz="2800" b="1" dirty="0" smtClean="0"/>
              <a:t>领导</a:t>
            </a:r>
            <a:r>
              <a:rPr lang="zh-CN" altLang="en-US" sz="2800" b="1" dirty="0" smtClean="0"/>
              <a:t>；</a:t>
            </a:r>
            <a:r>
              <a:rPr lang="en-US" altLang="zh-CN" sz="2800" b="1" dirty="0" smtClean="0"/>
              <a:t>2.</a:t>
            </a:r>
            <a:r>
              <a:rPr lang="zh-CN" altLang="zh-CN" sz="2800" b="1" dirty="0" smtClean="0"/>
              <a:t>落实</a:t>
            </a:r>
            <a:r>
              <a:rPr lang="zh-CN" altLang="zh-CN" sz="2800" b="1" dirty="0"/>
              <a:t>军事政策制度改革</a:t>
            </a:r>
            <a:r>
              <a:rPr lang="zh-CN" altLang="zh-CN" sz="2800" b="1" dirty="0" smtClean="0"/>
              <a:t>要求</a:t>
            </a:r>
            <a:r>
              <a:rPr lang="zh-CN" altLang="en-US" sz="2800" b="1" dirty="0" smtClean="0"/>
              <a:t>；</a:t>
            </a:r>
            <a:r>
              <a:rPr lang="en-US" altLang="zh-CN" sz="2800" b="1" dirty="0" smtClean="0"/>
              <a:t>3.</a:t>
            </a:r>
            <a:r>
              <a:rPr lang="zh-CN" altLang="zh-CN" sz="2800" b="1" dirty="0" smtClean="0"/>
              <a:t>调整</a:t>
            </a:r>
            <a:r>
              <a:rPr lang="zh-CN" altLang="zh-CN" sz="2800" b="1" dirty="0"/>
              <a:t>完善征集和服役</a:t>
            </a:r>
            <a:r>
              <a:rPr lang="zh-CN" altLang="zh-CN" sz="2800" b="1" dirty="0" smtClean="0"/>
              <a:t>制度</a:t>
            </a:r>
            <a:r>
              <a:rPr lang="zh-CN" altLang="en-US" sz="2800" b="1" dirty="0" smtClean="0"/>
              <a:t>；</a:t>
            </a:r>
            <a:r>
              <a:rPr lang="en-US" altLang="zh-CN" sz="2800" b="1" dirty="0" smtClean="0"/>
              <a:t>4.</a:t>
            </a:r>
            <a:r>
              <a:rPr lang="zh-CN" altLang="zh-CN" sz="2800" b="1" dirty="0" smtClean="0"/>
              <a:t>创新</a:t>
            </a:r>
            <a:r>
              <a:rPr lang="zh-CN" altLang="zh-CN" sz="2800" b="1" dirty="0"/>
              <a:t>兵役工作方式</a:t>
            </a:r>
            <a:r>
              <a:rPr lang="zh-CN" altLang="zh-CN" sz="2800" b="1" dirty="0" smtClean="0"/>
              <a:t>方法</a:t>
            </a:r>
            <a:r>
              <a:rPr lang="zh-CN" altLang="en-US" sz="2800" b="1" dirty="0" smtClean="0"/>
              <a:t>；</a:t>
            </a:r>
            <a:r>
              <a:rPr lang="en-US" altLang="zh-CN" sz="2800" b="1" dirty="0" smtClean="0"/>
              <a:t>5.</a:t>
            </a:r>
            <a:r>
              <a:rPr lang="zh-CN" altLang="zh-CN" sz="2800" b="1" dirty="0" smtClean="0"/>
              <a:t>衔接</a:t>
            </a:r>
            <a:r>
              <a:rPr lang="zh-CN" altLang="zh-CN" sz="2800" b="1" dirty="0"/>
              <a:t>优化由其他法律规范的内容</a:t>
            </a:r>
            <a:r>
              <a:rPr lang="zh-CN" altLang="zh-CN" sz="2800" b="1" dirty="0" smtClean="0"/>
              <a:t>。</a:t>
            </a:r>
            <a:endParaRPr lang="zh-CN" altLang="zh-CN" sz="2800" b="1" dirty="0"/>
          </a:p>
        </p:txBody>
      </p:sp>
    </p:spTree>
    <p:extLst>
      <p:ext uri="{BB962C8B-B14F-4D97-AF65-F5344CB8AC3E}">
        <p14:creationId xmlns:p14="http://schemas.microsoft.com/office/powerpoint/2010/main" val="1081456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（四）中华人民共和国国防教育法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83474" y="5129889"/>
            <a:ext cx="10615748" cy="556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zh-CN" sz="2800" dirty="0">
                <a:latin typeface="黑体" pitchFamily="49" charset="-122"/>
                <a:ea typeface="黑体" pitchFamily="49" charset="-122"/>
              </a:rPr>
              <a:t>增强国防观念应树立三种意识：</a:t>
            </a:r>
            <a:r>
              <a:rPr lang="zh-CN" altLang="en-US" sz="2800" b="1" dirty="0" smtClean="0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黑体" pitchFamily="49" charset="-122"/>
                <a:ea typeface="黑体" pitchFamily="49" charset="-122"/>
              </a:rPr>
              <a:t>忧患意识、尚武意识、责任意识</a:t>
            </a:r>
            <a:endParaRPr lang="en-US" altLang="zh-CN" sz="2800" b="1" dirty="0">
              <a:solidFill>
                <a:srgbClr val="FF0000"/>
              </a:solidFill>
              <a:latin typeface="黑体" pitchFamily="49" charset="-122"/>
              <a:ea typeface="黑体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8613" y="1561907"/>
            <a:ext cx="3082834" cy="2867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583474" y="1570456"/>
            <a:ext cx="708877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/>
            <a:r>
              <a:rPr lang="zh-CN" altLang="en-US" sz="2800" dirty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中华人民共和国公民都有接受国防教育的权利和义务。普及和加强国防教育是全社会的共同责任</a:t>
            </a:r>
            <a:r>
              <a:rPr lang="zh-CN" altLang="en-US" sz="2800" dirty="0" smtClean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。</a:t>
            </a:r>
            <a:endParaRPr lang="en-US" altLang="zh-CN" sz="2800" dirty="0" smtClean="0">
              <a:latin typeface="黑体" pitchFamily="49" charset="-122"/>
              <a:ea typeface="黑体" pitchFamily="49" charset="-122"/>
              <a:cs typeface="仿宋" panose="02010609060101010101" charset="-122"/>
            </a:endParaRPr>
          </a:p>
          <a:p>
            <a:pPr fontAlgn="auto"/>
            <a:r>
              <a:rPr lang="zh-CN" altLang="en-US" sz="2800" dirty="0" smtClean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一切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国家机关和武装力量、各政党和各社会团体、各企业事业组织以及基层群众性自治组织，都应当根据各自的实际情况组织本地区、本部门、本单位开展国防教育。</a:t>
            </a:r>
            <a:endParaRPr lang="en-US" altLang="zh-CN" sz="2800" dirty="0">
              <a:latin typeface="黑体" pitchFamily="49" charset="-122"/>
              <a:ea typeface="黑体" pitchFamily="49" charset="-122"/>
              <a:cs typeface="仿宋" panose="02010609060101010101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609647" y="4429853"/>
            <a:ext cx="458076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全民国防教育日</a:t>
            </a:r>
            <a:r>
              <a:rPr lang="zh-CN" altLang="en-US" sz="2000" b="1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是9月</a:t>
            </a:r>
            <a:r>
              <a:rPr lang="zh-CN" altLang="en-US" sz="2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的第三个星期六。</a:t>
            </a:r>
            <a:endParaRPr lang="en-US" altLang="zh-CN" sz="20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66187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（五）中华人民共和国国防动员法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83474" y="1570456"/>
            <a:ext cx="7088777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/>
            <a:r>
              <a:rPr lang="zh-CN" altLang="en-US" sz="2600" dirty="0" smtClean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国防动员一般</a:t>
            </a:r>
            <a:r>
              <a:rPr lang="zh-CN" altLang="en-US" sz="2600" dirty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指战争动员。国家或政治集团为保持和增强战争能力，应对战争或其他军事危机，使社会诸领域全部或部分由平时状态转入战时状态的活动</a:t>
            </a:r>
            <a:r>
              <a:rPr lang="zh-CN" altLang="en-US" sz="2600" dirty="0" smtClean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。</a:t>
            </a:r>
            <a:endParaRPr lang="en-US" altLang="zh-CN" sz="2600" dirty="0" smtClean="0">
              <a:latin typeface="黑体" pitchFamily="49" charset="-122"/>
              <a:ea typeface="黑体" pitchFamily="49" charset="-122"/>
              <a:cs typeface="仿宋" panose="02010609060101010101" charset="-122"/>
            </a:endParaRPr>
          </a:p>
          <a:p>
            <a:pPr fontAlgn="auto"/>
            <a:endParaRPr lang="en-US" altLang="zh-CN" sz="2600" dirty="0" smtClean="0">
              <a:latin typeface="黑体" pitchFamily="49" charset="-122"/>
              <a:ea typeface="黑体" pitchFamily="49" charset="-122"/>
              <a:cs typeface="仿宋" panose="02010609060101010101" charset="-122"/>
            </a:endParaRPr>
          </a:p>
          <a:p>
            <a:pPr fontAlgn="auto"/>
            <a:r>
              <a:rPr lang="zh-CN" altLang="en-US" sz="2400" dirty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按</a:t>
            </a:r>
            <a:r>
              <a:rPr lang="zh-CN" altLang="en-US" sz="2400" dirty="0" smtClean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领域：武装力量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动员、国民经济动员、政治动员、民防动员和科技动员等</a:t>
            </a:r>
            <a:r>
              <a:rPr lang="zh-CN" altLang="en-US" sz="2400" dirty="0" smtClean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；</a:t>
            </a:r>
            <a:endParaRPr lang="en-US" altLang="zh-CN" sz="2400" dirty="0" smtClean="0">
              <a:latin typeface="黑体" pitchFamily="49" charset="-122"/>
              <a:ea typeface="黑体" pitchFamily="49" charset="-122"/>
              <a:cs typeface="仿宋" panose="02010609060101010101" charset="-122"/>
            </a:endParaRPr>
          </a:p>
          <a:p>
            <a:pPr fontAlgn="auto"/>
            <a:r>
              <a:rPr lang="zh-CN" altLang="en-US" sz="2400" dirty="0" smtClean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按资源：人力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动员、物力动员和财力动员</a:t>
            </a:r>
            <a:r>
              <a:rPr lang="zh-CN" altLang="en-US" sz="2400" dirty="0" smtClean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；</a:t>
            </a:r>
            <a:endParaRPr lang="en-US" altLang="zh-CN" sz="2400" dirty="0" smtClean="0">
              <a:latin typeface="黑体" pitchFamily="49" charset="-122"/>
              <a:ea typeface="黑体" pitchFamily="49" charset="-122"/>
              <a:cs typeface="仿宋" panose="02010609060101010101" charset="-122"/>
            </a:endParaRPr>
          </a:p>
          <a:p>
            <a:pPr fontAlgn="auto"/>
            <a:r>
              <a:rPr lang="zh-CN" altLang="en-US" sz="2400" dirty="0" smtClean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按规模：总动员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和局部动员</a:t>
            </a:r>
            <a:r>
              <a:rPr lang="zh-CN" altLang="en-US" sz="2400" dirty="0" smtClean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；</a:t>
            </a:r>
            <a:endParaRPr lang="en-US" altLang="zh-CN" sz="2400" dirty="0" smtClean="0">
              <a:latin typeface="黑体" pitchFamily="49" charset="-122"/>
              <a:ea typeface="黑体" pitchFamily="49" charset="-122"/>
              <a:cs typeface="仿宋" panose="02010609060101010101" charset="-122"/>
            </a:endParaRPr>
          </a:p>
          <a:p>
            <a:pPr fontAlgn="auto"/>
            <a:r>
              <a:rPr lang="zh-CN" altLang="en-US" sz="2400" dirty="0" smtClean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按时机：战前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动员和开战后动员</a:t>
            </a:r>
            <a:r>
              <a:rPr lang="zh-CN" altLang="en-US" sz="2400" dirty="0" smtClean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；</a:t>
            </a:r>
            <a:endParaRPr lang="en-US" altLang="zh-CN" sz="2400" dirty="0" smtClean="0">
              <a:latin typeface="黑体" pitchFamily="49" charset="-122"/>
              <a:ea typeface="黑体" pitchFamily="49" charset="-122"/>
              <a:cs typeface="仿宋" panose="02010609060101010101" charset="-122"/>
            </a:endParaRPr>
          </a:p>
          <a:p>
            <a:pPr fontAlgn="auto"/>
            <a:r>
              <a:rPr lang="zh-CN" altLang="en-US" sz="2400" dirty="0" smtClean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按阶段：战争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初期动员、战争中期动员和战争后期动员</a:t>
            </a:r>
            <a:r>
              <a:rPr lang="zh-CN" altLang="en-US" sz="2400" dirty="0" smtClean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；</a:t>
            </a:r>
            <a:endParaRPr lang="en-US" altLang="zh-CN" sz="2400" dirty="0" smtClean="0">
              <a:latin typeface="黑体" pitchFamily="49" charset="-122"/>
              <a:ea typeface="黑体" pitchFamily="49" charset="-122"/>
              <a:cs typeface="仿宋" panose="02010609060101010101" charset="-122"/>
            </a:endParaRPr>
          </a:p>
          <a:p>
            <a:pPr fontAlgn="auto"/>
            <a:r>
              <a:rPr lang="zh-CN" altLang="en-US" sz="2400" dirty="0" smtClean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按方式：秘密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动员和公开动员等。</a:t>
            </a:r>
            <a:endParaRPr lang="en-US" altLang="zh-CN" sz="2400" dirty="0">
              <a:latin typeface="黑体" pitchFamily="49" charset="-122"/>
              <a:ea typeface="黑体" pitchFamily="49" charset="-122"/>
              <a:cs typeface="仿宋" panose="02010609060101010101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609647" y="4429853"/>
            <a:ext cx="4580766" cy="1823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1800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cs typeface="微软雅黑" panose="020B0503020204020204" charset="-122"/>
              </a:rPr>
              <a:t>2013</a:t>
            </a:r>
            <a:r>
              <a:rPr lang="zh-CN" altLang="en-US" sz="1800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cs typeface="微软雅黑" panose="020B0503020204020204" charset="-122"/>
              </a:rPr>
              <a:t>年</a:t>
            </a:r>
            <a:r>
              <a:rPr lang="en-US" altLang="zh-CN" sz="1800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cs typeface="微软雅黑" panose="020B0503020204020204" charset="-122"/>
              </a:rPr>
              <a:t>2</a:t>
            </a:r>
            <a:r>
              <a:rPr lang="zh-CN" altLang="en-US" sz="1800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cs typeface="微软雅黑" panose="020B0503020204020204" charset="-122"/>
              </a:rPr>
              <a:t>月</a:t>
            </a:r>
            <a:r>
              <a:rPr lang="en-US" altLang="zh-CN" sz="1800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cs typeface="微软雅黑" panose="020B0503020204020204" charset="-122"/>
              </a:rPr>
              <a:t>1</a:t>
            </a:r>
            <a:r>
              <a:rPr lang="zh-CN" altLang="en-US" sz="1800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cs typeface="微软雅黑" panose="020B0503020204020204" charset="-122"/>
              </a:rPr>
              <a:t>日起启用国防动员标志。国防动员标志是国防动员事业的象征，以五角星、和平鸽、长城烽火台、橄榄枝和文字为主要元素，通过抽象概括，将五角星与和平鸽组合为一个有机整体。</a:t>
            </a:r>
            <a:endParaRPr lang="en-US" altLang="zh-CN" sz="1800" dirty="0">
              <a:solidFill>
                <a:srgbClr val="0070C0"/>
              </a:solidFill>
              <a:latin typeface="微软雅黑" pitchFamily="34" charset="-122"/>
              <a:ea typeface="微软雅黑" pitchFamily="34" charset="-122"/>
              <a:cs typeface="微软雅黑" panose="020B0503020204020204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6042" y="1629503"/>
            <a:ext cx="2847975" cy="280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4090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219200" y="1237579"/>
            <a:ext cx="10128069" cy="4228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 smtClean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Times New Roman" panose="02020603050405020304" pitchFamily="18" charset="0"/>
              </a:rPr>
              <a:t>教学目的：</a:t>
            </a:r>
            <a:endParaRPr lang="en-US" altLang="zh-CN" sz="3200" b="1" dirty="0" smtClean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en-US" altLang="zh-CN" sz="3200" b="1" dirty="0" smtClean="0">
              <a:solidFill>
                <a:srgbClr val="3A4A6A"/>
              </a:solidFill>
              <a:latin typeface="华文中宋" panose="02010600040101010101" pitchFamily="2" charset="-122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zh-CN" altLang="en-US" sz="3200" b="1" dirty="0" smtClean="0">
                <a:solidFill>
                  <a:srgbClr val="3A4A6A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Times New Roman" panose="02020603050405020304" pitchFamily="18" charset="0"/>
              </a:rPr>
              <a:t>      了解</a:t>
            </a:r>
            <a:r>
              <a:rPr lang="zh-CN" altLang="en-US" sz="3200" b="1" dirty="0">
                <a:solidFill>
                  <a:srgbClr val="3A4A6A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Times New Roman" panose="02020603050405020304" pitchFamily="18" charset="0"/>
              </a:rPr>
              <a:t>国防法规的特性，掌握我国</a:t>
            </a:r>
            <a:r>
              <a:rPr lang="zh-CN" altLang="en-US" sz="3200" b="1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Times New Roman" panose="02020603050405020304" pitchFamily="18" charset="0"/>
              </a:rPr>
              <a:t>国防法规的主要内容与等级，了解我国公民的国防权利和义务。培养学生的国防意识与大局意识。</a:t>
            </a:r>
          </a:p>
        </p:txBody>
      </p:sp>
    </p:spTree>
    <p:extLst>
      <p:ext uri="{BB962C8B-B14F-4D97-AF65-F5344CB8AC3E}">
        <p14:creationId xmlns:p14="http://schemas.microsoft.com/office/powerpoint/2010/main" val="38842040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（六）反分裂国家法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110446" y="1672726"/>
            <a:ext cx="734132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《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反分裂国家法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》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于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2005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年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3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月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14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日经第十届全国人民代表大会第三次会议通过，是一部关于台湾海峡两岸关系的法律，同日，由中华人民共和国主席令第三十四号颁布并正式实施。</a:t>
            </a:r>
          </a:p>
        </p:txBody>
      </p:sp>
      <p:sp>
        <p:nvSpPr>
          <p:cNvPr id="3" name="矩形 2"/>
          <p:cNvSpPr/>
          <p:nvPr/>
        </p:nvSpPr>
        <p:spPr>
          <a:xfrm>
            <a:off x="4110445" y="3894006"/>
            <a:ext cx="7341325" cy="1879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</a:pPr>
            <a:r>
              <a:rPr lang="en-US" altLang="zh-CN" sz="2600" dirty="0">
                <a:latin typeface="黑体" pitchFamily="49" charset="-122"/>
                <a:ea typeface="黑体" pitchFamily="49" charset="-122"/>
              </a:rPr>
              <a:t>《</a:t>
            </a:r>
            <a:r>
              <a:rPr lang="zh-CN" altLang="en-US" sz="2600" dirty="0">
                <a:latin typeface="黑体" pitchFamily="49" charset="-122"/>
                <a:ea typeface="黑体" pitchFamily="49" charset="-122"/>
              </a:rPr>
              <a:t>反分裂国家法</a:t>
            </a:r>
            <a:r>
              <a:rPr lang="en-US" altLang="zh-CN" sz="2600" dirty="0">
                <a:latin typeface="黑体" pitchFamily="49" charset="-122"/>
                <a:ea typeface="黑体" pitchFamily="49" charset="-122"/>
              </a:rPr>
              <a:t>》</a:t>
            </a:r>
            <a:r>
              <a:rPr lang="zh-CN" altLang="en-US" sz="2600" dirty="0">
                <a:latin typeface="黑体" pitchFamily="49" charset="-122"/>
                <a:ea typeface="黑体" pitchFamily="49" charset="-122"/>
              </a:rPr>
              <a:t>旨在反对和遏制“台独”分裂势力分裂国家，促进祖国和平统一，维护台湾海峡地区和平稳定，维护国家主权和领土完整，维护中华民族的根本利益，具有重大而深远的意义。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34" y="1672726"/>
            <a:ext cx="3041094" cy="450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7853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 Box 45"/>
          <p:cNvSpPr txBox="1">
            <a:spLocks noChangeArrowheads="1"/>
          </p:cNvSpPr>
          <p:nvPr/>
        </p:nvSpPr>
        <p:spPr bwMode="auto">
          <a:xfrm>
            <a:off x="0" y="2643800"/>
            <a:ext cx="12190413" cy="1152792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第三节  公民的国防权利和义务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grpSp>
        <p:nvGrpSpPr>
          <p:cNvPr id="2" name="组合 6"/>
          <p:cNvGrpSpPr/>
          <p:nvPr/>
        </p:nvGrpSpPr>
        <p:grpSpPr>
          <a:xfrm>
            <a:off x="5892033" y="5803833"/>
            <a:ext cx="5695914" cy="880738"/>
            <a:chOff x="6578600" y="5511629"/>
            <a:chExt cx="4909256" cy="1092371"/>
          </a:xfrm>
        </p:grpSpPr>
        <p:pic>
          <p:nvPicPr>
            <p:cNvPr id="8" name="图片 7" descr="201312128152626774.jpg"/>
            <p:cNvPicPr>
              <a:picLocks noChangeAspect="1"/>
            </p:cNvPicPr>
            <p:nvPr/>
          </p:nvPicPr>
          <p:blipFill>
            <a:blip r:embed="rId2"/>
            <a:srcRect r="66667"/>
            <a:stretch>
              <a:fillRect/>
            </a:stretch>
          </p:blipFill>
          <p:spPr>
            <a:xfrm>
              <a:off x="6578600" y="5522918"/>
              <a:ext cx="1506378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  <p:pic>
          <p:nvPicPr>
            <p:cNvPr id="9" name="图片 8" descr="201312128152626774.jpg"/>
            <p:cNvPicPr>
              <a:picLocks noChangeAspect="1"/>
            </p:cNvPicPr>
            <p:nvPr/>
          </p:nvPicPr>
          <p:blipFill>
            <a:blip r:embed="rId2"/>
            <a:srcRect l="32667" r="34401"/>
            <a:stretch>
              <a:fillRect/>
            </a:stretch>
          </p:blipFill>
          <p:spPr>
            <a:xfrm>
              <a:off x="8317088" y="5522918"/>
              <a:ext cx="1488243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  <p:pic>
          <p:nvPicPr>
            <p:cNvPr id="10" name="图片 9" descr="201312128152626774.jpg"/>
            <p:cNvPicPr>
              <a:picLocks noChangeAspect="1"/>
            </p:cNvPicPr>
            <p:nvPr/>
          </p:nvPicPr>
          <p:blipFill>
            <a:blip r:embed="rId2"/>
            <a:srcRect l="64667"/>
            <a:stretch>
              <a:fillRect/>
            </a:stretch>
          </p:blipFill>
          <p:spPr>
            <a:xfrm>
              <a:off x="10001956" y="5511629"/>
              <a:ext cx="1485900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</p:grp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3879" y="87085"/>
            <a:ext cx="1385441" cy="1288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3996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一、公民的国防义务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886382" y="1633136"/>
            <a:ext cx="5340249" cy="196977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ea"/>
              </a:rPr>
              <a:t>公民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ea"/>
              </a:rPr>
              <a:t>和组织依照宪法和法律规定在维护国防利益方面应当履行的责任，由国家强制力保证其落实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ea"/>
              </a:rPr>
              <a:t>。</a:t>
            </a:r>
            <a:endParaRPr kumimoji="0" lang="zh-CN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90584" y="3664864"/>
            <a:ext cx="302377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1.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依法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服兵役</a:t>
            </a:r>
            <a:endParaRPr lang="en-US" altLang="zh-CN" sz="2800" b="1" dirty="0">
              <a:latin typeface="黑体" pitchFamily="49" charset="-122"/>
              <a:ea typeface="黑体" pitchFamily="49" charset="-122"/>
              <a:cs typeface="仿宋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 smtClean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2.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接受国防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教育</a:t>
            </a:r>
            <a:endParaRPr lang="en-US" altLang="zh-CN" sz="2800" b="1" dirty="0">
              <a:latin typeface="黑体" pitchFamily="49" charset="-122"/>
              <a:ea typeface="黑体" pitchFamily="49" charset="-122"/>
              <a:cs typeface="仿宋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 smtClean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3.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保护军事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设施</a:t>
            </a:r>
            <a:endParaRPr lang="zh-CN" altLang="en-US" sz="2800" b="1" dirty="0">
              <a:latin typeface="黑体" pitchFamily="49" charset="-122"/>
              <a:ea typeface="黑体" pitchFamily="49" charset="-122"/>
              <a:cs typeface="仿宋" panose="02010609060101010101" charset="-122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743" y="1653224"/>
            <a:ext cx="5024846" cy="2793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矩形 7"/>
          <p:cNvSpPr/>
          <p:nvPr/>
        </p:nvSpPr>
        <p:spPr>
          <a:xfrm>
            <a:off x="3686183" y="3664864"/>
            <a:ext cx="302377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4.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保守国防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秘密</a:t>
            </a:r>
            <a:endParaRPr lang="en-US" altLang="zh-CN" sz="2800" b="1" dirty="0">
              <a:latin typeface="黑体" pitchFamily="49" charset="-122"/>
              <a:ea typeface="黑体" pitchFamily="49" charset="-122"/>
              <a:cs typeface="仿宋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 smtClean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5.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支持国防建设</a:t>
            </a:r>
            <a:endParaRPr lang="en-US" altLang="zh-CN" sz="2800" b="1" dirty="0">
              <a:latin typeface="黑体" pitchFamily="49" charset="-122"/>
              <a:ea typeface="黑体" pitchFamily="49" charset="-122"/>
              <a:cs typeface="仿宋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 smtClean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6.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协助军事活动</a:t>
            </a:r>
            <a:endParaRPr lang="zh-CN" altLang="en-US" sz="2800" b="1" dirty="0">
              <a:latin typeface="黑体" pitchFamily="49" charset="-122"/>
              <a:ea typeface="黑体" pitchFamily="49" charset="-122"/>
              <a:cs typeface="仿宋" panose="0201060906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66434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二、公民的国防权利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834128" y="1740014"/>
            <a:ext cx="5340249" cy="147732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ea"/>
              </a:rPr>
              <a:t>根据</a:t>
            </a:r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ea"/>
              </a:rPr>
              <a:t>《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ea"/>
              </a:rPr>
              <a:t>国防法</a:t>
            </a:r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ea"/>
              </a:rPr>
              <a:t>》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ea"/>
              </a:rPr>
              <a:t>的规定，公民和组织享有</a:t>
            </a:r>
            <a:r>
              <a:rPr lang="zh-CN" altLang="en-US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ea"/>
              </a:rPr>
              <a:t>三个方面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ea"/>
              </a:rPr>
              <a:t>的国防权利</a:t>
            </a: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ea"/>
              </a:rPr>
              <a:t>：</a:t>
            </a:r>
            <a:r>
              <a:rPr kumimoji="0" lang="zh-CN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宋体" pitchFamily="2" charset="-122"/>
                <a:cs typeface="宋体" pitchFamily="2" charset="-122"/>
              </a:rPr>
              <a:t> </a:t>
            </a:r>
          </a:p>
        </p:txBody>
      </p:sp>
      <p:sp>
        <p:nvSpPr>
          <p:cNvPr id="6" name="矩形 5"/>
          <p:cNvSpPr/>
          <p:nvPr/>
        </p:nvSpPr>
        <p:spPr>
          <a:xfrm>
            <a:off x="790584" y="3664864"/>
            <a:ext cx="1039122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1.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对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国防建设提出建议的权利。</a:t>
            </a:r>
            <a:endParaRPr lang="en-US" altLang="zh-CN" sz="2800" b="1" dirty="0">
              <a:latin typeface="黑体" pitchFamily="49" charset="-122"/>
              <a:ea typeface="黑体" pitchFamily="49" charset="-122"/>
              <a:cs typeface="仿宋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 smtClean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2.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对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危害国防的行为进行制止或者检举的权利。</a:t>
            </a:r>
            <a:endParaRPr lang="en-US" altLang="zh-CN" sz="2800" b="1" dirty="0">
              <a:latin typeface="黑体" pitchFamily="49" charset="-122"/>
              <a:ea typeface="黑体" pitchFamily="49" charset="-122"/>
              <a:cs typeface="仿宋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 smtClean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3.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因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  <a:cs typeface="仿宋" panose="02010609060101010101" charset="-122"/>
              </a:rPr>
              <a:t>国防建设和军事活动在经济上受到直接损失的，依照国家有关规定得到补偿的权利。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4642" y="1617441"/>
            <a:ext cx="4157164" cy="2769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1931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6"/>
          <p:cNvGrpSpPr/>
          <p:nvPr/>
        </p:nvGrpSpPr>
        <p:grpSpPr>
          <a:xfrm>
            <a:off x="5892033" y="5803833"/>
            <a:ext cx="5695914" cy="880738"/>
            <a:chOff x="6578600" y="5511629"/>
            <a:chExt cx="4909256" cy="1092371"/>
          </a:xfrm>
        </p:grpSpPr>
        <p:pic>
          <p:nvPicPr>
            <p:cNvPr id="8" name="图片 7" descr="201312128152626774.jpg"/>
            <p:cNvPicPr>
              <a:picLocks noChangeAspect="1"/>
            </p:cNvPicPr>
            <p:nvPr/>
          </p:nvPicPr>
          <p:blipFill>
            <a:blip r:embed="rId2"/>
            <a:srcRect r="66667"/>
            <a:stretch>
              <a:fillRect/>
            </a:stretch>
          </p:blipFill>
          <p:spPr>
            <a:xfrm>
              <a:off x="6578600" y="5522918"/>
              <a:ext cx="1506378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  <p:pic>
          <p:nvPicPr>
            <p:cNvPr id="9" name="图片 8" descr="201312128152626774.jpg"/>
            <p:cNvPicPr>
              <a:picLocks noChangeAspect="1"/>
            </p:cNvPicPr>
            <p:nvPr/>
          </p:nvPicPr>
          <p:blipFill>
            <a:blip r:embed="rId2"/>
            <a:srcRect l="32667" r="34401"/>
            <a:stretch>
              <a:fillRect/>
            </a:stretch>
          </p:blipFill>
          <p:spPr>
            <a:xfrm>
              <a:off x="8317088" y="5522918"/>
              <a:ext cx="1488243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  <p:pic>
          <p:nvPicPr>
            <p:cNvPr id="10" name="图片 9" descr="201312128152626774.jpg"/>
            <p:cNvPicPr>
              <a:picLocks noChangeAspect="1"/>
            </p:cNvPicPr>
            <p:nvPr/>
          </p:nvPicPr>
          <p:blipFill>
            <a:blip r:embed="rId2"/>
            <a:srcRect l="64667"/>
            <a:stretch>
              <a:fillRect/>
            </a:stretch>
          </p:blipFill>
          <p:spPr>
            <a:xfrm>
              <a:off x="10001956" y="5511629"/>
              <a:ext cx="1485900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</p:grp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3879" y="87085"/>
            <a:ext cx="1385441" cy="1288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5088607" y="1177673"/>
            <a:ext cx="19653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小 结</a:t>
            </a:r>
            <a:endParaRPr lang="zh-CN" altLang="en-US" sz="48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919438" y="1997839"/>
            <a:ext cx="994518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0000" algn="just" fontAlgn="auto">
              <a:lnSpc>
                <a:spcPct val="150000"/>
              </a:lnSpc>
            </a:pPr>
            <a:r>
              <a:rPr lang="zh-CN" altLang="en-US" sz="3200" dirty="0">
                <a:latin typeface="华文中宋" panose="02010600040101010101" pitchFamily="2" charset="-122"/>
                <a:ea typeface="华文中宋" panose="02010600040101010101" pitchFamily="2" charset="-122"/>
                <a:cs typeface="Times New Roman" panose="02020603050405020304" pitchFamily="18" charset="0"/>
              </a:rPr>
              <a:t>本章介绍了我国国防法规的</a:t>
            </a:r>
            <a:r>
              <a:rPr lang="zh-CN" altLang="en-US" sz="3200" dirty="0" smtClean="0">
                <a:latin typeface="华文中宋" panose="02010600040101010101" pitchFamily="2" charset="-122"/>
                <a:ea typeface="华文中宋" panose="02010600040101010101" pitchFamily="2" charset="-122"/>
                <a:cs typeface="Times New Roman" panose="02020603050405020304" pitchFamily="18" charset="0"/>
              </a:rPr>
              <a:t>概况、</a:t>
            </a:r>
            <a:r>
              <a:rPr lang="en-US" altLang="zh-CN" sz="3200" dirty="0" smtClean="0">
                <a:latin typeface="华文中宋" panose="02010600040101010101" pitchFamily="2" charset="-122"/>
                <a:ea typeface="华文中宋" panose="02010600040101010101" pitchFamily="2" charset="-122"/>
                <a:cs typeface="Times New Roman" panose="02020603050405020304" pitchFamily="18" charset="0"/>
              </a:rPr>
              <a:t>《</a:t>
            </a:r>
            <a:r>
              <a:rPr lang="zh-CN" altLang="en-US" sz="3200" dirty="0">
                <a:latin typeface="华文中宋" panose="02010600040101010101" pitchFamily="2" charset="-122"/>
                <a:ea typeface="华文中宋" panose="02010600040101010101" pitchFamily="2" charset="-122"/>
                <a:cs typeface="Times New Roman" panose="02020603050405020304" pitchFamily="18" charset="0"/>
              </a:rPr>
              <a:t>中华人民共和国国家安全法</a:t>
            </a:r>
            <a:r>
              <a:rPr lang="en-US" altLang="zh-CN" sz="3200" dirty="0" smtClean="0">
                <a:latin typeface="华文中宋" panose="02010600040101010101" pitchFamily="2" charset="-122"/>
                <a:ea typeface="华文中宋" panose="02010600040101010101" pitchFamily="2" charset="-122"/>
                <a:cs typeface="Times New Roman" panose="02020603050405020304" pitchFamily="18" charset="0"/>
              </a:rPr>
              <a:t>》《</a:t>
            </a:r>
            <a:r>
              <a:rPr lang="zh-CN" altLang="en-US" sz="3200" dirty="0">
                <a:latin typeface="华文中宋" panose="02010600040101010101" pitchFamily="2" charset="-122"/>
                <a:ea typeface="华文中宋" panose="02010600040101010101" pitchFamily="2" charset="-122"/>
                <a:cs typeface="Times New Roman" panose="02020603050405020304" pitchFamily="18" charset="0"/>
              </a:rPr>
              <a:t>中华人民共和国国防法</a:t>
            </a:r>
            <a:r>
              <a:rPr lang="en-US" altLang="zh-CN" sz="3200" dirty="0" smtClean="0">
                <a:latin typeface="华文中宋" panose="02010600040101010101" pitchFamily="2" charset="-122"/>
                <a:ea typeface="华文中宋" panose="02010600040101010101" pitchFamily="2" charset="-122"/>
                <a:cs typeface="Times New Roman" panose="02020603050405020304" pitchFamily="18" charset="0"/>
              </a:rPr>
              <a:t>》《</a:t>
            </a:r>
            <a:r>
              <a:rPr lang="zh-CN" altLang="en-US" sz="3200" dirty="0">
                <a:latin typeface="华文中宋" panose="02010600040101010101" pitchFamily="2" charset="-122"/>
                <a:ea typeface="华文中宋" panose="02010600040101010101" pitchFamily="2" charset="-122"/>
                <a:cs typeface="Times New Roman" panose="02020603050405020304" pitchFamily="18" charset="0"/>
              </a:rPr>
              <a:t>中华人民共和国兵役法</a:t>
            </a:r>
            <a:r>
              <a:rPr lang="en-US" altLang="zh-CN" sz="3200" dirty="0">
                <a:latin typeface="华文中宋" panose="02010600040101010101" pitchFamily="2" charset="-122"/>
                <a:ea typeface="华文中宋" panose="02010600040101010101" pitchFamily="2" charset="-122"/>
                <a:cs typeface="Times New Roman" panose="02020603050405020304" pitchFamily="18" charset="0"/>
              </a:rPr>
              <a:t>》</a:t>
            </a:r>
            <a:r>
              <a:rPr lang="zh-CN" altLang="en-US" sz="3200" dirty="0">
                <a:latin typeface="华文中宋" panose="02010600040101010101" pitchFamily="2" charset="-122"/>
                <a:ea typeface="华文中宋" panose="02010600040101010101" pitchFamily="2" charset="-122"/>
                <a:cs typeface="Times New Roman" panose="02020603050405020304" pitchFamily="18" charset="0"/>
              </a:rPr>
              <a:t>等几部重点</a:t>
            </a:r>
            <a:r>
              <a:rPr lang="zh-CN" altLang="en-US" sz="3200" dirty="0" smtClean="0">
                <a:latin typeface="华文中宋" panose="02010600040101010101" pitchFamily="2" charset="-122"/>
                <a:ea typeface="华文中宋" panose="02010600040101010101" pitchFamily="2" charset="-122"/>
                <a:cs typeface="Times New Roman" panose="02020603050405020304" pitchFamily="18" charset="0"/>
              </a:rPr>
              <a:t>国防法律法规、公民国防权利和义务。</a:t>
            </a:r>
            <a:r>
              <a:rPr lang="zh-CN" altLang="en-US" sz="3200" dirty="0">
                <a:latin typeface="华文中宋" panose="02010600040101010101" pitchFamily="2" charset="-122"/>
                <a:ea typeface="华文中宋" panose="02010600040101010101" pitchFamily="2" charset="-122"/>
                <a:cs typeface="Times New Roman" panose="02020603050405020304" pitchFamily="18" charset="0"/>
              </a:rPr>
              <a:t>本章内容的设置，旨在</a:t>
            </a:r>
            <a:r>
              <a:rPr lang="zh-CN" altLang="en-US" sz="3200" dirty="0" smtClean="0">
                <a:latin typeface="华文中宋" panose="02010600040101010101" pitchFamily="2" charset="-122"/>
                <a:ea typeface="华文中宋" panose="02010600040101010101" pitchFamily="2" charset="-122"/>
                <a:cs typeface="Times New Roman" panose="02020603050405020304" pitchFamily="18" charset="0"/>
              </a:rPr>
              <a:t>培养同学们 的</a:t>
            </a:r>
            <a:r>
              <a:rPr lang="zh-CN" altLang="en-US" sz="3200" dirty="0">
                <a:latin typeface="华文中宋" panose="02010600040101010101" pitchFamily="2" charset="-122"/>
                <a:ea typeface="华文中宋" panose="02010600040101010101" pitchFamily="2" charset="-122"/>
                <a:cs typeface="Times New Roman" panose="02020603050405020304" pitchFamily="18" charset="0"/>
              </a:rPr>
              <a:t>国防意识与大局意识。</a:t>
            </a:r>
            <a:endParaRPr lang="zh-CN" altLang="en-US" sz="32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59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6"/>
          <p:cNvGrpSpPr/>
          <p:nvPr/>
        </p:nvGrpSpPr>
        <p:grpSpPr>
          <a:xfrm>
            <a:off x="5892033" y="5803833"/>
            <a:ext cx="5695914" cy="880738"/>
            <a:chOff x="6578600" y="5511629"/>
            <a:chExt cx="4909256" cy="1092371"/>
          </a:xfrm>
        </p:grpSpPr>
        <p:pic>
          <p:nvPicPr>
            <p:cNvPr id="8" name="图片 7" descr="201312128152626774.jpg"/>
            <p:cNvPicPr>
              <a:picLocks noChangeAspect="1"/>
            </p:cNvPicPr>
            <p:nvPr/>
          </p:nvPicPr>
          <p:blipFill>
            <a:blip r:embed="rId2"/>
            <a:srcRect r="66667"/>
            <a:stretch>
              <a:fillRect/>
            </a:stretch>
          </p:blipFill>
          <p:spPr>
            <a:xfrm>
              <a:off x="6578600" y="5522918"/>
              <a:ext cx="1506378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  <p:pic>
          <p:nvPicPr>
            <p:cNvPr id="9" name="图片 8" descr="201312128152626774.jpg"/>
            <p:cNvPicPr>
              <a:picLocks noChangeAspect="1"/>
            </p:cNvPicPr>
            <p:nvPr/>
          </p:nvPicPr>
          <p:blipFill>
            <a:blip r:embed="rId2"/>
            <a:srcRect l="32667" r="34401"/>
            <a:stretch>
              <a:fillRect/>
            </a:stretch>
          </p:blipFill>
          <p:spPr>
            <a:xfrm>
              <a:off x="8317088" y="5522918"/>
              <a:ext cx="1488243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  <p:pic>
          <p:nvPicPr>
            <p:cNvPr id="10" name="图片 9" descr="201312128152626774.jpg"/>
            <p:cNvPicPr>
              <a:picLocks noChangeAspect="1"/>
            </p:cNvPicPr>
            <p:nvPr/>
          </p:nvPicPr>
          <p:blipFill>
            <a:blip r:embed="rId2"/>
            <a:srcRect l="64667"/>
            <a:stretch>
              <a:fillRect/>
            </a:stretch>
          </p:blipFill>
          <p:spPr>
            <a:xfrm>
              <a:off x="10001956" y="5511629"/>
              <a:ext cx="1485900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</p:grp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3879" y="87085"/>
            <a:ext cx="1385441" cy="1288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5088608" y="1273574"/>
            <a:ext cx="26629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思 考 题</a:t>
            </a:r>
            <a:endParaRPr lang="zh-CN" altLang="en-US" sz="48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57647" y="2215553"/>
            <a:ext cx="10830300" cy="319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1.</a:t>
            </a:r>
            <a:r>
              <a: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什么是国防法规？国防法规的主要内容是什么？ </a:t>
            </a:r>
          </a:p>
          <a:p>
            <a:pPr>
              <a:lnSpc>
                <a:spcPct val="120000"/>
              </a:lnSpc>
            </a:pPr>
            <a:r>
              <a:rPr lang="en-US" altLang="zh-CN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2.</a:t>
            </a:r>
            <a:r>
              <a: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国防法规有哪些等级？</a:t>
            </a:r>
          </a:p>
          <a:p>
            <a:pPr>
              <a:lnSpc>
                <a:spcPct val="120000"/>
              </a:lnSpc>
            </a:pPr>
            <a:r>
              <a:rPr lang="en-US" altLang="zh-CN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3.《</a:t>
            </a:r>
            <a:r>
              <a: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中华人民共和国国家安全法</a:t>
            </a:r>
            <a:r>
              <a:rPr lang="en-US" altLang="zh-CN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的主要内容有哪些？</a:t>
            </a:r>
          </a:p>
          <a:p>
            <a:pPr>
              <a:lnSpc>
                <a:spcPct val="120000"/>
              </a:lnSpc>
            </a:pPr>
            <a:r>
              <a:rPr lang="en-US" altLang="zh-CN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4.《</a:t>
            </a:r>
            <a:r>
              <a: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中华人民共和国国防法</a:t>
            </a:r>
            <a:r>
              <a:rPr lang="en-US" altLang="zh-CN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的主要内容有哪些？</a:t>
            </a:r>
          </a:p>
          <a:p>
            <a:pPr>
              <a:lnSpc>
                <a:spcPct val="120000"/>
              </a:lnSpc>
            </a:pPr>
            <a:r>
              <a:rPr lang="en-US" altLang="zh-CN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5.《</a:t>
            </a:r>
            <a:r>
              <a: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中华人民共和国兵役法</a:t>
            </a:r>
            <a:r>
              <a:rPr lang="en-US" altLang="zh-CN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的优点和优越性体现在哪些方面？</a:t>
            </a:r>
          </a:p>
          <a:p>
            <a:pPr>
              <a:lnSpc>
                <a:spcPct val="120000"/>
              </a:lnSpc>
            </a:pPr>
            <a:r>
              <a:rPr lang="en-US" altLang="zh-CN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6.</a:t>
            </a:r>
            <a:r>
              <a: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我国公民服兵役的形式有哪些</a:t>
            </a:r>
            <a:r>
              <a:rPr lang="zh-CN" alt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？</a:t>
            </a:r>
            <a:endParaRPr lang="zh-CN" altLang="en-US" sz="28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10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素材天下网 sucaitianx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61049" y="-8709"/>
            <a:ext cx="4238073" cy="2383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5"/>
          <p:cNvSpPr/>
          <p:nvPr/>
        </p:nvSpPr>
        <p:spPr>
          <a:xfrm>
            <a:off x="1" y="1553612"/>
            <a:ext cx="12190413" cy="18651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96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谢   谢！</a:t>
            </a:r>
            <a:endParaRPr lang="zh-CN" altLang="en-US" sz="9600" b="1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2" name="组合 6"/>
          <p:cNvGrpSpPr/>
          <p:nvPr/>
        </p:nvGrpSpPr>
        <p:grpSpPr>
          <a:xfrm>
            <a:off x="5801428" y="5499043"/>
            <a:ext cx="5695914" cy="1119609"/>
            <a:chOff x="6578600" y="5511629"/>
            <a:chExt cx="4909256" cy="1092371"/>
          </a:xfrm>
        </p:grpSpPr>
        <p:pic>
          <p:nvPicPr>
            <p:cNvPr id="9" name="图片 8" descr="201312128152626774.jpg"/>
            <p:cNvPicPr>
              <a:picLocks noChangeAspect="1"/>
            </p:cNvPicPr>
            <p:nvPr/>
          </p:nvPicPr>
          <p:blipFill>
            <a:blip r:embed="rId3"/>
            <a:srcRect r="66667"/>
            <a:stretch>
              <a:fillRect/>
            </a:stretch>
          </p:blipFill>
          <p:spPr>
            <a:xfrm>
              <a:off x="6578600" y="5522918"/>
              <a:ext cx="1506378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  <p:pic>
          <p:nvPicPr>
            <p:cNvPr id="10" name="图片 9" descr="201312128152626774.jpg"/>
            <p:cNvPicPr>
              <a:picLocks noChangeAspect="1"/>
            </p:cNvPicPr>
            <p:nvPr/>
          </p:nvPicPr>
          <p:blipFill>
            <a:blip r:embed="rId3"/>
            <a:srcRect l="32667" r="34401"/>
            <a:stretch>
              <a:fillRect/>
            </a:stretch>
          </p:blipFill>
          <p:spPr>
            <a:xfrm>
              <a:off x="8317088" y="5522918"/>
              <a:ext cx="1488243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  <p:pic>
          <p:nvPicPr>
            <p:cNvPr id="11" name="图片 10" descr="201312128152626774.jpg"/>
            <p:cNvPicPr>
              <a:picLocks noChangeAspect="1"/>
            </p:cNvPicPr>
            <p:nvPr/>
          </p:nvPicPr>
          <p:blipFill>
            <a:blip r:embed="rId3"/>
            <a:srcRect l="64667"/>
            <a:stretch>
              <a:fillRect/>
            </a:stretch>
          </p:blipFill>
          <p:spPr>
            <a:xfrm>
              <a:off x="10001956" y="5511629"/>
              <a:ext cx="1485900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</p:grp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3879" y="87085"/>
            <a:ext cx="1385441" cy="1288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495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 Box 45"/>
          <p:cNvSpPr txBox="1">
            <a:spLocks noChangeArrowheads="1"/>
          </p:cNvSpPr>
          <p:nvPr/>
        </p:nvSpPr>
        <p:spPr bwMode="auto">
          <a:xfrm>
            <a:off x="0" y="2643800"/>
            <a:ext cx="12190413" cy="1152792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第一节  国防法规含义</a:t>
            </a:r>
            <a:r>
              <a:rPr lang="zh-CN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和特性</a:t>
            </a:r>
          </a:p>
        </p:txBody>
      </p:sp>
      <p:grpSp>
        <p:nvGrpSpPr>
          <p:cNvPr id="2" name="组合 6"/>
          <p:cNvGrpSpPr/>
          <p:nvPr/>
        </p:nvGrpSpPr>
        <p:grpSpPr>
          <a:xfrm>
            <a:off x="5892033" y="5803833"/>
            <a:ext cx="5695914" cy="880738"/>
            <a:chOff x="6578600" y="5511629"/>
            <a:chExt cx="4909256" cy="1092371"/>
          </a:xfrm>
        </p:grpSpPr>
        <p:pic>
          <p:nvPicPr>
            <p:cNvPr id="8" name="图片 7" descr="201312128152626774.jpg"/>
            <p:cNvPicPr>
              <a:picLocks noChangeAspect="1"/>
            </p:cNvPicPr>
            <p:nvPr/>
          </p:nvPicPr>
          <p:blipFill>
            <a:blip r:embed="rId2"/>
            <a:srcRect r="66667"/>
            <a:stretch>
              <a:fillRect/>
            </a:stretch>
          </p:blipFill>
          <p:spPr>
            <a:xfrm>
              <a:off x="6578600" y="5522918"/>
              <a:ext cx="1506378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  <p:pic>
          <p:nvPicPr>
            <p:cNvPr id="9" name="图片 8" descr="201312128152626774.jpg"/>
            <p:cNvPicPr>
              <a:picLocks noChangeAspect="1"/>
            </p:cNvPicPr>
            <p:nvPr/>
          </p:nvPicPr>
          <p:blipFill>
            <a:blip r:embed="rId2"/>
            <a:srcRect l="32667" r="34401"/>
            <a:stretch>
              <a:fillRect/>
            </a:stretch>
          </p:blipFill>
          <p:spPr>
            <a:xfrm>
              <a:off x="8317088" y="5522918"/>
              <a:ext cx="1488243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  <p:pic>
          <p:nvPicPr>
            <p:cNvPr id="10" name="图片 9" descr="201312128152626774.jpg"/>
            <p:cNvPicPr>
              <a:picLocks noChangeAspect="1"/>
            </p:cNvPicPr>
            <p:nvPr/>
          </p:nvPicPr>
          <p:blipFill>
            <a:blip r:embed="rId2"/>
            <a:srcRect l="64667"/>
            <a:stretch>
              <a:fillRect/>
            </a:stretch>
          </p:blipFill>
          <p:spPr>
            <a:xfrm>
              <a:off x="10001956" y="5511629"/>
              <a:ext cx="1485900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</p:grp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3879" y="87085"/>
            <a:ext cx="1385441" cy="1288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9116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763" y="966788"/>
            <a:ext cx="9132887" cy="492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536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941" y="354055"/>
            <a:ext cx="8548117" cy="5968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6392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525" y="163513"/>
            <a:ext cx="6837363" cy="6532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1782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210493" y="1091619"/>
            <a:ext cx="1033707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　　</a:t>
            </a:r>
            <a:r>
              <a:rPr lang="zh-CN" altLang="en-US" sz="3200" dirty="0" smtClean="0">
                <a:latin typeface="黑体" pitchFamily="49" charset="-122"/>
                <a:ea typeface="黑体" pitchFamily="49" charset="-122"/>
              </a:rPr>
              <a:t>全国人民代表大会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制定宪法中的国防法律条款和基本国防</a:t>
            </a:r>
            <a:r>
              <a:rPr lang="zh-CN" altLang="en-US" sz="3200" dirty="0" smtClean="0">
                <a:latin typeface="黑体" pitchFamily="49" charset="-122"/>
                <a:ea typeface="黑体" pitchFamily="49" charset="-122"/>
              </a:rPr>
              <a:t>法律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。</a:t>
            </a:r>
            <a:br>
              <a:rPr lang="zh-CN" altLang="en-US" sz="3200" dirty="0">
                <a:latin typeface="黑体" pitchFamily="49" charset="-122"/>
                <a:ea typeface="黑体" pitchFamily="49" charset="-122"/>
              </a:rPr>
            </a:b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　　</a:t>
            </a:r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宪法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是国家的根本大法，具有最高的法律效力，所以，宪法中的国防法律条款，是国防法律规范的最高层次是制定其他国防法律规范的根本性依据</a:t>
            </a:r>
            <a:r>
              <a:rPr lang="zh-CN" altLang="en-US" sz="3200" dirty="0" smtClean="0">
                <a:latin typeface="黑体" pitchFamily="49" charset="-122"/>
                <a:ea typeface="黑体" pitchFamily="49" charset="-122"/>
              </a:rPr>
              <a:t>。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基本</a:t>
            </a:r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国防法律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的效力仅低于宪法，主要规定国防领导体制，武装力量的构成、任务、建设目标和原则，国防建设与斗争的基本制度，社会组织和公民的基本国防权利与义务，对外军事关系等。在国防法律体系中，基本国防法律起着诠释，衔接宪法，统领其他国防法律法规的作用。</a:t>
            </a:r>
          </a:p>
        </p:txBody>
      </p:sp>
    </p:spTree>
    <p:extLst>
      <p:ext uri="{BB962C8B-B14F-4D97-AF65-F5344CB8AC3E}">
        <p14:creationId xmlns:p14="http://schemas.microsoft.com/office/powerpoint/2010/main" val="31691102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一、国防法规含义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sp>
        <p:nvSpPr>
          <p:cNvPr id="16" name="任意多边形 15"/>
          <p:cNvSpPr/>
          <p:nvPr/>
        </p:nvSpPr>
        <p:spPr>
          <a:xfrm>
            <a:off x="1523174" y="1628504"/>
            <a:ext cx="5911913" cy="1976844"/>
          </a:xfrm>
          <a:custGeom>
            <a:avLst/>
            <a:gdLst>
              <a:gd name="connsiteX0" fmla="*/ 0 w 1059169"/>
              <a:gd name="connsiteY0" fmla="*/ 0 h 2198926"/>
              <a:gd name="connsiteX1" fmla="*/ 1059169 w 1059169"/>
              <a:gd name="connsiteY1" fmla="*/ 0 h 2198926"/>
              <a:gd name="connsiteX2" fmla="*/ 1059169 w 1059169"/>
              <a:gd name="connsiteY2" fmla="*/ 2198926 h 2198926"/>
              <a:gd name="connsiteX3" fmla="*/ 0 w 1059169"/>
              <a:gd name="connsiteY3" fmla="*/ 2198926 h 2198926"/>
              <a:gd name="connsiteX4" fmla="*/ 0 w 1059169"/>
              <a:gd name="connsiteY4" fmla="*/ 0 h 2198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9169" h="2198926">
                <a:moveTo>
                  <a:pt x="0" y="0"/>
                </a:moveTo>
                <a:lnTo>
                  <a:pt x="1059169" y="0"/>
                </a:lnTo>
                <a:lnTo>
                  <a:pt x="1059169" y="2198926"/>
                </a:lnTo>
                <a:lnTo>
                  <a:pt x="0" y="219892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9568" tIns="99568" rIns="99568" bIns="99568" numCol="1" spcCol="1270" anchor="b" anchorCtr="0">
            <a:noAutofit/>
          </a:bodyPr>
          <a:lstStyle/>
          <a:p>
            <a:pPr defTabSz="622300">
              <a:spcBef>
                <a:spcPct val="0"/>
              </a:spcBef>
              <a:spcAft>
                <a:spcPts val="600"/>
              </a:spcAft>
            </a:pPr>
            <a:r>
              <a:rPr lang="zh-CN" altLang="en-US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含义：</a:t>
            </a:r>
            <a:r>
              <a:rPr lang="zh-CN" altLang="en-US" sz="2800" b="1" dirty="0" smtClean="0"/>
              <a:t>指</a:t>
            </a:r>
            <a:r>
              <a:rPr lang="zh-CN" altLang="en-US" sz="2800" b="1" dirty="0"/>
              <a:t>国家为了加强防务，尤其是加强武装力量建设，用法律形式确定并以国家强制手段保证其实施的行为规则的总称。</a:t>
            </a:r>
            <a:endParaRPr lang="en-US" altLang="zh-CN" sz="2600" b="1" dirty="0" smtClean="0"/>
          </a:p>
        </p:txBody>
      </p:sp>
      <p:sp>
        <p:nvSpPr>
          <p:cNvPr id="3" name="矩形 2"/>
          <p:cNvSpPr/>
          <p:nvPr/>
        </p:nvSpPr>
        <p:spPr>
          <a:xfrm>
            <a:off x="1523174" y="3808508"/>
            <a:ext cx="554818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/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主要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任务：</a:t>
            </a:r>
            <a:r>
              <a:rPr lang="zh-CN" altLang="en-US" sz="2800" b="1" dirty="0" smtClean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rPr>
              <a:t>是</a:t>
            </a:r>
            <a:r>
              <a:rPr lang="zh-CN" altLang="en-US" sz="3200" b="1" dirty="0">
                <a:solidFill>
                  <a:srgbClr val="FF0000"/>
                </a:solidFill>
              </a:rPr>
              <a:t>调整和规范</a:t>
            </a:r>
            <a:r>
              <a:rPr lang="zh-CN" altLang="en-US" sz="2800" b="1" dirty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rPr>
              <a:t>国家在国防领域中的各种社会关系，把国防建设纳入法制轨道，确保军队革命化、现代化、正规化建设总目标的实现。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595" y="1757642"/>
            <a:ext cx="4400858" cy="4227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9030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{a34bc9f7-f6c1-4851-b593-58dd46ed0468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{a34bc9f7-f6c1-4851-b593-58dd46ed0468}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2132</TotalTime>
  <Words>1835</Words>
  <Application>Microsoft Office PowerPoint</Application>
  <PresentationFormat>自定义</PresentationFormat>
  <Paragraphs>196</Paragraphs>
  <Slides>36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36</vt:i4>
      </vt:variant>
    </vt:vector>
  </HeadingPairs>
  <TitlesOfParts>
    <vt:vector size="37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sjk-hzh</dc:creator>
  <cp:lastModifiedBy>dreamsummit</cp:lastModifiedBy>
  <cp:revision>235</cp:revision>
  <dcterms:created xsi:type="dcterms:W3CDTF">2019-04-17T08:43:46Z</dcterms:created>
  <dcterms:modified xsi:type="dcterms:W3CDTF">2021-10-19T08:29:29Z</dcterms:modified>
</cp:coreProperties>
</file>