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8" r:id="rId3"/>
    <p:sldId id="335" r:id="rId4"/>
    <p:sldId id="290" r:id="rId5"/>
    <p:sldId id="358" r:id="rId6"/>
    <p:sldId id="329" r:id="rId7"/>
    <p:sldId id="357" r:id="rId8"/>
    <p:sldId id="355" r:id="rId9"/>
    <p:sldId id="359" r:id="rId10"/>
    <p:sldId id="356" r:id="rId11"/>
    <p:sldId id="360" r:id="rId12"/>
    <p:sldId id="330" r:id="rId13"/>
    <p:sldId id="361" r:id="rId14"/>
    <p:sldId id="362" r:id="rId15"/>
    <p:sldId id="363" r:id="rId16"/>
    <p:sldId id="364" r:id="rId17"/>
    <p:sldId id="365" r:id="rId18"/>
    <p:sldId id="366" r:id="rId19"/>
    <p:sldId id="388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7" r:id="rId41"/>
    <p:sldId id="317" r:id="rId42"/>
  </p:sldIdLst>
  <p:sldSz cx="12190413" cy="6859588"/>
  <p:notesSz cx="7099300" cy="10234613"/>
  <p:defaultTextStyle>
    <a:defPPr>
      <a:defRPr lang="zh-CN"/>
    </a:defPPr>
    <a:lvl1pPr marL="0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>
        <p:guide orient="horz" pos="216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BF3D7F-D699-4AF1-9AEF-61378D164828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AA0F504-A30A-42D1-91DA-4795F9D06ABA}">
      <dgm:prSet phldrT="[文本]"/>
      <dgm:spPr>
        <a:solidFill>
          <a:srgbClr val="00B050"/>
        </a:solidFill>
      </dgm:spPr>
      <dgm:t>
        <a:bodyPr/>
        <a:lstStyle/>
        <a:p>
          <a:r>
            <a:rPr lang="zh-CN" altLang="en-US" dirty="0"/>
            <a:t>国防</a:t>
          </a:r>
        </a:p>
      </dgm:t>
    </dgm:pt>
    <dgm:pt modelId="{EC97E57D-B538-4F45-841A-729397D1AD5B}" type="parTrans" cxnId="{EE045811-53BF-43DB-B26F-91E979119F45}">
      <dgm:prSet/>
      <dgm:spPr/>
      <dgm:t>
        <a:bodyPr/>
        <a:lstStyle/>
        <a:p>
          <a:endParaRPr lang="zh-CN" altLang="en-US"/>
        </a:p>
      </dgm:t>
    </dgm:pt>
    <dgm:pt modelId="{F369EC11-5FAB-46EF-B7D1-CBF3651DE450}" type="sibTrans" cxnId="{EE045811-53BF-43DB-B26F-91E979119F45}">
      <dgm:prSet/>
      <dgm:spPr/>
      <dgm:t>
        <a:bodyPr/>
        <a:lstStyle/>
        <a:p>
          <a:endParaRPr lang="zh-CN" altLang="en-US"/>
        </a:p>
      </dgm:t>
    </dgm:pt>
    <dgm:pt modelId="{5C7A40AE-662C-44AB-B8DF-B3723DC25354}">
      <dgm:prSet phldrT="[文本]"/>
      <dgm:spPr/>
      <dgm:t>
        <a:bodyPr/>
        <a:lstStyle/>
        <a:p>
          <a:r>
            <a:rPr lang="zh-CN" altLang="en-US" b="1" dirty="0">
              <a:solidFill>
                <a:srgbClr val="FFFF00"/>
              </a:solidFill>
            </a:rPr>
            <a:t>主体</a:t>
          </a:r>
        </a:p>
      </dgm:t>
    </dgm:pt>
    <dgm:pt modelId="{C9767116-976E-4D78-A5FC-8D20B9FC5CA3}" type="parTrans" cxnId="{81602D1D-E1DC-4558-A5E2-EA08ACAE614E}">
      <dgm:prSet/>
      <dgm:spPr/>
      <dgm:t>
        <a:bodyPr/>
        <a:lstStyle/>
        <a:p>
          <a:endParaRPr lang="zh-CN" altLang="en-US"/>
        </a:p>
      </dgm:t>
    </dgm:pt>
    <dgm:pt modelId="{F47C9FCE-A5C7-4BB7-86D1-B9FF98D69E70}" type="sibTrans" cxnId="{81602D1D-E1DC-4558-A5E2-EA08ACAE614E}">
      <dgm:prSet/>
      <dgm:spPr/>
      <dgm:t>
        <a:bodyPr/>
        <a:lstStyle/>
        <a:p>
          <a:endParaRPr lang="zh-CN" altLang="en-US"/>
        </a:p>
      </dgm:t>
    </dgm:pt>
    <dgm:pt modelId="{1D310A4D-3900-48E6-93A0-95B9F45A0E91}">
      <dgm:prSet phldrT="[文本]"/>
      <dgm:spPr/>
      <dgm:t>
        <a:bodyPr/>
        <a:lstStyle/>
        <a:p>
          <a:r>
            <a:rPr lang="zh-CN" altLang="en-US" b="1" dirty="0">
              <a:solidFill>
                <a:srgbClr val="FFFF00"/>
              </a:solidFill>
              <a:effectLst/>
            </a:rPr>
            <a:t>目的</a:t>
          </a:r>
        </a:p>
      </dgm:t>
    </dgm:pt>
    <dgm:pt modelId="{3BCB4533-EC78-4F2E-8A7D-AF44B43AB620}" type="parTrans" cxnId="{BCB0E494-0644-4E5F-AB05-89D3B32159FD}">
      <dgm:prSet/>
      <dgm:spPr/>
      <dgm:t>
        <a:bodyPr/>
        <a:lstStyle/>
        <a:p>
          <a:endParaRPr lang="zh-CN" altLang="en-US"/>
        </a:p>
      </dgm:t>
    </dgm:pt>
    <dgm:pt modelId="{69E165A4-3931-4EB2-B1CD-C2FA669C7D46}" type="sibTrans" cxnId="{BCB0E494-0644-4E5F-AB05-89D3B32159FD}">
      <dgm:prSet/>
      <dgm:spPr/>
      <dgm:t>
        <a:bodyPr/>
        <a:lstStyle/>
        <a:p>
          <a:endParaRPr lang="zh-CN" altLang="en-US"/>
        </a:p>
      </dgm:t>
    </dgm:pt>
    <dgm:pt modelId="{21C0BE0A-B043-4E0E-A249-4C649B2EA08F}">
      <dgm:prSet phldrT="[文本]"/>
      <dgm:spPr/>
      <dgm:t>
        <a:bodyPr/>
        <a:lstStyle/>
        <a:p>
          <a:r>
            <a:rPr lang="zh-CN" altLang="en-US" b="1" dirty="0">
              <a:solidFill>
                <a:srgbClr val="FFFF00"/>
              </a:solidFill>
            </a:rPr>
            <a:t>手段</a:t>
          </a:r>
        </a:p>
      </dgm:t>
    </dgm:pt>
    <dgm:pt modelId="{16F49DAA-4DBE-436F-B779-52B97C9551B7}" type="parTrans" cxnId="{85F4DE73-3FC8-4080-9C57-AF06C2AF19EB}">
      <dgm:prSet/>
      <dgm:spPr/>
      <dgm:t>
        <a:bodyPr/>
        <a:lstStyle/>
        <a:p>
          <a:endParaRPr lang="zh-CN" altLang="en-US"/>
        </a:p>
      </dgm:t>
    </dgm:pt>
    <dgm:pt modelId="{7DA62A2B-B6F5-40E5-B509-9E4338D5B401}" type="sibTrans" cxnId="{85F4DE73-3FC8-4080-9C57-AF06C2AF19EB}">
      <dgm:prSet/>
      <dgm:spPr/>
      <dgm:t>
        <a:bodyPr/>
        <a:lstStyle/>
        <a:p>
          <a:endParaRPr lang="zh-CN" altLang="en-US"/>
        </a:p>
      </dgm:t>
    </dgm:pt>
    <dgm:pt modelId="{27BDF8A8-5522-4AEF-9319-1551C227A1B4}">
      <dgm:prSet phldrT="[文本]"/>
      <dgm:spPr/>
      <dgm:t>
        <a:bodyPr/>
        <a:lstStyle/>
        <a:p>
          <a:r>
            <a:rPr lang="zh-CN" altLang="en-US" dirty="0"/>
            <a:t>对象</a:t>
          </a:r>
        </a:p>
      </dgm:t>
    </dgm:pt>
    <dgm:pt modelId="{18EACBAB-9AF0-42C6-A1AF-E9641FD42595}" type="parTrans" cxnId="{FF4F13A6-3EDA-4B40-A632-884BF7DF52D2}">
      <dgm:prSet/>
      <dgm:spPr/>
      <dgm:t>
        <a:bodyPr/>
        <a:lstStyle/>
        <a:p>
          <a:endParaRPr lang="zh-CN" altLang="en-US"/>
        </a:p>
      </dgm:t>
    </dgm:pt>
    <dgm:pt modelId="{B8A30B07-E8F8-4567-9796-5B3D924A6DBD}" type="sibTrans" cxnId="{FF4F13A6-3EDA-4B40-A632-884BF7DF52D2}">
      <dgm:prSet/>
      <dgm:spPr/>
      <dgm:t>
        <a:bodyPr/>
        <a:lstStyle/>
        <a:p>
          <a:endParaRPr lang="zh-CN" altLang="en-US"/>
        </a:p>
      </dgm:t>
    </dgm:pt>
    <dgm:pt modelId="{AA8DD67F-F703-4B4E-9784-6C35E7E24FFE}">
      <dgm:prSet/>
      <dgm:spPr/>
      <dgm:t>
        <a:bodyPr/>
        <a:lstStyle/>
        <a:p>
          <a:endParaRPr lang="zh-CN" altLang="en-US"/>
        </a:p>
      </dgm:t>
    </dgm:pt>
    <dgm:pt modelId="{BF1F8678-C081-4DC2-8070-622C81CC6379}" type="parTrans" cxnId="{5ED343A3-08D9-4B8A-8C73-F62289BDF783}">
      <dgm:prSet/>
      <dgm:spPr/>
      <dgm:t>
        <a:bodyPr/>
        <a:lstStyle/>
        <a:p>
          <a:endParaRPr lang="zh-CN" altLang="en-US"/>
        </a:p>
      </dgm:t>
    </dgm:pt>
    <dgm:pt modelId="{02F34D2F-807E-4199-8076-1C8B7C0B8764}" type="sibTrans" cxnId="{5ED343A3-08D9-4B8A-8C73-F62289BDF783}">
      <dgm:prSet/>
      <dgm:spPr/>
      <dgm:t>
        <a:bodyPr/>
        <a:lstStyle/>
        <a:p>
          <a:endParaRPr lang="zh-CN" altLang="en-US"/>
        </a:p>
      </dgm:t>
    </dgm:pt>
    <dgm:pt modelId="{5649A2FC-566E-48C2-BFCD-6B7B56F9EC2E}">
      <dgm:prSet phldrT="[文本]"/>
      <dgm:spPr/>
      <dgm:t>
        <a:bodyPr/>
        <a:lstStyle/>
        <a:p>
          <a:r>
            <a:rPr lang="zh-CN" altLang="en-US" dirty="0"/>
            <a:t>职能</a:t>
          </a:r>
        </a:p>
      </dgm:t>
    </dgm:pt>
    <dgm:pt modelId="{15C77151-8322-4D84-A201-7B963FE8BFD0}" type="parTrans" cxnId="{009BA6A9-3C54-4414-9229-C7DE10A63041}">
      <dgm:prSet/>
      <dgm:spPr/>
      <dgm:t>
        <a:bodyPr/>
        <a:lstStyle/>
        <a:p>
          <a:endParaRPr lang="zh-CN" altLang="en-US"/>
        </a:p>
      </dgm:t>
    </dgm:pt>
    <dgm:pt modelId="{B8415F6D-215C-494C-9DCC-2B17DEFD9C4E}" type="sibTrans" cxnId="{009BA6A9-3C54-4414-9229-C7DE10A63041}">
      <dgm:prSet/>
      <dgm:spPr/>
      <dgm:t>
        <a:bodyPr/>
        <a:lstStyle/>
        <a:p>
          <a:endParaRPr lang="zh-CN" altLang="en-US"/>
        </a:p>
      </dgm:t>
    </dgm:pt>
    <dgm:pt modelId="{3440798A-BF6C-44AF-9D8A-24B32735F251}" type="pres">
      <dgm:prSet presAssocID="{5CBF3D7F-D699-4AF1-9AEF-61378D16482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954BED7-0A1F-487D-8E53-41B85616435A}" type="pres">
      <dgm:prSet presAssocID="{AAA0F504-A30A-42D1-91DA-4795F9D06ABA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6A6D3DC1-B0E0-4CCB-8A56-E937D15418A4}" type="pres">
      <dgm:prSet presAssocID="{C9767116-976E-4D78-A5FC-8D20B9FC5CA3}" presName="Name9" presStyleLbl="parChTrans1D2" presStyleIdx="0" presStyleCnt="5"/>
      <dgm:spPr/>
      <dgm:t>
        <a:bodyPr/>
        <a:lstStyle/>
        <a:p>
          <a:endParaRPr lang="zh-CN" altLang="en-US"/>
        </a:p>
      </dgm:t>
    </dgm:pt>
    <dgm:pt modelId="{4F21A74C-847F-492C-9601-E355C05ABA44}" type="pres">
      <dgm:prSet presAssocID="{C9767116-976E-4D78-A5FC-8D20B9FC5CA3}" presName="connTx" presStyleLbl="parChTrans1D2" presStyleIdx="0" presStyleCnt="5"/>
      <dgm:spPr/>
      <dgm:t>
        <a:bodyPr/>
        <a:lstStyle/>
        <a:p>
          <a:endParaRPr lang="zh-CN" altLang="en-US"/>
        </a:p>
      </dgm:t>
    </dgm:pt>
    <dgm:pt modelId="{B7A7CA13-AEE7-45E0-98FC-34D35632331C}" type="pres">
      <dgm:prSet presAssocID="{5C7A40AE-662C-44AB-B8DF-B3723DC2535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B03C0E8-EA6D-4553-9E74-AC8A8B460269}" type="pres">
      <dgm:prSet presAssocID="{3BCB4533-EC78-4F2E-8A7D-AF44B43AB620}" presName="Name9" presStyleLbl="parChTrans1D2" presStyleIdx="1" presStyleCnt="5"/>
      <dgm:spPr/>
      <dgm:t>
        <a:bodyPr/>
        <a:lstStyle/>
        <a:p>
          <a:endParaRPr lang="zh-CN" altLang="en-US"/>
        </a:p>
      </dgm:t>
    </dgm:pt>
    <dgm:pt modelId="{2EC29543-4FD5-4AD9-A434-E86A5351D1D4}" type="pres">
      <dgm:prSet presAssocID="{3BCB4533-EC78-4F2E-8A7D-AF44B43AB620}" presName="connTx" presStyleLbl="parChTrans1D2" presStyleIdx="1" presStyleCnt="5"/>
      <dgm:spPr/>
      <dgm:t>
        <a:bodyPr/>
        <a:lstStyle/>
        <a:p>
          <a:endParaRPr lang="zh-CN" altLang="en-US"/>
        </a:p>
      </dgm:t>
    </dgm:pt>
    <dgm:pt modelId="{9B3011A3-BAE2-46AC-8FF7-BC87C0F89DF3}" type="pres">
      <dgm:prSet presAssocID="{1D310A4D-3900-48E6-93A0-95B9F45A0E9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D019EE8-885B-4E70-860E-5597C8EB9086}" type="pres">
      <dgm:prSet presAssocID="{16F49DAA-4DBE-436F-B779-52B97C9551B7}" presName="Name9" presStyleLbl="parChTrans1D2" presStyleIdx="2" presStyleCnt="5"/>
      <dgm:spPr/>
      <dgm:t>
        <a:bodyPr/>
        <a:lstStyle/>
        <a:p>
          <a:endParaRPr lang="zh-CN" altLang="en-US"/>
        </a:p>
      </dgm:t>
    </dgm:pt>
    <dgm:pt modelId="{F279CE9B-7C51-46B3-8D45-9E084E049C3E}" type="pres">
      <dgm:prSet presAssocID="{16F49DAA-4DBE-436F-B779-52B97C9551B7}" presName="connTx" presStyleLbl="parChTrans1D2" presStyleIdx="2" presStyleCnt="5"/>
      <dgm:spPr/>
      <dgm:t>
        <a:bodyPr/>
        <a:lstStyle/>
        <a:p>
          <a:endParaRPr lang="zh-CN" altLang="en-US"/>
        </a:p>
      </dgm:t>
    </dgm:pt>
    <dgm:pt modelId="{BFD10395-87AE-458E-BA59-DC1F95B986C2}" type="pres">
      <dgm:prSet presAssocID="{21C0BE0A-B043-4E0E-A249-4C649B2EA08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B4262-D826-45B2-B6B1-5A5A7A13133E}" type="pres">
      <dgm:prSet presAssocID="{18EACBAB-9AF0-42C6-A1AF-E9641FD42595}" presName="Name9" presStyleLbl="parChTrans1D2" presStyleIdx="3" presStyleCnt="5"/>
      <dgm:spPr/>
      <dgm:t>
        <a:bodyPr/>
        <a:lstStyle/>
        <a:p>
          <a:endParaRPr lang="zh-CN" altLang="en-US"/>
        </a:p>
      </dgm:t>
    </dgm:pt>
    <dgm:pt modelId="{433051CB-F965-41D5-9CF7-37D313886626}" type="pres">
      <dgm:prSet presAssocID="{18EACBAB-9AF0-42C6-A1AF-E9641FD42595}" presName="connTx" presStyleLbl="parChTrans1D2" presStyleIdx="3" presStyleCnt="5"/>
      <dgm:spPr/>
      <dgm:t>
        <a:bodyPr/>
        <a:lstStyle/>
        <a:p>
          <a:endParaRPr lang="zh-CN" altLang="en-US"/>
        </a:p>
      </dgm:t>
    </dgm:pt>
    <dgm:pt modelId="{8E865B7F-CE32-4785-BC9E-3797B76DAB57}" type="pres">
      <dgm:prSet presAssocID="{27BDF8A8-5522-4AEF-9319-1551C227A1B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CAADBA8-A2AC-41EA-9B36-C7B06DC0B74A}" type="pres">
      <dgm:prSet presAssocID="{15C77151-8322-4D84-A201-7B963FE8BFD0}" presName="Name9" presStyleLbl="parChTrans1D2" presStyleIdx="4" presStyleCnt="5"/>
      <dgm:spPr/>
      <dgm:t>
        <a:bodyPr/>
        <a:lstStyle/>
        <a:p>
          <a:endParaRPr lang="zh-CN" altLang="en-US"/>
        </a:p>
      </dgm:t>
    </dgm:pt>
    <dgm:pt modelId="{ED0F31DD-E4FA-439D-A09F-12129B93634D}" type="pres">
      <dgm:prSet presAssocID="{15C77151-8322-4D84-A201-7B963FE8BFD0}" presName="connTx" presStyleLbl="parChTrans1D2" presStyleIdx="4" presStyleCnt="5"/>
      <dgm:spPr/>
      <dgm:t>
        <a:bodyPr/>
        <a:lstStyle/>
        <a:p>
          <a:endParaRPr lang="zh-CN" altLang="en-US"/>
        </a:p>
      </dgm:t>
    </dgm:pt>
    <dgm:pt modelId="{48D3C109-38D3-4BE0-92DB-810618E22DD7}" type="pres">
      <dgm:prSet presAssocID="{5649A2FC-566E-48C2-BFCD-6B7B56F9EC2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C2A5684-29DA-4657-A673-23AA0A4AE2C8}" type="presOf" srcId="{16F49DAA-4DBE-436F-B779-52B97C9551B7}" destId="{FD019EE8-885B-4E70-860E-5597C8EB9086}" srcOrd="0" destOrd="0" presId="urn:microsoft.com/office/officeart/2005/8/layout/radial1"/>
    <dgm:cxn modelId="{6106ACC3-C8F7-4C18-A2CB-C81F312E154E}" type="presOf" srcId="{1D310A4D-3900-48E6-93A0-95B9F45A0E91}" destId="{9B3011A3-BAE2-46AC-8FF7-BC87C0F89DF3}" srcOrd="0" destOrd="0" presId="urn:microsoft.com/office/officeart/2005/8/layout/radial1"/>
    <dgm:cxn modelId="{DA453C05-7522-4CA0-86C8-BED7D1EEA045}" type="presOf" srcId="{21C0BE0A-B043-4E0E-A249-4C649B2EA08F}" destId="{BFD10395-87AE-458E-BA59-DC1F95B986C2}" srcOrd="0" destOrd="0" presId="urn:microsoft.com/office/officeart/2005/8/layout/radial1"/>
    <dgm:cxn modelId="{BCB0E494-0644-4E5F-AB05-89D3B32159FD}" srcId="{AAA0F504-A30A-42D1-91DA-4795F9D06ABA}" destId="{1D310A4D-3900-48E6-93A0-95B9F45A0E91}" srcOrd="1" destOrd="0" parTransId="{3BCB4533-EC78-4F2E-8A7D-AF44B43AB620}" sibTransId="{69E165A4-3931-4EB2-B1CD-C2FA669C7D46}"/>
    <dgm:cxn modelId="{C20CF8CD-92AE-4C44-8D75-9FA3354998B4}" type="presOf" srcId="{15C77151-8322-4D84-A201-7B963FE8BFD0}" destId="{ED0F31DD-E4FA-439D-A09F-12129B93634D}" srcOrd="1" destOrd="0" presId="urn:microsoft.com/office/officeart/2005/8/layout/radial1"/>
    <dgm:cxn modelId="{4D0ECC4E-3ACA-4CF4-A8DC-F7C367B4F405}" type="presOf" srcId="{5C7A40AE-662C-44AB-B8DF-B3723DC25354}" destId="{B7A7CA13-AEE7-45E0-98FC-34D35632331C}" srcOrd="0" destOrd="0" presId="urn:microsoft.com/office/officeart/2005/8/layout/radial1"/>
    <dgm:cxn modelId="{85F4DE73-3FC8-4080-9C57-AF06C2AF19EB}" srcId="{AAA0F504-A30A-42D1-91DA-4795F9D06ABA}" destId="{21C0BE0A-B043-4E0E-A249-4C649B2EA08F}" srcOrd="2" destOrd="0" parTransId="{16F49DAA-4DBE-436F-B779-52B97C9551B7}" sibTransId="{7DA62A2B-B6F5-40E5-B509-9E4338D5B401}"/>
    <dgm:cxn modelId="{3E12E174-4745-4636-945F-484D80DF9203}" type="presOf" srcId="{5649A2FC-566E-48C2-BFCD-6B7B56F9EC2E}" destId="{48D3C109-38D3-4BE0-92DB-810618E22DD7}" srcOrd="0" destOrd="0" presId="urn:microsoft.com/office/officeart/2005/8/layout/radial1"/>
    <dgm:cxn modelId="{EE045811-53BF-43DB-B26F-91E979119F45}" srcId="{5CBF3D7F-D699-4AF1-9AEF-61378D164828}" destId="{AAA0F504-A30A-42D1-91DA-4795F9D06ABA}" srcOrd="0" destOrd="0" parTransId="{EC97E57D-B538-4F45-841A-729397D1AD5B}" sibTransId="{F369EC11-5FAB-46EF-B7D1-CBF3651DE450}"/>
    <dgm:cxn modelId="{61A08753-5490-444F-BB3E-1F6C30376BC1}" type="presOf" srcId="{C9767116-976E-4D78-A5FC-8D20B9FC5CA3}" destId="{4F21A74C-847F-492C-9601-E355C05ABA44}" srcOrd="1" destOrd="0" presId="urn:microsoft.com/office/officeart/2005/8/layout/radial1"/>
    <dgm:cxn modelId="{C4C8A226-2960-4A6A-8B57-B8D6398846A5}" type="presOf" srcId="{18EACBAB-9AF0-42C6-A1AF-E9641FD42595}" destId="{433051CB-F965-41D5-9CF7-37D313886626}" srcOrd="1" destOrd="0" presId="urn:microsoft.com/office/officeart/2005/8/layout/radial1"/>
    <dgm:cxn modelId="{81602D1D-E1DC-4558-A5E2-EA08ACAE614E}" srcId="{AAA0F504-A30A-42D1-91DA-4795F9D06ABA}" destId="{5C7A40AE-662C-44AB-B8DF-B3723DC25354}" srcOrd="0" destOrd="0" parTransId="{C9767116-976E-4D78-A5FC-8D20B9FC5CA3}" sibTransId="{F47C9FCE-A5C7-4BB7-86D1-B9FF98D69E70}"/>
    <dgm:cxn modelId="{4E1B0577-B817-4536-9435-E20FEE32462C}" type="presOf" srcId="{AAA0F504-A30A-42D1-91DA-4795F9D06ABA}" destId="{B954BED7-0A1F-487D-8E53-41B85616435A}" srcOrd="0" destOrd="0" presId="urn:microsoft.com/office/officeart/2005/8/layout/radial1"/>
    <dgm:cxn modelId="{2C5621B9-7CA0-4082-9C20-5F8C2860A31D}" type="presOf" srcId="{18EACBAB-9AF0-42C6-A1AF-E9641FD42595}" destId="{672B4262-D826-45B2-B6B1-5A5A7A13133E}" srcOrd="0" destOrd="0" presId="urn:microsoft.com/office/officeart/2005/8/layout/radial1"/>
    <dgm:cxn modelId="{3CCEC4A1-93D3-4BE4-AA64-4A88D142420F}" type="presOf" srcId="{C9767116-976E-4D78-A5FC-8D20B9FC5CA3}" destId="{6A6D3DC1-B0E0-4CCB-8A56-E937D15418A4}" srcOrd="0" destOrd="0" presId="urn:microsoft.com/office/officeart/2005/8/layout/radial1"/>
    <dgm:cxn modelId="{009BA6A9-3C54-4414-9229-C7DE10A63041}" srcId="{AAA0F504-A30A-42D1-91DA-4795F9D06ABA}" destId="{5649A2FC-566E-48C2-BFCD-6B7B56F9EC2E}" srcOrd="4" destOrd="0" parTransId="{15C77151-8322-4D84-A201-7B963FE8BFD0}" sibTransId="{B8415F6D-215C-494C-9DCC-2B17DEFD9C4E}"/>
    <dgm:cxn modelId="{B5191C0E-B1CB-4B23-9CA0-4EC198B4B693}" type="presOf" srcId="{15C77151-8322-4D84-A201-7B963FE8BFD0}" destId="{3CAADBA8-A2AC-41EA-9B36-C7B06DC0B74A}" srcOrd="0" destOrd="0" presId="urn:microsoft.com/office/officeart/2005/8/layout/radial1"/>
    <dgm:cxn modelId="{74FB4408-5545-4DBB-8494-3CB227C726E1}" type="presOf" srcId="{3BCB4533-EC78-4F2E-8A7D-AF44B43AB620}" destId="{2EC29543-4FD5-4AD9-A434-E86A5351D1D4}" srcOrd="1" destOrd="0" presId="urn:microsoft.com/office/officeart/2005/8/layout/radial1"/>
    <dgm:cxn modelId="{850EB41B-BA6B-4350-BF72-E3C3BBFEF072}" type="presOf" srcId="{5CBF3D7F-D699-4AF1-9AEF-61378D164828}" destId="{3440798A-BF6C-44AF-9D8A-24B32735F251}" srcOrd="0" destOrd="0" presId="urn:microsoft.com/office/officeart/2005/8/layout/radial1"/>
    <dgm:cxn modelId="{EF1CA25F-D4CE-425C-BE4D-9E77F32FD4E2}" type="presOf" srcId="{3BCB4533-EC78-4F2E-8A7D-AF44B43AB620}" destId="{5B03C0E8-EA6D-4553-9E74-AC8A8B460269}" srcOrd="0" destOrd="0" presId="urn:microsoft.com/office/officeart/2005/8/layout/radial1"/>
    <dgm:cxn modelId="{5ED343A3-08D9-4B8A-8C73-F62289BDF783}" srcId="{5CBF3D7F-D699-4AF1-9AEF-61378D164828}" destId="{AA8DD67F-F703-4B4E-9784-6C35E7E24FFE}" srcOrd="1" destOrd="0" parTransId="{BF1F8678-C081-4DC2-8070-622C81CC6379}" sibTransId="{02F34D2F-807E-4199-8076-1C8B7C0B8764}"/>
    <dgm:cxn modelId="{FF4F13A6-3EDA-4B40-A632-884BF7DF52D2}" srcId="{AAA0F504-A30A-42D1-91DA-4795F9D06ABA}" destId="{27BDF8A8-5522-4AEF-9319-1551C227A1B4}" srcOrd="3" destOrd="0" parTransId="{18EACBAB-9AF0-42C6-A1AF-E9641FD42595}" sibTransId="{B8A30B07-E8F8-4567-9796-5B3D924A6DBD}"/>
    <dgm:cxn modelId="{E8D523D2-6486-4A67-8382-A3A74E6A33E2}" type="presOf" srcId="{16F49DAA-4DBE-436F-B779-52B97C9551B7}" destId="{F279CE9B-7C51-46B3-8D45-9E084E049C3E}" srcOrd="1" destOrd="0" presId="urn:microsoft.com/office/officeart/2005/8/layout/radial1"/>
    <dgm:cxn modelId="{395EC9DE-038C-4E88-A416-521363039636}" type="presOf" srcId="{27BDF8A8-5522-4AEF-9319-1551C227A1B4}" destId="{8E865B7F-CE32-4785-BC9E-3797B76DAB57}" srcOrd="0" destOrd="0" presId="urn:microsoft.com/office/officeart/2005/8/layout/radial1"/>
    <dgm:cxn modelId="{DC17F00A-019C-40D2-888D-C8E31782686B}" type="presParOf" srcId="{3440798A-BF6C-44AF-9D8A-24B32735F251}" destId="{B954BED7-0A1F-487D-8E53-41B85616435A}" srcOrd="0" destOrd="0" presId="urn:microsoft.com/office/officeart/2005/8/layout/radial1"/>
    <dgm:cxn modelId="{0E2D170D-C227-4C0B-BF7E-7A41A7A50943}" type="presParOf" srcId="{3440798A-BF6C-44AF-9D8A-24B32735F251}" destId="{6A6D3DC1-B0E0-4CCB-8A56-E937D15418A4}" srcOrd="1" destOrd="0" presId="urn:microsoft.com/office/officeart/2005/8/layout/radial1"/>
    <dgm:cxn modelId="{859FF910-D1DA-42AA-B6CE-F31D8D87AFC2}" type="presParOf" srcId="{6A6D3DC1-B0E0-4CCB-8A56-E937D15418A4}" destId="{4F21A74C-847F-492C-9601-E355C05ABA44}" srcOrd="0" destOrd="0" presId="urn:microsoft.com/office/officeart/2005/8/layout/radial1"/>
    <dgm:cxn modelId="{613C3DE6-1EF2-4420-8D5D-BE293B098AD7}" type="presParOf" srcId="{3440798A-BF6C-44AF-9D8A-24B32735F251}" destId="{B7A7CA13-AEE7-45E0-98FC-34D35632331C}" srcOrd="2" destOrd="0" presId="urn:microsoft.com/office/officeart/2005/8/layout/radial1"/>
    <dgm:cxn modelId="{10824AAD-2B0A-4EAE-BCAF-8B0DE6F2E064}" type="presParOf" srcId="{3440798A-BF6C-44AF-9D8A-24B32735F251}" destId="{5B03C0E8-EA6D-4553-9E74-AC8A8B460269}" srcOrd="3" destOrd="0" presId="urn:microsoft.com/office/officeart/2005/8/layout/radial1"/>
    <dgm:cxn modelId="{2FF4740C-837C-4231-8DF1-D1A498FF7F35}" type="presParOf" srcId="{5B03C0E8-EA6D-4553-9E74-AC8A8B460269}" destId="{2EC29543-4FD5-4AD9-A434-E86A5351D1D4}" srcOrd="0" destOrd="0" presId="urn:microsoft.com/office/officeart/2005/8/layout/radial1"/>
    <dgm:cxn modelId="{D63758EC-F6E5-4DB9-A62D-3451A70352B1}" type="presParOf" srcId="{3440798A-BF6C-44AF-9D8A-24B32735F251}" destId="{9B3011A3-BAE2-46AC-8FF7-BC87C0F89DF3}" srcOrd="4" destOrd="0" presId="urn:microsoft.com/office/officeart/2005/8/layout/radial1"/>
    <dgm:cxn modelId="{8CC0E8BF-2ACA-4352-A0BF-0F9413E737EA}" type="presParOf" srcId="{3440798A-BF6C-44AF-9D8A-24B32735F251}" destId="{FD019EE8-885B-4E70-860E-5597C8EB9086}" srcOrd="5" destOrd="0" presId="urn:microsoft.com/office/officeart/2005/8/layout/radial1"/>
    <dgm:cxn modelId="{1F38FCD2-D3CB-4520-8F80-67B988317912}" type="presParOf" srcId="{FD019EE8-885B-4E70-860E-5597C8EB9086}" destId="{F279CE9B-7C51-46B3-8D45-9E084E049C3E}" srcOrd="0" destOrd="0" presId="urn:microsoft.com/office/officeart/2005/8/layout/radial1"/>
    <dgm:cxn modelId="{ACD0C4B4-A5EB-47F6-8C46-7F99AF0A6F06}" type="presParOf" srcId="{3440798A-BF6C-44AF-9D8A-24B32735F251}" destId="{BFD10395-87AE-458E-BA59-DC1F95B986C2}" srcOrd="6" destOrd="0" presId="urn:microsoft.com/office/officeart/2005/8/layout/radial1"/>
    <dgm:cxn modelId="{ADBA0013-7D40-4430-859E-0B482BF93D0E}" type="presParOf" srcId="{3440798A-BF6C-44AF-9D8A-24B32735F251}" destId="{672B4262-D826-45B2-B6B1-5A5A7A13133E}" srcOrd="7" destOrd="0" presId="urn:microsoft.com/office/officeart/2005/8/layout/radial1"/>
    <dgm:cxn modelId="{9E19E316-85AF-4401-B339-4F0D21356905}" type="presParOf" srcId="{672B4262-D826-45B2-B6B1-5A5A7A13133E}" destId="{433051CB-F965-41D5-9CF7-37D313886626}" srcOrd="0" destOrd="0" presId="urn:microsoft.com/office/officeart/2005/8/layout/radial1"/>
    <dgm:cxn modelId="{4A72EB32-CC4D-42FA-8E84-174164A68073}" type="presParOf" srcId="{3440798A-BF6C-44AF-9D8A-24B32735F251}" destId="{8E865B7F-CE32-4785-BC9E-3797B76DAB57}" srcOrd="8" destOrd="0" presId="urn:microsoft.com/office/officeart/2005/8/layout/radial1"/>
    <dgm:cxn modelId="{17FAEB5F-4AB8-4AA2-B9A4-502893A419CD}" type="presParOf" srcId="{3440798A-BF6C-44AF-9D8A-24B32735F251}" destId="{3CAADBA8-A2AC-41EA-9B36-C7B06DC0B74A}" srcOrd="9" destOrd="0" presId="urn:microsoft.com/office/officeart/2005/8/layout/radial1"/>
    <dgm:cxn modelId="{DFAC4892-CC3A-4224-AB81-6628F4557706}" type="presParOf" srcId="{3CAADBA8-A2AC-41EA-9B36-C7B06DC0B74A}" destId="{ED0F31DD-E4FA-439D-A09F-12129B93634D}" srcOrd="0" destOrd="0" presId="urn:microsoft.com/office/officeart/2005/8/layout/radial1"/>
    <dgm:cxn modelId="{C1941F25-1C28-49D1-993C-C482B0D2F902}" type="presParOf" srcId="{3440798A-BF6C-44AF-9D8A-24B32735F251}" destId="{48D3C109-38D3-4BE0-92DB-810618E22DD7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BF3D7F-D699-4AF1-9AEF-61378D164828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AA0F504-A30A-42D1-91DA-4795F9D06ABA}">
      <dgm:prSet phldrT="[文本]"/>
      <dgm:spPr>
        <a:solidFill>
          <a:srgbClr val="0070C0"/>
        </a:solidFill>
      </dgm:spPr>
      <dgm:t>
        <a:bodyPr/>
        <a:lstStyle/>
        <a:p>
          <a:r>
            <a:rPr lang="zh-CN" altLang="en-US" b="1" dirty="0"/>
            <a:t>国防类型</a:t>
          </a:r>
        </a:p>
      </dgm:t>
    </dgm:pt>
    <dgm:pt modelId="{EC97E57D-B538-4F45-841A-729397D1AD5B}" type="parTrans" cxnId="{EE045811-53BF-43DB-B26F-91E979119F45}">
      <dgm:prSet/>
      <dgm:spPr/>
      <dgm:t>
        <a:bodyPr/>
        <a:lstStyle/>
        <a:p>
          <a:endParaRPr lang="zh-CN" altLang="en-US"/>
        </a:p>
      </dgm:t>
    </dgm:pt>
    <dgm:pt modelId="{F369EC11-5FAB-46EF-B7D1-CBF3651DE450}" type="sibTrans" cxnId="{EE045811-53BF-43DB-B26F-91E979119F45}">
      <dgm:prSet/>
      <dgm:spPr/>
      <dgm:t>
        <a:bodyPr/>
        <a:lstStyle/>
        <a:p>
          <a:endParaRPr lang="zh-CN" altLang="en-US"/>
        </a:p>
      </dgm:t>
    </dgm:pt>
    <dgm:pt modelId="{5C7A40AE-662C-44AB-B8DF-B3723DC25354}">
      <dgm:prSet phldrT="[文本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zh-CN" altLang="en-US" dirty="0"/>
            <a:t>扩张型</a:t>
          </a:r>
        </a:p>
      </dgm:t>
    </dgm:pt>
    <dgm:pt modelId="{C9767116-976E-4D78-A5FC-8D20B9FC5CA3}" type="parTrans" cxnId="{81602D1D-E1DC-4558-A5E2-EA08ACAE614E}">
      <dgm:prSet/>
      <dgm:spPr/>
      <dgm:t>
        <a:bodyPr/>
        <a:lstStyle/>
        <a:p>
          <a:endParaRPr lang="zh-CN" altLang="en-US"/>
        </a:p>
      </dgm:t>
    </dgm:pt>
    <dgm:pt modelId="{F47C9FCE-A5C7-4BB7-86D1-B9FF98D69E70}" type="sibTrans" cxnId="{81602D1D-E1DC-4558-A5E2-EA08ACAE614E}">
      <dgm:prSet/>
      <dgm:spPr/>
      <dgm:t>
        <a:bodyPr/>
        <a:lstStyle/>
        <a:p>
          <a:endParaRPr lang="zh-CN" altLang="en-US"/>
        </a:p>
      </dgm:t>
    </dgm:pt>
    <dgm:pt modelId="{1D310A4D-3900-48E6-93A0-95B9F45A0E91}">
      <dgm:prSet phldrT="[文本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zh-CN" altLang="en-US" dirty="0"/>
            <a:t>自卫型</a:t>
          </a:r>
        </a:p>
      </dgm:t>
    </dgm:pt>
    <dgm:pt modelId="{3BCB4533-EC78-4F2E-8A7D-AF44B43AB620}" type="parTrans" cxnId="{BCB0E494-0644-4E5F-AB05-89D3B32159FD}">
      <dgm:prSet/>
      <dgm:spPr/>
      <dgm:t>
        <a:bodyPr/>
        <a:lstStyle/>
        <a:p>
          <a:endParaRPr lang="zh-CN" altLang="en-US"/>
        </a:p>
      </dgm:t>
    </dgm:pt>
    <dgm:pt modelId="{69E165A4-3931-4EB2-B1CD-C2FA669C7D46}" type="sibTrans" cxnId="{BCB0E494-0644-4E5F-AB05-89D3B32159FD}">
      <dgm:prSet/>
      <dgm:spPr/>
      <dgm:t>
        <a:bodyPr/>
        <a:lstStyle/>
        <a:p>
          <a:endParaRPr lang="zh-CN" altLang="en-US"/>
        </a:p>
      </dgm:t>
    </dgm:pt>
    <dgm:pt modelId="{21C0BE0A-B043-4E0E-A249-4C649B2EA08F}">
      <dgm:prSet phldrT="[文本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zh-CN" altLang="en-US" dirty="0"/>
            <a:t>联盟型</a:t>
          </a:r>
        </a:p>
      </dgm:t>
    </dgm:pt>
    <dgm:pt modelId="{16F49DAA-4DBE-436F-B779-52B97C9551B7}" type="parTrans" cxnId="{85F4DE73-3FC8-4080-9C57-AF06C2AF19EB}">
      <dgm:prSet/>
      <dgm:spPr/>
      <dgm:t>
        <a:bodyPr/>
        <a:lstStyle/>
        <a:p>
          <a:endParaRPr lang="zh-CN" altLang="en-US"/>
        </a:p>
      </dgm:t>
    </dgm:pt>
    <dgm:pt modelId="{7DA62A2B-B6F5-40E5-B509-9E4338D5B401}" type="sibTrans" cxnId="{85F4DE73-3FC8-4080-9C57-AF06C2AF19EB}">
      <dgm:prSet/>
      <dgm:spPr/>
      <dgm:t>
        <a:bodyPr/>
        <a:lstStyle/>
        <a:p>
          <a:endParaRPr lang="zh-CN" altLang="en-US"/>
        </a:p>
      </dgm:t>
    </dgm:pt>
    <dgm:pt modelId="{27BDF8A8-5522-4AEF-9319-1551C227A1B4}">
      <dgm:prSet phldrT="[文本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zh-CN" altLang="en-US" dirty="0"/>
            <a:t>中立型</a:t>
          </a:r>
        </a:p>
      </dgm:t>
    </dgm:pt>
    <dgm:pt modelId="{18EACBAB-9AF0-42C6-A1AF-E9641FD42595}" type="parTrans" cxnId="{FF4F13A6-3EDA-4B40-A632-884BF7DF52D2}">
      <dgm:prSet/>
      <dgm:spPr/>
      <dgm:t>
        <a:bodyPr/>
        <a:lstStyle/>
        <a:p>
          <a:endParaRPr lang="zh-CN" altLang="en-US"/>
        </a:p>
      </dgm:t>
    </dgm:pt>
    <dgm:pt modelId="{B8A30B07-E8F8-4567-9796-5B3D924A6DBD}" type="sibTrans" cxnId="{FF4F13A6-3EDA-4B40-A632-884BF7DF52D2}">
      <dgm:prSet/>
      <dgm:spPr/>
      <dgm:t>
        <a:bodyPr/>
        <a:lstStyle/>
        <a:p>
          <a:endParaRPr lang="zh-CN" altLang="en-US"/>
        </a:p>
      </dgm:t>
    </dgm:pt>
    <dgm:pt modelId="{AA8DD67F-F703-4B4E-9784-6C35E7E24FFE}">
      <dgm:prSet/>
      <dgm:spPr/>
      <dgm:t>
        <a:bodyPr/>
        <a:lstStyle/>
        <a:p>
          <a:endParaRPr lang="zh-CN" altLang="en-US"/>
        </a:p>
      </dgm:t>
    </dgm:pt>
    <dgm:pt modelId="{BF1F8678-C081-4DC2-8070-622C81CC6379}" type="parTrans" cxnId="{5ED343A3-08D9-4B8A-8C73-F62289BDF783}">
      <dgm:prSet/>
      <dgm:spPr/>
      <dgm:t>
        <a:bodyPr/>
        <a:lstStyle/>
        <a:p>
          <a:endParaRPr lang="zh-CN" altLang="en-US"/>
        </a:p>
      </dgm:t>
    </dgm:pt>
    <dgm:pt modelId="{02F34D2F-807E-4199-8076-1C8B7C0B8764}" type="sibTrans" cxnId="{5ED343A3-08D9-4B8A-8C73-F62289BDF783}">
      <dgm:prSet/>
      <dgm:spPr/>
      <dgm:t>
        <a:bodyPr/>
        <a:lstStyle/>
        <a:p>
          <a:endParaRPr lang="zh-CN" altLang="en-US"/>
        </a:p>
      </dgm:t>
    </dgm:pt>
    <dgm:pt modelId="{3440798A-BF6C-44AF-9D8A-24B32735F251}" type="pres">
      <dgm:prSet presAssocID="{5CBF3D7F-D699-4AF1-9AEF-61378D16482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954BED7-0A1F-487D-8E53-41B85616435A}" type="pres">
      <dgm:prSet presAssocID="{AAA0F504-A30A-42D1-91DA-4795F9D06ABA}" presName="centerShape" presStyleLbl="node0" presStyleIdx="0" presStyleCnt="1" custScaleX="115704" custScaleY="110364"/>
      <dgm:spPr/>
      <dgm:t>
        <a:bodyPr/>
        <a:lstStyle/>
        <a:p>
          <a:endParaRPr lang="zh-CN" altLang="en-US"/>
        </a:p>
      </dgm:t>
    </dgm:pt>
    <dgm:pt modelId="{6A6D3DC1-B0E0-4CCB-8A56-E937D15418A4}" type="pres">
      <dgm:prSet presAssocID="{C9767116-976E-4D78-A5FC-8D20B9FC5CA3}" presName="Name9" presStyleLbl="parChTrans1D2" presStyleIdx="0" presStyleCnt="4"/>
      <dgm:spPr/>
      <dgm:t>
        <a:bodyPr/>
        <a:lstStyle/>
        <a:p>
          <a:endParaRPr lang="zh-CN" altLang="en-US"/>
        </a:p>
      </dgm:t>
    </dgm:pt>
    <dgm:pt modelId="{4F21A74C-847F-492C-9601-E355C05ABA44}" type="pres">
      <dgm:prSet presAssocID="{C9767116-976E-4D78-A5FC-8D20B9FC5CA3}" presName="connTx" presStyleLbl="parChTrans1D2" presStyleIdx="0" presStyleCnt="4"/>
      <dgm:spPr/>
      <dgm:t>
        <a:bodyPr/>
        <a:lstStyle/>
        <a:p>
          <a:endParaRPr lang="zh-CN" altLang="en-US"/>
        </a:p>
      </dgm:t>
    </dgm:pt>
    <dgm:pt modelId="{B7A7CA13-AEE7-45E0-98FC-34D35632331C}" type="pres">
      <dgm:prSet presAssocID="{5C7A40AE-662C-44AB-B8DF-B3723DC25354}" presName="node" presStyleLbl="node1" presStyleIdx="0" presStyleCnt="4" custScaleX="12804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B03C0E8-EA6D-4553-9E74-AC8A8B460269}" type="pres">
      <dgm:prSet presAssocID="{3BCB4533-EC78-4F2E-8A7D-AF44B43AB620}" presName="Name9" presStyleLbl="parChTrans1D2" presStyleIdx="1" presStyleCnt="4"/>
      <dgm:spPr/>
      <dgm:t>
        <a:bodyPr/>
        <a:lstStyle/>
        <a:p>
          <a:endParaRPr lang="zh-CN" altLang="en-US"/>
        </a:p>
      </dgm:t>
    </dgm:pt>
    <dgm:pt modelId="{2EC29543-4FD5-4AD9-A434-E86A5351D1D4}" type="pres">
      <dgm:prSet presAssocID="{3BCB4533-EC78-4F2E-8A7D-AF44B43AB620}" presName="connTx" presStyleLbl="parChTrans1D2" presStyleIdx="1" presStyleCnt="4"/>
      <dgm:spPr/>
      <dgm:t>
        <a:bodyPr/>
        <a:lstStyle/>
        <a:p>
          <a:endParaRPr lang="zh-CN" altLang="en-US"/>
        </a:p>
      </dgm:t>
    </dgm:pt>
    <dgm:pt modelId="{9B3011A3-BAE2-46AC-8FF7-BC87C0F89DF3}" type="pres">
      <dgm:prSet presAssocID="{1D310A4D-3900-48E6-93A0-95B9F45A0E91}" presName="node" presStyleLbl="node1" presStyleIdx="1" presStyleCnt="4" custScaleX="13343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D019EE8-885B-4E70-860E-5597C8EB9086}" type="pres">
      <dgm:prSet presAssocID="{16F49DAA-4DBE-436F-B779-52B97C9551B7}" presName="Name9" presStyleLbl="parChTrans1D2" presStyleIdx="2" presStyleCnt="4"/>
      <dgm:spPr/>
      <dgm:t>
        <a:bodyPr/>
        <a:lstStyle/>
        <a:p>
          <a:endParaRPr lang="zh-CN" altLang="en-US"/>
        </a:p>
      </dgm:t>
    </dgm:pt>
    <dgm:pt modelId="{F279CE9B-7C51-46B3-8D45-9E084E049C3E}" type="pres">
      <dgm:prSet presAssocID="{16F49DAA-4DBE-436F-B779-52B97C9551B7}" presName="connTx" presStyleLbl="parChTrans1D2" presStyleIdx="2" presStyleCnt="4"/>
      <dgm:spPr/>
      <dgm:t>
        <a:bodyPr/>
        <a:lstStyle/>
        <a:p>
          <a:endParaRPr lang="zh-CN" altLang="en-US"/>
        </a:p>
      </dgm:t>
    </dgm:pt>
    <dgm:pt modelId="{BFD10395-87AE-458E-BA59-DC1F95B986C2}" type="pres">
      <dgm:prSet presAssocID="{21C0BE0A-B043-4E0E-A249-4C649B2EA08F}" presName="node" presStyleLbl="node1" presStyleIdx="2" presStyleCnt="4" custScaleX="13040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B4262-D826-45B2-B6B1-5A5A7A13133E}" type="pres">
      <dgm:prSet presAssocID="{18EACBAB-9AF0-42C6-A1AF-E9641FD42595}" presName="Name9" presStyleLbl="parChTrans1D2" presStyleIdx="3" presStyleCnt="4"/>
      <dgm:spPr/>
      <dgm:t>
        <a:bodyPr/>
        <a:lstStyle/>
        <a:p>
          <a:endParaRPr lang="zh-CN" altLang="en-US"/>
        </a:p>
      </dgm:t>
    </dgm:pt>
    <dgm:pt modelId="{433051CB-F965-41D5-9CF7-37D313886626}" type="pres">
      <dgm:prSet presAssocID="{18EACBAB-9AF0-42C6-A1AF-E9641FD42595}" presName="connTx" presStyleLbl="parChTrans1D2" presStyleIdx="3" presStyleCnt="4"/>
      <dgm:spPr/>
      <dgm:t>
        <a:bodyPr/>
        <a:lstStyle/>
        <a:p>
          <a:endParaRPr lang="zh-CN" altLang="en-US"/>
        </a:p>
      </dgm:t>
    </dgm:pt>
    <dgm:pt modelId="{8E865B7F-CE32-4785-BC9E-3797B76DAB57}" type="pres">
      <dgm:prSet presAssocID="{27BDF8A8-5522-4AEF-9319-1551C227A1B4}" presName="node" presStyleLbl="node1" presStyleIdx="3" presStyleCnt="4" custScaleX="126871" custRadScaleRad="99396" custRadScaleInc="-269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AA8FBA0-3063-463D-B1A1-8DA1A022349D}" type="presOf" srcId="{5C7A40AE-662C-44AB-B8DF-B3723DC25354}" destId="{B7A7CA13-AEE7-45E0-98FC-34D35632331C}" srcOrd="0" destOrd="0" presId="urn:microsoft.com/office/officeart/2005/8/layout/radial1"/>
    <dgm:cxn modelId="{754F82EF-661E-4F0B-A5D4-3699F1D61E63}" type="presOf" srcId="{21C0BE0A-B043-4E0E-A249-4C649B2EA08F}" destId="{BFD10395-87AE-458E-BA59-DC1F95B986C2}" srcOrd="0" destOrd="0" presId="urn:microsoft.com/office/officeart/2005/8/layout/radial1"/>
    <dgm:cxn modelId="{BCB0E494-0644-4E5F-AB05-89D3B32159FD}" srcId="{AAA0F504-A30A-42D1-91DA-4795F9D06ABA}" destId="{1D310A4D-3900-48E6-93A0-95B9F45A0E91}" srcOrd="1" destOrd="0" parTransId="{3BCB4533-EC78-4F2E-8A7D-AF44B43AB620}" sibTransId="{69E165A4-3931-4EB2-B1CD-C2FA669C7D46}"/>
    <dgm:cxn modelId="{5EC1B5DF-C3D6-43D9-B040-C8A310539BDD}" type="presOf" srcId="{18EACBAB-9AF0-42C6-A1AF-E9641FD42595}" destId="{672B4262-D826-45B2-B6B1-5A5A7A13133E}" srcOrd="0" destOrd="0" presId="urn:microsoft.com/office/officeart/2005/8/layout/radial1"/>
    <dgm:cxn modelId="{F7F9CCEE-758C-484A-BAAB-E38BF97D0E9D}" type="presOf" srcId="{16F49DAA-4DBE-436F-B779-52B97C9551B7}" destId="{F279CE9B-7C51-46B3-8D45-9E084E049C3E}" srcOrd="1" destOrd="0" presId="urn:microsoft.com/office/officeart/2005/8/layout/radial1"/>
    <dgm:cxn modelId="{2F671D22-75AB-4AE2-A3A8-A329BEDF108B}" type="presOf" srcId="{3BCB4533-EC78-4F2E-8A7D-AF44B43AB620}" destId="{5B03C0E8-EA6D-4553-9E74-AC8A8B460269}" srcOrd="0" destOrd="0" presId="urn:microsoft.com/office/officeart/2005/8/layout/radial1"/>
    <dgm:cxn modelId="{4BF1FD9B-7C6C-40E7-8873-33AD0D1355B7}" type="presOf" srcId="{AAA0F504-A30A-42D1-91DA-4795F9D06ABA}" destId="{B954BED7-0A1F-487D-8E53-41B85616435A}" srcOrd="0" destOrd="0" presId="urn:microsoft.com/office/officeart/2005/8/layout/radial1"/>
    <dgm:cxn modelId="{85F4DE73-3FC8-4080-9C57-AF06C2AF19EB}" srcId="{AAA0F504-A30A-42D1-91DA-4795F9D06ABA}" destId="{21C0BE0A-B043-4E0E-A249-4C649B2EA08F}" srcOrd="2" destOrd="0" parTransId="{16F49DAA-4DBE-436F-B779-52B97C9551B7}" sibTransId="{7DA62A2B-B6F5-40E5-B509-9E4338D5B401}"/>
    <dgm:cxn modelId="{AEB3CE9C-DE8D-4AE4-BE1F-059B5919719F}" type="presOf" srcId="{3BCB4533-EC78-4F2E-8A7D-AF44B43AB620}" destId="{2EC29543-4FD5-4AD9-A434-E86A5351D1D4}" srcOrd="1" destOrd="0" presId="urn:microsoft.com/office/officeart/2005/8/layout/radial1"/>
    <dgm:cxn modelId="{EE045811-53BF-43DB-B26F-91E979119F45}" srcId="{5CBF3D7F-D699-4AF1-9AEF-61378D164828}" destId="{AAA0F504-A30A-42D1-91DA-4795F9D06ABA}" srcOrd="0" destOrd="0" parTransId="{EC97E57D-B538-4F45-841A-729397D1AD5B}" sibTransId="{F369EC11-5FAB-46EF-B7D1-CBF3651DE450}"/>
    <dgm:cxn modelId="{24555D70-0C91-4C11-B27F-77323F90ADDB}" type="presOf" srcId="{5CBF3D7F-D699-4AF1-9AEF-61378D164828}" destId="{3440798A-BF6C-44AF-9D8A-24B32735F251}" srcOrd="0" destOrd="0" presId="urn:microsoft.com/office/officeart/2005/8/layout/radial1"/>
    <dgm:cxn modelId="{A6354C56-2CCD-4A87-BD82-12699CF66AE2}" type="presOf" srcId="{C9767116-976E-4D78-A5FC-8D20B9FC5CA3}" destId="{4F21A74C-847F-492C-9601-E355C05ABA44}" srcOrd="1" destOrd="0" presId="urn:microsoft.com/office/officeart/2005/8/layout/radial1"/>
    <dgm:cxn modelId="{81602D1D-E1DC-4558-A5E2-EA08ACAE614E}" srcId="{AAA0F504-A30A-42D1-91DA-4795F9D06ABA}" destId="{5C7A40AE-662C-44AB-B8DF-B3723DC25354}" srcOrd="0" destOrd="0" parTransId="{C9767116-976E-4D78-A5FC-8D20B9FC5CA3}" sibTransId="{F47C9FCE-A5C7-4BB7-86D1-B9FF98D69E70}"/>
    <dgm:cxn modelId="{5F444632-5B80-436A-BE49-124A666C3BCD}" type="presOf" srcId="{C9767116-976E-4D78-A5FC-8D20B9FC5CA3}" destId="{6A6D3DC1-B0E0-4CCB-8A56-E937D15418A4}" srcOrd="0" destOrd="0" presId="urn:microsoft.com/office/officeart/2005/8/layout/radial1"/>
    <dgm:cxn modelId="{9FF791FF-8700-44DD-98FA-B319BCED8B05}" type="presOf" srcId="{27BDF8A8-5522-4AEF-9319-1551C227A1B4}" destId="{8E865B7F-CE32-4785-BC9E-3797B76DAB57}" srcOrd="0" destOrd="0" presId="urn:microsoft.com/office/officeart/2005/8/layout/radial1"/>
    <dgm:cxn modelId="{B7643523-4807-4F39-96A9-F0D33E0ED851}" type="presOf" srcId="{1D310A4D-3900-48E6-93A0-95B9F45A0E91}" destId="{9B3011A3-BAE2-46AC-8FF7-BC87C0F89DF3}" srcOrd="0" destOrd="0" presId="urn:microsoft.com/office/officeart/2005/8/layout/radial1"/>
    <dgm:cxn modelId="{4B571598-57F7-43C6-B402-E87875291E4E}" type="presOf" srcId="{16F49DAA-4DBE-436F-B779-52B97C9551B7}" destId="{FD019EE8-885B-4E70-860E-5597C8EB9086}" srcOrd="0" destOrd="0" presId="urn:microsoft.com/office/officeart/2005/8/layout/radial1"/>
    <dgm:cxn modelId="{5ED343A3-08D9-4B8A-8C73-F62289BDF783}" srcId="{5CBF3D7F-D699-4AF1-9AEF-61378D164828}" destId="{AA8DD67F-F703-4B4E-9784-6C35E7E24FFE}" srcOrd="1" destOrd="0" parTransId="{BF1F8678-C081-4DC2-8070-622C81CC6379}" sibTransId="{02F34D2F-807E-4199-8076-1C8B7C0B8764}"/>
    <dgm:cxn modelId="{A1AEEC99-B8D8-49A2-92FF-5733F3529B68}" type="presOf" srcId="{18EACBAB-9AF0-42C6-A1AF-E9641FD42595}" destId="{433051CB-F965-41D5-9CF7-37D313886626}" srcOrd="1" destOrd="0" presId="urn:microsoft.com/office/officeart/2005/8/layout/radial1"/>
    <dgm:cxn modelId="{FF4F13A6-3EDA-4B40-A632-884BF7DF52D2}" srcId="{AAA0F504-A30A-42D1-91DA-4795F9D06ABA}" destId="{27BDF8A8-5522-4AEF-9319-1551C227A1B4}" srcOrd="3" destOrd="0" parTransId="{18EACBAB-9AF0-42C6-A1AF-E9641FD42595}" sibTransId="{B8A30B07-E8F8-4567-9796-5B3D924A6DBD}"/>
    <dgm:cxn modelId="{6352FC30-F04D-4D5F-B871-3D42767FD11E}" type="presParOf" srcId="{3440798A-BF6C-44AF-9D8A-24B32735F251}" destId="{B954BED7-0A1F-487D-8E53-41B85616435A}" srcOrd="0" destOrd="0" presId="urn:microsoft.com/office/officeart/2005/8/layout/radial1"/>
    <dgm:cxn modelId="{6457301B-5EA5-460C-A5AB-DB40BA818D6C}" type="presParOf" srcId="{3440798A-BF6C-44AF-9D8A-24B32735F251}" destId="{6A6D3DC1-B0E0-4CCB-8A56-E937D15418A4}" srcOrd="1" destOrd="0" presId="urn:microsoft.com/office/officeart/2005/8/layout/radial1"/>
    <dgm:cxn modelId="{51599883-0EE1-4CB8-8D10-D456531C2B8F}" type="presParOf" srcId="{6A6D3DC1-B0E0-4CCB-8A56-E937D15418A4}" destId="{4F21A74C-847F-492C-9601-E355C05ABA44}" srcOrd="0" destOrd="0" presId="urn:microsoft.com/office/officeart/2005/8/layout/radial1"/>
    <dgm:cxn modelId="{2B00CDAC-E53F-4EB5-8AEF-AB693D7A7498}" type="presParOf" srcId="{3440798A-BF6C-44AF-9D8A-24B32735F251}" destId="{B7A7CA13-AEE7-45E0-98FC-34D35632331C}" srcOrd="2" destOrd="0" presId="urn:microsoft.com/office/officeart/2005/8/layout/radial1"/>
    <dgm:cxn modelId="{B5386AA1-F4FF-4B98-8962-F6247BA9CB5A}" type="presParOf" srcId="{3440798A-BF6C-44AF-9D8A-24B32735F251}" destId="{5B03C0E8-EA6D-4553-9E74-AC8A8B460269}" srcOrd="3" destOrd="0" presId="urn:microsoft.com/office/officeart/2005/8/layout/radial1"/>
    <dgm:cxn modelId="{07042E3E-4D22-4A35-AE6A-2B07BF4B9D5F}" type="presParOf" srcId="{5B03C0E8-EA6D-4553-9E74-AC8A8B460269}" destId="{2EC29543-4FD5-4AD9-A434-E86A5351D1D4}" srcOrd="0" destOrd="0" presId="urn:microsoft.com/office/officeart/2005/8/layout/radial1"/>
    <dgm:cxn modelId="{C494AE9C-9899-4F09-854C-8119826F0533}" type="presParOf" srcId="{3440798A-BF6C-44AF-9D8A-24B32735F251}" destId="{9B3011A3-BAE2-46AC-8FF7-BC87C0F89DF3}" srcOrd="4" destOrd="0" presId="urn:microsoft.com/office/officeart/2005/8/layout/radial1"/>
    <dgm:cxn modelId="{6D8DDB0A-A1C4-4FBE-B0B4-01448AD34409}" type="presParOf" srcId="{3440798A-BF6C-44AF-9D8A-24B32735F251}" destId="{FD019EE8-885B-4E70-860E-5597C8EB9086}" srcOrd="5" destOrd="0" presId="urn:microsoft.com/office/officeart/2005/8/layout/radial1"/>
    <dgm:cxn modelId="{75226A0F-0936-489E-9C71-960A9741F25E}" type="presParOf" srcId="{FD019EE8-885B-4E70-860E-5597C8EB9086}" destId="{F279CE9B-7C51-46B3-8D45-9E084E049C3E}" srcOrd="0" destOrd="0" presId="urn:microsoft.com/office/officeart/2005/8/layout/radial1"/>
    <dgm:cxn modelId="{0D1728A7-10B2-46A5-A52B-1D73D91AEFD1}" type="presParOf" srcId="{3440798A-BF6C-44AF-9D8A-24B32735F251}" destId="{BFD10395-87AE-458E-BA59-DC1F95B986C2}" srcOrd="6" destOrd="0" presId="urn:microsoft.com/office/officeart/2005/8/layout/radial1"/>
    <dgm:cxn modelId="{22637696-D14C-4D19-B1D7-6A806B37D55F}" type="presParOf" srcId="{3440798A-BF6C-44AF-9D8A-24B32735F251}" destId="{672B4262-D826-45B2-B6B1-5A5A7A13133E}" srcOrd="7" destOrd="0" presId="urn:microsoft.com/office/officeart/2005/8/layout/radial1"/>
    <dgm:cxn modelId="{1E08B9A9-9262-4CAB-A20F-9A70FFABA879}" type="presParOf" srcId="{672B4262-D826-45B2-B6B1-5A5A7A13133E}" destId="{433051CB-F965-41D5-9CF7-37D313886626}" srcOrd="0" destOrd="0" presId="urn:microsoft.com/office/officeart/2005/8/layout/radial1"/>
    <dgm:cxn modelId="{5DF5B7AD-0DC1-4113-A10A-20C6345FCD56}" type="presParOf" srcId="{3440798A-BF6C-44AF-9D8A-24B32735F251}" destId="{8E865B7F-CE32-4785-BC9E-3797B76DAB5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4BED7-0A1F-487D-8E53-41B85616435A}">
      <dsp:nvSpPr>
        <dsp:cNvPr id="0" name=""/>
        <dsp:cNvSpPr/>
      </dsp:nvSpPr>
      <dsp:spPr>
        <a:xfrm>
          <a:off x="2548109" y="1644922"/>
          <a:ext cx="1251661" cy="1251661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kern="1200" dirty="0"/>
            <a:t>国防</a:t>
          </a:r>
        </a:p>
      </dsp:txBody>
      <dsp:txXfrm>
        <a:off x="2731411" y="1828224"/>
        <a:ext cx="885057" cy="885057"/>
      </dsp:txXfrm>
    </dsp:sp>
    <dsp:sp modelId="{6A6D3DC1-B0E0-4CCB-8A56-E937D15418A4}">
      <dsp:nvSpPr>
        <dsp:cNvPr id="0" name=""/>
        <dsp:cNvSpPr/>
      </dsp:nvSpPr>
      <dsp:spPr>
        <a:xfrm rot="16200000">
          <a:off x="2985166" y="1438402"/>
          <a:ext cx="37754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37754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164501" y="1446710"/>
        <a:ext cx="18877" cy="18877"/>
      </dsp:txXfrm>
    </dsp:sp>
    <dsp:sp modelId="{B7A7CA13-AEE7-45E0-98FC-34D35632331C}">
      <dsp:nvSpPr>
        <dsp:cNvPr id="0" name=""/>
        <dsp:cNvSpPr/>
      </dsp:nvSpPr>
      <dsp:spPr>
        <a:xfrm>
          <a:off x="2548109" y="15713"/>
          <a:ext cx="1251661" cy="12516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b="1" kern="1200" dirty="0">
              <a:solidFill>
                <a:srgbClr val="FFFF00"/>
              </a:solidFill>
            </a:rPr>
            <a:t>主体</a:t>
          </a:r>
        </a:p>
      </dsp:txBody>
      <dsp:txXfrm>
        <a:off x="2731411" y="199015"/>
        <a:ext cx="885057" cy="885057"/>
      </dsp:txXfrm>
    </dsp:sp>
    <dsp:sp modelId="{5B03C0E8-EA6D-4553-9E74-AC8A8B460269}">
      <dsp:nvSpPr>
        <dsp:cNvPr id="0" name=""/>
        <dsp:cNvSpPr/>
      </dsp:nvSpPr>
      <dsp:spPr>
        <a:xfrm rot="20520000">
          <a:off x="3759901" y="2001280"/>
          <a:ext cx="37754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37754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939236" y="2009587"/>
        <a:ext cx="18877" cy="18877"/>
      </dsp:txXfrm>
    </dsp:sp>
    <dsp:sp modelId="{9B3011A3-BAE2-46AC-8FF7-BC87C0F89DF3}">
      <dsp:nvSpPr>
        <dsp:cNvPr id="0" name=""/>
        <dsp:cNvSpPr/>
      </dsp:nvSpPr>
      <dsp:spPr>
        <a:xfrm>
          <a:off x="4097578" y="1141469"/>
          <a:ext cx="1251661" cy="12516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b="1" kern="1200" dirty="0">
              <a:solidFill>
                <a:srgbClr val="FFFF00"/>
              </a:solidFill>
              <a:effectLst/>
            </a:rPr>
            <a:t>目的</a:t>
          </a:r>
        </a:p>
      </dsp:txBody>
      <dsp:txXfrm>
        <a:off x="4280880" y="1324771"/>
        <a:ext cx="885057" cy="885057"/>
      </dsp:txXfrm>
    </dsp:sp>
    <dsp:sp modelId="{FD019EE8-885B-4E70-860E-5597C8EB9086}">
      <dsp:nvSpPr>
        <dsp:cNvPr id="0" name=""/>
        <dsp:cNvSpPr/>
      </dsp:nvSpPr>
      <dsp:spPr>
        <a:xfrm rot="3240000">
          <a:off x="3463978" y="2912035"/>
          <a:ext cx="37754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37754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643313" y="2920343"/>
        <a:ext cx="18877" cy="18877"/>
      </dsp:txXfrm>
    </dsp:sp>
    <dsp:sp modelId="{BFD10395-87AE-458E-BA59-DC1F95B986C2}">
      <dsp:nvSpPr>
        <dsp:cNvPr id="0" name=""/>
        <dsp:cNvSpPr/>
      </dsp:nvSpPr>
      <dsp:spPr>
        <a:xfrm>
          <a:off x="3505734" y="2962979"/>
          <a:ext cx="1251661" cy="12516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b="1" kern="1200" dirty="0">
              <a:solidFill>
                <a:srgbClr val="FFFF00"/>
              </a:solidFill>
            </a:rPr>
            <a:t>手段</a:t>
          </a:r>
        </a:p>
      </dsp:txBody>
      <dsp:txXfrm>
        <a:off x="3689036" y="3146281"/>
        <a:ext cx="885057" cy="885057"/>
      </dsp:txXfrm>
    </dsp:sp>
    <dsp:sp modelId="{672B4262-D826-45B2-B6B1-5A5A7A13133E}">
      <dsp:nvSpPr>
        <dsp:cNvPr id="0" name=""/>
        <dsp:cNvSpPr/>
      </dsp:nvSpPr>
      <dsp:spPr>
        <a:xfrm rot="7560000">
          <a:off x="2506354" y="2912035"/>
          <a:ext cx="37754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37754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2685688" y="2920343"/>
        <a:ext cx="18877" cy="18877"/>
      </dsp:txXfrm>
    </dsp:sp>
    <dsp:sp modelId="{8E865B7F-CE32-4785-BC9E-3797B76DAB57}">
      <dsp:nvSpPr>
        <dsp:cNvPr id="0" name=""/>
        <dsp:cNvSpPr/>
      </dsp:nvSpPr>
      <dsp:spPr>
        <a:xfrm>
          <a:off x="1590484" y="2962979"/>
          <a:ext cx="1251661" cy="12516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kern="1200" dirty="0"/>
            <a:t>对象</a:t>
          </a:r>
        </a:p>
      </dsp:txBody>
      <dsp:txXfrm>
        <a:off x="1773786" y="3146281"/>
        <a:ext cx="885057" cy="885057"/>
      </dsp:txXfrm>
    </dsp:sp>
    <dsp:sp modelId="{3CAADBA8-A2AC-41EA-9B36-C7B06DC0B74A}">
      <dsp:nvSpPr>
        <dsp:cNvPr id="0" name=""/>
        <dsp:cNvSpPr/>
      </dsp:nvSpPr>
      <dsp:spPr>
        <a:xfrm rot="11880000">
          <a:off x="2210431" y="2001280"/>
          <a:ext cx="37754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37754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2389766" y="2009587"/>
        <a:ext cx="18877" cy="18877"/>
      </dsp:txXfrm>
    </dsp:sp>
    <dsp:sp modelId="{48D3C109-38D3-4BE0-92DB-810618E22DD7}">
      <dsp:nvSpPr>
        <dsp:cNvPr id="0" name=""/>
        <dsp:cNvSpPr/>
      </dsp:nvSpPr>
      <dsp:spPr>
        <a:xfrm>
          <a:off x="998639" y="1141469"/>
          <a:ext cx="1251661" cy="12516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kern="1200" dirty="0"/>
            <a:t>职能</a:t>
          </a:r>
        </a:p>
      </dsp:txBody>
      <dsp:txXfrm>
        <a:off x="1181941" y="1324771"/>
        <a:ext cx="885057" cy="885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4BED7-0A1F-487D-8E53-41B85616435A}">
      <dsp:nvSpPr>
        <dsp:cNvPr id="0" name=""/>
        <dsp:cNvSpPr/>
      </dsp:nvSpPr>
      <dsp:spPr>
        <a:xfrm>
          <a:off x="1959252" y="1531240"/>
          <a:ext cx="1401564" cy="133687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b="1" kern="1200" dirty="0"/>
            <a:t>国防类型</a:t>
          </a:r>
        </a:p>
      </dsp:txBody>
      <dsp:txXfrm>
        <a:off x="2164506" y="1727021"/>
        <a:ext cx="991056" cy="945316"/>
      </dsp:txXfrm>
    </dsp:sp>
    <dsp:sp modelId="{6A6D3DC1-B0E0-4CCB-8A56-E937D15418A4}">
      <dsp:nvSpPr>
        <dsp:cNvPr id="0" name=""/>
        <dsp:cNvSpPr/>
      </dsp:nvSpPr>
      <dsp:spPr>
        <a:xfrm rot="16200000">
          <a:off x="2508798" y="1359664"/>
          <a:ext cx="302471" cy="40680"/>
        </a:xfrm>
        <a:custGeom>
          <a:avLst/>
          <a:gdLst/>
          <a:ahLst/>
          <a:cxnLst/>
          <a:rect l="0" t="0" r="0" b="0"/>
          <a:pathLst>
            <a:path>
              <a:moveTo>
                <a:pt x="0" y="20340"/>
              </a:moveTo>
              <a:lnTo>
                <a:pt x="302471" y="203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652472" y="1372443"/>
        <a:ext cx="15123" cy="15123"/>
      </dsp:txXfrm>
    </dsp:sp>
    <dsp:sp modelId="{B7A7CA13-AEE7-45E0-98FC-34D35632331C}">
      <dsp:nvSpPr>
        <dsp:cNvPr id="0" name=""/>
        <dsp:cNvSpPr/>
      </dsp:nvSpPr>
      <dsp:spPr>
        <a:xfrm>
          <a:off x="1884482" y="17433"/>
          <a:ext cx="1551103" cy="1211335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/>
            <a:t>扩张型</a:t>
          </a:r>
        </a:p>
      </dsp:txBody>
      <dsp:txXfrm>
        <a:off x="2111636" y="194829"/>
        <a:ext cx="1096795" cy="856543"/>
      </dsp:txXfrm>
    </dsp:sp>
    <dsp:sp modelId="{5B03C0E8-EA6D-4553-9E74-AC8A8B460269}">
      <dsp:nvSpPr>
        <dsp:cNvPr id="0" name=""/>
        <dsp:cNvSpPr/>
      </dsp:nvSpPr>
      <dsp:spPr>
        <a:xfrm>
          <a:off x="3360816" y="2179339"/>
          <a:ext cx="67641" cy="40680"/>
        </a:xfrm>
        <a:custGeom>
          <a:avLst/>
          <a:gdLst/>
          <a:ahLst/>
          <a:cxnLst/>
          <a:rect l="0" t="0" r="0" b="0"/>
          <a:pathLst>
            <a:path>
              <a:moveTo>
                <a:pt x="0" y="20340"/>
              </a:moveTo>
              <a:lnTo>
                <a:pt x="67641" y="203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392946" y="2197988"/>
        <a:ext cx="3382" cy="3382"/>
      </dsp:txXfrm>
    </dsp:sp>
    <dsp:sp modelId="{9B3011A3-BAE2-46AC-8FF7-BC87C0F89DF3}">
      <dsp:nvSpPr>
        <dsp:cNvPr id="0" name=""/>
        <dsp:cNvSpPr/>
      </dsp:nvSpPr>
      <dsp:spPr>
        <a:xfrm>
          <a:off x="3428458" y="1594012"/>
          <a:ext cx="1616309" cy="1211335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/>
            <a:t>自卫型</a:t>
          </a:r>
        </a:p>
      </dsp:txBody>
      <dsp:txXfrm>
        <a:off x="3665161" y="1771408"/>
        <a:ext cx="1142903" cy="856543"/>
      </dsp:txXfrm>
    </dsp:sp>
    <dsp:sp modelId="{FD019EE8-885B-4E70-860E-5597C8EB9086}">
      <dsp:nvSpPr>
        <dsp:cNvPr id="0" name=""/>
        <dsp:cNvSpPr/>
      </dsp:nvSpPr>
      <dsp:spPr>
        <a:xfrm rot="5400000">
          <a:off x="2508798" y="2999014"/>
          <a:ext cx="302471" cy="40680"/>
        </a:xfrm>
        <a:custGeom>
          <a:avLst/>
          <a:gdLst/>
          <a:ahLst/>
          <a:cxnLst/>
          <a:rect l="0" t="0" r="0" b="0"/>
          <a:pathLst>
            <a:path>
              <a:moveTo>
                <a:pt x="0" y="20340"/>
              </a:moveTo>
              <a:lnTo>
                <a:pt x="302471" y="203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652472" y="3011793"/>
        <a:ext cx="15123" cy="15123"/>
      </dsp:txXfrm>
    </dsp:sp>
    <dsp:sp modelId="{BFD10395-87AE-458E-BA59-DC1F95B986C2}">
      <dsp:nvSpPr>
        <dsp:cNvPr id="0" name=""/>
        <dsp:cNvSpPr/>
      </dsp:nvSpPr>
      <dsp:spPr>
        <a:xfrm>
          <a:off x="1870213" y="3170590"/>
          <a:ext cx="1579642" cy="1211335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/>
            <a:t>联盟型</a:t>
          </a:r>
        </a:p>
      </dsp:txBody>
      <dsp:txXfrm>
        <a:off x="2101546" y="3347986"/>
        <a:ext cx="1116976" cy="856543"/>
      </dsp:txXfrm>
    </dsp:sp>
    <dsp:sp modelId="{672B4262-D826-45B2-B6B1-5A5A7A13133E}">
      <dsp:nvSpPr>
        <dsp:cNvPr id="0" name=""/>
        <dsp:cNvSpPr/>
      </dsp:nvSpPr>
      <dsp:spPr>
        <a:xfrm rot="10727181">
          <a:off x="1861458" y="2195219"/>
          <a:ext cx="97977" cy="40680"/>
        </a:xfrm>
        <a:custGeom>
          <a:avLst/>
          <a:gdLst/>
          <a:ahLst/>
          <a:cxnLst/>
          <a:rect l="0" t="0" r="0" b="0"/>
          <a:pathLst>
            <a:path>
              <a:moveTo>
                <a:pt x="0" y="20340"/>
              </a:moveTo>
              <a:lnTo>
                <a:pt x="97977" y="203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907997" y="2213110"/>
        <a:ext cx="4898" cy="4898"/>
      </dsp:txXfrm>
    </dsp:sp>
    <dsp:sp modelId="{8E865B7F-CE32-4785-BC9E-3797B76DAB57}">
      <dsp:nvSpPr>
        <dsp:cNvPr id="0" name=""/>
        <dsp:cNvSpPr/>
      </dsp:nvSpPr>
      <dsp:spPr>
        <a:xfrm>
          <a:off x="324912" y="1627203"/>
          <a:ext cx="1536834" cy="1211335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/>
            <a:t>中立型</a:t>
          </a:r>
        </a:p>
      </dsp:txBody>
      <dsp:txXfrm>
        <a:off x="549976" y="1804599"/>
        <a:ext cx="1086706" cy="856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4DA92FF-B243-4971-9664-FD72E9C7D874}" type="datetimeFigureOut">
              <a:rPr lang="zh-CN" altLang="en-US" smtClean="0"/>
              <a:t>2021-10-10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2A499C9-324A-4075-81C6-589C47A102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811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C30D0D8-BED3-4BDC-9946-A8620B88FD0B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67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D619D2B-A3D2-4655-ADA0-5CC106C4FE2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20"/>
            <a:ext cx="10361851" cy="147036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2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60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60" y="2907388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1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4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6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8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0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2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5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37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16" indent="0">
              <a:buNone/>
              <a:defRPr sz="2400" b="1"/>
            </a:lvl2pPr>
            <a:lvl3pPr marL="1088433" indent="0">
              <a:buNone/>
              <a:defRPr sz="2100" b="1"/>
            </a:lvl3pPr>
            <a:lvl4pPr marL="1632649" indent="0">
              <a:buNone/>
              <a:defRPr sz="1900" b="1"/>
            </a:lvl4pPr>
            <a:lvl5pPr marL="2176864" indent="0">
              <a:buNone/>
              <a:defRPr sz="1900" b="1"/>
            </a:lvl5pPr>
            <a:lvl6pPr marL="2721079" indent="0">
              <a:buNone/>
              <a:defRPr sz="1900" b="1"/>
            </a:lvl6pPr>
            <a:lvl7pPr marL="3265296" indent="0">
              <a:buNone/>
              <a:defRPr sz="1900" b="1"/>
            </a:lvl7pPr>
            <a:lvl8pPr marL="3809512" indent="0">
              <a:buNone/>
              <a:defRPr sz="1900" b="1"/>
            </a:lvl8pPr>
            <a:lvl9pPr marL="4353728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80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16" indent="0">
              <a:buNone/>
              <a:defRPr sz="2400" b="1"/>
            </a:lvl2pPr>
            <a:lvl3pPr marL="1088433" indent="0">
              <a:buNone/>
              <a:defRPr sz="2100" b="1"/>
            </a:lvl3pPr>
            <a:lvl4pPr marL="1632649" indent="0">
              <a:buNone/>
              <a:defRPr sz="1900" b="1"/>
            </a:lvl4pPr>
            <a:lvl5pPr marL="2176864" indent="0">
              <a:buNone/>
              <a:defRPr sz="1900" b="1"/>
            </a:lvl5pPr>
            <a:lvl6pPr marL="2721079" indent="0">
              <a:buNone/>
              <a:defRPr sz="1900" b="1"/>
            </a:lvl6pPr>
            <a:lvl7pPr marL="3265296" indent="0">
              <a:buNone/>
              <a:defRPr sz="1900" b="1"/>
            </a:lvl7pPr>
            <a:lvl8pPr marL="3809512" indent="0">
              <a:buNone/>
              <a:defRPr sz="1900" b="1"/>
            </a:lvl8pPr>
            <a:lvl9pPr marL="4353728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5380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115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434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16" indent="0">
              <a:buNone/>
              <a:defRPr sz="1400"/>
            </a:lvl2pPr>
            <a:lvl3pPr marL="1088433" indent="0">
              <a:buNone/>
              <a:defRPr sz="1200"/>
            </a:lvl3pPr>
            <a:lvl4pPr marL="1632649" indent="0">
              <a:buNone/>
              <a:defRPr sz="1100"/>
            </a:lvl4pPr>
            <a:lvl5pPr marL="2176864" indent="0">
              <a:buNone/>
              <a:defRPr sz="1100"/>
            </a:lvl5pPr>
            <a:lvl6pPr marL="2721079" indent="0">
              <a:buNone/>
              <a:defRPr sz="1100"/>
            </a:lvl6pPr>
            <a:lvl7pPr marL="3265296" indent="0">
              <a:buNone/>
              <a:defRPr sz="1100"/>
            </a:lvl7pPr>
            <a:lvl8pPr marL="3809512" indent="0">
              <a:buNone/>
              <a:defRPr sz="1100"/>
            </a:lvl8pPr>
            <a:lvl9pPr marL="4353728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16" indent="0">
              <a:buNone/>
              <a:defRPr sz="3300"/>
            </a:lvl2pPr>
            <a:lvl3pPr marL="1088433" indent="0">
              <a:buNone/>
              <a:defRPr sz="2900"/>
            </a:lvl3pPr>
            <a:lvl4pPr marL="1632649" indent="0">
              <a:buNone/>
              <a:defRPr sz="2400"/>
            </a:lvl4pPr>
            <a:lvl5pPr marL="2176864" indent="0">
              <a:buNone/>
              <a:defRPr sz="2400"/>
            </a:lvl5pPr>
            <a:lvl6pPr marL="2721079" indent="0">
              <a:buNone/>
              <a:defRPr sz="2400"/>
            </a:lvl6pPr>
            <a:lvl7pPr marL="3265296" indent="0">
              <a:buNone/>
              <a:defRPr sz="2400"/>
            </a:lvl7pPr>
            <a:lvl8pPr marL="3809512" indent="0">
              <a:buNone/>
              <a:defRPr sz="2400"/>
            </a:lvl8pPr>
            <a:lvl9pPr marL="4353728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16" indent="0">
              <a:buNone/>
              <a:defRPr sz="1400"/>
            </a:lvl2pPr>
            <a:lvl3pPr marL="1088433" indent="0">
              <a:buNone/>
              <a:defRPr sz="1200"/>
            </a:lvl3pPr>
            <a:lvl4pPr marL="1632649" indent="0">
              <a:buNone/>
              <a:defRPr sz="1100"/>
            </a:lvl4pPr>
            <a:lvl5pPr marL="2176864" indent="0">
              <a:buNone/>
              <a:defRPr sz="1100"/>
            </a:lvl5pPr>
            <a:lvl6pPr marL="2721079" indent="0">
              <a:buNone/>
              <a:defRPr sz="1100"/>
            </a:lvl6pPr>
            <a:lvl7pPr marL="3265296" indent="0">
              <a:buNone/>
              <a:defRPr sz="1100"/>
            </a:lvl7pPr>
            <a:lvl8pPr marL="3809512" indent="0">
              <a:buNone/>
              <a:defRPr sz="1100"/>
            </a:lvl8pPr>
            <a:lvl9pPr marL="4353728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30" tIns="54416" rIns="108830" bIns="54416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08830" tIns="54416" rIns="108830" bIns="54416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43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62" indent="-408162" algn="l" defTabSz="108843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352" indent="-340135" algn="l" defTabSz="1088433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540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757" indent="-272108" algn="l" defTabSz="108843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972" indent="-272108" algn="l" defTabSz="108843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188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405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621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836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1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433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64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864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07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29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512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728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91"/>
          <p:cNvSpPr>
            <a:spLocks noChangeShapeType="1"/>
          </p:cNvSpPr>
          <p:nvPr/>
        </p:nvSpPr>
        <p:spPr bwMode="invGray">
          <a:xfrm flipV="1">
            <a:off x="5484813" y="987424"/>
            <a:ext cx="1373135" cy="45719"/>
          </a:xfrm>
          <a:prstGeom prst="line">
            <a:avLst/>
          </a:prstGeom>
          <a:noFill/>
          <a:ln w="9525">
            <a:solidFill>
              <a:srgbClr val="FFFFFF">
                <a:alpha val="20000"/>
              </a:srgbClr>
            </a:solidFill>
            <a:round/>
            <a:headEnd/>
            <a:tailEnd/>
          </a:ln>
        </p:spPr>
        <p:txBody>
          <a:bodyPr lIns="91423" tIns="45711" rIns="91423" bIns="45711"/>
          <a:lstStyle/>
          <a:p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491" y="1548311"/>
            <a:ext cx="12191999" cy="1865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4800" b="1" spc="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军事理论第一次</a:t>
            </a:r>
            <a:r>
              <a:rPr lang="zh-CN" altLang="en-US" sz="4800" b="1" spc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课</a:t>
            </a:r>
            <a:endParaRPr lang="en-US" altLang="zh-CN" sz="4800" b="1" spc="5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20000"/>
              </a:lnSpc>
              <a:defRPr/>
            </a:pPr>
            <a:r>
              <a:rPr lang="zh-CN" altLang="en-US" sz="4800" b="1" spc="5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绪论、国防概述</a:t>
            </a:r>
            <a:endParaRPr lang="en-US" altLang="zh-CN" sz="4800" b="1" spc="5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79747" y="3972109"/>
            <a:ext cx="4312364" cy="1277255"/>
          </a:xfrm>
          <a:prstGeom prst="rect">
            <a:avLst/>
          </a:prstGeom>
        </p:spPr>
        <p:txBody>
          <a:bodyPr wrap="none" lIns="91423" tIns="45711" rIns="91423" bIns="45711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滨海</a:t>
            </a:r>
            <a:r>
              <a:rPr lang="zh-CN" altLang="en-US" sz="3600" dirty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农业学院</a:t>
            </a:r>
            <a:endParaRPr lang="en-US" altLang="zh-CN" sz="3600" dirty="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en-US" altLang="zh-CN" sz="3600" dirty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2021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月  </a:t>
            </a:r>
            <a:r>
              <a:rPr lang="en-US" altLang="zh-CN" sz="3600" dirty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·  </a:t>
            </a:r>
            <a:r>
              <a:rPr lang="zh-CN" altLang="en-US" sz="3600" dirty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湛江</a:t>
            </a:r>
            <a:endParaRPr lang="zh-CN" altLang="en-US" dirty="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06837" y="6471983"/>
            <a:ext cx="6710365" cy="369314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zh-CN" altLang="en-US" sz="1800" dirty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懂农业，爱农村、爱农民，政治过硬、本领过硬、作风过硬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2"/>
          <a:stretch/>
        </p:blipFill>
        <p:spPr bwMode="auto">
          <a:xfrm>
            <a:off x="1287141" y="5479795"/>
            <a:ext cx="1404000" cy="9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194" y="5489883"/>
            <a:ext cx="1347008" cy="98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600" y="5478891"/>
            <a:ext cx="1573280" cy="9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243" y="5457134"/>
            <a:ext cx="1741920" cy="9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46" y="5478891"/>
            <a:ext cx="1708708" cy="95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三、考核说明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1475712" y="1527328"/>
            <a:ext cx="9984768" cy="5152146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50" tIns="99550" rIns="99550" bIns="99550" numCol="1" spcCol="1270" anchor="b" anchorCtr="0">
            <a:noAutofit/>
          </a:bodyPr>
          <a:lstStyle/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1. </a:t>
            </a:r>
            <a:r>
              <a:rPr lang="zh-CN" altLang="en-US" sz="2900" dirty="0" smtClean="0"/>
              <a:t>总评成绩</a:t>
            </a:r>
            <a:r>
              <a:rPr lang="en-US" altLang="zh-CN" sz="2900" dirty="0" smtClean="0"/>
              <a:t>=</a:t>
            </a:r>
            <a:r>
              <a:rPr lang="zh-CN" altLang="en-US" sz="2900" dirty="0" smtClean="0"/>
              <a:t>平时</a:t>
            </a:r>
            <a:r>
              <a:rPr lang="zh-CN" altLang="en-US" sz="2900" dirty="0"/>
              <a:t>成绩</a:t>
            </a:r>
            <a:r>
              <a:rPr lang="en-US" altLang="zh-CN" sz="2900" dirty="0"/>
              <a:t>+</a:t>
            </a:r>
            <a:r>
              <a:rPr lang="zh-CN" altLang="en-US" sz="2900" dirty="0"/>
              <a:t>期末考试</a:t>
            </a:r>
            <a:r>
              <a:rPr lang="zh-CN" altLang="en-US" sz="2900" dirty="0" smtClean="0"/>
              <a:t>成绩；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2. </a:t>
            </a:r>
            <a:r>
              <a:rPr lang="zh-CN" altLang="en-US" sz="2900" dirty="0" smtClean="0"/>
              <a:t>平时</a:t>
            </a:r>
            <a:r>
              <a:rPr lang="zh-CN" altLang="en-US" sz="2900" dirty="0"/>
              <a:t>成绩：期末考试</a:t>
            </a:r>
            <a:r>
              <a:rPr lang="zh-CN" altLang="en-US" sz="2900" dirty="0" smtClean="0"/>
              <a:t>成绩</a:t>
            </a:r>
            <a:r>
              <a:rPr lang="en-US" altLang="zh-CN" sz="2900" dirty="0" smtClean="0"/>
              <a:t>=4:6</a:t>
            </a:r>
            <a:r>
              <a:rPr lang="zh-CN" altLang="en-US" sz="2900" dirty="0" smtClean="0"/>
              <a:t>；</a:t>
            </a:r>
            <a:endParaRPr lang="zh-CN" altLang="en-US" sz="2900" dirty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3. </a:t>
            </a:r>
            <a:r>
              <a:rPr lang="zh-CN" altLang="en-US" sz="2900" dirty="0" smtClean="0"/>
              <a:t>平时成绩</a:t>
            </a:r>
            <a:r>
              <a:rPr lang="en-US" altLang="zh-CN" sz="2900" dirty="0" smtClean="0"/>
              <a:t>=</a:t>
            </a:r>
            <a:r>
              <a:rPr lang="zh-CN" altLang="en-US" sz="2900" dirty="0" smtClean="0"/>
              <a:t>考勤成绩</a:t>
            </a:r>
            <a:r>
              <a:rPr lang="en-US" altLang="zh-CN" sz="2900" dirty="0" smtClean="0"/>
              <a:t>+</a:t>
            </a:r>
            <a:r>
              <a:rPr lang="zh-CN" altLang="en-US" sz="2900" dirty="0" smtClean="0"/>
              <a:t>课堂表现成绩</a:t>
            </a:r>
            <a:r>
              <a:rPr lang="en-US" altLang="zh-CN" sz="2900" dirty="0" smtClean="0"/>
              <a:t>+</a:t>
            </a:r>
            <a:r>
              <a:rPr lang="zh-CN" altLang="en-US" sz="2900" dirty="0" smtClean="0"/>
              <a:t>作业成绩；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4. </a:t>
            </a:r>
            <a:r>
              <a:rPr lang="zh-CN" altLang="en-US" sz="2900" dirty="0" smtClean="0"/>
              <a:t>考勤成绩：课堂表现成绩：作业成绩</a:t>
            </a:r>
            <a:r>
              <a:rPr lang="en-US" altLang="zh-CN" sz="2900" dirty="0" smtClean="0"/>
              <a:t>=1:1:2</a:t>
            </a:r>
            <a:r>
              <a:rPr lang="zh-CN" altLang="en-US" sz="2900" dirty="0" smtClean="0"/>
              <a:t>；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5. </a:t>
            </a:r>
            <a:r>
              <a:rPr lang="zh-CN" altLang="en-US" sz="2900" dirty="0" smtClean="0"/>
              <a:t>考勤：全程考勤，由学委点名；</a:t>
            </a:r>
            <a:endParaRPr lang="zh-CN" altLang="en-US" sz="2900" dirty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6. </a:t>
            </a:r>
            <a:r>
              <a:rPr lang="zh-CN" altLang="en-US" sz="2900" dirty="0" smtClean="0"/>
              <a:t>每个自然班分</a:t>
            </a:r>
            <a:r>
              <a:rPr lang="en-US" altLang="zh-CN" sz="2900" dirty="0" smtClean="0"/>
              <a:t>5</a:t>
            </a:r>
            <a:r>
              <a:rPr lang="zh-CN" altLang="en-US" sz="2900" dirty="0" smtClean="0"/>
              <a:t>个学习小组，每个小组成员不少于</a:t>
            </a:r>
            <a:r>
              <a:rPr lang="en-US" altLang="zh-CN" sz="2900" dirty="0" smtClean="0"/>
              <a:t>5</a:t>
            </a:r>
            <a:r>
              <a:rPr lang="zh-CN" altLang="en-US" sz="2900" dirty="0" smtClean="0"/>
              <a:t>名，自行组建；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7. </a:t>
            </a:r>
            <a:r>
              <a:rPr lang="zh-CN" altLang="en-US" sz="2900" dirty="0" smtClean="0"/>
              <a:t>课堂表现和作业成绩按小组评判；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8. </a:t>
            </a:r>
            <a:r>
              <a:rPr lang="zh-CN" altLang="en-US" sz="2900" dirty="0" smtClean="0"/>
              <a:t>在考试前，每生需撰写一篇论文，由各班学委收集后统一提交纸质版和电子版。</a:t>
            </a:r>
            <a:endParaRPr lang="zh-CN" altLang="en-US" sz="2900" dirty="0"/>
          </a:p>
        </p:txBody>
      </p:sp>
    </p:spTree>
    <p:extLst>
      <p:ext uri="{BB962C8B-B14F-4D97-AF65-F5344CB8AC3E}">
        <p14:creationId xmlns:p14="http://schemas.microsoft.com/office/powerpoint/2010/main" val="325336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四、国防概述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06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（一）前言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61" y="1583541"/>
            <a:ext cx="10628243" cy="19589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国防关系到一个国家和民族的生死存亡与兴衰荣辱。</a:t>
            </a:r>
            <a:endParaRPr lang="en-US" altLang="zh-CN" sz="2400" b="1" dirty="0">
              <a:solidFill>
                <a:srgbClr val="C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历史和现实告诉我们，要捍卫国家主权、维护民族利益，就必须高度重视国防建设，增强国防观念，明确国防责任，履行国防义务，强化国防实力。</a:t>
            </a:r>
            <a:r>
              <a:rPr lang="en-US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/>
            </a:r>
            <a:br>
              <a:rPr lang="en-US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en-US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="" xmlns:a16="http://schemas.microsoft.com/office/drawing/2014/main" id="{942EEB34-D0F9-4986-8C77-4C40B5DB2FC7}"/>
              </a:ext>
            </a:extLst>
          </p:cNvPr>
          <p:cNvSpPr txBox="1"/>
          <p:nvPr/>
        </p:nvSpPr>
        <p:spPr>
          <a:xfrm>
            <a:off x="1280160" y="3620649"/>
            <a:ext cx="10197737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4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我们的军队是人民军队，我们的国防是全民国防。</a:t>
            </a:r>
            <a:r>
              <a:rPr lang="en-US" altLang="zh-CN" sz="2400" b="1" spc="-15" dirty="0" err="1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我们要</a:t>
            </a:r>
            <a:r>
              <a:rPr lang="en-US" altLang="zh-CN" sz="2400" b="1" spc="-15" dirty="0" err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加强全民国防教育</a:t>
            </a:r>
            <a:r>
              <a:rPr lang="en-US" altLang="zh-CN" sz="2400" b="1" spc="-15" dirty="0" err="1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，巩固军政军民团结，为实现中国梦强军梦凝聚强大力量</a:t>
            </a:r>
            <a:r>
              <a:rPr lang="en-US" altLang="zh-CN" sz="2400" b="1" spc="-15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2400" b="1" spc="-80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</a:p>
          <a:p>
            <a:pPr algn="r">
              <a:lnSpc>
                <a:spcPct val="150000"/>
              </a:lnSpc>
            </a:pPr>
            <a:r>
              <a:rPr lang="en-US" altLang="zh-CN" sz="2400" b="1" spc="-80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spc="-80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十九大报告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5452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（一）前言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="" xmlns:a16="http://schemas.microsoft.com/office/drawing/2014/main" id="{10DD0E83-851B-4477-B54E-93A716804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3876" y="1425386"/>
            <a:ext cx="3896138" cy="632240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effectLst/>
              </a:rPr>
              <a:t>两个教育日</a:t>
            </a:r>
            <a:endParaRPr lang="zh-CN" altLang="en-US" sz="2800" b="1" dirty="0">
              <a:solidFill>
                <a:schemeClr val="bg2"/>
              </a:solidFill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="" xmlns:a16="http://schemas.microsoft.com/office/drawing/2014/main" id="{8B656370-4186-4008-9D5F-15093D4F1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018" y="2055532"/>
            <a:ext cx="10515600" cy="251646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2001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28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</a:t>
            </a:r>
            <a:r>
              <a:rPr lang="zh-CN" altLang="zh-CN" sz="2000" b="1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，全国人大常委员通过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《中华人民共和国国防教育法》（以下简称《国防教育法》）。同年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2000" b="1" spc="1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31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日，</a:t>
            </a:r>
            <a:r>
              <a:rPr lang="zh-CN" altLang="zh-CN" sz="2000" b="1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全国人大常委会</a:t>
            </a:r>
            <a:r>
              <a:rPr lang="zh-CN" altLang="zh-CN" sz="2000" b="1" spc="30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</a:t>
            </a:r>
            <a:r>
              <a:rPr lang="zh-CN" altLang="zh-CN" sz="2000" b="1" spc="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《国防教育法》第十二条</a:t>
            </a:r>
            <a:r>
              <a:rPr lang="en-US" altLang="zh-CN" sz="2000" b="1" spc="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spc="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国家设立全民国防教育日</a:t>
            </a:r>
            <a:r>
              <a:rPr lang="en-US" altLang="zh-CN" sz="2000" b="1" spc="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spc="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的规定，颁布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《关于设立全民国防教育日的决定》，确定</a:t>
            </a:r>
            <a:r>
              <a:rPr lang="zh-CN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每年</a:t>
            </a:r>
            <a:r>
              <a:rPr lang="en-US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月的第三个星期六为全民国防教育日。</a:t>
            </a:r>
            <a:endParaRPr lang="en-US" altLang="zh-CN" sz="2000" b="1" dirty="0">
              <a:solidFill>
                <a:srgbClr val="0070C0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2015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</a:rPr>
              <a:t>年</a:t>
            </a: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7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</a:rPr>
              <a:t>月</a:t>
            </a: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</a:rPr>
              <a:t>日，全国人大常委会通过的</a:t>
            </a: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《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</a:rPr>
              <a:t>中华人民共和国国家安全法</a:t>
            </a: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》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</a:rPr>
              <a:t>第十四条规定，</a:t>
            </a:r>
            <a:r>
              <a:rPr lang="zh-CN" altLang="en-US" sz="2000" b="1" dirty="0">
                <a:solidFill>
                  <a:srgbClr val="0070C0"/>
                </a:solidFill>
                <a:ea typeface="宋体" panose="02010600030101010101" pitchFamily="2" charset="-122"/>
              </a:rPr>
              <a:t>每年</a:t>
            </a:r>
            <a:r>
              <a:rPr lang="en-US" altLang="zh-CN" sz="2000" b="1" dirty="0">
                <a:solidFill>
                  <a:srgbClr val="0070C0"/>
                </a:solidFill>
                <a:ea typeface="宋体" panose="02010600030101010101" pitchFamily="2" charset="-122"/>
              </a:rPr>
              <a:t>4</a:t>
            </a:r>
            <a:r>
              <a:rPr lang="zh-CN" altLang="en-US" sz="2000" b="1" dirty="0">
                <a:solidFill>
                  <a:srgbClr val="0070C0"/>
                </a:solidFill>
                <a:ea typeface="宋体" panose="02010600030101010101" pitchFamily="2" charset="-122"/>
              </a:rPr>
              <a:t>月</a:t>
            </a:r>
            <a:r>
              <a:rPr lang="en-US" altLang="zh-CN" sz="2000" b="1" dirty="0">
                <a:solidFill>
                  <a:srgbClr val="0070C0"/>
                </a:solidFill>
                <a:ea typeface="宋体" panose="02010600030101010101" pitchFamily="2" charset="-122"/>
              </a:rPr>
              <a:t>15</a:t>
            </a:r>
            <a:r>
              <a:rPr lang="zh-CN" altLang="en-US" sz="2000" b="1" dirty="0">
                <a:solidFill>
                  <a:srgbClr val="0070C0"/>
                </a:solidFill>
                <a:ea typeface="宋体" panose="02010600030101010101" pitchFamily="2" charset="-122"/>
              </a:rPr>
              <a:t>日为全民国家安全教育日</a:t>
            </a:r>
            <a:r>
              <a:rPr lang="zh-CN" altLang="en-US" sz="2000" b="1" dirty="0" smtClean="0">
                <a:solidFill>
                  <a:srgbClr val="0070C0"/>
                </a:solidFill>
                <a:ea typeface="宋体" panose="02010600030101010101" pitchFamily="2" charset="-122"/>
              </a:rPr>
              <a:t>。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33AFA532-1673-4A29-B4A9-1012DA7CF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316" y="4491064"/>
            <a:ext cx="3342856" cy="214872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2CA08A73-10A5-4430-B1AC-C06853972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285" y="4468967"/>
            <a:ext cx="2604052" cy="214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定义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45030" y="1725008"/>
            <a:ext cx="10415450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u="sng" dirty="0" err="1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国防</a:t>
            </a:r>
            <a:r>
              <a:rPr lang="en-US" altLang="zh-CN" sz="2800" b="1" dirty="0" err="1" smtClean="0">
                <a:solidFill>
                  <a:srgbClr val="231916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，即国家的防务</a:t>
            </a:r>
            <a:r>
              <a:rPr lang="zh-CN" altLang="en-US" sz="2800" b="1" dirty="0" smtClean="0">
                <a:solidFill>
                  <a:srgbClr val="231916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中华人民共和国国防法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》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：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国防</a:t>
            </a:r>
            <a:r>
              <a:rPr lang="en-US" altLang="zh-CN" sz="2800" b="1" dirty="0" err="1" smtClean="0">
                <a:solidFill>
                  <a:srgbClr val="231916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是指国家为防备和抵抗侵略，</a:t>
            </a:r>
            <a:r>
              <a:rPr lang="en-US" altLang="zh-CN" sz="2800" b="1" dirty="0" err="1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制止武装颠覆，保卫国家的主权、统一、领土完整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和安全所进行的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军事活动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，以及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与军事有关的政治、经济、外交、科技、教育等方面的活动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45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C14C055-25A6-446D-8B64-474DDB86E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72" y="2523774"/>
            <a:ext cx="777405" cy="2812400"/>
          </a:xfrm>
        </p:spPr>
        <p:txBody>
          <a:bodyPr>
            <a:noAutofit/>
          </a:bodyPr>
          <a:lstStyle/>
          <a:p>
            <a:pPr algn="l"/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五个方面理解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="" xmlns:a16="http://schemas.microsoft.com/office/drawing/2014/main" id="{3A9E2C35-C175-4CB0-9F0D-60FF12F447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3480738"/>
              </p:ext>
            </p:extLst>
          </p:nvPr>
        </p:nvGraphicFramePr>
        <p:xfrm>
          <a:off x="3404973" y="1813561"/>
          <a:ext cx="6347880" cy="4230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内涵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1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395" y="1528316"/>
            <a:ext cx="10998926" cy="448930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zh-CN" altLang="zh-CN" sz="4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国防</a:t>
            </a:r>
            <a:r>
              <a:rPr lang="zh-CN" altLang="zh-CN" sz="4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的主体</a:t>
            </a:r>
            <a:r>
              <a:rPr lang="zh-CN" altLang="en-US" sz="4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zh-CN" sz="4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即国防活动的实施者，通常为</a:t>
            </a:r>
            <a:r>
              <a:rPr lang="zh-CN" altLang="zh-CN" sz="4000" b="1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</a:t>
            </a:r>
            <a:r>
              <a:rPr lang="zh-CN" altLang="zh-CN" sz="4000" b="1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4000" b="1" dirty="0" smtClean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70000"/>
              </a:lnSpc>
            </a:pPr>
            <a:r>
              <a:rPr lang="zh-CN" altLang="zh-CN" sz="4000" b="1" dirty="0" smtClean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国家</a:t>
            </a:r>
            <a:r>
              <a:rPr lang="zh-CN" altLang="zh-CN" sz="4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的本质</a:t>
            </a:r>
            <a:r>
              <a:rPr lang="zh-CN" altLang="en-US" sz="4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国家是阶级专政的工具，是统治阶级利益与意志的体现</a:t>
            </a:r>
            <a:r>
              <a:rPr lang="zh-CN" altLang="en-US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4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70000"/>
              </a:lnSpc>
            </a:pP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实现这种利益与意志必须通过</a:t>
            </a:r>
            <a:r>
              <a:rPr lang="zh-CN" altLang="zh-CN" sz="4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国家权力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4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国防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就是要维护国家的这种权力</a:t>
            </a:r>
            <a:r>
              <a:rPr lang="zh-CN" altLang="en-US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4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70000"/>
              </a:lnSpc>
            </a:pP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同时，也只有依靠国家权力</a:t>
            </a:r>
            <a:r>
              <a:rPr lang="zh-CN" altLang="en-US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4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国防才得以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运转，</a:t>
            </a:r>
            <a:r>
              <a:rPr lang="zh-CN" altLang="zh-CN" sz="4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只有国家才能领导和组织国防事业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4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70000"/>
              </a:lnSpc>
            </a:pP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从国防的本义上看，国防是国家的防务，是全民族的防务，与国家的</a:t>
            </a:r>
            <a:r>
              <a:rPr lang="zh-CN" altLang="zh-CN" sz="4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各个部门、各种组织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以及</a:t>
            </a:r>
            <a:r>
              <a:rPr lang="zh-CN" altLang="zh-CN" sz="4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全体公民</a:t>
            </a:r>
            <a:r>
              <a:rPr lang="zh-CN" altLang="zh-CN" sz="4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都息息相关</a:t>
            </a:r>
            <a:r>
              <a:rPr lang="zh-CN" altLang="zh-CN" sz="4000" b="1" dirty="0" smtClean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内涵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主体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4D865D-0810-4A4E-9EE6-4EC5397D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sz="1800" b="1" dirty="0">
                <a:effectLst/>
                <a:latin typeface="Arial Unicode MS"/>
                <a:cs typeface="Arial Unicode MS"/>
              </a:rPr>
              <a:t/>
            </a:r>
            <a:br>
              <a:rPr lang="zh-CN" altLang="zh-CN" sz="1800" b="1" dirty="0">
                <a:effectLst/>
                <a:latin typeface="Arial Unicode MS"/>
                <a:cs typeface="Arial Unicode MS"/>
              </a:rPr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93" y="1557659"/>
            <a:ext cx="11028392" cy="46515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国防</a:t>
            </a:r>
            <a:r>
              <a:rPr lang="zh-CN" altLang="zh-CN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的目的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保卫国家的主权、统一、领土完整和安全。</a:t>
            </a:r>
            <a:endParaRPr lang="en-US" altLang="zh-CN" sz="24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1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主权</a:t>
            </a:r>
            <a:r>
              <a:rPr lang="zh-CN" altLang="zh-CN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是国家存在的根本标志，国家和主权不可分割。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保卫国家主权始终是国防中第一位的、根本的目的和任务。</a:t>
            </a:r>
            <a:endParaRPr lang="en-US" altLang="zh-CN" sz="1800" b="1" dirty="0">
              <a:solidFill>
                <a:srgbClr val="C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从国际法的角度来说，保卫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国家统一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、反对分裂，历来是一个国家的内部事务，绝不允许外国干涉，这是一个原则性问题，不能有丝毫的含糊。保卫国家的统一历来是国防的重要任务。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领土是国家存在和发展的自然物质前提，是构成国家的基本要素之一。领土既是国家行使主权的空间，也是国家主权行使的对象。任何集团或个人不得搞旨在分裂本国（或别国）领土完整的活动。国家的领土被侵占，主权必然要遭到侵犯。国防保卫国家主权的独立，必然要保卫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国家领土的完整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国家要正常地生存和发展，必须有一个安全的内外环境。一个国家如果没有和平、稳定的状态，不仅难以建设和发展，而且生存也会受到威胁。因此，维护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国家的安全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，也是国防的主要目的之一。</a:t>
            </a:r>
            <a:endParaRPr lang="en-US" altLang="zh-CN" sz="18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zh-CN" sz="24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Arial Unicode MS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内涵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目的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7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4D865D-0810-4A4E-9EE6-4EC5397D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sz="1800" b="1" dirty="0">
                <a:effectLst/>
                <a:latin typeface="Arial Unicode MS"/>
                <a:cs typeface="Arial Unicode MS"/>
              </a:rPr>
              <a:t/>
            </a:r>
            <a:br>
              <a:rPr lang="zh-CN" altLang="zh-CN" sz="1800" b="1" dirty="0">
                <a:effectLst/>
                <a:latin typeface="Arial Unicode MS"/>
                <a:cs typeface="Arial Unicode MS"/>
              </a:rPr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148" y="1678867"/>
            <a:ext cx="10957755" cy="3685613"/>
          </a:xfrm>
        </p:spPr>
        <p:txBody>
          <a:bodyPr>
            <a:noAutofit/>
          </a:bodyPr>
          <a:lstStyle/>
          <a:p>
            <a:r>
              <a:rPr lang="zh-CN" altLang="zh-CN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国防</a:t>
            </a:r>
            <a:r>
              <a:rPr lang="zh-CN" altLang="zh-CN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的手段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指为达到国防目的而采取的方法和措施。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军事手段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是国防的主要手段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，是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对付武装入侵和武装暴乱最根本和最有效的手段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政治手段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与军事有关的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政治活动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经济手段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包括国防经济活动、经济动员、经济战、经济制裁等。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外交手段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集外交与军事于一体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军事外交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其他手段：</a:t>
            </a:r>
            <a:r>
              <a:rPr lang="zh-CN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军事有关的</a:t>
            </a:r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科技、教育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等方面的活动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dirty="0">
              <a:solidFill>
                <a:srgbClr val="231916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内涵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手段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4D865D-0810-4A4E-9EE6-4EC5397D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sz="1800" b="1" dirty="0">
                <a:effectLst/>
                <a:latin typeface="Arial Unicode MS"/>
                <a:cs typeface="Arial Unicode MS"/>
              </a:rPr>
              <a:t/>
            </a:r>
            <a:br>
              <a:rPr lang="zh-CN" altLang="zh-CN" sz="1800" b="1" dirty="0">
                <a:effectLst/>
                <a:latin typeface="Arial Unicode MS"/>
                <a:cs typeface="Arial Unicode MS"/>
              </a:rPr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566" y="1574364"/>
            <a:ext cx="10766165" cy="33721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国防</a:t>
            </a:r>
            <a:r>
              <a:rPr lang="zh-CN" altLang="zh-CN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的对象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指国防所要防备、抵抗和制止的行为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一是侵略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，包含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武装侵略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其他形式的侵略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二是</a:t>
            </a:r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武装颠覆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包括武装暴力颠覆和非武装暴力颠覆。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颠覆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是推翻现政府的一种叛逆行为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dirty="0">
              <a:solidFill>
                <a:srgbClr val="231916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内涵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对象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0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91"/>
          <p:cNvSpPr>
            <a:spLocks noChangeShapeType="1"/>
          </p:cNvSpPr>
          <p:nvPr/>
        </p:nvSpPr>
        <p:spPr bwMode="invGray">
          <a:xfrm>
            <a:off x="5484100" y="1194481"/>
            <a:ext cx="6272983" cy="0"/>
          </a:xfrm>
          <a:prstGeom prst="line">
            <a:avLst/>
          </a:prstGeom>
          <a:noFill/>
          <a:ln w="9525">
            <a:solidFill>
              <a:srgbClr val="FFFFFF">
                <a:alpha val="20000"/>
              </a:srgbClr>
            </a:solidFill>
            <a:round/>
            <a:headEnd/>
            <a:tailEnd/>
          </a:ln>
        </p:spPr>
        <p:txBody>
          <a:bodyPr lIns="91423" tIns="45711" rIns="91423" bIns="45711"/>
          <a:lstStyle/>
          <a:p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7" name="Group 30"/>
          <p:cNvGrpSpPr>
            <a:grpSpLocks/>
          </p:cNvGrpSpPr>
          <p:nvPr/>
        </p:nvGrpSpPr>
        <p:grpSpPr bwMode="auto">
          <a:xfrm flipH="1">
            <a:off x="635782" y="2002137"/>
            <a:ext cx="3438076" cy="3429794"/>
            <a:chOff x="1955" y="1224"/>
            <a:chExt cx="1911" cy="1911"/>
          </a:xfrm>
        </p:grpSpPr>
        <p:sp>
          <p:nvSpPr>
            <p:cNvPr id="13384" name="Oval 31"/>
            <p:cNvSpPr>
              <a:spLocks noChangeArrowheads="1"/>
            </p:cNvSpPr>
            <p:nvPr/>
          </p:nvSpPr>
          <p:spPr bwMode="gray">
            <a:xfrm>
              <a:off x="1955" y="1224"/>
              <a:ext cx="1911" cy="1911"/>
            </a:xfrm>
            <a:prstGeom prst="ellipse">
              <a:avLst/>
            </a:prstGeom>
            <a:noFill/>
            <a:ln w="127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5" name="Oval 32"/>
            <p:cNvSpPr>
              <a:spLocks noChangeArrowheads="1"/>
            </p:cNvSpPr>
            <p:nvPr/>
          </p:nvSpPr>
          <p:spPr bwMode="gray">
            <a:xfrm>
              <a:off x="2080" y="1355"/>
              <a:ext cx="1660" cy="1660"/>
            </a:xfrm>
            <a:prstGeom prst="ellipse">
              <a:avLst/>
            </a:prstGeom>
            <a:noFill/>
            <a:ln w="28575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6" name="Oval 33"/>
            <p:cNvSpPr>
              <a:spLocks noChangeArrowheads="1"/>
            </p:cNvSpPr>
            <p:nvPr/>
          </p:nvSpPr>
          <p:spPr bwMode="gray">
            <a:xfrm>
              <a:off x="2218" y="1499"/>
              <a:ext cx="1396" cy="1396"/>
            </a:xfrm>
            <a:prstGeom prst="ellipse">
              <a:avLst/>
            </a:prstGeom>
            <a:noFill/>
            <a:ln w="381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7" name="Oval 34"/>
            <p:cNvSpPr>
              <a:spLocks noChangeArrowheads="1"/>
            </p:cNvSpPr>
            <p:nvPr/>
          </p:nvSpPr>
          <p:spPr bwMode="gray">
            <a:xfrm>
              <a:off x="2338" y="1643"/>
              <a:ext cx="1132" cy="1132"/>
            </a:xfrm>
            <a:prstGeom prst="ellipse">
              <a:avLst/>
            </a:prstGeom>
            <a:noFill/>
            <a:ln w="5715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8" name="Oval 35"/>
            <p:cNvSpPr>
              <a:spLocks noChangeArrowheads="1"/>
            </p:cNvSpPr>
            <p:nvPr/>
          </p:nvSpPr>
          <p:spPr bwMode="gray">
            <a:xfrm>
              <a:off x="2476" y="1781"/>
              <a:ext cx="868" cy="868"/>
            </a:xfrm>
            <a:prstGeom prst="ellipse">
              <a:avLst/>
            </a:prstGeom>
            <a:noFill/>
            <a:ln w="5715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9" name="Oval 36"/>
            <p:cNvSpPr>
              <a:spLocks noChangeArrowheads="1"/>
            </p:cNvSpPr>
            <p:nvPr/>
          </p:nvSpPr>
          <p:spPr bwMode="gray">
            <a:xfrm>
              <a:off x="2602" y="1901"/>
              <a:ext cx="616" cy="616"/>
            </a:xfrm>
            <a:prstGeom prst="ellipse">
              <a:avLst/>
            </a:prstGeom>
            <a:noFill/>
            <a:ln w="762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90" name="Oval 37"/>
            <p:cNvSpPr>
              <a:spLocks noChangeArrowheads="1"/>
            </p:cNvSpPr>
            <p:nvPr/>
          </p:nvSpPr>
          <p:spPr bwMode="gray">
            <a:xfrm>
              <a:off x="2716" y="2021"/>
              <a:ext cx="388" cy="388"/>
            </a:xfrm>
            <a:prstGeom prst="ellipse">
              <a:avLst/>
            </a:prstGeom>
            <a:noFill/>
            <a:ln w="9525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</p:grpSp>
      <p:pic>
        <p:nvPicPr>
          <p:cNvPr id="13319" name="Picture 38" descr="worldmap_ani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556413" y="2965205"/>
            <a:ext cx="1609514" cy="161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55"/>
          <p:cNvGrpSpPr>
            <a:grpSpLocks noChangeAspect="1"/>
          </p:cNvGrpSpPr>
          <p:nvPr/>
        </p:nvGrpSpPr>
        <p:grpSpPr bwMode="auto">
          <a:xfrm rot="4976862" flipH="1">
            <a:off x="4286728" y="2796916"/>
            <a:ext cx="487475" cy="468251"/>
            <a:chOff x="1944" y="1111"/>
            <a:chExt cx="204" cy="196"/>
          </a:xfrm>
        </p:grpSpPr>
        <p:pic>
          <p:nvPicPr>
            <p:cNvPr id="13367" name="Picture 56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Oval 57"/>
            <p:cNvGrpSpPr>
              <a:grpSpLocks/>
            </p:cNvGrpSpPr>
            <p:nvPr/>
          </p:nvGrpSpPr>
          <p:grpSpPr bwMode="auto">
            <a:xfrm rot="4976862" flipH="1">
              <a:off x="1959" y="1120"/>
              <a:ext cx="179" cy="179"/>
              <a:chOff x="5151120" y="4035552"/>
              <a:chExt cx="426720" cy="426720"/>
            </a:xfrm>
          </p:grpSpPr>
          <p:pic>
            <p:nvPicPr>
              <p:cNvPr id="13382" name="Oval 57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5151120" y="4035552"/>
                <a:ext cx="426720" cy="426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383" name="Text Box 32"/>
              <p:cNvSpPr txBox="1">
                <a:spLocks noChangeArrowheads="1"/>
              </p:cNvSpPr>
              <p:nvPr/>
            </p:nvSpPr>
            <p:spPr bwMode="auto">
              <a:xfrm rot="4976862">
                <a:off x="5217632" y="4102138"/>
                <a:ext cx="292249" cy="290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rgbClr val="000066"/>
                  </a:solidFill>
                  <a:latin typeface="黑体" pitchFamily="2" charset="-122"/>
                  <a:ea typeface="黑体" pitchFamily="2" charset="-122"/>
                </a:endParaRPr>
              </a:p>
            </p:txBody>
          </p:sp>
        </p:grpSp>
        <p:grpSp>
          <p:nvGrpSpPr>
            <p:cNvPr id="10" name="Group 58"/>
            <p:cNvGrpSpPr>
              <a:grpSpLocks/>
            </p:cNvGrpSpPr>
            <p:nvPr/>
          </p:nvGrpSpPr>
          <p:grpSpPr bwMode="auto">
            <a:xfrm rot="1297425" flipV="1">
              <a:off x="1957" y="1252"/>
              <a:ext cx="148" cy="36"/>
              <a:chOff x="2524" y="1060"/>
              <a:chExt cx="898" cy="236"/>
            </a:xfrm>
          </p:grpSpPr>
          <p:grpSp>
            <p:nvGrpSpPr>
              <p:cNvPr id="11" name="Group 59"/>
              <p:cNvGrpSpPr>
                <a:grpSpLocks/>
              </p:cNvGrpSpPr>
              <p:nvPr/>
            </p:nvGrpSpPr>
            <p:grpSpPr bwMode="auto">
              <a:xfrm>
                <a:off x="2524" y="1060"/>
                <a:ext cx="742" cy="186"/>
                <a:chOff x="1565" y="2568"/>
                <a:chExt cx="1118" cy="279"/>
              </a:xfrm>
            </p:grpSpPr>
            <p:sp>
              <p:nvSpPr>
                <p:cNvPr id="13378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79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80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81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12" name="Group 64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3374" name="AutoShape 6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75" name="AutoShape 6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76" name="AutoShape 6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77" name="AutoShape 6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</p:grpSp>
        <p:sp>
          <p:nvSpPr>
            <p:cNvPr id="13370" name="Arc 69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zh-CN" altLang="en-US">
                <a:latin typeface="黑体" pitchFamily="2" charset="-122"/>
                <a:ea typeface="黑体" pitchFamily="2" charset="-122"/>
              </a:endParaRPr>
            </a:p>
          </p:txBody>
        </p:sp>
        <p:pic>
          <p:nvPicPr>
            <p:cNvPr id="13371" name="Picture 70" descr="light_shadow1"/>
            <p:cNvPicPr>
              <a:picLocks noChangeAspect="1" noChangeArrowheads="1"/>
            </p:cNvPicPr>
            <p:nvPr/>
          </p:nvPicPr>
          <p:blipFill>
            <a:blip r:embed="rId5" cstate="print"/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4781477" y="2529885"/>
            <a:ext cx="5091570" cy="64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r>
              <a:rPr lang="zh-CN" altLang="en-US" sz="3600" dirty="0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 课程介绍</a:t>
            </a:r>
            <a:endParaRPr lang="zh-CN" altLang="zh-CN" sz="3600" dirty="0">
              <a:solidFill>
                <a:srgbClr val="000066"/>
              </a:solidFill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4855748" y="3290157"/>
            <a:ext cx="4364156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Group 55"/>
          <p:cNvGrpSpPr>
            <a:grpSpLocks noChangeAspect="1"/>
          </p:cNvGrpSpPr>
          <p:nvPr/>
        </p:nvGrpSpPr>
        <p:grpSpPr bwMode="auto">
          <a:xfrm rot="4976862" flipH="1">
            <a:off x="4303300" y="3725610"/>
            <a:ext cx="487475" cy="468251"/>
            <a:chOff x="1944" y="1111"/>
            <a:chExt cx="204" cy="196"/>
          </a:xfrm>
        </p:grpSpPr>
        <p:pic>
          <p:nvPicPr>
            <p:cNvPr id="99" name="Picture 56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0" name="Oval 57"/>
            <p:cNvGrpSpPr>
              <a:grpSpLocks/>
            </p:cNvGrpSpPr>
            <p:nvPr/>
          </p:nvGrpSpPr>
          <p:grpSpPr bwMode="auto">
            <a:xfrm rot="4976862" flipH="1">
              <a:off x="1959" y="1120"/>
              <a:ext cx="179" cy="179"/>
              <a:chOff x="5151120" y="4035552"/>
              <a:chExt cx="426720" cy="426720"/>
            </a:xfrm>
          </p:grpSpPr>
          <p:pic>
            <p:nvPicPr>
              <p:cNvPr id="114" name="Oval 57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5151120" y="4035552"/>
                <a:ext cx="426720" cy="426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5" name="Text Box 32"/>
              <p:cNvSpPr txBox="1">
                <a:spLocks noChangeArrowheads="1"/>
              </p:cNvSpPr>
              <p:nvPr/>
            </p:nvSpPr>
            <p:spPr bwMode="auto">
              <a:xfrm rot="4976862">
                <a:off x="5217632" y="4102138"/>
                <a:ext cx="292249" cy="290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rgbClr val="000066"/>
                  </a:solidFill>
                  <a:latin typeface="黑体" pitchFamily="2" charset="-122"/>
                  <a:ea typeface="黑体" pitchFamily="2" charset="-122"/>
                </a:endParaRPr>
              </a:p>
            </p:txBody>
          </p:sp>
        </p:grpSp>
        <p:grpSp>
          <p:nvGrpSpPr>
            <p:cNvPr id="101" name="Group 58"/>
            <p:cNvGrpSpPr>
              <a:grpSpLocks/>
            </p:cNvGrpSpPr>
            <p:nvPr/>
          </p:nvGrpSpPr>
          <p:grpSpPr bwMode="auto">
            <a:xfrm rot="1297425" flipV="1">
              <a:off x="1954" y="1254"/>
              <a:ext cx="148" cy="36"/>
              <a:chOff x="2522" y="1060"/>
              <a:chExt cx="900" cy="236"/>
            </a:xfrm>
          </p:grpSpPr>
          <p:grpSp>
            <p:nvGrpSpPr>
              <p:cNvPr id="104" name="Group 59"/>
              <p:cNvGrpSpPr>
                <a:grpSpLocks/>
              </p:cNvGrpSpPr>
              <p:nvPr/>
            </p:nvGrpSpPr>
            <p:grpSpPr bwMode="auto">
              <a:xfrm>
                <a:off x="2522" y="1060"/>
                <a:ext cx="742" cy="186"/>
                <a:chOff x="1565" y="2568"/>
                <a:chExt cx="1118" cy="279"/>
              </a:xfrm>
            </p:grpSpPr>
            <p:sp>
              <p:nvSpPr>
                <p:cNvPr id="110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11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12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13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105" name="Group 64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06" name="AutoShape 6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07" name="AutoShape 6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08" name="AutoShape 6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09" name="AutoShape 6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</p:grpSp>
        <p:sp>
          <p:nvSpPr>
            <p:cNvPr id="102" name="Arc 69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zh-CN" altLang="en-US">
                <a:latin typeface="黑体" pitchFamily="2" charset="-122"/>
                <a:ea typeface="黑体" pitchFamily="2" charset="-122"/>
              </a:endParaRPr>
            </a:p>
          </p:txBody>
        </p:sp>
        <p:pic>
          <p:nvPicPr>
            <p:cNvPr id="103" name="Picture 70" descr="light_shadow1"/>
            <p:cNvPicPr>
              <a:picLocks noChangeAspect="1" noChangeArrowheads="1"/>
            </p:cNvPicPr>
            <p:nvPr/>
          </p:nvPicPr>
          <p:blipFill>
            <a:blip r:embed="rId5" cstate="print"/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6" name="Rectangle 12"/>
          <p:cNvSpPr>
            <a:spLocks noChangeArrowheads="1"/>
          </p:cNvSpPr>
          <p:nvPr/>
        </p:nvSpPr>
        <p:spPr bwMode="auto">
          <a:xfrm>
            <a:off x="4798048" y="3458579"/>
            <a:ext cx="4630861" cy="64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r>
              <a:rPr lang="zh-CN" altLang="en-US" sz="3600" dirty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sz="3600" dirty="0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考核说明</a:t>
            </a:r>
            <a:endParaRPr lang="zh-CN" altLang="zh-CN" sz="3600" dirty="0">
              <a:solidFill>
                <a:srgbClr val="000066"/>
              </a:solidFill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117" name="直接连接符 116"/>
          <p:cNvCxnSpPr/>
          <p:nvPr/>
        </p:nvCxnSpPr>
        <p:spPr>
          <a:xfrm>
            <a:off x="4797534" y="4218851"/>
            <a:ext cx="442237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" name="Group 55"/>
          <p:cNvGrpSpPr>
            <a:grpSpLocks noChangeAspect="1"/>
          </p:cNvGrpSpPr>
          <p:nvPr/>
        </p:nvGrpSpPr>
        <p:grpSpPr bwMode="auto">
          <a:xfrm rot="4976862" flipH="1">
            <a:off x="4299953" y="1813709"/>
            <a:ext cx="487475" cy="468251"/>
            <a:chOff x="1944" y="1111"/>
            <a:chExt cx="204" cy="196"/>
          </a:xfrm>
        </p:grpSpPr>
        <p:pic>
          <p:nvPicPr>
            <p:cNvPr id="119" name="Picture 56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0" name="Oval 57"/>
            <p:cNvGrpSpPr>
              <a:grpSpLocks/>
            </p:cNvGrpSpPr>
            <p:nvPr/>
          </p:nvGrpSpPr>
          <p:grpSpPr bwMode="auto">
            <a:xfrm rot="4976862" flipH="1">
              <a:off x="1959" y="1120"/>
              <a:ext cx="179" cy="179"/>
              <a:chOff x="5151120" y="4035552"/>
              <a:chExt cx="426720" cy="426720"/>
            </a:xfrm>
          </p:grpSpPr>
          <p:pic>
            <p:nvPicPr>
              <p:cNvPr id="134" name="Oval 57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5151120" y="4035552"/>
                <a:ext cx="426720" cy="426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5" name="Text Box 32"/>
              <p:cNvSpPr txBox="1">
                <a:spLocks noChangeArrowheads="1"/>
              </p:cNvSpPr>
              <p:nvPr/>
            </p:nvSpPr>
            <p:spPr bwMode="auto">
              <a:xfrm rot="4976862">
                <a:off x="5217632" y="4102138"/>
                <a:ext cx="292249" cy="290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rgbClr val="000066"/>
                  </a:solidFill>
                  <a:latin typeface="黑体" pitchFamily="2" charset="-122"/>
                  <a:ea typeface="黑体" pitchFamily="2" charset="-122"/>
                </a:endParaRPr>
              </a:p>
            </p:txBody>
          </p:sp>
        </p:grpSp>
        <p:grpSp>
          <p:nvGrpSpPr>
            <p:cNvPr id="121" name="Group 58"/>
            <p:cNvGrpSpPr>
              <a:grpSpLocks/>
            </p:cNvGrpSpPr>
            <p:nvPr/>
          </p:nvGrpSpPr>
          <p:grpSpPr bwMode="auto">
            <a:xfrm rot="1297425" flipV="1">
              <a:off x="1954" y="1254"/>
              <a:ext cx="148" cy="36"/>
              <a:chOff x="2522" y="1060"/>
              <a:chExt cx="900" cy="236"/>
            </a:xfrm>
          </p:grpSpPr>
          <p:grpSp>
            <p:nvGrpSpPr>
              <p:cNvPr id="124" name="Group 59"/>
              <p:cNvGrpSpPr>
                <a:grpSpLocks/>
              </p:cNvGrpSpPr>
              <p:nvPr/>
            </p:nvGrpSpPr>
            <p:grpSpPr bwMode="auto">
              <a:xfrm>
                <a:off x="2522" y="1060"/>
                <a:ext cx="742" cy="186"/>
                <a:chOff x="1565" y="2568"/>
                <a:chExt cx="1118" cy="279"/>
              </a:xfrm>
            </p:grpSpPr>
            <p:sp>
              <p:nvSpPr>
                <p:cNvPr id="130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1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2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33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125" name="Group 64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26" name="AutoShape 6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27" name="AutoShape 6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28" name="AutoShape 6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129" name="AutoShape 6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</p:grpSp>
        <p:sp>
          <p:nvSpPr>
            <p:cNvPr id="122" name="Arc 69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zh-CN" altLang="en-US">
                <a:latin typeface="黑体" pitchFamily="2" charset="-122"/>
                <a:ea typeface="黑体" pitchFamily="2" charset="-122"/>
              </a:endParaRPr>
            </a:p>
          </p:txBody>
        </p:sp>
        <p:pic>
          <p:nvPicPr>
            <p:cNvPr id="123" name="Picture 70" descr="light_shadow1"/>
            <p:cNvPicPr>
              <a:picLocks noChangeAspect="1" noChangeArrowheads="1"/>
            </p:cNvPicPr>
            <p:nvPr/>
          </p:nvPicPr>
          <p:blipFill>
            <a:blip r:embed="rId5" cstate="print"/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6" name="Rectangle 12"/>
          <p:cNvSpPr>
            <a:spLocks noChangeArrowheads="1"/>
          </p:cNvSpPr>
          <p:nvPr/>
        </p:nvSpPr>
        <p:spPr bwMode="auto">
          <a:xfrm>
            <a:off x="4794703" y="1546676"/>
            <a:ext cx="4338115" cy="64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r>
              <a:rPr lang="zh-CN" altLang="en-US" sz="3600" dirty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sz="3600" dirty="0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教学班组成</a:t>
            </a:r>
            <a:endParaRPr lang="zh-CN" altLang="zh-CN" sz="3600" dirty="0">
              <a:solidFill>
                <a:srgbClr val="000066"/>
              </a:solidFill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137" name="直接连接符 136"/>
          <p:cNvCxnSpPr/>
          <p:nvPr/>
        </p:nvCxnSpPr>
        <p:spPr>
          <a:xfrm>
            <a:off x="4794184" y="2306948"/>
            <a:ext cx="442572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55"/>
          <p:cNvGrpSpPr>
            <a:grpSpLocks noChangeAspect="1"/>
          </p:cNvGrpSpPr>
          <p:nvPr/>
        </p:nvGrpSpPr>
        <p:grpSpPr bwMode="auto">
          <a:xfrm rot="4976862" flipH="1">
            <a:off x="4301795" y="4665684"/>
            <a:ext cx="487475" cy="468251"/>
            <a:chOff x="1944" y="1111"/>
            <a:chExt cx="204" cy="196"/>
          </a:xfrm>
        </p:grpSpPr>
        <p:pic>
          <p:nvPicPr>
            <p:cNvPr id="74" name="Picture 56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5" name="Oval 57"/>
            <p:cNvGrpSpPr>
              <a:grpSpLocks/>
            </p:cNvGrpSpPr>
            <p:nvPr/>
          </p:nvGrpSpPr>
          <p:grpSpPr bwMode="auto">
            <a:xfrm rot="4976862" flipH="1">
              <a:off x="1959" y="1120"/>
              <a:ext cx="179" cy="179"/>
              <a:chOff x="5151120" y="4035552"/>
              <a:chExt cx="426720" cy="426720"/>
            </a:xfrm>
          </p:grpSpPr>
          <p:pic>
            <p:nvPicPr>
              <p:cNvPr id="90" name="Oval 57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5151120" y="4035552"/>
                <a:ext cx="426720" cy="426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1" name="Text Box 32"/>
              <p:cNvSpPr txBox="1">
                <a:spLocks noChangeArrowheads="1"/>
              </p:cNvSpPr>
              <p:nvPr/>
            </p:nvSpPr>
            <p:spPr bwMode="auto">
              <a:xfrm rot="4976862">
                <a:off x="5217632" y="4102138"/>
                <a:ext cx="292249" cy="290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rgbClr val="000066"/>
                  </a:solidFill>
                  <a:latin typeface="黑体" pitchFamily="2" charset="-122"/>
                  <a:ea typeface="黑体" pitchFamily="2" charset="-122"/>
                </a:endParaRPr>
              </a:p>
            </p:txBody>
          </p:sp>
        </p:grpSp>
        <p:grpSp>
          <p:nvGrpSpPr>
            <p:cNvPr id="76" name="Group 58"/>
            <p:cNvGrpSpPr>
              <a:grpSpLocks/>
            </p:cNvGrpSpPr>
            <p:nvPr/>
          </p:nvGrpSpPr>
          <p:grpSpPr bwMode="auto">
            <a:xfrm rot="1297425" flipV="1">
              <a:off x="1954" y="1254"/>
              <a:ext cx="148" cy="36"/>
              <a:chOff x="2522" y="1060"/>
              <a:chExt cx="900" cy="236"/>
            </a:xfrm>
          </p:grpSpPr>
          <p:grpSp>
            <p:nvGrpSpPr>
              <p:cNvPr id="79" name="Group 59"/>
              <p:cNvGrpSpPr>
                <a:grpSpLocks/>
              </p:cNvGrpSpPr>
              <p:nvPr/>
            </p:nvGrpSpPr>
            <p:grpSpPr bwMode="auto">
              <a:xfrm>
                <a:off x="2522" y="1060"/>
                <a:ext cx="742" cy="186"/>
                <a:chOff x="1565" y="2568"/>
                <a:chExt cx="1118" cy="279"/>
              </a:xfrm>
            </p:grpSpPr>
            <p:sp>
              <p:nvSpPr>
                <p:cNvPr id="86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87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88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89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  <p:grpSp>
            <p:nvGrpSpPr>
              <p:cNvPr id="80" name="Group 64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81" name="AutoShape 6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82" name="AutoShape 6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84" name="AutoShape 6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sp>
              <p:nvSpPr>
                <p:cNvPr id="85" name="AutoShape 6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</p:grpSp>
        <p:sp>
          <p:nvSpPr>
            <p:cNvPr id="77" name="Arc 69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zh-CN" altLang="en-US">
                <a:latin typeface="黑体" pitchFamily="2" charset="-122"/>
                <a:ea typeface="黑体" pitchFamily="2" charset="-122"/>
              </a:endParaRPr>
            </a:p>
          </p:txBody>
        </p:sp>
        <p:pic>
          <p:nvPicPr>
            <p:cNvPr id="78" name="Picture 70" descr="light_shadow1"/>
            <p:cNvPicPr>
              <a:picLocks noChangeAspect="1" noChangeArrowheads="1"/>
            </p:cNvPicPr>
            <p:nvPr/>
          </p:nvPicPr>
          <p:blipFill>
            <a:blip r:embed="rId5" cstate="print"/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" name="Rectangle 12"/>
          <p:cNvSpPr>
            <a:spLocks noChangeArrowheads="1"/>
          </p:cNvSpPr>
          <p:nvPr/>
        </p:nvSpPr>
        <p:spPr bwMode="auto">
          <a:xfrm>
            <a:off x="4796546" y="4398653"/>
            <a:ext cx="4423358" cy="64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r>
              <a:rPr lang="zh-CN" altLang="en-US" sz="3600" dirty="0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 国防概述</a:t>
            </a:r>
            <a:endParaRPr lang="zh-CN" altLang="zh-CN" sz="3600" dirty="0">
              <a:solidFill>
                <a:srgbClr val="000066"/>
              </a:solidFill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4796028" y="5158924"/>
            <a:ext cx="4423876" cy="1061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804" y="1541502"/>
            <a:ext cx="11587517" cy="481575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1800" b="1" dirty="0" smtClean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zh-CN" sz="1800" b="1" dirty="0" smtClean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．国家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生存的首要条件</a:t>
            </a:r>
          </a:p>
          <a:p>
            <a:pPr>
              <a:lnSpc>
                <a:spcPct val="10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）国防是国家的职能，</a:t>
            </a: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它</a:t>
            </a:r>
            <a:r>
              <a:rPr lang="zh-CN" altLang="zh-CN" sz="1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随着国家的产生而产生，随着国家的发展而发展，最后随着国家的消亡而消亡。</a:t>
            </a:r>
            <a:endParaRPr lang="en-US" altLang="zh-CN" sz="18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1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1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）国防是国家抵御外来入侵和保证国家安全的有力屏障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外敌入侵</a:t>
            </a:r>
            <a:r>
              <a:rPr lang="zh-CN" altLang="en-US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时，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没有强大的国防，就谈不上国家的生存和发展。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）国防是遏制战争、维护世界和平的力量。在和平时期，国防的职能表现在对潜在侵略者</a:t>
            </a:r>
            <a:r>
              <a:rPr lang="zh-CN" altLang="zh-CN" sz="1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的威慑作用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上。</a:t>
            </a:r>
            <a:endParaRPr lang="zh-CN" altLang="zh-CN" sz="18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1800" b="1" dirty="0" smtClean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．国家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发展的保障和动力</a:t>
            </a:r>
          </a:p>
          <a:p>
            <a:pPr>
              <a:lnSpc>
                <a:spcPct val="10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）国家发展的良好环境离不开国防。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国家保持安定团结的局面是发展</a:t>
            </a:r>
            <a:r>
              <a:rPr lang="zh-CN" altLang="zh-CN" sz="1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生产力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的前提</a:t>
            </a:r>
            <a:r>
              <a:rPr lang="zh-CN" altLang="en-US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，而创造</a:t>
            </a:r>
            <a:r>
              <a:rPr lang="zh-CN" altLang="zh-CN" sz="1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国际和平环境</a:t>
            </a:r>
            <a:r>
              <a:rPr lang="zh-CN" altLang="en-US" sz="1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zh-CN" altLang="zh-CN" sz="1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国内安全环境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都离不开国防</a:t>
            </a:r>
            <a:r>
              <a:rPr lang="zh-CN" altLang="en-US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zh-CN" sz="1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国防事业可以为经济发展助力。</a:t>
            </a:r>
            <a:r>
              <a:rPr lang="zh-CN" altLang="zh-CN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许多军事科技已经或即将转为民用</a:t>
            </a: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zh-CN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有相当一部分武装力量和国防设施可直接参</a:t>
            </a: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zh-CN" altLang="zh-CN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经济建设。</a:t>
            </a:r>
          </a:p>
          <a:p>
            <a:pPr>
              <a:lnSpc>
                <a:spcPct val="10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）国防需要是驱动国民经济发展的重要力量。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现代战争对经济和科技的依赖程度越来越高，经济和科技在未来战争中的决定性作用会越来越明显</a:t>
            </a:r>
            <a:r>
              <a:rPr lang="zh-CN" altLang="en-US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1800" b="1" dirty="0" smtClean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．维护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国家权益和地位的必要条件</a:t>
            </a:r>
            <a:endParaRPr lang="zh-CN" altLang="zh-CN" sz="1800" dirty="0">
              <a:solidFill>
                <a:srgbClr val="00B05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如果一个国家没有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强大</a:t>
            </a:r>
            <a:r>
              <a:rPr lang="zh-CN" altLang="zh-CN" sz="1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的国防，就没有能够自卫的实战力量和威慑力量，当然也就不会有政治上的真正独立和经济上的稳定发展，更谈不上国际地位和声望了</a:t>
            </a:r>
            <a:r>
              <a:rPr lang="zh-CN" altLang="zh-CN" sz="1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1800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内涵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职能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75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19" y="1380017"/>
            <a:ext cx="10902309" cy="1615732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国家的社会制度和国家政策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决定着国防的性质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国家的社会制度不同，制定的国防政策和追求的国防目标就不同，国防的类型也会大不相同。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</a:t>
            </a:r>
            <a:r>
              <a:rPr lang="zh-CN" altLang="en-US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形式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上划分，目前世界上的国防类型大致有</a:t>
            </a:r>
            <a:r>
              <a:rPr lang="zh-CN" altLang="en-US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四种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5" name="内容占位符 3">
            <a:extLst>
              <a:ext uri="{FF2B5EF4-FFF2-40B4-BE49-F238E27FC236}">
                <a16:creationId xmlns="" xmlns:a16="http://schemas.microsoft.com/office/drawing/2014/main" id="{350EBD7C-AFDA-48C0-883D-0F080EF2E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756167"/>
              </p:ext>
            </p:extLst>
          </p:nvPr>
        </p:nvGraphicFramePr>
        <p:xfrm>
          <a:off x="6548284" y="2347016"/>
          <a:ext cx="5359807" cy="439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类型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6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736" y="1634397"/>
            <a:ext cx="10877599" cy="4174220"/>
          </a:xfrm>
          <a:ln>
            <a:noFill/>
          </a:ln>
        </p:spPr>
        <p:txBody>
          <a:bodyPr>
            <a:no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ea typeface="宋体" panose="02010600030101010101" pitchFamily="2" charset="-122"/>
              </a:rPr>
              <a:t>扩张</a:t>
            </a:r>
            <a:r>
              <a:rPr lang="zh-CN" altLang="en-US" sz="2800" b="1" dirty="0">
                <a:solidFill>
                  <a:srgbClr val="0070C0"/>
                </a:solidFill>
                <a:ea typeface="宋体" panose="02010600030101010101" pitchFamily="2" charset="-122"/>
              </a:rPr>
              <a:t>型国防</a:t>
            </a:r>
            <a:r>
              <a:rPr lang="zh-CN" altLang="zh-CN" sz="2800" b="1" dirty="0">
                <a:solidFill>
                  <a:srgbClr val="231916"/>
                </a:solidFill>
                <a:ea typeface="宋体" panose="02010600030101010101" pitchFamily="2" charset="-122"/>
              </a:rPr>
              <a:t>是指某些经济发达国家为了维护其在世界诸多国家的利益，奉行霸权主义侵略扩张政策，以所谓的国家安全和防务需要为幌子，将其疆域以外的国家和地区纳入本国的势力范围，甚至公然对其他国家进行侵略、颠覆和渗透。</a:t>
            </a:r>
            <a:endParaRPr lang="en-US" altLang="zh-CN" sz="28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r>
              <a:rPr lang="zh-CN" altLang="en-US" sz="2800" b="1" dirty="0">
                <a:ea typeface="宋体" panose="02010600030101010101" pitchFamily="2" charset="-122"/>
              </a:rPr>
              <a:t>如：</a:t>
            </a:r>
            <a:r>
              <a:rPr lang="zh-CN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美国国防</a:t>
            </a: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</a:rPr>
              <a:t>，</a:t>
            </a:r>
            <a:r>
              <a:rPr lang="zh-CN" altLang="zh-CN" sz="2800" b="1" dirty="0">
                <a:solidFill>
                  <a:srgbClr val="231916"/>
                </a:solidFill>
                <a:ea typeface="宋体" panose="02010600030101010101" pitchFamily="2" charset="-122"/>
              </a:rPr>
              <a:t>是为了捍卫自己的自由民主和利益而进行的军事武装活动。美国为了扩张，在世界各地建有多个军事基地，在全球各地实行军事力量</a:t>
            </a:r>
            <a:r>
              <a:rPr lang="zh-CN" altLang="en-US" sz="2800" b="1" dirty="0">
                <a:solidFill>
                  <a:srgbClr val="231916"/>
                </a:solidFill>
                <a:ea typeface="宋体" panose="02010600030101010101" pitchFamily="2" charset="-122"/>
              </a:rPr>
              <a:t>“</a:t>
            </a:r>
            <a:r>
              <a:rPr lang="zh-CN" altLang="zh-CN" sz="2800" b="1" dirty="0">
                <a:solidFill>
                  <a:srgbClr val="231916"/>
                </a:solidFill>
                <a:ea typeface="宋体" panose="02010600030101010101" pitchFamily="2" charset="-122"/>
              </a:rPr>
              <a:t>前沿存在</a:t>
            </a:r>
            <a:r>
              <a:rPr lang="zh-CN" altLang="en-US" sz="2800" b="1" dirty="0">
                <a:solidFill>
                  <a:srgbClr val="231916"/>
                </a:solidFill>
                <a:ea typeface="宋体" panose="02010600030101010101" pitchFamily="2" charset="-122"/>
              </a:rPr>
              <a:t>”</a:t>
            </a:r>
            <a:r>
              <a:rPr lang="zh-CN" altLang="zh-CN" sz="2800" b="1" dirty="0">
                <a:solidFill>
                  <a:srgbClr val="231916"/>
                </a:solidFill>
                <a:ea typeface="宋体" panose="02010600030101010101" pitchFamily="2" charset="-122"/>
              </a:rPr>
              <a:t>，表面是维护美国的自由民主和利益，实则侵犯他国主权和领土，同时对他国内政进行侵犯和干涉</a:t>
            </a:r>
            <a:r>
              <a:rPr lang="zh-CN" altLang="en-US" sz="2800" b="1" dirty="0">
                <a:solidFill>
                  <a:srgbClr val="231916"/>
                </a:solidFill>
                <a:ea typeface="宋体" panose="02010600030101010101" pitchFamily="2" charset="-122"/>
              </a:rPr>
              <a:t>。</a:t>
            </a:r>
            <a:endParaRPr lang="en-US" altLang="zh-CN" sz="2800" b="1" dirty="0">
              <a:solidFill>
                <a:srgbClr val="231916"/>
              </a:solidFill>
              <a:ea typeface="宋体" panose="02010600030101010101" pitchFamily="2" charset="-122"/>
            </a:endParaRPr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类型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扩张型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3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84" y="1520746"/>
            <a:ext cx="10908880" cy="367729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ea typeface="宋体" panose="02010600030101010101" pitchFamily="2" charset="-122"/>
              </a:rPr>
              <a:t>自卫</a:t>
            </a:r>
            <a:r>
              <a:rPr lang="zh-CN" altLang="en-US" sz="2800" b="1" dirty="0">
                <a:solidFill>
                  <a:srgbClr val="0070C0"/>
                </a:solidFill>
                <a:ea typeface="宋体" panose="02010600030101010101" pitchFamily="2" charset="-122"/>
              </a:rPr>
              <a:t>型国防</a:t>
            </a:r>
            <a:r>
              <a:rPr lang="zh-CN" altLang="zh-CN" sz="2800" b="1" dirty="0">
                <a:solidFill>
                  <a:srgbClr val="231916"/>
                </a:solidFill>
                <a:ea typeface="宋体" panose="02010600030101010101" pitchFamily="2" charset="-122"/>
              </a:rPr>
              <a:t>是指在国防建设上以防止外敌入侵为目的，主要依靠本国的力量，广泛争取国际上的同情与支持，以达到维护本国安全以及周边地区和世界的和平与稳定。</a:t>
            </a:r>
            <a:endParaRPr lang="en-US" altLang="zh-CN" sz="28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如：</a:t>
            </a: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</a:rPr>
              <a:t>中国国防，</a:t>
            </a:r>
            <a:r>
              <a:rPr lang="zh-CN" altLang="en-US" sz="2800" b="1" dirty="0">
                <a:ea typeface="宋体" panose="02010600030101010101" pitchFamily="2" charset="-122"/>
              </a:rPr>
              <a:t>在对外关系上一贯奉行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和平共处五项原则，永不称霸，采取防御型战略，反对侵略战争，坚持自卫立场，实行积极防御的战略方针，是为了保卫国家主权、安全和领土完整的自卫型国防</a:t>
            </a:r>
            <a:r>
              <a:rPr lang="zh-CN" altLang="en-US" sz="2800" b="1" dirty="0">
                <a:solidFill>
                  <a:srgbClr val="231916"/>
                </a:solidFill>
                <a:ea typeface="宋体" panose="02010600030101010101" pitchFamily="2" charset="-122"/>
              </a:rPr>
              <a:t>。</a:t>
            </a:r>
            <a:endParaRPr lang="zh-CN" altLang="zh-CN" sz="2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6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类型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自卫型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1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E0D560C2-EFD4-4DE0-8613-60516E863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462" y="1688485"/>
            <a:ext cx="10678521" cy="163818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 smtClean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联盟</a:t>
            </a:r>
            <a:r>
              <a:rPr lang="zh-CN" altLang="en-US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型国防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是指一些国家为弥补自身国防力量的不足，以结盟的形式联合其他国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家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进行防卫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分类</a:t>
            </a:r>
            <a:r>
              <a:rPr lang="en-US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在联盟型国防中，又可分为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扩张和自卫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两种情况。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分类</a:t>
            </a:r>
            <a:r>
              <a:rPr lang="en-US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从联盟国之间的关系看，还可分为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一元体系联盟</a:t>
            </a:r>
            <a:r>
              <a:rPr lang="zh-CN" altLang="en-US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多元体系联盟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两种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Picture 7" descr="01-01-16">
            <a:extLst>
              <a:ext uri="{FF2B5EF4-FFF2-40B4-BE49-F238E27FC236}">
                <a16:creationId xmlns="" xmlns:a16="http://schemas.microsoft.com/office/drawing/2014/main" id="{F55016F7-9B84-457B-ACB3-7175BBD65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1" t="65895" b="13104"/>
          <a:stretch>
            <a:fillRect/>
          </a:stretch>
        </p:blipFill>
        <p:spPr bwMode="auto">
          <a:xfrm>
            <a:off x="4720473" y="5237240"/>
            <a:ext cx="3180108" cy="106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01-01-16">
            <a:extLst>
              <a:ext uri="{FF2B5EF4-FFF2-40B4-BE49-F238E27FC236}">
                <a16:creationId xmlns="" xmlns:a16="http://schemas.microsoft.com/office/drawing/2014/main" id="{18A4C1EF-CC1E-45AF-A012-A29AF95C7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27896" r="10750" b="37103"/>
          <a:stretch>
            <a:fillRect/>
          </a:stretch>
        </p:blipFill>
        <p:spPr bwMode="auto">
          <a:xfrm>
            <a:off x="4720473" y="3435653"/>
            <a:ext cx="3180107" cy="130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C6D1FF0C-1718-4B12-88DF-A344AF641BF8}"/>
              </a:ext>
            </a:extLst>
          </p:cNvPr>
          <p:cNvSpPr txBox="1"/>
          <p:nvPr/>
        </p:nvSpPr>
        <p:spPr>
          <a:xfrm>
            <a:off x="8260202" y="3435653"/>
            <a:ext cx="3304781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多元体系联盟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，即联盟诸国基本处于伙伴关系，共同协商防卫大计。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北约组织和苏联解体后的独联体组织则属于多元体系联盟。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1B94E25D-AF9F-42D8-AB89-1C25914E91A5}"/>
              </a:ext>
            </a:extLst>
          </p:cNvPr>
          <p:cNvSpPr txBox="1"/>
          <p:nvPr/>
        </p:nvSpPr>
        <p:spPr>
          <a:xfrm>
            <a:off x="886462" y="3429794"/>
            <a:ext cx="3464835" cy="31854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一元体系联盟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，即以某一大国为联盟的盟主，其余国家处于从属地位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目前日本、韩国的国防基本属于一元体系联盟，都是以美国为盟主建立的国防。</a:t>
            </a:r>
            <a:endParaRPr lang="en-US" altLang="zh-CN" sz="2000" b="1" dirty="0">
              <a:solidFill>
                <a:srgbClr val="231916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2" name="椭圆 1">
            <a:extLst>
              <a:ext uri="{FF2B5EF4-FFF2-40B4-BE49-F238E27FC236}">
                <a16:creationId xmlns="" xmlns:a16="http://schemas.microsoft.com/office/drawing/2014/main" id="{D85571A4-F878-4EA4-B187-655A9DE53A40}"/>
              </a:ext>
            </a:extLst>
          </p:cNvPr>
          <p:cNvSpPr/>
          <p:nvPr/>
        </p:nvSpPr>
        <p:spPr>
          <a:xfrm>
            <a:off x="6981784" y="5376810"/>
            <a:ext cx="646460" cy="7300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b="1" dirty="0"/>
              <a:t>哈萨克斯坦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="" xmlns:a16="http://schemas.microsoft.com/office/drawing/2014/main" id="{1B9FAD9C-E4ED-47B5-8EC7-AC1DB0133381}"/>
              </a:ext>
            </a:extLst>
          </p:cNvPr>
          <p:cNvSpPr/>
          <p:nvPr/>
        </p:nvSpPr>
        <p:spPr>
          <a:xfrm>
            <a:off x="5878324" y="5386048"/>
            <a:ext cx="646460" cy="7300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乌克兰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="" xmlns:a16="http://schemas.microsoft.com/office/drawing/2014/main" id="{254741C9-04F7-448F-9797-C129CC34FC6D}"/>
              </a:ext>
            </a:extLst>
          </p:cNvPr>
          <p:cNvSpPr/>
          <p:nvPr/>
        </p:nvSpPr>
        <p:spPr>
          <a:xfrm>
            <a:off x="4802568" y="5393864"/>
            <a:ext cx="646460" cy="7300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/>
              <a:t>俄罗斯</a:t>
            </a:r>
          </a:p>
        </p:txBody>
      </p:sp>
      <p:sp>
        <p:nvSpPr>
          <p:cNvPr id="1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类型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联盟型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8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EAE299C-998A-48FE-AE87-840D3EC91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024" y="1634706"/>
            <a:ext cx="11050130" cy="43306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zh-CN" sz="2800" b="1" dirty="0" smtClean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中立</a:t>
            </a:r>
            <a:r>
              <a:rPr lang="zh-CN" altLang="zh-CN" sz="28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型国防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是指一些</a:t>
            </a:r>
            <a:r>
              <a:rPr lang="zh-CN" altLang="zh-CN" sz="2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中小发达国家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，为了保障本国的繁荣和安全，坚持</a:t>
            </a:r>
            <a:r>
              <a:rPr lang="zh-CN" altLang="zh-CN" sz="2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和平中立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的国防政策，实施总体防御战略和寓兵于民的防御体系。</a:t>
            </a:r>
            <a:endParaRPr lang="en-US" altLang="zh-CN" sz="2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endParaRPr lang="en-US" altLang="zh-CN" sz="2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有些</a:t>
            </a:r>
            <a:r>
              <a:rPr lang="zh-CN" altLang="en-US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国家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采取全民防卫式的武装中立</a:t>
            </a:r>
            <a:r>
              <a:rPr lang="zh-CN" altLang="en-US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如，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瑞士、瑞典</a:t>
            </a:r>
            <a:r>
              <a:rPr lang="zh-CN" altLang="en-US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寓兵于民，施行全民皆兵的国防。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在瑞士，</a:t>
            </a:r>
            <a:r>
              <a:rPr lang="en-US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岁至</a:t>
            </a:r>
            <a:r>
              <a:rPr lang="en-US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42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岁的健康男子每隔两年必须抽出</a:t>
            </a:r>
            <a:r>
              <a:rPr lang="en-US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个星期的时间到军队服役。</a:t>
            </a:r>
            <a:endParaRPr lang="en-US" altLang="zh-CN" sz="28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有些国家则采取</a:t>
            </a:r>
            <a:r>
              <a:rPr lang="zh-CN" altLang="en-US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完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全不设防的方式</a:t>
            </a:r>
            <a:r>
              <a:rPr lang="zh-CN" altLang="en-US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例如，</a:t>
            </a:r>
            <a:r>
              <a:rPr lang="zh-CN" altLang="zh-CN" sz="2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圣马力诺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共和国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无</a:t>
            </a:r>
            <a:r>
              <a:rPr lang="zh-CN" altLang="en-US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正规</a:t>
            </a:r>
            <a:r>
              <a:rPr lang="zh-CN" altLang="zh-CN" sz="2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军队，也不实行义务兵役制，只有少数警察维护社会秩序，一旦失火，甚至要请邻国意大利的消防队去救火</a:t>
            </a:r>
            <a:r>
              <a:rPr lang="zh-CN" altLang="en-US" sz="2800" b="1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zh-CN" sz="2800" b="1" dirty="0">
              <a:solidFill>
                <a:srgbClr val="0070C0"/>
              </a:solidFill>
              <a:effectLst/>
              <a:latin typeface="Arial Unicode MS"/>
              <a:cs typeface="Arial Unicode MS"/>
            </a:endParaRPr>
          </a:p>
          <a:p>
            <a:endParaRPr lang="zh-CN" altLang="en-US" sz="2800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类型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中立型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587" y="1480770"/>
            <a:ext cx="10761316" cy="435234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我国</a:t>
            </a:r>
            <a:r>
              <a:rPr lang="zh-CN" altLang="en-US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国防主要经历了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古代国防、近代国防和中华人民共和国成立后</a:t>
            </a:r>
            <a:r>
              <a:rPr lang="zh-CN" altLang="zh-CN" sz="2400" b="1" dirty="0">
                <a:solidFill>
                  <a:srgbClr val="C00000"/>
                </a:solidFill>
                <a:ea typeface="宋体" panose="02010600030101010101" pitchFamily="2" charset="-122"/>
              </a:rPr>
              <a:t>的国防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三个大的时期。</a:t>
            </a:r>
            <a:endParaRPr lang="en-US" altLang="zh-CN" sz="24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pc="15" dirty="0">
                <a:solidFill>
                  <a:srgbClr val="0070C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宋体" panose="02010600030101010101" pitchFamily="2" charset="-122"/>
              </a:rPr>
              <a:t>◆</a:t>
            </a:r>
            <a:r>
              <a:rPr lang="zh-CN" altLang="zh-CN" sz="2400" b="1" spc="15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我国古代国防</a:t>
            </a:r>
            <a:r>
              <a:rPr lang="zh-CN" altLang="en-US" sz="2400" b="1" spc="15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4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从第一个奴隶制王朝</a:t>
            </a:r>
            <a:r>
              <a:rPr lang="zh-CN" altLang="zh-CN" sz="2400" b="1" spc="15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夏朝的建立</a:t>
            </a:r>
            <a:r>
              <a:rPr lang="zh-CN" altLang="zh-CN" sz="2400" b="1" spc="15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开始</a:t>
            </a:r>
            <a:r>
              <a:rPr lang="zh-CN" altLang="zh-CN" sz="24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，到最后一个封建王朝清朝后期（</a:t>
            </a:r>
            <a:r>
              <a:rPr lang="zh-CN" altLang="zh-CN" sz="2400" b="1" spc="15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鸦片战争前</a:t>
            </a:r>
            <a:r>
              <a:rPr lang="zh-CN" altLang="zh-CN" sz="24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）为止，历经</a:t>
            </a:r>
            <a:r>
              <a:rPr lang="en-US" altLang="zh-CN" sz="2400" b="1" spc="15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3000</a:t>
            </a:r>
            <a:r>
              <a:rPr lang="zh-CN" altLang="zh-CN" sz="2400" b="1" spc="15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多年</a:t>
            </a:r>
            <a:r>
              <a:rPr lang="zh-CN" altLang="zh-CN" sz="24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，其间经历了</a:t>
            </a:r>
            <a:r>
              <a:rPr lang="en-US" altLang="zh-CN" sz="2400" b="1" spc="15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lang="zh-CN" altLang="zh-CN" sz="2400" b="1" spc="15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多个朝代</a:t>
            </a:r>
            <a:r>
              <a:rPr lang="zh-CN" altLang="zh-CN" sz="24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的兴衰更替，国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防建设内容</a:t>
            </a:r>
            <a:r>
              <a:rPr lang="zh-CN" altLang="zh-CN" sz="24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十分丰富。</a:t>
            </a:r>
          </a:p>
          <a:p>
            <a:pPr>
              <a:lnSpc>
                <a:spcPct val="150000"/>
              </a:lnSpc>
            </a:pPr>
            <a:r>
              <a:rPr lang="zh-CN" altLang="en-US" sz="2400" b="1" spc="15" dirty="0">
                <a:solidFill>
                  <a:srgbClr val="0070C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宋体" panose="02010600030101010101" pitchFamily="2" charset="-122"/>
              </a:rPr>
              <a:t>◆</a:t>
            </a:r>
            <a:r>
              <a:rPr lang="zh-CN" altLang="en-US" sz="24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</a:t>
            </a:r>
            <a:r>
              <a:rPr lang="zh-CN" altLang="zh-CN" sz="24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国近代国防</a:t>
            </a:r>
            <a:r>
              <a:rPr lang="zh-CN" altLang="en-US" sz="24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</a:t>
            </a:r>
            <a:r>
              <a:rPr lang="en-US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1840</a:t>
            </a: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年鸦片战争到</a:t>
            </a:r>
            <a:r>
              <a:rPr lang="en-US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1949</a:t>
            </a: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年中华人民共和国成立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en-US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经历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清朝后期、北洋军阀统治时期和国民党政府统治时期</a:t>
            </a:r>
            <a:r>
              <a:rPr lang="zh-CN" altLang="en-US" sz="24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三个阶段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spc="15" dirty="0">
                <a:solidFill>
                  <a:srgbClr val="0070C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宋体" panose="02010600030101010101" pitchFamily="2" charset="-122"/>
              </a:rPr>
              <a:t>◆</a:t>
            </a:r>
            <a:r>
              <a:rPr lang="zh-CN" altLang="zh-CN" sz="24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中华人民共和国成立</a:t>
            </a:r>
            <a:r>
              <a:rPr lang="zh-CN" altLang="en-US" sz="24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后的</a:t>
            </a:r>
            <a:r>
              <a:rPr lang="zh-CN" altLang="zh-CN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国防</a:t>
            </a:r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02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>
            <a:extLst>
              <a:ext uri="{FF2B5EF4-FFF2-40B4-BE49-F238E27FC236}">
                <a16:creationId xmlns="" xmlns:a16="http://schemas.microsoft.com/office/drawing/2014/main" id="{EBEFECF0-A98C-4848-850A-86097300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86" y="1453033"/>
            <a:ext cx="11354382" cy="540655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en-US" altLang="zh-CN" sz="2400" b="1" dirty="0">
                <a:solidFill>
                  <a:srgbClr val="739C7C"/>
                </a:solidFill>
                <a:ea typeface="Arial Unicode MS"/>
              </a:rPr>
              <a:t>1</a:t>
            </a:r>
            <a:r>
              <a:rPr lang="zh-CN" altLang="zh-CN" sz="2400" b="1" dirty="0">
                <a:solidFill>
                  <a:srgbClr val="739C7C"/>
                </a:solidFill>
                <a:ea typeface="Arial Unicode MS"/>
              </a:rPr>
              <a:t>．我国古代国防</a:t>
            </a: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时间范围：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夏朝到清朝后期（</a:t>
            </a:r>
            <a:r>
              <a:rPr lang="zh-CN" altLang="zh-CN" sz="20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鸦片战争前），历经</a:t>
            </a:r>
            <a:r>
              <a:rPr lang="en-US" altLang="zh-CN" sz="20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3000</a:t>
            </a:r>
            <a:r>
              <a:rPr lang="zh-CN" altLang="zh-CN" sz="20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多年</a:t>
            </a:r>
            <a:r>
              <a:rPr lang="en-US" altLang="zh-CN" sz="20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lang="zh-CN" altLang="zh-CN" sz="20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多个朝代</a:t>
            </a:r>
            <a:r>
              <a:rPr lang="zh-CN" altLang="en-US" sz="2000" b="1" spc="1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spc="15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60000"/>
              </a:lnSpc>
            </a:pPr>
            <a:r>
              <a:rPr lang="zh-CN" altLang="zh-CN" sz="2400" b="1" dirty="0">
                <a:solidFill>
                  <a:srgbClr val="0070C0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rgbClr val="0070C0"/>
                </a:solidFill>
                <a:ea typeface="宋体" panose="02010600030101010101" pitchFamily="2" charset="-122"/>
              </a:rPr>
              <a:t>1</a:t>
            </a:r>
            <a:r>
              <a:rPr lang="zh-CN" altLang="zh-CN" sz="2400" b="1" dirty="0">
                <a:solidFill>
                  <a:srgbClr val="0070C0"/>
                </a:solidFill>
                <a:ea typeface="宋体" panose="02010600030101010101" pitchFamily="2" charset="-122"/>
              </a:rPr>
              <a:t>）我国古代的兵制建设。</a:t>
            </a:r>
          </a:p>
          <a:p>
            <a:pPr>
              <a:lnSpc>
                <a:spcPct val="160000"/>
              </a:lnSpc>
            </a:pPr>
            <a:r>
              <a:rPr lang="zh-CN" altLang="zh-CN" sz="2000" b="1" u="sng" dirty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兵制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是指军事制度（武装力量体制），包括</a:t>
            </a:r>
            <a:r>
              <a:rPr lang="zh-CN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军队编制、领导体制和兵役制度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等，是国防建设的主要组成部分。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夏朝</a:t>
            </a:r>
            <a:r>
              <a:rPr lang="zh-CN" altLang="en-US" sz="20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由贵族上层成员组成的卫队，担任王室警卫。发生战争则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临时征集平民组成军队，贵族卫队是军队的核心和骨干，这就是最初形式的国家军队，也是后世国家常备军的雏形。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商朝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国家军队已有固定的编制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西周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出现了常备军。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6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春秋战国时期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出现了军队的编制，多数编为左、中、右三军或上、中、下三军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每军有战车</a:t>
            </a:r>
            <a:r>
              <a:rPr lang="en-US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200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乘左右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秦朝</a:t>
            </a:r>
            <a:r>
              <a:rPr lang="zh-CN" altLang="en-US" sz="2000" b="1" dirty="0">
                <a:ea typeface="宋体" panose="02010600030101010101" pitchFamily="2" charset="-122"/>
                <a:cs typeface="宋体" panose="02010600030101010101" pitchFamily="2" charset="-122"/>
              </a:rPr>
              <a:t>随着中央集权制的建立，国家有了统一的军队，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基本上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形成了由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京师兵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郡县兵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边兵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组成的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武装力量体制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。汉承秦制，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武装力量体制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有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中央部队、地方部队、边防部队这三种基本类型。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军事领导体制上，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</a:rPr>
              <a:t>奴隶社会中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军队由国王直接指挥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春秋战国时期由将领兵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秦设专管军事的太尉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官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职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隋朝设立兵部，宋朝设立枢密院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清朝设立军机处，对皇帝负责，专管调兵、用兵。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946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>
            <a:extLst>
              <a:ext uri="{FF2B5EF4-FFF2-40B4-BE49-F238E27FC236}">
                <a16:creationId xmlns="" xmlns:a16="http://schemas.microsoft.com/office/drawing/2014/main" id="{EBEFECF0-A98C-4848-850A-86097300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65" y="1551979"/>
            <a:ext cx="11015523" cy="519001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）我国古代边防、海防建设。</a:t>
            </a:r>
            <a:endParaRPr lang="en-US" altLang="zh-CN" sz="2000" b="1" dirty="0">
              <a:solidFill>
                <a:srgbClr val="0070C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中国古代的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边防建设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主要是修筑</a:t>
            </a:r>
            <a:r>
              <a:rPr lang="zh-CN" altLang="zh-CN" sz="2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防御工程体系和实行固边政策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长城是中国古代各民族在内部纷争中逐渐修建起来的重大边防工程。城池是冷兵器时代车兵、步兵、骑兵等防守的屏障和进攻的障碍。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在古代战争中，</a:t>
            </a:r>
            <a:r>
              <a:rPr lang="zh-CN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攻守城池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是战争的主要形式之一，有</a:t>
            </a: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城破则国亡</a:t>
            </a:r>
            <a:r>
              <a:rPr lang="en-US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</a:rPr>
              <a:t>之说，因此，各王朝都很重视城池建设。</a:t>
            </a:r>
            <a:endParaRPr lang="en-US" altLang="zh-CN" sz="20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中国古代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海防建设是从明代开始的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。明朝初年，日本海盗形成了庞大的队伍，史称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倭寇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为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抵御倭寇，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明朝开始加强海防建设，建立了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水军和水城。</a:t>
            </a:r>
            <a:endParaRPr lang="en-US" altLang="zh-CN" sz="2000" b="1" dirty="0">
              <a:solidFill>
                <a:srgbClr val="C00000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清朝前期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海防建设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，在明代卫、所体制的基础上，逐步将沿海建成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炮台要塞式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的海岸防御体系</a:t>
            </a:r>
            <a:r>
              <a:rPr lang="zh-CN" altLang="en-US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如，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海岛要塞有长山列岛、舟山群岛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等，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海口要塞有虎门、温州、吴淞口、大沽口等，海岸要塞有福州、厦门、烟台、威海、旅顺、大连等，江防要塞有江阴、江宁（南京）等，并编有江河水师和外海水师，在天津建有满蒙八旗水师营（相当于海军基地）。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286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004" y="1419369"/>
            <a:ext cx="10974776" cy="520969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）我国古代的国防政策和国防理论。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古代军事家认为，战争胜负是作战双方人力、财力、物力、军事实力、精神因素等诸方面的竞赛。要取得战争的胜利，保证国家的生存，唯有改革政治、发展经济、操练士兵、委任良将、严明法纪。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中国古代实行寓兵于农、兵民合一的国防政策。</a:t>
            </a:r>
            <a:endParaRPr lang="en-US" altLang="zh-CN" sz="2000" b="1" dirty="0">
              <a:solidFill>
                <a:srgbClr val="C00000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远古至商、周、春秋战国时期，中国尚无严格的军民之分。汉代实行屯田制，屯田有民屯和军屯之分，军屯是直接的寓兵于农，民屯亦与戍边相结合。自汉代至清朝中期，这种屯田戍边制度一直没有间断。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国古代的国防理论表现为富国强兵思想。</a:t>
            </a:r>
            <a:endParaRPr lang="en-US" altLang="zh-CN" sz="2000" b="1" dirty="0">
              <a:solidFill>
                <a:srgbClr val="C00000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春秋战国时期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强兵之要，首在富国</a:t>
            </a:r>
            <a:r>
              <a:rPr lang="en-US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富国首在重农</a:t>
            </a:r>
            <a:r>
              <a:rPr lang="en-US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近代郑观应则认为：</a:t>
            </a:r>
            <a:r>
              <a:rPr lang="en-US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欲制西人以自强，莫如振兴商务。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zh-CN" altLang="en-US" sz="2000" b="1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41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一、教学班组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成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18911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8" y="1337835"/>
            <a:ext cx="11122948" cy="528133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zh-CN" sz="8000" b="1" dirty="0">
                <a:solidFill>
                  <a:srgbClr val="739C7C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8000" b="1" dirty="0">
                <a:solidFill>
                  <a:srgbClr val="739C7C"/>
                </a:solidFill>
                <a:effectLst/>
                <a:ea typeface="Arial Unicode MS"/>
                <a:cs typeface="宋体" panose="02010600030101010101" pitchFamily="2" charset="-122"/>
              </a:rPr>
              <a:t>．我国近代国防</a:t>
            </a:r>
            <a:endParaRPr lang="en-US" altLang="zh-CN" sz="8000" b="1" dirty="0">
              <a:solidFill>
                <a:srgbClr val="739C7C"/>
              </a:solidFill>
              <a:effectLst/>
              <a:ea typeface="Arial Unicode MS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时间范围：</a:t>
            </a:r>
            <a:r>
              <a:rPr lang="en-US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1840</a:t>
            </a:r>
            <a:r>
              <a:rPr lang="zh-CN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年鸦片战争到</a:t>
            </a:r>
            <a:r>
              <a:rPr lang="en-US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1949</a:t>
            </a:r>
            <a:r>
              <a:rPr lang="zh-CN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年中华人民共和国成立</a:t>
            </a:r>
            <a:r>
              <a:rPr lang="zh-CN" altLang="en-US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72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总特点：</a:t>
            </a:r>
            <a:r>
              <a:rPr lang="zh-CN" altLang="en-US" sz="72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lang="zh-CN" altLang="zh-CN" sz="72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国防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每况愈下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的情况下，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中国人民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奋起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反对外国列强侵略和压迫、争取民族独立和解放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72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72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72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zh-CN" sz="72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）清朝后期的国防</a:t>
            </a:r>
            <a:r>
              <a:rPr lang="zh-CN" altLang="en-US" sz="72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7200" b="1" dirty="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1840—1911</a:t>
            </a:r>
            <a:r>
              <a:rPr lang="zh-CN" altLang="zh-CN" sz="7200" b="1" dirty="0">
                <a:solidFill>
                  <a:srgbClr val="0070C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zh-CN" altLang="zh-CN" sz="72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特点：</a:t>
            </a:r>
            <a:r>
              <a:rPr lang="zh-CN" altLang="zh-CN" sz="72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国防衰败，强敌入侵，中华民族受尽欺凌。</a:t>
            </a:r>
            <a:endParaRPr lang="en-US" altLang="zh-CN" sz="7200" b="1" dirty="0">
              <a:solidFill>
                <a:srgbClr val="C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从</a:t>
            </a:r>
            <a:r>
              <a:rPr lang="en-US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1840</a:t>
            </a: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年鸦片战争到</a:t>
            </a:r>
            <a:r>
              <a:rPr lang="en-US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1911</a:t>
            </a: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年辛亥革命的</a:t>
            </a:r>
            <a:r>
              <a:rPr lang="en-US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70</a:t>
            </a: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多年间，中国</a:t>
            </a:r>
            <a:r>
              <a:rPr lang="en-US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次战败，先后有近</a:t>
            </a:r>
            <a:r>
              <a:rPr lang="en-US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个国家的侵略者践踏我国的国土</a:t>
            </a:r>
            <a:r>
              <a:rPr lang="zh-CN" altLang="en-US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7200" b="1" spc="30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外国侵略者强迫腐败的清政府签订了</a:t>
            </a:r>
            <a:r>
              <a:rPr lang="en-US" altLang="zh-CN" sz="7200" b="1" spc="10" dirty="0">
                <a:solidFill>
                  <a:srgbClr val="C0000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500</a:t>
            </a:r>
            <a:r>
              <a:rPr lang="zh-CN" altLang="zh-CN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多个不平等条约</a:t>
            </a:r>
            <a:r>
              <a:rPr lang="zh-CN" altLang="en-US" sz="72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7200" b="1" dirty="0">
              <a:solidFill>
                <a:srgbClr val="C00000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1840—1842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年第一次鸦片战争后，</a:t>
            </a:r>
            <a:r>
              <a:rPr lang="zh-CN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中英《南京条约》</a:t>
            </a:r>
            <a:r>
              <a:rPr lang="zh-CN" altLang="en-US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使得</a:t>
            </a:r>
            <a:r>
              <a:rPr lang="zh-CN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中国的领土和主权遭到破坏，中国开始逐步沦为半殖民地半封建社会。</a:t>
            </a:r>
            <a:endParaRPr lang="en-US" altLang="zh-CN" sz="72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1856—1860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年第二次鸦片战争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后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，中国的领土主权进一步遭到破坏，半殖民地程度加深。</a:t>
            </a:r>
            <a:r>
              <a:rPr lang="en-US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1884—1885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年中法战争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后，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《中法新约》使得中国西南边疆门户洞开，而且将广西和云南两省的部分经济权益出卖给法国。</a:t>
            </a:r>
            <a:endParaRPr lang="en-US" altLang="zh-CN" sz="72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1894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年中日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甲午战争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后，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《马关条约》割让辽东半岛（后在西方列强干涉下被迫归还中国，但需中国支付</a:t>
            </a:r>
            <a:r>
              <a:rPr lang="en-US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赎辽费</a:t>
            </a:r>
            <a:r>
              <a:rPr lang="en-US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）、台湾予日本，国家主权进一步丧失，中国半殖民地程度进一步加深，民族危机日益加剧。</a:t>
            </a:r>
            <a:endParaRPr lang="en-US" altLang="zh-CN" sz="72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72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1900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八国联军侵华后，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《辛丑条约》从政治、经济、军事各方面都扩大和加深了帝国主义对中国的统治，表明清政府已完全成为帝国主义统治中国的工具</a:t>
            </a:r>
            <a:r>
              <a:rPr lang="zh-CN" altLang="en-US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72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中国完全沦为半殖民地半封建社会</a:t>
            </a:r>
            <a:r>
              <a:rPr lang="zh-CN" altLang="zh-CN" sz="7200" b="1" dirty="0" smtClean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524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93" y="1484023"/>
            <a:ext cx="11191686" cy="529846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）民国时期的国防。</a:t>
            </a:r>
            <a:endParaRPr lang="en-US" altLang="zh-CN" sz="2000" b="1" dirty="0">
              <a:solidFill>
                <a:srgbClr val="0070C0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1911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年辛亥革命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后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，中国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依然处于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半殖民地半封建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社会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的状况，帝国主义仍然在华夏大地上横行无忌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，军阀混战，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中国已无国防可言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1915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年，日本又提出灭亡中国的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ea typeface="宋体" panose="02010600030101010101" pitchFamily="2" charset="-122"/>
                <a:cs typeface="宋体" panose="02010600030101010101" pitchFamily="2" charset="-122"/>
              </a:rPr>
              <a:t>二十一条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1918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年，段祺瑞签约条款，将我国东北置于日本的控制之下，并由日本掌握中国军队的训练权和警察权等。</a:t>
            </a:r>
            <a:endParaRPr lang="en-US" altLang="zh-CN" sz="2000" b="1" dirty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五四运动</a:t>
            </a:r>
            <a:r>
              <a:rPr lang="zh-CN" altLang="zh-CN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为标志，中国反帝反封建的资产阶级民主革命发展到新阶段。</a:t>
            </a:r>
            <a:r>
              <a:rPr lang="en-US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1921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月中国共产党的成立</a:t>
            </a:r>
            <a:r>
              <a:rPr lang="zh-CN" altLang="zh-CN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，把中国人民的救亡图存斗争推向新的阶段，中国工人阶级开始以自觉的姿态登上历史舞台。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1931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日，日本发动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ea typeface="宋体" panose="02010600030101010101" pitchFamily="2" charset="-122"/>
                <a:cs typeface="宋体" panose="02010600030101010101" pitchFamily="2" charset="-122"/>
              </a:rPr>
              <a:t>九一八</a:t>
            </a:r>
            <a:r>
              <a:rPr lang="zh-CN" altLang="en-US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事变。中国共产党高举团结抗日的旗帜，肩负起救民族于危难的神圣使命，领导全国各族人民进行了艰苦卓绝的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十四年抗战，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最终取得我国近代史上第一次抗击外敌侵略的完全胜利</a:t>
            </a:r>
            <a:r>
              <a:rPr lang="zh-CN" altLang="en-US" sz="2000" b="1" dirty="0">
                <a:ea typeface="宋体" panose="02010600030101010101" pitchFamily="2" charset="-122"/>
                <a:cs typeface="宋体" panose="02010600030101010101" pitchFamily="2" charset="-122"/>
              </a:rPr>
              <a:t>。又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经过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解放战争</a:t>
            </a:r>
            <a:r>
              <a:rPr lang="zh-CN" altLang="zh-CN" sz="2000" b="1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，中国人民终于建立了中华人民共和国。</a:t>
            </a:r>
            <a:endParaRPr lang="en-US" altLang="zh-CN" sz="2000" b="1" dirty="0"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867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>
            <a:extLst>
              <a:ext uri="{FF2B5EF4-FFF2-40B4-BE49-F238E27FC236}">
                <a16:creationId xmlns="" xmlns:a16="http://schemas.microsoft.com/office/drawing/2014/main" id="{EBEFECF0-A98C-4848-850A-86097300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33" y="1496284"/>
            <a:ext cx="11243894" cy="51528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．中华人民共和国成立后的国防</a:t>
            </a:r>
            <a:endParaRPr lang="en-US" altLang="zh-CN" sz="2000" b="1" dirty="0">
              <a:solidFill>
                <a:srgbClr val="739C7C"/>
              </a:solidFill>
              <a:effectLst/>
              <a:latin typeface="宋体" panose="02010600030101010101" pitchFamily="2" charset="-122"/>
              <a:ea typeface="Arial Unicode MS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中华人民共和国成立以来</a:t>
            </a:r>
            <a:r>
              <a:rPr lang="zh-CN" altLang="zh-CN" sz="2000" b="1" dirty="0">
                <a:ea typeface="宋体" panose="02010600030101010101" pitchFamily="2" charset="-122"/>
              </a:rPr>
              <a:t>，我国国防</a:t>
            </a:r>
            <a:r>
              <a:rPr lang="zh-CN" altLang="en-US" sz="2000" b="1" dirty="0">
                <a:ea typeface="宋体" panose="02010600030101010101" pitchFamily="2" charset="-122"/>
              </a:rPr>
              <a:t>现代化建设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不断向前推进</a:t>
            </a:r>
            <a:r>
              <a:rPr lang="zh-CN" altLang="en-US" sz="2000" b="1" dirty="0">
                <a:ea typeface="宋体" panose="02010600030101010101" pitchFamily="2" charset="-122"/>
              </a:rPr>
              <a:t>。</a:t>
            </a:r>
            <a:endParaRPr lang="en-US" altLang="zh-CN" sz="2000" b="1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70C0"/>
                </a:solidFill>
                <a:ea typeface="宋体" panose="02010600030101010101" pitchFamily="2" charset="-122"/>
              </a:rPr>
              <a:t>主要任务：</a:t>
            </a:r>
            <a:r>
              <a:rPr lang="zh-CN" altLang="en-US" sz="2000" b="1" dirty="0">
                <a:ea typeface="宋体" panose="02010600030101010101" pitchFamily="2" charset="-122"/>
              </a:rPr>
              <a:t>防御帝国主义侵略，保卫社会主义建设，保卫亚洲与世界和平。</a:t>
            </a:r>
            <a:endParaRPr lang="en-US" altLang="zh-CN" sz="2000" b="1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ea typeface="宋体" panose="02010600030101010101" pitchFamily="2" charset="-122"/>
              </a:rPr>
              <a:t>制定了“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积极防御</a:t>
            </a:r>
            <a:r>
              <a:rPr lang="zh-CN" altLang="en-US" sz="2000" b="1" dirty="0">
                <a:ea typeface="宋体" panose="02010600030101010101" pitchFamily="2" charset="-122"/>
              </a:rPr>
              <a:t>”的战略方针，</a:t>
            </a:r>
            <a:endParaRPr lang="en-US" altLang="zh-CN" sz="2000" b="1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ea typeface="宋体" panose="02010600030101010101" pitchFamily="2" charset="-122"/>
              </a:rPr>
              <a:t>提出了实现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国防现代化</a:t>
            </a:r>
            <a:r>
              <a:rPr lang="zh-CN" altLang="en-US" sz="2000" b="1" dirty="0">
                <a:ea typeface="宋体" panose="02010600030101010101" pitchFamily="2" charset="-122"/>
              </a:rPr>
              <a:t>的重大战略举措</a:t>
            </a:r>
            <a:r>
              <a:rPr lang="zh-CN" altLang="en-US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精简军队，压缩国防开支，加速发展工业，为国防现代化打基础；加强国防工程建设，在沿海、边防和纵深要地建设防御工程体系；实行义务兵、军官薪金、军衔三大制度；大办军事院校</a:t>
            </a:r>
            <a:r>
              <a:rPr lang="zh-CN" altLang="en-US" sz="20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lang="zh-CN" altLang="zh-CN" sz="2000" b="1" spc="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重新划分战区，完善战略、战役指挥体系；加强动员准备，建立各级动员机构和动员制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度。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初步形成了具有中国特色的国防体系。</a:t>
            </a:r>
            <a:endParaRPr lang="en-US" altLang="zh-CN" sz="2000" b="1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ea typeface="宋体" panose="02010600030101010101" pitchFamily="2" charset="-122"/>
              </a:rPr>
              <a:t>取得了试爆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第一颗原子弹、第一颗氢弹和人造卫星发射成功</a:t>
            </a:r>
            <a:r>
              <a:rPr lang="zh-CN" altLang="en-US" sz="2000" b="1" dirty="0">
                <a:ea typeface="宋体" panose="02010600030101010101" pitchFamily="2" charset="-122"/>
              </a:rPr>
              <a:t>等伟大成就。</a:t>
            </a:r>
            <a:endParaRPr lang="en-US" altLang="zh-CN" sz="2000" b="1" dirty="0">
              <a:ea typeface="宋体" panose="02010600030101010101" pitchFamily="2" charset="-122"/>
            </a:endParaRPr>
          </a:p>
          <a:p>
            <a:pPr marL="0" indent="0">
              <a:buNone/>
            </a:pPr>
            <a:endParaRPr lang="zh-CN" altLang="zh-CN" sz="1800" b="1" dirty="0">
              <a:ea typeface="宋体" panose="02010600030101010101" pitchFamily="2" charset="-122"/>
            </a:endParaRPr>
          </a:p>
          <a:p>
            <a:endParaRPr lang="en-US" altLang="zh-CN" sz="1800" b="1" dirty="0">
              <a:ea typeface="宋体" panose="02010600030101010101" pitchFamily="2" charset="-122"/>
            </a:endParaRPr>
          </a:p>
          <a:p>
            <a:endParaRPr lang="zh-CN" altLang="zh-CN" sz="1800" b="1" dirty="0"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739C7C"/>
              </a:solidFill>
              <a:effectLst/>
              <a:latin typeface="宋体" panose="02010600030101010101" pitchFamily="2" charset="-122"/>
              <a:ea typeface="Arial Unicode MS"/>
              <a:cs typeface="宋体" panose="02010600030101010101" pitchFamily="2" charset="-122"/>
            </a:endParaRPr>
          </a:p>
          <a:p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30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>
            <a:extLst>
              <a:ext uri="{FF2B5EF4-FFF2-40B4-BE49-F238E27FC236}">
                <a16:creationId xmlns="" xmlns:a16="http://schemas.microsoft.com/office/drawing/2014/main" id="{EBEFECF0-A98C-4848-850A-86097300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312" y="1756770"/>
            <a:ext cx="11273706" cy="4874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B050"/>
                </a:solidFill>
                <a:ea typeface="宋体" panose="02010600030101010101" pitchFamily="2" charset="-122"/>
              </a:rPr>
              <a:t>1978</a:t>
            </a:r>
            <a:r>
              <a:rPr lang="zh-CN" altLang="en-US" sz="2400" b="1" dirty="0">
                <a:solidFill>
                  <a:srgbClr val="00B050"/>
                </a:solidFill>
                <a:ea typeface="宋体" panose="02010600030101010101" pitchFamily="2" charset="-122"/>
              </a:rPr>
              <a:t>年</a:t>
            </a:r>
            <a:r>
              <a:rPr lang="en-US" altLang="zh-CN" sz="2400" b="1" dirty="0">
                <a:solidFill>
                  <a:srgbClr val="00B050"/>
                </a:solidFill>
                <a:ea typeface="宋体" panose="02010600030101010101" pitchFamily="2" charset="-122"/>
              </a:rPr>
              <a:t>12</a:t>
            </a:r>
            <a:r>
              <a:rPr lang="zh-CN" altLang="en-US" sz="2400" b="1" dirty="0">
                <a:solidFill>
                  <a:srgbClr val="00B050"/>
                </a:solidFill>
                <a:ea typeface="宋体" panose="02010600030101010101" pitchFamily="2" charset="-122"/>
              </a:rPr>
              <a:t>月十一届三中全会后</a:t>
            </a:r>
            <a:r>
              <a:rPr lang="zh-CN" altLang="en-US" sz="2400" b="1" dirty="0">
                <a:ea typeface="宋体" panose="02010600030101010101" pitchFamily="2" charset="-122"/>
              </a:rPr>
              <a:t>，开启了改革开放新时期我国的国防建设新阶段。从</a:t>
            </a:r>
            <a:r>
              <a:rPr lang="en-US" altLang="zh-CN" sz="2400" b="1" dirty="0">
                <a:solidFill>
                  <a:srgbClr val="231916"/>
                </a:solidFill>
                <a:ea typeface="宋体" panose="02010600030101010101" pitchFamily="2" charset="-122"/>
              </a:rPr>
              <a:t>20</a:t>
            </a:r>
            <a:r>
              <a:rPr lang="zh-CN" altLang="en-US" sz="2400" b="1" dirty="0">
                <a:solidFill>
                  <a:srgbClr val="231916"/>
                </a:solidFill>
                <a:ea typeface="宋体" panose="02010600030101010101" pitchFamily="2" charset="-122"/>
              </a:rPr>
              <a:t>世纪</a:t>
            </a:r>
            <a:r>
              <a:rPr lang="en-US" altLang="zh-CN" sz="2400" b="1" dirty="0">
                <a:solidFill>
                  <a:srgbClr val="231916"/>
                </a:solidFill>
                <a:ea typeface="宋体" panose="02010600030101010101" pitchFamily="2" charset="-122"/>
              </a:rPr>
              <a:t>90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年代开始，我国国防和军队建设所处的历史条件发生了深刻变化，苏联解体、东欧剧变，国际战略格局出现重大转变，世界科技革命日新月异，世界新军事革命迅猛推进，江泽民提出的国防和军队建设思想引领这一时期的国防建设。</a:t>
            </a:r>
            <a:endParaRPr lang="en-US" altLang="zh-CN" sz="24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进入</a:t>
            </a:r>
            <a:r>
              <a:rPr lang="en-US" altLang="zh-CN" sz="24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21</a:t>
            </a:r>
            <a:r>
              <a:rPr lang="zh-CN" altLang="zh-CN" sz="24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世纪后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，国际国内形势发生了大变革、大调整，国际战略环境复杂多变，国内改革开放和中国特色社会主义建设进入攻坚阶段。胡锦涛从科学发展高度指导我国国防和军队现代化建设。</a:t>
            </a:r>
            <a:endParaRPr lang="en-US" altLang="zh-CN" sz="24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0070C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zh-CN" sz="1800" dirty="0">
              <a:solidFill>
                <a:srgbClr val="0070C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我国历史回顾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052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64" y="1565219"/>
            <a:ext cx="11377354" cy="473764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zh-CN" sz="20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2012</a:t>
            </a:r>
            <a:r>
              <a:rPr lang="zh-CN" altLang="zh-CN" sz="20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0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altLang="zh-CN" sz="20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月党的十八大以来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，习近平立足中国特色社会主义事业全局，围绕强军兴军伟大实践，创造性</a:t>
            </a:r>
            <a:r>
              <a:rPr lang="zh-CN" altLang="en-US" sz="20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提出了一系列新思想、新观点、新论断、新举措，形成的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习近平强军思想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，开启了新时代强军兴军的新征程，引领着国防建设进入新时代。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新时代中国国防和军队建设的</a:t>
            </a:r>
            <a:r>
              <a:rPr lang="zh-CN" altLang="zh-CN" sz="20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战略目标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是：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到</a:t>
            </a:r>
            <a:r>
              <a:rPr lang="en-US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年基本实现机械化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，信息化建设取得重大进展，战略能力有大的提升。同国家现代化进程相一致，全面推进军事理论现代化、军队组织形态现代化、军事人员现代化、武器装备现代化，力争到</a:t>
            </a:r>
            <a:r>
              <a:rPr lang="en-US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2035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年基本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实现国防和军队现代化，到</a:t>
            </a:r>
            <a:r>
              <a:rPr lang="en-US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21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世纪中叶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把人民军队</a:t>
            </a:r>
            <a:r>
              <a:rPr lang="zh-CN" altLang="zh-CN" sz="20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全面建成世界一流军队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历史回顾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583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历史与启示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历史启示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14400" y="1603571"/>
            <a:ext cx="108909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．经济发展是国防强大的基础，国防强大是经济发展的保障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．政治开明是国防巩固的根本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．科技进步是国防有力的保证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4</a:t>
            </a: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．国家的统一和民族的团结是国防强大的关键</a:t>
            </a:r>
          </a:p>
        </p:txBody>
      </p:sp>
    </p:spTree>
    <p:extLst>
      <p:ext uri="{BB962C8B-B14F-4D97-AF65-F5344CB8AC3E}">
        <p14:creationId xmlns:p14="http://schemas.microsoft.com/office/powerpoint/2010/main" val="18909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908" y="1512928"/>
            <a:ext cx="11049109" cy="450573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b="1" spc="-25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现代国防观，也称为大国防观</a:t>
            </a:r>
            <a:r>
              <a:rPr lang="zh-CN" altLang="zh-CN" sz="1800" b="1" spc="-25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，是建立</a:t>
            </a:r>
            <a:r>
              <a:rPr lang="zh-CN" altLang="zh-CN" sz="1800" b="1" spc="-25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在国家综</a:t>
            </a:r>
            <a:r>
              <a:rPr lang="zh-CN" altLang="zh-CN" sz="1800" b="1" spc="-30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合实力基础上</a:t>
            </a:r>
            <a:r>
              <a:rPr lang="zh-CN" altLang="zh-CN" sz="1800" b="1" spc="-30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的国防。国防体现的是一个国家的综合国力，是一个国家的整体力量。</a:t>
            </a:r>
            <a:endParaRPr lang="en-US" altLang="zh-CN" sz="1800" b="1" spc="-30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 b="1" dirty="0">
                <a:solidFill>
                  <a:srgbClr val="0070C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Arial Unicode MS"/>
              </a:rPr>
              <a:t>（一）现代国防观的内涵</a:t>
            </a:r>
          </a:p>
          <a:p>
            <a:pPr>
              <a:lnSpc>
                <a:spcPct val="150000"/>
              </a:lnSpc>
            </a:pPr>
            <a:r>
              <a:rPr lang="zh-CN" altLang="zh-CN" sz="1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现代国防观念，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是指国家为确保本国的主权、安全及国家整体利益不受侵犯而采取的政治、经济、军事、科技、外交、文化、教育等</a:t>
            </a:r>
            <a:r>
              <a:rPr lang="zh-CN" altLang="zh-CN" sz="1800" b="1" dirty="0">
                <a:solidFill>
                  <a:srgbClr val="0070C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各种措施的总和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现代国防意识作为一种新的国家防务观念，是建立在新的</a:t>
            </a: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国家利益观</a:t>
            </a: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”“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国家安全观</a:t>
            </a: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”“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国家实力观</a:t>
            </a: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国家疆土观</a:t>
            </a:r>
            <a:r>
              <a:rPr lang="en-US" altLang="zh-CN" sz="18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等基础之上的。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它以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全方位的视角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透视国家的防务体系，以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综合国力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衡量国家的安全程度。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主要包括：</a:t>
            </a: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既要保卫领土、领海、领空，又要把防卫措施伸向远洋、太空以及思想文化领域的观念；</a:t>
            </a:r>
            <a:endParaRPr lang="en-US" altLang="zh-CN" sz="18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国防力量包括军队实际作战能力，以及自然力、政治经济力、科技能力、精神力量等在内的实力观念</a:t>
            </a:r>
            <a:r>
              <a:rPr lang="zh-CN" altLang="zh-CN" sz="1800" b="1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800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现代国防观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20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>
            <a:extLst>
              <a:ext uri="{FF2B5EF4-FFF2-40B4-BE49-F238E27FC236}">
                <a16:creationId xmlns="" xmlns:a16="http://schemas.microsoft.com/office/drawing/2014/main" id="{EBEFECF0-A98C-4848-850A-86097300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661" y="1458832"/>
            <a:ext cx="11322596" cy="52012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solidFill>
                  <a:srgbClr val="0070C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Arial Unicode MS"/>
              </a:rPr>
              <a:t>（二）现代国防观的特点</a:t>
            </a:r>
            <a:endParaRPr lang="en-US" altLang="zh-CN" sz="2400" b="1" dirty="0">
              <a:solidFill>
                <a:srgbClr val="0070C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现代国防观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新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，主要表现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在四方面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zh-CN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．国防领域的</a:t>
            </a:r>
            <a:r>
              <a:rPr lang="zh-CN" altLang="en-US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739C7C"/>
                </a:solidFill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扩大</a:t>
            </a:r>
            <a:r>
              <a:rPr lang="zh-CN" altLang="en-US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”：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包括现实世界、虚拟世界以及无形世界。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现实世界</a:t>
            </a:r>
            <a:r>
              <a:rPr lang="zh-CN" altLang="en-US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国防领域除了传统的领土、领海、领空，还要把防卫措施伸向远洋、太空，以及世界各地。因为我们还要维护世界和平和世界范围内的国家利益。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虚拟世界</a:t>
            </a:r>
            <a:r>
              <a:rPr lang="zh-CN" altLang="en-US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主要指的是网络空间，随着网络技术的发展，网络战已经成为一种破坏性极强的顶级作战形式。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无形世界</a:t>
            </a:r>
            <a:r>
              <a:rPr lang="zh-CN" altLang="en-US" sz="20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不仅仅指无形的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物质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，如电、磁，还指无形的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精神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solidFill>
                <a:srgbClr val="23191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在现代高技术局部战争中，战斗可以同时在海、陆、空、天、电磁、网络等多维空间展开，因而，对其的防范与应对也必须是多维的</a:t>
            </a:r>
            <a:r>
              <a:rPr lang="zh-CN" altLang="zh-CN" sz="2000" b="1" dirty="0" smtClean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现代国防观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427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>
            <a:extLst>
              <a:ext uri="{FF2B5EF4-FFF2-40B4-BE49-F238E27FC236}">
                <a16:creationId xmlns="" xmlns:a16="http://schemas.microsoft.com/office/drawing/2014/main" id="{EBEFECF0-A98C-4848-850A-86097300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34" y="1570747"/>
            <a:ext cx="11235014" cy="4453761"/>
          </a:xfrm>
        </p:spPr>
        <p:txBody>
          <a:bodyPr>
            <a:normAutofit/>
          </a:bodyPr>
          <a:lstStyle/>
          <a:p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．国防职能的“补全”</a:t>
            </a:r>
            <a:endParaRPr lang="en-US" altLang="zh-CN" sz="2000" b="1" dirty="0">
              <a:solidFill>
                <a:srgbClr val="739C7C"/>
              </a:solidFill>
              <a:effectLst/>
              <a:latin typeface="宋体" panose="02010600030101010101" pitchFamily="2" charset="-122"/>
              <a:ea typeface="Arial Unicode MS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当今时代，对国家安全的威胁来自多个方面，且</a:t>
            </a:r>
            <a:r>
              <a:rPr lang="zh-CN" altLang="zh-CN" sz="2000" b="1" dirty="0">
                <a:solidFill>
                  <a:srgbClr val="00B05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传统安全问题与非传统安全问题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并存，国际安全与国内安全关联密切，公共安全与国家安全问题界限模糊。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这样，我们不仅要防范可能的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局部战争和武装冲突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、要思考如何有效地应对未来可能发生的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高技术局部战争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，还要应对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生态安全、经济安全、能源安全、信息安全、意识形态安全、社会安全以及自然灾害、灾难事故、公共卫生事件、突发事件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，甚至还要警惕那些可能演变为国内安全问题的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国际安全问题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如世界金融危机、</a:t>
            </a:r>
            <a:r>
              <a:rPr lang="zh-CN" altLang="en-US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0070C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颜色革命</a:t>
            </a:r>
            <a:r>
              <a:rPr lang="zh-CN" altLang="en-US" sz="2000" b="1" dirty="0">
                <a:solidFill>
                  <a:srgbClr val="0070C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等。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传统上，国防的主要职能是</a:t>
            </a:r>
            <a:r>
              <a:rPr lang="zh-CN" altLang="en-US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应战</a:t>
            </a:r>
            <a:r>
              <a:rPr lang="zh-CN" altLang="en-US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，但对于非传统安全的新型安全问题来说，现代国防还必须具有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C00000"/>
                </a:solidFill>
                <a:ea typeface="宋体" panose="02010600030101010101" pitchFamily="2" charset="-122"/>
              </a:rPr>
              <a:t>应急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的功能。应战与应急功能的结合是时代对现代国防的要求。</a:t>
            </a:r>
            <a:endParaRPr lang="en-US" altLang="zh-CN" sz="2000" b="1" dirty="0">
              <a:solidFill>
                <a:srgbClr val="739C7C"/>
              </a:solidFill>
              <a:effectLst/>
              <a:latin typeface="宋体" panose="02010600030101010101" pitchFamily="2" charset="-122"/>
              <a:ea typeface="Arial Unicode MS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现代国防观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876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068" y="1529717"/>
            <a:ext cx="11307198" cy="512546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spc="-5" dirty="0">
                <a:solidFill>
                  <a:srgbClr val="739C7C"/>
                </a:solidFill>
                <a:effectLst/>
                <a:ea typeface="Arial Unicode MS"/>
                <a:cs typeface="宋体" panose="02010600030101010101" pitchFamily="2" charset="-122"/>
              </a:rPr>
              <a:t>3. </a:t>
            </a:r>
            <a:r>
              <a:rPr lang="zh-CN" altLang="zh-CN" sz="2000" b="1" spc="-5" dirty="0">
                <a:solidFill>
                  <a:srgbClr val="739C7C"/>
                </a:solidFill>
                <a:effectLst/>
                <a:ea typeface="Arial Unicode MS"/>
                <a:cs typeface="宋体" panose="02010600030101010101" pitchFamily="2" charset="-122"/>
              </a:rPr>
              <a:t>国防能力的“多元”</a:t>
            </a:r>
            <a:endParaRPr lang="en-US" altLang="zh-CN" sz="2000" b="1" spc="-5" dirty="0">
              <a:solidFill>
                <a:srgbClr val="739C7C"/>
              </a:solidFill>
              <a:effectLst/>
              <a:ea typeface="Arial Unicode MS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spc="25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在全球化的大背景下，国家安全需求多元化，这同时也造就了国家安全能力的多元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化。如前所述，我国《国防法》对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国防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界定，实际就是大国防观的体现，是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依靠政治、经济、军事、外交、科技、文化、教育、工业、农业等诸多方面的因素实现国家安全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的国防，是建立在国家综合实力基础上的国防。正如国防不等于军队，强大的国防也绝不仅仅是强大的军事力量。在现代国防观的视角下，上述诸多因素既是国防的有效手段，也是国防力量的重要组成部分。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zh-CN" sz="2000" b="1" dirty="0">
                <a:solidFill>
                  <a:srgbClr val="739C7C"/>
                </a:solidFill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．国防动员的“增强”</a:t>
            </a:r>
            <a:endParaRPr lang="en-US" altLang="zh-CN" sz="2000" b="1" dirty="0">
              <a:solidFill>
                <a:srgbClr val="739C7C"/>
              </a:solidFill>
              <a:latin typeface="宋体" panose="02010600030101010101" pitchFamily="2" charset="-122"/>
              <a:ea typeface="Arial Unicode MS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信息化战争是以国家整体实力为基础的体系对抗，它要求各国彻底摒弃军民分割、分离的传统模式，走国防建设融入国家经济社会发展体系之路，将国防科技工业发展融入经济社会发展整体规划之中，以国家整体经济和科技实力支撑国防和军队建设，</a:t>
            </a:r>
            <a:r>
              <a:rPr lang="zh-CN" altLang="zh-CN" sz="2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深入贯彻实施军民融合发展战略。</a:t>
            </a:r>
          </a:p>
          <a:p>
            <a:endParaRPr lang="zh-CN" altLang="zh-CN" sz="18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现代国防观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230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一、教学班组成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1475712" y="1497875"/>
            <a:ext cx="10315694" cy="4702628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50" tIns="99550" rIns="99550" bIns="99550" numCol="1" spcCol="1270" anchor="b" anchorCtr="0">
            <a:noAutofit/>
          </a:bodyPr>
          <a:lstStyle/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任课教师：胡振华（兼职军事理论课教师）</a:t>
            </a:r>
            <a:endParaRPr lang="en-US" altLang="zh-CN" sz="29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教学班构成：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农学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3-4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，生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1-2</a:t>
            </a:r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学委（班级课程联系人）：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农学</a:t>
            </a:r>
            <a:r>
              <a:rPr lang="en-US" altLang="zh-CN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班李壮壮、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班林家辉，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生技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班朱瑞基、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群：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941851513</a:t>
            </a:r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网络课程平台：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路径：马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院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军事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理论课程</a:t>
            </a:r>
            <a:r>
              <a:rPr lang="en-US" altLang="zh-CN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知识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体系和试题库路径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：课程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军事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理论课程试题库路径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拓展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教学资源</a:t>
            </a:r>
            <a:r>
              <a:rPr lang="en-US" altLang="zh-CN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资源库，或试题库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9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zh-CN" altLang="en-US" sz="29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</a:t>
            </a:r>
            <a:r>
              <a:rPr lang="zh-CN" altLang="en-US" sz="2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星课程门户：</a:t>
            </a:r>
            <a:r>
              <a:rPr lang="en-US" altLang="zh-CN" sz="2400" u="sng" dirty="0"/>
              <a:t> https://</a:t>
            </a:r>
            <a:r>
              <a:rPr lang="en-US" altLang="zh-CN" sz="2400" u="sng" dirty="0" smtClean="0"/>
              <a:t>mooc1.chaoxing.com/course/220119294.html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9090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30F32DB-2FDB-45CB-B4BA-05D10C1F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852" y="1382995"/>
            <a:ext cx="10967222" cy="547659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zh-CN" sz="26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（三）如何树立现代国防观</a:t>
            </a:r>
            <a:endParaRPr lang="en-US" altLang="zh-CN" sz="26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要树立现代国防观念，应该在思想和行动上，坚持做到以下五个方面：</a:t>
            </a:r>
            <a:endParaRPr lang="zh-CN" altLang="zh-CN" sz="20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spc="-5" dirty="0">
                <a:solidFill>
                  <a:srgbClr val="739C7C"/>
                </a:solidFill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zh-CN" sz="2000" b="1" spc="-5" dirty="0">
                <a:solidFill>
                  <a:srgbClr val="739C7C"/>
                </a:solidFill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．坚持提高核心军事能力与非战争军事行动能力并重</a:t>
            </a:r>
            <a:endParaRPr lang="zh-CN" altLang="zh-CN" sz="20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我们既要为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夺取战争胜利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做好充分准备，也要为完成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抢险救灾、处置突发事件、维护国家稳定、遂行国内重大活动安全警卫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以及</a:t>
            </a:r>
            <a:r>
              <a:rPr lang="zh-CN" altLang="zh-CN" sz="20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参加国际维和</a:t>
            </a:r>
            <a:r>
              <a:rPr lang="zh-CN" altLang="zh-CN" sz="20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等非战争军事行动不断提升部队的战斗力。</a:t>
            </a: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．坚持维护疆域安全与全时空安全并重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zh-CN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．坚持维护现实世界安全与虚拟世界安全并重</a:t>
            </a:r>
            <a:endParaRPr lang="zh-CN" altLang="zh-CN" sz="2000" b="1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zh-CN" sz="2000" b="1" dirty="0">
                <a:solidFill>
                  <a:srgbClr val="739C7C"/>
                </a:solidFill>
                <a:effectLst/>
                <a:latin typeface="宋体" panose="02010600030101010101" pitchFamily="2" charset="-122"/>
                <a:ea typeface="Arial Unicode MS"/>
                <a:cs typeface="宋体" panose="02010600030101010101" pitchFamily="2" charset="-122"/>
              </a:rPr>
              <a:t>．坚持走军民融合发展之路，军与民并重</a:t>
            </a:r>
            <a:endParaRPr lang="en-US" altLang="zh-CN" sz="2000" b="1" dirty="0">
              <a:solidFill>
                <a:srgbClr val="739C7C"/>
              </a:solidFill>
              <a:effectLst/>
              <a:latin typeface="宋体" panose="02010600030101010101" pitchFamily="2" charset="-122"/>
              <a:ea typeface="Arial Unicode MS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100" b="1" dirty="0">
                <a:solidFill>
                  <a:srgbClr val="231916"/>
                </a:solidFill>
                <a:ea typeface="宋体" panose="02010600030101010101" pitchFamily="2" charset="-122"/>
              </a:rPr>
              <a:t>现代国防的概念，早已不是攻城略地与守城保安了，是整体国防、体系国防，是</a:t>
            </a:r>
            <a:r>
              <a:rPr lang="zh-CN" altLang="zh-CN" sz="2100" b="1" dirty="0">
                <a:solidFill>
                  <a:srgbClr val="C00000"/>
                </a:solidFill>
                <a:ea typeface="宋体" panose="02010600030101010101" pitchFamily="2" charset="-122"/>
              </a:rPr>
              <a:t>以军队为主、军地联合</a:t>
            </a:r>
            <a:r>
              <a:rPr lang="zh-CN" altLang="zh-CN" sz="2100" b="1" dirty="0">
                <a:solidFill>
                  <a:srgbClr val="231916"/>
                </a:solidFill>
                <a:ea typeface="宋体" panose="02010600030101010101" pitchFamily="2" charset="-122"/>
              </a:rPr>
              <a:t>的国防，所以必须走军民融合发展的道路。</a:t>
            </a:r>
            <a:endParaRPr lang="en-US" altLang="zh-CN" sz="21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739C7C"/>
                </a:solidFill>
                <a:effectLst/>
                <a:latin typeface="Arial Unicode MS"/>
                <a:cs typeface="宋体" panose="02010600030101010101" pitchFamily="2" charset="-122"/>
              </a:rPr>
              <a:t>5</a:t>
            </a:r>
            <a:r>
              <a:rPr lang="zh-CN" altLang="zh-CN" sz="2000" b="1" dirty="0">
                <a:solidFill>
                  <a:srgbClr val="739C7C"/>
                </a:solidFill>
                <a:effectLst/>
                <a:ea typeface="Arial Unicode MS"/>
                <a:cs typeface="宋体" panose="02010600030101010101" pitchFamily="2" charset="-122"/>
              </a:rPr>
              <a:t>．坚持把传统军事理论与现代科技相</a:t>
            </a:r>
            <a:r>
              <a:rPr lang="zh-CN" altLang="zh-CN" sz="2000" b="1" dirty="0" smtClean="0">
                <a:solidFill>
                  <a:srgbClr val="739C7C"/>
                </a:solidFill>
                <a:effectLst/>
                <a:ea typeface="Arial Unicode MS"/>
                <a:cs typeface="宋体" panose="02010600030101010101" pitchFamily="2" charset="-122"/>
              </a:rPr>
              <a:t>结合</a:t>
            </a:r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（二）国防概述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现代国防观</a:t>
            </a:r>
            <a:endParaRPr lang="zh-CN" altLang="zh-CN" sz="40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805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素材天下网 sucaitianx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2341" y="0"/>
            <a:ext cx="4238074" cy="238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" y="1651226"/>
            <a:ext cx="12190413" cy="1309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7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谢  谢</a:t>
            </a:r>
            <a:r>
              <a:rPr lang="zh-CN" altLang="en-US" sz="7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！</a:t>
            </a:r>
          </a:p>
        </p:txBody>
      </p:sp>
      <p:grpSp>
        <p:nvGrpSpPr>
          <p:cNvPr id="2" name="组合 6"/>
          <p:cNvGrpSpPr/>
          <p:nvPr/>
        </p:nvGrpSpPr>
        <p:grpSpPr>
          <a:xfrm>
            <a:off x="5801428" y="5499043"/>
            <a:ext cx="5695914" cy="1119609"/>
            <a:chOff x="6578600" y="5511629"/>
            <a:chExt cx="4909256" cy="1092371"/>
          </a:xfrm>
        </p:grpSpPr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3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3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1" name="图片 10" descr="201312128152626774.jpg"/>
            <p:cNvPicPr>
              <a:picLocks noChangeAspect="1"/>
            </p:cNvPicPr>
            <p:nvPr/>
          </p:nvPicPr>
          <p:blipFill>
            <a:blip r:embed="rId3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349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、课程介绍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06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二、课程介绍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1475712" y="1527329"/>
            <a:ext cx="9984768" cy="2591825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50" tIns="99550" rIns="99550" bIns="99550" numCol="1" spcCol="1270" anchor="b" anchorCtr="0">
            <a:noAutofit/>
          </a:bodyPr>
          <a:lstStyle/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1. </a:t>
            </a:r>
            <a:r>
              <a:rPr lang="zh-CN" altLang="en-US" sz="2900" dirty="0" smtClean="0"/>
              <a:t>普通高等学校通识教育必修课。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2. </a:t>
            </a:r>
            <a:r>
              <a:rPr lang="zh-CN" altLang="en-US" sz="2900" dirty="0" smtClean="0"/>
              <a:t>开课</a:t>
            </a:r>
            <a:r>
              <a:rPr lang="zh-CN" altLang="en-US" sz="2900" dirty="0"/>
              <a:t>学院：马克思主义学院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3. 2</a:t>
            </a:r>
            <a:r>
              <a:rPr lang="zh-CN" altLang="en-US" sz="2900" dirty="0" smtClean="0"/>
              <a:t>学分</a:t>
            </a:r>
            <a:r>
              <a:rPr lang="en-US" altLang="zh-CN" sz="2900" dirty="0" smtClean="0"/>
              <a:t>36</a:t>
            </a:r>
            <a:r>
              <a:rPr lang="zh-CN" altLang="en-US" sz="2900" dirty="0" smtClean="0"/>
              <a:t>学时：课堂</a:t>
            </a:r>
            <a:r>
              <a:rPr lang="zh-CN" altLang="en-US" sz="2900" dirty="0"/>
              <a:t>教学</a:t>
            </a:r>
            <a:r>
              <a:rPr lang="en-US" altLang="zh-CN" sz="2900" dirty="0"/>
              <a:t>28</a:t>
            </a:r>
            <a:r>
              <a:rPr lang="zh-CN" altLang="en-US" sz="2900" dirty="0"/>
              <a:t>学时（</a:t>
            </a:r>
            <a:r>
              <a:rPr lang="en-US" altLang="zh-CN" sz="2900" dirty="0"/>
              <a:t>14</a:t>
            </a:r>
            <a:r>
              <a:rPr lang="zh-CN" altLang="en-US" sz="2900" dirty="0"/>
              <a:t>次</a:t>
            </a:r>
            <a:r>
              <a:rPr lang="zh-CN" altLang="en-US" sz="2900" dirty="0" smtClean="0"/>
              <a:t>课，课表</a:t>
            </a:r>
            <a:r>
              <a:rPr lang="en-US" altLang="zh-CN" sz="2900" dirty="0" smtClean="0"/>
              <a:t>5-18</a:t>
            </a:r>
            <a:r>
              <a:rPr lang="zh-CN" altLang="en-US" sz="2900" dirty="0" smtClean="0"/>
              <a:t>周），</a:t>
            </a:r>
            <a:r>
              <a:rPr lang="zh-CN" altLang="en-US" sz="2900" dirty="0"/>
              <a:t>专题</a:t>
            </a:r>
            <a:r>
              <a:rPr lang="zh-CN" altLang="en-US" sz="2900" dirty="0" smtClean="0"/>
              <a:t>辅导</a:t>
            </a:r>
            <a:r>
              <a:rPr lang="en-US" altLang="zh-CN" sz="2900" dirty="0" smtClean="0"/>
              <a:t>8</a:t>
            </a:r>
            <a:r>
              <a:rPr lang="zh-CN" altLang="en-US" sz="2900" dirty="0" smtClean="0"/>
              <a:t>学时。</a:t>
            </a:r>
            <a:endParaRPr lang="en-US" altLang="zh-CN" sz="2900" dirty="0" smtClean="0"/>
          </a:p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4. </a:t>
            </a:r>
            <a:r>
              <a:rPr lang="zh-CN" altLang="en-US" sz="2900" dirty="0" smtClean="0"/>
              <a:t>五</a:t>
            </a:r>
            <a:r>
              <a:rPr lang="zh-CN" altLang="en-US" sz="2900" dirty="0"/>
              <a:t>个专题</a:t>
            </a:r>
            <a:r>
              <a:rPr lang="zh-CN" altLang="en-US" sz="2900" dirty="0">
                <a:sym typeface="+mn-ea"/>
              </a:rPr>
              <a:t>十四章</a:t>
            </a:r>
            <a:r>
              <a:rPr lang="zh-CN" altLang="en-US" sz="2900" dirty="0" smtClean="0">
                <a:sym typeface="+mn-ea"/>
              </a:rPr>
              <a:t>：</a:t>
            </a:r>
            <a:endParaRPr lang="zh-CN" altLang="en-US" sz="2900" dirty="0"/>
          </a:p>
        </p:txBody>
      </p:sp>
      <p:sp>
        <p:nvSpPr>
          <p:cNvPr id="6" name="文本框 2"/>
          <p:cNvSpPr txBox="1"/>
          <p:nvPr/>
        </p:nvSpPr>
        <p:spPr>
          <a:xfrm>
            <a:off x="5937826" y="3474358"/>
            <a:ext cx="2971044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</a:rPr>
              <a:t>中国国防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</a:rPr>
              <a:t>国家安全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</a:rPr>
              <a:t>军事思想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</a:rPr>
              <a:t>现代战争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</a:rPr>
              <a:t>信息化装备</a:t>
            </a:r>
          </a:p>
        </p:txBody>
      </p:sp>
    </p:spTree>
    <p:extLst>
      <p:ext uri="{BB962C8B-B14F-4D97-AF65-F5344CB8AC3E}">
        <p14:creationId xmlns:p14="http://schemas.microsoft.com/office/powerpoint/2010/main" val="37693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二、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课程介绍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1475712" y="1527330"/>
            <a:ext cx="9984768" cy="527893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50" tIns="99550" rIns="99550" bIns="99550" numCol="1" spcCol="1270" anchor="b" anchorCtr="0">
            <a:noAutofit/>
          </a:bodyPr>
          <a:lstStyle/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dirty="0" smtClean="0"/>
              <a:t>5. </a:t>
            </a:r>
            <a:r>
              <a:rPr lang="zh-CN" altLang="en-US" sz="2900" dirty="0" smtClean="0"/>
              <a:t>教师所用教材</a:t>
            </a:r>
            <a:endParaRPr lang="zh-CN" altLang="en-US" sz="2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74" y="1959429"/>
            <a:ext cx="3233081" cy="459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49" y="1959430"/>
            <a:ext cx="3286519" cy="459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965" y="1959429"/>
            <a:ext cx="3310970" cy="4598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81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二、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课程介绍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975360" y="1527329"/>
            <a:ext cx="5495109" cy="3967780"/>
          </a:xfrm>
          <a:custGeom>
            <a:avLst/>
            <a:gdLst>
              <a:gd name="connsiteX0" fmla="*/ 0 w 1059169"/>
              <a:gd name="connsiteY0" fmla="*/ 0 h 2198926"/>
              <a:gd name="connsiteX1" fmla="*/ 1059169 w 1059169"/>
              <a:gd name="connsiteY1" fmla="*/ 0 h 2198926"/>
              <a:gd name="connsiteX2" fmla="*/ 1059169 w 1059169"/>
              <a:gd name="connsiteY2" fmla="*/ 2198926 h 2198926"/>
              <a:gd name="connsiteX3" fmla="*/ 0 w 1059169"/>
              <a:gd name="connsiteY3" fmla="*/ 2198926 h 2198926"/>
              <a:gd name="connsiteX4" fmla="*/ 0 w 1059169"/>
              <a:gd name="connsiteY4" fmla="*/ 0 h 21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69" h="2198926">
                <a:moveTo>
                  <a:pt x="0" y="0"/>
                </a:moveTo>
                <a:lnTo>
                  <a:pt x="1059169" y="0"/>
                </a:lnTo>
                <a:lnTo>
                  <a:pt x="1059169" y="2198926"/>
                </a:lnTo>
                <a:lnTo>
                  <a:pt x="0" y="21989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50" tIns="99550" rIns="99550" bIns="99550" numCol="1" spcCol="1270" anchor="b" anchorCtr="0">
            <a:noAutofit/>
          </a:bodyPr>
          <a:lstStyle/>
          <a:p>
            <a:pPr defTabSz="622260">
              <a:spcBef>
                <a:spcPct val="0"/>
              </a:spcBef>
              <a:spcAft>
                <a:spcPts val="600"/>
              </a:spcAft>
            </a:pPr>
            <a:r>
              <a:rPr lang="en-US" altLang="zh-CN" sz="2900" b="1" dirty="0">
                <a:sym typeface="+mn-ea"/>
              </a:rPr>
              <a:t>5. </a:t>
            </a:r>
            <a:r>
              <a:rPr lang="zh-CN" altLang="en-US" sz="2900" b="1" dirty="0" smtClean="0">
                <a:sym typeface="+mn-ea"/>
              </a:rPr>
              <a:t>学习的</a:t>
            </a:r>
            <a:r>
              <a:rPr lang="zh-CN" altLang="en-US" sz="2900" b="1" dirty="0">
                <a:sym typeface="+mn-ea"/>
              </a:rPr>
              <a:t>意义与作用</a:t>
            </a:r>
            <a:endParaRPr lang="zh-CN" altLang="en-US" sz="2900" b="1" dirty="0"/>
          </a:p>
          <a:p>
            <a:pPr>
              <a:lnSpc>
                <a:spcPct val="150000"/>
              </a:lnSpc>
            </a:pP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</a:t>
            </a: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）增强</a:t>
            </a:r>
            <a:r>
              <a:rPr lang="zh-CN" altLang="en-US" sz="26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国防观念和国家安全意识</a:t>
            </a:r>
          </a:p>
          <a:p>
            <a:pPr>
              <a:lnSpc>
                <a:spcPct val="150000"/>
              </a:lnSpc>
            </a:pP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</a:t>
            </a: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）培养</a:t>
            </a:r>
            <a:r>
              <a:rPr lang="zh-CN" altLang="en-US" sz="26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爱国主义精神和集体主义观念</a:t>
            </a:r>
          </a:p>
          <a:p>
            <a:pPr>
              <a:lnSpc>
                <a:spcPct val="150000"/>
              </a:lnSpc>
            </a:pP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</a:t>
            </a: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）扩大</a:t>
            </a:r>
            <a:r>
              <a:rPr lang="zh-CN" altLang="en-US" sz="26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知识面</a:t>
            </a: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，改善</a:t>
            </a:r>
            <a:r>
              <a:rPr lang="zh-CN" altLang="en-US" sz="26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知识结构</a:t>
            </a:r>
          </a:p>
          <a:p>
            <a:pPr>
              <a:lnSpc>
                <a:spcPct val="150000"/>
              </a:lnSpc>
            </a:pP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4</a:t>
            </a: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）提高</a:t>
            </a:r>
            <a:r>
              <a:rPr lang="zh-CN" altLang="en-US" sz="26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综合</a:t>
            </a:r>
            <a:r>
              <a:rPr lang="zh-CN" altLang="en-US" sz="26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素质</a:t>
            </a:r>
            <a:endParaRPr lang="zh-CN" altLang="en-US" sz="2600" dirty="0"/>
          </a:p>
        </p:txBody>
      </p:sp>
      <p:sp>
        <p:nvSpPr>
          <p:cNvPr id="3" name="矩形 2"/>
          <p:cNvSpPr/>
          <p:nvPr/>
        </p:nvSpPr>
        <p:spPr>
          <a:xfrm>
            <a:off x="6518304" y="1688231"/>
            <a:ext cx="5429855" cy="4085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900" b="1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sym typeface="+mn-ea"/>
              </a:rPr>
              <a:t>6.</a:t>
            </a:r>
            <a:r>
              <a:rPr lang="zh-CN" altLang="en-US" sz="2900" b="1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sym typeface="+mn-ea"/>
              </a:rPr>
              <a:t> 学习方法</a:t>
            </a:r>
            <a:r>
              <a:rPr lang="zh-CN" altLang="en-US" sz="29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sym typeface="+mn-ea"/>
              </a:rPr>
              <a:t>及要求</a:t>
            </a:r>
            <a:endParaRPr lang="zh-CN" altLang="en-US" sz="2900" b="1" dirty="0">
              <a:solidFill>
                <a:schemeClr val="tx1">
                  <a:hueOff val="0"/>
                  <a:satOff val="0"/>
                  <a:lumOff val="0"/>
                  <a:alphaOff val="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）关心时事，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特别关注军事时事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热点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）依法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履行兵役义务，自觉接受国防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教育，履行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法律责任</a:t>
            </a: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）阅读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军事理论方面的论著书籍</a:t>
            </a: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4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）课堂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认真</a:t>
            </a:r>
            <a:r>
              <a:rPr lang="zh-CN" altLang="en-US" sz="2400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听讲，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勤于思考</a:t>
            </a:r>
          </a:p>
        </p:txBody>
      </p:sp>
    </p:spTree>
    <p:extLst>
      <p:ext uri="{BB962C8B-B14F-4D97-AF65-F5344CB8AC3E}">
        <p14:creationId xmlns:p14="http://schemas.microsoft.com/office/powerpoint/2010/main" val="107607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43800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三、考核说明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06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5015</Words>
  <Application>Microsoft Office PowerPoint</Application>
  <PresentationFormat>自定义</PresentationFormat>
  <Paragraphs>252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2" baseType="lpstr">
      <vt:lpstr>Arial Unicode MS</vt:lpstr>
      <vt:lpstr>等线</vt:lpstr>
      <vt:lpstr>黑体</vt:lpstr>
      <vt:lpstr>华文中宋</vt:lpstr>
      <vt:lpstr>宋体</vt:lpstr>
      <vt:lpstr>微软雅黑</vt:lpstr>
      <vt:lpstr>Arial</vt:lpstr>
      <vt:lpstr>Calibri</vt:lpstr>
      <vt:lpstr>Corbel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两个教育日</vt:lpstr>
      <vt:lpstr>PowerPoint 演示文稿</vt:lpstr>
      <vt:lpstr>五个方面理解</vt:lpstr>
      <vt:lpstr>PowerPoint 演示文稿</vt:lpstr>
      <vt:lpstr> </vt:lpstr>
      <vt:lpstr> 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sjk-hzh</dc:creator>
  <cp:lastModifiedBy>胡振华</cp:lastModifiedBy>
  <cp:revision>215</cp:revision>
  <cp:lastPrinted>2021-09-08T03:10:29Z</cp:lastPrinted>
  <dcterms:created xsi:type="dcterms:W3CDTF">2019-04-17T08:43:46Z</dcterms:created>
  <dcterms:modified xsi:type="dcterms:W3CDTF">2021-10-10T12:10:39Z</dcterms:modified>
</cp:coreProperties>
</file>