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63" r:id="rId3"/>
  </p:sldMasterIdLst>
  <p:notesMasterIdLst>
    <p:notesMasterId r:id="rId5"/>
  </p:notesMasterIdLst>
  <p:sldIdLst>
    <p:sldId id="316" r:id="rId4"/>
    <p:sldId id="353" r:id="rId6"/>
    <p:sldId id="836" r:id="rId7"/>
    <p:sldId id="11088820" r:id="rId8"/>
    <p:sldId id="290" r:id="rId9"/>
    <p:sldId id="297" r:id="rId10"/>
    <p:sldId id="261" r:id="rId11"/>
    <p:sldId id="11088821" r:id="rId12"/>
    <p:sldId id="355" r:id="rId13"/>
    <p:sldId id="334" r:id="rId14"/>
    <p:sldId id="335" r:id="rId15"/>
    <p:sldId id="356" r:id="rId16"/>
    <p:sldId id="11088774" r:id="rId17"/>
    <p:sldId id="11088775" r:id="rId18"/>
    <p:sldId id="11088650" r:id="rId19"/>
    <p:sldId id="11088776" r:id="rId20"/>
    <p:sldId id="358" r:id="rId21"/>
    <p:sldId id="11088785" r:id="rId22"/>
    <p:sldId id="11088786" r:id="rId23"/>
    <p:sldId id="11088787" r:id="rId24"/>
    <p:sldId id="11088789" r:id="rId25"/>
    <p:sldId id="11088764" r:id="rId26"/>
    <p:sldId id="11088765" r:id="rId27"/>
    <p:sldId id="11088766" r:id="rId28"/>
    <p:sldId id="1039" r:id="rId29"/>
    <p:sldId id="11088767" r:id="rId30"/>
    <p:sldId id="11088790" r:id="rId31"/>
    <p:sldId id="11088791" r:id="rId32"/>
    <p:sldId id="11088788" r:id="rId33"/>
    <p:sldId id="11088792" r:id="rId34"/>
    <p:sldId id="11088793" r:id="rId35"/>
    <p:sldId id="341" r:id="rId36"/>
    <p:sldId id="361" r:id="rId37"/>
    <p:sldId id="362" r:id="rId38"/>
    <p:sldId id="363" r:id="rId39"/>
    <p:sldId id="834" r:id="rId40"/>
    <p:sldId id="360" r:id="rId41"/>
  </p:sldIdLst>
  <p:sldSz cx="9144000" cy="5143500" type="screen16x9"/>
  <p:notesSz cx="6858000" cy="9144000"/>
  <p:custDataLst>
    <p:tags r:id="rId4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100"/>
    <a:srgbClr val="F1E60F"/>
    <a:srgbClr val="FFC381"/>
    <a:srgbClr val="FFBD66"/>
    <a:srgbClr val="FBE905"/>
    <a:srgbClr val="F2E600"/>
    <a:srgbClr val="0070C0"/>
    <a:srgbClr val="3568C1"/>
    <a:srgbClr val="C90000"/>
    <a:srgbClr val="FFAD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96" d="100"/>
          <a:sy n="96" d="100"/>
        </p:scale>
        <p:origin x="68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6" Type="http://schemas.openxmlformats.org/officeDocument/2006/relationships/tags" Target="tags/tag15.xml"/><Relationship Id="rId45" Type="http://schemas.openxmlformats.org/officeDocument/2006/relationships/commentAuthors" Target="commentAuthors.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F46CD1-1668-46E3-A910-6D8C0F1193A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BCD967-5C2A-4176-9658-5E92363C71A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BCD967-5C2A-4176-9658-5E92363C71A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88EDA8-AA38-4EC8-A4A2-C9E52DD3CCD9}"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BCD967-5C2A-4176-9658-5E92363C71A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3065D1B-8255-4EA3-AA7F-3C268E90A7F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C0BCD967-5C2A-4176-9658-5E92363C71A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C0BCD967-5C2A-4176-9658-5E92363C71A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BCD967-5C2A-4176-9658-5E92363C71A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BCD967-5C2A-4176-9658-5E92363C71A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C0BCD967-5C2A-4176-9658-5E92363C71A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幻灯片图像占位符 1"/>
          <p:cNvSpPr>
            <a:spLocks noGrp="1" noRot="1" noChangeAspect="1"/>
          </p:cNvSpPr>
          <p:nvPr>
            <p:ph type="sldImg"/>
          </p:nvPr>
        </p:nvSpPr>
        <p:spPr>
          <a:xfrm>
            <a:off x="685800" y="1143000"/>
            <a:ext cx="5486400" cy="3086100"/>
          </a:xfrm>
        </p:spPr>
      </p:sp>
      <p:sp>
        <p:nvSpPr>
          <p:cNvPr id="1048602" name="备注占位符 2"/>
          <p:cNvSpPr>
            <a:spLocks noGrp="1"/>
          </p:cNvSpPr>
          <p:nvPr>
            <p:ph type="body" idx="1"/>
          </p:nvPr>
        </p:nvSpPr>
        <p:spPr/>
        <p:txBody>
          <a:bodyPr/>
          <a:lstStyle/>
          <a:p>
            <a:endParaRPr lang="zh-CN" altLang="en-US"/>
          </a:p>
        </p:txBody>
      </p:sp>
      <p:sp>
        <p:nvSpPr>
          <p:cNvPr id="1048603" name="灯片编号占位符 3"/>
          <p:cNvSpPr>
            <a:spLocks noGrp="1"/>
          </p:cNvSpPr>
          <p:nvPr>
            <p:ph type="sldNum" sz="quarter" idx="10"/>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2" name="幻灯片图像占位符 1"/>
          <p:cNvSpPr>
            <a:spLocks noGrp="1" noRot="1" noChangeAspect="1"/>
          </p:cNvSpPr>
          <p:nvPr>
            <p:ph type="sldImg"/>
          </p:nvPr>
        </p:nvSpPr>
        <p:spPr>
          <a:xfrm>
            <a:off x="685800" y="1143000"/>
            <a:ext cx="5486400" cy="3086100"/>
          </a:xfrm>
        </p:spPr>
      </p:sp>
      <p:sp>
        <p:nvSpPr>
          <p:cNvPr id="1048613" name="备注占位符 2"/>
          <p:cNvSpPr>
            <a:spLocks noGrp="1"/>
          </p:cNvSpPr>
          <p:nvPr>
            <p:ph type="body" idx="1"/>
          </p:nvPr>
        </p:nvSpPr>
        <p:spPr/>
        <p:txBody>
          <a:bodyPr/>
          <a:lstStyle/>
          <a:p>
            <a:endParaRPr lang="zh-CN" altLang="en-US"/>
          </a:p>
        </p:txBody>
      </p:sp>
      <p:sp>
        <p:nvSpPr>
          <p:cNvPr id="1048614" name="灯片编号占位符 3"/>
          <p:cNvSpPr>
            <a:spLocks noGrp="1"/>
          </p:cNvSpPr>
          <p:nvPr>
            <p:ph type="sldNum" sz="quarter" idx="10"/>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BCD967-5C2A-4176-9658-5E92363C71A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BCD967-5C2A-4176-9658-5E92363C71A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zh-CN" altLang="en-US"/>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628650" y="1369219"/>
            <a:ext cx="7886700" cy="3263504"/>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628650" y="273844"/>
            <a:ext cx="5800725" cy="4358879"/>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30"/>
            <a:ext cx="9145656" cy="514257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700"/>
            <a:ext cx="7886700" cy="2139950"/>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28650" y="1370013"/>
            <a:ext cx="3867150" cy="3262312"/>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370013"/>
            <a:ext cx="3867150" cy="3262312"/>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1879600"/>
            <a:ext cx="3868737" cy="276225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1879600"/>
            <a:ext cx="3887788" cy="276225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628650" y="1369219"/>
            <a:ext cx="7886700" cy="326350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C565D6E-A807-424E-AC3F-D4F02B5A8E0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31F4FD-6D92-4E08-B32D-E4E17932A4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
        <p:nvSpPr>
          <p:cNvPr id="7" name="矩形 6"/>
          <p:cNvSpPr/>
          <p:nvPr userDrawn="1"/>
        </p:nvSpPr>
        <p:spPr>
          <a:xfrm>
            <a:off x="843281" y="203200"/>
            <a:ext cx="7455584" cy="3924151"/>
          </a:xfrm>
          <a:prstGeom prst="rect">
            <a:avLst/>
          </a:prstGeom>
        </p:spPr>
        <p:txBody>
          <a:bodyPr wrap="square">
            <a:spAutoFit/>
          </a:bodyPr>
          <a:lstStyle/>
          <a:p>
            <a:pPr algn="ctr">
              <a:lnSpc>
                <a:spcPct val="150000"/>
              </a:lnSpc>
            </a:pPr>
            <a:r>
              <a:rPr lang="zh-CN" altLang="en-US" sz="4000" b="1" dirty="0">
                <a:solidFill>
                  <a:schemeClr val="bg1"/>
                </a:solidFill>
                <a:latin typeface="微软雅黑" panose="020B0503020204020204" pitchFamily="34" charset="-122"/>
                <a:ea typeface="微软雅黑" panose="020B0503020204020204" pitchFamily="34" charset="-122"/>
              </a:rPr>
              <a:t>版权声明</a:t>
            </a:r>
            <a:endParaRPr lang="zh-CN" altLang="en-US"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sz="1400" dirty="0">
                <a:solidFill>
                  <a:schemeClr val="bg1"/>
                </a:solidFill>
                <a:latin typeface="微软雅黑" panose="020B0503020204020204" pitchFamily="34" charset="-122"/>
                <a:ea typeface="微软雅黑" panose="020B0503020204020204" pitchFamily="34" charset="-122"/>
              </a:rPr>
              <a:t>感谢您下载觅知网平台上提供的</a:t>
            </a:r>
            <a:r>
              <a:rPr lang="en-US" altLang="zh-CN" sz="1400" dirty="0">
                <a:solidFill>
                  <a:schemeClr val="bg1"/>
                </a:solidFill>
                <a:latin typeface="微软雅黑" panose="020B0503020204020204" pitchFamily="34" charset="-122"/>
                <a:ea typeface="微软雅黑" panose="020B0503020204020204" pitchFamily="34" charset="-122"/>
              </a:rPr>
              <a:t>PPT</a:t>
            </a:r>
            <a:r>
              <a:rPr lang="zh-CN" altLang="en-US" sz="1400" dirty="0">
                <a:solidFill>
                  <a:schemeClr val="bg1"/>
                </a:solidFill>
                <a:latin typeface="微软雅黑" panose="020B0503020204020204" pitchFamily="34" charset="-122"/>
                <a:ea typeface="微软雅黑" panose="020B0503020204020204" pitchFamily="34" charset="-122"/>
              </a:rPr>
              <a:t>作品，为了您和觅知网以及原创作者的利益，请勿复制、传播、销售，否则将承担法律责任！觅知网将对作品进行维权，按照传播下载次数进行十倍的索取赔偿！</a:t>
            </a:r>
            <a:endParaRPr lang="en-US" altLang="zh-CN" sz="1400" dirty="0">
              <a:solidFill>
                <a:schemeClr val="bg1"/>
              </a:solidFill>
              <a:latin typeface="微软雅黑" panose="020B0503020204020204" pitchFamily="34" charset="-122"/>
              <a:ea typeface="微软雅黑" panose="020B0503020204020204" pitchFamily="34" charset="-122"/>
            </a:endParaRPr>
          </a:p>
          <a:p>
            <a:pPr algn="just">
              <a:lnSpc>
                <a:spcPct val="150000"/>
              </a:lnSpc>
            </a:pPr>
            <a:endParaRPr lang="zh-CN" altLang="en-US" sz="14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en-US" altLang="zh-CN" sz="1400" dirty="0">
                <a:solidFill>
                  <a:schemeClr val="bg1"/>
                </a:solidFill>
                <a:latin typeface="微软雅黑" panose="020B0503020204020204" pitchFamily="34" charset="-122"/>
                <a:ea typeface="微软雅黑" panose="020B0503020204020204" pitchFamily="34" charset="-122"/>
              </a:rPr>
              <a:t>1.</a:t>
            </a:r>
            <a:r>
              <a:rPr lang="zh-CN" altLang="en-US" sz="1400" dirty="0">
                <a:solidFill>
                  <a:schemeClr val="bg1"/>
                </a:solidFill>
                <a:latin typeface="微软雅黑" panose="020B0503020204020204" pitchFamily="34" charset="-122"/>
                <a:ea typeface="微软雅黑" panose="020B0503020204020204" pitchFamily="34" charset="-122"/>
              </a:rPr>
              <a:t>在觅知网出售的</a:t>
            </a:r>
            <a:r>
              <a:rPr lang="en-US" altLang="zh-CN" sz="1400" dirty="0">
                <a:solidFill>
                  <a:schemeClr val="bg1"/>
                </a:solidFill>
                <a:latin typeface="微软雅黑" panose="020B0503020204020204" pitchFamily="34" charset="-122"/>
                <a:ea typeface="微软雅黑" panose="020B0503020204020204" pitchFamily="34" charset="-122"/>
              </a:rPr>
              <a:t>PPT</a:t>
            </a:r>
            <a:r>
              <a:rPr lang="zh-CN" altLang="en-US" sz="1400" dirty="0">
                <a:solidFill>
                  <a:schemeClr val="bg1"/>
                </a:solidFill>
                <a:latin typeface="微软雅黑" panose="020B0503020204020204" pitchFamily="34" charset="-122"/>
                <a:ea typeface="微软雅黑" panose="020B0503020204020204" pitchFamily="34" charset="-122"/>
              </a:rPr>
              <a:t>模板是免版税类（</a:t>
            </a:r>
            <a:r>
              <a:rPr lang="en-US" altLang="zh-CN" sz="1400" dirty="0">
                <a:solidFill>
                  <a:schemeClr val="bg1"/>
                </a:solidFill>
                <a:latin typeface="微软雅黑" panose="020B0503020204020204" pitchFamily="34" charset="-122"/>
                <a:ea typeface="微软雅黑" panose="020B0503020204020204" pitchFamily="34" charset="-122"/>
              </a:rPr>
              <a:t>RF</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Royalty-Free</a:t>
            </a:r>
            <a:r>
              <a:rPr lang="zh-CN" altLang="en-US" sz="1400" dirty="0">
                <a:solidFill>
                  <a:schemeClr val="bg1"/>
                </a:solidFill>
                <a:latin typeface="微软雅黑" panose="020B0503020204020204" pitchFamily="34" charset="-122"/>
                <a:ea typeface="微软雅黑" panose="020B0503020204020204" pitchFamily="34" charset="-122"/>
              </a:rPr>
              <a:t>）正版受</a:t>
            </a:r>
            <a:r>
              <a:rPr lang="en-US" altLang="zh-CN" sz="1400" dirty="0">
                <a:solidFill>
                  <a:schemeClr val="bg1"/>
                </a:solidFill>
                <a:latin typeface="微软雅黑" panose="020B0503020204020204" pitchFamily="34" charset="-122"/>
                <a:ea typeface="微软雅黑" panose="020B0503020204020204" pitchFamily="34" charset="-122"/>
              </a:rPr>
              <a:t>《</a:t>
            </a:r>
            <a:r>
              <a:rPr lang="zh-CN" altLang="en-US" sz="140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400" dirty="0">
                <a:solidFill>
                  <a:schemeClr val="bg1"/>
                </a:solidFill>
                <a:latin typeface="微软雅黑" panose="020B0503020204020204" pitchFamily="34" charset="-122"/>
                <a:ea typeface="微软雅黑" panose="020B0503020204020204" pitchFamily="34" charset="-122"/>
              </a:rPr>
              <a:t>》</a:t>
            </a:r>
            <a:r>
              <a:rPr lang="zh-CN" altLang="en-US" sz="1400" dirty="0">
                <a:solidFill>
                  <a:schemeClr val="bg1"/>
                </a:solidFill>
                <a:latin typeface="微软雅黑" panose="020B0503020204020204" pitchFamily="34" charset="-122"/>
                <a:ea typeface="微软雅黑" panose="020B0503020204020204" pitchFamily="34" charset="-122"/>
              </a:rPr>
              <a:t>和</a:t>
            </a:r>
            <a:r>
              <a:rPr lang="en-US" altLang="zh-CN" sz="1400" dirty="0">
                <a:solidFill>
                  <a:schemeClr val="bg1"/>
                </a:solidFill>
                <a:latin typeface="微软雅黑" panose="020B0503020204020204" pitchFamily="34" charset="-122"/>
                <a:ea typeface="微软雅黑" panose="020B0503020204020204" pitchFamily="34" charset="-122"/>
              </a:rPr>
              <a:t>《</a:t>
            </a:r>
            <a:r>
              <a:rPr lang="zh-CN" altLang="en-US" sz="1400" dirty="0">
                <a:solidFill>
                  <a:schemeClr val="bg1"/>
                </a:solidFill>
                <a:latin typeface="微软雅黑" panose="020B0503020204020204" pitchFamily="34" charset="-122"/>
                <a:ea typeface="微软雅黑" panose="020B0503020204020204" pitchFamily="34" charset="-122"/>
              </a:rPr>
              <a:t>世界版权公约</a:t>
            </a:r>
            <a:r>
              <a:rPr lang="en-US" altLang="zh-CN" sz="1400" dirty="0">
                <a:solidFill>
                  <a:schemeClr val="bg1"/>
                </a:solidFill>
                <a:latin typeface="微软雅黑" panose="020B0503020204020204" pitchFamily="34" charset="-122"/>
                <a:ea typeface="微软雅黑" panose="020B0503020204020204" pitchFamily="34" charset="-122"/>
              </a:rPr>
              <a:t>》</a:t>
            </a:r>
            <a:r>
              <a:rPr lang="zh-CN" altLang="en-US" sz="1400" dirty="0">
                <a:solidFill>
                  <a:schemeClr val="bg1"/>
                </a:solidFill>
                <a:latin typeface="微软雅黑" panose="020B0503020204020204" pitchFamily="34" charset="-122"/>
                <a:ea typeface="微软雅黑" panose="020B0503020204020204" pitchFamily="34" charset="-122"/>
              </a:rPr>
              <a:t>的保护，作品的所有权、版权和著作权归觅知网所有，您下载的是</a:t>
            </a:r>
            <a:r>
              <a:rPr lang="en-US" altLang="zh-CN" sz="1400" dirty="0">
                <a:solidFill>
                  <a:schemeClr val="bg1"/>
                </a:solidFill>
                <a:latin typeface="微软雅黑" panose="020B0503020204020204" pitchFamily="34" charset="-122"/>
                <a:ea typeface="微软雅黑" panose="020B0503020204020204" pitchFamily="34" charset="-122"/>
              </a:rPr>
              <a:t>PPT</a:t>
            </a:r>
            <a:r>
              <a:rPr lang="zh-CN" altLang="en-US" sz="1400" dirty="0">
                <a:solidFill>
                  <a:schemeClr val="bg1"/>
                </a:solidFill>
                <a:latin typeface="微软雅黑" panose="020B0503020204020204" pitchFamily="34" charset="-122"/>
                <a:ea typeface="微软雅黑" panose="020B0503020204020204" pitchFamily="34" charset="-122"/>
              </a:rPr>
              <a:t>模板素材的使用权。</a:t>
            </a:r>
            <a:endParaRPr lang="zh-CN" altLang="en-US" sz="14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en-US" altLang="zh-CN" sz="1400" dirty="0">
                <a:solidFill>
                  <a:schemeClr val="bg1"/>
                </a:solidFill>
                <a:latin typeface="微软雅黑" panose="020B0503020204020204" pitchFamily="34" charset="-122"/>
                <a:ea typeface="微软雅黑" panose="020B0503020204020204" pitchFamily="34" charset="-122"/>
              </a:rPr>
              <a:t>2.</a:t>
            </a:r>
            <a:r>
              <a:rPr lang="zh-CN" altLang="en-US" sz="1400" dirty="0">
                <a:solidFill>
                  <a:schemeClr val="bg1"/>
                </a:solidFill>
                <a:latin typeface="微软雅黑" panose="020B0503020204020204" pitchFamily="34" charset="-122"/>
                <a:ea typeface="微软雅黑" panose="020B0503020204020204" pitchFamily="34" charset="-122"/>
              </a:rPr>
              <a:t>不得将觅知网的</a:t>
            </a:r>
            <a:r>
              <a:rPr lang="en-US" altLang="zh-CN" sz="1400" dirty="0">
                <a:solidFill>
                  <a:schemeClr val="bg1"/>
                </a:solidFill>
                <a:latin typeface="微软雅黑" panose="020B0503020204020204" pitchFamily="34" charset="-122"/>
                <a:ea typeface="微软雅黑" panose="020B0503020204020204" pitchFamily="34" charset="-122"/>
              </a:rPr>
              <a:t>PPT</a:t>
            </a:r>
            <a:r>
              <a:rPr lang="zh-CN" altLang="en-US" sz="1400" dirty="0">
                <a:solidFill>
                  <a:schemeClr val="bg1"/>
                </a:solidFill>
                <a:latin typeface="微软雅黑" panose="020B0503020204020204" pitchFamily="34" charset="-122"/>
                <a:ea typeface="微软雅黑" panose="020B0503020204020204" pitchFamily="34" charset="-122"/>
              </a:rPr>
              <a:t>模板、</a:t>
            </a:r>
            <a:r>
              <a:rPr lang="en-US" altLang="zh-CN" sz="1400" dirty="0">
                <a:solidFill>
                  <a:schemeClr val="bg1"/>
                </a:solidFill>
                <a:latin typeface="微软雅黑" panose="020B0503020204020204" pitchFamily="34" charset="-122"/>
                <a:ea typeface="微软雅黑" panose="020B0503020204020204" pitchFamily="34" charset="-122"/>
              </a:rPr>
              <a:t>PPT</a:t>
            </a:r>
            <a:r>
              <a:rPr lang="zh-CN" altLang="en-US" sz="140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628650" y="1369219"/>
            <a:ext cx="3886200" cy="326350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4629150" y="1369219"/>
            <a:ext cx="3886200" cy="326350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6" name="页脚占位符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629842" y="1878806"/>
            <a:ext cx="3868340" cy="2763441"/>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4629150" y="1878806"/>
            <a:ext cx="3887391" cy="2763441"/>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8" name="页脚占位符 7"/>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3" name="页脚占位符 2"/>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6" name="页脚占位符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391" y="740569"/>
            <a:ext cx="4629150"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628650" y="4767263"/>
            <a:ext cx="2057400" cy="273844"/>
          </a:xfrm>
          <a:prstGeom prst="rect">
            <a:avLst/>
          </a:prstGeom>
        </p:spPr>
        <p:txBody>
          <a:bodyPr/>
          <a:lstStyle/>
          <a:p>
            <a:fld id="{7E585B12-2E51-4F28-A278-6BEB23B530CD}" type="datetimeFigureOut">
              <a:rPr lang="zh-CN" altLang="en-US" smtClean="0"/>
            </a:fld>
            <a:endParaRPr lang="zh-CN" altLang="en-US"/>
          </a:p>
        </p:txBody>
      </p:sp>
      <p:sp>
        <p:nvSpPr>
          <p:cNvPr id="6" name="页脚占位符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p>
            <a:fld id="{7FB6C06E-BBBF-4C46-8F56-6454957039D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microsoft.com/office/2007/relationships/hdphoto" Target="../media/image3.wdp"/><Relationship Id="rId15" Type="http://schemas.openxmlformats.org/officeDocument/2006/relationships/image" Target="../media/image2.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2" Type="http://schemas.openxmlformats.org/officeDocument/2006/relationships/theme" Target="../theme/theme2.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5">
            <a:extLst>
              <a:ext uri="{BEBA8EAE-BF5A-486C-A8C5-ECC9F3942E4B}">
                <a14:imgProps xmlns:a14="http://schemas.microsoft.com/office/drawing/2010/main">
                  <a14:imgLayer r:embed="rId16">
                    <a14:imgEffect>
                      <a14:colorTemperature colorTemp="4700"/>
                    </a14:imgEffect>
                  </a14:imgLayer>
                </a14:imgProps>
              </a:ext>
              <a:ext uri="{28A0092B-C50C-407E-A947-70E740481C1C}">
                <a14:useLocalDpi xmlns:a14="http://schemas.microsoft.com/office/drawing/2010/main" val="0"/>
              </a:ext>
            </a:extLst>
          </a:blip>
          <a:srcRect b="25136"/>
          <a:stretch>
            <a:fillRect/>
          </a:stretch>
        </p:blipFill>
        <p:spPr>
          <a:xfrm>
            <a:off x="0" y="0"/>
            <a:ext cx="9144000" cy="51435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p14:dur="0" advTm="0"/>
    </mc:Choice>
    <mc:Fallback>
      <p:transition advTm="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DC565D6E-A807-424E-AC3F-D4F02B5A8E04}"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E931F4FD-6D92-4E08-B32D-E4E17932A46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mc:Choice xmlns:p14="http://schemas.microsoft.com/office/powerpoint/2010/main" Requires="p14">
      <p:transition p14:dur="0" advTm="0"/>
    </mc:Choice>
    <mc:Fallback>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tags" Target="../tags/tag1.xml"/><Relationship Id="rId5" Type="http://schemas.microsoft.com/office/2007/relationships/media" Target="../media/media1.mp3"/><Relationship Id="rId4" Type="http://schemas.openxmlformats.org/officeDocument/2006/relationships/audio" Target="../media/media1.mp3"/><Relationship Id="rId3" Type="http://schemas.openxmlformats.org/officeDocument/2006/relationships/image" Target="../media/image6.png"/><Relationship Id="rId21" Type="http://schemas.openxmlformats.org/officeDocument/2006/relationships/notesSlide" Target="../notesSlides/notesSlide1.xml"/><Relationship Id="rId20" Type="http://schemas.openxmlformats.org/officeDocument/2006/relationships/slideLayout" Target="../slideLayouts/slideLayout3.xml"/><Relationship Id="rId2" Type="http://schemas.openxmlformats.org/officeDocument/2006/relationships/image" Target="../media/image5.png"/><Relationship Id="rId19" Type="http://schemas.openxmlformats.org/officeDocument/2006/relationships/image" Target="../media/image17.png"/><Relationship Id="rId18" Type="http://schemas.openxmlformats.org/officeDocument/2006/relationships/image" Target="../media/image16.png"/><Relationship Id="rId17" Type="http://schemas.openxmlformats.org/officeDocument/2006/relationships/image" Target="../media/image15.png"/><Relationship Id="rId16" Type="http://schemas.openxmlformats.org/officeDocument/2006/relationships/image" Target="../media/image14.png"/><Relationship Id="rId15" Type="http://schemas.openxmlformats.org/officeDocument/2006/relationships/image" Target="../media/image13.png"/><Relationship Id="rId14" Type="http://schemas.openxmlformats.org/officeDocument/2006/relationships/image" Target="../media/image12.jpeg"/><Relationship Id="rId13" Type="http://schemas.openxmlformats.org/officeDocument/2006/relationships/tags" Target="../tags/tag3.xml"/><Relationship Id="rId12" Type="http://schemas.openxmlformats.org/officeDocument/2006/relationships/tags" Target="../tags/tag2.xml"/><Relationship Id="rId11" Type="http://schemas.openxmlformats.org/officeDocument/2006/relationships/image" Target="../media/image11.png"/><Relationship Id="rId10" Type="http://schemas.openxmlformats.org/officeDocument/2006/relationships/image" Target="../media/image10.png"/><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4.xml"/><Relationship Id="rId3" Type="http://schemas.openxmlformats.org/officeDocument/2006/relationships/image" Target="../media/image23.png"/><Relationship Id="rId2" Type="http://schemas.microsoft.com/office/2007/relationships/hdphoto" Target="../media/image22.wdp"/><Relationship Id="rId1"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image" Target="../media/image23.png"/></Relationships>
</file>

<file path=ppt/slides/_rels/slide12.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tags" Target="../tags/tag9.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6" Type="http://schemas.openxmlformats.org/officeDocument/2006/relationships/notesSlide" Target="../notesSlides/notesSlide9.xml"/><Relationship Id="rId15" Type="http://schemas.openxmlformats.org/officeDocument/2006/relationships/slideLayout" Target="../slideLayouts/slideLayout3.xml"/><Relationship Id="rId14" Type="http://schemas.openxmlformats.org/officeDocument/2006/relationships/image" Target="../media/image17.png"/><Relationship Id="rId13" Type="http://schemas.openxmlformats.org/officeDocument/2006/relationships/image" Target="../media/image16.png"/><Relationship Id="rId12"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5.png"/><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png"/><Relationship Id="rId1"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24.png"/></Relationships>
</file>

<file path=ppt/slides/_rels/slide17.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tags" Target="../tags/tag10.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6" Type="http://schemas.openxmlformats.org/officeDocument/2006/relationships/notesSlide" Target="../notesSlides/notesSlide11.xml"/><Relationship Id="rId15" Type="http://schemas.openxmlformats.org/officeDocument/2006/relationships/slideLayout" Target="../slideLayouts/slideLayout3.xml"/><Relationship Id="rId14" Type="http://schemas.openxmlformats.org/officeDocument/2006/relationships/image" Target="../media/image17.png"/><Relationship Id="rId13" Type="http://schemas.openxmlformats.org/officeDocument/2006/relationships/image" Target="../media/image16.png"/><Relationship Id="rId12"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2.jpeg"/><Relationship Id="rId2" Type="http://schemas.openxmlformats.org/officeDocument/2006/relationships/tags" Target="../tags/tag4.xml"/><Relationship Id="rId1"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png"/><Relationship Id="rId1" Type="http://schemas.openxmlformats.org/officeDocument/2006/relationships/image" Target="../media/image28.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png"/><Relationship Id="rId1"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3.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tags" Target="../tags/tag5.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6" Type="http://schemas.openxmlformats.org/officeDocument/2006/relationships/notesSlide" Target="../notesSlides/notesSlide3.xml"/><Relationship Id="rId15" Type="http://schemas.openxmlformats.org/officeDocument/2006/relationships/slideLayout" Target="../slideLayouts/slideLayout3.xml"/><Relationship Id="rId14" Type="http://schemas.openxmlformats.org/officeDocument/2006/relationships/image" Target="../media/image17.png"/><Relationship Id="rId13" Type="http://schemas.openxmlformats.org/officeDocument/2006/relationships/image" Target="../media/image16.png"/><Relationship Id="rId12"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png"/><Relationship Id="rId1" Type="http://schemas.openxmlformats.org/officeDocument/2006/relationships/image" Target="../media/image24.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4.xml"/><Relationship Id="rId2" Type="http://schemas.openxmlformats.org/officeDocument/2006/relationships/image" Target="../media/image31.png"/><Relationship Id="rId1" Type="http://schemas.openxmlformats.org/officeDocument/2006/relationships/image" Target="../media/image23.png"/></Relationships>
</file>

<file path=ppt/slides/_rels/slide33.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tags" Target="../tags/tag11.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6" Type="http://schemas.openxmlformats.org/officeDocument/2006/relationships/notesSlide" Target="../notesSlides/notesSlide14.xml"/><Relationship Id="rId15" Type="http://schemas.openxmlformats.org/officeDocument/2006/relationships/slideLayout" Target="../slideLayouts/slideLayout3.xml"/><Relationship Id="rId14" Type="http://schemas.openxmlformats.org/officeDocument/2006/relationships/image" Target="../media/image17.png"/><Relationship Id="rId13" Type="http://schemas.openxmlformats.org/officeDocument/2006/relationships/image" Target="../media/image16.png"/><Relationship Id="rId12"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image" Target="../media/image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tags" Target="../tags/tag12.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6" Type="http://schemas.openxmlformats.org/officeDocument/2006/relationships/notesSlide" Target="../notesSlides/notesSlide16.xml"/><Relationship Id="rId15" Type="http://schemas.openxmlformats.org/officeDocument/2006/relationships/slideLayout" Target="../slideLayouts/slideLayout3.xml"/><Relationship Id="rId14" Type="http://schemas.openxmlformats.org/officeDocument/2006/relationships/image" Target="../media/image17.png"/><Relationship Id="rId13" Type="http://schemas.openxmlformats.org/officeDocument/2006/relationships/image" Target="../media/image16.png"/><Relationship Id="rId12"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image" Target="../media/image32.png"/></Relationships>
</file>

<file path=ppt/slides/_rels/slide37.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tags" Target="../tags/tag13.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6.png"/><Relationship Id="rId2" Type="http://schemas.openxmlformats.org/officeDocument/2006/relationships/image" Target="../media/image5.png"/><Relationship Id="rId17" Type="http://schemas.openxmlformats.org/officeDocument/2006/relationships/notesSlide" Target="../notesSlides/notesSlide18.xml"/><Relationship Id="rId16" Type="http://schemas.openxmlformats.org/officeDocument/2006/relationships/slideLayout" Target="../slideLayouts/slideLayout3.xml"/><Relationship Id="rId15" Type="http://schemas.openxmlformats.org/officeDocument/2006/relationships/image" Target="../media/image17.png"/><Relationship Id="rId14" Type="http://schemas.openxmlformats.org/officeDocument/2006/relationships/image" Target="../media/image16.png"/><Relationship Id="rId13" Type="http://schemas.openxmlformats.org/officeDocument/2006/relationships/image" Target="../media/image15.png"/><Relationship Id="rId12" Type="http://schemas.openxmlformats.org/officeDocument/2006/relationships/image" Target="../media/image14.png"/><Relationship Id="rId11" Type="http://schemas.openxmlformats.org/officeDocument/2006/relationships/image" Target="../media/image13.png"/><Relationship Id="rId10" Type="http://schemas.openxmlformats.org/officeDocument/2006/relationships/image" Target="../media/image12.jpe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3.xml"/><Relationship Id="rId4" Type="http://schemas.openxmlformats.org/officeDocument/2006/relationships/tags" Target="../tags/tag6.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17.png"/><Relationship Id="rId1"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17.png"/><Relationship Id="rId1" Type="http://schemas.openxmlformats.org/officeDocument/2006/relationships/image" Target="../media/image16.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3.xml"/><Relationship Id="rId5" Type="http://schemas.openxmlformats.org/officeDocument/2006/relationships/tags" Target="../tags/tag7.xml"/><Relationship Id="rId4" Type="http://schemas.openxmlformats.org/officeDocument/2006/relationships/image" Target="../media/image18.png"/><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20.jpeg"/><Relationship Id="rId2" Type="http://schemas.openxmlformats.org/officeDocument/2006/relationships/image" Target="../media/image17.png"/><Relationship Id="rId1" Type="http://schemas.openxmlformats.org/officeDocument/2006/relationships/image" Target="../media/image16.png"/></Relationships>
</file>

<file path=ppt/slides/_rels/slide9.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tags" Target="../tags/tag8.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6" Type="http://schemas.openxmlformats.org/officeDocument/2006/relationships/notesSlide" Target="../notesSlides/notesSlide6.xml"/><Relationship Id="rId15" Type="http://schemas.openxmlformats.org/officeDocument/2006/relationships/slideLayout" Target="../slideLayouts/slideLayout3.xml"/><Relationship Id="rId14" Type="http://schemas.openxmlformats.org/officeDocument/2006/relationships/image" Target="../media/image17.png"/><Relationship Id="rId13" Type="http://schemas.openxmlformats.org/officeDocument/2006/relationships/image" Target="../media/image16.png"/><Relationship Id="rId12"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19" name="PA_钢琴曲 - 水边的阿狄丽娜 - 理查德 克莱德曼">
            <a:hlinkClick r:id="" action="ppaction://media"/>
          </p:cNvPr>
          <p:cNvPicPr>
            <a:picLocks noChangeAspect="1"/>
          </p:cNvPicPr>
          <p:nvPr>
            <a:audioFile r:link="rId4"/>
            <p:extLst>
              <p:ext uri="{DAA4B4D4-6D71-4841-9C94-3DE7FCFB9230}">
                <p14:media xmlns:p14="http://schemas.microsoft.com/office/powerpoint/2010/main" r:embed="rId5"/>
              </p:ext>
            </p:extLst>
            <p:custDataLst>
              <p:tags r:id="rId6"/>
            </p:custDataLst>
          </p:nvPr>
        </p:nvPicPr>
        <p:blipFill>
          <a:blip r:embed="rId7"/>
          <a:stretch>
            <a:fillRect/>
          </a:stretch>
        </p:blipFill>
        <p:spPr>
          <a:xfrm>
            <a:off x="-17990" y="-602554"/>
            <a:ext cx="609600" cy="609600"/>
          </a:xfrm>
          <a:prstGeom prst="rect">
            <a:avLst/>
          </a:prstGeom>
        </p:spPr>
      </p:pic>
      <p:pic>
        <p:nvPicPr>
          <p:cNvPr id="18" name="图片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22" name="图片 2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sp>
        <p:nvSpPr>
          <p:cNvPr id="16" name="PA_圆角矩形 15"/>
          <p:cNvSpPr/>
          <p:nvPr>
            <p:custDataLst>
              <p:tags r:id="rId12"/>
            </p:custDataLst>
          </p:nvPr>
        </p:nvSpPr>
        <p:spPr>
          <a:xfrm>
            <a:off x="2680970" y="3108325"/>
            <a:ext cx="4189095" cy="421005"/>
          </a:xfrm>
          <a:prstGeom prst="roundRect">
            <a:avLst>
              <a:gd name="adj" fmla="val 36671"/>
            </a:avLst>
          </a:prstGeom>
          <a:solidFill>
            <a:srgbClr val="3568C1"/>
          </a:solidFill>
        </p:spPr>
        <p:txBody>
          <a:bodyPr wrap="none" rtlCol="0" anchor="ctr" anchorCtr="1">
            <a:noAutofit/>
          </a:bodyPr>
          <a:lstStyle/>
          <a:p>
            <a:r>
              <a:rPr lang="en-US" altLang="zh-CN" sz="2400" dirty="0">
                <a:solidFill>
                  <a:schemeClr val="bg1"/>
                </a:solidFill>
                <a:latin typeface="站酷快乐体2016修订版" panose="02010600030101010101" pitchFamily="2" charset="-122"/>
                <a:ea typeface="站酷快乐体2016修订版" panose="02010600030101010101" pitchFamily="2" charset="-122"/>
              </a:rPr>
              <a:t>2021</a:t>
            </a:r>
            <a:r>
              <a:rPr lang="zh-CN" altLang="en-US" sz="2400" dirty="0">
                <a:solidFill>
                  <a:schemeClr val="bg1"/>
                </a:solidFill>
                <a:latin typeface="站酷快乐体2016修订版" panose="02010600030101010101" pitchFamily="2" charset="-122"/>
                <a:ea typeface="站酷快乐体2016修订版" panose="02010600030101010101" pitchFamily="2" charset="-122"/>
              </a:rPr>
              <a:t>年寒假前后安全教育</a:t>
            </a:r>
            <a:r>
              <a:rPr lang="en-US" altLang="zh-CN" sz="2400" dirty="0">
                <a:solidFill>
                  <a:schemeClr val="bg1"/>
                </a:solidFill>
                <a:latin typeface="站酷快乐体2016修订版" panose="02010600030101010101" pitchFamily="2" charset="-122"/>
                <a:ea typeface="站酷快乐体2016修订版" panose="02010600030101010101" pitchFamily="2" charset="-122"/>
              </a:rPr>
              <a:t>PPT</a:t>
            </a:r>
            <a:endParaRPr lang="zh-CN" altLang="en-US" sz="2400" dirty="0">
              <a:solidFill>
                <a:schemeClr val="bg1"/>
              </a:solidFill>
              <a:latin typeface="站酷快乐体2016修订版" panose="02010600030101010101" pitchFamily="2" charset="-122"/>
              <a:ea typeface="站酷快乐体2016修订版" panose="02010600030101010101" pitchFamily="2" charset="-122"/>
            </a:endParaRPr>
          </a:p>
        </p:txBody>
      </p:sp>
      <p:pic>
        <p:nvPicPr>
          <p:cNvPr id="9" name="PA_图片 8"/>
          <p:cNvPicPr>
            <a:picLocks noChangeAspect="1"/>
          </p:cNvPicPr>
          <p:nvPr>
            <p:custDataLst>
              <p:tags r:id="rId13"/>
            </p:custDataLst>
          </p:nvPr>
        </p:nvPicPr>
        <p:blipFill rotWithShape="1">
          <a:blip r:embed="rId14">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5">
            <a:extLst>
              <a:ext uri="{28A0092B-C50C-407E-A947-70E740481C1C}">
                <a14:useLocalDpi xmlns:a14="http://schemas.microsoft.com/office/drawing/2010/main" val="0"/>
              </a:ext>
            </a:extLst>
          </a:blip>
          <a:srcRect l="31747" r="41386" b="14344"/>
          <a:stretch>
            <a:fillRect/>
          </a:stretch>
        </p:blipFill>
        <p:spPr>
          <a:xfrm flipH="1">
            <a:off x="7707165" y="2595777"/>
            <a:ext cx="826433" cy="1881673"/>
          </a:xfrm>
          <a:prstGeom prst="rect">
            <a:avLst/>
          </a:prstGeom>
        </p:spPr>
      </p:pic>
      <p:pic>
        <p:nvPicPr>
          <p:cNvPr id="10" name="图片 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7">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27" name="文本框 26"/>
          <p:cNvSpPr txBox="1"/>
          <p:nvPr/>
        </p:nvSpPr>
        <p:spPr>
          <a:xfrm>
            <a:off x="3256139" y="1432183"/>
            <a:ext cx="5413661" cy="1107996"/>
          </a:xfrm>
          <a:prstGeom prst="rect">
            <a:avLst/>
          </a:prstGeom>
          <a:noFill/>
        </p:spPr>
        <p:txBody>
          <a:bodyPr wrap="none" rtlCol="0">
            <a:spAutoFit/>
          </a:bodyPr>
          <a:lstStyle/>
          <a:p>
            <a:r>
              <a:rPr lang="zh-CN" altLang="en-US" sz="6600" dirty="0">
                <a:solidFill>
                  <a:srgbClr val="272727"/>
                </a:solidFill>
                <a:latin typeface="字体视界-单纯体" panose="02010601030101010101" pitchFamily="2" charset="-122"/>
                <a:ea typeface="字体视界-单纯体" panose="02010601030101010101" pitchFamily="2" charset="-122"/>
              </a:rPr>
              <a:t>安全不“放假</a:t>
            </a:r>
            <a:r>
              <a:rPr lang="en-US" altLang="zh-CN" sz="6600" dirty="0">
                <a:solidFill>
                  <a:srgbClr val="272727"/>
                </a:solidFill>
                <a:latin typeface="字体视界-单纯体" panose="02010601030101010101" pitchFamily="2" charset="-122"/>
                <a:ea typeface="字体视界-单纯体" panose="02010601030101010101" pitchFamily="2" charset="-122"/>
              </a:rPr>
              <a:t>”</a:t>
            </a:r>
            <a:endParaRPr lang="zh-CN" altLang="en-US" sz="6600" dirty="0">
              <a:solidFill>
                <a:srgbClr val="272727"/>
              </a:solidFill>
              <a:latin typeface="字体视界-单纯体" panose="02010601030101010101" pitchFamily="2" charset="-122"/>
              <a:ea typeface="字体视界-单纯体" panose="02010601030101010101" pitchFamily="2" charset="-122"/>
            </a:endParaRPr>
          </a:p>
        </p:txBody>
      </p:sp>
      <p:sp>
        <p:nvSpPr>
          <p:cNvPr id="30" name="文本框 29"/>
          <p:cNvSpPr txBox="1"/>
          <p:nvPr/>
        </p:nvSpPr>
        <p:spPr>
          <a:xfrm>
            <a:off x="1322140" y="286640"/>
            <a:ext cx="3570208" cy="1107996"/>
          </a:xfrm>
          <a:prstGeom prst="rect">
            <a:avLst/>
          </a:prstGeom>
          <a:noFill/>
          <a:ln>
            <a:noFill/>
          </a:ln>
        </p:spPr>
        <p:txBody>
          <a:bodyPr wrap="none" rtlCol="0">
            <a:spAutoFit/>
          </a:bodyPr>
          <a:lstStyle/>
          <a:p>
            <a:r>
              <a:rPr lang="zh-CN" altLang="en-US" sz="6600" b="1" dirty="0">
                <a:ln>
                  <a:solidFill>
                    <a:srgbClr val="272727"/>
                  </a:solidFill>
                </a:ln>
                <a:solidFill>
                  <a:srgbClr val="FFF100"/>
                </a:solidFill>
                <a:effectLst>
                  <a:glow rad="139700">
                    <a:schemeClr val="accent6">
                      <a:satMod val="175000"/>
                      <a:alpha val="40000"/>
                    </a:schemeClr>
                  </a:glow>
                </a:effectLst>
                <a:latin typeface="黑体" panose="02010609060101010101" pitchFamily="49" charset="-122"/>
                <a:ea typeface="黑体" panose="02010609060101010101" pitchFamily="49" charset="-122"/>
              </a:rPr>
              <a:t>快乐假期</a:t>
            </a:r>
            <a:endParaRPr lang="zh-CN" altLang="en-US" sz="6600" b="1" dirty="0">
              <a:ln>
                <a:solidFill>
                  <a:srgbClr val="272727"/>
                </a:solidFill>
              </a:ln>
              <a:solidFill>
                <a:srgbClr val="FFF100"/>
              </a:solidFill>
              <a:effectLst>
                <a:glow rad="139700">
                  <a:schemeClr val="accent6">
                    <a:satMod val="175000"/>
                    <a:alpha val="40000"/>
                  </a:schemeClr>
                </a:glow>
              </a:effectLst>
              <a:latin typeface="黑体" panose="02010609060101010101" pitchFamily="49" charset="-122"/>
              <a:ea typeface="黑体" panose="02010609060101010101" pitchFamily="49" charset="-122"/>
            </a:endParaRPr>
          </a:p>
        </p:txBody>
      </p:sp>
      <p:sp>
        <p:nvSpPr>
          <p:cNvPr id="32" name="文本框 31"/>
          <p:cNvSpPr txBox="1"/>
          <p:nvPr/>
        </p:nvSpPr>
        <p:spPr>
          <a:xfrm>
            <a:off x="3237089" y="1394490"/>
            <a:ext cx="5413661" cy="1107996"/>
          </a:xfrm>
          <a:prstGeom prst="rect">
            <a:avLst/>
          </a:prstGeom>
          <a:noFill/>
          <a:ln>
            <a:noFill/>
          </a:ln>
        </p:spPr>
        <p:txBody>
          <a:bodyPr wrap="none" rtlCol="0">
            <a:spAutoFit/>
          </a:bodyPr>
          <a:lstStyle/>
          <a:p>
            <a:r>
              <a:rPr lang="zh-CN" altLang="en-US" sz="6600" dirty="0">
                <a:ln>
                  <a:solidFill>
                    <a:srgbClr val="272727"/>
                  </a:solidFill>
                </a:ln>
                <a:solidFill>
                  <a:srgbClr val="FFF100"/>
                </a:solidFill>
                <a:latin typeface="字体视界-单纯体" panose="02010601030101010101" pitchFamily="2" charset="-122"/>
                <a:ea typeface="字体视界-单纯体" panose="02010601030101010101" pitchFamily="2" charset="-122"/>
              </a:rPr>
              <a:t>安全不“放假</a:t>
            </a:r>
            <a:r>
              <a:rPr lang="en-US" altLang="zh-CN" sz="6600" dirty="0">
                <a:ln>
                  <a:solidFill>
                    <a:srgbClr val="272727"/>
                  </a:solidFill>
                </a:ln>
                <a:solidFill>
                  <a:srgbClr val="FFF100"/>
                </a:solidFill>
                <a:latin typeface="字体视界-单纯体" panose="02010601030101010101" pitchFamily="2" charset="-122"/>
                <a:ea typeface="字体视界-单纯体" panose="02010601030101010101" pitchFamily="2" charset="-122"/>
              </a:rPr>
              <a:t>”</a:t>
            </a:r>
            <a:endParaRPr lang="zh-CN" altLang="en-US" sz="6600" dirty="0">
              <a:ln>
                <a:solidFill>
                  <a:srgbClr val="272727"/>
                </a:solidFill>
              </a:ln>
              <a:solidFill>
                <a:srgbClr val="FFF100"/>
              </a:solidFill>
              <a:latin typeface="字体视界-单纯体" panose="02010601030101010101" pitchFamily="2" charset="-122"/>
              <a:ea typeface="字体视界-单纯体" panose="02010601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par>
                          <p:cTn id="7" fill="hold">
                            <p:stCondLst>
                              <p:cond delay="0"/>
                            </p:stCondLst>
                            <p:childTnLst>
                              <p:par>
                                <p:cTn id="8" presetID="31" presetClass="entr" presetSubtype="0" fill="hold" nodeType="afterEffect">
                                  <p:stCondLst>
                                    <p:cond delay="0"/>
                                  </p:stCondLst>
                                  <p:childTnLst>
                                    <p:set>
                                      <p:cBhvr>
                                        <p:cTn id="9" dur="1" fill="hold">
                                          <p:stCondLst>
                                            <p:cond delay="0"/>
                                          </p:stCondLst>
                                        </p:cTn>
                                        <p:tgtEl>
                                          <p:spTgt spid="33"/>
                                        </p:tgtEl>
                                        <p:attrNameLst>
                                          <p:attrName>style.visibility</p:attrName>
                                        </p:attrNameLst>
                                      </p:cBhvr>
                                      <p:to>
                                        <p:strVal val="visible"/>
                                      </p:to>
                                    </p:set>
                                    <p:anim calcmode="lin" valueType="num">
                                      <p:cBhvr>
                                        <p:cTn id="10" dur="1000" fill="hold"/>
                                        <p:tgtEl>
                                          <p:spTgt spid="33"/>
                                        </p:tgtEl>
                                        <p:attrNameLst>
                                          <p:attrName>ppt_w</p:attrName>
                                        </p:attrNameLst>
                                      </p:cBhvr>
                                      <p:tavLst>
                                        <p:tav tm="0">
                                          <p:val>
                                            <p:fltVal val="0"/>
                                          </p:val>
                                        </p:tav>
                                        <p:tav tm="100000">
                                          <p:val>
                                            <p:strVal val="#ppt_w"/>
                                          </p:val>
                                        </p:tav>
                                      </p:tavLst>
                                    </p:anim>
                                    <p:anim calcmode="lin" valueType="num">
                                      <p:cBhvr>
                                        <p:cTn id="11" dur="1000" fill="hold"/>
                                        <p:tgtEl>
                                          <p:spTgt spid="33"/>
                                        </p:tgtEl>
                                        <p:attrNameLst>
                                          <p:attrName>ppt_h</p:attrName>
                                        </p:attrNameLst>
                                      </p:cBhvr>
                                      <p:tavLst>
                                        <p:tav tm="0">
                                          <p:val>
                                            <p:fltVal val="0"/>
                                          </p:val>
                                        </p:tav>
                                        <p:tav tm="100000">
                                          <p:val>
                                            <p:strVal val="#ppt_h"/>
                                          </p:val>
                                        </p:tav>
                                      </p:tavLst>
                                    </p:anim>
                                    <p:anim calcmode="lin" valueType="num">
                                      <p:cBhvr>
                                        <p:cTn id="12" dur="1000" fill="hold"/>
                                        <p:tgtEl>
                                          <p:spTgt spid="33"/>
                                        </p:tgtEl>
                                        <p:attrNameLst>
                                          <p:attrName>style.rotation</p:attrName>
                                        </p:attrNameLst>
                                      </p:cBhvr>
                                      <p:tavLst>
                                        <p:tav tm="0">
                                          <p:val>
                                            <p:fltVal val="90"/>
                                          </p:val>
                                        </p:tav>
                                        <p:tav tm="100000">
                                          <p:val>
                                            <p:fltVal val="0"/>
                                          </p:val>
                                        </p:tav>
                                      </p:tavLst>
                                    </p:anim>
                                    <p:animEffect transition="in" filter="fade">
                                      <p:cBhvr>
                                        <p:cTn id="13" dur="1000"/>
                                        <p:tgtEl>
                                          <p:spTgt spid="33"/>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down)">
                                      <p:cBhvr>
                                        <p:cTn id="17" dur="500"/>
                                        <p:tgtEl>
                                          <p:spTgt spid="36"/>
                                        </p:tgtEl>
                                      </p:cBhvr>
                                    </p:animEffect>
                                  </p:childTnLst>
                                </p:cTn>
                              </p:par>
                              <p:par>
                                <p:cTn id="18" presetID="22" presetClass="entr" presetSubtype="4" fill="hold"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down)">
                                      <p:cBhvr>
                                        <p:cTn id="20" dur="500"/>
                                        <p:tgtEl>
                                          <p:spTgt spid="35"/>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par>
                          <p:cTn id="25" fill="hold">
                            <p:stCondLst>
                              <p:cond delay="2000"/>
                            </p:stCondLst>
                            <p:childTnLst>
                              <p:par>
                                <p:cTn id="26" presetID="22" presetClass="entr" presetSubtype="4"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500"/>
                                        <p:tgtEl>
                                          <p:spTgt spid="24"/>
                                        </p:tgtEl>
                                      </p:cBhvr>
                                    </p:animEffect>
                                  </p:childTnLst>
                                </p:cTn>
                              </p:par>
                            </p:childTnLst>
                          </p:cTn>
                        </p:par>
                        <p:par>
                          <p:cTn id="33" fill="hold">
                            <p:stCondLst>
                              <p:cond delay="3000"/>
                            </p:stCondLst>
                            <p:childTnLst>
                              <p:par>
                                <p:cTn id="34" presetID="22" presetClass="entr" presetSubtype="4"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par>
                          <p:cTn id="37" fill="hold">
                            <p:stCondLst>
                              <p:cond delay="3500"/>
                            </p:stCondLst>
                            <p:childTnLst>
                              <p:par>
                                <p:cTn id="38" presetID="22" presetClass="entr" presetSubtype="4"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500"/>
                                        <p:tgtEl>
                                          <p:spTgt spid="26"/>
                                        </p:tgtEl>
                                      </p:cBhvr>
                                    </p:animEffect>
                                  </p:childTnLst>
                                </p:cTn>
                              </p:par>
                            </p:childTnLst>
                          </p:cTn>
                        </p:par>
                        <p:par>
                          <p:cTn id="41" fill="hold">
                            <p:stCondLst>
                              <p:cond delay="4000"/>
                            </p:stCondLst>
                            <p:childTnLst>
                              <p:par>
                                <p:cTn id="42" presetID="22" presetClass="entr" presetSubtype="4"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down)">
                                      <p:cBhvr>
                                        <p:cTn id="44" dur="500"/>
                                        <p:tgtEl>
                                          <p:spTgt spid="22"/>
                                        </p:tgtEl>
                                      </p:cBhvr>
                                    </p:animEffect>
                                  </p:childTnLst>
                                </p:cTn>
                              </p:par>
                            </p:childTnLst>
                          </p:cTn>
                        </p:par>
                        <p:par>
                          <p:cTn id="45" fill="hold">
                            <p:stCondLst>
                              <p:cond delay="4500"/>
                            </p:stCondLst>
                            <p:childTnLst>
                              <p:par>
                                <p:cTn id="46" presetID="2" presetClass="entr" presetSubtype="8"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0-#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cTn>
                              </p:par>
                            </p:childTnLst>
                          </p:cTn>
                        </p:par>
                        <p:par>
                          <p:cTn id="50" fill="hold">
                            <p:stCondLst>
                              <p:cond delay="5000"/>
                            </p:stCondLst>
                            <p:childTnLst>
                              <p:par>
                                <p:cTn id="51" presetID="2" presetClass="entr" presetSubtype="2"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1+#ppt_w/2"/>
                                          </p:val>
                                        </p:tav>
                                        <p:tav tm="100000">
                                          <p:val>
                                            <p:strVal val="#ppt_x"/>
                                          </p:val>
                                        </p:tav>
                                      </p:tavLst>
                                    </p:anim>
                                    <p:anim calcmode="lin" valueType="num">
                                      <p:cBhvr additive="base">
                                        <p:cTn id="54" dur="500" fill="hold"/>
                                        <p:tgtEl>
                                          <p:spTgt spid="17"/>
                                        </p:tgtEl>
                                        <p:attrNameLst>
                                          <p:attrName>ppt_y</p:attrName>
                                        </p:attrNameLst>
                                      </p:cBhvr>
                                      <p:tavLst>
                                        <p:tav tm="0">
                                          <p:val>
                                            <p:strVal val="#ppt_y"/>
                                          </p:val>
                                        </p:tav>
                                        <p:tav tm="100000">
                                          <p:val>
                                            <p:strVal val="#ppt_y"/>
                                          </p:val>
                                        </p:tav>
                                      </p:tavLst>
                                    </p:anim>
                                  </p:childTnLst>
                                </p:cTn>
                              </p:par>
                            </p:childTnLst>
                          </p:cTn>
                        </p:par>
                        <p:par>
                          <p:cTn id="55" fill="hold">
                            <p:stCondLst>
                              <p:cond delay="5500"/>
                            </p:stCondLst>
                            <p:childTnLst>
                              <p:par>
                                <p:cTn id="56" presetID="22" presetClass="entr" presetSubtype="4" fill="hold" nodeType="after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wipe(down)">
                                      <p:cBhvr>
                                        <p:cTn id="58" dur="500"/>
                                        <p:tgtEl>
                                          <p:spTgt spid="31"/>
                                        </p:tgtEl>
                                      </p:cBhvr>
                                    </p:animEffect>
                                  </p:childTnLst>
                                </p:cTn>
                              </p:par>
                            </p:childTnLst>
                          </p:cTn>
                        </p:par>
                        <p:par>
                          <p:cTn id="59" fill="hold">
                            <p:stCondLst>
                              <p:cond delay="6000"/>
                            </p:stCondLst>
                            <p:childTnLst>
                              <p:par>
                                <p:cTn id="60" presetID="22" presetClass="entr" presetSubtype="4" fill="hold" nodeType="after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down)">
                                      <p:cBhvr>
                                        <p:cTn id="62" dur="500"/>
                                        <p:tgtEl>
                                          <p:spTgt spid="28"/>
                                        </p:tgtEl>
                                      </p:cBhvr>
                                    </p:animEffect>
                                  </p:childTnLst>
                                </p:cTn>
                              </p:par>
                            </p:childTnLst>
                          </p:cTn>
                        </p:par>
                        <p:par>
                          <p:cTn id="63" fill="hold">
                            <p:stCondLst>
                              <p:cond delay="6500"/>
                            </p:stCondLst>
                            <p:childTnLst>
                              <p:par>
                                <p:cTn id="64" presetID="22" presetClass="entr" presetSubtype="4" fill="hold" nodeType="after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wipe(down)">
                                      <p:cBhvr>
                                        <p:cTn id="66" dur="500"/>
                                        <p:tgtEl>
                                          <p:spTgt spid="29"/>
                                        </p:tgtEl>
                                      </p:cBhvr>
                                    </p:animEffect>
                                  </p:childTnLst>
                                </p:cTn>
                              </p:par>
                            </p:childTnLst>
                          </p:cTn>
                        </p:par>
                        <p:par>
                          <p:cTn id="67" fill="hold">
                            <p:stCondLst>
                              <p:cond delay="7000"/>
                            </p:stCondLst>
                            <p:childTnLst>
                              <p:par>
                                <p:cTn id="68" presetID="47" presetClass="entr" presetSubtype="0"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1000"/>
                                        <p:tgtEl>
                                          <p:spTgt spid="16"/>
                                        </p:tgtEl>
                                      </p:cBhvr>
                                    </p:animEffect>
                                    <p:anim calcmode="lin" valueType="num">
                                      <p:cBhvr>
                                        <p:cTn id="71" dur="1000" fill="hold"/>
                                        <p:tgtEl>
                                          <p:spTgt spid="16"/>
                                        </p:tgtEl>
                                        <p:attrNameLst>
                                          <p:attrName>ppt_x</p:attrName>
                                        </p:attrNameLst>
                                      </p:cBhvr>
                                      <p:tavLst>
                                        <p:tav tm="0">
                                          <p:val>
                                            <p:strVal val="#ppt_x"/>
                                          </p:val>
                                        </p:tav>
                                        <p:tav tm="100000">
                                          <p:val>
                                            <p:strVal val="#ppt_x"/>
                                          </p:val>
                                        </p:tav>
                                      </p:tavLst>
                                    </p:anim>
                                    <p:anim calcmode="lin" valueType="num">
                                      <p:cBhvr>
                                        <p:cTn id="72" dur="1000" fill="hold"/>
                                        <p:tgtEl>
                                          <p:spTgt spid="16"/>
                                        </p:tgtEl>
                                        <p:attrNameLst>
                                          <p:attrName>ppt_y</p:attrName>
                                        </p:attrNameLst>
                                      </p:cBhvr>
                                      <p:tavLst>
                                        <p:tav tm="0">
                                          <p:val>
                                            <p:strVal val="#ppt_y-.1"/>
                                          </p:val>
                                        </p:tav>
                                        <p:tav tm="100000">
                                          <p:val>
                                            <p:strVal val="#ppt_y"/>
                                          </p:val>
                                        </p:tav>
                                      </p:tavLst>
                                    </p:anim>
                                  </p:childTnLst>
                                </p:cTn>
                              </p:par>
                            </p:childTnLst>
                          </p:cTn>
                        </p:par>
                        <p:par>
                          <p:cTn id="73" fill="hold">
                            <p:stCondLst>
                              <p:cond delay="8000"/>
                            </p:stCondLst>
                            <p:childTnLst>
                              <p:par>
                                <p:cTn id="74" presetID="22" presetClass="entr" presetSubtype="4" fill="hold" nodeType="after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down)">
                                      <p:cBhvr>
                                        <p:cTn id="7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7" repeatCount="indefinite" fill="remove" display="0">
                  <p:stCondLst>
                    <p:cond delay="indefinite"/>
                  </p:stCondLst>
                  <p:endCondLst>
                    <p:cond evt="onStopAudio" delay="0">
                      <p:tgtEl>
                        <p:sldTgt/>
                      </p:tgtEl>
                    </p:cond>
                  </p:endCondLst>
                </p:cTn>
                <p:tgtEl>
                  <p:spTgt spid="19"/>
                </p:tgtEl>
              </p:cMediaNode>
            </p:audio>
          </p:childTnLst>
        </p:cTn>
      </p:par>
    </p:tnLst>
    <p:bldLst>
      <p:bldP spid="16"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图片 85"/>
          <p:cNvPicPr>
            <a:picLocks noChangeAspect="1"/>
          </p:cNvPicPr>
          <p:nvPr/>
        </p:nvPicPr>
        <p:blipFill rotWithShape="1">
          <a:blip r:embed="rId1">
            <a:extLst>
              <a:ext uri="{BEBA8EAE-BF5A-486C-A8C5-ECC9F3942E4B}">
                <a14:imgProps xmlns:a14="http://schemas.microsoft.com/office/drawing/2010/main">
                  <a14:imgLayer r:embed="rId2">
                    <a14:imgEffect>
                      <a14:backgroundRemoval t="0" b="100000" l="0" r="99688">
                        <a14:foregroundMark x1="98750" y1="64615" x2="93906" y2="90385"/>
                        <a14:foregroundMark x1="99219" y1="8462" x2="97813" y2="12308"/>
                        <a14:backgroundMark x1="83906" y1="80385" x2="83906" y2="80385"/>
                        <a14:backgroundMark x1="81719" y1="79231" x2="81719" y2="79231"/>
                        <a14:backgroundMark x1="85469" y1="76923" x2="85469" y2="76923"/>
                        <a14:backgroundMark x1="98906" y1="14231" x2="98906" y2="14231"/>
                      </a14:backgroundRemoval>
                    </a14:imgEffect>
                  </a14:imgLayer>
                </a14:imgProps>
              </a:ext>
            </a:extLst>
          </a:blip>
          <a:srcRect t="91958"/>
          <a:stretch>
            <a:fillRect/>
          </a:stretch>
        </p:blipFill>
        <p:spPr>
          <a:xfrm>
            <a:off x="0" y="4847421"/>
            <a:ext cx="9200932" cy="300615"/>
          </a:xfrm>
          <a:prstGeom prst="rect">
            <a:avLst/>
          </a:prstGeom>
        </p:spPr>
      </p:pic>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198" y="120301"/>
            <a:ext cx="372411" cy="584778"/>
          </a:xfrm>
          <a:prstGeom prst="rect">
            <a:avLst/>
          </a:prstGeom>
        </p:spPr>
      </p:pic>
      <p:sp>
        <p:nvSpPr>
          <p:cNvPr id="56" name="文本占位符 3"/>
          <p:cNvSpPr txBox="1"/>
          <p:nvPr/>
        </p:nvSpPr>
        <p:spPr>
          <a:xfrm>
            <a:off x="1567743" y="174414"/>
            <a:ext cx="3984757" cy="476551"/>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zh-CN" altLang="en-US" sz="2400" b="1" dirty="0">
                <a:solidFill>
                  <a:srgbClr val="3568C1"/>
                </a:solidFill>
                <a:latin typeface="幼圆" panose="02010509060101010101" pitchFamily="49" charset="-122"/>
                <a:ea typeface="幼圆" panose="02010509060101010101" pitchFamily="49" charset="-122"/>
              </a:rPr>
              <a:t>交通安全自救自护知识</a:t>
            </a:r>
            <a:endParaRPr lang="zh-CN" altLang="en-US" sz="2400" dirty="0">
              <a:solidFill>
                <a:srgbClr val="3568C1"/>
              </a:solidFill>
              <a:latin typeface="幼圆" panose="02010509060101010101" pitchFamily="49" charset="-122"/>
              <a:ea typeface="幼圆" panose="02010509060101010101" pitchFamily="49" charset="-122"/>
            </a:endParaRPr>
          </a:p>
        </p:txBody>
      </p:sp>
      <p:sp>
        <p:nvSpPr>
          <p:cNvPr id="4" name="矩形 3"/>
          <p:cNvSpPr/>
          <p:nvPr/>
        </p:nvSpPr>
        <p:spPr>
          <a:xfrm>
            <a:off x="1567743" y="934648"/>
            <a:ext cx="3524250" cy="368300"/>
          </a:xfrm>
          <a:prstGeom prst="rect">
            <a:avLst/>
          </a:prstGeom>
        </p:spPr>
        <p:txBody>
          <a:bodyPr wrap="none">
            <a:spAutoFit/>
          </a:bodyPr>
          <a:lstStyle/>
          <a:p>
            <a:r>
              <a:rPr lang="zh-CN" altLang="en-US" b="1" dirty="0">
                <a:solidFill>
                  <a:srgbClr val="000000"/>
                </a:solidFill>
                <a:latin typeface="Verdana" panose="020B0604030504040204" pitchFamily="34" charset="0"/>
              </a:rPr>
              <a:t>寒假往返学校怎样注意交通安全</a:t>
            </a:r>
            <a:r>
              <a:rPr lang="en-US" altLang="zh-CN" b="1" dirty="0">
                <a:solidFill>
                  <a:srgbClr val="000000"/>
                </a:solidFill>
                <a:latin typeface="Verdana" panose="020B0604030504040204" pitchFamily="34" charset="0"/>
              </a:rPr>
              <a:t>?</a:t>
            </a:r>
            <a:endParaRPr lang="en-US" altLang="zh-CN" b="1" dirty="0">
              <a:solidFill>
                <a:srgbClr val="000000"/>
              </a:solidFill>
              <a:latin typeface="Verdana" panose="020B0604030504040204" pitchFamily="34" charset="0"/>
            </a:endParaRPr>
          </a:p>
        </p:txBody>
      </p:sp>
      <p:grpSp>
        <p:nvGrpSpPr>
          <p:cNvPr id="37" name="组合 36"/>
          <p:cNvGrpSpPr/>
          <p:nvPr/>
        </p:nvGrpSpPr>
        <p:grpSpPr>
          <a:xfrm>
            <a:off x="1233276" y="1554613"/>
            <a:ext cx="1538290" cy="1373843"/>
            <a:chOff x="6208713" y="1243013"/>
            <a:chExt cx="706438" cy="620713"/>
          </a:xfrm>
          <a:solidFill>
            <a:srgbClr val="FFAD02"/>
          </a:solidFill>
        </p:grpSpPr>
        <p:sp>
          <p:nvSpPr>
            <p:cNvPr id="38" name="Freeform 804"/>
            <p:cNvSpPr/>
            <p:nvPr/>
          </p:nvSpPr>
          <p:spPr bwMode="auto">
            <a:xfrm>
              <a:off x="6270626" y="1622425"/>
              <a:ext cx="26988" cy="68263"/>
            </a:xfrm>
            <a:custGeom>
              <a:avLst/>
              <a:gdLst/>
              <a:ahLst/>
              <a:cxnLst>
                <a:cxn ang="0">
                  <a:pos x="51" y="5"/>
                </a:cxn>
                <a:cxn ang="0">
                  <a:pos x="51" y="5"/>
                </a:cxn>
                <a:cxn ang="0">
                  <a:pos x="50" y="3"/>
                </a:cxn>
                <a:cxn ang="0">
                  <a:pos x="49" y="1"/>
                </a:cxn>
                <a:cxn ang="0">
                  <a:pos x="48" y="1"/>
                </a:cxn>
                <a:cxn ang="0">
                  <a:pos x="46" y="0"/>
                </a:cxn>
                <a:cxn ang="0">
                  <a:pos x="44" y="1"/>
                </a:cxn>
                <a:cxn ang="0">
                  <a:pos x="43" y="1"/>
                </a:cxn>
                <a:cxn ang="0">
                  <a:pos x="42" y="3"/>
                </a:cxn>
                <a:cxn ang="0">
                  <a:pos x="41" y="5"/>
                </a:cxn>
                <a:cxn ang="0">
                  <a:pos x="41" y="5"/>
                </a:cxn>
                <a:cxn ang="0">
                  <a:pos x="40" y="14"/>
                </a:cxn>
                <a:cxn ang="0">
                  <a:pos x="37" y="25"/>
                </a:cxn>
                <a:cxn ang="0">
                  <a:pos x="34" y="35"/>
                </a:cxn>
                <a:cxn ang="0">
                  <a:pos x="30" y="44"/>
                </a:cxn>
                <a:cxn ang="0">
                  <a:pos x="21" y="64"/>
                </a:cxn>
                <a:cxn ang="0">
                  <a:pos x="13" y="82"/>
                </a:cxn>
                <a:cxn ang="0">
                  <a:pos x="13" y="82"/>
                </a:cxn>
                <a:cxn ang="0">
                  <a:pos x="9" y="92"/>
                </a:cxn>
                <a:cxn ang="0">
                  <a:pos x="3" y="105"/>
                </a:cxn>
                <a:cxn ang="0">
                  <a:pos x="1" y="112"/>
                </a:cxn>
                <a:cxn ang="0">
                  <a:pos x="0" y="119"/>
                </a:cxn>
                <a:cxn ang="0">
                  <a:pos x="1" y="124"/>
                </a:cxn>
                <a:cxn ang="0">
                  <a:pos x="2" y="126"/>
                </a:cxn>
                <a:cxn ang="0">
                  <a:pos x="4" y="128"/>
                </a:cxn>
                <a:cxn ang="0">
                  <a:pos x="4" y="128"/>
                </a:cxn>
                <a:cxn ang="0">
                  <a:pos x="6" y="129"/>
                </a:cxn>
                <a:cxn ang="0">
                  <a:pos x="9" y="129"/>
                </a:cxn>
                <a:cxn ang="0">
                  <a:pos x="12" y="128"/>
                </a:cxn>
                <a:cxn ang="0">
                  <a:pos x="13" y="126"/>
                </a:cxn>
                <a:cxn ang="0">
                  <a:pos x="13" y="125"/>
                </a:cxn>
                <a:cxn ang="0">
                  <a:pos x="13" y="123"/>
                </a:cxn>
                <a:cxn ang="0">
                  <a:pos x="11" y="122"/>
                </a:cxn>
                <a:cxn ang="0">
                  <a:pos x="11" y="122"/>
                </a:cxn>
                <a:cxn ang="0">
                  <a:pos x="11" y="120"/>
                </a:cxn>
                <a:cxn ang="0">
                  <a:pos x="10" y="117"/>
                </a:cxn>
                <a:cxn ang="0">
                  <a:pos x="11" y="109"/>
                </a:cxn>
                <a:cxn ang="0">
                  <a:pos x="14" y="100"/>
                </a:cxn>
                <a:cxn ang="0">
                  <a:pos x="19" y="90"/>
                </a:cxn>
                <a:cxn ang="0">
                  <a:pos x="27" y="69"/>
                </a:cxn>
                <a:cxn ang="0">
                  <a:pos x="33" y="58"/>
                </a:cxn>
                <a:cxn ang="0">
                  <a:pos x="33" y="58"/>
                </a:cxn>
                <a:cxn ang="0">
                  <a:pos x="43" y="36"/>
                </a:cxn>
                <a:cxn ang="0">
                  <a:pos x="46" y="26"/>
                </a:cxn>
                <a:cxn ang="0">
                  <a:pos x="49" y="14"/>
                </a:cxn>
                <a:cxn ang="0">
                  <a:pos x="49" y="14"/>
                </a:cxn>
                <a:cxn ang="0">
                  <a:pos x="50" y="13"/>
                </a:cxn>
                <a:cxn ang="0">
                  <a:pos x="51" y="11"/>
                </a:cxn>
                <a:cxn ang="0">
                  <a:pos x="51" y="5"/>
                </a:cxn>
              </a:cxnLst>
              <a:rect l="0" t="0" r="r" b="b"/>
              <a:pathLst>
                <a:path w="51" h="129">
                  <a:moveTo>
                    <a:pt x="51" y="5"/>
                  </a:moveTo>
                  <a:lnTo>
                    <a:pt x="51" y="5"/>
                  </a:lnTo>
                  <a:lnTo>
                    <a:pt x="50" y="3"/>
                  </a:lnTo>
                  <a:lnTo>
                    <a:pt x="49" y="1"/>
                  </a:lnTo>
                  <a:lnTo>
                    <a:pt x="48" y="1"/>
                  </a:lnTo>
                  <a:lnTo>
                    <a:pt x="46" y="0"/>
                  </a:lnTo>
                  <a:lnTo>
                    <a:pt x="44" y="1"/>
                  </a:lnTo>
                  <a:lnTo>
                    <a:pt x="43" y="1"/>
                  </a:lnTo>
                  <a:lnTo>
                    <a:pt x="42" y="3"/>
                  </a:lnTo>
                  <a:lnTo>
                    <a:pt x="41" y="5"/>
                  </a:lnTo>
                  <a:lnTo>
                    <a:pt x="41" y="5"/>
                  </a:lnTo>
                  <a:lnTo>
                    <a:pt x="40" y="14"/>
                  </a:lnTo>
                  <a:lnTo>
                    <a:pt x="37" y="25"/>
                  </a:lnTo>
                  <a:lnTo>
                    <a:pt x="34" y="35"/>
                  </a:lnTo>
                  <a:lnTo>
                    <a:pt x="30" y="44"/>
                  </a:lnTo>
                  <a:lnTo>
                    <a:pt x="21" y="64"/>
                  </a:lnTo>
                  <a:lnTo>
                    <a:pt x="13" y="82"/>
                  </a:lnTo>
                  <a:lnTo>
                    <a:pt x="13" y="82"/>
                  </a:lnTo>
                  <a:lnTo>
                    <a:pt x="9" y="92"/>
                  </a:lnTo>
                  <a:lnTo>
                    <a:pt x="3" y="105"/>
                  </a:lnTo>
                  <a:lnTo>
                    <a:pt x="1" y="112"/>
                  </a:lnTo>
                  <a:lnTo>
                    <a:pt x="0" y="119"/>
                  </a:lnTo>
                  <a:lnTo>
                    <a:pt x="1" y="124"/>
                  </a:lnTo>
                  <a:lnTo>
                    <a:pt x="2" y="126"/>
                  </a:lnTo>
                  <a:lnTo>
                    <a:pt x="4" y="128"/>
                  </a:lnTo>
                  <a:lnTo>
                    <a:pt x="4" y="128"/>
                  </a:lnTo>
                  <a:lnTo>
                    <a:pt x="6" y="129"/>
                  </a:lnTo>
                  <a:lnTo>
                    <a:pt x="9" y="129"/>
                  </a:lnTo>
                  <a:lnTo>
                    <a:pt x="12" y="128"/>
                  </a:lnTo>
                  <a:lnTo>
                    <a:pt x="13" y="126"/>
                  </a:lnTo>
                  <a:lnTo>
                    <a:pt x="13" y="125"/>
                  </a:lnTo>
                  <a:lnTo>
                    <a:pt x="13" y="123"/>
                  </a:lnTo>
                  <a:lnTo>
                    <a:pt x="11" y="122"/>
                  </a:lnTo>
                  <a:lnTo>
                    <a:pt x="11" y="122"/>
                  </a:lnTo>
                  <a:lnTo>
                    <a:pt x="11" y="120"/>
                  </a:lnTo>
                  <a:lnTo>
                    <a:pt x="10" y="117"/>
                  </a:lnTo>
                  <a:lnTo>
                    <a:pt x="11" y="109"/>
                  </a:lnTo>
                  <a:lnTo>
                    <a:pt x="14" y="100"/>
                  </a:lnTo>
                  <a:lnTo>
                    <a:pt x="19" y="90"/>
                  </a:lnTo>
                  <a:lnTo>
                    <a:pt x="27" y="69"/>
                  </a:lnTo>
                  <a:lnTo>
                    <a:pt x="33" y="58"/>
                  </a:lnTo>
                  <a:lnTo>
                    <a:pt x="33" y="58"/>
                  </a:lnTo>
                  <a:lnTo>
                    <a:pt x="43" y="36"/>
                  </a:lnTo>
                  <a:lnTo>
                    <a:pt x="46" y="26"/>
                  </a:lnTo>
                  <a:lnTo>
                    <a:pt x="49" y="14"/>
                  </a:lnTo>
                  <a:lnTo>
                    <a:pt x="49" y="14"/>
                  </a:lnTo>
                  <a:lnTo>
                    <a:pt x="50" y="13"/>
                  </a:lnTo>
                  <a:lnTo>
                    <a:pt x="51" y="11"/>
                  </a:lnTo>
                  <a:lnTo>
                    <a:pt x="51" y="5"/>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39" name="Freeform 805"/>
            <p:cNvSpPr/>
            <p:nvPr/>
          </p:nvSpPr>
          <p:spPr bwMode="auto">
            <a:xfrm>
              <a:off x="6315076" y="1671638"/>
              <a:ext cx="15875" cy="41275"/>
            </a:xfrm>
            <a:custGeom>
              <a:avLst/>
              <a:gdLst/>
              <a:ahLst/>
              <a:cxnLst>
                <a:cxn ang="0">
                  <a:pos x="20" y="3"/>
                </a:cxn>
                <a:cxn ang="0">
                  <a:pos x="20" y="3"/>
                </a:cxn>
                <a:cxn ang="0">
                  <a:pos x="7" y="38"/>
                </a:cxn>
                <a:cxn ang="0">
                  <a:pos x="2" y="56"/>
                </a:cxn>
                <a:cxn ang="0">
                  <a:pos x="1" y="65"/>
                </a:cxn>
                <a:cxn ang="0">
                  <a:pos x="0" y="74"/>
                </a:cxn>
                <a:cxn ang="0">
                  <a:pos x="0" y="74"/>
                </a:cxn>
                <a:cxn ang="0">
                  <a:pos x="1" y="76"/>
                </a:cxn>
                <a:cxn ang="0">
                  <a:pos x="2" y="77"/>
                </a:cxn>
                <a:cxn ang="0">
                  <a:pos x="3" y="78"/>
                </a:cxn>
                <a:cxn ang="0">
                  <a:pos x="5" y="78"/>
                </a:cxn>
                <a:cxn ang="0">
                  <a:pos x="6" y="78"/>
                </a:cxn>
                <a:cxn ang="0">
                  <a:pos x="8" y="77"/>
                </a:cxn>
                <a:cxn ang="0">
                  <a:pos x="9" y="76"/>
                </a:cxn>
                <a:cxn ang="0">
                  <a:pos x="9" y="74"/>
                </a:cxn>
                <a:cxn ang="0">
                  <a:pos x="9" y="74"/>
                </a:cxn>
                <a:cxn ang="0">
                  <a:pos x="10" y="65"/>
                </a:cxn>
                <a:cxn ang="0">
                  <a:pos x="11" y="57"/>
                </a:cxn>
                <a:cxn ang="0">
                  <a:pos x="16" y="39"/>
                </a:cxn>
                <a:cxn ang="0">
                  <a:pos x="29" y="6"/>
                </a:cxn>
                <a:cxn ang="0">
                  <a:pos x="29" y="6"/>
                </a:cxn>
                <a:cxn ang="0">
                  <a:pos x="29" y="4"/>
                </a:cxn>
                <a:cxn ang="0">
                  <a:pos x="28" y="2"/>
                </a:cxn>
                <a:cxn ang="0">
                  <a:pos x="27" y="1"/>
                </a:cxn>
                <a:cxn ang="0">
                  <a:pos x="26" y="0"/>
                </a:cxn>
                <a:cxn ang="0">
                  <a:pos x="24" y="0"/>
                </a:cxn>
                <a:cxn ang="0">
                  <a:pos x="22" y="1"/>
                </a:cxn>
                <a:cxn ang="0">
                  <a:pos x="21" y="2"/>
                </a:cxn>
                <a:cxn ang="0">
                  <a:pos x="20" y="3"/>
                </a:cxn>
                <a:cxn ang="0">
                  <a:pos x="20" y="3"/>
                </a:cxn>
              </a:cxnLst>
              <a:rect l="0" t="0" r="r" b="b"/>
              <a:pathLst>
                <a:path w="29" h="78">
                  <a:moveTo>
                    <a:pt x="20" y="3"/>
                  </a:moveTo>
                  <a:lnTo>
                    <a:pt x="20" y="3"/>
                  </a:lnTo>
                  <a:lnTo>
                    <a:pt x="7" y="38"/>
                  </a:lnTo>
                  <a:lnTo>
                    <a:pt x="2" y="56"/>
                  </a:lnTo>
                  <a:lnTo>
                    <a:pt x="1" y="65"/>
                  </a:lnTo>
                  <a:lnTo>
                    <a:pt x="0" y="74"/>
                  </a:lnTo>
                  <a:lnTo>
                    <a:pt x="0" y="74"/>
                  </a:lnTo>
                  <a:lnTo>
                    <a:pt x="1" y="76"/>
                  </a:lnTo>
                  <a:lnTo>
                    <a:pt x="2" y="77"/>
                  </a:lnTo>
                  <a:lnTo>
                    <a:pt x="3" y="78"/>
                  </a:lnTo>
                  <a:lnTo>
                    <a:pt x="5" y="78"/>
                  </a:lnTo>
                  <a:lnTo>
                    <a:pt x="6" y="78"/>
                  </a:lnTo>
                  <a:lnTo>
                    <a:pt x="8" y="77"/>
                  </a:lnTo>
                  <a:lnTo>
                    <a:pt x="9" y="76"/>
                  </a:lnTo>
                  <a:lnTo>
                    <a:pt x="9" y="74"/>
                  </a:lnTo>
                  <a:lnTo>
                    <a:pt x="9" y="74"/>
                  </a:lnTo>
                  <a:lnTo>
                    <a:pt x="10" y="65"/>
                  </a:lnTo>
                  <a:lnTo>
                    <a:pt x="11" y="57"/>
                  </a:lnTo>
                  <a:lnTo>
                    <a:pt x="16" y="39"/>
                  </a:lnTo>
                  <a:lnTo>
                    <a:pt x="29" y="6"/>
                  </a:lnTo>
                  <a:lnTo>
                    <a:pt x="29" y="6"/>
                  </a:lnTo>
                  <a:lnTo>
                    <a:pt x="29" y="4"/>
                  </a:lnTo>
                  <a:lnTo>
                    <a:pt x="28" y="2"/>
                  </a:lnTo>
                  <a:lnTo>
                    <a:pt x="27" y="1"/>
                  </a:lnTo>
                  <a:lnTo>
                    <a:pt x="26" y="0"/>
                  </a:lnTo>
                  <a:lnTo>
                    <a:pt x="24" y="0"/>
                  </a:lnTo>
                  <a:lnTo>
                    <a:pt x="22" y="1"/>
                  </a:lnTo>
                  <a:lnTo>
                    <a:pt x="21" y="2"/>
                  </a:lnTo>
                  <a:lnTo>
                    <a:pt x="20" y="3"/>
                  </a:lnTo>
                  <a:lnTo>
                    <a:pt x="20"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0" name="Freeform 806"/>
            <p:cNvSpPr/>
            <p:nvPr/>
          </p:nvSpPr>
          <p:spPr bwMode="auto">
            <a:xfrm>
              <a:off x="6359526" y="1677988"/>
              <a:ext cx="20638" cy="69850"/>
            </a:xfrm>
            <a:custGeom>
              <a:avLst/>
              <a:gdLst/>
              <a:ahLst/>
              <a:cxnLst>
                <a:cxn ang="0">
                  <a:pos x="32" y="4"/>
                </a:cxn>
                <a:cxn ang="0">
                  <a:pos x="32" y="4"/>
                </a:cxn>
                <a:cxn ang="0">
                  <a:pos x="20" y="33"/>
                </a:cxn>
                <a:cxn ang="0">
                  <a:pos x="11" y="63"/>
                </a:cxn>
                <a:cxn ang="0">
                  <a:pos x="6" y="79"/>
                </a:cxn>
                <a:cxn ang="0">
                  <a:pos x="3" y="94"/>
                </a:cxn>
                <a:cxn ang="0">
                  <a:pos x="1" y="110"/>
                </a:cxn>
                <a:cxn ang="0">
                  <a:pos x="0" y="125"/>
                </a:cxn>
                <a:cxn ang="0">
                  <a:pos x="0" y="125"/>
                </a:cxn>
                <a:cxn ang="0">
                  <a:pos x="0" y="127"/>
                </a:cxn>
                <a:cxn ang="0">
                  <a:pos x="1" y="128"/>
                </a:cxn>
                <a:cxn ang="0">
                  <a:pos x="3" y="129"/>
                </a:cxn>
                <a:cxn ang="0">
                  <a:pos x="4" y="130"/>
                </a:cxn>
                <a:cxn ang="0">
                  <a:pos x="6" y="129"/>
                </a:cxn>
                <a:cxn ang="0">
                  <a:pos x="7" y="128"/>
                </a:cxn>
                <a:cxn ang="0">
                  <a:pos x="9" y="127"/>
                </a:cxn>
                <a:cxn ang="0">
                  <a:pos x="9" y="125"/>
                </a:cxn>
                <a:cxn ang="0">
                  <a:pos x="9" y="125"/>
                </a:cxn>
                <a:cxn ang="0">
                  <a:pos x="10" y="110"/>
                </a:cxn>
                <a:cxn ang="0">
                  <a:pos x="12" y="94"/>
                </a:cxn>
                <a:cxn ang="0">
                  <a:pos x="16" y="80"/>
                </a:cxn>
                <a:cxn ang="0">
                  <a:pos x="20" y="64"/>
                </a:cxn>
                <a:cxn ang="0">
                  <a:pos x="30" y="35"/>
                </a:cxn>
                <a:cxn ang="0">
                  <a:pos x="40" y="6"/>
                </a:cxn>
                <a:cxn ang="0">
                  <a:pos x="40" y="6"/>
                </a:cxn>
                <a:cxn ang="0">
                  <a:pos x="41" y="4"/>
                </a:cxn>
                <a:cxn ang="0">
                  <a:pos x="40" y="2"/>
                </a:cxn>
                <a:cxn ang="0">
                  <a:pos x="39" y="1"/>
                </a:cxn>
                <a:cxn ang="0">
                  <a:pos x="37" y="1"/>
                </a:cxn>
                <a:cxn ang="0">
                  <a:pos x="36" y="0"/>
                </a:cxn>
                <a:cxn ang="0">
                  <a:pos x="34" y="1"/>
                </a:cxn>
                <a:cxn ang="0">
                  <a:pos x="33" y="2"/>
                </a:cxn>
                <a:cxn ang="0">
                  <a:pos x="32" y="4"/>
                </a:cxn>
                <a:cxn ang="0">
                  <a:pos x="32" y="4"/>
                </a:cxn>
              </a:cxnLst>
              <a:rect l="0" t="0" r="r" b="b"/>
              <a:pathLst>
                <a:path w="41" h="130">
                  <a:moveTo>
                    <a:pt x="32" y="4"/>
                  </a:moveTo>
                  <a:lnTo>
                    <a:pt x="32" y="4"/>
                  </a:lnTo>
                  <a:lnTo>
                    <a:pt x="20" y="33"/>
                  </a:lnTo>
                  <a:lnTo>
                    <a:pt x="11" y="63"/>
                  </a:lnTo>
                  <a:lnTo>
                    <a:pt x="6" y="79"/>
                  </a:lnTo>
                  <a:lnTo>
                    <a:pt x="3" y="94"/>
                  </a:lnTo>
                  <a:lnTo>
                    <a:pt x="1" y="110"/>
                  </a:lnTo>
                  <a:lnTo>
                    <a:pt x="0" y="125"/>
                  </a:lnTo>
                  <a:lnTo>
                    <a:pt x="0" y="125"/>
                  </a:lnTo>
                  <a:lnTo>
                    <a:pt x="0" y="127"/>
                  </a:lnTo>
                  <a:lnTo>
                    <a:pt x="1" y="128"/>
                  </a:lnTo>
                  <a:lnTo>
                    <a:pt x="3" y="129"/>
                  </a:lnTo>
                  <a:lnTo>
                    <a:pt x="4" y="130"/>
                  </a:lnTo>
                  <a:lnTo>
                    <a:pt x="6" y="129"/>
                  </a:lnTo>
                  <a:lnTo>
                    <a:pt x="7" y="128"/>
                  </a:lnTo>
                  <a:lnTo>
                    <a:pt x="9" y="127"/>
                  </a:lnTo>
                  <a:lnTo>
                    <a:pt x="9" y="125"/>
                  </a:lnTo>
                  <a:lnTo>
                    <a:pt x="9" y="125"/>
                  </a:lnTo>
                  <a:lnTo>
                    <a:pt x="10" y="110"/>
                  </a:lnTo>
                  <a:lnTo>
                    <a:pt x="12" y="94"/>
                  </a:lnTo>
                  <a:lnTo>
                    <a:pt x="16" y="80"/>
                  </a:lnTo>
                  <a:lnTo>
                    <a:pt x="20" y="64"/>
                  </a:lnTo>
                  <a:lnTo>
                    <a:pt x="30" y="35"/>
                  </a:lnTo>
                  <a:lnTo>
                    <a:pt x="40" y="6"/>
                  </a:lnTo>
                  <a:lnTo>
                    <a:pt x="40" y="6"/>
                  </a:lnTo>
                  <a:lnTo>
                    <a:pt x="41" y="4"/>
                  </a:lnTo>
                  <a:lnTo>
                    <a:pt x="40" y="2"/>
                  </a:lnTo>
                  <a:lnTo>
                    <a:pt x="39" y="1"/>
                  </a:lnTo>
                  <a:lnTo>
                    <a:pt x="37" y="1"/>
                  </a:lnTo>
                  <a:lnTo>
                    <a:pt x="36" y="0"/>
                  </a:lnTo>
                  <a:lnTo>
                    <a:pt x="34" y="1"/>
                  </a:lnTo>
                  <a:lnTo>
                    <a:pt x="33"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1" name="Freeform 807"/>
            <p:cNvSpPr/>
            <p:nvPr/>
          </p:nvSpPr>
          <p:spPr bwMode="auto">
            <a:xfrm>
              <a:off x="6392863" y="1708150"/>
              <a:ext cx="20638" cy="55563"/>
            </a:xfrm>
            <a:custGeom>
              <a:avLst/>
              <a:gdLst/>
              <a:ahLst/>
              <a:cxnLst>
                <a:cxn ang="0">
                  <a:pos x="32" y="4"/>
                </a:cxn>
                <a:cxn ang="0">
                  <a:pos x="32" y="4"/>
                </a:cxn>
                <a:cxn ang="0">
                  <a:pos x="27" y="17"/>
                </a:cxn>
                <a:cxn ang="0">
                  <a:pos x="23" y="28"/>
                </a:cxn>
                <a:cxn ang="0">
                  <a:pos x="13" y="51"/>
                </a:cxn>
                <a:cxn ang="0">
                  <a:pos x="8" y="63"/>
                </a:cxn>
                <a:cxn ang="0">
                  <a:pos x="4" y="74"/>
                </a:cxn>
                <a:cxn ang="0">
                  <a:pos x="1" y="87"/>
                </a:cxn>
                <a:cxn ang="0">
                  <a:pos x="0" y="100"/>
                </a:cxn>
                <a:cxn ang="0">
                  <a:pos x="0" y="100"/>
                </a:cxn>
                <a:cxn ang="0">
                  <a:pos x="0" y="102"/>
                </a:cxn>
                <a:cxn ang="0">
                  <a:pos x="1" y="103"/>
                </a:cxn>
                <a:cxn ang="0">
                  <a:pos x="3" y="104"/>
                </a:cxn>
                <a:cxn ang="0">
                  <a:pos x="4" y="104"/>
                </a:cxn>
                <a:cxn ang="0">
                  <a:pos x="6" y="104"/>
                </a:cxn>
                <a:cxn ang="0">
                  <a:pos x="8" y="103"/>
                </a:cxn>
                <a:cxn ang="0">
                  <a:pos x="9" y="102"/>
                </a:cxn>
                <a:cxn ang="0">
                  <a:pos x="9" y="100"/>
                </a:cxn>
                <a:cxn ang="0">
                  <a:pos x="9" y="100"/>
                </a:cxn>
                <a:cxn ang="0">
                  <a:pos x="10" y="87"/>
                </a:cxn>
                <a:cxn ang="0">
                  <a:pos x="13" y="75"/>
                </a:cxn>
                <a:cxn ang="0">
                  <a:pos x="17" y="64"/>
                </a:cxn>
                <a:cxn ang="0">
                  <a:pos x="22" y="53"/>
                </a:cxn>
                <a:cxn ang="0">
                  <a:pos x="33" y="30"/>
                </a:cxn>
                <a:cxn ang="0">
                  <a:pos x="37" y="19"/>
                </a:cxn>
                <a:cxn ang="0">
                  <a:pos x="41" y="6"/>
                </a:cxn>
                <a:cxn ang="0">
                  <a:pos x="41" y="6"/>
                </a:cxn>
                <a:cxn ang="0">
                  <a:pos x="41" y="4"/>
                </a:cxn>
                <a:cxn ang="0">
                  <a:pos x="40" y="2"/>
                </a:cxn>
                <a:cxn ang="0">
                  <a:pos x="39" y="1"/>
                </a:cxn>
                <a:cxn ang="0">
                  <a:pos x="37" y="1"/>
                </a:cxn>
                <a:cxn ang="0">
                  <a:pos x="35" y="0"/>
                </a:cxn>
                <a:cxn ang="0">
                  <a:pos x="34" y="1"/>
                </a:cxn>
                <a:cxn ang="0">
                  <a:pos x="33" y="2"/>
                </a:cxn>
                <a:cxn ang="0">
                  <a:pos x="32" y="4"/>
                </a:cxn>
                <a:cxn ang="0">
                  <a:pos x="32" y="4"/>
                </a:cxn>
              </a:cxnLst>
              <a:rect l="0" t="0" r="r" b="b"/>
              <a:pathLst>
                <a:path w="41" h="104">
                  <a:moveTo>
                    <a:pt x="32" y="4"/>
                  </a:moveTo>
                  <a:lnTo>
                    <a:pt x="32" y="4"/>
                  </a:lnTo>
                  <a:lnTo>
                    <a:pt x="27" y="17"/>
                  </a:lnTo>
                  <a:lnTo>
                    <a:pt x="23" y="28"/>
                  </a:lnTo>
                  <a:lnTo>
                    <a:pt x="13" y="51"/>
                  </a:lnTo>
                  <a:lnTo>
                    <a:pt x="8" y="63"/>
                  </a:lnTo>
                  <a:lnTo>
                    <a:pt x="4" y="74"/>
                  </a:lnTo>
                  <a:lnTo>
                    <a:pt x="1" y="87"/>
                  </a:lnTo>
                  <a:lnTo>
                    <a:pt x="0" y="100"/>
                  </a:lnTo>
                  <a:lnTo>
                    <a:pt x="0" y="100"/>
                  </a:lnTo>
                  <a:lnTo>
                    <a:pt x="0" y="102"/>
                  </a:lnTo>
                  <a:lnTo>
                    <a:pt x="1" y="103"/>
                  </a:lnTo>
                  <a:lnTo>
                    <a:pt x="3" y="104"/>
                  </a:lnTo>
                  <a:lnTo>
                    <a:pt x="4" y="104"/>
                  </a:lnTo>
                  <a:lnTo>
                    <a:pt x="6" y="104"/>
                  </a:lnTo>
                  <a:lnTo>
                    <a:pt x="8" y="103"/>
                  </a:lnTo>
                  <a:lnTo>
                    <a:pt x="9" y="102"/>
                  </a:lnTo>
                  <a:lnTo>
                    <a:pt x="9" y="100"/>
                  </a:lnTo>
                  <a:lnTo>
                    <a:pt x="9" y="100"/>
                  </a:lnTo>
                  <a:lnTo>
                    <a:pt x="10" y="87"/>
                  </a:lnTo>
                  <a:lnTo>
                    <a:pt x="13" y="75"/>
                  </a:lnTo>
                  <a:lnTo>
                    <a:pt x="17" y="64"/>
                  </a:lnTo>
                  <a:lnTo>
                    <a:pt x="22" y="53"/>
                  </a:lnTo>
                  <a:lnTo>
                    <a:pt x="33" y="30"/>
                  </a:lnTo>
                  <a:lnTo>
                    <a:pt x="37" y="19"/>
                  </a:lnTo>
                  <a:lnTo>
                    <a:pt x="41" y="6"/>
                  </a:lnTo>
                  <a:lnTo>
                    <a:pt x="41" y="6"/>
                  </a:lnTo>
                  <a:lnTo>
                    <a:pt x="41" y="4"/>
                  </a:lnTo>
                  <a:lnTo>
                    <a:pt x="40" y="2"/>
                  </a:lnTo>
                  <a:lnTo>
                    <a:pt x="39" y="1"/>
                  </a:lnTo>
                  <a:lnTo>
                    <a:pt x="37" y="1"/>
                  </a:lnTo>
                  <a:lnTo>
                    <a:pt x="35" y="0"/>
                  </a:lnTo>
                  <a:lnTo>
                    <a:pt x="34" y="1"/>
                  </a:lnTo>
                  <a:lnTo>
                    <a:pt x="33"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2" name="Freeform 809"/>
            <p:cNvSpPr/>
            <p:nvPr/>
          </p:nvSpPr>
          <p:spPr bwMode="auto">
            <a:xfrm>
              <a:off x="6438900" y="1719263"/>
              <a:ext cx="31750" cy="65088"/>
            </a:xfrm>
            <a:custGeom>
              <a:avLst/>
              <a:gdLst/>
              <a:ahLst/>
              <a:cxnLst>
                <a:cxn ang="0">
                  <a:pos x="51" y="2"/>
                </a:cxn>
                <a:cxn ang="0">
                  <a:pos x="51" y="2"/>
                </a:cxn>
                <a:cxn ang="0">
                  <a:pos x="37" y="25"/>
                </a:cxn>
                <a:cxn ang="0">
                  <a:pos x="25" y="44"/>
                </a:cxn>
                <a:cxn ang="0">
                  <a:pos x="14" y="64"/>
                </a:cxn>
                <a:cxn ang="0">
                  <a:pos x="6" y="83"/>
                </a:cxn>
                <a:cxn ang="0">
                  <a:pos x="2" y="93"/>
                </a:cxn>
                <a:cxn ang="0">
                  <a:pos x="0" y="101"/>
                </a:cxn>
                <a:cxn ang="0">
                  <a:pos x="0" y="108"/>
                </a:cxn>
                <a:cxn ang="0">
                  <a:pos x="1" y="114"/>
                </a:cxn>
                <a:cxn ang="0">
                  <a:pos x="2" y="116"/>
                </a:cxn>
                <a:cxn ang="0">
                  <a:pos x="5" y="119"/>
                </a:cxn>
                <a:cxn ang="0">
                  <a:pos x="7" y="120"/>
                </a:cxn>
                <a:cxn ang="0">
                  <a:pos x="10" y="123"/>
                </a:cxn>
                <a:cxn ang="0">
                  <a:pos x="10" y="123"/>
                </a:cxn>
                <a:cxn ang="0">
                  <a:pos x="12" y="123"/>
                </a:cxn>
                <a:cxn ang="0">
                  <a:pos x="14" y="123"/>
                </a:cxn>
                <a:cxn ang="0">
                  <a:pos x="15" y="120"/>
                </a:cxn>
                <a:cxn ang="0">
                  <a:pos x="16" y="119"/>
                </a:cxn>
                <a:cxn ang="0">
                  <a:pos x="15" y="115"/>
                </a:cxn>
                <a:cxn ang="0">
                  <a:pos x="14" y="114"/>
                </a:cxn>
                <a:cxn ang="0">
                  <a:pos x="13" y="113"/>
                </a:cxn>
                <a:cxn ang="0">
                  <a:pos x="13" y="113"/>
                </a:cxn>
                <a:cxn ang="0">
                  <a:pos x="11" y="112"/>
                </a:cxn>
                <a:cxn ang="0">
                  <a:pos x="10" y="111"/>
                </a:cxn>
                <a:cxn ang="0">
                  <a:pos x="10" y="107"/>
                </a:cxn>
                <a:cxn ang="0">
                  <a:pos x="10" y="102"/>
                </a:cxn>
                <a:cxn ang="0">
                  <a:pos x="12" y="96"/>
                </a:cxn>
                <a:cxn ang="0">
                  <a:pos x="18" y="80"/>
                </a:cxn>
                <a:cxn ang="0">
                  <a:pos x="27" y="62"/>
                </a:cxn>
                <a:cxn ang="0">
                  <a:pos x="47" y="27"/>
                </a:cxn>
                <a:cxn ang="0">
                  <a:pos x="59" y="7"/>
                </a:cxn>
                <a:cxn ang="0">
                  <a:pos x="59" y="7"/>
                </a:cxn>
                <a:cxn ang="0">
                  <a:pos x="60" y="5"/>
                </a:cxn>
                <a:cxn ang="0">
                  <a:pos x="59" y="3"/>
                </a:cxn>
                <a:cxn ang="0">
                  <a:pos x="59" y="1"/>
                </a:cxn>
                <a:cxn ang="0">
                  <a:pos x="57" y="0"/>
                </a:cxn>
                <a:cxn ang="0">
                  <a:pos x="56" y="0"/>
                </a:cxn>
                <a:cxn ang="0">
                  <a:pos x="54" y="0"/>
                </a:cxn>
                <a:cxn ang="0">
                  <a:pos x="52" y="0"/>
                </a:cxn>
                <a:cxn ang="0">
                  <a:pos x="51" y="2"/>
                </a:cxn>
                <a:cxn ang="0">
                  <a:pos x="51" y="2"/>
                </a:cxn>
              </a:cxnLst>
              <a:rect l="0" t="0" r="r" b="b"/>
              <a:pathLst>
                <a:path w="60" h="123">
                  <a:moveTo>
                    <a:pt x="51" y="2"/>
                  </a:moveTo>
                  <a:lnTo>
                    <a:pt x="51" y="2"/>
                  </a:lnTo>
                  <a:lnTo>
                    <a:pt x="37" y="25"/>
                  </a:lnTo>
                  <a:lnTo>
                    <a:pt x="25" y="44"/>
                  </a:lnTo>
                  <a:lnTo>
                    <a:pt x="14" y="64"/>
                  </a:lnTo>
                  <a:lnTo>
                    <a:pt x="6" y="83"/>
                  </a:lnTo>
                  <a:lnTo>
                    <a:pt x="2" y="93"/>
                  </a:lnTo>
                  <a:lnTo>
                    <a:pt x="0" y="101"/>
                  </a:lnTo>
                  <a:lnTo>
                    <a:pt x="0" y="108"/>
                  </a:lnTo>
                  <a:lnTo>
                    <a:pt x="1" y="114"/>
                  </a:lnTo>
                  <a:lnTo>
                    <a:pt x="2" y="116"/>
                  </a:lnTo>
                  <a:lnTo>
                    <a:pt x="5" y="119"/>
                  </a:lnTo>
                  <a:lnTo>
                    <a:pt x="7" y="120"/>
                  </a:lnTo>
                  <a:lnTo>
                    <a:pt x="10" y="123"/>
                  </a:lnTo>
                  <a:lnTo>
                    <a:pt x="10" y="123"/>
                  </a:lnTo>
                  <a:lnTo>
                    <a:pt x="12" y="123"/>
                  </a:lnTo>
                  <a:lnTo>
                    <a:pt x="14" y="123"/>
                  </a:lnTo>
                  <a:lnTo>
                    <a:pt x="15" y="120"/>
                  </a:lnTo>
                  <a:lnTo>
                    <a:pt x="16" y="119"/>
                  </a:lnTo>
                  <a:lnTo>
                    <a:pt x="15" y="115"/>
                  </a:lnTo>
                  <a:lnTo>
                    <a:pt x="14" y="114"/>
                  </a:lnTo>
                  <a:lnTo>
                    <a:pt x="13" y="113"/>
                  </a:lnTo>
                  <a:lnTo>
                    <a:pt x="13" y="113"/>
                  </a:lnTo>
                  <a:lnTo>
                    <a:pt x="11" y="112"/>
                  </a:lnTo>
                  <a:lnTo>
                    <a:pt x="10" y="111"/>
                  </a:lnTo>
                  <a:lnTo>
                    <a:pt x="10" y="107"/>
                  </a:lnTo>
                  <a:lnTo>
                    <a:pt x="10" y="102"/>
                  </a:lnTo>
                  <a:lnTo>
                    <a:pt x="12" y="96"/>
                  </a:lnTo>
                  <a:lnTo>
                    <a:pt x="18" y="80"/>
                  </a:lnTo>
                  <a:lnTo>
                    <a:pt x="27" y="62"/>
                  </a:lnTo>
                  <a:lnTo>
                    <a:pt x="47" y="27"/>
                  </a:lnTo>
                  <a:lnTo>
                    <a:pt x="59" y="7"/>
                  </a:lnTo>
                  <a:lnTo>
                    <a:pt x="59" y="7"/>
                  </a:lnTo>
                  <a:lnTo>
                    <a:pt x="60" y="5"/>
                  </a:lnTo>
                  <a:lnTo>
                    <a:pt x="59" y="3"/>
                  </a:lnTo>
                  <a:lnTo>
                    <a:pt x="59" y="1"/>
                  </a:lnTo>
                  <a:lnTo>
                    <a:pt x="57" y="0"/>
                  </a:lnTo>
                  <a:lnTo>
                    <a:pt x="56" y="0"/>
                  </a:lnTo>
                  <a:lnTo>
                    <a:pt x="54" y="0"/>
                  </a:lnTo>
                  <a:lnTo>
                    <a:pt x="52" y="0"/>
                  </a:lnTo>
                  <a:lnTo>
                    <a:pt x="51" y="2"/>
                  </a:lnTo>
                  <a:lnTo>
                    <a:pt x="51"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3" name="Freeform 810"/>
            <p:cNvSpPr/>
            <p:nvPr/>
          </p:nvSpPr>
          <p:spPr bwMode="auto">
            <a:xfrm>
              <a:off x="6478588" y="1731963"/>
              <a:ext cx="28575" cy="65088"/>
            </a:xfrm>
            <a:custGeom>
              <a:avLst/>
              <a:gdLst/>
              <a:ahLst/>
              <a:cxnLst>
                <a:cxn ang="0">
                  <a:pos x="45" y="1"/>
                </a:cxn>
                <a:cxn ang="0">
                  <a:pos x="45" y="1"/>
                </a:cxn>
                <a:cxn ang="0">
                  <a:pos x="40" y="8"/>
                </a:cxn>
                <a:cxn ang="0">
                  <a:pos x="34" y="14"/>
                </a:cxn>
                <a:cxn ang="0">
                  <a:pos x="25" y="26"/>
                </a:cxn>
                <a:cxn ang="0">
                  <a:pos x="16" y="41"/>
                </a:cxn>
                <a:cxn ang="0">
                  <a:pos x="10" y="55"/>
                </a:cxn>
                <a:cxn ang="0">
                  <a:pos x="6" y="71"/>
                </a:cxn>
                <a:cxn ang="0">
                  <a:pos x="3" y="87"/>
                </a:cxn>
                <a:cxn ang="0">
                  <a:pos x="1" y="103"/>
                </a:cxn>
                <a:cxn ang="0">
                  <a:pos x="0" y="119"/>
                </a:cxn>
                <a:cxn ang="0">
                  <a:pos x="0" y="119"/>
                </a:cxn>
                <a:cxn ang="0">
                  <a:pos x="0" y="121"/>
                </a:cxn>
                <a:cxn ang="0">
                  <a:pos x="1" y="122"/>
                </a:cxn>
                <a:cxn ang="0">
                  <a:pos x="3" y="123"/>
                </a:cxn>
                <a:cxn ang="0">
                  <a:pos x="5" y="123"/>
                </a:cxn>
                <a:cxn ang="0">
                  <a:pos x="6" y="123"/>
                </a:cxn>
                <a:cxn ang="0">
                  <a:pos x="8" y="122"/>
                </a:cxn>
                <a:cxn ang="0">
                  <a:pos x="9" y="121"/>
                </a:cxn>
                <a:cxn ang="0">
                  <a:pos x="9" y="119"/>
                </a:cxn>
                <a:cxn ang="0">
                  <a:pos x="9" y="119"/>
                </a:cxn>
                <a:cxn ang="0">
                  <a:pos x="10" y="104"/>
                </a:cxn>
                <a:cxn ang="0">
                  <a:pos x="12" y="88"/>
                </a:cxn>
                <a:cxn ang="0">
                  <a:pos x="15" y="74"/>
                </a:cxn>
                <a:cxn ang="0">
                  <a:pos x="19" y="59"/>
                </a:cxn>
                <a:cxn ang="0">
                  <a:pos x="25" y="45"/>
                </a:cxn>
                <a:cxn ang="0">
                  <a:pos x="33" y="31"/>
                </a:cxn>
                <a:cxn ang="0">
                  <a:pos x="41" y="19"/>
                </a:cxn>
                <a:cxn ang="0">
                  <a:pos x="53" y="9"/>
                </a:cxn>
                <a:cxn ang="0">
                  <a:pos x="53" y="9"/>
                </a:cxn>
                <a:cxn ang="0">
                  <a:pos x="54" y="7"/>
                </a:cxn>
                <a:cxn ang="0">
                  <a:pos x="54" y="6"/>
                </a:cxn>
                <a:cxn ang="0">
                  <a:pos x="54" y="3"/>
                </a:cxn>
                <a:cxn ang="0">
                  <a:pos x="53" y="2"/>
                </a:cxn>
                <a:cxn ang="0">
                  <a:pos x="50" y="1"/>
                </a:cxn>
                <a:cxn ang="0">
                  <a:pos x="49" y="0"/>
                </a:cxn>
                <a:cxn ang="0">
                  <a:pos x="47" y="0"/>
                </a:cxn>
                <a:cxn ang="0">
                  <a:pos x="45" y="1"/>
                </a:cxn>
                <a:cxn ang="0">
                  <a:pos x="45" y="1"/>
                </a:cxn>
              </a:cxnLst>
              <a:rect l="0" t="0" r="r" b="b"/>
              <a:pathLst>
                <a:path w="54" h="123">
                  <a:moveTo>
                    <a:pt x="45" y="1"/>
                  </a:moveTo>
                  <a:lnTo>
                    <a:pt x="45" y="1"/>
                  </a:lnTo>
                  <a:lnTo>
                    <a:pt x="40" y="8"/>
                  </a:lnTo>
                  <a:lnTo>
                    <a:pt x="34" y="14"/>
                  </a:lnTo>
                  <a:lnTo>
                    <a:pt x="25" y="26"/>
                  </a:lnTo>
                  <a:lnTo>
                    <a:pt x="16" y="41"/>
                  </a:lnTo>
                  <a:lnTo>
                    <a:pt x="10" y="55"/>
                  </a:lnTo>
                  <a:lnTo>
                    <a:pt x="6" y="71"/>
                  </a:lnTo>
                  <a:lnTo>
                    <a:pt x="3" y="87"/>
                  </a:lnTo>
                  <a:lnTo>
                    <a:pt x="1" y="103"/>
                  </a:lnTo>
                  <a:lnTo>
                    <a:pt x="0" y="119"/>
                  </a:lnTo>
                  <a:lnTo>
                    <a:pt x="0" y="119"/>
                  </a:lnTo>
                  <a:lnTo>
                    <a:pt x="0" y="121"/>
                  </a:lnTo>
                  <a:lnTo>
                    <a:pt x="1" y="122"/>
                  </a:lnTo>
                  <a:lnTo>
                    <a:pt x="3" y="123"/>
                  </a:lnTo>
                  <a:lnTo>
                    <a:pt x="5" y="123"/>
                  </a:lnTo>
                  <a:lnTo>
                    <a:pt x="6" y="123"/>
                  </a:lnTo>
                  <a:lnTo>
                    <a:pt x="8" y="122"/>
                  </a:lnTo>
                  <a:lnTo>
                    <a:pt x="9" y="121"/>
                  </a:lnTo>
                  <a:lnTo>
                    <a:pt x="9" y="119"/>
                  </a:lnTo>
                  <a:lnTo>
                    <a:pt x="9" y="119"/>
                  </a:lnTo>
                  <a:lnTo>
                    <a:pt x="10" y="104"/>
                  </a:lnTo>
                  <a:lnTo>
                    <a:pt x="12" y="88"/>
                  </a:lnTo>
                  <a:lnTo>
                    <a:pt x="15" y="74"/>
                  </a:lnTo>
                  <a:lnTo>
                    <a:pt x="19" y="59"/>
                  </a:lnTo>
                  <a:lnTo>
                    <a:pt x="25" y="45"/>
                  </a:lnTo>
                  <a:lnTo>
                    <a:pt x="33" y="31"/>
                  </a:lnTo>
                  <a:lnTo>
                    <a:pt x="41" y="19"/>
                  </a:lnTo>
                  <a:lnTo>
                    <a:pt x="53" y="9"/>
                  </a:lnTo>
                  <a:lnTo>
                    <a:pt x="53" y="9"/>
                  </a:lnTo>
                  <a:lnTo>
                    <a:pt x="54" y="7"/>
                  </a:lnTo>
                  <a:lnTo>
                    <a:pt x="54" y="6"/>
                  </a:lnTo>
                  <a:lnTo>
                    <a:pt x="54" y="3"/>
                  </a:lnTo>
                  <a:lnTo>
                    <a:pt x="53" y="2"/>
                  </a:lnTo>
                  <a:lnTo>
                    <a:pt x="50" y="1"/>
                  </a:lnTo>
                  <a:lnTo>
                    <a:pt x="49" y="0"/>
                  </a:lnTo>
                  <a:lnTo>
                    <a:pt x="47" y="0"/>
                  </a:lnTo>
                  <a:lnTo>
                    <a:pt x="45" y="1"/>
                  </a:lnTo>
                  <a:lnTo>
                    <a:pt x="45"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4" name="Freeform 811"/>
            <p:cNvSpPr/>
            <p:nvPr/>
          </p:nvSpPr>
          <p:spPr bwMode="auto">
            <a:xfrm>
              <a:off x="6523038" y="1739900"/>
              <a:ext cx="25400" cy="61913"/>
            </a:xfrm>
            <a:custGeom>
              <a:avLst/>
              <a:gdLst/>
              <a:ahLst/>
              <a:cxnLst>
                <a:cxn ang="0">
                  <a:pos x="39" y="3"/>
                </a:cxn>
                <a:cxn ang="0">
                  <a:pos x="39" y="3"/>
                </a:cxn>
                <a:cxn ang="0">
                  <a:pos x="27" y="29"/>
                </a:cxn>
                <a:cxn ang="0">
                  <a:pos x="17" y="56"/>
                </a:cxn>
                <a:cxn ang="0">
                  <a:pos x="8" y="82"/>
                </a:cxn>
                <a:cxn ang="0">
                  <a:pos x="4" y="96"/>
                </a:cxn>
                <a:cxn ang="0">
                  <a:pos x="0" y="110"/>
                </a:cxn>
                <a:cxn ang="0">
                  <a:pos x="0" y="110"/>
                </a:cxn>
                <a:cxn ang="0">
                  <a:pos x="0" y="112"/>
                </a:cxn>
                <a:cxn ang="0">
                  <a:pos x="1" y="113"/>
                </a:cxn>
                <a:cxn ang="0">
                  <a:pos x="4" y="116"/>
                </a:cxn>
                <a:cxn ang="0">
                  <a:pos x="6" y="117"/>
                </a:cxn>
                <a:cxn ang="0">
                  <a:pos x="8" y="116"/>
                </a:cxn>
                <a:cxn ang="0">
                  <a:pos x="9" y="114"/>
                </a:cxn>
                <a:cxn ang="0">
                  <a:pos x="10" y="112"/>
                </a:cxn>
                <a:cxn ang="0">
                  <a:pos x="10" y="112"/>
                </a:cxn>
                <a:cxn ang="0">
                  <a:pos x="13" y="99"/>
                </a:cxn>
                <a:cxn ang="0">
                  <a:pos x="16" y="85"/>
                </a:cxn>
                <a:cxn ang="0">
                  <a:pos x="25" y="58"/>
                </a:cxn>
                <a:cxn ang="0">
                  <a:pos x="37" y="32"/>
                </a:cxn>
                <a:cxn ang="0">
                  <a:pos x="47" y="5"/>
                </a:cxn>
                <a:cxn ang="0">
                  <a:pos x="47" y="5"/>
                </a:cxn>
                <a:cxn ang="0">
                  <a:pos x="48" y="3"/>
                </a:cxn>
                <a:cxn ang="0">
                  <a:pos x="47" y="2"/>
                </a:cxn>
                <a:cxn ang="0">
                  <a:pos x="46" y="1"/>
                </a:cxn>
                <a:cxn ang="0">
                  <a:pos x="45" y="0"/>
                </a:cxn>
                <a:cxn ang="0">
                  <a:pos x="41" y="0"/>
                </a:cxn>
                <a:cxn ang="0">
                  <a:pos x="40" y="1"/>
                </a:cxn>
                <a:cxn ang="0">
                  <a:pos x="39" y="3"/>
                </a:cxn>
                <a:cxn ang="0">
                  <a:pos x="39" y="3"/>
                </a:cxn>
              </a:cxnLst>
              <a:rect l="0" t="0" r="r" b="b"/>
              <a:pathLst>
                <a:path w="48" h="117">
                  <a:moveTo>
                    <a:pt x="39" y="3"/>
                  </a:moveTo>
                  <a:lnTo>
                    <a:pt x="39" y="3"/>
                  </a:lnTo>
                  <a:lnTo>
                    <a:pt x="27" y="29"/>
                  </a:lnTo>
                  <a:lnTo>
                    <a:pt x="17" y="56"/>
                  </a:lnTo>
                  <a:lnTo>
                    <a:pt x="8" y="82"/>
                  </a:lnTo>
                  <a:lnTo>
                    <a:pt x="4" y="96"/>
                  </a:lnTo>
                  <a:lnTo>
                    <a:pt x="0" y="110"/>
                  </a:lnTo>
                  <a:lnTo>
                    <a:pt x="0" y="110"/>
                  </a:lnTo>
                  <a:lnTo>
                    <a:pt x="0" y="112"/>
                  </a:lnTo>
                  <a:lnTo>
                    <a:pt x="1" y="113"/>
                  </a:lnTo>
                  <a:lnTo>
                    <a:pt x="4" y="116"/>
                  </a:lnTo>
                  <a:lnTo>
                    <a:pt x="6" y="117"/>
                  </a:lnTo>
                  <a:lnTo>
                    <a:pt x="8" y="116"/>
                  </a:lnTo>
                  <a:lnTo>
                    <a:pt x="9" y="114"/>
                  </a:lnTo>
                  <a:lnTo>
                    <a:pt x="10" y="112"/>
                  </a:lnTo>
                  <a:lnTo>
                    <a:pt x="10" y="112"/>
                  </a:lnTo>
                  <a:lnTo>
                    <a:pt x="13" y="99"/>
                  </a:lnTo>
                  <a:lnTo>
                    <a:pt x="16" y="85"/>
                  </a:lnTo>
                  <a:lnTo>
                    <a:pt x="25" y="58"/>
                  </a:lnTo>
                  <a:lnTo>
                    <a:pt x="37" y="32"/>
                  </a:lnTo>
                  <a:lnTo>
                    <a:pt x="47" y="5"/>
                  </a:lnTo>
                  <a:lnTo>
                    <a:pt x="47" y="5"/>
                  </a:lnTo>
                  <a:lnTo>
                    <a:pt x="48" y="3"/>
                  </a:lnTo>
                  <a:lnTo>
                    <a:pt x="47" y="2"/>
                  </a:lnTo>
                  <a:lnTo>
                    <a:pt x="46" y="1"/>
                  </a:lnTo>
                  <a:lnTo>
                    <a:pt x="45" y="0"/>
                  </a:lnTo>
                  <a:lnTo>
                    <a:pt x="41" y="0"/>
                  </a:lnTo>
                  <a:lnTo>
                    <a:pt x="40" y="1"/>
                  </a:lnTo>
                  <a:lnTo>
                    <a:pt x="39" y="3"/>
                  </a:lnTo>
                  <a:lnTo>
                    <a:pt x="39"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5" name="Freeform 812"/>
            <p:cNvSpPr/>
            <p:nvPr/>
          </p:nvSpPr>
          <p:spPr bwMode="auto">
            <a:xfrm>
              <a:off x="6572250" y="1743075"/>
              <a:ext cx="28575" cy="61913"/>
            </a:xfrm>
            <a:custGeom>
              <a:avLst/>
              <a:gdLst/>
              <a:ahLst/>
              <a:cxnLst>
                <a:cxn ang="0">
                  <a:pos x="45" y="2"/>
                </a:cxn>
                <a:cxn ang="0">
                  <a:pos x="45" y="2"/>
                </a:cxn>
                <a:cxn ang="0">
                  <a:pos x="37" y="14"/>
                </a:cxn>
                <a:cxn ang="0">
                  <a:pos x="28" y="27"/>
                </a:cxn>
                <a:cxn ang="0">
                  <a:pos x="22" y="40"/>
                </a:cxn>
                <a:cxn ang="0">
                  <a:pos x="16" y="54"/>
                </a:cxn>
                <a:cxn ang="0">
                  <a:pos x="11" y="67"/>
                </a:cxn>
                <a:cxn ang="0">
                  <a:pos x="7" y="82"/>
                </a:cxn>
                <a:cxn ang="0">
                  <a:pos x="3" y="96"/>
                </a:cxn>
                <a:cxn ang="0">
                  <a:pos x="0" y="111"/>
                </a:cxn>
                <a:cxn ang="0">
                  <a:pos x="0" y="111"/>
                </a:cxn>
                <a:cxn ang="0">
                  <a:pos x="0" y="114"/>
                </a:cxn>
                <a:cxn ang="0">
                  <a:pos x="3" y="116"/>
                </a:cxn>
                <a:cxn ang="0">
                  <a:pos x="6" y="117"/>
                </a:cxn>
                <a:cxn ang="0">
                  <a:pos x="8" y="115"/>
                </a:cxn>
                <a:cxn ang="0">
                  <a:pos x="14" y="108"/>
                </a:cxn>
                <a:cxn ang="0">
                  <a:pos x="14" y="108"/>
                </a:cxn>
                <a:cxn ang="0">
                  <a:pos x="16" y="106"/>
                </a:cxn>
                <a:cxn ang="0">
                  <a:pos x="15" y="104"/>
                </a:cxn>
                <a:cxn ang="0">
                  <a:pos x="14" y="102"/>
                </a:cxn>
                <a:cxn ang="0">
                  <a:pos x="12" y="101"/>
                </a:cxn>
                <a:cxn ang="0">
                  <a:pos x="12" y="101"/>
                </a:cxn>
                <a:cxn ang="0">
                  <a:pos x="18" y="75"/>
                </a:cxn>
                <a:cxn ang="0">
                  <a:pos x="22" y="63"/>
                </a:cxn>
                <a:cxn ang="0">
                  <a:pos x="27" y="52"/>
                </a:cxn>
                <a:cxn ang="0">
                  <a:pos x="33" y="39"/>
                </a:cxn>
                <a:cxn ang="0">
                  <a:pos x="39" y="28"/>
                </a:cxn>
                <a:cxn ang="0">
                  <a:pos x="45" y="18"/>
                </a:cxn>
                <a:cxn ang="0">
                  <a:pos x="53" y="6"/>
                </a:cxn>
                <a:cxn ang="0">
                  <a:pos x="53" y="6"/>
                </a:cxn>
                <a:cxn ang="0">
                  <a:pos x="54" y="5"/>
                </a:cxn>
                <a:cxn ang="0">
                  <a:pos x="54" y="3"/>
                </a:cxn>
                <a:cxn ang="0">
                  <a:pos x="53" y="2"/>
                </a:cxn>
                <a:cxn ang="0">
                  <a:pos x="52" y="1"/>
                </a:cxn>
                <a:cxn ang="0">
                  <a:pos x="48" y="0"/>
                </a:cxn>
                <a:cxn ang="0">
                  <a:pos x="46" y="0"/>
                </a:cxn>
                <a:cxn ang="0">
                  <a:pos x="45" y="2"/>
                </a:cxn>
                <a:cxn ang="0">
                  <a:pos x="45" y="2"/>
                </a:cxn>
              </a:cxnLst>
              <a:rect l="0" t="0" r="r" b="b"/>
              <a:pathLst>
                <a:path w="54" h="117">
                  <a:moveTo>
                    <a:pt x="45" y="2"/>
                  </a:moveTo>
                  <a:lnTo>
                    <a:pt x="45" y="2"/>
                  </a:lnTo>
                  <a:lnTo>
                    <a:pt x="37" y="14"/>
                  </a:lnTo>
                  <a:lnTo>
                    <a:pt x="28" y="27"/>
                  </a:lnTo>
                  <a:lnTo>
                    <a:pt x="22" y="40"/>
                  </a:lnTo>
                  <a:lnTo>
                    <a:pt x="16" y="54"/>
                  </a:lnTo>
                  <a:lnTo>
                    <a:pt x="11" y="67"/>
                  </a:lnTo>
                  <a:lnTo>
                    <a:pt x="7" y="82"/>
                  </a:lnTo>
                  <a:lnTo>
                    <a:pt x="3" y="96"/>
                  </a:lnTo>
                  <a:lnTo>
                    <a:pt x="0" y="111"/>
                  </a:lnTo>
                  <a:lnTo>
                    <a:pt x="0" y="111"/>
                  </a:lnTo>
                  <a:lnTo>
                    <a:pt x="0" y="114"/>
                  </a:lnTo>
                  <a:lnTo>
                    <a:pt x="3" y="116"/>
                  </a:lnTo>
                  <a:lnTo>
                    <a:pt x="6" y="117"/>
                  </a:lnTo>
                  <a:lnTo>
                    <a:pt x="8" y="115"/>
                  </a:lnTo>
                  <a:lnTo>
                    <a:pt x="14" y="108"/>
                  </a:lnTo>
                  <a:lnTo>
                    <a:pt x="14" y="108"/>
                  </a:lnTo>
                  <a:lnTo>
                    <a:pt x="16" y="106"/>
                  </a:lnTo>
                  <a:lnTo>
                    <a:pt x="15" y="104"/>
                  </a:lnTo>
                  <a:lnTo>
                    <a:pt x="14" y="102"/>
                  </a:lnTo>
                  <a:lnTo>
                    <a:pt x="12" y="101"/>
                  </a:lnTo>
                  <a:lnTo>
                    <a:pt x="12" y="101"/>
                  </a:lnTo>
                  <a:lnTo>
                    <a:pt x="18" y="75"/>
                  </a:lnTo>
                  <a:lnTo>
                    <a:pt x="22" y="63"/>
                  </a:lnTo>
                  <a:lnTo>
                    <a:pt x="27" y="52"/>
                  </a:lnTo>
                  <a:lnTo>
                    <a:pt x="33" y="39"/>
                  </a:lnTo>
                  <a:lnTo>
                    <a:pt x="39" y="28"/>
                  </a:lnTo>
                  <a:lnTo>
                    <a:pt x="45" y="18"/>
                  </a:lnTo>
                  <a:lnTo>
                    <a:pt x="53" y="6"/>
                  </a:lnTo>
                  <a:lnTo>
                    <a:pt x="53" y="6"/>
                  </a:lnTo>
                  <a:lnTo>
                    <a:pt x="54" y="5"/>
                  </a:lnTo>
                  <a:lnTo>
                    <a:pt x="54" y="3"/>
                  </a:lnTo>
                  <a:lnTo>
                    <a:pt x="53" y="2"/>
                  </a:lnTo>
                  <a:lnTo>
                    <a:pt x="52" y="1"/>
                  </a:lnTo>
                  <a:lnTo>
                    <a:pt x="48" y="0"/>
                  </a:lnTo>
                  <a:lnTo>
                    <a:pt x="46" y="0"/>
                  </a:lnTo>
                  <a:lnTo>
                    <a:pt x="45" y="2"/>
                  </a:lnTo>
                  <a:lnTo>
                    <a:pt x="45"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6" name="Freeform 813"/>
            <p:cNvSpPr/>
            <p:nvPr/>
          </p:nvSpPr>
          <p:spPr bwMode="auto">
            <a:xfrm>
              <a:off x="6629400" y="1741488"/>
              <a:ext cx="28575" cy="55563"/>
            </a:xfrm>
            <a:custGeom>
              <a:avLst/>
              <a:gdLst/>
              <a:ahLst/>
              <a:cxnLst>
                <a:cxn ang="0">
                  <a:pos x="44" y="3"/>
                </a:cxn>
                <a:cxn ang="0">
                  <a:pos x="44" y="3"/>
                </a:cxn>
                <a:cxn ang="0">
                  <a:pos x="39" y="14"/>
                </a:cxn>
                <a:cxn ang="0">
                  <a:pos x="35" y="26"/>
                </a:cxn>
                <a:cxn ang="0">
                  <a:pos x="35" y="26"/>
                </a:cxn>
                <a:cxn ang="0">
                  <a:pos x="34" y="32"/>
                </a:cxn>
                <a:cxn ang="0">
                  <a:pos x="33" y="38"/>
                </a:cxn>
                <a:cxn ang="0">
                  <a:pos x="32" y="44"/>
                </a:cxn>
                <a:cxn ang="0">
                  <a:pos x="31" y="48"/>
                </a:cxn>
                <a:cxn ang="0">
                  <a:pos x="30" y="50"/>
                </a:cxn>
                <a:cxn ang="0">
                  <a:pos x="30" y="50"/>
                </a:cxn>
                <a:cxn ang="0">
                  <a:pos x="25" y="55"/>
                </a:cxn>
                <a:cxn ang="0">
                  <a:pos x="22" y="61"/>
                </a:cxn>
                <a:cxn ang="0">
                  <a:pos x="15" y="73"/>
                </a:cxn>
                <a:cxn ang="0">
                  <a:pos x="9" y="86"/>
                </a:cxn>
                <a:cxn ang="0">
                  <a:pos x="5" y="91"/>
                </a:cxn>
                <a:cxn ang="0">
                  <a:pos x="1" y="97"/>
                </a:cxn>
                <a:cxn ang="0">
                  <a:pos x="1" y="97"/>
                </a:cxn>
                <a:cxn ang="0">
                  <a:pos x="0" y="98"/>
                </a:cxn>
                <a:cxn ang="0">
                  <a:pos x="0" y="100"/>
                </a:cxn>
                <a:cxn ang="0">
                  <a:pos x="0" y="102"/>
                </a:cxn>
                <a:cxn ang="0">
                  <a:pos x="1" y="103"/>
                </a:cxn>
                <a:cxn ang="0">
                  <a:pos x="3" y="104"/>
                </a:cxn>
                <a:cxn ang="0">
                  <a:pos x="4" y="105"/>
                </a:cxn>
                <a:cxn ang="0">
                  <a:pos x="6" y="104"/>
                </a:cxn>
                <a:cxn ang="0">
                  <a:pos x="7" y="103"/>
                </a:cxn>
                <a:cxn ang="0">
                  <a:pos x="7" y="103"/>
                </a:cxn>
                <a:cxn ang="0">
                  <a:pos x="14" y="94"/>
                </a:cxn>
                <a:cxn ang="0">
                  <a:pos x="21" y="84"/>
                </a:cxn>
                <a:cxn ang="0">
                  <a:pos x="31" y="63"/>
                </a:cxn>
                <a:cxn ang="0">
                  <a:pos x="31" y="63"/>
                </a:cxn>
                <a:cxn ang="0">
                  <a:pos x="34" y="60"/>
                </a:cxn>
                <a:cxn ang="0">
                  <a:pos x="37" y="57"/>
                </a:cxn>
                <a:cxn ang="0">
                  <a:pos x="39" y="54"/>
                </a:cxn>
                <a:cxn ang="0">
                  <a:pos x="40" y="50"/>
                </a:cxn>
                <a:cxn ang="0">
                  <a:pos x="40" y="50"/>
                </a:cxn>
                <a:cxn ang="0">
                  <a:pos x="42" y="38"/>
                </a:cxn>
                <a:cxn ang="0">
                  <a:pos x="44" y="28"/>
                </a:cxn>
                <a:cxn ang="0">
                  <a:pos x="48" y="18"/>
                </a:cxn>
                <a:cxn ang="0">
                  <a:pos x="53" y="7"/>
                </a:cxn>
                <a:cxn ang="0">
                  <a:pos x="53" y="7"/>
                </a:cxn>
                <a:cxn ang="0">
                  <a:pos x="53" y="5"/>
                </a:cxn>
                <a:cxn ang="0">
                  <a:pos x="53" y="4"/>
                </a:cxn>
                <a:cxn ang="0">
                  <a:pos x="51" y="1"/>
                </a:cxn>
                <a:cxn ang="0">
                  <a:pos x="48" y="0"/>
                </a:cxn>
                <a:cxn ang="0">
                  <a:pos x="47" y="0"/>
                </a:cxn>
                <a:cxn ang="0">
                  <a:pos x="45" y="1"/>
                </a:cxn>
                <a:cxn ang="0">
                  <a:pos x="44" y="3"/>
                </a:cxn>
                <a:cxn ang="0">
                  <a:pos x="44" y="3"/>
                </a:cxn>
              </a:cxnLst>
              <a:rect l="0" t="0" r="r" b="b"/>
              <a:pathLst>
                <a:path w="53" h="105">
                  <a:moveTo>
                    <a:pt x="44" y="3"/>
                  </a:moveTo>
                  <a:lnTo>
                    <a:pt x="44" y="3"/>
                  </a:lnTo>
                  <a:lnTo>
                    <a:pt x="39" y="14"/>
                  </a:lnTo>
                  <a:lnTo>
                    <a:pt x="35" y="26"/>
                  </a:lnTo>
                  <a:lnTo>
                    <a:pt x="35" y="26"/>
                  </a:lnTo>
                  <a:lnTo>
                    <a:pt x="34" y="32"/>
                  </a:lnTo>
                  <a:lnTo>
                    <a:pt x="33" y="38"/>
                  </a:lnTo>
                  <a:lnTo>
                    <a:pt x="32" y="44"/>
                  </a:lnTo>
                  <a:lnTo>
                    <a:pt x="31" y="48"/>
                  </a:lnTo>
                  <a:lnTo>
                    <a:pt x="30" y="50"/>
                  </a:lnTo>
                  <a:lnTo>
                    <a:pt x="30" y="50"/>
                  </a:lnTo>
                  <a:lnTo>
                    <a:pt x="25" y="55"/>
                  </a:lnTo>
                  <a:lnTo>
                    <a:pt x="22" y="61"/>
                  </a:lnTo>
                  <a:lnTo>
                    <a:pt x="15" y="73"/>
                  </a:lnTo>
                  <a:lnTo>
                    <a:pt x="9" y="86"/>
                  </a:lnTo>
                  <a:lnTo>
                    <a:pt x="5" y="91"/>
                  </a:lnTo>
                  <a:lnTo>
                    <a:pt x="1" y="97"/>
                  </a:lnTo>
                  <a:lnTo>
                    <a:pt x="1" y="97"/>
                  </a:lnTo>
                  <a:lnTo>
                    <a:pt x="0" y="98"/>
                  </a:lnTo>
                  <a:lnTo>
                    <a:pt x="0" y="100"/>
                  </a:lnTo>
                  <a:lnTo>
                    <a:pt x="0" y="102"/>
                  </a:lnTo>
                  <a:lnTo>
                    <a:pt x="1" y="103"/>
                  </a:lnTo>
                  <a:lnTo>
                    <a:pt x="3" y="104"/>
                  </a:lnTo>
                  <a:lnTo>
                    <a:pt x="4" y="105"/>
                  </a:lnTo>
                  <a:lnTo>
                    <a:pt x="6" y="104"/>
                  </a:lnTo>
                  <a:lnTo>
                    <a:pt x="7" y="103"/>
                  </a:lnTo>
                  <a:lnTo>
                    <a:pt x="7" y="103"/>
                  </a:lnTo>
                  <a:lnTo>
                    <a:pt x="14" y="94"/>
                  </a:lnTo>
                  <a:lnTo>
                    <a:pt x="21" y="84"/>
                  </a:lnTo>
                  <a:lnTo>
                    <a:pt x="31" y="63"/>
                  </a:lnTo>
                  <a:lnTo>
                    <a:pt x="31" y="63"/>
                  </a:lnTo>
                  <a:lnTo>
                    <a:pt x="34" y="60"/>
                  </a:lnTo>
                  <a:lnTo>
                    <a:pt x="37" y="57"/>
                  </a:lnTo>
                  <a:lnTo>
                    <a:pt x="39" y="54"/>
                  </a:lnTo>
                  <a:lnTo>
                    <a:pt x="40" y="50"/>
                  </a:lnTo>
                  <a:lnTo>
                    <a:pt x="40" y="50"/>
                  </a:lnTo>
                  <a:lnTo>
                    <a:pt x="42" y="38"/>
                  </a:lnTo>
                  <a:lnTo>
                    <a:pt x="44" y="28"/>
                  </a:lnTo>
                  <a:lnTo>
                    <a:pt x="48" y="18"/>
                  </a:lnTo>
                  <a:lnTo>
                    <a:pt x="53" y="7"/>
                  </a:lnTo>
                  <a:lnTo>
                    <a:pt x="53" y="7"/>
                  </a:lnTo>
                  <a:lnTo>
                    <a:pt x="53" y="5"/>
                  </a:lnTo>
                  <a:lnTo>
                    <a:pt x="53" y="4"/>
                  </a:lnTo>
                  <a:lnTo>
                    <a:pt x="51" y="1"/>
                  </a:lnTo>
                  <a:lnTo>
                    <a:pt x="48" y="0"/>
                  </a:lnTo>
                  <a:lnTo>
                    <a:pt x="47" y="0"/>
                  </a:lnTo>
                  <a:lnTo>
                    <a:pt x="45" y="1"/>
                  </a:lnTo>
                  <a:lnTo>
                    <a:pt x="44" y="3"/>
                  </a:lnTo>
                  <a:lnTo>
                    <a:pt x="44"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7" name="Freeform 814"/>
            <p:cNvSpPr/>
            <p:nvPr/>
          </p:nvSpPr>
          <p:spPr bwMode="auto">
            <a:xfrm>
              <a:off x="6673850" y="1739900"/>
              <a:ext cx="20638" cy="53975"/>
            </a:xfrm>
            <a:custGeom>
              <a:avLst/>
              <a:gdLst/>
              <a:ahLst/>
              <a:cxnLst>
                <a:cxn ang="0">
                  <a:pos x="32" y="4"/>
                </a:cxn>
                <a:cxn ang="0">
                  <a:pos x="32" y="4"/>
                </a:cxn>
                <a:cxn ang="0">
                  <a:pos x="29" y="16"/>
                </a:cxn>
                <a:cxn ang="0">
                  <a:pos x="26" y="28"/>
                </a:cxn>
                <a:cxn ang="0">
                  <a:pos x="22" y="40"/>
                </a:cxn>
                <a:cxn ang="0">
                  <a:pos x="18" y="51"/>
                </a:cxn>
                <a:cxn ang="0">
                  <a:pos x="8" y="74"/>
                </a:cxn>
                <a:cxn ang="0">
                  <a:pos x="4" y="86"/>
                </a:cxn>
                <a:cxn ang="0">
                  <a:pos x="0" y="98"/>
                </a:cxn>
                <a:cxn ang="0">
                  <a:pos x="0" y="98"/>
                </a:cxn>
                <a:cxn ang="0">
                  <a:pos x="0" y="100"/>
                </a:cxn>
                <a:cxn ang="0">
                  <a:pos x="1" y="101"/>
                </a:cxn>
                <a:cxn ang="0">
                  <a:pos x="2" y="102"/>
                </a:cxn>
                <a:cxn ang="0">
                  <a:pos x="4" y="103"/>
                </a:cxn>
                <a:cxn ang="0">
                  <a:pos x="5" y="103"/>
                </a:cxn>
                <a:cxn ang="0">
                  <a:pos x="7" y="103"/>
                </a:cxn>
                <a:cxn ang="0">
                  <a:pos x="8" y="102"/>
                </a:cxn>
                <a:cxn ang="0">
                  <a:pos x="9" y="100"/>
                </a:cxn>
                <a:cxn ang="0">
                  <a:pos x="9" y="100"/>
                </a:cxn>
                <a:cxn ang="0">
                  <a:pos x="12" y="88"/>
                </a:cxn>
                <a:cxn ang="0">
                  <a:pos x="17" y="76"/>
                </a:cxn>
                <a:cxn ang="0">
                  <a:pos x="27" y="53"/>
                </a:cxn>
                <a:cxn ang="0">
                  <a:pos x="32" y="41"/>
                </a:cxn>
                <a:cxn ang="0">
                  <a:pos x="36" y="29"/>
                </a:cxn>
                <a:cxn ang="0">
                  <a:pos x="39" y="16"/>
                </a:cxn>
                <a:cxn ang="0">
                  <a:pos x="41" y="4"/>
                </a:cxn>
                <a:cxn ang="0">
                  <a:pos x="41" y="4"/>
                </a:cxn>
                <a:cxn ang="0">
                  <a:pos x="41" y="2"/>
                </a:cxn>
                <a:cxn ang="0">
                  <a:pos x="40" y="1"/>
                </a:cxn>
                <a:cxn ang="0">
                  <a:pos x="38" y="0"/>
                </a:cxn>
                <a:cxn ang="0">
                  <a:pos x="36" y="0"/>
                </a:cxn>
                <a:cxn ang="0">
                  <a:pos x="35" y="0"/>
                </a:cxn>
                <a:cxn ang="0">
                  <a:pos x="33" y="1"/>
                </a:cxn>
                <a:cxn ang="0">
                  <a:pos x="32" y="2"/>
                </a:cxn>
                <a:cxn ang="0">
                  <a:pos x="32" y="4"/>
                </a:cxn>
                <a:cxn ang="0">
                  <a:pos x="32" y="4"/>
                </a:cxn>
              </a:cxnLst>
              <a:rect l="0" t="0" r="r" b="b"/>
              <a:pathLst>
                <a:path w="41" h="103">
                  <a:moveTo>
                    <a:pt x="32" y="4"/>
                  </a:moveTo>
                  <a:lnTo>
                    <a:pt x="32" y="4"/>
                  </a:lnTo>
                  <a:lnTo>
                    <a:pt x="29" y="16"/>
                  </a:lnTo>
                  <a:lnTo>
                    <a:pt x="26" y="28"/>
                  </a:lnTo>
                  <a:lnTo>
                    <a:pt x="22" y="40"/>
                  </a:lnTo>
                  <a:lnTo>
                    <a:pt x="18" y="51"/>
                  </a:lnTo>
                  <a:lnTo>
                    <a:pt x="8" y="74"/>
                  </a:lnTo>
                  <a:lnTo>
                    <a:pt x="4" y="86"/>
                  </a:lnTo>
                  <a:lnTo>
                    <a:pt x="0" y="98"/>
                  </a:lnTo>
                  <a:lnTo>
                    <a:pt x="0" y="98"/>
                  </a:lnTo>
                  <a:lnTo>
                    <a:pt x="0" y="100"/>
                  </a:lnTo>
                  <a:lnTo>
                    <a:pt x="1" y="101"/>
                  </a:lnTo>
                  <a:lnTo>
                    <a:pt x="2" y="102"/>
                  </a:lnTo>
                  <a:lnTo>
                    <a:pt x="4" y="103"/>
                  </a:lnTo>
                  <a:lnTo>
                    <a:pt x="5" y="103"/>
                  </a:lnTo>
                  <a:lnTo>
                    <a:pt x="7" y="103"/>
                  </a:lnTo>
                  <a:lnTo>
                    <a:pt x="8" y="102"/>
                  </a:lnTo>
                  <a:lnTo>
                    <a:pt x="9" y="100"/>
                  </a:lnTo>
                  <a:lnTo>
                    <a:pt x="9" y="100"/>
                  </a:lnTo>
                  <a:lnTo>
                    <a:pt x="12" y="88"/>
                  </a:lnTo>
                  <a:lnTo>
                    <a:pt x="17" y="76"/>
                  </a:lnTo>
                  <a:lnTo>
                    <a:pt x="27" y="53"/>
                  </a:lnTo>
                  <a:lnTo>
                    <a:pt x="32" y="41"/>
                  </a:lnTo>
                  <a:lnTo>
                    <a:pt x="36" y="29"/>
                  </a:lnTo>
                  <a:lnTo>
                    <a:pt x="39" y="16"/>
                  </a:lnTo>
                  <a:lnTo>
                    <a:pt x="41" y="4"/>
                  </a:lnTo>
                  <a:lnTo>
                    <a:pt x="41" y="4"/>
                  </a:lnTo>
                  <a:lnTo>
                    <a:pt x="41" y="2"/>
                  </a:lnTo>
                  <a:lnTo>
                    <a:pt x="40" y="1"/>
                  </a:lnTo>
                  <a:lnTo>
                    <a:pt x="38" y="0"/>
                  </a:lnTo>
                  <a:lnTo>
                    <a:pt x="36" y="0"/>
                  </a:lnTo>
                  <a:lnTo>
                    <a:pt x="35" y="0"/>
                  </a:lnTo>
                  <a:lnTo>
                    <a:pt x="33" y="1"/>
                  </a:lnTo>
                  <a:lnTo>
                    <a:pt x="32"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8" name="Freeform 815"/>
            <p:cNvSpPr/>
            <p:nvPr/>
          </p:nvSpPr>
          <p:spPr bwMode="auto">
            <a:xfrm>
              <a:off x="6811963" y="1671638"/>
              <a:ext cx="9525" cy="38100"/>
            </a:xfrm>
            <a:custGeom>
              <a:avLst/>
              <a:gdLst/>
              <a:ahLst/>
              <a:cxnLst>
                <a:cxn ang="0">
                  <a:pos x="11" y="58"/>
                </a:cxn>
                <a:cxn ang="0">
                  <a:pos x="11" y="58"/>
                </a:cxn>
                <a:cxn ang="0">
                  <a:pos x="10" y="51"/>
                </a:cxn>
                <a:cxn ang="0">
                  <a:pos x="9" y="44"/>
                </a:cxn>
                <a:cxn ang="0">
                  <a:pos x="10" y="33"/>
                </a:cxn>
                <a:cxn ang="0">
                  <a:pos x="10" y="33"/>
                </a:cxn>
                <a:cxn ang="0">
                  <a:pos x="11" y="5"/>
                </a:cxn>
                <a:cxn ang="0">
                  <a:pos x="11" y="5"/>
                </a:cxn>
                <a:cxn ang="0">
                  <a:pos x="11" y="3"/>
                </a:cxn>
                <a:cxn ang="0">
                  <a:pos x="10" y="1"/>
                </a:cxn>
                <a:cxn ang="0">
                  <a:pos x="8" y="0"/>
                </a:cxn>
                <a:cxn ang="0">
                  <a:pos x="7" y="0"/>
                </a:cxn>
                <a:cxn ang="0">
                  <a:pos x="5" y="0"/>
                </a:cxn>
                <a:cxn ang="0">
                  <a:pos x="4" y="1"/>
                </a:cxn>
                <a:cxn ang="0">
                  <a:pos x="3" y="3"/>
                </a:cxn>
                <a:cxn ang="0">
                  <a:pos x="2" y="5"/>
                </a:cxn>
                <a:cxn ang="0">
                  <a:pos x="2" y="5"/>
                </a:cxn>
                <a:cxn ang="0">
                  <a:pos x="1" y="20"/>
                </a:cxn>
                <a:cxn ang="0">
                  <a:pos x="0" y="40"/>
                </a:cxn>
                <a:cxn ang="0">
                  <a:pos x="0" y="50"/>
                </a:cxn>
                <a:cxn ang="0">
                  <a:pos x="2" y="59"/>
                </a:cxn>
                <a:cxn ang="0">
                  <a:pos x="3" y="63"/>
                </a:cxn>
                <a:cxn ang="0">
                  <a:pos x="5" y="66"/>
                </a:cxn>
                <a:cxn ang="0">
                  <a:pos x="7" y="69"/>
                </a:cxn>
                <a:cxn ang="0">
                  <a:pos x="11" y="72"/>
                </a:cxn>
                <a:cxn ang="0">
                  <a:pos x="11" y="72"/>
                </a:cxn>
                <a:cxn ang="0">
                  <a:pos x="13" y="72"/>
                </a:cxn>
                <a:cxn ang="0">
                  <a:pos x="15" y="72"/>
                </a:cxn>
                <a:cxn ang="0">
                  <a:pos x="17" y="70"/>
                </a:cxn>
                <a:cxn ang="0">
                  <a:pos x="17" y="68"/>
                </a:cxn>
                <a:cxn ang="0">
                  <a:pos x="17" y="62"/>
                </a:cxn>
                <a:cxn ang="0">
                  <a:pos x="17" y="62"/>
                </a:cxn>
                <a:cxn ang="0">
                  <a:pos x="17" y="59"/>
                </a:cxn>
                <a:cxn ang="0">
                  <a:pos x="15" y="58"/>
                </a:cxn>
                <a:cxn ang="0">
                  <a:pos x="13" y="57"/>
                </a:cxn>
                <a:cxn ang="0">
                  <a:pos x="11" y="58"/>
                </a:cxn>
                <a:cxn ang="0">
                  <a:pos x="11" y="58"/>
                </a:cxn>
              </a:cxnLst>
              <a:rect l="0" t="0" r="r" b="b"/>
              <a:pathLst>
                <a:path w="17" h="72">
                  <a:moveTo>
                    <a:pt x="11" y="58"/>
                  </a:moveTo>
                  <a:lnTo>
                    <a:pt x="11" y="58"/>
                  </a:lnTo>
                  <a:lnTo>
                    <a:pt x="10" y="51"/>
                  </a:lnTo>
                  <a:lnTo>
                    <a:pt x="9" y="44"/>
                  </a:lnTo>
                  <a:lnTo>
                    <a:pt x="10" y="33"/>
                  </a:lnTo>
                  <a:lnTo>
                    <a:pt x="10" y="33"/>
                  </a:lnTo>
                  <a:lnTo>
                    <a:pt x="11" y="5"/>
                  </a:lnTo>
                  <a:lnTo>
                    <a:pt x="11" y="5"/>
                  </a:lnTo>
                  <a:lnTo>
                    <a:pt x="11" y="3"/>
                  </a:lnTo>
                  <a:lnTo>
                    <a:pt x="10" y="1"/>
                  </a:lnTo>
                  <a:lnTo>
                    <a:pt x="8" y="0"/>
                  </a:lnTo>
                  <a:lnTo>
                    <a:pt x="7" y="0"/>
                  </a:lnTo>
                  <a:lnTo>
                    <a:pt x="5" y="0"/>
                  </a:lnTo>
                  <a:lnTo>
                    <a:pt x="4" y="1"/>
                  </a:lnTo>
                  <a:lnTo>
                    <a:pt x="3" y="3"/>
                  </a:lnTo>
                  <a:lnTo>
                    <a:pt x="2" y="5"/>
                  </a:lnTo>
                  <a:lnTo>
                    <a:pt x="2" y="5"/>
                  </a:lnTo>
                  <a:lnTo>
                    <a:pt x="1" y="20"/>
                  </a:lnTo>
                  <a:lnTo>
                    <a:pt x="0" y="40"/>
                  </a:lnTo>
                  <a:lnTo>
                    <a:pt x="0" y="50"/>
                  </a:lnTo>
                  <a:lnTo>
                    <a:pt x="2" y="59"/>
                  </a:lnTo>
                  <a:lnTo>
                    <a:pt x="3" y="63"/>
                  </a:lnTo>
                  <a:lnTo>
                    <a:pt x="5" y="66"/>
                  </a:lnTo>
                  <a:lnTo>
                    <a:pt x="7" y="69"/>
                  </a:lnTo>
                  <a:lnTo>
                    <a:pt x="11" y="72"/>
                  </a:lnTo>
                  <a:lnTo>
                    <a:pt x="11" y="72"/>
                  </a:lnTo>
                  <a:lnTo>
                    <a:pt x="13" y="72"/>
                  </a:lnTo>
                  <a:lnTo>
                    <a:pt x="15" y="72"/>
                  </a:lnTo>
                  <a:lnTo>
                    <a:pt x="17" y="70"/>
                  </a:lnTo>
                  <a:lnTo>
                    <a:pt x="17" y="68"/>
                  </a:lnTo>
                  <a:lnTo>
                    <a:pt x="17" y="62"/>
                  </a:lnTo>
                  <a:lnTo>
                    <a:pt x="17" y="62"/>
                  </a:lnTo>
                  <a:lnTo>
                    <a:pt x="17" y="59"/>
                  </a:lnTo>
                  <a:lnTo>
                    <a:pt x="15" y="58"/>
                  </a:lnTo>
                  <a:lnTo>
                    <a:pt x="13" y="57"/>
                  </a:lnTo>
                  <a:lnTo>
                    <a:pt x="11" y="58"/>
                  </a:lnTo>
                  <a:lnTo>
                    <a:pt x="11" y="58"/>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49" name="Freeform 816"/>
            <p:cNvSpPr/>
            <p:nvPr/>
          </p:nvSpPr>
          <p:spPr bwMode="auto">
            <a:xfrm>
              <a:off x="6843713" y="1644650"/>
              <a:ext cx="22225" cy="55563"/>
            </a:xfrm>
            <a:custGeom>
              <a:avLst/>
              <a:gdLst/>
              <a:ahLst/>
              <a:cxnLst>
                <a:cxn ang="0">
                  <a:pos x="33" y="1"/>
                </a:cxn>
                <a:cxn ang="0">
                  <a:pos x="33" y="1"/>
                </a:cxn>
                <a:cxn ang="0">
                  <a:pos x="29" y="6"/>
                </a:cxn>
                <a:cxn ang="0">
                  <a:pos x="26" y="12"/>
                </a:cxn>
                <a:cxn ang="0">
                  <a:pos x="20" y="23"/>
                </a:cxn>
                <a:cxn ang="0">
                  <a:pos x="16" y="35"/>
                </a:cxn>
                <a:cxn ang="0">
                  <a:pos x="13" y="48"/>
                </a:cxn>
                <a:cxn ang="0">
                  <a:pos x="8" y="73"/>
                </a:cxn>
                <a:cxn ang="0">
                  <a:pos x="5" y="86"/>
                </a:cxn>
                <a:cxn ang="0">
                  <a:pos x="1" y="97"/>
                </a:cxn>
                <a:cxn ang="0">
                  <a:pos x="1" y="97"/>
                </a:cxn>
                <a:cxn ang="0">
                  <a:pos x="0" y="99"/>
                </a:cxn>
                <a:cxn ang="0">
                  <a:pos x="1" y="101"/>
                </a:cxn>
                <a:cxn ang="0">
                  <a:pos x="3" y="103"/>
                </a:cxn>
                <a:cxn ang="0">
                  <a:pos x="5" y="104"/>
                </a:cxn>
                <a:cxn ang="0">
                  <a:pos x="6" y="104"/>
                </a:cxn>
                <a:cxn ang="0">
                  <a:pos x="8" y="103"/>
                </a:cxn>
                <a:cxn ang="0">
                  <a:pos x="9" y="102"/>
                </a:cxn>
                <a:cxn ang="0">
                  <a:pos x="9" y="102"/>
                </a:cxn>
                <a:cxn ang="0">
                  <a:pos x="13" y="91"/>
                </a:cxn>
                <a:cxn ang="0">
                  <a:pos x="17" y="81"/>
                </a:cxn>
                <a:cxn ang="0">
                  <a:pos x="23" y="58"/>
                </a:cxn>
                <a:cxn ang="0">
                  <a:pos x="23" y="58"/>
                </a:cxn>
                <a:cxn ang="0">
                  <a:pos x="25" y="45"/>
                </a:cxn>
                <a:cxn ang="0">
                  <a:pos x="28" y="32"/>
                </a:cxn>
                <a:cxn ang="0">
                  <a:pos x="30" y="26"/>
                </a:cxn>
                <a:cxn ang="0">
                  <a:pos x="33" y="20"/>
                </a:cxn>
                <a:cxn ang="0">
                  <a:pos x="36" y="14"/>
                </a:cxn>
                <a:cxn ang="0">
                  <a:pos x="40" y="8"/>
                </a:cxn>
                <a:cxn ang="0">
                  <a:pos x="40" y="8"/>
                </a:cxn>
                <a:cxn ang="0">
                  <a:pos x="41" y="6"/>
                </a:cxn>
                <a:cxn ang="0">
                  <a:pos x="41" y="4"/>
                </a:cxn>
                <a:cxn ang="0">
                  <a:pos x="40" y="3"/>
                </a:cxn>
                <a:cxn ang="0">
                  <a:pos x="39" y="1"/>
                </a:cxn>
                <a:cxn ang="0">
                  <a:pos x="38" y="0"/>
                </a:cxn>
                <a:cxn ang="0">
                  <a:pos x="36" y="0"/>
                </a:cxn>
                <a:cxn ang="0">
                  <a:pos x="35" y="0"/>
                </a:cxn>
                <a:cxn ang="0">
                  <a:pos x="33" y="1"/>
                </a:cxn>
                <a:cxn ang="0">
                  <a:pos x="33" y="1"/>
                </a:cxn>
              </a:cxnLst>
              <a:rect l="0" t="0" r="r" b="b"/>
              <a:pathLst>
                <a:path w="41" h="104">
                  <a:moveTo>
                    <a:pt x="33" y="1"/>
                  </a:moveTo>
                  <a:lnTo>
                    <a:pt x="33" y="1"/>
                  </a:lnTo>
                  <a:lnTo>
                    <a:pt x="29" y="6"/>
                  </a:lnTo>
                  <a:lnTo>
                    <a:pt x="26" y="12"/>
                  </a:lnTo>
                  <a:lnTo>
                    <a:pt x="20" y="23"/>
                  </a:lnTo>
                  <a:lnTo>
                    <a:pt x="16" y="35"/>
                  </a:lnTo>
                  <a:lnTo>
                    <a:pt x="13" y="48"/>
                  </a:lnTo>
                  <a:lnTo>
                    <a:pt x="8" y="73"/>
                  </a:lnTo>
                  <a:lnTo>
                    <a:pt x="5" y="86"/>
                  </a:lnTo>
                  <a:lnTo>
                    <a:pt x="1" y="97"/>
                  </a:lnTo>
                  <a:lnTo>
                    <a:pt x="1" y="97"/>
                  </a:lnTo>
                  <a:lnTo>
                    <a:pt x="0" y="99"/>
                  </a:lnTo>
                  <a:lnTo>
                    <a:pt x="1" y="101"/>
                  </a:lnTo>
                  <a:lnTo>
                    <a:pt x="3" y="103"/>
                  </a:lnTo>
                  <a:lnTo>
                    <a:pt x="5" y="104"/>
                  </a:lnTo>
                  <a:lnTo>
                    <a:pt x="6" y="104"/>
                  </a:lnTo>
                  <a:lnTo>
                    <a:pt x="8" y="103"/>
                  </a:lnTo>
                  <a:lnTo>
                    <a:pt x="9" y="102"/>
                  </a:lnTo>
                  <a:lnTo>
                    <a:pt x="9" y="102"/>
                  </a:lnTo>
                  <a:lnTo>
                    <a:pt x="13" y="91"/>
                  </a:lnTo>
                  <a:lnTo>
                    <a:pt x="17" y="81"/>
                  </a:lnTo>
                  <a:lnTo>
                    <a:pt x="23" y="58"/>
                  </a:lnTo>
                  <a:lnTo>
                    <a:pt x="23" y="58"/>
                  </a:lnTo>
                  <a:lnTo>
                    <a:pt x="25" y="45"/>
                  </a:lnTo>
                  <a:lnTo>
                    <a:pt x="28" y="32"/>
                  </a:lnTo>
                  <a:lnTo>
                    <a:pt x="30" y="26"/>
                  </a:lnTo>
                  <a:lnTo>
                    <a:pt x="33" y="20"/>
                  </a:lnTo>
                  <a:lnTo>
                    <a:pt x="36" y="14"/>
                  </a:lnTo>
                  <a:lnTo>
                    <a:pt x="40" y="8"/>
                  </a:lnTo>
                  <a:lnTo>
                    <a:pt x="40" y="8"/>
                  </a:lnTo>
                  <a:lnTo>
                    <a:pt x="41" y="6"/>
                  </a:lnTo>
                  <a:lnTo>
                    <a:pt x="41" y="4"/>
                  </a:lnTo>
                  <a:lnTo>
                    <a:pt x="40" y="3"/>
                  </a:lnTo>
                  <a:lnTo>
                    <a:pt x="39" y="1"/>
                  </a:lnTo>
                  <a:lnTo>
                    <a:pt x="38" y="0"/>
                  </a:lnTo>
                  <a:lnTo>
                    <a:pt x="36" y="0"/>
                  </a:lnTo>
                  <a:lnTo>
                    <a:pt x="35" y="0"/>
                  </a:lnTo>
                  <a:lnTo>
                    <a:pt x="33" y="1"/>
                  </a:lnTo>
                  <a:lnTo>
                    <a:pt x="33"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0" name="Freeform 817"/>
            <p:cNvSpPr/>
            <p:nvPr/>
          </p:nvSpPr>
          <p:spPr bwMode="auto">
            <a:xfrm>
              <a:off x="6719888" y="1743075"/>
              <a:ext cx="9525" cy="47625"/>
            </a:xfrm>
            <a:custGeom>
              <a:avLst/>
              <a:gdLst/>
              <a:ahLst/>
              <a:cxnLst>
                <a:cxn ang="0">
                  <a:pos x="16" y="4"/>
                </a:cxn>
                <a:cxn ang="0">
                  <a:pos x="16" y="4"/>
                </a:cxn>
                <a:cxn ang="0">
                  <a:pos x="16" y="2"/>
                </a:cxn>
                <a:cxn ang="0">
                  <a:pos x="15" y="1"/>
                </a:cxn>
                <a:cxn ang="0">
                  <a:pos x="13" y="0"/>
                </a:cxn>
                <a:cxn ang="0">
                  <a:pos x="11" y="0"/>
                </a:cxn>
                <a:cxn ang="0">
                  <a:pos x="10" y="0"/>
                </a:cxn>
                <a:cxn ang="0">
                  <a:pos x="8" y="1"/>
                </a:cxn>
                <a:cxn ang="0">
                  <a:pos x="7" y="2"/>
                </a:cxn>
                <a:cxn ang="0">
                  <a:pos x="7" y="4"/>
                </a:cxn>
                <a:cxn ang="0">
                  <a:pos x="7" y="4"/>
                </a:cxn>
                <a:cxn ang="0">
                  <a:pos x="8" y="25"/>
                </a:cxn>
                <a:cxn ang="0">
                  <a:pos x="8" y="44"/>
                </a:cxn>
                <a:cxn ang="0">
                  <a:pos x="8" y="55"/>
                </a:cxn>
                <a:cxn ang="0">
                  <a:pos x="7" y="65"/>
                </a:cxn>
                <a:cxn ang="0">
                  <a:pos x="4" y="74"/>
                </a:cxn>
                <a:cxn ang="0">
                  <a:pos x="0" y="84"/>
                </a:cxn>
                <a:cxn ang="0">
                  <a:pos x="0" y="84"/>
                </a:cxn>
                <a:cxn ang="0">
                  <a:pos x="0" y="86"/>
                </a:cxn>
                <a:cxn ang="0">
                  <a:pos x="0" y="88"/>
                </a:cxn>
                <a:cxn ang="0">
                  <a:pos x="3" y="91"/>
                </a:cxn>
                <a:cxn ang="0">
                  <a:pos x="4" y="91"/>
                </a:cxn>
                <a:cxn ang="0">
                  <a:pos x="7" y="91"/>
                </a:cxn>
                <a:cxn ang="0">
                  <a:pos x="8" y="91"/>
                </a:cxn>
                <a:cxn ang="0">
                  <a:pos x="9" y="89"/>
                </a:cxn>
                <a:cxn ang="0">
                  <a:pos x="9" y="89"/>
                </a:cxn>
                <a:cxn ang="0">
                  <a:pos x="13" y="79"/>
                </a:cxn>
                <a:cxn ang="0">
                  <a:pos x="15" y="68"/>
                </a:cxn>
                <a:cxn ang="0">
                  <a:pos x="17" y="58"/>
                </a:cxn>
                <a:cxn ang="0">
                  <a:pos x="17" y="48"/>
                </a:cxn>
                <a:cxn ang="0">
                  <a:pos x="17" y="26"/>
                </a:cxn>
                <a:cxn ang="0">
                  <a:pos x="16" y="4"/>
                </a:cxn>
                <a:cxn ang="0">
                  <a:pos x="16" y="4"/>
                </a:cxn>
              </a:cxnLst>
              <a:rect l="0" t="0" r="r" b="b"/>
              <a:pathLst>
                <a:path w="17" h="91">
                  <a:moveTo>
                    <a:pt x="16" y="4"/>
                  </a:moveTo>
                  <a:lnTo>
                    <a:pt x="16" y="4"/>
                  </a:lnTo>
                  <a:lnTo>
                    <a:pt x="16" y="2"/>
                  </a:lnTo>
                  <a:lnTo>
                    <a:pt x="15" y="1"/>
                  </a:lnTo>
                  <a:lnTo>
                    <a:pt x="13" y="0"/>
                  </a:lnTo>
                  <a:lnTo>
                    <a:pt x="11" y="0"/>
                  </a:lnTo>
                  <a:lnTo>
                    <a:pt x="10" y="0"/>
                  </a:lnTo>
                  <a:lnTo>
                    <a:pt x="8" y="1"/>
                  </a:lnTo>
                  <a:lnTo>
                    <a:pt x="7" y="2"/>
                  </a:lnTo>
                  <a:lnTo>
                    <a:pt x="7" y="4"/>
                  </a:lnTo>
                  <a:lnTo>
                    <a:pt x="7" y="4"/>
                  </a:lnTo>
                  <a:lnTo>
                    <a:pt x="8" y="25"/>
                  </a:lnTo>
                  <a:lnTo>
                    <a:pt x="8" y="44"/>
                  </a:lnTo>
                  <a:lnTo>
                    <a:pt x="8" y="55"/>
                  </a:lnTo>
                  <a:lnTo>
                    <a:pt x="7" y="65"/>
                  </a:lnTo>
                  <a:lnTo>
                    <a:pt x="4" y="74"/>
                  </a:lnTo>
                  <a:lnTo>
                    <a:pt x="0" y="84"/>
                  </a:lnTo>
                  <a:lnTo>
                    <a:pt x="0" y="84"/>
                  </a:lnTo>
                  <a:lnTo>
                    <a:pt x="0" y="86"/>
                  </a:lnTo>
                  <a:lnTo>
                    <a:pt x="0" y="88"/>
                  </a:lnTo>
                  <a:lnTo>
                    <a:pt x="3" y="91"/>
                  </a:lnTo>
                  <a:lnTo>
                    <a:pt x="4" y="91"/>
                  </a:lnTo>
                  <a:lnTo>
                    <a:pt x="7" y="91"/>
                  </a:lnTo>
                  <a:lnTo>
                    <a:pt x="8" y="91"/>
                  </a:lnTo>
                  <a:lnTo>
                    <a:pt x="9" y="89"/>
                  </a:lnTo>
                  <a:lnTo>
                    <a:pt x="9" y="89"/>
                  </a:lnTo>
                  <a:lnTo>
                    <a:pt x="13" y="79"/>
                  </a:lnTo>
                  <a:lnTo>
                    <a:pt x="15" y="68"/>
                  </a:lnTo>
                  <a:lnTo>
                    <a:pt x="17" y="58"/>
                  </a:lnTo>
                  <a:lnTo>
                    <a:pt x="17" y="48"/>
                  </a:lnTo>
                  <a:lnTo>
                    <a:pt x="17" y="26"/>
                  </a:lnTo>
                  <a:lnTo>
                    <a:pt x="16" y="4"/>
                  </a:lnTo>
                  <a:lnTo>
                    <a:pt x="16"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1" name="Freeform 818"/>
            <p:cNvSpPr/>
            <p:nvPr/>
          </p:nvSpPr>
          <p:spPr bwMode="auto">
            <a:xfrm>
              <a:off x="6754813" y="1758950"/>
              <a:ext cx="12700" cy="49213"/>
            </a:xfrm>
            <a:custGeom>
              <a:avLst/>
              <a:gdLst/>
              <a:ahLst/>
              <a:cxnLst>
                <a:cxn ang="0">
                  <a:pos x="24" y="5"/>
                </a:cxn>
                <a:cxn ang="0">
                  <a:pos x="24" y="5"/>
                </a:cxn>
                <a:cxn ang="0">
                  <a:pos x="24" y="3"/>
                </a:cxn>
                <a:cxn ang="0">
                  <a:pos x="23" y="1"/>
                </a:cxn>
                <a:cxn ang="0">
                  <a:pos x="22" y="0"/>
                </a:cxn>
                <a:cxn ang="0">
                  <a:pos x="20" y="0"/>
                </a:cxn>
                <a:cxn ang="0">
                  <a:pos x="18" y="0"/>
                </a:cxn>
                <a:cxn ang="0">
                  <a:pos x="17" y="1"/>
                </a:cxn>
                <a:cxn ang="0">
                  <a:pos x="16" y="3"/>
                </a:cxn>
                <a:cxn ang="0">
                  <a:pos x="15" y="5"/>
                </a:cxn>
                <a:cxn ang="0">
                  <a:pos x="15" y="5"/>
                </a:cxn>
                <a:cxn ang="0">
                  <a:pos x="15" y="18"/>
                </a:cxn>
                <a:cxn ang="0">
                  <a:pos x="13" y="30"/>
                </a:cxn>
                <a:cxn ang="0">
                  <a:pos x="11" y="42"/>
                </a:cxn>
                <a:cxn ang="0">
                  <a:pos x="8" y="55"/>
                </a:cxn>
                <a:cxn ang="0">
                  <a:pos x="8" y="55"/>
                </a:cxn>
                <a:cxn ang="0">
                  <a:pos x="5" y="63"/>
                </a:cxn>
                <a:cxn ang="0">
                  <a:pos x="2" y="72"/>
                </a:cxn>
                <a:cxn ang="0">
                  <a:pos x="0" y="76"/>
                </a:cxn>
                <a:cxn ang="0">
                  <a:pos x="0" y="82"/>
                </a:cxn>
                <a:cxn ang="0">
                  <a:pos x="2" y="86"/>
                </a:cxn>
                <a:cxn ang="0">
                  <a:pos x="4" y="90"/>
                </a:cxn>
                <a:cxn ang="0">
                  <a:pos x="4" y="90"/>
                </a:cxn>
                <a:cxn ang="0">
                  <a:pos x="5" y="91"/>
                </a:cxn>
                <a:cxn ang="0">
                  <a:pos x="7" y="92"/>
                </a:cxn>
                <a:cxn ang="0">
                  <a:pos x="8" y="92"/>
                </a:cxn>
                <a:cxn ang="0">
                  <a:pos x="10" y="91"/>
                </a:cxn>
                <a:cxn ang="0">
                  <a:pos x="11" y="90"/>
                </a:cxn>
                <a:cxn ang="0">
                  <a:pos x="12" y="88"/>
                </a:cxn>
                <a:cxn ang="0">
                  <a:pos x="12" y="87"/>
                </a:cxn>
                <a:cxn ang="0">
                  <a:pos x="12" y="85"/>
                </a:cxn>
                <a:cxn ang="0">
                  <a:pos x="12" y="85"/>
                </a:cxn>
                <a:cxn ang="0">
                  <a:pos x="10" y="82"/>
                </a:cxn>
                <a:cxn ang="0">
                  <a:pos x="10" y="77"/>
                </a:cxn>
                <a:cxn ang="0">
                  <a:pos x="11" y="72"/>
                </a:cxn>
                <a:cxn ang="0">
                  <a:pos x="13" y="68"/>
                </a:cxn>
                <a:cxn ang="0">
                  <a:pos x="16" y="59"/>
                </a:cxn>
                <a:cxn ang="0">
                  <a:pos x="18" y="51"/>
                </a:cxn>
                <a:cxn ang="0">
                  <a:pos x="18" y="51"/>
                </a:cxn>
                <a:cxn ang="0">
                  <a:pos x="20" y="39"/>
                </a:cxn>
                <a:cxn ang="0">
                  <a:pos x="22" y="28"/>
                </a:cxn>
                <a:cxn ang="0">
                  <a:pos x="24" y="17"/>
                </a:cxn>
                <a:cxn ang="0">
                  <a:pos x="24" y="5"/>
                </a:cxn>
                <a:cxn ang="0">
                  <a:pos x="24" y="5"/>
                </a:cxn>
              </a:cxnLst>
              <a:rect l="0" t="0" r="r" b="b"/>
              <a:pathLst>
                <a:path w="24" h="92">
                  <a:moveTo>
                    <a:pt x="24" y="5"/>
                  </a:moveTo>
                  <a:lnTo>
                    <a:pt x="24" y="5"/>
                  </a:lnTo>
                  <a:lnTo>
                    <a:pt x="24" y="3"/>
                  </a:lnTo>
                  <a:lnTo>
                    <a:pt x="23" y="1"/>
                  </a:lnTo>
                  <a:lnTo>
                    <a:pt x="22" y="0"/>
                  </a:lnTo>
                  <a:lnTo>
                    <a:pt x="20" y="0"/>
                  </a:lnTo>
                  <a:lnTo>
                    <a:pt x="18" y="0"/>
                  </a:lnTo>
                  <a:lnTo>
                    <a:pt x="17" y="1"/>
                  </a:lnTo>
                  <a:lnTo>
                    <a:pt x="16" y="3"/>
                  </a:lnTo>
                  <a:lnTo>
                    <a:pt x="15" y="5"/>
                  </a:lnTo>
                  <a:lnTo>
                    <a:pt x="15" y="5"/>
                  </a:lnTo>
                  <a:lnTo>
                    <a:pt x="15" y="18"/>
                  </a:lnTo>
                  <a:lnTo>
                    <a:pt x="13" y="30"/>
                  </a:lnTo>
                  <a:lnTo>
                    <a:pt x="11" y="42"/>
                  </a:lnTo>
                  <a:lnTo>
                    <a:pt x="8" y="55"/>
                  </a:lnTo>
                  <a:lnTo>
                    <a:pt x="8" y="55"/>
                  </a:lnTo>
                  <a:lnTo>
                    <a:pt x="5" y="63"/>
                  </a:lnTo>
                  <a:lnTo>
                    <a:pt x="2" y="72"/>
                  </a:lnTo>
                  <a:lnTo>
                    <a:pt x="0" y="76"/>
                  </a:lnTo>
                  <a:lnTo>
                    <a:pt x="0" y="82"/>
                  </a:lnTo>
                  <a:lnTo>
                    <a:pt x="2" y="86"/>
                  </a:lnTo>
                  <a:lnTo>
                    <a:pt x="4" y="90"/>
                  </a:lnTo>
                  <a:lnTo>
                    <a:pt x="4" y="90"/>
                  </a:lnTo>
                  <a:lnTo>
                    <a:pt x="5" y="91"/>
                  </a:lnTo>
                  <a:lnTo>
                    <a:pt x="7" y="92"/>
                  </a:lnTo>
                  <a:lnTo>
                    <a:pt x="8" y="92"/>
                  </a:lnTo>
                  <a:lnTo>
                    <a:pt x="10" y="91"/>
                  </a:lnTo>
                  <a:lnTo>
                    <a:pt x="11" y="90"/>
                  </a:lnTo>
                  <a:lnTo>
                    <a:pt x="12" y="88"/>
                  </a:lnTo>
                  <a:lnTo>
                    <a:pt x="12" y="87"/>
                  </a:lnTo>
                  <a:lnTo>
                    <a:pt x="12" y="85"/>
                  </a:lnTo>
                  <a:lnTo>
                    <a:pt x="12" y="85"/>
                  </a:lnTo>
                  <a:lnTo>
                    <a:pt x="10" y="82"/>
                  </a:lnTo>
                  <a:lnTo>
                    <a:pt x="10" y="77"/>
                  </a:lnTo>
                  <a:lnTo>
                    <a:pt x="11" y="72"/>
                  </a:lnTo>
                  <a:lnTo>
                    <a:pt x="13" y="68"/>
                  </a:lnTo>
                  <a:lnTo>
                    <a:pt x="16" y="59"/>
                  </a:lnTo>
                  <a:lnTo>
                    <a:pt x="18" y="51"/>
                  </a:lnTo>
                  <a:lnTo>
                    <a:pt x="18" y="51"/>
                  </a:lnTo>
                  <a:lnTo>
                    <a:pt x="20" y="39"/>
                  </a:lnTo>
                  <a:lnTo>
                    <a:pt x="22" y="28"/>
                  </a:lnTo>
                  <a:lnTo>
                    <a:pt x="24" y="17"/>
                  </a:lnTo>
                  <a:lnTo>
                    <a:pt x="24" y="5"/>
                  </a:lnTo>
                  <a:lnTo>
                    <a:pt x="24" y="5"/>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2" name="Freeform 821"/>
            <p:cNvSpPr/>
            <p:nvPr/>
          </p:nvSpPr>
          <p:spPr bwMode="auto">
            <a:xfrm>
              <a:off x="6418263" y="1346200"/>
              <a:ext cx="39688" cy="65088"/>
            </a:xfrm>
            <a:custGeom>
              <a:avLst/>
              <a:gdLst/>
              <a:ahLst/>
              <a:cxnLst>
                <a:cxn ang="0">
                  <a:pos x="63" y="3"/>
                </a:cxn>
                <a:cxn ang="0">
                  <a:pos x="63" y="3"/>
                </a:cxn>
                <a:cxn ang="0">
                  <a:pos x="61" y="12"/>
                </a:cxn>
                <a:cxn ang="0">
                  <a:pos x="59" y="19"/>
                </a:cxn>
                <a:cxn ang="0">
                  <a:pos x="52" y="33"/>
                </a:cxn>
                <a:cxn ang="0">
                  <a:pos x="43" y="48"/>
                </a:cxn>
                <a:cxn ang="0">
                  <a:pos x="33" y="61"/>
                </a:cxn>
                <a:cxn ang="0">
                  <a:pos x="24" y="75"/>
                </a:cxn>
                <a:cxn ang="0">
                  <a:pos x="15" y="88"/>
                </a:cxn>
                <a:cxn ang="0">
                  <a:pos x="6" y="102"/>
                </a:cxn>
                <a:cxn ang="0">
                  <a:pos x="3" y="110"/>
                </a:cxn>
                <a:cxn ang="0">
                  <a:pos x="0" y="117"/>
                </a:cxn>
                <a:cxn ang="0">
                  <a:pos x="0" y="117"/>
                </a:cxn>
                <a:cxn ang="0">
                  <a:pos x="0" y="119"/>
                </a:cxn>
                <a:cxn ang="0">
                  <a:pos x="0" y="121"/>
                </a:cxn>
                <a:cxn ang="0">
                  <a:pos x="2" y="122"/>
                </a:cxn>
                <a:cxn ang="0">
                  <a:pos x="3" y="123"/>
                </a:cxn>
                <a:cxn ang="0">
                  <a:pos x="5" y="123"/>
                </a:cxn>
                <a:cxn ang="0">
                  <a:pos x="6" y="123"/>
                </a:cxn>
                <a:cxn ang="0">
                  <a:pos x="8" y="121"/>
                </a:cxn>
                <a:cxn ang="0">
                  <a:pos x="10" y="120"/>
                </a:cxn>
                <a:cxn ang="0">
                  <a:pos x="10" y="120"/>
                </a:cxn>
                <a:cxn ang="0">
                  <a:pos x="13" y="112"/>
                </a:cxn>
                <a:cxn ang="0">
                  <a:pos x="16" y="105"/>
                </a:cxn>
                <a:cxn ang="0">
                  <a:pos x="24" y="90"/>
                </a:cxn>
                <a:cxn ang="0">
                  <a:pos x="33" y="77"/>
                </a:cxn>
                <a:cxn ang="0">
                  <a:pos x="43" y="63"/>
                </a:cxn>
                <a:cxn ang="0">
                  <a:pos x="52" y="50"/>
                </a:cxn>
                <a:cxn ang="0">
                  <a:pos x="61" y="36"/>
                </a:cxn>
                <a:cxn ang="0">
                  <a:pos x="67" y="22"/>
                </a:cxn>
                <a:cxn ang="0">
                  <a:pos x="70" y="14"/>
                </a:cxn>
                <a:cxn ang="0">
                  <a:pos x="73" y="6"/>
                </a:cxn>
                <a:cxn ang="0">
                  <a:pos x="73" y="6"/>
                </a:cxn>
                <a:cxn ang="0">
                  <a:pos x="73" y="4"/>
                </a:cxn>
                <a:cxn ang="0">
                  <a:pos x="71" y="2"/>
                </a:cxn>
                <a:cxn ang="0">
                  <a:pos x="70" y="1"/>
                </a:cxn>
                <a:cxn ang="0">
                  <a:pos x="69" y="0"/>
                </a:cxn>
                <a:cxn ang="0">
                  <a:pos x="67" y="0"/>
                </a:cxn>
                <a:cxn ang="0">
                  <a:pos x="65" y="0"/>
                </a:cxn>
                <a:cxn ang="0">
                  <a:pos x="64" y="1"/>
                </a:cxn>
                <a:cxn ang="0">
                  <a:pos x="63" y="3"/>
                </a:cxn>
                <a:cxn ang="0">
                  <a:pos x="63" y="3"/>
                </a:cxn>
              </a:cxnLst>
              <a:rect l="0" t="0" r="r" b="b"/>
              <a:pathLst>
                <a:path w="73" h="123">
                  <a:moveTo>
                    <a:pt x="63" y="3"/>
                  </a:moveTo>
                  <a:lnTo>
                    <a:pt x="63" y="3"/>
                  </a:lnTo>
                  <a:lnTo>
                    <a:pt x="61" y="12"/>
                  </a:lnTo>
                  <a:lnTo>
                    <a:pt x="59" y="19"/>
                  </a:lnTo>
                  <a:lnTo>
                    <a:pt x="52" y="33"/>
                  </a:lnTo>
                  <a:lnTo>
                    <a:pt x="43" y="48"/>
                  </a:lnTo>
                  <a:lnTo>
                    <a:pt x="33" y="61"/>
                  </a:lnTo>
                  <a:lnTo>
                    <a:pt x="24" y="75"/>
                  </a:lnTo>
                  <a:lnTo>
                    <a:pt x="15" y="88"/>
                  </a:lnTo>
                  <a:lnTo>
                    <a:pt x="6" y="102"/>
                  </a:lnTo>
                  <a:lnTo>
                    <a:pt x="3" y="110"/>
                  </a:lnTo>
                  <a:lnTo>
                    <a:pt x="0" y="117"/>
                  </a:lnTo>
                  <a:lnTo>
                    <a:pt x="0" y="117"/>
                  </a:lnTo>
                  <a:lnTo>
                    <a:pt x="0" y="119"/>
                  </a:lnTo>
                  <a:lnTo>
                    <a:pt x="0" y="121"/>
                  </a:lnTo>
                  <a:lnTo>
                    <a:pt x="2" y="122"/>
                  </a:lnTo>
                  <a:lnTo>
                    <a:pt x="3" y="123"/>
                  </a:lnTo>
                  <a:lnTo>
                    <a:pt x="5" y="123"/>
                  </a:lnTo>
                  <a:lnTo>
                    <a:pt x="6" y="123"/>
                  </a:lnTo>
                  <a:lnTo>
                    <a:pt x="8" y="121"/>
                  </a:lnTo>
                  <a:lnTo>
                    <a:pt x="10" y="120"/>
                  </a:lnTo>
                  <a:lnTo>
                    <a:pt x="10" y="120"/>
                  </a:lnTo>
                  <a:lnTo>
                    <a:pt x="13" y="112"/>
                  </a:lnTo>
                  <a:lnTo>
                    <a:pt x="16" y="105"/>
                  </a:lnTo>
                  <a:lnTo>
                    <a:pt x="24" y="90"/>
                  </a:lnTo>
                  <a:lnTo>
                    <a:pt x="33" y="77"/>
                  </a:lnTo>
                  <a:lnTo>
                    <a:pt x="43" y="63"/>
                  </a:lnTo>
                  <a:lnTo>
                    <a:pt x="52" y="50"/>
                  </a:lnTo>
                  <a:lnTo>
                    <a:pt x="61" y="36"/>
                  </a:lnTo>
                  <a:lnTo>
                    <a:pt x="67" y="22"/>
                  </a:lnTo>
                  <a:lnTo>
                    <a:pt x="70" y="14"/>
                  </a:lnTo>
                  <a:lnTo>
                    <a:pt x="73" y="6"/>
                  </a:lnTo>
                  <a:lnTo>
                    <a:pt x="73" y="6"/>
                  </a:lnTo>
                  <a:lnTo>
                    <a:pt x="73" y="4"/>
                  </a:lnTo>
                  <a:lnTo>
                    <a:pt x="71" y="2"/>
                  </a:lnTo>
                  <a:lnTo>
                    <a:pt x="70" y="1"/>
                  </a:lnTo>
                  <a:lnTo>
                    <a:pt x="69" y="0"/>
                  </a:lnTo>
                  <a:lnTo>
                    <a:pt x="67" y="0"/>
                  </a:lnTo>
                  <a:lnTo>
                    <a:pt x="65" y="0"/>
                  </a:lnTo>
                  <a:lnTo>
                    <a:pt x="64" y="1"/>
                  </a:lnTo>
                  <a:lnTo>
                    <a:pt x="63" y="3"/>
                  </a:lnTo>
                  <a:lnTo>
                    <a:pt x="63"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3" name="Freeform 822"/>
            <p:cNvSpPr/>
            <p:nvPr/>
          </p:nvSpPr>
          <p:spPr bwMode="auto">
            <a:xfrm>
              <a:off x="6462713" y="1366838"/>
              <a:ext cx="34925" cy="50800"/>
            </a:xfrm>
            <a:custGeom>
              <a:avLst/>
              <a:gdLst/>
              <a:ahLst/>
              <a:cxnLst>
                <a:cxn ang="0">
                  <a:pos x="58" y="2"/>
                </a:cxn>
                <a:cxn ang="0">
                  <a:pos x="58" y="2"/>
                </a:cxn>
                <a:cxn ang="0">
                  <a:pos x="42" y="24"/>
                </a:cxn>
                <a:cxn ang="0">
                  <a:pos x="29" y="46"/>
                </a:cxn>
                <a:cxn ang="0">
                  <a:pos x="1" y="90"/>
                </a:cxn>
                <a:cxn ang="0">
                  <a:pos x="1" y="90"/>
                </a:cxn>
                <a:cxn ang="0">
                  <a:pos x="0" y="92"/>
                </a:cxn>
                <a:cxn ang="0">
                  <a:pos x="1" y="94"/>
                </a:cxn>
                <a:cxn ang="0">
                  <a:pos x="1" y="95"/>
                </a:cxn>
                <a:cxn ang="0">
                  <a:pos x="3" y="97"/>
                </a:cxn>
                <a:cxn ang="0">
                  <a:pos x="4" y="97"/>
                </a:cxn>
                <a:cxn ang="0">
                  <a:pos x="6" y="97"/>
                </a:cxn>
                <a:cxn ang="0">
                  <a:pos x="8" y="97"/>
                </a:cxn>
                <a:cxn ang="0">
                  <a:pos x="9" y="95"/>
                </a:cxn>
                <a:cxn ang="0">
                  <a:pos x="9" y="95"/>
                </a:cxn>
                <a:cxn ang="0">
                  <a:pos x="37" y="51"/>
                </a:cxn>
                <a:cxn ang="0">
                  <a:pos x="50" y="28"/>
                </a:cxn>
                <a:cxn ang="0">
                  <a:pos x="66" y="7"/>
                </a:cxn>
                <a:cxn ang="0">
                  <a:pos x="66" y="7"/>
                </a:cxn>
                <a:cxn ang="0">
                  <a:pos x="67" y="6"/>
                </a:cxn>
                <a:cxn ang="0">
                  <a:pos x="67" y="3"/>
                </a:cxn>
                <a:cxn ang="0">
                  <a:pos x="66" y="2"/>
                </a:cxn>
                <a:cxn ang="0">
                  <a:pos x="65" y="1"/>
                </a:cxn>
                <a:cxn ang="0">
                  <a:pos x="61" y="0"/>
                </a:cxn>
                <a:cxn ang="0">
                  <a:pos x="60" y="0"/>
                </a:cxn>
                <a:cxn ang="0">
                  <a:pos x="58" y="2"/>
                </a:cxn>
                <a:cxn ang="0">
                  <a:pos x="58" y="2"/>
                </a:cxn>
              </a:cxnLst>
              <a:rect l="0" t="0" r="r" b="b"/>
              <a:pathLst>
                <a:path w="67" h="97">
                  <a:moveTo>
                    <a:pt x="58" y="2"/>
                  </a:moveTo>
                  <a:lnTo>
                    <a:pt x="58" y="2"/>
                  </a:lnTo>
                  <a:lnTo>
                    <a:pt x="42" y="24"/>
                  </a:lnTo>
                  <a:lnTo>
                    <a:pt x="29" y="46"/>
                  </a:lnTo>
                  <a:lnTo>
                    <a:pt x="1" y="90"/>
                  </a:lnTo>
                  <a:lnTo>
                    <a:pt x="1" y="90"/>
                  </a:lnTo>
                  <a:lnTo>
                    <a:pt x="0" y="92"/>
                  </a:lnTo>
                  <a:lnTo>
                    <a:pt x="1" y="94"/>
                  </a:lnTo>
                  <a:lnTo>
                    <a:pt x="1" y="95"/>
                  </a:lnTo>
                  <a:lnTo>
                    <a:pt x="3" y="97"/>
                  </a:lnTo>
                  <a:lnTo>
                    <a:pt x="4" y="97"/>
                  </a:lnTo>
                  <a:lnTo>
                    <a:pt x="6" y="97"/>
                  </a:lnTo>
                  <a:lnTo>
                    <a:pt x="8" y="97"/>
                  </a:lnTo>
                  <a:lnTo>
                    <a:pt x="9" y="95"/>
                  </a:lnTo>
                  <a:lnTo>
                    <a:pt x="9" y="95"/>
                  </a:lnTo>
                  <a:lnTo>
                    <a:pt x="37" y="51"/>
                  </a:lnTo>
                  <a:lnTo>
                    <a:pt x="50" y="28"/>
                  </a:lnTo>
                  <a:lnTo>
                    <a:pt x="66" y="7"/>
                  </a:lnTo>
                  <a:lnTo>
                    <a:pt x="66" y="7"/>
                  </a:lnTo>
                  <a:lnTo>
                    <a:pt x="67" y="6"/>
                  </a:lnTo>
                  <a:lnTo>
                    <a:pt x="67" y="3"/>
                  </a:lnTo>
                  <a:lnTo>
                    <a:pt x="66" y="2"/>
                  </a:lnTo>
                  <a:lnTo>
                    <a:pt x="65" y="1"/>
                  </a:lnTo>
                  <a:lnTo>
                    <a:pt x="61" y="0"/>
                  </a:lnTo>
                  <a:lnTo>
                    <a:pt x="60" y="0"/>
                  </a:lnTo>
                  <a:lnTo>
                    <a:pt x="58" y="2"/>
                  </a:lnTo>
                  <a:lnTo>
                    <a:pt x="58"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4" name="Freeform 823"/>
            <p:cNvSpPr/>
            <p:nvPr/>
          </p:nvSpPr>
          <p:spPr bwMode="auto">
            <a:xfrm>
              <a:off x="6569075" y="1604963"/>
              <a:ext cx="28575" cy="68263"/>
            </a:xfrm>
            <a:custGeom>
              <a:avLst/>
              <a:gdLst/>
              <a:ahLst/>
              <a:cxnLst>
                <a:cxn ang="0">
                  <a:pos x="45" y="3"/>
                </a:cxn>
                <a:cxn ang="0">
                  <a:pos x="45" y="3"/>
                </a:cxn>
                <a:cxn ang="0">
                  <a:pos x="43" y="10"/>
                </a:cxn>
                <a:cxn ang="0">
                  <a:pos x="40" y="16"/>
                </a:cxn>
                <a:cxn ang="0">
                  <a:pos x="32" y="29"/>
                </a:cxn>
                <a:cxn ang="0">
                  <a:pos x="25" y="41"/>
                </a:cxn>
                <a:cxn ang="0">
                  <a:pos x="22" y="47"/>
                </a:cxn>
                <a:cxn ang="0">
                  <a:pos x="20" y="53"/>
                </a:cxn>
                <a:cxn ang="0">
                  <a:pos x="20" y="53"/>
                </a:cxn>
                <a:cxn ang="0">
                  <a:pos x="14" y="71"/>
                </a:cxn>
                <a:cxn ang="0">
                  <a:pos x="9" y="89"/>
                </a:cxn>
                <a:cxn ang="0">
                  <a:pos x="3" y="106"/>
                </a:cxn>
                <a:cxn ang="0">
                  <a:pos x="1" y="115"/>
                </a:cxn>
                <a:cxn ang="0">
                  <a:pos x="0" y="125"/>
                </a:cxn>
                <a:cxn ang="0">
                  <a:pos x="0" y="125"/>
                </a:cxn>
                <a:cxn ang="0">
                  <a:pos x="1" y="127"/>
                </a:cxn>
                <a:cxn ang="0">
                  <a:pos x="2" y="128"/>
                </a:cxn>
                <a:cxn ang="0">
                  <a:pos x="3" y="129"/>
                </a:cxn>
                <a:cxn ang="0">
                  <a:pos x="5" y="129"/>
                </a:cxn>
                <a:cxn ang="0">
                  <a:pos x="6" y="129"/>
                </a:cxn>
                <a:cxn ang="0">
                  <a:pos x="9" y="128"/>
                </a:cxn>
                <a:cxn ang="0">
                  <a:pos x="10" y="127"/>
                </a:cxn>
                <a:cxn ang="0">
                  <a:pos x="10" y="125"/>
                </a:cxn>
                <a:cxn ang="0">
                  <a:pos x="10" y="125"/>
                </a:cxn>
                <a:cxn ang="0">
                  <a:pos x="12" y="108"/>
                </a:cxn>
                <a:cxn ang="0">
                  <a:pos x="16" y="93"/>
                </a:cxn>
                <a:cxn ang="0">
                  <a:pos x="21" y="78"/>
                </a:cxn>
                <a:cxn ang="0">
                  <a:pos x="28" y="64"/>
                </a:cxn>
                <a:cxn ang="0">
                  <a:pos x="42" y="35"/>
                </a:cxn>
                <a:cxn ang="0">
                  <a:pos x="49" y="20"/>
                </a:cxn>
                <a:cxn ang="0">
                  <a:pos x="54" y="6"/>
                </a:cxn>
                <a:cxn ang="0">
                  <a:pos x="54" y="6"/>
                </a:cxn>
                <a:cxn ang="0">
                  <a:pos x="54" y="4"/>
                </a:cxn>
                <a:cxn ang="0">
                  <a:pos x="54" y="2"/>
                </a:cxn>
                <a:cxn ang="0">
                  <a:pos x="53" y="1"/>
                </a:cxn>
                <a:cxn ang="0">
                  <a:pos x="51" y="0"/>
                </a:cxn>
                <a:cxn ang="0">
                  <a:pos x="49" y="0"/>
                </a:cxn>
                <a:cxn ang="0">
                  <a:pos x="48" y="1"/>
                </a:cxn>
                <a:cxn ang="0">
                  <a:pos x="46" y="2"/>
                </a:cxn>
                <a:cxn ang="0">
                  <a:pos x="45" y="3"/>
                </a:cxn>
                <a:cxn ang="0">
                  <a:pos x="45" y="3"/>
                </a:cxn>
              </a:cxnLst>
              <a:rect l="0" t="0" r="r" b="b"/>
              <a:pathLst>
                <a:path w="54" h="129">
                  <a:moveTo>
                    <a:pt x="45" y="3"/>
                  </a:moveTo>
                  <a:lnTo>
                    <a:pt x="45" y="3"/>
                  </a:lnTo>
                  <a:lnTo>
                    <a:pt x="43" y="10"/>
                  </a:lnTo>
                  <a:lnTo>
                    <a:pt x="40" y="16"/>
                  </a:lnTo>
                  <a:lnTo>
                    <a:pt x="32" y="29"/>
                  </a:lnTo>
                  <a:lnTo>
                    <a:pt x="25" y="41"/>
                  </a:lnTo>
                  <a:lnTo>
                    <a:pt x="22" y="47"/>
                  </a:lnTo>
                  <a:lnTo>
                    <a:pt x="20" y="53"/>
                  </a:lnTo>
                  <a:lnTo>
                    <a:pt x="20" y="53"/>
                  </a:lnTo>
                  <a:lnTo>
                    <a:pt x="14" y="71"/>
                  </a:lnTo>
                  <a:lnTo>
                    <a:pt x="9" y="89"/>
                  </a:lnTo>
                  <a:lnTo>
                    <a:pt x="3" y="106"/>
                  </a:lnTo>
                  <a:lnTo>
                    <a:pt x="1" y="115"/>
                  </a:lnTo>
                  <a:lnTo>
                    <a:pt x="0" y="125"/>
                  </a:lnTo>
                  <a:lnTo>
                    <a:pt x="0" y="125"/>
                  </a:lnTo>
                  <a:lnTo>
                    <a:pt x="1" y="127"/>
                  </a:lnTo>
                  <a:lnTo>
                    <a:pt x="2" y="128"/>
                  </a:lnTo>
                  <a:lnTo>
                    <a:pt x="3" y="129"/>
                  </a:lnTo>
                  <a:lnTo>
                    <a:pt x="5" y="129"/>
                  </a:lnTo>
                  <a:lnTo>
                    <a:pt x="6" y="129"/>
                  </a:lnTo>
                  <a:lnTo>
                    <a:pt x="9" y="128"/>
                  </a:lnTo>
                  <a:lnTo>
                    <a:pt x="10" y="127"/>
                  </a:lnTo>
                  <a:lnTo>
                    <a:pt x="10" y="125"/>
                  </a:lnTo>
                  <a:lnTo>
                    <a:pt x="10" y="125"/>
                  </a:lnTo>
                  <a:lnTo>
                    <a:pt x="12" y="108"/>
                  </a:lnTo>
                  <a:lnTo>
                    <a:pt x="16" y="93"/>
                  </a:lnTo>
                  <a:lnTo>
                    <a:pt x="21" y="78"/>
                  </a:lnTo>
                  <a:lnTo>
                    <a:pt x="28" y="64"/>
                  </a:lnTo>
                  <a:lnTo>
                    <a:pt x="42" y="35"/>
                  </a:lnTo>
                  <a:lnTo>
                    <a:pt x="49" y="20"/>
                  </a:lnTo>
                  <a:lnTo>
                    <a:pt x="54" y="6"/>
                  </a:lnTo>
                  <a:lnTo>
                    <a:pt x="54" y="6"/>
                  </a:lnTo>
                  <a:lnTo>
                    <a:pt x="54" y="4"/>
                  </a:lnTo>
                  <a:lnTo>
                    <a:pt x="54" y="2"/>
                  </a:lnTo>
                  <a:lnTo>
                    <a:pt x="53" y="1"/>
                  </a:lnTo>
                  <a:lnTo>
                    <a:pt x="51" y="0"/>
                  </a:lnTo>
                  <a:lnTo>
                    <a:pt x="49" y="0"/>
                  </a:lnTo>
                  <a:lnTo>
                    <a:pt x="48" y="1"/>
                  </a:lnTo>
                  <a:lnTo>
                    <a:pt x="46" y="2"/>
                  </a:lnTo>
                  <a:lnTo>
                    <a:pt x="45" y="3"/>
                  </a:lnTo>
                  <a:lnTo>
                    <a:pt x="45"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5" name="Freeform 824"/>
            <p:cNvSpPr/>
            <p:nvPr/>
          </p:nvSpPr>
          <p:spPr bwMode="auto">
            <a:xfrm>
              <a:off x="6619875" y="1614488"/>
              <a:ext cx="25400" cy="44450"/>
            </a:xfrm>
            <a:custGeom>
              <a:avLst/>
              <a:gdLst/>
              <a:ahLst/>
              <a:cxnLst>
                <a:cxn ang="0">
                  <a:pos x="40" y="2"/>
                </a:cxn>
                <a:cxn ang="0">
                  <a:pos x="40" y="2"/>
                </a:cxn>
                <a:cxn ang="0">
                  <a:pos x="32" y="11"/>
                </a:cxn>
                <a:cxn ang="0">
                  <a:pos x="25" y="19"/>
                </a:cxn>
                <a:cxn ang="0">
                  <a:pos x="19" y="28"/>
                </a:cxn>
                <a:cxn ang="0">
                  <a:pos x="13" y="39"/>
                </a:cxn>
                <a:cxn ang="0">
                  <a:pos x="8" y="49"/>
                </a:cxn>
                <a:cxn ang="0">
                  <a:pos x="4" y="59"/>
                </a:cxn>
                <a:cxn ang="0">
                  <a:pos x="1" y="71"/>
                </a:cxn>
                <a:cxn ang="0">
                  <a:pos x="0" y="81"/>
                </a:cxn>
                <a:cxn ang="0">
                  <a:pos x="0" y="81"/>
                </a:cxn>
                <a:cxn ang="0">
                  <a:pos x="0" y="83"/>
                </a:cxn>
                <a:cxn ang="0">
                  <a:pos x="1" y="85"/>
                </a:cxn>
                <a:cxn ang="0">
                  <a:pos x="3" y="86"/>
                </a:cxn>
                <a:cxn ang="0">
                  <a:pos x="5" y="86"/>
                </a:cxn>
                <a:cxn ang="0">
                  <a:pos x="6" y="86"/>
                </a:cxn>
                <a:cxn ang="0">
                  <a:pos x="9" y="85"/>
                </a:cxn>
                <a:cxn ang="0">
                  <a:pos x="10" y="83"/>
                </a:cxn>
                <a:cxn ang="0">
                  <a:pos x="10" y="81"/>
                </a:cxn>
                <a:cxn ang="0">
                  <a:pos x="10" y="81"/>
                </a:cxn>
                <a:cxn ang="0">
                  <a:pos x="11" y="71"/>
                </a:cxn>
                <a:cxn ang="0">
                  <a:pos x="14" y="61"/>
                </a:cxn>
                <a:cxn ang="0">
                  <a:pos x="17" y="51"/>
                </a:cxn>
                <a:cxn ang="0">
                  <a:pos x="22" y="42"/>
                </a:cxn>
                <a:cxn ang="0">
                  <a:pos x="27" y="33"/>
                </a:cxn>
                <a:cxn ang="0">
                  <a:pos x="33" y="24"/>
                </a:cxn>
                <a:cxn ang="0">
                  <a:pos x="40" y="16"/>
                </a:cxn>
                <a:cxn ang="0">
                  <a:pos x="47" y="9"/>
                </a:cxn>
                <a:cxn ang="0">
                  <a:pos x="47" y="9"/>
                </a:cxn>
                <a:cxn ang="0">
                  <a:pos x="48" y="8"/>
                </a:cxn>
                <a:cxn ang="0">
                  <a:pos x="48" y="5"/>
                </a:cxn>
                <a:cxn ang="0">
                  <a:pos x="47" y="3"/>
                </a:cxn>
                <a:cxn ang="0">
                  <a:pos x="46" y="2"/>
                </a:cxn>
                <a:cxn ang="0">
                  <a:pos x="45" y="1"/>
                </a:cxn>
                <a:cxn ang="0">
                  <a:pos x="43" y="0"/>
                </a:cxn>
                <a:cxn ang="0">
                  <a:pos x="42" y="1"/>
                </a:cxn>
                <a:cxn ang="0">
                  <a:pos x="40" y="2"/>
                </a:cxn>
                <a:cxn ang="0">
                  <a:pos x="40" y="2"/>
                </a:cxn>
              </a:cxnLst>
              <a:rect l="0" t="0" r="r" b="b"/>
              <a:pathLst>
                <a:path w="48" h="86">
                  <a:moveTo>
                    <a:pt x="40" y="2"/>
                  </a:moveTo>
                  <a:lnTo>
                    <a:pt x="40" y="2"/>
                  </a:lnTo>
                  <a:lnTo>
                    <a:pt x="32" y="11"/>
                  </a:lnTo>
                  <a:lnTo>
                    <a:pt x="25" y="19"/>
                  </a:lnTo>
                  <a:lnTo>
                    <a:pt x="19" y="28"/>
                  </a:lnTo>
                  <a:lnTo>
                    <a:pt x="13" y="39"/>
                  </a:lnTo>
                  <a:lnTo>
                    <a:pt x="8" y="49"/>
                  </a:lnTo>
                  <a:lnTo>
                    <a:pt x="4" y="59"/>
                  </a:lnTo>
                  <a:lnTo>
                    <a:pt x="1" y="71"/>
                  </a:lnTo>
                  <a:lnTo>
                    <a:pt x="0" y="81"/>
                  </a:lnTo>
                  <a:lnTo>
                    <a:pt x="0" y="81"/>
                  </a:lnTo>
                  <a:lnTo>
                    <a:pt x="0" y="83"/>
                  </a:lnTo>
                  <a:lnTo>
                    <a:pt x="1" y="85"/>
                  </a:lnTo>
                  <a:lnTo>
                    <a:pt x="3" y="86"/>
                  </a:lnTo>
                  <a:lnTo>
                    <a:pt x="5" y="86"/>
                  </a:lnTo>
                  <a:lnTo>
                    <a:pt x="6" y="86"/>
                  </a:lnTo>
                  <a:lnTo>
                    <a:pt x="9" y="85"/>
                  </a:lnTo>
                  <a:lnTo>
                    <a:pt x="10" y="83"/>
                  </a:lnTo>
                  <a:lnTo>
                    <a:pt x="10" y="81"/>
                  </a:lnTo>
                  <a:lnTo>
                    <a:pt x="10" y="81"/>
                  </a:lnTo>
                  <a:lnTo>
                    <a:pt x="11" y="71"/>
                  </a:lnTo>
                  <a:lnTo>
                    <a:pt x="14" y="61"/>
                  </a:lnTo>
                  <a:lnTo>
                    <a:pt x="17" y="51"/>
                  </a:lnTo>
                  <a:lnTo>
                    <a:pt x="22" y="42"/>
                  </a:lnTo>
                  <a:lnTo>
                    <a:pt x="27" y="33"/>
                  </a:lnTo>
                  <a:lnTo>
                    <a:pt x="33" y="24"/>
                  </a:lnTo>
                  <a:lnTo>
                    <a:pt x="40" y="16"/>
                  </a:lnTo>
                  <a:lnTo>
                    <a:pt x="47" y="9"/>
                  </a:lnTo>
                  <a:lnTo>
                    <a:pt x="47" y="9"/>
                  </a:lnTo>
                  <a:lnTo>
                    <a:pt x="48" y="8"/>
                  </a:lnTo>
                  <a:lnTo>
                    <a:pt x="48" y="5"/>
                  </a:lnTo>
                  <a:lnTo>
                    <a:pt x="47" y="3"/>
                  </a:lnTo>
                  <a:lnTo>
                    <a:pt x="46" y="2"/>
                  </a:lnTo>
                  <a:lnTo>
                    <a:pt x="45" y="1"/>
                  </a:lnTo>
                  <a:lnTo>
                    <a:pt x="43" y="0"/>
                  </a:lnTo>
                  <a:lnTo>
                    <a:pt x="42" y="1"/>
                  </a:lnTo>
                  <a:lnTo>
                    <a:pt x="40" y="2"/>
                  </a:lnTo>
                  <a:lnTo>
                    <a:pt x="40"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7" name="Freeform 825"/>
            <p:cNvSpPr/>
            <p:nvPr/>
          </p:nvSpPr>
          <p:spPr bwMode="auto">
            <a:xfrm>
              <a:off x="6659563" y="1624013"/>
              <a:ext cx="28575" cy="46038"/>
            </a:xfrm>
            <a:custGeom>
              <a:avLst/>
              <a:gdLst/>
              <a:ahLst/>
              <a:cxnLst>
                <a:cxn ang="0">
                  <a:pos x="44" y="2"/>
                </a:cxn>
                <a:cxn ang="0">
                  <a:pos x="44" y="2"/>
                </a:cxn>
                <a:cxn ang="0">
                  <a:pos x="38" y="10"/>
                </a:cxn>
                <a:cxn ang="0">
                  <a:pos x="32" y="17"/>
                </a:cxn>
                <a:cxn ang="0">
                  <a:pos x="25" y="26"/>
                </a:cxn>
                <a:cxn ang="0">
                  <a:pos x="19" y="34"/>
                </a:cxn>
                <a:cxn ang="0">
                  <a:pos x="19" y="34"/>
                </a:cxn>
                <a:cxn ang="0">
                  <a:pos x="13" y="44"/>
                </a:cxn>
                <a:cxn ang="0">
                  <a:pos x="9" y="56"/>
                </a:cxn>
                <a:cxn ang="0">
                  <a:pos x="5" y="67"/>
                </a:cxn>
                <a:cxn ang="0">
                  <a:pos x="0" y="77"/>
                </a:cxn>
                <a:cxn ang="0">
                  <a:pos x="0" y="77"/>
                </a:cxn>
                <a:cxn ang="0">
                  <a:pos x="0" y="79"/>
                </a:cxn>
                <a:cxn ang="0">
                  <a:pos x="0" y="82"/>
                </a:cxn>
                <a:cxn ang="0">
                  <a:pos x="2" y="85"/>
                </a:cxn>
                <a:cxn ang="0">
                  <a:pos x="4" y="85"/>
                </a:cxn>
                <a:cxn ang="0">
                  <a:pos x="5" y="85"/>
                </a:cxn>
                <a:cxn ang="0">
                  <a:pos x="7" y="85"/>
                </a:cxn>
                <a:cxn ang="0">
                  <a:pos x="8" y="83"/>
                </a:cxn>
                <a:cxn ang="0">
                  <a:pos x="8" y="83"/>
                </a:cxn>
                <a:cxn ang="0">
                  <a:pos x="16" y="63"/>
                </a:cxn>
                <a:cxn ang="0">
                  <a:pos x="26" y="42"/>
                </a:cxn>
                <a:cxn ang="0">
                  <a:pos x="26" y="42"/>
                </a:cxn>
                <a:cxn ang="0">
                  <a:pos x="28" y="37"/>
                </a:cxn>
                <a:cxn ang="0">
                  <a:pos x="31" y="33"/>
                </a:cxn>
                <a:cxn ang="0">
                  <a:pos x="38" y="25"/>
                </a:cxn>
                <a:cxn ang="0">
                  <a:pos x="46" y="15"/>
                </a:cxn>
                <a:cxn ang="0">
                  <a:pos x="52" y="7"/>
                </a:cxn>
                <a:cxn ang="0">
                  <a:pos x="52" y="7"/>
                </a:cxn>
                <a:cxn ang="0">
                  <a:pos x="53" y="5"/>
                </a:cxn>
                <a:cxn ang="0">
                  <a:pos x="52" y="3"/>
                </a:cxn>
                <a:cxn ang="0">
                  <a:pos x="52" y="2"/>
                </a:cxn>
                <a:cxn ang="0">
                  <a:pos x="50" y="0"/>
                </a:cxn>
                <a:cxn ang="0">
                  <a:pos x="49" y="0"/>
                </a:cxn>
                <a:cxn ang="0">
                  <a:pos x="47" y="0"/>
                </a:cxn>
                <a:cxn ang="0">
                  <a:pos x="45" y="1"/>
                </a:cxn>
                <a:cxn ang="0">
                  <a:pos x="44" y="2"/>
                </a:cxn>
                <a:cxn ang="0">
                  <a:pos x="44" y="2"/>
                </a:cxn>
              </a:cxnLst>
              <a:rect l="0" t="0" r="r" b="b"/>
              <a:pathLst>
                <a:path w="53" h="85">
                  <a:moveTo>
                    <a:pt x="44" y="2"/>
                  </a:moveTo>
                  <a:lnTo>
                    <a:pt x="44" y="2"/>
                  </a:lnTo>
                  <a:lnTo>
                    <a:pt x="38" y="10"/>
                  </a:lnTo>
                  <a:lnTo>
                    <a:pt x="32" y="17"/>
                  </a:lnTo>
                  <a:lnTo>
                    <a:pt x="25" y="26"/>
                  </a:lnTo>
                  <a:lnTo>
                    <a:pt x="19" y="34"/>
                  </a:lnTo>
                  <a:lnTo>
                    <a:pt x="19" y="34"/>
                  </a:lnTo>
                  <a:lnTo>
                    <a:pt x="13" y="44"/>
                  </a:lnTo>
                  <a:lnTo>
                    <a:pt x="9" y="56"/>
                  </a:lnTo>
                  <a:lnTo>
                    <a:pt x="5" y="67"/>
                  </a:lnTo>
                  <a:lnTo>
                    <a:pt x="0" y="77"/>
                  </a:lnTo>
                  <a:lnTo>
                    <a:pt x="0" y="77"/>
                  </a:lnTo>
                  <a:lnTo>
                    <a:pt x="0" y="79"/>
                  </a:lnTo>
                  <a:lnTo>
                    <a:pt x="0" y="82"/>
                  </a:lnTo>
                  <a:lnTo>
                    <a:pt x="2" y="85"/>
                  </a:lnTo>
                  <a:lnTo>
                    <a:pt x="4" y="85"/>
                  </a:lnTo>
                  <a:lnTo>
                    <a:pt x="5" y="85"/>
                  </a:lnTo>
                  <a:lnTo>
                    <a:pt x="7" y="85"/>
                  </a:lnTo>
                  <a:lnTo>
                    <a:pt x="8" y="83"/>
                  </a:lnTo>
                  <a:lnTo>
                    <a:pt x="8" y="83"/>
                  </a:lnTo>
                  <a:lnTo>
                    <a:pt x="16" y="63"/>
                  </a:lnTo>
                  <a:lnTo>
                    <a:pt x="26" y="42"/>
                  </a:lnTo>
                  <a:lnTo>
                    <a:pt x="26" y="42"/>
                  </a:lnTo>
                  <a:lnTo>
                    <a:pt x="28" y="37"/>
                  </a:lnTo>
                  <a:lnTo>
                    <a:pt x="31" y="33"/>
                  </a:lnTo>
                  <a:lnTo>
                    <a:pt x="38" y="25"/>
                  </a:lnTo>
                  <a:lnTo>
                    <a:pt x="46" y="15"/>
                  </a:lnTo>
                  <a:lnTo>
                    <a:pt x="52" y="7"/>
                  </a:lnTo>
                  <a:lnTo>
                    <a:pt x="52" y="7"/>
                  </a:lnTo>
                  <a:lnTo>
                    <a:pt x="53" y="5"/>
                  </a:lnTo>
                  <a:lnTo>
                    <a:pt x="52" y="3"/>
                  </a:lnTo>
                  <a:lnTo>
                    <a:pt x="52" y="2"/>
                  </a:lnTo>
                  <a:lnTo>
                    <a:pt x="50" y="0"/>
                  </a:lnTo>
                  <a:lnTo>
                    <a:pt x="49" y="0"/>
                  </a:lnTo>
                  <a:lnTo>
                    <a:pt x="47" y="0"/>
                  </a:lnTo>
                  <a:lnTo>
                    <a:pt x="45" y="1"/>
                  </a:lnTo>
                  <a:lnTo>
                    <a:pt x="44" y="2"/>
                  </a:lnTo>
                  <a:lnTo>
                    <a:pt x="44"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8" name="Freeform 826"/>
            <p:cNvSpPr/>
            <p:nvPr/>
          </p:nvSpPr>
          <p:spPr bwMode="auto">
            <a:xfrm>
              <a:off x="6746875" y="1463675"/>
              <a:ext cx="23813" cy="41275"/>
            </a:xfrm>
            <a:custGeom>
              <a:avLst/>
              <a:gdLst/>
              <a:ahLst/>
              <a:cxnLst>
                <a:cxn ang="0">
                  <a:pos x="39" y="1"/>
                </a:cxn>
                <a:cxn ang="0">
                  <a:pos x="39" y="1"/>
                </a:cxn>
                <a:cxn ang="0">
                  <a:pos x="32" y="10"/>
                </a:cxn>
                <a:cxn ang="0">
                  <a:pos x="27" y="18"/>
                </a:cxn>
                <a:cxn ang="0">
                  <a:pos x="22" y="27"/>
                </a:cxn>
                <a:cxn ang="0">
                  <a:pos x="18" y="35"/>
                </a:cxn>
                <a:cxn ang="0">
                  <a:pos x="9" y="54"/>
                </a:cxn>
                <a:cxn ang="0">
                  <a:pos x="5" y="63"/>
                </a:cxn>
                <a:cxn ang="0">
                  <a:pos x="0" y="73"/>
                </a:cxn>
                <a:cxn ang="0">
                  <a:pos x="0" y="73"/>
                </a:cxn>
                <a:cxn ang="0">
                  <a:pos x="0" y="74"/>
                </a:cxn>
                <a:cxn ang="0">
                  <a:pos x="0" y="76"/>
                </a:cxn>
                <a:cxn ang="0">
                  <a:pos x="1" y="78"/>
                </a:cxn>
                <a:cxn ang="0">
                  <a:pos x="2" y="79"/>
                </a:cxn>
                <a:cxn ang="0">
                  <a:pos x="3" y="79"/>
                </a:cxn>
                <a:cxn ang="0">
                  <a:pos x="5" y="79"/>
                </a:cxn>
                <a:cxn ang="0">
                  <a:pos x="7" y="79"/>
                </a:cxn>
                <a:cxn ang="0">
                  <a:pos x="8" y="77"/>
                </a:cxn>
                <a:cxn ang="0">
                  <a:pos x="8" y="77"/>
                </a:cxn>
                <a:cxn ang="0">
                  <a:pos x="13" y="68"/>
                </a:cxn>
                <a:cxn ang="0">
                  <a:pos x="18" y="59"/>
                </a:cxn>
                <a:cxn ang="0">
                  <a:pos x="26" y="42"/>
                </a:cxn>
                <a:cxn ang="0">
                  <a:pos x="30" y="32"/>
                </a:cxn>
                <a:cxn ang="0">
                  <a:pos x="34" y="24"/>
                </a:cxn>
                <a:cxn ang="0">
                  <a:pos x="39" y="16"/>
                </a:cxn>
                <a:cxn ang="0">
                  <a:pos x="45" y="8"/>
                </a:cxn>
                <a:cxn ang="0">
                  <a:pos x="45" y="8"/>
                </a:cxn>
                <a:cxn ang="0">
                  <a:pos x="46" y="6"/>
                </a:cxn>
                <a:cxn ang="0">
                  <a:pos x="46" y="4"/>
                </a:cxn>
                <a:cxn ang="0">
                  <a:pos x="46" y="3"/>
                </a:cxn>
                <a:cxn ang="0">
                  <a:pos x="45" y="1"/>
                </a:cxn>
                <a:cxn ang="0">
                  <a:pos x="44" y="0"/>
                </a:cxn>
                <a:cxn ang="0">
                  <a:pos x="42" y="0"/>
                </a:cxn>
                <a:cxn ang="0">
                  <a:pos x="40" y="0"/>
                </a:cxn>
                <a:cxn ang="0">
                  <a:pos x="39" y="1"/>
                </a:cxn>
                <a:cxn ang="0">
                  <a:pos x="39" y="1"/>
                </a:cxn>
              </a:cxnLst>
              <a:rect l="0" t="0" r="r" b="b"/>
              <a:pathLst>
                <a:path w="46" h="79">
                  <a:moveTo>
                    <a:pt x="39" y="1"/>
                  </a:moveTo>
                  <a:lnTo>
                    <a:pt x="39" y="1"/>
                  </a:lnTo>
                  <a:lnTo>
                    <a:pt x="32" y="10"/>
                  </a:lnTo>
                  <a:lnTo>
                    <a:pt x="27" y="18"/>
                  </a:lnTo>
                  <a:lnTo>
                    <a:pt x="22" y="27"/>
                  </a:lnTo>
                  <a:lnTo>
                    <a:pt x="18" y="35"/>
                  </a:lnTo>
                  <a:lnTo>
                    <a:pt x="9" y="54"/>
                  </a:lnTo>
                  <a:lnTo>
                    <a:pt x="5" y="63"/>
                  </a:lnTo>
                  <a:lnTo>
                    <a:pt x="0" y="73"/>
                  </a:lnTo>
                  <a:lnTo>
                    <a:pt x="0" y="73"/>
                  </a:lnTo>
                  <a:lnTo>
                    <a:pt x="0" y="74"/>
                  </a:lnTo>
                  <a:lnTo>
                    <a:pt x="0" y="76"/>
                  </a:lnTo>
                  <a:lnTo>
                    <a:pt x="1" y="78"/>
                  </a:lnTo>
                  <a:lnTo>
                    <a:pt x="2" y="79"/>
                  </a:lnTo>
                  <a:lnTo>
                    <a:pt x="3" y="79"/>
                  </a:lnTo>
                  <a:lnTo>
                    <a:pt x="5" y="79"/>
                  </a:lnTo>
                  <a:lnTo>
                    <a:pt x="7" y="79"/>
                  </a:lnTo>
                  <a:lnTo>
                    <a:pt x="8" y="77"/>
                  </a:lnTo>
                  <a:lnTo>
                    <a:pt x="8" y="77"/>
                  </a:lnTo>
                  <a:lnTo>
                    <a:pt x="13" y="68"/>
                  </a:lnTo>
                  <a:lnTo>
                    <a:pt x="18" y="59"/>
                  </a:lnTo>
                  <a:lnTo>
                    <a:pt x="26" y="42"/>
                  </a:lnTo>
                  <a:lnTo>
                    <a:pt x="30" y="32"/>
                  </a:lnTo>
                  <a:lnTo>
                    <a:pt x="34" y="24"/>
                  </a:lnTo>
                  <a:lnTo>
                    <a:pt x="39" y="16"/>
                  </a:lnTo>
                  <a:lnTo>
                    <a:pt x="45" y="8"/>
                  </a:lnTo>
                  <a:lnTo>
                    <a:pt x="45" y="8"/>
                  </a:lnTo>
                  <a:lnTo>
                    <a:pt x="46" y="6"/>
                  </a:lnTo>
                  <a:lnTo>
                    <a:pt x="46" y="4"/>
                  </a:lnTo>
                  <a:lnTo>
                    <a:pt x="46" y="3"/>
                  </a:lnTo>
                  <a:lnTo>
                    <a:pt x="45" y="1"/>
                  </a:lnTo>
                  <a:lnTo>
                    <a:pt x="44" y="0"/>
                  </a:lnTo>
                  <a:lnTo>
                    <a:pt x="42" y="0"/>
                  </a:lnTo>
                  <a:lnTo>
                    <a:pt x="40" y="0"/>
                  </a:lnTo>
                  <a:lnTo>
                    <a:pt x="39" y="1"/>
                  </a:lnTo>
                  <a:lnTo>
                    <a:pt x="39"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59" name="Freeform 827"/>
            <p:cNvSpPr/>
            <p:nvPr/>
          </p:nvSpPr>
          <p:spPr bwMode="auto">
            <a:xfrm>
              <a:off x="6792913" y="1493838"/>
              <a:ext cx="9525" cy="7938"/>
            </a:xfrm>
            <a:custGeom>
              <a:avLst/>
              <a:gdLst/>
              <a:ahLst/>
              <a:cxnLst>
                <a:cxn ang="0">
                  <a:pos x="8" y="1"/>
                </a:cxn>
                <a:cxn ang="0">
                  <a:pos x="2" y="8"/>
                </a:cxn>
                <a:cxn ang="0">
                  <a:pos x="2" y="8"/>
                </a:cxn>
                <a:cxn ang="0">
                  <a:pos x="1" y="9"/>
                </a:cxn>
                <a:cxn ang="0">
                  <a:pos x="0" y="11"/>
                </a:cxn>
                <a:cxn ang="0">
                  <a:pos x="1" y="13"/>
                </a:cxn>
                <a:cxn ang="0">
                  <a:pos x="2" y="14"/>
                </a:cxn>
                <a:cxn ang="0">
                  <a:pos x="3" y="16"/>
                </a:cxn>
                <a:cxn ang="0">
                  <a:pos x="5" y="16"/>
                </a:cxn>
                <a:cxn ang="0">
                  <a:pos x="7" y="16"/>
                </a:cxn>
                <a:cxn ang="0">
                  <a:pos x="8" y="14"/>
                </a:cxn>
                <a:cxn ang="0">
                  <a:pos x="14" y="8"/>
                </a:cxn>
                <a:cxn ang="0">
                  <a:pos x="14" y="8"/>
                </a:cxn>
                <a:cxn ang="0">
                  <a:pos x="15" y="6"/>
                </a:cxn>
                <a:cxn ang="0">
                  <a:pos x="16" y="5"/>
                </a:cxn>
                <a:cxn ang="0">
                  <a:pos x="15" y="3"/>
                </a:cxn>
                <a:cxn ang="0">
                  <a:pos x="14" y="1"/>
                </a:cxn>
                <a:cxn ang="0">
                  <a:pos x="13" y="0"/>
                </a:cxn>
                <a:cxn ang="0">
                  <a:pos x="11" y="0"/>
                </a:cxn>
                <a:cxn ang="0">
                  <a:pos x="9" y="0"/>
                </a:cxn>
                <a:cxn ang="0">
                  <a:pos x="8" y="1"/>
                </a:cxn>
                <a:cxn ang="0">
                  <a:pos x="8" y="1"/>
                </a:cxn>
              </a:cxnLst>
              <a:rect l="0" t="0" r="r" b="b"/>
              <a:pathLst>
                <a:path w="16" h="16">
                  <a:moveTo>
                    <a:pt x="8" y="1"/>
                  </a:moveTo>
                  <a:lnTo>
                    <a:pt x="2" y="8"/>
                  </a:lnTo>
                  <a:lnTo>
                    <a:pt x="2" y="8"/>
                  </a:lnTo>
                  <a:lnTo>
                    <a:pt x="1" y="9"/>
                  </a:lnTo>
                  <a:lnTo>
                    <a:pt x="0" y="11"/>
                  </a:lnTo>
                  <a:lnTo>
                    <a:pt x="1" y="13"/>
                  </a:lnTo>
                  <a:lnTo>
                    <a:pt x="2" y="14"/>
                  </a:lnTo>
                  <a:lnTo>
                    <a:pt x="3" y="16"/>
                  </a:lnTo>
                  <a:lnTo>
                    <a:pt x="5" y="16"/>
                  </a:lnTo>
                  <a:lnTo>
                    <a:pt x="7" y="16"/>
                  </a:lnTo>
                  <a:lnTo>
                    <a:pt x="8" y="14"/>
                  </a:lnTo>
                  <a:lnTo>
                    <a:pt x="14" y="8"/>
                  </a:lnTo>
                  <a:lnTo>
                    <a:pt x="14" y="8"/>
                  </a:lnTo>
                  <a:lnTo>
                    <a:pt x="15" y="6"/>
                  </a:lnTo>
                  <a:lnTo>
                    <a:pt x="16" y="5"/>
                  </a:lnTo>
                  <a:lnTo>
                    <a:pt x="15" y="3"/>
                  </a:lnTo>
                  <a:lnTo>
                    <a:pt x="14" y="1"/>
                  </a:lnTo>
                  <a:lnTo>
                    <a:pt x="13" y="0"/>
                  </a:lnTo>
                  <a:lnTo>
                    <a:pt x="11" y="0"/>
                  </a:lnTo>
                  <a:lnTo>
                    <a:pt x="9" y="0"/>
                  </a:lnTo>
                  <a:lnTo>
                    <a:pt x="8" y="1"/>
                  </a:lnTo>
                  <a:lnTo>
                    <a:pt x="8"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60" name="Freeform 828"/>
            <p:cNvSpPr>
              <a:spLocks noEditPoints="1"/>
            </p:cNvSpPr>
            <p:nvPr/>
          </p:nvSpPr>
          <p:spPr bwMode="auto">
            <a:xfrm>
              <a:off x="6208713" y="1243013"/>
              <a:ext cx="706438" cy="620713"/>
            </a:xfrm>
            <a:custGeom>
              <a:avLst/>
              <a:gdLst/>
              <a:ahLst/>
              <a:cxnLst>
                <a:cxn ang="0">
                  <a:pos x="1208" y="1175"/>
                </a:cxn>
                <a:cxn ang="0">
                  <a:pos x="1095" y="1131"/>
                </a:cxn>
                <a:cxn ang="0">
                  <a:pos x="938" y="1062"/>
                </a:cxn>
                <a:cxn ang="0">
                  <a:pos x="899" y="1051"/>
                </a:cxn>
                <a:cxn ang="0">
                  <a:pos x="728" y="1088"/>
                </a:cxn>
                <a:cxn ang="0">
                  <a:pos x="531" y="1080"/>
                </a:cxn>
                <a:cxn ang="0">
                  <a:pos x="322" y="1026"/>
                </a:cxn>
                <a:cxn ang="0">
                  <a:pos x="161" y="920"/>
                </a:cxn>
                <a:cxn ang="0">
                  <a:pos x="51" y="762"/>
                </a:cxn>
                <a:cxn ang="0">
                  <a:pos x="8" y="609"/>
                </a:cxn>
                <a:cxn ang="0">
                  <a:pos x="4" y="424"/>
                </a:cxn>
                <a:cxn ang="0">
                  <a:pos x="39" y="285"/>
                </a:cxn>
                <a:cxn ang="0">
                  <a:pos x="97" y="185"/>
                </a:cxn>
                <a:cxn ang="0">
                  <a:pos x="167" y="114"/>
                </a:cxn>
                <a:cxn ang="0">
                  <a:pos x="255" y="62"/>
                </a:cxn>
                <a:cxn ang="0">
                  <a:pos x="439" y="14"/>
                </a:cxn>
                <a:cxn ang="0">
                  <a:pos x="700" y="5"/>
                </a:cxn>
                <a:cxn ang="0">
                  <a:pos x="714" y="7"/>
                </a:cxn>
                <a:cxn ang="0">
                  <a:pos x="803" y="0"/>
                </a:cxn>
                <a:cxn ang="0">
                  <a:pos x="994" y="43"/>
                </a:cxn>
                <a:cxn ang="0">
                  <a:pos x="1175" y="156"/>
                </a:cxn>
                <a:cxn ang="0">
                  <a:pos x="1247" y="243"/>
                </a:cxn>
                <a:cxn ang="0">
                  <a:pos x="1289" y="328"/>
                </a:cxn>
                <a:cxn ang="0">
                  <a:pos x="1324" y="456"/>
                </a:cxn>
                <a:cxn ang="0">
                  <a:pos x="1336" y="593"/>
                </a:cxn>
                <a:cxn ang="0">
                  <a:pos x="1319" y="726"/>
                </a:cxn>
                <a:cxn ang="0">
                  <a:pos x="1266" y="842"/>
                </a:cxn>
                <a:cxn ang="0">
                  <a:pos x="1204" y="907"/>
                </a:cxn>
                <a:cxn ang="0">
                  <a:pos x="1205" y="990"/>
                </a:cxn>
                <a:cxn ang="0">
                  <a:pos x="1239" y="1150"/>
                </a:cxn>
                <a:cxn ang="0">
                  <a:pos x="1234" y="1167"/>
                </a:cxn>
                <a:cxn ang="0">
                  <a:pos x="912" y="999"/>
                </a:cxn>
                <a:cxn ang="0">
                  <a:pos x="967" y="1032"/>
                </a:cxn>
                <a:cxn ang="0">
                  <a:pos x="1119" y="1098"/>
                </a:cxn>
                <a:cxn ang="0">
                  <a:pos x="1181" y="1067"/>
                </a:cxn>
                <a:cxn ang="0">
                  <a:pos x="1156" y="912"/>
                </a:cxn>
                <a:cxn ang="0">
                  <a:pos x="1170" y="893"/>
                </a:cxn>
                <a:cxn ang="0">
                  <a:pos x="1193" y="864"/>
                </a:cxn>
                <a:cxn ang="0">
                  <a:pos x="1262" y="762"/>
                </a:cxn>
                <a:cxn ang="0">
                  <a:pos x="1294" y="636"/>
                </a:cxn>
                <a:cxn ang="0">
                  <a:pos x="1293" y="502"/>
                </a:cxn>
                <a:cxn ang="0">
                  <a:pos x="1265" y="373"/>
                </a:cxn>
                <a:cxn ang="0">
                  <a:pos x="1214" y="265"/>
                </a:cxn>
                <a:cxn ang="0">
                  <a:pos x="1124" y="168"/>
                </a:cxn>
                <a:cxn ang="0">
                  <a:pos x="962" y="75"/>
                </a:cxn>
                <a:cxn ang="0">
                  <a:pos x="786" y="39"/>
                </a:cxn>
                <a:cxn ang="0">
                  <a:pos x="705" y="49"/>
                </a:cxn>
                <a:cxn ang="0">
                  <a:pos x="686" y="45"/>
                </a:cxn>
                <a:cxn ang="0">
                  <a:pos x="459" y="52"/>
                </a:cxn>
                <a:cxn ang="0">
                  <a:pos x="295" y="89"/>
                </a:cxn>
                <a:cxn ang="0">
                  <a:pos x="184" y="153"/>
                </a:cxn>
                <a:cxn ang="0">
                  <a:pos x="109" y="238"/>
                </a:cxn>
                <a:cxn ang="0">
                  <a:pos x="62" y="340"/>
                </a:cxn>
                <a:cxn ang="0">
                  <a:pos x="40" y="448"/>
                </a:cxn>
                <a:cxn ang="0">
                  <a:pos x="55" y="647"/>
                </a:cxn>
                <a:cxn ang="0">
                  <a:pos x="121" y="805"/>
                </a:cxn>
                <a:cxn ang="0">
                  <a:pos x="251" y="941"/>
                </a:cxn>
                <a:cxn ang="0">
                  <a:pos x="434" y="1017"/>
                </a:cxn>
                <a:cxn ang="0">
                  <a:pos x="592" y="1043"/>
                </a:cxn>
                <a:cxn ang="0">
                  <a:pos x="736" y="1045"/>
                </a:cxn>
                <a:cxn ang="0">
                  <a:pos x="890" y="1012"/>
                </a:cxn>
                <a:cxn ang="0">
                  <a:pos x="900" y="1005"/>
                </a:cxn>
              </a:cxnLst>
              <a:rect l="0" t="0" r="r" b="b"/>
              <a:pathLst>
                <a:path w="1336" h="1175">
                  <a:moveTo>
                    <a:pt x="1214" y="1175"/>
                  </a:moveTo>
                  <a:lnTo>
                    <a:pt x="1214" y="1175"/>
                  </a:lnTo>
                  <a:lnTo>
                    <a:pt x="1210" y="1175"/>
                  </a:lnTo>
                  <a:lnTo>
                    <a:pt x="1209" y="1175"/>
                  </a:lnTo>
                  <a:lnTo>
                    <a:pt x="1208" y="1175"/>
                  </a:lnTo>
                  <a:lnTo>
                    <a:pt x="1208" y="1175"/>
                  </a:lnTo>
                  <a:lnTo>
                    <a:pt x="1202" y="1174"/>
                  </a:lnTo>
                  <a:lnTo>
                    <a:pt x="1198" y="1173"/>
                  </a:lnTo>
                  <a:lnTo>
                    <a:pt x="1198" y="1173"/>
                  </a:lnTo>
                  <a:lnTo>
                    <a:pt x="1172" y="1162"/>
                  </a:lnTo>
                  <a:lnTo>
                    <a:pt x="1147" y="1152"/>
                  </a:lnTo>
                  <a:lnTo>
                    <a:pt x="1095" y="1131"/>
                  </a:lnTo>
                  <a:lnTo>
                    <a:pt x="1095" y="1131"/>
                  </a:lnTo>
                  <a:lnTo>
                    <a:pt x="1050" y="1113"/>
                  </a:lnTo>
                  <a:lnTo>
                    <a:pt x="1005" y="1095"/>
                  </a:lnTo>
                  <a:lnTo>
                    <a:pt x="982" y="1084"/>
                  </a:lnTo>
                  <a:lnTo>
                    <a:pt x="960" y="1073"/>
                  </a:lnTo>
                  <a:lnTo>
                    <a:pt x="938" y="1062"/>
                  </a:lnTo>
                  <a:lnTo>
                    <a:pt x="918" y="1048"/>
                  </a:lnTo>
                  <a:lnTo>
                    <a:pt x="911" y="1044"/>
                  </a:lnTo>
                  <a:lnTo>
                    <a:pt x="904" y="1048"/>
                  </a:lnTo>
                  <a:lnTo>
                    <a:pt x="904" y="1048"/>
                  </a:lnTo>
                  <a:lnTo>
                    <a:pt x="899" y="1051"/>
                  </a:lnTo>
                  <a:lnTo>
                    <a:pt x="899" y="1051"/>
                  </a:lnTo>
                  <a:lnTo>
                    <a:pt x="873" y="1061"/>
                  </a:lnTo>
                  <a:lnTo>
                    <a:pt x="847" y="1068"/>
                  </a:lnTo>
                  <a:lnTo>
                    <a:pt x="819" y="1075"/>
                  </a:lnTo>
                  <a:lnTo>
                    <a:pt x="789" y="1080"/>
                  </a:lnTo>
                  <a:lnTo>
                    <a:pt x="759" y="1084"/>
                  </a:lnTo>
                  <a:lnTo>
                    <a:pt x="728" y="1088"/>
                  </a:lnTo>
                  <a:lnTo>
                    <a:pt x="696" y="1090"/>
                  </a:lnTo>
                  <a:lnTo>
                    <a:pt x="664" y="1090"/>
                  </a:lnTo>
                  <a:lnTo>
                    <a:pt x="664" y="1090"/>
                  </a:lnTo>
                  <a:lnTo>
                    <a:pt x="620" y="1089"/>
                  </a:lnTo>
                  <a:lnTo>
                    <a:pt x="576" y="1086"/>
                  </a:lnTo>
                  <a:lnTo>
                    <a:pt x="531" y="1080"/>
                  </a:lnTo>
                  <a:lnTo>
                    <a:pt x="488" y="1073"/>
                  </a:lnTo>
                  <a:lnTo>
                    <a:pt x="445" y="1064"/>
                  </a:lnTo>
                  <a:lnTo>
                    <a:pt x="402" y="1052"/>
                  </a:lnTo>
                  <a:lnTo>
                    <a:pt x="361" y="1040"/>
                  </a:lnTo>
                  <a:lnTo>
                    <a:pt x="322" y="1026"/>
                  </a:lnTo>
                  <a:lnTo>
                    <a:pt x="322" y="1026"/>
                  </a:lnTo>
                  <a:lnTo>
                    <a:pt x="292" y="1012"/>
                  </a:lnTo>
                  <a:lnTo>
                    <a:pt x="263" y="997"/>
                  </a:lnTo>
                  <a:lnTo>
                    <a:pt x="235" y="980"/>
                  </a:lnTo>
                  <a:lnTo>
                    <a:pt x="209" y="962"/>
                  </a:lnTo>
                  <a:lnTo>
                    <a:pt x="184" y="942"/>
                  </a:lnTo>
                  <a:lnTo>
                    <a:pt x="161" y="920"/>
                  </a:lnTo>
                  <a:lnTo>
                    <a:pt x="138" y="898"/>
                  </a:lnTo>
                  <a:lnTo>
                    <a:pt x="117" y="873"/>
                  </a:lnTo>
                  <a:lnTo>
                    <a:pt x="99" y="847"/>
                  </a:lnTo>
                  <a:lnTo>
                    <a:pt x="81" y="820"/>
                  </a:lnTo>
                  <a:lnTo>
                    <a:pt x="66" y="792"/>
                  </a:lnTo>
                  <a:lnTo>
                    <a:pt x="51" y="762"/>
                  </a:lnTo>
                  <a:lnTo>
                    <a:pt x="39" y="732"/>
                  </a:lnTo>
                  <a:lnTo>
                    <a:pt x="28" y="700"/>
                  </a:lnTo>
                  <a:lnTo>
                    <a:pt x="19" y="668"/>
                  </a:lnTo>
                  <a:lnTo>
                    <a:pt x="12" y="634"/>
                  </a:lnTo>
                  <a:lnTo>
                    <a:pt x="12" y="634"/>
                  </a:lnTo>
                  <a:lnTo>
                    <a:pt x="8" y="609"/>
                  </a:lnTo>
                  <a:lnTo>
                    <a:pt x="5" y="582"/>
                  </a:lnTo>
                  <a:lnTo>
                    <a:pt x="2" y="554"/>
                  </a:lnTo>
                  <a:lnTo>
                    <a:pt x="1" y="524"/>
                  </a:lnTo>
                  <a:lnTo>
                    <a:pt x="0" y="492"/>
                  </a:lnTo>
                  <a:lnTo>
                    <a:pt x="1" y="459"/>
                  </a:lnTo>
                  <a:lnTo>
                    <a:pt x="4" y="424"/>
                  </a:lnTo>
                  <a:lnTo>
                    <a:pt x="9" y="389"/>
                  </a:lnTo>
                  <a:lnTo>
                    <a:pt x="16" y="354"/>
                  </a:lnTo>
                  <a:lnTo>
                    <a:pt x="21" y="337"/>
                  </a:lnTo>
                  <a:lnTo>
                    <a:pt x="26" y="320"/>
                  </a:lnTo>
                  <a:lnTo>
                    <a:pt x="33" y="303"/>
                  </a:lnTo>
                  <a:lnTo>
                    <a:pt x="39" y="285"/>
                  </a:lnTo>
                  <a:lnTo>
                    <a:pt x="46" y="267"/>
                  </a:lnTo>
                  <a:lnTo>
                    <a:pt x="54" y="251"/>
                  </a:lnTo>
                  <a:lnTo>
                    <a:pt x="64" y="234"/>
                  </a:lnTo>
                  <a:lnTo>
                    <a:pt x="74" y="218"/>
                  </a:lnTo>
                  <a:lnTo>
                    <a:pt x="84" y="201"/>
                  </a:lnTo>
                  <a:lnTo>
                    <a:pt x="97" y="185"/>
                  </a:lnTo>
                  <a:lnTo>
                    <a:pt x="109" y="169"/>
                  </a:lnTo>
                  <a:lnTo>
                    <a:pt x="123" y="154"/>
                  </a:lnTo>
                  <a:lnTo>
                    <a:pt x="138" y="139"/>
                  </a:lnTo>
                  <a:lnTo>
                    <a:pt x="153" y="125"/>
                  </a:lnTo>
                  <a:lnTo>
                    <a:pt x="153" y="125"/>
                  </a:lnTo>
                  <a:lnTo>
                    <a:pt x="167" y="114"/>
                  </a:lnTo>
                  <a:lnTo>
                    <a:pt x="180" y="103"/>
                  </a:lnTo>
                  <a:lnTo>
                    <a:pt x="195" y="94"/>
                  </a:lnTo>
                  <a:lnTo>
                    <a:pt x="209" y="86"/>
                  </a:lnTo>
                  <a:lnTo>
                    <a:pt x="224" y="76"/>
                  </a:lnTo>
                  <a:lnTo>
                    <a:pt x="239" y="69"/>
                  </a:lnTo>
                  <a:lnTo>
                    <a:pt x="255" y="62"/>
                  </a:lnTo>
                  <a:lnTo>
                    <a:pt x="270" y="56"/>
                  </a:lnTo>
                  <a:lnTo>
                    <a:pt x="303" y="43"/>
                  </a:lnTo>
                  <a:lnTo>
                    <a:pt x="336" y="34"/>
                  </a:lnTo>
                  <a:lnTo>
                    <a:pt x="369" y="26"/>
                  </a:lnTo>
                  <a:lnTo>
                    <a:pt x="403" y="20"/>
                  </a:lnTo>
                  <a:lnTo>
                    <a:pt x="439" y="14"/>
                  </a:lnTo>
                  <a:lnTo>
                    <a:pt x="473" y="11"/>
                  </a:lnTo>
                  <a:lnTo>
                    <a:pt x="507" y="8"/>
                  </a:lnTo>
                  <a:lnTo>
                    <a:pt x="541" y="6"/>
                  </a:lnTo>
                  <a:lnTo>
                    <a:pt x="607" y="5"/>
                  </a:lnTo>
                  <a:lnTo>
                    <a:pt x="669" y="5"/>
                  </a:lnTo>
                  <a:lnTo>
                    <a:pt x="700" y="5"/>
                  </a:lnTo>
                  <a:lnTo>
                    <a:pt x="700" y="5"/>
                  </a:lnTo>
                  <a:lnTo>
                    <a:pt x="704" y="5"/>
                  </a:lnTo>
                  <a:lnTo>
                    <a:pt x="708" y="6"/>
                  </a:lnTo>
                  <a:lnTo>
                    <a:pt x="711" y="7"/>
                  </a:lnTo>
                  <a:lnTo>
                    <a:pt x="714" y="7"/>
                  </a:lnTo>
                  <a:lnTo>
                    <a:pt x="714" y="7"/>
                  </a:lnTo>
                  <a:lnTo>
                    <a:pt x="732" y="4"/>
                  </a:lnTo>
                  <a:lnTo>
                    <a:pt x="749" y="2"/>
                  </a:lnTo>
                  <a:lnTo>
                    <a:pt x="768" y="1"/>
                  </a:lnTo>
                  <a:lnTo>
                    <a:pt x="787" y="0"/>
                  </a:lnTo>
                  <a:lnTo>
                    <a:pt x="787" y="0"/>
                  </a:lnTo>
                  <a:lnTo>
                    <a:pt x="803" y="0"/>
                  </a:lnTo>
                  <a:lnTo>
                    <a:pt x="821" y="1"/>
                  </a:lnTo>
                  <a:lnTo>
                    <a:pt x="856" y="5"/>
                  </a:lnTo>
                  <a:lnTo>
                    <a:pt x="891" y="11"/>
                  </a:lnTo>
                  <a:lnTo>
                    <a:pt x="926" y="21"/>
                  </a:lnTo>
                  <a:lnTo>
                    <a:pt x="960" y="31"/>
                  </a:lnTo>
                  <a:lnTo>
                    <a:pt x="994" y="43"/>
                  </a:lnTo>
                  <a:lnTo>
                    <a:pt x="1028" y="59"/>
                  </a:lnTo>
                  <a:lnTo>
                    <a:pt x="1060" y="75"/>
                  </a:lnTo>
                  <a:lnTo>
                    <a:pt x="1091" y="93"/>
                  </a:lnTo>
                  <a:lnTo>
                    <a:pt x="1121" y="112"/>
                  </a:lnTo>
                  <a:lnTo>
                    <a:pt x="1149" y="134"/>
                  </a:lnTo>
                  <a:lnTo>
                    <a:pt x="1175" y="156"/>
                  </a:lnTo>
                  <a:lnTo>
                    <a:pt x="1199" y="180"/>
                  </a:lnTo>
                  <a:lnTo>
                    <a:pt x="1210" y="192"/>
                  </a:lnTo>
                  <a:lnTo>
                    <a:pt x="1220" y="204"/>
                  </a:lnTo>
                  <a:lnTo>
                    <a:pt x="1230" y="217"/>
                  </a:lnTo>
                  <a:lnTo>
                    <a:pt x="1239" y="229"/>
                  </a:lnTo>
                  <a:lnTo>
                    <a:pt x="1247" y="243"/>
                  </a:lnTo>
                  <a:lnTo>
                    <a:pt x="1256" y="255"/>
                  </a:lnTo>
                  <a:lnTo>
                    <a:pt x="1256" y="255"/>
                  </a:lnTo>
                  <a:lnTo>
                    <a:pt x="1264" y="273"/>
                  </a:lnTo>
                  <a:lnTo>
                    <a:pt x="1272" y="290"/>
                  </a:lnTo>
                  <a:lnTo>
                    <a:pt x="1280" y="310"/>
                  </a:lnTo>
                  <a:lnTo>
                    <a:pt x="1289" y="328"/>
                  </a:lnTo>
                  <a:lnTo>
                    <a:pt x="1296" y="349"/>
                  </a:lnTo>
                  <a:lnTo>
                    <a:pt x="1302" y="370"/>
                  </a:lnTo>
                  <a:lnTo>
                    <a:pt x="1308" y="390"/>
                  </a:lnTo>
                  <a:lnTo>
                    <a:pt x="1314" y="412"/>
                  </a:lnTo>
                  <a:lnTo>
                    <a:pt x="1320" y="434"/>
                  </a:lnTo>
                  <a:lnTo>
                    <a:pt x="1324" y="456"/>
                  </a:lnTo>
                  <a:lnTo>
                    <a:pt x="1328" y="478"/>
                  </a:lnTo>
                  <a:lnTo>
                    <a:pt x="1331" y="501"/>
                  </a:lnTo>
                  <a:lnTo>
                    <a:pt x="1333" y="524"/>
                  </a:lnTo>
                  <a:lnTo>
                    <a:pt x="1335" y="547"/>
                  </a:lnTo>
                  <a:lnTo>
                    <a:pt x="1336" y="570"/>
                  </a:lnTo>
                  <a:lnTo>
                    <a:pt x="1336" y="593"/>
                  </a:lnTo>
                  <a:lnTo>
                    <a:pt x="1335" y="616"/>
                  </a:lnTo>
                  <a:lnTo>
                    <a:pt x="1334" y="638"/>
                  </a:lnTo>
                  <a:lnTo>
                    <a:pt x="1332" y="660"/>
                  </a:lnTo>
                  <a:lnTo>
                    <a:pt x="1328" y="683"/>
                  </a:lnTo>
                  <a:lnTo>
                    <a:pt x="1324" y="704"/>
                  </a:lnTo>
                  <a:lnTo>
                    <a:pt x="1319" y="726"/>
                  </a:lnTo>
                  <a:lnTo>
                    <a:pt x="1312" y="747"/>
                  </a:lnTo>
                  <a:lnTo>
                    <a:pt x="1305" y="767"/>
                  </a:lnTo>
                  <a:lnTo>
                    <a:pt x="1297" y="787"/>
                  </a:lnTo>
                  <a:lnTo>
                    <a:pt x="1288" y="806"/>
                  </a:lnTo>
                  <a:lnTo>
                    <a:pt x="1277" y="824"/>
                  </a:lnTo>
                  <a:lnTo>
                    <a:pt x="1266" y="842"/>
                  </a:lnTo>
                  <a:lnTo>
                    <a:pt x="1253" y="859"/>
                  </a:lnTo>
                  <a:lnTo>
                    <a:pt x="1239" y="875"/>
                  </a:lnTo>
                  <a:lnTo>
                    <a:pt x="1225" y="890"/>
                  </a:lnTo>
                  <a:lnTo>
                    <a:pt x="1208" y="904"/>
                  </a:lnTo>
                  <a:lnTo>
                    <a:pt x="1208" y="904"/>
                  </a:lnTo>
                  <a:lnTo>
                    <a:pt x="1204" y="907"/>
                  </a:lnTo>
                  <a:lnTo>
                    <a:pt x="1197" y="911"/>
                  </a:lnTo>
                  <a:lnTo>
                    <a:pt x="1197" y="918"/>
                  </a:lnTo>
                  <a:lnTo>
                    <a:pt x="1197" y="918"/>
                  </a:lnTo>
                  <a:lnTo>
                    <a:pt x="1198" y="937"/>
                  </a:lnTo>
                  <a:lnTo>
                    <a:pt x="1200" y="954"/>
                  </a:lnTo>
                  <a:lnTo>
                    <a:pt x="1205" y="990"/>
                  </a:lnTo>
                  <a:lnTo>
                    <a:pt x="1212" y="1026"/>
                  </a:lnTo>
                  <a:lnTo>
                    <a:pt x="1220" y="1061"/>
                  </a:lnTo>
                  <a:lnTo>
                    <a:pt x="1220" y="1061"/>
                  </a:lnTo>
                  <a:lnTo>
                    <a:pt x="1231" y="1104"/>
                  </a:lnTo>
                  <a:lnTo>
                    <a:pt x="1235" y="1127"/>
                  </a:lnTo>
                  <a:lnTo>
                    <a:pt x="1239" y="1150"/>
                  </a:lnTo>
                  <a:lnTo>
                    <a:pt x="1239" y="1150"/>
                  </a:lnTo>
                  <a:lnTo>
                    <a:pt x="1239" y="1154"/>
                  </a:lnTo>
                  <a:lnTo>
                    <a:pt x="1238" y="1159"/>
                  </a:lnTo>
                  <a:lnTo>
                    <a:pt x="1236" y="1163"/>
                  </a:lnTo>
                  <a:lnTo>
                    <a:pt x="1234" y="1167"/>
                  </a:lnTo>
                  <a:lnTo>
                    <a:pt x="1234" y="1167"/>
                  </a:lnTo>
                  <a:lnTo>
                    <a:pt x="1230" y="1170"/>
                  </a:lnTo>
                  <a:lnTo>
                    <a:pt x="1225" y="1173"/>
                  </a:lnTo>
                  <a:lnTo>
                    <a:pt x="1219" y="1175"/>
                  </a:lnTo>
                  <a:lnTo>
                    <a:pt x="1214" y="1175"/>
                  </a:lnTo>
                  <a:lnTo>
                    <a:pt x="1214" y="1175"/>
                  </a:lnTo>
                  <a:close/>
                  <a:moveTo>
                    <a:pt x="912" y="999"/>
                  </a:moveTo>
                  <a:lnTo>
                    <a:pt x="912" y="999"/>
                  </a:lnTo>
                  <a:lnTo>
                    <a:pt x="916" y="1000"/>
                  </a:lnTo>
                  <a:lnTo>
                    <a:pt x="920" y="1003"/>
                  </a:lnTo>
                  <a:lnTo>
                    <a:pt x="920" y="1003"/>
                  </a:lnTo>
                  <a:lnTo>
                    <a:pt x="944" y="1018"/>
                  </a:lnTo>
                  <a:lnTo>
                    <a:pt x="967" y="1032"/>
                  </a:lnTo>
                  <a:lnTo>
                    <a:pt x="992" y="1045"/>
                  </a:lnTo>
                  <a:lnTo>
                    <a:pt x="1017" y="1057"/>
                  </a:lnTo>
                  <a:lnTo>
                    <a:pt x="1043" y="1068"/>
                  </a:lnTo>
                  <a:lnTo>
                    <a:pt x="1069" y="1078"/>
                  </a:lnTo>
                  <a:lnTo>
                    <a:pt x="1119" y="1098"/>
                  </a:lnTo>
                  <a:lnTo>
                    <a:pt x="1119" y="1098"/>
                  </a:lnTo>
                  <a:lnTo>
                    <a:pt x="1173" y="1120"/>
                  </a:lnTo>
                  <a:lnTo>
                    <a:pt x="1195" y="1128"/>
                  </a:lnTo>
                  <a:lnTo>
                    <a:pt x="1189" y="1105"/>
                  </a:lnTo>
                  <a:lnTo>
                    <a:pt x="1189" y="1105"/>
                  </a:lnTo>
                  <a:lnTo>
                    <a:pt x="1181" y="1067"/>
                  </a:lnTo>
                  <a:lnTo>
                    <a:pt x="1181" y="1067"/>
                  </a:lnTo>
                  <a:lnTo>
                    <a:pt x="1172" y="1029"/>
                  </a:lnTo>
                  <a:lnTo>
                    <a:pt x="1165" y="990"/>
                  </a:lnTo>
                  <a:lnTo>
                    <a:pt x="1162" y="971"/>
                  </a:lnTo>
                  <a:lnTo>
                    <a:pt x="1158" y="951"/>
                  </a:lnTo>
                  <a:lnTo>
                    <a:pt x="1157" y="932"/>
                  </a:lnTo>
                  <a:lnTo>
                    <a:pt x="1156" y="912"/>
                  </a:lnTo>
                  <a:lnTo>
                    <a:pt x="1156" y="912"/>
                  </a:lnTo>
                  <a:lnTo>
                    <a:pt x="1156" y="907"/>
                  </a:lnTo>
                  <a:lnTo>
                    <a:pt x="1158" y="903"/>
                  </a:lnTo>
                  <a:lnTo>
                    <a:pt x="1161" y="899"/>
                  </a:lnTo>
                  <a:lnTo>
                    <a:pt x="1165" y="896"/>
                  </a:lnTo>
                  <a:lnTo>
                    <a:pt x="1170" y="893"/>
                  </a:lnTo>
                  <a:lnTo>
                    <a:pt x="1171" y="887"/>
                  </a:lnTo>
                  <a:lnTo>
                    <a:pt x="1171" y="887"/>
                  </a:lnTo>
                  <a:lnTo>
                    <a:pt x="1173" y="882"/>
                  </a:lnTo>
                  <a:lnTo>
                    <a:pt x="1177" y="878"/>
                  </a:lnTo>
                  <a:lnTo>
                    <a:pt x="1177" y="878"/>
                  </a:lnTo>
                  <a:lnTo>
                    <a:pt x="1193" y="864"/>
                  </a:lnTo>
                  <a:lnTo>
                    <a:pt x="1207" y="849"/>
                  </a:lnTo>
                  <a:lnTo>
                    <a:pt x="1220" y="833"/>
                  </a:lnTo>
                  <a:lnTo>
                    <a:pt x="1233" y="817"/>
                  </a:lnTo>
                  <a:lnTo>
                    <a:pt x="1243" y="799"/>
                  </a:lnTo>
                  <a:lnTo>
                    <a:pt x="1253" y="782"/>
                  </a:lnTo>
                  <a:lnTo>
                    <a:pt x="1262" y="762"/>
                  </a:lnTo>
                  <a:lnTo>
                    <a:pt x="1270" y="743"/>
                  </a:lnTo>
                  <a:lnTo>
                    <a:pt x="1276" y="723"/>
                  </a:lnTo>
                  <a:lnTo>
                    <a:pt x="1282" y="701"/>
                  </a:lnTo>
                  <a:lnTo>
                    <a:pt x="1287" y="681"/>
                  </a:lnTo>
                  <a:lnTo>
                    <a:pt x="1291" y="659"/>
                  </a:lnTo>
                  <a:lnTo>
                    <a:pt x="1294" y="636"/>
                  </a:lnTo>
                  <a:lnTo>
                    <a:pt x="1296" y="614"/>
                  </a:lnTo>
                  <a:lnTo>
                    <a:pt x="1297" y="592"/>
                  </a:lnTo>
                  <a:lnTo>
                    <a:pt x="1297" y="569"/>
                  </a:lnTo>
                  <a:lnTo>
                    <a:pt x="1296" y="546"/>
                  </a:lnTo>
                  <a:lnTo>
                    <a:pt x="1295" y="525"/>
                  </a:lnTo>
                  <a:lnTo>
                    <a:pt x="1293" y="502"/>
                  </a:lnTo>
                  <a:lnTo>
                    <a:pt x="1290" y="479"/>
                  </a:lnTo>
                  <a:lnTo>
                    <a:pt x="1286" y="457"/>
                  </a:lnTo>
                  <a:lnTo>
                    <a:pt x="1281" y="436"/>
                  </a:lnTo>
                  <a:lnTo>
                    <a:pt x="1276" y="414"/>
                  </a:lnTo>
                  <a:lnTo>
                    <a:pt x="1271" y="393"/>
                  </a:lnTo>
                  <a:lnTo>
                    <a:pt x="1265" y="373"/>
                  </a:lnTo>
                  <a:lnTo>
                    <a:pt x="1258" y="353"/>
                  </a:lnTo>
                  <a:lnTo>
                    <a:pt x="1250" y="334"/>
                  </a:lnTo>
                  <a:lnTo>
                    <a:pt x="1242" y="316"/>
                  </a:lnTo>
                  <a:lnTo>
                    <a:pt x="1233" y="298"/>
                  </a:lnTo>
                  <a:lnTo>
                    <a:pt x="1225" y="281"/>
                  </a:lnTo>
                  <a:lnTo>
                    <a:pt x="1214" y="265"/>
                  </a:lnTo>
                  <a:lnTo>
                    <a:pt x="1205" y="251"/>
                  </a:lnTo>
                  <a:lnTo>
                    <a:pt x="1205" y="251"/>
                  </a:lnTo>
                  <a:lnTo>
                    <a:pt x="1187" y="229"/>
                  </a:lnTo>
                  <a:lnTo>
                    <a:pt x="1169" y="208"/>
                  </a:lnTo>
                  <a:lnTo>
                    <a:pt x="1147" y="187"/>
                  </a:lnTo>
                  <a:lnTo>
                    <a:pt x="1124" y="168"/>
                  </a:lnTo>
                  <a:lnTo>
                    <a:pt x="1101" y="150"/>
                  </a:lnTo>
                  <a:lnTo>
                    <a:pt x="1075" y="132"/>
                  </a:lnTo>
                  <a:lnTo>
                    <a:pt x="1048" y="116"/>
                  </a:lnTo>
                  <a:lnTo>
                    <a:pt x="1020" y="101"/>
                  </a:lnTo>
                  <a:lnTo>
                    <a:pt x="991" y="88"/>
                  </a:lnTo>
                  <a:lnTo>
                    <a:pt x="962" y="75"/>
                  </a:lnTo>
                  <a:lnTo>
                    <a:pt x="932" y="65"/>
                  </a:lnTo>
                  <a:lnTo>
                    <a:pt x="902" y="56"/>
                  </a:lnTo>
                  <a:lnTo>
                    <a:pt x="872" y="49"/>
                  </a:lnTo>
                  <a:lnTo>
                    <a:pt x="843" y="44"/>
                  </a:lnTo>
                  <a:lnTo>
                    <a:pt x="815" y="41"/>
                  </a:lnTo>
                  <a:lnTo>
                    <a:pt x="786" y="39"/>
                  </a:lnTo>
                  <a:lnTo>
                    <a:pt x="786" y="39"/>
                  </a:lnTo>
                  <a:lnTo>
                    <a:pt x="765" y="40"/>
                  </a:lnTo>
                  <a:lnTo>
                    <a:pt x="744" y="42"/>
                  </a:lnTo>
                  <a:lnTo>
                    <a:pt x="725" y="45"/>
                  </a:lnTo>
                  <a:lnTo>
                    <a:pt x="705" y="49"/>
                  </a:lnTo>
                  <a:lnTo>
                    <a:pt x="705" y="49"/>
                  </a:lnTo>
                  <a:lnTo>
                    <a:pt x="700" y="50"/>
                  </a:lnTo>
                  <a:lnTo>
                    <a:pt x="700" y="50"/>
                  </a:lnTo>
                  <a:lnTo>
                    <a:pt x="695" y="49"/>
                  </a:lnTo>
                  <a:lnTo>
                    <a:pt x="690" y="47"/>
                  </a:lnTo>
                  <a:lnTo>
                    <a:pt x="686" y="45"/>
                  </a:lnTo>
                  <a:lnTo>
                    <a:pt x="686" y="45"/>
                  </a:lnTo>
                  <a:lnTo>
                    <a:pt x="633" y="44"/>
                  </a:lnTo>
                  <a:lnTo>
                    <a:pt x="633" y="44"/>
                  </a:lnTo>
                  <a:lnTo>
                    <a:pt x="575" y="45"/>
                  </a:lnTo>
                  <a:lnTo>
                    <a:pt x="516" y="47"/>
                  </a:lnTo>
                  <a:lnTo>
                    <a:pt x="488" y="49"/>
                  </a:lnTo>
                  <a:lnTo>
                    <a:pt x="459" y="52"/>
                  </a:lnTo>
                  <a:lnTo>
                    <a:pt x="430" y="56"/>
                  </a:lnTo>
                  <a:lnTo>
                    <a:pt x="402" y="60"/>
                  </a:lnTo>
                  <a:lnTo>
                    <a:pt x="374" y="65"/>
                  </a:lnTo>
                  <a:lnTo>
                    <a:pt x="348" y="71"/>
                  </a:lnTo>
                  <a:lnTo>
                    <a:pt x="321" y="79"/>
                  </a:lnTo>
                  <a:lnTo>
                    <a:pt x="295" y="89"/>
                  </a:lnTo>
                  <a:lnTo>
                    <a:pt x="270" y="99"/>
                  </a:lnTo>
                  <a:lnTo>
                    <a:pt x="245" y="111"/>
                  </a:lnTo>
                  <a:lnTo>
                    <a:pt x="223" y="125"/>
                  </a:lnTo>
                  <a:lnTo>
                    <a:pt x="200" y="140"/>
                  </a:lnTo>
                  <a:lnTo>
                    <a:pt x="200" y="140"/>
                  </a:lnTo>
                  <a:lnTo>
                    <a:pt x="184" y="153"/>
                  </a:lnTo>
                  <a:lnTo>
                    <a:pt x="169" y="165"/>
                  </a:lnTo>
                  <a:lnTo>
                    <a:pt x="156" y="179"/>
                  </a:lnTo>
                  <a:lnTo>
                    <a:pt x="142" y="193"/>
                  </a:lnTo>
                  <a:lnTo>
                    <a:pt x="131" y="208"/>
                  </a:lnTo>
                  <a:lnTo>
                    <a:pt x="119" y="223"/>
                  </a:lnTo>
                  <a:lnTo>
                    <a:pt x="109" y="238"/>
                  </a:lnTo>
                  <a:lnTo>
                    <a:pt x="99" y="254"/>
                  </a:lnTo>
                  <a:lnTo>
                    <a:pt x="90" y="271"/>
                  </a:lnTo>
                  <a:lnTo>
                    <a:pt x="82" y="287"/>
                  </a:lnTo>
                  <a:lnTo>
                    <a:pt x="74" y="305"/>
                  </a:lnTo>
                  <a:lnTo>
                    <a:pt x="68" y="321"/>
                  </a:lnTo>
                  <a:lnTo>
                    <a:pt x="62" y="340"/>
                  </a:lnTo>
                  <a:lnTo>
                    <a:pt x="56" y="357"/>
                  </a:lnTo>
                  <a:lnTo>
                    <a:pt x="52" y="375"/>
                  </a:lnTo>
                  <a:lnTo>
                    <a:pt x="48" y="393"/>
                  </a:lnTo>
                  <a:lnTo>
                    <a:pt x="45" y="412"/>
                  </a:lnTo>
                  <a:lnTo>
                    <a:pt x="42" y="431"/>
                  </a:lnTo>
                  <a:lnTo>
                    <a:pt x="40" y="448"/>
                  </a:lnTo>
                  <a:lnTo>
                    <a:pt x="39" y="467"/>
                  </a:lnTo>
                  <a:lnTo>
                    <a:pt x="38" y="504"/>
                  </a:lnTo>
                  <a:lnTo>
                    <a:pt x="39" y="541"/>
                  </a:lnTo>
                  <a:lnTo>
                    <a:pt x="43" y="577"/>
                  </a:lnTo>
                  <a:lnTo>
                    <a:pt x="48" y="612"/>
                  </a:lnTo>
                  <a:lnTo>
                    <a:pt x="55" y="647"/>
                  </a:lnTo>
                  <a:lnTo>
                    <a:pt x="65" y="679"/>
                  </a:lnTo>
                  <a:lnTo>
                    <a:pt x="65" y="679"/>
                  </a:lnTo>
                  <a:lnTo>
                    <a:pt x="77" y="713"/>
                  </a:lnTo>
                  <a:lnTo>
                    <a:pt x="90" y="745"/>
                  </a:lnTo>
                  <a:lnTo>
                    <a:pt x="105" y="776"/>
                  </a:lnTo>
                  <a:lnTo>
                    <a:pt x="121" y="805"/>
                  </a:lnTo>
                  <a:lnTo>
                    <a:pt x="139" y="831"/>
                  </a:lnTo>
                  <a:lnTo>
                    <a:pt x="159" y="856"/>
                  </a:lnTo>
                  <a:lnTo>
                    <a:pt x="179" y="880"/>
                  </a:lnTo>
                  <a:lnTo>
                    <a:pt x="201" y="902"/>
                  </a:lnTo>
                  <a:lnTo>
                    <a:pt x="225" y="922"/>
                  </a:lnTo>
                  <a:lnTo>
                    <a:pt x="251" y="941"/>
                  </a:lnTo>
                  <a:lnTo>
                    <a:pt x="277" y="957"/>
                  </a:lnTo>
                  <a:lnTo>
                    <a:pt x="305" y="973"/>
                  </a:lnTo>
                  <a:lnTo>
                    <a:pt x="335" y="986"/>
                  </a:lnTo>
                  <a:lnTo>
                    <a:pt x="367" y="998"/>
                  </a:lnTo>
                  <a:lnTo>
                    <a:pt x="400" y="1008"/>
                  </a:lnTo>
                  <a:lnTo>
                    <a:pt x="434" y="1017"/>
                  </a:lnTo>
                  <a:lnTo>
                    <a:pt x="434" y="1017"/>
                  </a:lnTo>
                  <a:lnTo>
                    <a:pt x="468" y="1025"/>
                  </a:lnTo>
                  <a:lnTo>
                    <a:pt x="500" y="1031"/>
                  </a:lnTo>
                  <a:lnTo>
                    <a:pt x="533" y="1036"/>
                  </a:lnTo>
                  <a:lnTo>
                    <a:pt x="562" y="1040"/>
                  </a:lnTo>
                  <a:lnTo>
                    <a:pt x="592" y="1043"/>
                  </a:lnTo>
                  <a:lnTo>
                    <a:pt x="622" y="1045"/>
                  </a:lnTo>
                  <a:lnTo>
                    <a:pt x="650" y="1046"/>
                  </a:lnTo>
                  <a:lnTo>
                    <a:pt x="678" y="1047"/>
                  </a:lnTo>
                  <a:lnTo>
                    <a:pt x="678" y="1047"/>
                  </a:lnTo>
                  <a:lnTo>
                    <a:pt x="707" y="1046"/>
                  </a:lnTo>
                  <a:lnTo>
                    <a:pt x="736" y="1045"/>
                  </a:lnTo>
                  <a:lnTo>
                    <a:pt x="764" y="1042"/>
                  </a:lnTo>
                  <a:lnTo>
                    <a:pt x="791" y="1038"/>
                  </a:lnTo>
                  <a:lnTo>
                    <a:pt x="817" y="1033"/>
                  </a:lnTo>
                  <a:lnTo>
                    <a:pt x="842" y="1028"/>
                  </a:lnTo>
                  <a:lnTo>
                    <a:pt x="866" y="1020"/>
                  </a:lnTo>
                  <a:lnTo>
                    <a:pt x="890" y="1012"/>
                  </a:lnTo>
                  <a:lnTo>
                    <a:pt x="890" y="1012"/>
                  </a:lnTo>
                  <a:lnTo>
                    <a:pt x="892" y="1011"/>
                  </a:lnTo>
                  <a:lnTo>
                    <a:pt x="895" y="1010"/>
                  </a:lnTo>
                  <a:lnTo>
                    <a:pt x="897" y="1007"/>
                  </a:lnTo>
                  <a:lnTo>
                    <a:pt x="897" y="1007"/>
                  </a:lnTo>
                  <a:lnTo>
                    <a:pt x="900" y="1005"/>
                  </a:lnTo>
                  <a:lnTo>
                    <a:pt x="903" y="1002"/>
                  </a:lnTo>
                  <a:lnTo>
                    <a:pt x="912" y="999"/>
                  </a:lnTo>
                  <a:lnTo>
                    <a:pt x="912" y="999"/>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61" name="Freeform 829"/>
            <p:cNvSpPr/>
            <p:nvPr/>
          </p:nvSpPr>
          <p:spPr bwMode="auto">
            <a:xfrm>
              <a:off x="6411913" y="1501775"/>
              <a:ext cx="71438" cy="65088"/>
            </a:xfrm>
            <a:custGeom>
              <a:avLst/>
              <a:gdLst/>
              <a:ahLst/>
              <a:cxnLst>
                <a:cxn ang="0">
                  <a:pos x="76" y="123"/>
                </a:cxn>
                <a:cxn ang="0">
                  <a:pos x="76" y="123"/>
                </a:cxn>
                <a:cxn ang="0">
                  <a:pos x="71" y="123"/>
                </a:cxn>
                <a:cxn ang="0">
                  <a:pos x="66" y="122"/>
                </a:cxn>
                <a:cxn ang="0">
                  <a:pos x="64" y="121"/>
                </a:cxn>
                <a:cxn ang="0">
                  <a:pos x="64" y="121"/>
                </a:cxn>
                <a:cxn ang="0">
                  <a:pos x="57" y="121"/>
                </a:cxn>
                <a:cxn ang="0">
                  <a:pos x="57" y="121"/>
                </a:cxn>
                <a:cxn ang="0">
                  <a:pos x="55" y="121"/>
                </a:cxn>
                <a:cxn ang="0">
                  <a:pos x="55" y="121"/>
                </a:cxn>
                <a:cxn ang="0">
                  <a:pos x="45" y="119"/>
                </a:cxn>
                <a:cxn ang="0">
                  <a:pos x="36" y="115"/>
                </a:cxn>
                <a:cxn ang="0">
                  <a:pos x="27" y="110"/>
                </a:cxn>
                <a:cxn ang="0">
                  <a:pos x="19" y="104"/>
                </a:cxn>
                <a:cxn ang="0">
                  <a:pos x="13" y="98"/>
                </a:cxn>
                <a:cxn ang="0">
                  <a:pos x="8" y="89"/>
                </a:cxn>
                <a:cxn ang="0">
                  <a:pos x="4" y="81"/>
                </a:cxn>
                <a:cxn ang="0">
                  <a:pos x="1" y="73"/>
                </a:cxn>
                <a:cxn ang="0">
                  <a:pos x="1" y="73"/>
                </a:cxn>
                <a:cxn ang="0">
                  <a:pos x="0" y="63"/>
                </a:cxn>
                <a:cxn ang="0">
                  <a:pos x="1" y="53"/>
                </a:cxn>
                <a:cxn ang="0">
                  <a:pos x="2" y="44"/>
                </a:cxn>
                <a:cxn ang="0">
                  <a:pos x="5" y="36"/>
                </a:cxn>
                <a:cxn ang="0">
                  <a:pos x="9" y="27"/>
                </a:cxn>
                <a:cxn ang="0">
                  <a:pos x="13" y="20"/>
                </a:cxn>
                <a:cxn ang="0">
                  <a:pos x="19" y="14"/>
                </a:cxn>
                <a:cxn ang="0">
                  <a:pos x="27" y="8"/>
                </a:cxn>
                <a:cxn ang="0">
                  <a:pos x="27" y="8"/>
                </a:cxn>
                <a:cxn ang="0">
                  <a:pos x="33" y="5"/>
                </a:cxn>
                <a:cxn ang="0">
                  <a:pos x="40" y="2"/>
                </a:cxn>
                <a:cxn ang="0">
                  <a:pos x="47" y="1"/>
                </a:cxn>
                <a:cxn ang="0">
                  <a:pos x="56" y="0"/>
                </a:cxn>
                <a:cxn ang="0">
                  <a:pos x="56" y="0"/>
                </a:cxn>
                <a:cxn ang="0">
                  <a:pos x="64" y="1"/>
                </a:cxn>
                <a:cxn ang="0">
                  <a:pos x="72" y="3"/>
                </a:cxn>
                <a:cxn ang="0">
                  <a:pos x="80" y="6"/>
                </a:cxn>
                <a:cxn ang="0">
                  <a:pos x="89" y="9"/>
                </a:cxn>
                <a:cxn ang="0">
                  <a:pos x="89" y="9"/>
                </a:cxn>
                <a:cxn ang="0">
                  <a:pos x="99" y="15"/>
                </a:cxn>
                <a:cxn ang="0">
                  <a:pos x="108" y="22"/>
                </a:cxn>
                <a:cxn ang="0">
                  <a:pos x="118" y="31"/>
                </a:cxn>
                <a:cxn ang="0">
                  <a:pos x="125" y="40"/>
                </a:cxn>
                <a:cxn ang="0">
                  <a:pos x="130" y="49"/>
                </a:cxn>
                <a:cxn ang="0">
                  <a:pos x="132" y="54"/>
                </a:cxn>
                <a:cxn ang="0">
                  <a:pos x="134" y="59"/>
                </a:cxn>
                <a:cxn ang="0">
                  <a:pos x="134" y="65"/>
                </a:cxn>
                <a:cxn ang="0">
                  <a:pos x="134" y="70"/>
                </a:cxn>
                <a:cxn ang="0">
                  <a:pos x="134" y="75"/>
                </a:cxn>
                <a:cxn ang="0">
                  <a:pos x="132" y="80"/>
                </a:cxn>
                <a:cxn ang="0">
                  <a:pos x="132" y="80"/>
                </a:cxn>
                <a:cxn ang="0">
                  <a:pos x="128" y="88"/>
                </a:cxn>
                <a:cxn ang="0">
                  <a:pos x="123" y="96"/>
                </a:cxn>
                <a:cxn ang="0">
                  <a:pos x="116" y="103"/>
                </a:cxn>
                <a:cxn ang="0">
                  <a:pos x="109" y="110"/>
                </a:cxn>
                <a:cxn ang="0">
                  <a:pos x="101" y="115"/>
                </a:cxn>
                <a:cxn ang="0">
                  <a:pos x="93" y="120"/>
                </a:cxn>
                <a:cxn ang="0">
                  <a:pos x="84" y="122"/>
                </a:cxn>
                <a:cxn ang="0">
                  <a:pos x="76" y="123"/>
                </a:cxn>
                <a:cxn ang="0">
                  <a:pos x="76" y="123"/>
                </a:cxn>
              </a:cxnLst>
              <a:rect l="0" t="0" r="r" b="b"/>
              <a:pathLst>
                <a:path w="134" h="123">
                  <a:moveTo>
                    <a:pt x="76" y="123"/>
                  </a:moveTo>
                  <a:lnTo>
                    <a:pt x="76" y="123"/>
                  </a:lnTo>
                  <a:lnTo>
                    <a:pt x="71" y="123"/>
                  </a:lnTo>
                  <a:lnTo>
                    <a:pt x="66" y="122"/>
                  </a:lnTo>
                  <a:lnTo>
                    <a:pt x="64" y="121"/>
                  </a:lnTo>
                  <a:lnTo>
                    <a:pt x="64" y="121"/>
                  </a:lnTo>
                  <a:lnTo>
                    <a:pt x="57" y="121"/>
                  </a:lnTo>
                  <a:lnTo>
                    <a:pt x="57" y="121"/>
                  </a:lnTo>
                  <a:lnTo>
                    <a:pt x="55" y="121"/>
                  </a:lnTo>
                  <a:lnTo>
                    <a:pt x="55" y="121"/>
                  </a:lnTo>
                  <a:lnTo>
                    <a:pt x="45" y="119"/>
                  </a:lnTo>
                  <a:lnTo>
                    <a:pt x="36" y="115"/>
                  </a:lnTo>
                  <a:lnTo>
                    <a:pt x="27" y="110"/>
                  </a:lnTo>
                  <a:lnTo>
                    <a:pt x="19" y="104"/>
                  </a:lnTo>
                  <a:lnTo>
                    <a:pt x="13" y="98"/>
                  </a:lnTo>
                  <a:lnTo>
                    <a:pt x="8" y="89"/>
                  </a:lnTo>
                  <a:lnTo>
                    <a:pt x="4" y="81"/>
                  </a:lnTo>
                  <a:lnTo>
                    <a:pt x="1" y="73"/>
                  </a:lnTo>
                  <a:lnTo>
                    <a:pt x="1" y="73"/>
                  </a:lnTo>
                  <a:lnTo>
                    <a:pt x="0" y="63"/>
                  </a:lnTo>
                  <a:lnTo>
                    <a:pt x="1" y="53"/>
                  </a:lnTo>
                  <a:lnTo>
                    <a:pt x="2" y="44"/>
                  </a:lnTo>
                  <a:lnTo>
                    <a:pt x="5" y="36"/>
                  </a:lnTo>
                  <a:lnTo>
                    <a:pt x="9" y="27"/>
                  </a:lnTo>
                  <a:lnTo>
                    <a:pt x="13" y="20"/>
                  </a:lnTo>
                  <a:lnTo>
                    <a:pt x="19" y="14"/>
                  </a:lnTo>
                  <a:lnTo>
                    <a:pt x="27" y="8"/>
                  </a:lnTo>
                  <a:lnTo>
                    <a:pt x="27" y="8"/>
                  </a:lnTo>
                  <a:lnTo>
                    <a:pt x="33" y="5"/>
                  </a:lnTo>
                  <a:lnTo>
                    <a:pt x="40" y="2"/>
                  </a:lnTo>
                  <a:lnTo>
                    <a:pt x="47" y="1"/>
                  </a:lnTo>
                  <a:lnTo>
                    <a:pt x="56" y="0"/>
                  </a:lnTo>
                  <a:lnTo>
                    <a:pt x="56" y="0"/>
                  </a:lnTo>
                  <a:lnTo>
                    <a:pt x="64" y="1"/>
                  </a:lnTo>
                  <a:lnTo>
                    <a:pt x="72" y="3"/>
                  </a:lnTo>
                  <a:lnTo>
                    <a:pt x="80" y="6"/>
                  </a:lnTo>
                  <a:lnTo>
                    <a:pt x="89" y="9"/>
                  </a:lnTo>
                  <a:lnTo>
                    <a:pt x="89" y="9"/>
                  </a:lnTo>
                  <a:lnTo>
                    <a:pt x="99" y="15"/>
                  </a:lnTo>
                  <a:lnTo>
                    <a:pt x="108" y="22"/>
                  </a:lnTo>
                  <a:lnTo>
                    <a:pt x="118" y="31"/>
                  </a:lnTo>
                  <a:lnTo>
                    <a:pt x="125" y="40"/>
                  </a:lnTo>
                  <a:lnTo>
                    <a:pt x="130" y="49"/>
                  </a:lnTo>
                  <a:lnTo>
                    <a:pt x="132" y="54"/>
                  </a:lnTo>
                  <a:lnTo>
                    <a:pt x="134" y="59"/>
                  </a:lnTo>
                  <a:lnTo>
                    <a:pt x="134" y="65"/>
                  </a:lnTo>
                  <a:lnTo>
                    <a:pt x="134" y="70"/>
                  </a:lnTo>
                  <a:lnTo>
                    <a:pt x="134" y="75"/>
                  </a:lnTo>
                  <a:lnTo>
                    <a:pt x="132" y="80"/>
                  </a:lnTo>
                  <a:lnTo>
                    <a:pt x="132" y="80"/>
                  </a:lnTo>
                  <a:lnTo>
                    <a:pt x="128" y="88"/>
                  </a:lnTo>
                  <a:lnTo>
                    <a:pt x="123" y="96"/>
                  </a:lnTo>
                  <a:lnTo>
                    <a:pt x="116" y="103"/>
                  </a:lnTo>
                  <a:lnTo>
                    <a:pt x="109" y="110"/>
                  </a:lnTo>
                  <a:lnTo>
                    <a:pt x="101" y="115"/>
                  </a:lnTo>
                  <a:lnTo>
                    <a:pt x="93" y="120"/>
                  </a:lnTo>
                  <a:lnTo>
                    <a:pt x="84" y="122"/>
                  </a:lnTo>
                  <a:lnTo>
                    <a:pt x="76" y="123"/>
                  </a:lnTo>
                  <a:lnTo>
                    <a:pt x="76" y="12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62" name="Freeform 830"/>
            <p:cNvSpPr/>
            <p:nvPr/>
          </p:nvSpPr>
          <p:spPr bwMode="auto">
            <a:xfrm>
              <a:off x="6535738" y="1511300"/>
              <a:ext cx="63500" cy="57150"/>
            </a:xfrm>
            <a:custGeom>
              <a:avLst/>
              <a:gdLst/>
              <a:ahLst/>
              <a:cxnLst>
                <a:cxn ang="0">
                  <a:pos x="66" y="110"/>
                </a:cxn>
                <a:cxn ang="0">
                  <a:pos x="46" y="106"/>
                </a:cxn>
                <a:cxn ang="0">
                  <a:pos x="44" y="106"/>
                </a:cxn>
                <a:cxn ang="0">
                  <a:pos x="42" y="106"/>
                </a:cxn>
                <a:cxn ang="0">
                  <a:pos x="38" y="106"/>
                </a:cxn>
                <a:cxn ang="0">
                  <a:pos x="33" y="104"/>
                </a:cxn>
                <a:cxn ang="0">
                  <a:pos x="29" y="100"/>
                </a:cxn>
                <a:cxn ang="0">
                  <a:pos x="28" y="99"/>
                </a:cxn>
                <a:cxn ang="0">
                  <a:pos x="11" y="83"/>
                </a:cxn>
                <a:cxn ang="0">
                  <a:pos x="1" y="62"/>
                </a:cxn>
                <a:cxn ang="0">
                  <a:pos x="0" y="52"/>
                </a:cxn>
                <a:cxn ang="0">
                  <a:pos x="3" y="33"/>
                </a:cxn>
                <a:cxn ang="0">
                  <a:pos x="7" y="26"/>
                </a:cxn>
                <a:cxn ang="0">
                  <a:pos x="15" y="18"/>
                </a:cxn>
                <a:cxn ang="0">
                  <a:pos x="35" y="5"/>
                </a:cxn>
                <a:cxn ang="0">
                  <a:pos x="49" y="1"/>
                </a:cxn>
                <a:cxn ang="0">
                  <a:pos x="58" y="0"/>
                </a:cxn>
                <a:cxn ang="0">
                  <a:pos x="61" y="0"/>
                </a:cxn>
                <a:cxn ang="0">
                  <a:pos x="63" y="0"/>
                </a:cxn>
                <a:cxn ang="0">
                  <a:pos x="80" y="1"/>
                </a:cxn>
                <a:cxn ang="0">
                  <a:pos x="89" y="4"/>
                </a:cxn>
                <a:cxn ang="0">
                  <a:pos x="102" y="11"/>
                </a:cxn>
                <a:cxn ang="0">
                  <a:pos x="112" y="21"/>
                </a:cxn>
                <a:cxn ang="0">
                  <a:pos x="119" y="35"/>
                </a:cxn>
                <a:cxn ang="0">
                  <a:pos x="120" y="43"/>
                </a:cxn>
                <a:cxn ang="0">
                  <a:pos x="120" y="60"/>
                </a:cxn>
                <a:cxn ang="0">
                  <a:pos x="116" y="76"/>
                </a:cxn>
                <a:cxn ang="0">
                  <a:pos x="109" y="91"/>
                </a:cxn>
                <a:cxn ang="0">
                  <a:pos x="99" y="100"/>
                </a:cxn>
                <a:cxn ang="0">
                  <a:pos x="99" y="103"/>
                </a:cxn>
                <a:cxn ang="0">
                  <a:pos x="93" y="105"/>
                </a:cxn>
                <a:cxn ang="0">
                  <a:pos x="85" y="109"/>
                </a:cxn>
                <a:cxn ang="0">
                  <a:pos x="76" y="109"/>
                </a:cxn>
                <a:cxn ang="0">
                  <a:pos x="66" y="110"/>
                </a:cxn>
              </a:cxnLst>
              <a:rect l="0" t="0" r="r" b="b"/>
              <a:pathLst>
                <a:path w="121" h="110">
                  <a:moveTo>
                    <a:pt x="66" y="110"/>
                  </a:moveTo>
                  <a:lnTo>
                    <a:pt x="66" y="110"/>
                  </a:lnTo>
                  <a:lnTo>
                    <a:pt x="56" y="109"/>
                  </a:lnTo>
                  <a:lnTo>
                    <a:pt x="46" y="106"/>
                  </a:lnTo>
                  <a:lnTo>
                    <a:pt x="46" y="106"/>
                  </a:lnTo>
                  <a:lnTo>
                    <a:pt x="44" y="106"/>
                  </a:lnTo>
                  <a:lnTo>
                    <a:pt x="42" y="106"/>
                  </a:lnTo>
                  <a:lnTo>
                    <a:pt x="42" y="106"/>
                  </a:lnTo>
                  <a:lnTo>
                    <a:pt x="38" y="106"/>
                  </a:lnTo>
                  <a:lnTo>
                    <a:pt x="38" y="106"/>
                  </a:lnTo>
                  <a:lnTo>
                    <a:pt x="36" y="105"/>
                  </a:lnTo>
                  <a:lnTo>
                    <a:pt x="33" y="104"/>
                  </a:lnTo>
                  <a:lnTo>
                    <a:pt x="29" y="100"/>
                  </a:lnTo>
                  <a:lnTo>
                    <a:pt x="29" y="100"/>
                  </a:lnTo>
                  <a:lnTo>
                    <a:pt x="28" y="99"/>
                  </a:lnTo>
                  <a:lnTo>
                    <a:pt x="28" y="99"/>
                  </a:lnTo>
                  <a:lnTo>
                    <a:pt x="18" y="92"/>
                  </a:lnTo>
                  <a:lnTo>
                    <a:pt x="11" y="83"/>
                  </a:lnTo>
                  <a:lnTo>
                    <a:pt x="4" y="73"/>
                  </a:lnTo>
                  <a:lnTo>
                    <a:pt x="1" y="62"/>
                  </a:lnTo>
                  <a:lnTo>
                    <a:pt x="1" y="62"/>
                  </a:lnTo>
                  <a:lnTo>
                    <a:pt x="0" y="52"/>
                  </a:lnTo>
                  <a:lnTo>
                    <a:pt x="0" y="42"/>
                  </a:lnTo>
                  <a:lnTo>
                    <a:pt x="3" y="33"/>
                  </a:lnTo>
                  <a:lnTo>
                    <a:pt x="7" y="26"/>
                  </a:lnTo>
                  <a:lnTo>
                    <a:pt x="7" y="26"/>
                  </a:lnTo>
                  <a:lnTo>
                    <a:pt x="11" y="21"/>
                  </a:lnTo>
                  <a:lnTo>
                    <a:pt x="15" y="18"/>
                  </a:lnTo>
                  <a:lnTo>
                    <a:pt x="24" y="10"/>
                  </a:lnTo>
                  <a:lnTo>
                    <a:pt x="35" y="5"/>
                  </a:lnTo>
                  <a:lnTo>
                    <a:pt x="49" y="1"/>
                  </a:lnTo>
                  <a:lnTo>
                    <a:pt x="49" y="1"/>
                  </a:lnTo>
                  <a:lnTo>
                    <a:pt x="54" y="0"/>
                  </a:lnTo>
                  <a:lnTo>
                    <a:pt x="58" y="0"/>
                  </a:lnTo>
                  <a:lnTo>
                    <a:pt x="58" y="0"/>
                  </a:lnTo>
                  <a:lnTo>
                    <a:pt x="61" y="0"/>
                  </a:lnTo>
                  <a:lnTo>
                    <a:pt x="63" y="0"/>
                  </a:lnTo>
                  <a:lnTo>
                    <a:pt x="63" y="0"/>
                  </a:lnTo>
                  <a:lnTo>
                    <a:pt x="71" y="0"/>
                  </a:lnTo>
                  <a:lnTo>
                    <a:pt x="80" y="1"/>
                  </a:lnTo>
                  <a:lnTo>
                    <a:pt x="80" y="1"/>
                  </a:lnTo>
                  <a:lnTo>
                    <a:pt x="89" y="4"/>
                  </a:lnTo>
                  <a:lnTo>
                    <a:pt x="96" y="7"/>
                  </a:lnTo>
                  <a:lnTo>
                    <a:pt x="102" y="11"/>
                  </a:lnTo>
                  <a:lnTo>
                    <a:pt x="108" y="16"/>
                  </a:lnTo>
                  <a:lnTo>
                    <a:pt x="112" y="21"/>
                  </a:lnTo>
                  <a:lnTo>
                    <a:pt x="115" y="25"/>
                  </a:lnTo>
                  <a:lnTo>
                    <a:pt x="119" y="35"/>
                  </a:lnTo>
                  <a:lnTo>
                    <a:pt x="119" y="35"/>
                  </a:lnTo>
                  <a:lnTo>
                    <a:pt x="120" y="43"/>
                  </a:lnTo>
                  <a:lnTo>
                    <a:pt x="121" y="52"/>
                  </a:lnTo>
                  <a:lnTo>
                    <a:pt x="120" y="60"/>
                  </a:lnTo>
                  <a:lnTo>
                    <a:pt x="119" y="68"/>
                  </a:lnTo>
                  <a:lnTo>
                    <a:pt x="116" y="76"/>
                  </a:lnTo>
                  <a:lnTo>
                    <a:pt x="113" y="84"/>
                  </a:lnTo>
                  <a:lnTo>
                    <a:pt x="109" y="91"/>
                  </a:lnTo>
                  <a:lnTo>
                    <a:pt x="104" y="97"/>
                  </a:lnTo>
                  <a:lnTo>
                    <a:pt x="99" y="100"/>
                  </a:lnTo>
                  <a:lnTo>
                    <a:pt x="99" y="103"/>
                  </a:lnTo>
                  <a:lnTo>
                    <a:pt x="99" y="103"/>
                  </a:lnTo>
                  <a:lnTo>
                    <a:pt x="97" y="103"/>
                  </a:lnTo>
                  <a:lnTo>
                    <a:pt x="93" y="105"/>
                  </a:lnTo>
                  <a:lnTo>
                    <a:pt x="93" y="105"/>
                  </a:lnTo>
                  <a:lnTo>
                    <a:pt x="85" y="109"/>
                  </a:lnTo>
                  <a:lnTo>
                    <a:pt x="77" y="109"/>
                  </a:lnTo>
                  <a:lnTo>
                    <a:pt x="76" y="109"/>
                  </a:lnTo>
                  <a:lnTo>
                    <a:pt x="76" y="109"/>
                  </a:lnTo>
                  <a:lnTo>
                    <a:pt x="66" y="110"/>
                  </a:lnTo>
                  <a:lnTo>
                    <a:pt x="66" y="110"/>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94" name="Freeform 831"/>
            <p:cNvSpPr/>
            <p:nvPr/>
          </p:nvSpPr>
          <p:spPr bwMode="auto">
            <a:xfrm>
              <a:off x="6656388" y="1506538"/>
              <a:ext cx="73025" cy="68263"/>
            </a:xfrm>
            <a:custGeom>
              <a:avLst/>
              <a:gdLst/>
              <a:ahLst/>
              <a:cxnLst>
                <a:cxn ang="0">
                  <a:pos x="62" y="128"/>
                </a:cxn>
                <a:cxn ang="0">
                  <a:pos x="46" y="124"/>
                </a:cxn>
                <a:cxn ang="0">
                  <a:pos x="42" y="122"/>
                </a:cxn>
                <a:cxn ang="0">
                  <a:pos x="30" y="109"/>
                </a:cxn>
                <a:cxn ang="0">
                  <a:pos x="18" y="85"/>
                </a:cxn>
                <a:cxn ang="0">
                  <a:pos x="15" y="79"/>
                </a:cxn>
                <a:cxn ang="0">
                  <a:pos x="11" y="75"/>
                </a:cxn>
                <a:cxn ang="0">
                  <a:pos x="4" y="64"/>
                </a:cxn>
                <a:cxn ang="0">
                  <a:pos x="0" y="51"/>
                </a:cxn>
                <a:cxn ang="0">
                  <a:pos x="3" y="39"/>
                </a:cxn>
                <a:cxn ang="0">
                  <a:pos x="6" y="34"/>
                </a:cxn>
                <a:cxn ang="0">
                  <a:pos x="18" y="20"/>
                </a:cxn>
                <a:cxn ang="0">
                  <a:pos x="35" y="10"/>
                </a:cxn>
                <a:cxn ang="0">
                  <a:pos x="53" y="3"/>
                </a:cxn>
                <a:cxn ang="0">
                  <a:pos x="72" y="0"/>
                </a:cxn>
                <a:cxn ang="0">
                  <a:pos x="80" y="1"/>
                </a:cxn>
                <a:cxn ang="0">
                  <a:pos x="94" y="6"/>
                </a:cxn>
                <a:cxn ang="0">
                  <a:pos x="102" y="13"/>
                </a:cxn>
                <a:cxn ang="0">
                  <a:pos x="105" y="14"/>
                </a:cxn>
                <a:cxn ang="0">
                  <a:pos x="114" y="18"/>
                </a:cxn>
                <a:cxn ang="0">
                  <a:pos x="122" y="26"/>
                </a:cxn>
                <a:cxn ang="0">
                  <a:pos x="135" y="45"/>
                </a:cxn>
                <a:cxn ang="0">
                  <a:pos x="138" y="56"/>
                </a:cxn>
                <a:cxn ang="0">
                  <a:pos x="139" y="70"/>
                </a:cxn>
                <a:cxn ang="0">
                  <a:pos x="136" y="81"/>
                </a:cxn>
                <a:cxn ang="0">
                  <a:pos x="134" y="86"/>
                </a:cxn>
                <a:cxn ang="0">
                  <a:pos x="120" y="98"/>
                </a:cxn>
                <a:cxn ang="0">
                  <a:pos x="104" y="104"/>
                </a:cxn>
                <a:cxn ang="0">
                  <a:pos x="96" y="109"/>
                </a:cxn>
                <a:cxn ang="0">
                  <a:pos x="90" y="116"/>
                </a:cxn>
                <a:cxn ang="0">
                  <a:pos x="84" y="121"/>
                </a:cxn>
                <a:cxn ang="0">
                  <a:pos x="70" y="128"/>
                </a:cxn>
                <a:cxn ang="0">
                  <a:pos x="62" y="128"/>
                </a:cxn>
              </a:cxnLst>
              <a:rect l="0" t="0" r="r" b="b"/>
              <a:pathLst>
                <a:path w="139" h="128">
                  <a:moveTo>
                    <a:pt x="62" y="128"/>
                  </a:moveTo>
                  <a:lnTo>
                    <a:pt x="62" y="128"/>
                  </a:lnTo>
                  <a:lnTo>
                    <a:pt x="54" y="127"/>
                  </a:lnTo>
                  <a:lnTo>
                    <a:pt x="46" y="124"/>
                  </a:lnTo>
                  <a:lnTo>
                    <a:pt x="46" y="124"/>
                  </a:lnTo>
                  <a:lnTo>
                    <a:pt x="42" y="122"/>
                  </a:lnTo>
                  <a:lnTo>
                    <a:pt x="38" y="118"/>
                  </a:lnTo>
                  <a:lnTo>
                    <a:pt x="30" y="109"/>
                  </a:lnTo>
                  <a:lnTo>
                    <a:pt x="24" y="98"/>
                  </a:lnTo>
                  <a:lnTo>
                    <a:pt x="18" y="85"/>
                  </a:lnTo>
                  <a:lnTo>
                    <a:pt x="17" y="81"/>
                  </a:lnTo>
                  <a:lnTo>
                    <a:pt x="15" y="79"/>
                  </a:lnTo>
                  <a:lnTo>
                    <a:pt x="15" y="79"/>
                  </a:lnTo>
                  <a:lnTo>
                    <a:pt x="11" y="75"/>
                  </a:lnTo>
                  <a:lnTo>
                    <a:pt x="7" y="70"/>
                  </a:lnTo>
                  <a:lnTo>
                    <a:pt x="4" y="64"/>
                  </a:lnTo>
                  <a:lnTo>
                    <a:pt x="2" y="58"/>
                  </a:lnTo>
                  <a:lnTo>
                    <a:pt x="0" y="51"/>
                  </a:lnTo>
                  <a:lnTo>
                    <a:pt x="0" y="45"/>
                  </a:lnTo>
                  <a:lnTo>
                    <a:pt x="3" y="39"/>
                  </a:lnTo>
                  <a:lnTo>
                    <a:pt x="6" y="34"/>
                  </a:lnTo>
                  <a:lnTo>
                    <a:pt x="6" y="34"/>
                  </a:lnTo>
                  <a:lnTo>
                    <a:pt x="11" y="27"/>
                  </a:lnTo>
                  <a:lnTo>
                    <a:pt x="18" y="20"/>
                  </a:lnTo>
                  <a:lnTo>
                    <a:pt x="26" y="15"/>
                  </a:lnTo>
                  <a:lnTo>
                    <a:pt x="35" y="10"/>
                  </a:lnTo>
                  <a:lnTo>
                    <a:pt x="44" y="6"/>
                  </a:lnTo>
                  <a:lnTo>
                    <a:pt x="53" y="3"/>
                  </a:lnTo>
                  <a:lnTo>
                    <a:pt x="62" y="1"/>
                  </a:lnTo>
                  <a:lnTo>
                    <a:pt x="72" y="0"/>
                  </a:lnTo>
                  <a:lnTo>
                    <a:pt x="72" y="0"/>
                  </a:lnTo>
                  <a:lnTo>
                    <a:pt x="80" y="1"/>
                  </a:lnTo>
                  <a:lnTo>
                    <a:pt x="87" y="3"/>
                  </a:lnTo>
                  <a:lnTo>
                    <a:pt x="94" y="6"/>
                  </a:lnTo>
                  <a:lnTo>
                    <a:pt x="100" y="11"/>
                  </a:lnTo>
                  <a:lnTo>
                    <a:pt x="102" y="13"/>
                  </a:lnTo>
                  <a:lnTo>
                    <a:pt x="105" y="14"/>
                  </a:lnTo>
                  <a:lnTo>
                    <a:pt x="105" y="14"/>
                  </a:lnTo>
                  <a:lnTo>
                    <a:pt x="114" y="18"/>
                  </a:lnTo>
                  <a:lnTo>
                    <a:pt x="114" y="18"/>
                  </a:lnTo>
                  <a:lnTo>
                    <a:pt x="118" y="22"/>
                  </a:lnTo>
                  <a:lnTo>
                    <a:pt x="122" y="26"/>
                  </a:lnTo>
                  <a:lnTo>
                    <a:pt x="130" y="35"/>
                  </a:lnTo>
                  <a:lnTo>
                    <a:pt x="135" y="45"/>
                  </a:lnTo>
                  <a:lnTo>
                    <a:pt x="138" y="56"/>
                  </a:lnTo>
                  <a:lnTo>
                    <a:pt x="138" y="56"/>
                  </a:lnTo>
                  <a:lnTo>
                    <a:pt x="139" y="63"/>
                  </a:lnTo>
                  <a:lnTo>
                    <a:pt x="139" y="70"/>
                  </a:lnTo>
                  <a:lnTo>
                    <a:pt x="137" y="78"/>
                  </a:lnTo>
                  <a:lnTo>
                    <a:pt x="136" y="81"/>
                  </a:lnTo>
                  <a:lnTo>
                    <a:pt x="134" y="86"/>
                  </a:lnTo>
                  <a:lnTo>
                    <a:pt x="134" y="86"/>
                  </a:lnTo>
                  <a:lnTo>
                    <a:pt x="128" y="92"/>
                  </a:lnTo>
                  <a:lnTo>
                    <a:pt x="120" y="98"/>
                  </a:lnTo>
                  <a:lnTo>
                    <a:pt x="113" y="101"/>
                  </a:lnTo>
                  <a:lnTo>
                    <a:pt x="104" y="104"/>
                  </a:lnTo>
                  <a:lnTo>
                    <a:pt x="99" y="105"/>
                  </a:lnTo>
                  <a:lnTo>
                    <a:pt x="96" y="109"/>
                  </a:lnTo>
                  <a:lnTo>
                    <a:pt x="96" y="109"/>
                  </a:lnTo>
                  <a:lnTo>
                    <a:pt x="90" y="116"/>
                  </a:lnTo>
                  <a:lnTo>
                    <a:pt x="90" y="116"/>
                  </a:lnTo>
                  <a:lnTo>
                    <a:pt x="84" y="121"/>
                  </a:lnTo>
                  <a:lnTo>
                    <a:pt x="78" y="125"/>
                  </a:lnTo>
                  <a:lnTo>
                    <a:pt x="70" y="128"/>
                  </a:lnTo>
                  <a:lnTo>
                    <a:pt x="62" y="128"/>
                  </a:lnTo>
                  <a:lnTo>
                    <a:pt x="62" y="128"/>
                  </a:lnTo>
                  <a:close/>
                </a:path>
              </a:pathLst>
            </a:custGeom>
            <a:grpFill/>
            <a:ln w="9525">
              <a:noFill/>
              <a:round/>
            </a:ln>
          </p:spPr>
          <p:txBody>
            <a:bodyPr vert="horz" wrap="square" lIns="121920" tIns="60960" rIns="121920" bIns="60960" numCol="1" anchor="t" anchorCtr="0" compatLnSpc="1"/>
            <a:lstStyle/>
            <a:p>
              <a:endParaRPr lang="zh-CN" altLang="en-US" sz="2400"/>
            </a:p>
          </p:txBody>
        </p:sp>
      </p:grpSp>
      <p:grpSp>
        <p:nvGrpSpPr>
          <p:cNvPr id="95" name="组合 94"/>
          <p:cNvGrpSpPr/>
          <p:nvPr/>
        </p:nvGrpSpPr>
        <p:grpSpPr>
          <a:xfrm>
            <a:off x="3711820" y="1554613"/>
            <a:ext cx="1538290" cy="1373843"/>
            <a:chOff x="6208713" y="1243013"/>
            <a:chExt cx="706438" cy="620713"/>
          </a:xfrm>
          <a:solidFill>
            <a:srgbClr val="FFAD02"/>
          </a:solidFill>
        </p:grpSpPr>
        <p:sp>
          <p:nvSpPr>
            <p:cNvPr id="96" name="Freeform 804"/>
            <p:cNvSpPr/>
            <p:nvPr/>
          </p:nvSpPr>
          <p:spPr bwMode="auto">
            <a:xfrm>
              <a:off x="6270626" y="1622425"/>
              <a:ext cx="26988" cy="68263"/>
            </a:xfrm>
            <a:custGeom>
              <a:avLst/>
              <a:gdLst/>
              <a:ahLst/>
              <a:cxnLst>
                <a:cxn ang="0">
                  <a:pos x="51" y="5"/>
                </a:cxn>
                <a:cxn ang="0">
                  <a:pos x="51" y="5"/>
                </a:cxn>
                <a:cxn ang="0">
                  <a:pos x="50" y="3"/>
                </a:cxn>
                <a:cxn ang="0">
                  <a:pos x="49" y="1"/>
                </a:cxn>
                <a:cxn ang="0">
                  <a:pos x="48" y="1"/>
                </a:cxn>
                <a:cxn ang="0">
                  <a:pos x="46" y="0"/>
                </a:cxn>
                <a:cxn ang="0">
                  <a:pos x="44" y="1"/>
                </a:cxn>
                <a:cxn ang="0">
                  <a:pos x="43" y="1"/>
                </a:cxn>
                <a:cxn ang="0">
                  <a:pos x="42" y="3"/>
                </a:cxn>
                <a:cxn ang="0">
                  <a:pos x="41" y="5"/>
                </a:cxn>
                <a:cxn ang="0">
                  <a:pos x="41" y="5"/>
                </a:cxn>
                <a:cxn ang="0">
                  <a:pos x="40" y="14"/>
                </a:cxn>
                <a:cxn ang="0">
                  <a:pos x="37" y="25"/>
                </a:cxn>
                <a:cxn ang="0">
                  <a:pos x="34" y="35"/>
                </a:cxn>
                <a:cxn ang="0">
                  <a:pos x="30" y="44"/>
                </a:cxn>
                <a:cxn ang="0">
                  <a:pos x="21" y="64"/>
                </a:cxn>
                <a:cxn ang="0">
                  <a:pos x="13" y="82"/>
                </a:cxn>
                <a:cxn ang="0">
                  <a:pos x="13" y="82"/>
                </a:cxn>
                <a:cxn ang="0">
                  <a:pos x="9" y="92"/>
                </a:cxn>
                <a:cxn ang="0">
                  <a:pos x="3" y="105"/>
                </a:cxn>
                <a:cxn ang="0">
                  <a:pos x="1" y="112"/>
                </a:cxn>
                <a:cxn ang="0">
                  <a:pos x="0" y="119"/>
                </a:cxn>
                <a:cxn ang="0">
                  <a:pos x="1" y="124"/>
                </a:cxn>
                <a:cxn ang="0">
                  <a:pos x="2" y="126"/>
                </a:cxn>
                <a:cxn ang="0">
                  <a:pos x="4" y="128"/>
                </a:cxn>
                <a:cxn ang="0">
                  <a:pos x="4" y="128"/>
                </a:cxn>
                <a:cxn ang="0">
                  <a:pos x="6" y="129"/>
                </a:cxn>
                <a:cxn ang="0">
                  <a:pos x="9" y="129"/>
                </a:cxn>
                <a:cxn ang="0">
                  <a:pos x="12" y="128"/>
                </a:cxn>
                <a:cxn ang="0">
                  <a:pos x="13" y="126"/>
                </a:cxn>
                <a:cxn ang="0">
                  <a:pos x="13" y="125"/>
                </a:cxn>
                <a:cxn ang="0">
                  <a:pos x="13" y="123"/>
                </a:cxn>
                <a:cxn ang="0">
                  <a:pos x="11" y="122"/>
                </a:cxn>
                <a:cxn ang="0">
                  <a:pos x="11" y="122"/>
                </a:cxn>
                <a:cxn ang="0">
                  <a:pos x="11" y="120"/>
                </a:cxn>
                <a:cxn ang="0">
                  <a:pos x="10" y="117"/>
                </a:cxn>
                <a:cxn ang="0">
                  <a:pos x="11" y="109"/>
                </a:cxn>
                <a:cxn ang="0">
                  <a:pos x="14" y="100"/>
                </a:cxn>
                <a:cxn ang="0">
                  <a:pos x="19" y="90"/>
                </a:cxn>
                <a:cxn ang="0">
                  <a:pos x="27" y="69"/>
                </a:cxn>
                <a:cxn ang="0">
                  <a:pos x="33" y="58"/>
                </a:cxn>
                <a:cxn ang="0">
                  <a:pos x="33" y="58"/>
                </a:cxn>
                <a:cxn ang="0">
                  <a:pos x="43" y="36"/>
                </a:cxn>
                <a:cxn ang="0">
                  <a:pos x="46" y="26"/>
                </a:cxn>
                <a:cxn ang="0">
                  <a:pos x="49" y="14"/>
                </a:cxn>
                <a:cxn ang="0">
                  <a:pos x="49" y="14"/>
                </a:cxn>
                <a:cxn ang="0">
                  <a:pos x="50" y="13"/>
                </a:cxn>
                <a:cxn ang="0">
                  <a:pos x="51" y="11"/>
                </a:cxn>
                <a:cxn ang="0">
                  <a:pos x="51" y="5"/>
                </a:cxn>
              </a:cxnLst>
              <a:rect l="0" t="0" r="r" b="b"/>
              <a:pathLst>
                <a:path w="51" h="129">
                  <a:moveTo>
                    <a:pt x="51" y="5"/>
                  </a:moveTo>
                  <a:lnTo>
                    <a:pt x="51" y="5"/>
                  </a:lnTo>
                  <a:lnTo>
                    <a:pt x="50" y="3"/>
                  </a:lnTo>
                  <a:lnTo>
                    <a:pt x="49" y="1"/>
                  </a:lnTo>
                  <a:lnTo>
                    <a:pt x="48" y="1"/>
                  </a:lnTo>
                  <a:lnTo>
                    <a:pt x="46" y="0"/>
                  </a:lnTo>
                  <a:lnTo>
                    <a:pt x="44" y="1"/>
                  </a:lnTo>
                  <a:lnTo>
                    <a:pt x="43" y="1"/>
                  </a:lnTo>
                  <a:lnTo>
                    <a:pt x="42" y="3"/>
                  </a:lnTo>
                  <a:lnTo>
                    <a:pt x="41" y="5"/>
                  </a:lnTo>
                  <a:lnTo>
                    <a:pt x="41" y="5"/>
                  </a:lnTo>
                  <a:lnTo>
                    <a:pt x="40" y="14"/>
                  </a:lnTo>
                  <a:lnTo>
                    <a:pt x="37" y="25"/>
                  </a:lnTo>
                  <a:lnTo>
                    <a:pt x="34" y="35"/>
                  </a:lnTo>
                  <a:lnTo>
                    <a:pt x="30" y="44"/>
                  </a:lnTo>
                  <a:lnTo>
                    <a:pt x="21" y="64"/>
                  </a:lnTo>
                  <a:lnTo>
                    <a:pt x="13" y="82"/>
                  </a:lnTo>
                  <a:lnTo>
                    <a:pt x="13" y="82"/>
                  </a:lnTo>
                  <a:lnTo>
                    <a:pt x="9" y="92"/>
                  </a:lnTo>
                  <a:lnTo>
                    <a:pt x="3" y="105"/>
                  </a:lnTo>
                  <a:lnTo>
                    <a:pt x="1" y="112"/>
                  </a:lnTo>
                  <a:lnTo>
                    <a:pt x="0" y="119"/>
                  </a:lnTo>
                  <a:lnTo>
                    <a:pt x="1" y="124"/>
                  </a:lnTo>
                  <a:lnTo>
                    <a:pt x="2" y="126"/>
                  </a:lnTo>
                  <a:lnTo>
                    <a:pt x="4" y="128"/>
                  </a:lnTo>
                  <a:lnTo>
                    <a:pt x="4" y="128"/>
                  </a:lnTo>
                  <a:lnTo>
                    <a:pt x="6" y="129"/>
                  </a:lnTo>
                  <a:lnTo>
                    <a:pt x="9" y="129"/>
                  </a:lnTo>
                  <a:lnTo>
                    <a:pt x="12" y="128"/>
                  </a:lnTo>
                  <a:lnTo>
                    <a:pt x="13" y="126"/>
                  </a:lnTo>
                  <a:lnTo>
                    <a:pt x="13" y="125"/>
                  </a:lnTo>
                  <a:lnTo>
                    <a:pt x="13" y="123"/>
                  </a:lnTo>
                  <a:lnTo>
                    <a:pt x="11" y="122"/>
                  </a:lnTo>
                  <a:lnTo>
                    <a:pt x="11" y="122"/>
                  </a:lnTo>
                  <a:lnTo>
                    <a:pt x="11" y="120"/>
                  </a:lnTo>
                  <a:lnTo>
                    <a:pt x="10" y="117"/>
                  </a:lnTo>
                  <a:lnTo>
                    <a:pt x="11" y="109"/>
                  </a:lnTo>
                  <a:lnTo>
                    <a:pt x="14" y="100"/>
                  </a:lnTo>
                  <a:lnTo>
                    <a:pt x="19" y="90"/>
                  </a:lnTo>
                  <a:lnTo>
                    <a:pt x="27" y="69"/>
                  </a:lnTo>
                  <a:lnTo>
                    <a:pt x="33" y="58"/>
                  </a:lnTo>
                  <a:lnTo>
                    <a:pt x="33" y="58"/>
                  </a:lnTo>
                  <a:lnTo>
                    <a:pt x="43" y="36"/>
                  </a:lnTo>
                  <a:lnTo>
                    <a:pt x="46" y="26"/>
                  </a:lnTo>
                  <a:lnTo>
                    <a:pt x="49" y="14"/>
                  </a:lnTo>
                  <a:lnTo>
                    <a:pt x="49" y="14"/>
                  </a:lnTo>
                  <a:lnTo>
                    <a:pt x="50" y="13"/>
                  </a:lnTo>
                  <a:lnTo>
                    <a:pt x="51" y="11"/>
                  </a:lnTo>
                  <a:lnTo>
                    <a:pt x="51" y="5"/>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97" name="Freeform 805"/>
            <p:cNvSpPr/>
            <p:nvPr/>
          </p:nvSpPr>
          <p:spPr bwMode="auto">
            <a:xfrm>
              <a:off x="6315076" y="1671638"/>
              <a:ext cx="15875" cy="41275"/>
            </a:xfrm>
            <a:custGeom>
              <a:avLst/>
              <a:gdLst/>
              <a:ahLst/>
              <a:cxnLst>
                <a:cxn ang="0">
                  <a:pos x="20" y="3"/>
                </a:cxn>
                <a:cxn ang="0">
                  <a:pos x="20" y="3"/>
                </a:cxn>
                <a:cxn ang="0">
                  <a:pos x="7" y="38"/>
                </a:cxn>
                <a:cxn ang="0">
                  <a:pos x="2" y="56"/>
                </a:cxn>
                <a:cxn ang="0">
                  <a:pos x="1" y="65"/>
                </a:cxn>
                <a:cxn ang="0">
                  <a:pos x="0" y="74"/>
                </a:cxn>
                <a:cxn ang="0">
                  <a:pos x="0" y="74"/>
                </a:cxn>
                <a:cxn ang="0">
                  <a:pos x="1" y="76"/>
                </a:cxn>
                <a:cxn ang="0">
                  <a:pos x="2" y="77"/>
                </a:cxn>
                <a:cxn ang="0">
                  <a:pos x="3" y="78"/>
                </a:cxn>
                <a:cxn ang="0">
                  <a:pos x="5" y="78"/>
                </a:cxn>
                <a:cxn ang="0">
                  <a:pos x="6" y="78"/>
                </a:cxn>
                <a:cxn ang="0">
                  <a:pos x="8" y="77"/>
                </a:cxn>
                <a:cxn ang="0">
                  <a:pos x="9" y="76"/>
                </a:cxn>
                <a:cxn ang="0">
                  <a:pos x="9" y="74"/>
                </a:cxn>
                <a:cxn ang="0">
                  <a:pos x="9" y="74"/>
                </a:cxn>
                <a:cxn ang="0">
                  <a:pos x="10" y="65"/>
                </a:cxn>
                <a:cxn ang="0">
                  <a:pos x="11" y="57"/>
                </a:cxn>
                <a:cxn ang="0">
                  <a:pos x="16" y="39"/>
                </a:cxn>
                <a:cxn ang="0">
                  <a:pos x="29" y="6"/>
                </a:cxn>
                <a:cxn ang="0">
                  <a:pos x="29" y="6"/>
                </a:cxn>
                <a:cxn ang="0">
                  <a:pos x="29" y="4"/>
                </a:cxn>
                <a:cxn ang="0">
                  <a:pos x="28" y="2"/>
                </a:cxn>
                <a:cxn ang="0">
                  <a:pos x="27" y="1"/>
                </a:cxn>
                <a:cxn ang="0">
                  <a:pos x="26" y="0"/>
                </a:cxn>
                <a:cxn ang="0">
                  <a:pos x="24" y="0"/>
                </a:cxn>
                <a:cxn ang="0">
                  <a:pos x="22" y="1"/>
                </a:cxn>
                <a:cxn ang="0">
                  <a:pos x="21" y="2"/>
                </a:cxn>
                <a:cxn ang="0">
                  <a:pos x="20" y="3"/>
                </a:cxn>
                <a:cxn ang="0">
                  <a:pos x="20" y="3"/>
                </a:cxn>
              </a:cxnLst>
              <a:rect l="0" t="0" r="r" b="b"/>
              <a:pathLst>
                <a:path w="29" h="78">
                  <a:moveTo>
                    <a:pt x="20" y="3"/>
                  </a:moveTo>
                  <a:lnTo>
                    <a:pt x="20" y="3"/>
                  </a:lnTo>
                  <a:lnTo>
                    <a:pt x="7" y="38"/>
                  </a:lnTo>
                  <a:lnTo>
                    <a:pt x="2" y="56"/>
                  </a:lnTo>
                  <a:lnTo>
                    <a:pt x="1" y="65"/>
                  </a:lnTo>
                  <a:lnTo>
                    <a:pt x="0" y="74"/>
                  </a:lnTo>
                  <a:lnTo>
                    <a:pt x="0" y="74"/>
                  </a:lnTo>
                  <a:lnTo>
                    <a:pt x="1" y="76"/>
                  </a:lnTo>
                  <a:lnTo>
                    <a:pt x="2" y="77"/>
                  </a:lnTo>
                  <a:lnTo>
                    <a:pt x="3" y="78"/>
                  </a:lnTo>
                  <a:lnTo>
                    <a:pt x="5" y="78"/>
                  </a:lnTo>
                  <a:lnTo>
                    <a:pt x="6" y="78"/>
                  </a:lnTo>
                  <a:lnTo>
                    <a:pt x="8" y="77"/>
                  </a:lnTo>
                  <a:lnTo>
                    <a:pt x="9" y="76"/>
                  </a:lnTo>
                  <a:lnTo>
                    <a:pt x="9" y="74"/>
                  </a:lnTo>
                  <a:lnTo>
                    <a:pt x="9" y="74"/>
                  </a:lnTo>
                  <a:lnTo>
                    <a:pt x="10" y="65"/>
                  </a:lnTo>
                  <a:lnTo>
                    <a:pt x="11" y="57"/>
                  </a:lnTo>
                  <a:lnTo>
                    <a:pt x="16" y="39"/>
                  </a:lnTo>
                  <a:lnTo>
                    <a:pt x="29" y="6"/>
                  </a:lnTo>
                  <a:lnTo>
                    <a:pt x="29" y="6"/>
                  </a:lnTo>
                  <a:lnTo>
                    <a:pt x="29" y="4"/>
                  </a:lnTo>
                  <a:lnTo>
                    <a:pt x="28" y="2"/>
                  </a:lnTo>
                  <a:lnTo>
                    <a:pt x="27" y="1"/>
                  </a:lnTo>
                  <a:lnTo>
                    <a:pt x="26" y="0"/>
                  </a:lnTo>
                  <a:lnTo>
                    <a:pt x="24" y="0"/>
                  </a:lnTo>
                  <a:lnTo>
                    <a:pt x="22" y="1"/>
                  </a:lnTo>
                  <a:lnTo>
                    <a:pt x="21" y="2"/>
                  </a:lnTo>
                  <a:lnTo>
                    <a:pt x="20" y="3"/>
                  </a:lnTo>
                  <a:lnTo>
                    <a:pt x="20"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98" name="Freeform 806"/>
            <p:cNvSpPr/>
            <p:nvPr/>
          </p:nvSpPr>
          <p:spPr bwMode="auto">
            <a:xfrm>
              <a:off x="6359526" y="1677988"/>
              <a:ext cx="20638" cy="69850"/>
            </a:xfrm>
            <a:custGeom>
              <a:avLst/>
              <a:gdLst/>
              <a:ahLst/>
              <a:cxnLst>
                <a:cxn ang="0">
                  <a:pos x="32" y="4"/>
                </a:cxn>
                <a:cxn ang="0">
                  <a:pos x="32" y="4"/>
                </a:cxn>
                <a:cxn ang="0">
                  <a:pos x="20" y="33"/>
                </a:cxn>
                <a:cxn ang="0">
                  <a:pos x="11" y="63"/>
                </a:cxn>
                <a:cxn ang="0">
                  <a:pos x="6" y="79"/>
                </a:cxn>
                <a:cxn ang="0">
                  <a:pos x="3" y="94"/>
                </a:cxn>
                <a:cxn ang="0">
                  <a:pos x="1" y="110"/>
                </a:cxn>
                <a:cxn ang="0">
                  <a:pos x="0" y="125"/>
                </a:cxn>
                <a:cxn ang="0">
                  <a:pos x="0" y="125"/>
                </a:cxn>
                <a:cxn ang="0">
                  <a:pos x="0" y="127"/>
                </a:cxn>
                <a:cxn ang="0">
                  <a:pos x="1" y="128"/>
                </a:cxn>
                <a:cxn ang="0">
                  <a:pos x="3" y="129"/>
                </a:cxn>
                <a:cxn ang="0">
                  <a:pos x="4" y="130"/>
                </a:cxn>
                <a:cxn ang="0">
                  <a:pos x="6" y="129"/>
                </a:cxn>
                <a:cxn ang="0">
                  <a:pos x="7" y="128"/>
                </a:cxn>
                <a:cxn ang="0">
                  <a:pos x="9" y="127"/>
                </a:cxn>
                <a:cxn ang="0">
                  <a:pos x="9" y="125"/>
                </a:cxn>
                <a:cxn ang="0">
                  <a:pos x="9" y="125"/>
                </a:cxn>
                <a:cxn ang="0">
                  <a:pos x="10" y="110"/>
                </a:cxn>
                <a:cxn ang="0">
                  <a:pos x="12" y="94"/>
                </a:cxn>
                <a:cxn ang="0">
                  <a:pos x="16" y="80"/>
                </a:cxn>
                <a:cxn ang="0">
                  <a:pos x="20" y="64"/>
                </a:cxn>
                <a:cxn ang="0">
                  <a:pos x="30" y="35"/>
                </a:cxn>
                <a:cxn ang="0">
                  <a:pos x="40" y="6"/>
                </a:cxn>
                <a:cxn ang="0">
                  <a:pos x="40" y="6"/>
                </a:cxn>
                <a:cxn ang="0">
                  <a:pos x="41" y="4"/>
                </a:cxn>
                <a:cxn ang="0">
                  <a:pos x="40" y="2"/>
                </a:cxn>
                <a:cxn ang="0">
                  <a:pos x="39" y="1"/>
                </a:cxn>
                <a:cxn ang="0">
                  <a:pos x="37" y="1"/>
                </a:cxn>
                <a:cxn ang="0">
                  <a:pos x="36" y="0"/>
                </a:cxn>
                <a:cxn ang="0">
                  <a:pos x="34" y="1"/>
                </a:cxn>
                <a:cxn ang="0">
                  <a:pos x="33" y="2"/>
                </a:cxn>
                <a:cxn ang="0">
                  <a:pos x="32" y="4"/>
                </a:cxn>
                <a:cxn ang="0">
                  <a:pos x="32" y="4"/>
                </a:cxn>
              </a:cxnLst>
              <a:rect l="0" t="0" r="r" b="b"/>
              <a:pathLst>
                <a:path w="41" h="130">
                  <a:moveTo>
                    <a:pt x="32" y="4"/>
                  </a:moveTo>
                  <a:lnTo>
                    <a:pt x="32" y="4"/>
                  </a:lnTo>
                  <a:lnTo>
                    <a:pt x="20" y="33"/>
                  </a:lnTo>
                  <a:lnTo>
                    <a:pt x="11" y="63"/>
                  </a:lnTo>
                  <a:lnTo>
                    <a:pt x="6" y="79"/>
                  </a:lnTo>
                  <a:lnTo>
                    <a:pt x="3" y="94"/>
                  </a:lnTo>
                  <a:lnTo>
                    <a:pt x="1" y="110"/>
                  </a:lnTo>
                  <a:lnTo>
                    <a:pt x="0" y="125"/>
                  </a:lnTo>
                  <a:lnTo>
                    <a:pt x="0" y="125"/>
                  </a:lnTo>
                  <a:lnTo>
                    <a:pt x="0" y="127"/>
                  </a:lnTo>
                  <a:lnTo>
                    <a:pt x="1" y="128"/>
                  </a:lnTo>
                  <a:lnTo>
                    <a:pt x="3" y="129"/>
                  </a:lnTo>
                  <a:lnTo>
                    <a:pt x="4" y="130"/>
                  </a:lnTo>
                  <a:lnTo>
                    <a:pt x="6" y="129"/>
                  </a:lnTo>
                  <a:lnTo>
                    <a:pt x="7" y="128"/>
                  </a:lnTo>
                  <a:lnTo>
                    <a:pt x="9" y="127"/>
                  </a:lnTo>
                  <a:lnTo>
                    <a:pt x="9" y="125"/>
                  </a:lnTo>
                  <a:lnTo>
                    <a:pt x="9" y="125"/>
                  </a:lnTo>
                  <a:lnTo>
                    <a:pt x="10" y="110"/>
                  </a:lnTo>
                  <a:lnTo>
                    <a:pt x="12" y="94"/>
                  </a:lnTo>
                  <a:lnTo>
                    <a:pt x="16" y="80"/>
                  </a:lnTo>
                  <a:lnTo>
                    <a:pt x="20" y="64"/>
                  </a:lnTo>
                  <a:lnTo>
                    <a:pt x="30" y="35"/>
                  </a:lnTo>
                  <a:lnTo>
                    <a:pt x="40" y="6"/>
                  </a:lnTo>
                  <a:lnTo>
                    <a:pt x="40" y="6"/>
                  </a:lnTo>
                  <a:lnTo>
                    <a:pt x="41" y="4"/>
                  </a:lnTo>
                  <a:lnTo>
                    <a:pt x="40" y="2"/>
                  </a:lnTo>
                  <a:lnTo>
                    <a:pt x="39" y="1"/>
                  </a:lnTo>
                  <a:lnTo>
                    <a:pt x="37" y="1"/>
                  </a:lnTo>
                  <a:lnTo>
                    <a:pt x="36" y="0"/>
                  </a:lnTo>
                  <a:lnTo>
                    <a:pt x="34" y="1"/>
                  </a:lnTo>
                  <a:lnTo>
                    <a:pt x="33"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99" name="Freeform 807"/>
            <p:cNvSpPr/>
            <p:nvPr/>
          </p:nvSpPr>
          <p:spPr bwMode="auto">
            <a:xfrm>
              <a:off x="6392863" y="1708150"/>
              <a:ext cx="20638" cy="55563"/>
            </a:xfrm>
            <a:custGeom>
              <a:avLst/>
              <a:gdLst/>
              <a:ahLst/>
              <a:cxnLst>
                <a:cxn ang="0">
                  <a:pos x="32" y="4"/>
                </a:cxn>
                <a:cxn ang="0">
                  <a:pos x="32" y="4"/>
                </a:cxn>
                <a:cxn ang="0">
                  <a:pos x="27" y="17"/>
                </a:cxn>
                <a:cxn ang="0">
                  <a:pos x="23" y="28"/>
                </a:cxn>
                <a:cxn ang="0">
                  <a:pos x="13" y="51"/>
                </a:cxn>
                <a:cxn ang="0">
                  <a:pos x="8" y="63"/>
                </a:cxn>
                <a:cxn ang="0">
                  <a:pos x="4" y="74"/>
                </a:cxn>
                <a:cxn ang="0">
                  <a:pos x="1" y="87"/>
                </a:cxn>
                <a:cxn ang="0">
                  <a:pos x="0" y="100"/>
                </a:cxn>
                <a:cxn ang="0">
                  <a:pos x="0" y="100"/>
                </a:cxn>
                <a:cxn ang="0">
                  <a:pos x="0" y="102"/>
                </a:cxn>
                <a:cxn ang="0">
                  <a:pos x="1" y="103"/>
                </a:cxn>
                <a:cxn ang="0">
                  <a:pos x="3" y="104"/>
                </a:cxn>
                <a:cxn ang="0">
                  <a:pos x="4" y="104"/>
                </a:cxn>
                <a:cxn ang="0">
                  <a:pos x="6" y="104"/>
                </a:cxn>
                <a:cxn ang="0">
                  <a:pos x="8" y="103"/>
                </a:cxn>
                <a:cxn ang="0">
                  <a:pos x="9" y="102"/>
                </a:cxn>
                <a:cxn ang="0">
                  <a:pos x="9" y="100"/>
                </a:cxn>
                <a:cxn ang="0">
                  <a:pos x="9" y="100"/>
                </a:cxn>
                <a:cxn ang="0">
                  <a:pos x="10" y="87"/>
                </a:cxn>
                <a:cxn ang="0">
                  <a:pos x="13" y="75"/>
                </a:cxn>
                <a:cxn ang="0">
                  <a:pos x="17" y="64"/>
                </a:cxn>
                <a:cxn ang="0">
                  <a:pos x="22" y="53"/>
                </a:cxn>
                <a:cxn ang="0">
                  <a:pos x="33" y="30"/>
                </a:cxn>
                <a:cxn ang="0">
                  <a:pos x="37" y="19"/>
                </a:cxn>
                <a:cxn ang="0">
                  <a:pos x="41" y="6"/>
                </a:cxn>
                <a:cxn ang="0">
                  <a:pos x="41" y="6"/>
                </a:cxn>
                <a:cxn ang="0">
                  <a:pos x="41" y="4"/>
                </a:cxn>
                <a:cxn ang="0">
                  <a:pos x="40" y="2"/>
                </a:cxn>
                <a:cxn ang="0">
                  <a:pos x="39" y="1"/>
                </a:cxn>
                <a:cxn ang="0">
                  <a:pos x="37" y="1"/>
                </a:cxn>
                <a:cxn ang="0">
                  <a:pos x="35" y="0"/>
                </a:cxn>
                <a:cxn ang="0">
                  <a:pos x="34" y="1"/>
                </a:cxn>
                <a:cxn ang="0">
                  <a:pos x="33" y="2"/>
                </a:cxn>
                <a:cxn ang="0">
                  <a:pos x="32" y="4"/>
                </a:cxn>
                <a:cxn ang="0">
                  <a:pos x="32" y="4"/>
                </a:cxn>
              </a:cxnLst>
              <a:rect l="0" t="0" r="r" b="b"/>
              <a:pathLst>
                <a:path w="41" h="104">
                  <a:moveTo>
                    <a:pt x="32" y="4"/>
                  </a:moveTo>
                  <a:lnTo>
                    <a:pt x="32" y="4"/>
                  </a:lnTo>
                  <a:lnTo>
                    <a:pt x="27" y="17"/>
                  </a:lnTo>
                  <a:lnTo>
                    <a:pt x="23" y="28"/>
                  </a:lnTo>
                  <a:lnTo>
                    <a:pt x="13" y="51"/>
                  </a:lnTo>
                  <a:lnTo>
                    <a:pt x="8" y="63"/>
                  </a:lnTo>
                  <a:lnTo>
                    <a:pt x="4" y="74"/>
                  </a:lnTo>
                  <a:lnTo>
                    <a:pt x="1" y="87"/>
                  </a:lnTo>
                  <a:lnTo>
                    <a:pt x="0" y="100"/>
                  </a:lnTo>
                  <a:lnTo>
                    <a:pt x="0" y="100"/>
                  </a:lnTo>
                  <a:lnTo>
                    <a:pt x="0" y="102"/>
                  </a:lnTo>
                  <a:lnTo>
                    <a:pt x="1" y="103"/>
                  </a:lnTo>
                  <a:lnTo>
                    <a:pt x="3" y="104"/>
                  </a:lnTo>
                  <a:lnTo>
                    <a:pt x="4" y="104"/>
                  </a:lnTo>
                  <a:lnTo>
                    <a:pt x="6" y="104"/>
                  </a:lnTo>
                  <a:lnTo>
                    <a:pt x="8" y="103"/>
                  </a:lnTo>
                  <a:lnTo>
                    <a:pt x="9" y="102"/>
                  </a:lnTo>
                  <a:lnTo>
                    <a:pt x="9" y="100"/>
                  </a:lnTo>
                  <a:lnTo>
                    <a:pt x="9" y="100"/>
                  </a:lnTo>
                  <a:lnTo>
                    <a:pt x="10" y="87"/>
                  </a:lnTo>
                  <a:lnTo>
                    <a:pt x="13" y="75"/>
                  </a:lnTo>
                  <a:lnTo>
                    <a:pt x="17" y="64"/>
                  </a:lnTo>
                  <a:lnTo>
                    <a:pt x="22" y="53"/>
                  </a:lnTo>
                  <a:lnTo>
                    <a:pt x="33" y="30"/>
                  </a:lnTo>
                  <a:lnTo>
                    <a:pt x="37" y="19"/>
                  </a:lnTo>
                  <a:lnTo>
                    <a:pt x="41" y="6"/>
                  </a:lnTo>
                  <a:lnTo>
                    <a:pt x="41" y="6"/>
                  </a:lnTo>
                  <a:lnTo>
                    <a:pt x="41" y="4"/>
                  </a:lnTo>
                  <a:lnTo>
                    <a:pt x="40" y="2"/>
                  </a:lnTo>
                  <a:lnTo>
                    <a:pt x="39" y="1"/>
                  </a:lnTo>
                  <a:lnTo>
                    <a:pt x="37" y="1"/>
                  </a:lnTo>
                  <a:lnTo>
                    <a:pt x="35" y="0"/>
                  </a:lnTo>
                  <a:lnTo>
                    <a:pt x="34" y="1"/>
                  </a:lnTo>
                  <a:lnTo>
                    <a:pt x="33"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0" name="Freeform 809"/>
            <p:cNvSpPr/>
            <p:nvPr/>
          </p:nvSpPr>
          <p:spPr bwMode="auto">
            <a:xfrm>
              <a:off x="6438900" y="1719263"/>
              <a:ext cx="31750" cy="65088"/>
            </a:xfrm>
            <a:custGeom>
              <a:avLst/>
              <a:gdLst/>
              <a:ahLst/>
              <a:cxnLst>
                <a:cxn ang="0">
                  <a:pos x="51" y="2"/>
                </a:cxn>
                <a:cxn ang="0">
                  <a:pos x="51" y="2"/>
                </a:cxn>
                <a:cxn ang="0">
                  <a:pos x="37" y="25"/>
                </a:cxn>
                <a:cxn ang="0">
                  <a:pos x="25" y="44"/>
                </a:cxn>
                <a:cxn ang="0">
                  <a:pos x="14" y="64"/>
                </a:cxn>
                <a:cxn ang="0">
                  <a:pos x="6" y="83"/>
                </a:cxn>
                <a:cxn ang="0">
                  <a:pos x="2" y="93"/>
                </a:cxn>
                <a:cxn ang="0">
                  <a:pos x="0" y="101"/>
                </a:cxn>
                <a:cxn ang="0">
                  <a:pos x="0" y="108"/>
                </a:cxn>
                <a:cxn ang="0">
                  <a:pos x="1" y="114"/>
                </a:cxn>
                <a:cxn ang="0">
                  <a:pos x="2" y="116"/>
                </a:cxn>
                <a:cxn ang="0">
                  <a:pos x="5" y="119"/>
                </a:cxn>
                <a:cxn ang="0">
                  <a:pos x="7" y="120"/>
                </a:cxn>
                <a:cxn ang="0">
                  <a:pos x="10" y="123"/>
                </a:cxn>
                <a:cxn ang="0">
                  <a:pos x="10" y="123"/>
                </a:cxn>
                <a:cxn ang="0">
                  <a:pos x="12" y="123"/>
                </a:cxn>
                <a:cxn ang="0">
                  <a:pos x="14" y="123"/>
                </a:cxn>
                <a:cxn ang="0">
                  <a:pos x="15" y="120"/>
                </a:cxn>
                <a:cxn ang="0">
                  <a:pos x="16" y="119"/>
                </a:cxn>
                <a:cxn ang="0">
                  <a:pos x="15" y="115"/>
                </a:cxn>
                <a:cxn ang="0">
                  <a:pos x="14" y="114"/>
                </a:cxn>
                <a:cxn ang="0">
                  <a:pos x="13" y="113"/>
                </a:cxn>
                <a:cxn ang="0">
                  <a:pos x="13" y="113"/>
                </a:cxn>
                <a:cxn ang="0">
                  <a:pos x="11" y="112"/>
                </a:cxn>
                <a:cxn ang="0">
                  <a:pos x="10" y="111"/>
                </a:cxn>
                <a:cxn ang="0">
                  <a:pos x="10" y="107"/>
                </a:cxn>
                <a:cxn ang="0">
                  <a:pos x="10" y="102"/>
                </a:cxn>
                <a:cxn ang="0">
                  <a:pos x="12" y="96"/>
                </a:cxn>
                <a:cxn ang="0">
                  <a:pos x="18" y="80"/>
                </a:cxn>
                <a:cxn ang="0">
                  <a:pos x="27" y="62"/>
                </a:cxn>
                <a:cxn ang="0">
                  <a:pos x="47" y="27"/>
                </a:cxn>
                <a:cxn ang="0">
                  <a:pos x="59" y="7"/>
                </a:cxn>
                <a:cxn ang="0">
                  <a:pos x="59" y="7"/>
                </a:cxn>
                <a:cxn ang="0">
                  <a:pos x="60" y="5"/>
                </a:cxn>
                <a:cxn ang="0">
                  <a:pos x="59" y="3"/>
                </a:cxn>
                <a:cxn ang="0">
                  <a:pos x="59" y="1"/>
                </a:cxn>
                <a:cxn ang="0">
                  <a:pos x="57" y="0"/>
                </a:cxn>
                <a:cxn ang="0">
                  <a:pos x="56" y="0"/>
                </a:cxn>
                <a:cxn ang="0">
                  <a:pos x="54" y="0"/>
                </a:cxn>
                <a:cxn ang="0">
                  <a:pos x="52" y="0"/>
                </a:cxn>
                <a:cxn ang="0">
                  <a:pos x="51" y="2"/>
                </a:cxn>
                <a:cxn ang="0">
                  <a:pos x="51" y="2"/>
                </a:cxn>
              </a:cxnLst>
              <a:rect l="0" t="0" r="r" b="b"/>
              <a:pathLst>
                <a:path w="60" h="123">
                  <a:moveTo>
                    <a:pt x="51" y="2"/>
                  </a:moveTo>
                  <a:lnTo>
                    <a:pt x="51" y="2"/>
                  </a:lnTo>
                  <a:lnTo>
                    <a:pt x="37" y="25"/>
                  </a:lnTo>
                  <a:lnTo>
                    <a:pt x="25" y="44"/>
                  </a:lnTo>
                  <a:lnTo>
                    <a:pt x="14" y="64"/>
                  </a:lnTo>
                  <a:lnTo>
                    <a:pt x="6" y="83"/>
                  </a:lnTo>
                  <a:lnTo>
                    <a:pt x="2" y="93"/>
                  </a:lnTo>
                  <a:lnTo>
                    <a:pt x="0" y="101"/>
                  </a:lnTo>
                  <a:lnTo>
                    <a:pt x="0" y="108"/>
                  </a:lnTo>
                  <a:lnTo>
                    <a:pt x="1" y="114"/>
                  </a:lnTo>
                  <a:lnTo>
                    <a:pt x="2" y="116"/>
                  </a:lnTo>
                  <a:lnTo>
                    <a:pt x="5" y="119"/>
                  </a:lnTo>
                  <a:lnTo>
                    <a:pt x="7" y="120"/>
                  </a:lnTo>
                  <a:lnTo>
                    <a:pt x="10" y="123"/>
                  </a:lnTo>
                  <a:lnTo>
                    <a:pt x="10" y="123"/>
                  </a:lnTo>
                  <a:lnTo>
                    <a:pt x="12" y="123"/>
                  </a:lnTo>
                  <a:lnTo>
                    <a:pt x="14" y="123"/>
                  </a:lnTo>
                  <a:lnTo>
                    <a:pt x="15" y="120"/>
                  </a:lnTo>
                  <a:lnTo>
                    <a:pt x="16" y="119"/>
                  </a:lnTo>
                  <a:lnTo>
                    <a:pt x="15" y="115"/>
                  </a:lnTo>
                  <a:lnTo>
                    <a:pt x="14" y="114"/>
                  </a:lnTo>
                  <a:lnTo>
                    <a:pt x="13" y="113"/>
                  </a:lnTo>
                  <a:lnTo>
                    <a:pt x="13" y="113"/>
                  </a:lnTo>
                  <a:lnTo>
                    <a:pt x="11" y="112"/>
                  </a:lnTo>
                  <a:lnTo>
                    <a:pt x="10" y="111"/>
                  </a:lnTo>
                  <a:lnTo>
                    <a:pt x="10" y="107"/>
                  </a:lnTo>
                  <a:lnTo>
                    <a:pt x="10" y="102"/>
                  </a:lnTo>
                  <a:lnTo>
                    <a:pt x="12" y="96"/>
                  </a:lnTo>
                  <a:lnTo>
                    <a:pt x="18" y="80"/>
                  </a:lnTo>
                  <a:lnTo>
                    <a:pt x="27" y="62"/>
                  </a:lnTo>
                  <a:lnTo>
                    <a:pt x="47" y="27"/>
                  </a:lnTo>
                  <a:lnTo>
                    <a:pt x="59" y="7"/>
                  </a:lnTo>
                  <a:lnTo>
                    <a:pt x="59" y="7"/>
                  </a:lnTo>
                  <a:lnTo>
                    <a:pt x="60" y="5"/>
                  </a:lnTo>
                  <a:lnTo>
                    <a:pt x="59" y="3"/>
                  </a:lnTo>
                  <a:lnTo>
                    <a:pt x="59" y="1"/>
                  </a:lnTo>
                  <a:lnTo>
                    <a:pt x="57" y="0"/>
                  </a:lnTo>
                  <a:lnTo>
                    <a:pt x="56" y="0"/>
                  </a:lnTo>
                  <a:lnTo>
                    <a:pt x="54" y="0"/>
                  </a:lnTo>
                  <a:lnTo>
                    <a:pt x="52" y="0"/>
                  </a:lnTo>
                  <a:lnTo>
                    <a:pt x="51" y="2"/>
                  </a:lnTo>
                  <a:lnTo>
                    <a:pt x="51"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1" name="Freeform 810"/>
            <p:cNvSpPr/>
            <p:nvPr/>
          </p:nvSpPr>
          <p:spPr bwMode="auto">
            <a:xfrm>
              <a:off x="6478588" y="1731963"/>
              <a:ext cx="28575" cy="65088"/>
            </a:xfrm>
            <a:custGeom>
              <a:avLst/>
              <a:gdLst/>
              <a:ahLst/>
              <a:cxnLst>
                <a:cxn ang="0">
                  <a:pos x="45" y="1"/>
                </a:cxn>
                <a:cxn ang="0">
                  <a:pos x="45" y="1"/>
                </a:cxn>
                <a:cxn ang="0">
                  <a:pos x="40" y="8"/>
                </a:cxn>
                <a:cxn ang="0">
                  <a:pos x="34" y="14"/>
                </a:cxn>
                <a:cxn ang="0">
                  <a:pos x="25" y="26"/>
                </a:cxn>
                <a:cxn ang="0">
                  <a:pos x="16" y="41"/>
                </a:cxn>
                <a:cxn ang="0">
                  <a:pos x="10" y="55"/>
                </a:cxn>
                <a:cxn ang="0">
                  <a:pos x="6" y="71"/>
                </a:cxn>
                <a:cxn ang="0">
                  <a:pos x="3" y="87"/>
                </a:cxn>
                <a:cxn ang="0">
                  <a:pos x="1" y="103"/>
                </a:cxn>
                <a:cxn ang="0">
                  <a:pos x="0" y="119"/>
                </a:cxn>
                <a:cxn ang="0">
                  <a:pos x="0" y="119"/>
                </a:cxn>
                <a:cxn ang="0">
                  <a:pos x="0" y="121"/>
                </a:cxn>
                <a:cxn ang="0">
                  <a:pos x="1" y="122"/>
                </a:cxn>
                <a:cxn ang="0">
                  <a:pos x="3" y="123"/>
                </a:cxn>
                <a:cxn ang="0">
                  <a:pos x="5" y="123"/>
                </a:cxn>
                <a:cxn ang="0">
                  <a:pos x="6" y="123"/>
                </a:cxn>
                <a:cxn ang="0">
                  <a:pos x="8" y="122"/>
                </a:cxn>
                <a:cxn ang="0">
                  <a:pos x="9" y="121"/>
                </a:cxn>
                <a:cxn ang="0">
                  <a:pos x="9" y="119"/>
                </a:cxn>
                <a:cxn ang="0">
                  <a:pos x="9" y="119"/>
                </a:cxn>
                <a:cxn ang="0">
                  <a:pos x="10" y="104"/>
                </a:cxn>
                <a:cxn ang="0">
                  <a:pos x="12" y="88"/>
                </a:cxn>
                <a:cxn ang="0">
                  <a:pos x="15" y="74"/>
                </a:cxn>
                <a:cxn ang="0">
                  <a:pos x="19" y="59"/>
                </a:cxn>
                <a:cxn ang="0">
                  <a:pos x="25" y="45"/>
                </a:cxn>
                <a:cxn ang="0">
                  <a:pos x="33" y="31"/>
                </a:cxn>
                <a:cxn ang="0">
                  <a:pos x="41" y="19"/>
                </a:cxn>
                <a:cxn ang="0">
                  <a:pos x="53" y="9"/>
                </a:cxn>
                <a:cxn ang="0">
                  <a:pos x="53" y="9"/>
                </a:cxn>
                <a:cxn ang="0">
                  <a:pos x="54" y="7"/>
                </a:cxn>
                <a:cxn ang="0">
                  <a:pos x="54" y="6"/>
                </a:cxn>
                <a:cxn ang="0">
                  <a:pos x="54" y="3"/>
                </a:cxn>
                <a:cxn ang="0">
                  <a:pos x="53" y="2"/>
                </a:cxn>
                <a:cxn ang="0">
                  <a:pos x="50" y="1"/>
                </a:cxn>
                <a:cxn ang="0">
                  <a:pos x="49" y="0"/>
                </a:cxn>
                <a:cxn ang="0">
                  <a:pos x="47" y="0"/>
                </a:cxn>
                <a:cxn ang="0">
                  <a:pos x="45" y="1"/>
                </a:cxn>
                <a:cxn ang="0">
                  <a:pos x="45" y="1"/>
                </a:cxn>
              </a:cxnLst>
              <a:rect l="0" t="0" r="r" b="b"/>
              <a:pathLst>
                <a:path w="54" h="123">
                  <a:moveTo>
                    <a:pt x="45" y="1"/>
                  </a:moveTo>
                  <a:lnTo>
                    <a:pt x="45" y="1"/>
                  </a:lnTo>
                  <a:lnTo>
                    <a:pt x="40" y="8"/>
                  </a:lnTo>
                  <a:lnTo>
                    <a:pt x="34" y="14"/>
                  </a:lnTo>
                  <a:lnTo>
                    <a:pt x="25" y="26"/>
                  </a:lnTo>
                  <a:lnTo>
                    <a:pt x="16" y="41"/>
                  </a:lnTo>
                  <a:lnTo>
                    <a:pt x="10" y="55"/>
                  </a:lnTo>
                  <a:lnTo>
                    <a:pt x="6" y="71"/>
                  </a:lnTo>
                  <a:lnTo>
                    <a:pt x="3" y="87"/>
                  </a:lnTo>
                  <a:lnTo>
                    <a:pt x="1" y="103"/>
                  </a:lnTo>
                  <a:lnTo>
                    <a:pt x="0" y="119"/>
                  </a:lnTo>
                  <a:lnTo>
                    <a:pt x="0" y="119"/>
                  </a:lnTo>
                  <a:lnTo>
                    <a:pt x="0" y="121"/>
                  </a:lnTo>
                  <a:lnTo>
                    <a:pt x="1" y="122"/>
                  </a:lnTo>
                  <a:lnTo>
                    <a:pt x="3" y="123"/>
                  </a:lnTo>
                  <a:lnTo>
                    <a:pt x="5" y="123"/>
                  </a:lnTo>
                  <a:lnTo>
                    <a:pt x="6" y="123"/>
                  </a:lnTo>
                  <a:lnTo>
                    <a:pt x="8" y="122"/>
                  </a:lnTo>
                  <a:lnTo>
                    <a:pt x="9" y="121"/>
                  </a:lnTo>
                  <a:lnTo>
                    <a:pt x="9" y="119"/>
                  </a:lnTo>
                  <a:lnTo>
                    <a:pt x="9" y="119"/>
                  </a:lnTo>
                  <a:lnTo>
                    <a:pt x="10" y="104"/>
                  </a:lnTo>
                  <a:lnTo>
                    <a:pt x="12" y="88"/>
                  </a:lnTo>
                  <a:lnTo>
                    <a:pt x="15" y="74"/>
                  </a:lnTo>
                  <a:lnTo>
                    <a:pt x="19" y="59"/>
                  </a:lnTo>
                  <a:lnTo>
                    <a:pt x="25" y="45"/>
                  </a:lnTo>
                  <a:lnTo>
                    <a:pt x="33" y="31"/>
                  </a:lnTo>
                  <a:lnTo>
                    <a:pt x="41" y="19"/>
                  </a:lnTo>
                  <a:lnTo>
                    <a:pt x="53" y="9"/>
                  </a:lnTo>
                  <a:lnTo>
                    <a:pt x="53" y="9"/>
                  </a:lnTo>
                  <a:lnTo>
                    <a:pt x="54" y="7"/>
                  </a:lnTo>
                  <a:lnTo>
                    <a:pt x="54" y="6"/>
                  </a:lnTo>
                  <a:lnTo>
                    <a:pt x="54" y="3"/>
                  </a:lnTo>
                  <a:lnTo>
                    <a:pt x="53" y="2"/>
                  </a:lnTo>
                  <a:lnTo>
                    <a:pt x="50" y="1"/>
                  </a:lnTo>
                  <a:lnTo>
                    <a:pt x="49" y="0"/>
                  </a:lnTo>
                  <a:lnTo>
                    <a:pt x="47" y="0"/>
                  </a:lnTo>
                  <a:lnTo>
                    <a:pt x="45" y="1"/>
                  </a:lnTo>
                  <a:lnTo>
                    <a:pt x="45"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2" name="Freeform 811"/>
            <p:cNvSpPr/>
            <p:nvPr/>
          </p:nvSpPr>
          <p:spPr bwMode="auto">
            <a:xfrm>
              <a:off x="6523038" y="1739900"/>
              <a:ext cx="25400" cy="61913"/>
            </a:xfrm>
            <a:custGeom>
              <a:avLst/>
              <a:gdLst/>
              <a:ahLst/>
              <a:cxnLst>
                <a:cxn ang="0">
                  <a:pos x="39" y="3"/>
                </a:cxn>
                <a:cxn ang="0">
                  <a:pos x="39" y="3"/>
                </a:cxn>
                <a:cxn ang="0">
                  <a:pos x="27" y="29"/>
                </a:cxn>
                <a:cxn ang="0">
                  <a:pos x="17" y="56"/>
                </a:cxn>
                <a:cxn ang="0">
                  <a:pos x="8" y="82"/>
                </a:cxn>
                <a:cxn ang="0">
                  <a:pos x="4" y="96"/>
                </a:cxn>
                <a:cxn ang="0">
                  <a:pos x="0" y="110"/>
                </a:cxn>
                <a:cxn ang="0">
                  <a:pos x="0" y="110"/>
                </a:cxn>
                <a:cxn ang="0">
                  <a:pos x="0" y="112"/>
                </a:cxn>
                <a:cxn ang="0">
                  <a:pos x="1" y="113"/>
                </a:cxn>
                <a:cxn ang="0">
                  <a:pos x="4" y="116"/>
                </a:cxn>
                <a:cxn ang="0">
                  <a:pos x="6" y="117"/>
                </a:cxn>
                <a:cxn ang="0">
                  <a:pos x="8" y="116"/>
                </a:cxn>
                <a:cxn ang="0">
                  <a:pos x="9" y="114"/>
                </a:cxn>
                <a:cxn ang="0">
                  <a:pos x="10" y="112"/>
                </a:cxn>
                <a:cxn ang="0">
                  <a:pos x="10" y="112"/>
                </a:cxn>
                <a:cxn ang="0">
                  <a:pos x="13" y="99"/>
                </a:cxn>
                <a:cxn ang="0">
                  <a:pos x="16" y="85"/>
                </a:cxn>
                <a:cxn ang="0">
                  <a:pos x="25" y="58"/>
                </a:cxn>
                <a:cxn ang="0">
                  <a:pos x="37" y="32"/>
                </a:cxn>
                <a:cxn ang="0">
                  <a:pos x="47" y="5"/>
                </a:cxn>
                <a:cxn ang="0">
                  <a:pos x="47" y="5"/>
                </a:cxn>
                <a:cxn ang="0">
                  <a:pos x="48" y="3"/>
                </a:cxn>
                <a:cxn ang="0">
                  <a:pos x="47" y="2"/>
                </a:cxn>
                <a:cxn ang="0">
                  <a:pos x="46" y="1"/>
                </a:cxn>
                <a:cxn ang="0">
                  <a:pos x="45" y="0"/>
                </a:cxn>
                <a:cxn ang="0">
                  <a:pos x="41" y="0"/>
                </a:cxn>
                <a:cxn ang="0">
                  <a:pos x="40" y="1"/>
                </a:cxn>
                <a:cxn ang="0">
                  <a:pos x="39" y="3"/>
                </a:cxn>
                <a:cxn ang="0">
                  <a:pos x="39" y="3"/>
                </a:cxn>
              </a:cxnLst>
              <a:rect l="0" t="0" r="r" b="b"/>
              <a:pathLst>
                <a:path w="48" h="117">
                  <a:moveTo>
                    <a:pt x="39" y="3"/>
                  </a:moveTo>
                  <a:lnTo>
                    <a:pt x="39" y="3"/>
                  </a:lnTo>
                  <a:lnTo>
                    <a:pt x="27" y="29"/>
                  </a:lnTo>
                  <a:lnTo>
                    <a:pt x="17" y="56"/>
                  </a:lnTo>
                  <a:lnTo>
                    <a:pt x="8" y="82"/>
                  </a:lnTo>
                  <a:lnTo>
                    <a:pt x="4" y="96"/>
                  </a:lnTo>
                  <a:lnTo>
                    <a:pt x="0" y="110"/>
                  </a:lnTo>
                  <a:lnTo>
                    <a:pt x="0" y="110"/>
                  </a:lnTo>
                  <a:lnTo>
                    <a:pt x="0" y="112"/>
                  </a:lnTo>
                  <a:lnTo>
                    <a:pt x="1" y="113"/>
                  </a:lnTo>
                  <a:lnTo>
                    <a:pt x="4" y="116"/>
                  </a:lnTo>
                  <a:lnTo>
                    <a:pt x="6" y="117"/>
                  </a:lnTo>
                  <a:lnTo>
                    <a:pt x="8" y="116"/>
                  </a:lnTo>
                  <a:lnTo>
                    <a:pt x="9" y="114"/>
                  </a:lnTo>
                  <a:lnTo>
                    <a:pt x="10" y="112"/>
                  </a:lnTo>
                  <a:lnTo>
                    <a:pt x="10" y="112"/>
                  </a:lnTo>
                  <a:lnTo>
                    <a:pt x="13" y="99"/>
                  </a:lnTo>
                  <a:lnTo>
                    <a:pt x="16" y="85"/>
                  </a:lnTo>
                  <a:lnTo>
                    <a:pt x="25" y="58"/>
                  </a:lnTo>
                  <a:lnTo>
                    <a:pt x="37" y="32"/>
                  </a:lnTo>
                  <a:lnTo>
                    <a:pt x="47" y="5"/>
                  </a:lnTo>
                  <a:lnTo>
                    <a:pt x="47" y="5"/>
                  </a:lnTo>
                  <a:lnTo>
                    <a:pt x="48" y="3"/>
                  </a:lnTo>
                  <a:lnTo>
                    <a:pt x="47" y="2"/>
                  </a:lnTo>
                  <a:lnTo>
                    <a:pt x="46" y="1"/>
                  </a:lnTo>
                  <a:lnTo>
                    <a:pt x="45" y="0"/>
                  </a:lnTo>
                  <a:lnTo>
                    <a:pt x="41" y="0"/>
                  </a:lnTo>
                  <a:lnTo>
                    <a:pt x="40" y="1"/>
                  </a:lnTo>
                  <a:lnTo>
                    <a:pt x="39" y="3"/>
                  </a:lnTo>
                  <a:lnTo>
                    <a:pt x="39"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3" name="Freeform 812"/>
            <p:cNvSpPr/>
            <p:nvPr/>
          </p:nvSpPr>
          <p:spPr bwMode="auto">
            <a:xfrm>
              <a:off x="6572250" y="1743075"/>
              <a:ext cx="28575" cy="61913"/>
            </a:xfrm>
            <a:custGeom>
              <a:avLst/>
              <a:gdLst/>
              <a:ahLst/>
              <a:cxnLst>
                <a:cxn ang="0">
                  <a:pos x="45" y="2"/>
                </a:cxn>
                <a:cxn ang="0">
                  <a:pos x="45" y="2"/>
                </a:cxn>
                <a:cxn ang="0">
                  <a:pos x="37" y="14"/>
                </a:cxn>
                <a:cxn ang="0">
                  <a:pos x="28" y="27"/>
                </a:cxn>
                <a:cxn ang="0">
                  <a:pos x="22" y="40"/>
                </a:cxn>
                <a:cxn ang="0">
                  <a:pos x="16" y="54"/>
                </a:cxn>
                <a:cxn ang="0">
                  <a:pos x="11" y="67"/>
                </a:cxn>
                <a:cxn ang="0">
                  <a:pos x="7" y="82"/>
                </a:cxn>
                <a:cxn ang="0">
                  <a:pos x="3" y="96"/>
                </a:cxn>
                <a:cxn ang="0">
                  <a:pos x="0" y="111"/>
                </a:cxn>
                <a:cxn ang="0">
                  <a:pos x="0" y="111"/>
                </a:cxn>
                <a:cxn ang="0">
                  <a:pos x="0" y="114"/>
                </a:cxn>
                <a:cxn ang="0">
                  <a:pos x="3" y="116"/>
                </a:cxn>
                <a:cxn ang="0">
                  <a:pos x="6" y="117"/>
                </a:cxn>
                <a:cxn ang="0">
                  <a:pos x="8" y="115"/>
                </a:cxn>
                <a:cxn ang="0">
                  <a:pos x="14" y="108"/>
                </a:cxn>
                <a:cxn ang="0">
                  <a:pos x="14" y="108"/>
                </a:cxn>
                <a:cxn ang="0">
                  <a:pos x="16" y="106"/>
                </a:cxn>
                <a:cxn ang="0">
                  <a:pos x="15" y="104"/>
                </a:cxn>
                <a:cxn ang="0">
                  <a:pos x="14" y="102"/>
                </a:cxn>
                <a:cxn ang="0">
                  <a:pos x="12" y="101"/>
                </a:cxn>
                <a:cxn ang="0">
                  <a:pos x="12" y="101"/>
                </a:cxn>
                <a:cxn ang="0">
                  <a:pos x="18" y="75"/>
                </a:cxn>
                <a:cxn ang="0">
                  <a:pos x="22" y="63"/>
                </a:cxn>
                <a:cxn ang="0">
                  <a:pos x="27" y="52"/>
                </a:cxn>
                <a:cxn ang="0">
                  <a:pos x="33" y="39"/>
                </a:cxn>
                <a:cxn ang="0">
                  <a:pos x="39" y="28"/>
                </a:cxn>
                <a:cxn ang="0">
                  <a:pos x="45" y="18"/>
                </a:cxn>
                <a:cxn ang="0">
                  <a:pos x="53" y="6"/>
                </a:cxn>
                <a:cxn ang="0">
                  <a:pos x="53" y="6"/>
                </a:cxn>
                <a:cxn ang="0">
                  <a:pos x="54" y="5"/>
                </a:cxn>
                <a:cxn ang="0">
                  <a:pos x="54" y="3"/>
                </a:cxn>
                <a:cxn ang="0">
                  <a:pos x="53" y="2"/>
                </a:cxn>
                <a:cxn ang="0">
                  <a:pos x="52" y="1"/>
                </a:cxn>
                <a:cxn ang="0">
                  <a:pos x="48" y="0"/>
                </a:cxn>
                <a:cxn ang="0">
                  <a:pos x="46" y="0"/>
                </a:cxn>
                <a:cxn ang="0">
                  <a:pos x="45" y="2"/>
                </a:cxn>
                <a:cxn ang="0">
                  <a:pos x="45" y="2"/>
                </a:cxn>
              </a:cxnLst>
              <a:rect l="0" t="0" r="r" b="b"/>
              <a:pathLst>
                <a:path w="54" h="117">
                  <a:moveTo>
                    <a:pt x="45" y="2"/>
                  </a:moveTo>
                  <a:lnTo>
                    <a:pt x="45" y="2"/>
                  </a:lnTo>
                  <a:lnTo>
                    <a:pt x="37" y="14"/>
                  </a:lnTo>
                  <a:lnTo>
                    <a:pt x="28" y="27"/>
                  </a:lnTo>
                  <a:lnTo>
                    <a:pt x="22" y="40"/>
                  </a:lnTo>
                  <a:lnTo>
                    <a:pt x="16" y="54"/>
                  </a:lnTo>
                  <a:lnTo>
                    <a:pt x="11" y="67"/>
                  </a:lnTo>
                  <a:lnTo>
                    <a:pt x="7" y="82"/>
                  </a:lnTo>
                  <a:lnTo>
                    <a:pt x="3" y="96"/>
                  </a:lnTo>
                  <a:lnTo>
                    <a:pt x="0" y="111"/>
                  </a:lnTo>
                  <a:lnTo>
                    <a:pt x="0" y="111"/>
                  </a:lnTo>
                  <a:lnTo>
                    <a:pt x="0" y="114"/>
                  </a:lnTo>
                  <a:lnTo>
                    <a:pt x="3" y="116"/>
                  </a:lnTo>
                  <a:lnTo>
                    <a:pt x="6" y="117"/>
                  </a:lnTo>
                  <a:lnTo>
                    <a:pt x="8" y="115"/>
                  </a:lnTo>
                  <a:lnTo>
                    <a:pt x="14" y="108"/>
                  </a:lnTo>
                  <a:lnTo>
                    <a:pt x="14" y="108"/>
                  </a:lnTo>
                  <a:lnTo>
                    <a:pt x="16" y="106"/>
                  </a:lnTo>
                  <a:lnTo>
                    <a:pt x="15" y="104"/>
                  </a:lnTo>
                  <a:lnTo>
                    <a:pt x="14" y="102"/>
                  </a:lnTo>
                  <a:lnTo>
                    <a:pt x="12" y="101"/>
                  </a:lnTo>
                  <a:lnTo>
                    <a:pt x="12" y="101"/>
                  </a:lnTo>
                  <a:lnTo>
                    <a:pt x="18" y="75"/>
                  </a:lnTo>
                  <a:lnTo>
                    <a:pt x="22" y="63"/>
                  </a:lnTo>
                  <a:lnTo>
                    <a:pt x="27" y="52"/>
                  </a:lnTo>
                  <a:lnTo>
                    <a:pt x="33" y="39"/>
                  </a:lnTo>
                  <a:lnTo>
                    <a:pt x="39" y="28"/>
                  </a:lnTo>
                  <a:lnTo>
                    <a:pt x="45" y="18"/>
                  </a:lnTo>
                  <a:lnTo>
                    <a:pt x="53" y="6"/>
                  </a:lnTo>
                  <a:lnTo>
                    <a:pt x="53" y="6"/>
                  </a:lnTo>
                  <a:lnTo>
                    <a:pt x="54" y="5"/>
                  </a:lnTo>
                  <a:lnTo>
                    <a:pt x="54" y="3"/>
                  </a:lnTo>
                  <a:lnTo>
                    <a:pt x="53" y="2"/>
                  </a:lnTo>
                  <a:lnTo>
                    <a:pt x="52" y="1"/>
                  </a:lnTo>
                  <a:lnTo>
                    <a:pt x="48" y="0"/>
                  </a:lnTo>
                  <a:lnTo>
                    <a:pt x="46" y="0"/>
                  </a:lnTo>
                  <a:lnTo>
                    <a:pt x="45" y="2"/>
                  </a:lnTo>
                  <a:lnTo>
                    <a:pt x="45"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4" name="Freeform 813"/>
            <p:cNvSpPr/>
            <p:nvPr/>
          </p:nvSpPr>
          <p:spPr bwMode="auto">
            <a:xfrm>
              <a:off x="6629400" y="1741488"/>
              <a:ext cx="28575" cy="55563"/>
            </a:xfrm>
            <a:custGeom>
              <a:avLst/>
              <a:gdLst/>
              <a:ahLst/>
              <a:cxnLst>
                <a:cxn ang="0">
                  <a:pos x="44" y="3"/>
                </a:cxn>
                <a:cxn ang="0">
                  <a:pos x="44" y="3"/>
                </a:cxn>
                <a:cxn ang="0">
                  <a:pos x="39" y="14"/>
                </a:cxn>
                <a:cxn ang="0">
                  <a:pos x="35" y="26"/>
                </a:cxn>
                <a:cxn ang="0">
                  <a:pos x="35" y="26"/>
                </a:cxn>
                <a:cxn ang="0">
                  <a:pos x="34" y="32"/>
                </a:cxn>
                <a:cxn ang="0">
                  <a:pos x="33" y="38"/>
                </a:cxn>
                <a:cxn ang="0">
                  <a:pos x="32" y="44"/>
                </a:cxn>
                <a:cxn ang="0">
                  <a:pos x="31" y="48"/>
                </a:cxn>
                <a:cxn ang="0">
                  <a:pos x="30" y="50"/>
                </a:cxn>
                <a:cxn ang="0">
                  <a:pos x="30" y="50"/>
                </a:cxn>
                <a:cxn ang="0">
                  <a:pos x="25" y="55"/>
                </a:cxn>
                <a:cxn ang="0">
                  <a:pos x="22" y="61"/>
                </a:cxn>
                <a:cxn ang="0">
                  <a:pos x="15" y="73"/>
                </a:cxn>
                <a:cxn ang="0">
                  <a:pos x="9" y="86"/>
                </a:cxn>
                <a:cxn ang="0">
                  <a:pos x="5" y="91"/>
                </a:cxn>
                <a:cxn ang="0">
                  <a:pos x="1" y="97"/>
                </a:cxn>
                <a:cxn ang="0">
                  <a:pos x="1" y="97"/>
                </a:cxn>
                <a:cxn ang="0">
                  <a:pos x="0" y="98"/>
                </a:cxn>
                <a:cxn ang="0">
                  <a:pos x="0" y="100"/>
                </a:cxn>
                <a:cxn ang="0">
                  <a:pos x="0" y="102"/>
                </a:cxn>
                <a:cxn ang="0">
                  <a:pos x="1" y="103"/>
                </a:cxn>
                <a:cxn ang="0">
                  <a:pos x="3" y="104"/>
                </a:cxn>
                <a:cxn ang="0">
                  <a:pos x="4" y="105"/>
                </a:cxn>
                <a:cxn ang="0">
                  <a:pos x="6" y="104"/>
                </a:cxn>
                <a:cxn ang="0">
                  <a:pos x="7" y="103"/>
                </a:cxn>
                <a:cxn ang="0">
                  <a:pos x="7" y="103"/>
                </a:cxn>
                <a:cxn ang="0">
                  <a:pos x="14" y="94"/>
                </a:cxn>
                <a:cxn ang="0">
                  <a:pos x="21" y="84"/>
                </a:cxn>
                <a:cxn ang="0">
                  <a:pos x="31" y="63"/>
                </a:cxn>
                <a:cxn ang="0">
                  <a:pos x="31" y="63"/>
                </a:cxn>
                <a:cxn ang="0">
                  <a:pos x="34" y="60"/>
                </a:cxn>
                <a:cxn ang="0">
                  <a:pos x="37" y="57"/>
                </a:cxn>
                <a:cxn ang="0">
                  <a:pos x="39" y="54"/>
                </a:cxn>
                <a:cxn ang="0">
                  <a:pos x="40" y="50"/>
                </a:cxn>
                <a:cxn ang="0">
                  <a:pos x="40" y="50"/>
                </a:cxn>
                <a:cxn ang="0">
                  <a:pos x="42" y="38"/>
                </a:cxn>
                <a:cxn ang="0">
                  <a:pos x="44" y="28"/>
                </a:cxn>
                <a:cxn ang="0">
                  <a:pos x="48" y="18"/>
                </a:cxn>
                <a:cxn ang="0">
                  <a:pos x="53" y="7"/>
                </a:cxn>
                <a:cxn ang="0">
                  <a:pos x="53" y="7"/>
                </a:cxn>
                <a:cxn ang="0">
                  <a:pos x="53" y="5"/>
                </a:cxn>
                <a:cxn ang="0">
                  <a:pos x="53" y="4"/>
                </a:cxn>
                <a:cxn ang="0">
                  <a:pos x="51" y="1"/>
                </a:cxn>
                <a:cxn ang="0">
                  <a:pos x="48" y="0"/>
                </a:cxn>
                <a:cxn ang="0">
                  <a:pos x="47" y="0"/>
                </a:cxn>
                <a:cxn ang="0">
                  <a:pos x="45" y="1"/>
                </a:cxn>
                <a:cxn ang="0">
                  <a:pos x="44" y="3"/>
                </a:cxn>
                <a:cxn ang="0">
                  <a:pos x="44" y="3"/>
                </a:cxn>
              </a:cxnLst>
              <a:rect l="0" t="0" r="r" b="b"/>
              <a:pathLst>
                <a:path w="53" h="105">
                  <a:moveTo>
                    <a:pt x="44" y="3"/>
                  </a:moveTo>
                  <a:lnTo>
                    <a:pt x="44" y="3"/>
                  </a:lnTo>
                  <a:lnTo>
                    <a:pt x="39" y="14"/>
                  </a:lnTo>
                  <a:lnTo>
                    <a:pt x="35" y="26"/>
                  </a:lnTo>
                  <a:lnTo>
                    <a:pt x="35" y="26"/>
                  </a:lnTo>
                  <a:lnTo>
                    <a:pt x="34" y="32"/>
                  </a:lnTo>
                  <a:lnTo>
                    <a:pt x="33" y="38"/>
                  </a:lnTo>
                  <a:lnTo>
                    <a:pt x="32" y="44"/>
                  </a:lnTo>
                  <a:lnTo>
                    <a:pt x="31" y="48"/>
                  </a:lnTo>
                  <a:lnTo>
                    <a:pt x="30" y="50"/>
                  </a:lnTo>
                  <a:lnTo>
                    <a:pt x="30" y="50"/>
                  </a:lnTo>
                  <a:lnTo>
                    <a:pt x="25" y="55"/>
                  </a:lnTo>
                  <a:lnTo>
                    <a:pt x="22" y="61"/>
                  </a:lnTo>
                  <a:lnTo>
                    <a:pt x="15" y="73"/>
                  </a:lnTo>
                  <a:lnTo>
                    <a:pt x="9" y="86"/>
                  </a:lnTo>
                  <a:lnTo>
                    <a:pt x="5" y="91"/>
                  </a:lnTo>
                  <a:lnTo>
                    <a:pt x="1" y="97"/>
                  </a:lnTo>
                  <a:lnTo>
                    <a:pt x="1" y="97"/>
                  </a:lnTo>
                  <a:lnTo>
                    <a:pt x="0" y="98"/>
                  </a:lnTo>
                  <a:lnTo>
                    <a:pt x="0" y="100"/>
                  </a:lnTo>
                  <a:lnTo>
                    <a:pt x="0" y="102"/>
                  </a:lnTo>
                  <a:lnTo>
                    <a:pt x="1" y="103"/>
                  </a:lnTo>
                  <a:lnTo>
                    <a:pt x="3" y="104"/>
                  </a:lnTo>
                  <a:lnTo>
                    <a:pt x="4" y="105"/>
                  </a:lnTo>
                  <a:lnTo>
                    <a:pt x="6" y="104"/>
                  </a:lnTo>
                  <a:lnTo>
                    <a:pt x="7" y="103"/>
                  </a:lnTo>
                  <a:lnTo>
                    <a:pt x="7" y="103"/>
                  </a:lnTo>
                  <a:lnTo>
                    <a:pt x="14" y="94"/>
                  </a:lnTo>
                  <a:lnTo>
                    <a:pt x="21" y="84"/>
                  </a:lnTo>
                  <a:lnTo>
                    <a:pt x="31" y="63"/>
                  </a:lnTo>
                  <a:lnTo>
                    <a:pt x="31" y="63"/>
                  </a:lnTo>
                  <a:lnTo>
                    <a:pt x="34" y="60"/>
                  </a:lnTo>
                  <a:lnTo>
                    <a:pt x="37" y="57"/>
                  </a:lnTo>
                  <a:lnTo>
                    <a:pt x="39" y="54"/>
                  </a:lnTo>
                  <a:lnTo>
                    <a:pt x="40" y="50"/>
                  </a:lnTo>
                  <a:lnTo>
                    <a:pt x="40" y="50"/>
                  </a:lnTo>
                  <a:lnTo>
                    <a:pt x="42" y="38"/>
                  </a:lnTo>
                  <a:lnTo>
                    <a:pt x="44" y="28"/>
                  </a:lnTo>
                  <a:lnTo>
                    <a:pt x="48" y="18"/>
                  </a:lnTo>
                  <a:lnTo>
                    <a:pt x="53" y="7"/>
                  </a:lnTo>
                  <a:lnTo>
                    <a:pt x="53" y="7"/>
                  </a:lnTo>
                  <a:lnTo>
                    <a:pt x="53" y="5"/>
                  </a:lnTo>
                  <a:lnTo>
                    <a:pt x="53" y="4"/>
                  </a:lnTo>
                  <a:lnTo>
                    <a:pt x="51" y="1"/>
                  </a:lnTo>
                  <a:lnTo>
                    <a:pt x="48" y="0"/>
                  </a:lnTo>
                  <a:lnTo>
                    <a:pt x="47" y="0"/>
                  </a:lnTo>
                  <a:lnTo>
                    <a:pt x="45" y="1"/>
                  </a:lnTo>
                  <a:lnTo>
                    <a:pt x="44" y="3"/>
                  </a:lnTo>
                  <a:lnTo>
                    <a:pt x="44"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5" name="Freeform 814"/>
            <p:cNvSpPr/>
            <p:nvPr/>
          </p:nvSpPr>
          <p:spPr bwMode="auto">
            <a:xfrm>
              <a:off x="6673850" y="1739900"/>
              <a:ext cx="20638" cy="53975"/>
            </a:xfrm>
            <a:custGeom>
              <a:avLst/>
              <a:gdLst/>
              <a:ahLst/>
              <a:cxnLst>
                <a:cxn ang="0">
                  <a:pos x="32" y="4"/>
                </a:cxn>
                <a:cxn ang="0">
                  <a:pos x="32" y="4"/>
                </a:cxn>
                <a:cxn ang="0">
                  <a:pos x="29" y="16"/>
                </a:cxn>
                <a:cxn ang="0">
                  <a:pos x="26" y="28"/>
                </a:cxn>
                <a:cxn ang="0">
                  <a:pos x="22" y="40"/>
                </a:cxn>
                <a:cxn ang="0">
                  <a:pos x="18" y="51"/>
                </a:cxn>
                <a:cxn ang="0">
                  <a:pos x="8" y="74"/>
                </a:cxn>
                <a:cxn ang="0">
                  <a:pos x="4" y="86"/>
                </a:cxn>
                <a:cxn ang="0">
                  <a:pos x="0" y="98"/>
                </a:cxn>
                <a:cxn ang="0">
                  <a:pos x="0" y="98"/>
                </a:cxn>
                <a:cxn ang="0">
                  <a:pos x="0" y="100"/>
                </a:cxn>
                <a:cxn ang="0">
                  <a:pos x="1" y="101"/>
                </a:cxn>
                <a:cxn ang="0">
                  <a:pos x="2" y="102"/>
                </a:cxn>
                <a:cxn ang="0">
                  <a:pos x="4" y="103"/>
                </a:cxn>
                <a:cxn ang="0">
                  <a:pos x="5" y="103"/>
                </a:cxn>
                <a:cxn ang="0">
                  <a:pos x="7" y="103"/>
                </a:cxn>
                <a:cxn ang="0">
                  <a:pos x="8" y="102"/>
                </a:cxn>
                <a:cxn ang="0">
                  <a:pos x="9" y="100"/>
                </a:cxn>
                <a:cxn ang="0">
                  <a:pos x="9" y="100"/>
                </a:cxn>
                <a:cxn ang="0">
                  <a:pos x="12" y="88"/>
                </a:cxn>
                <a:cxn ang="0">
                  <a:pos x="17" y="76"/>
                </a:cxn>
                <a:cxn ang="0">
                  <a:pos x="27" y="53"/>
                </a:cxn>
                <a:cxn ang="0">
                  <a:pos x="32" y="41"/>
                </a:cxn>
                <a:cxn ang="0">
                  <a:pos x="36" y="29"/>
                </a:cxn>
                <a:cxn ang="0">
                  <a:pos x="39" y="16"/>
                </a:cxn>
                <a:cxn ang="0">
                  <a:pos x="41" y="4"/>
                </a:cxn>
                <a:cxn ang="0">
                  <a:pos x="41" y="4"/>
                </a:cxn>
                <a:cxn ang="0">
                  <a:pos x="41" y="2"/>
                </a:cxn>
                <a:cxn ang="0">
                  <a:pos x="40" y="1"/>
                </a:cxn>
                <a:cxn ang="0">
                  <a:pos x="38" y="0"/>
                </a:cxn>
                <a:cxn ang="0">
                  <a:pos x="36" y="0"/>
                </a:cxn>
                <a:cxn ang="0">
                  <a:pos x="35" y="0"/>
                </a:cxn>
                <a:cxn ang="0">
                  <a:pos x="33" y="1"/>
                </a:cxn>
                <a:cxn ang="0">
                  <a:pos x="32" y="2"/>
                </a:cxn>
                <a:cxn ang="0">
                  <a:pos x="32" y="4"/>
                </a:cxn>
                <a:cxn ang="0">
                  <a:pos x="32" y="4"/>
                </a:cxn>
              </a:cxnLst>
              <a:rect l="0" t="0" r="r" b="b"/>
              <a:pathLst>
                <a:path w="41" h="103">
                  <a:moveTo>
                    <a:pt x="32" y="4"/>
                  </a:moveTo>
                  <a:lnTo>
                    <a:pt x="32" y="4"/>
                  </a:lnTo>
                  <a:lnTo>
                    <a:pt x="29" y="16"/>
                  </a:lnTo>
                  <a:lnTo>
                    <a:pt x="26" y="28"/>
                  </a:lnTo>
                  <a:lnTo>
                    <a:pt x="22" y="40"/>
                  </a:lnTo>
                  <a:lnTo>
                    <a:pt x="18" y="51"/>
                  </a:lnTo>
                  <a:lnTo>
                    <a:pt x="8" y="74"/>
                  </a:lnTo>
                  <a:lnTo>
                    <a:pt x="4" y="86"/>
                  </a:lnTo>
                  <a:lnTo>
                    <a:pt x="0" y="98"/>
                  </a:lnTo>
                  <a:lnTo>
                    <a:pt x="0" y="98"/>
                  </a:lnTo>
                  <a:lnTo>
                    <a:pt x="0" y="100"/>
                  </a:lnTo>
                  <a:lnTo>
                    <a:pt x="1" y="101"/>
                  </a:lnTo>
                  <a:lnTo>
                    <a:pt x="2" y="102"/>
                  </a:lnTo>
                  <a:lnTo>
                    <a:pt x="4" y="103"/>
                  </a:lnTo>
                  <a:lnTo>
                    <a:pt x="5" y="103"/>
                  </a:lnTo>
                  <a:lnTo>
                    <a:pt x="7" y="103"/>
                  </a:lnTo>
                  <a:lnTo>
                    <a:pt x="8" y="102"/>
                  </a:lnTo>
                  <a:lnTo>
                    <a:pt x="9" y="100"/>
                  </a:lnTo>
                  <a:lnTo>
                    <a:pt x="9" y="100"/>
                  </a:lnTo>
                  <a:lnTo>
                    <a:pt x="12" y="88"/>
                  </a:lnTo>
                  <a:lnTo>
                    <a:pt x="17" y="76"/>
                  </a:lnTo>
                  <a:lnTo>
                    <a:pt x="27" y="53"/>
                  </a:lnTo>
                  <a:lnTo>
                    <a:pt x="32" y="41"/>
                  </a:lnTo>
                  <a:lnTo>
                    <a:pt x="36" y="29"/>
                  </a:lnTo>
                  <a:lnTo>
                    <a:pt x="39" y="16"/>
                  </a:lnTo>
                  <a:lnTo>
                    <a:pt x="41" y="4"/>
                  </a:lnTo>
                  <a:lnTo>
                    <a:pt x="41" y="4"/>
                  </a:lnTo>
                  <a:lnTo>
                    <a:pt x="41" y="2"/>
                  </a:lnTo>
                  <a:lnTo>
                    <a:pt x="40" y="1"/>
                  </a:lnTo>
                  <a:lnTo>
                    <a:pt x="38" y="0"/>
                  </a:lnTo>
                  <a:lnTo>
                    <a:pt x="36" y="0"/>
                  </a:lnTo>
                  <a:lnTo>
                    <a:pt x="35" y="0"/>
                  </a:lnTo>
                  <a:lnTo>
                    <a:pt x="33" y="1"/>
                  </a:lnTo>
                  <a:lnTo>
                    <a:pt x="32"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6" name="Freeform 815"/>
            <p:cNvSpPr/>
            <p:nvPr/>
          </p:nvSpPr>
          <p:spPr bwMode="auto">
            <a:xfrm>
              <a:off x="6811963" y="1671638"/>
              <a:ext cx="9525" cy="38100"/>
            </a:xfrm>
            <a:custGeom>
              <a:avLst/>
              <a:gdLst/>
              <a:ahLst/>
              <a:cxnLst>
                <a:cxn ang="0">
                  <a:pos x="11" y="58"/>
                </a:cxn>
                <a:cxn ang="0">
                  <a:pos x="11" y="58"/>
                </a:cxn>
                <a:cxn ang="0">
                  <a:pos x="10" y="51"/>
                </a:cxn>
                <a:cxn ang="0">
                  <a:pos x="9" y="44"/>
                </a:cxn>
                <a:cxn ang="0">
                  <a:pos x="10" y="33"/>
                </a:cxn>
                <a:cxn ang="0">
                  <a:pos x="10" y="33"/>
                </a:cxn>
                <a:cxn ang="0">
                  <a:pos x="11" y="5"/>
                </a:cxn>
                <a:cxn ang="0">
                  <a:pos x="11" y="5"/>
                </a:cxn>
                <a:cxn ang="0">
                  <a:pos x="11" y="3"/>
                </a:cxn>
                <a:cxn ang="0">
                  <a:pos x="10" y="1"/>
                </a:cxn>
                <a:cxn ang="0">
                  <a:pos x="8" y="0"/>
                </a:cxn>
                <a:cxn ang="0">
                  <a:pos x="7" y="0"/>
                </a:cxn>
                <a:cxn ang="0">
                  <a:pos x="5" y="0"/>
                </a:cxn>
                <a:cxn ang="0">
                  <a:pos x="4" y="1"/>
                </a:cxn>
                <a:cxn ang="0">
                  <a:pos x="3" y="3"/>
                </a:cxn>
                <a:cxn ang="0">
                  <a:pos x="2" y="5"/>
                </a:cxn>
                <a:cxn ang="0">
                  <a:pos x="2" y="5"/>
                </a:cxn>
                <a:cxn ang="0">
                  <a:pos x="1" y="20"/>
                </a:cxn>
                <a:cxn ang="0">
                  <a:pos x="0" y="40"/>
                </a:cxn>
                <a:cxn ang="0">
                  <a:pos x="0" y="50"/>
                </a:cxn>
                <a:cxn ang="0">
                  <a:pos x="2" y="59"/>
                </a:cxn>
                <a:cxn ang="0">
                  <a:pos x="3" y="63"/>
                </a:cxn>
                <a:cxn ang="0">
                  <a:pos x="5" y="66"/>
                </a:cxn>
                <a:cxn ang="0">
                  <a:pos x="7" y="69"/>
                </a:cxn>
                <a:cxn ang="0">
                  <a:pos x="11" y="72"/>
                </a:cxn>
                <a:cxn ang="0">
                  <a:pos x="11" y="72"/>
                </a:cxn>
                <a:cxn ang="0">
                  <a:pos x="13" y="72"/>
                </a:cxn>
                <a:cxn ang="0">
                  <a:pos x="15" y="72"/>
                </a:cxn>
                <a:cxn ang="0">
                  <a:pos x="17" y="70"/>
                </a:cxn>
                <a:cxn ang="0">
                  <a:pos x="17" y="68"/>
                </a:cxn>
                <a:cxn ang="0">
                  <a:pos x="17" y="62"/>
                </a:cxn>
                <a:cxn ang="0">
                  <a:pos x="17" y="62"/>
                </a:cxn>
                <a:cxn ang="0">
                  <a:pos x="17" y="59"/>
                </a:cxn>
                <a:cxn ang="0">
                  <a:pos x="15" y="58"/>
                </a:cxn>
                <a:cxn ang="0">
                  <a:pos x="13" y="57"/>
                </a:cxn>
                <a:cxn ang="0">
                  <a:pos x="11" y="58"/>
                </a:cxn>
                <a:cxn ang="0">
                  <a:pos x="11" y="58"/>
                </a:cxn>
              </a:cxnLst>
              <a:rect l="0" t="0" r="r" b="b"/>
              <a:pathLst>
                <a:path w="17" h="72">
                  <a:moveTo>
                    <a:pt x="11" y="58"/>
                  </a:moveTo>
                  <a:lnTo>
                    <a:pt x="11" y="58"/>
                  </a:lnTo>
                  <a:lnTo>
                    <a:pt x="10" y="51"/>
                  </a:lnTo>
                  <a:lnTo>
                    <a:pt x="9" y="44"/>
                  </a:lnTo>
                  <a:lnTo>
                    <a:pt x="10" y="33"/>
                  </a:lnTo>
                  <a:lnTo>
                    <a:pt x="10" y="33"/>
                  </a:lnTo>
                  <a:lnTo>
                    <a:pt x="11" y="5"/>
                  </a:lnTo>
                  <a:lnTo>
                    <a:pt x="11" y="5"/>
                  </a:lnTo>
                  <a:lnTo>
                    <a:pt x="11" y="3"/>
                  </a:lnTo>
                  <a:lnTo>
                    <a:pt x="10" y="1"/>
                  </a:lnTo>
                  <a:lnTo>
                    <a:pt x="8" y="0"/>
                  </a:lnTo>
                  <a:lnTo>
                    <a:pt x="7" y="0"/>
                  </a:lnTo>
                  <a:lnTo>
                    <a:pt x="5" y="0"/>
                  </a:lnTo>
                  <a:lnTo>
                    <a:pt x="4" y="1"/>
                  </a:lnTo>
                  <a:lnTo>
                    <a:pt x="3" y="3"/>
                  </a:lnTo>
                  <a:lnTo>
                    <a:pt x="2" y="5"/>
                  </a:lnTo>
                  <a:lnTo>
                    <a:pt x="2" y="5"/>
                  </a:lnTo>
                  <a:lnTo>
                    <a:pt x="1" y="20"/>
                  </a:lnTo>
                  <a:lnTo>
                    <a:pt x="0" y="40"/>
                  </a:lnTo>
                  <a:lnTo>
                    <a:pt x="0" y="50"/>
                  </a:lnTo>
                  <a:lnTo>
                    <a:pt x="2" y="59"/>
                  </a:lnTo>
                  <a:lnTo>
                    <a:pt x="3" y="63"/>
                  </a:lnTo>
                  <a:lnTo>
                    <a:pt x="5" y="66"/>
                  </a:lnTo>
                  <a:lnTo>
                    <a:pt x="7" y="69"/>
                  </a:lnTo>
                  <a:lnTo>
                    <a:pt x="11" y="72"/>
                  </a:lnTo>
                  <a:lnTo>
                    <a:pt x="11" y="72"/>
                  </a:lnTo>
                  <a:lnTo>
                    <a:pt x="13" y="72"/>
                  </a:lnTo>
                  <a:lnTo>
                    <a:pt x="15" y="72"/>
                  </a:lnTo>
                  <a:lnTo>
                    <a:pt x="17" y="70"/>
                  </a:lnTo>
                  <a:lnTo>
                    <a:pt x="17" y="68"/>
                  </a:lnTo>
                  <a:lnTo>
                    <a:pt x="17" y="62"/>
                  </a:lnTo>
                  <a:lnTo>
                    <a:pt x="17" y="62"/>
                  </a:lnTo>
                  <a:lnTo>
                    <a:pt x="17" y="59"/>
                  </a:lnTo>
                  <a:lnTo>
                    <a:pt x="15" y="58"/>
                  </a:lnTo>
                  <a:lnTo>
                    <a:pt x="13" y="57"/>
                  </a:lnTo>
                  <a:lnTo>
                    <a:pt x="11" y="58"/>
                  </a:lnTo>
                  <a:lnTo>
                    <a:pt x="11" y="58"/>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7" name="Freeform 816"/>
            <p:cNvSpPr/>
            <p:nvPr/>
          </p:nvSpPr>
          <p:spPr bwMode="auto">
            <a:xfrm>
              <a:off x="6843713" y="1644650"/>
              <a:ext cx="22225" cy="55563"/>
            </a:xfrm>
            <a:custGeom>
              <a:avLst/>
              <a:gdLst/>
              <a:ahLst/>
              <a:cxnLst>
                <a:cxn ang="0">
                  <a:pos x="33" y="1"/>
                </a:cxn>
                <a:cxn ang="0">
                  <a:pos x="33" y="1"/>
                </a:cxn>
                <a:cxn ang="0">
                  <a:pos x="29" y="6"/>
                </a:cxn>
                <a:cxn ang="0">
                  <a:pos x="26" y="12"/>
                </a:cxn>
                <a:cxn ang="0">
                  <a:pos x="20" y="23"/>
                </a:cxn>
                <a:cxn ang="0">
                  <a:pos x="16" y="35"/>
                </a:cxn>
                <a:cxn ang="0">
                  <a:pos x="13" y="48"/>
                </a:cxn>
                <a:cxn ang="0">
                  <a:pos x="8" y="73"/>
                </a:cxn>
                <a:cxn ang="0">
                  <a:pos x="5" y="86"/>
                </a:cxn>
                <a:cxn ang="0">
                  <a:pos x="1" y="97"/>
                </a:cxn>
                <a:cxn ang="0">
                  <a:pos x="1" y="97"/>
                </a:cxn>
                <a:cxn ang="0">
                  <a:pos x="0" y="99"/>
                </a:cxn>
                <a:cxn ang="0">
                  <a:pos x="1" y="101"/>
                </a:cxn>
                <a:cxn ang="0">
                  <a:pos x="3" y="103"/>
                </a:cxn>
                <a:cxn ang="0">
                  <a:pos x="5" y="104"/>
                </a:cxn>
                <a:cxn ang="0">
                  <a:pos x="6" y="104"/>
                </a:cxn>
                <a:cxn ang="0">
                  <a:pos x="8" y="103"/>
                </a:cxn>
                <a:cxn ang="0">
                  <a:pos x="9" y="102"/>
                </a:cxn>
                <a:cxn ang="0">
                  <a:pos x="9" y="102"/>
                </a:cxn>
                <a:cxn ang="0">
                  <a:pos x="13" y="91"/>
                </a:cxn>
                <a:cxn ang="0">
                  <a:pos x="17" y="81"/>
                </a:cxn>
                <a:cxn ang="0">
                  <a:pos x="23" y="58"/>
                </a:cxn>
                <a:cxn ang="0">
                  <a:pos x="23" y="58"/>
                </a:cxn>
                <a:cxn ang="0">
                  <a:pos x="25" y="45"/>
                </a:cxn>
                <a:cxn ang="0">
                  <a:pos x="28" y="32"/>
                </a:cxn>
                <a:cxn ang="0">
                  <a:pos x="30" y="26"/>
                </a:cxn>
                <a:cxn ang="0">
                  <a:pos x="33" y="20"/>
                </a:cxn>
                <a:cxn ang="0">
                  <a:pos x="36" y="14"/>
                </a:cxn>
                <a:cxn ang="0">
                  <a:pos x="40" y="8"/>
                </a:cxn>
                <a:cxn ang="0">
                  <a:pos x="40" y="8"/>
                </a:cxn>
                <a:cxn ang="0">
                  <a:pos x="41" y="6"/>
                </a:cxn>
                <a:cxn ang="0">
                  <a:pos x="41" y="4"/>
                </a:cxn>
                <a:cxn ang="0">
                  <a:pos x="40" y="3"/>
                </a:cxn>
                <a:cxn ang="0">
                  <a:pos x="39" y="1"/>
                </a:cxn>
                <a:cxn ang="0">
                  <a:pos x="38" y="0"/>
                </a:cxn>
                <a:cxn ang="0">
                  <a:pos x="36" y="0"/>
                </a:cxn>
                <a:cxn ang="0">
                  <a:pos x="35" y="0"/>
                </a:cxn>
                <a:cxn ang="0">
                  <a:pos x="33" y="1"/>
                </a:cxn>
                <a:cxn ang="0">
                  <a:pos x="33" y="1"/>
                </a:cxn>
              </a:cxnLst>
              <a:rect l="0" t="0" r="r" b="b"/>
              <a:pathLst>
                <a:path w="41" h="104">
                  <a:moveTo>
                    <a:pt x="33" y="1"/>
                  </a:moveTo>
                  <a:lnTo>
                    <a:pt x="33" y="1"/>
                  </a:lnTo>
                  <a:lnTo>
                    <a:pt x="29" y="6"/>
                  </a:lnTo>
                  <a:lnTo>
                    <a:pt x="26" y="12"/>
                  </a:lnTo>
                  <a:lnTo>
                    <a:pt x="20" y="23"/>
                  </a:lnTo>
                  <a:lnTo>
                    <a:pt x="16" y="35"/>
                  </a:lnTo>
                  <a:lnTo>
                    <a:pt x="13" y="48"/>
                  </a:lnTo>
                  <a:lnTo>
                    <a:pt x="8" y="73"/>
                  </a:lnTo>
                  <a:lnTo>
                    <a:pt x="5" y="86"/>
                  </a:lnTo>
                  <a:lnTo>
                    <a:pt x="1" y="97"/>
                  </a:lnTo>
                  <a:lnTo>
                    <a:pt x="1" y="97"/>
                  </a:lnTo>
                  <a:lnTo>
                    <a:pt x="0" y="99"/>
                  </a:lnTo>
                  <a:lnTo>
                    <a:pt x="1" y="101"/>
                  </a:lnTo>
                  <a:lnTo>
                    <a:pt x="3" y="103"/>
                  </a:lnTo>
                  <a:lnTo>
                    <a:pt x="5" y="104"/>
                  </a:lnTo>
                  <a:lnTo>
                    <a:pt x="6" y="104"/>
                  </a:lnTo>
                  <a:lnTo>
                    <a:pt x="8" y="103"/>
                  </a:lnTo>
                  <a:lnTo>
                    <a:pt x="9" y="102"/>
                  </a:lnTo>
                  <a:lnTo>
                    <a:pt x="9" y="102"/>
                  </a:lnTo>
                  <a:lnTo>
                    <a:pt x="13" y="91"/>
                  </a:lnTo>
                  <a:lnTo>
                    <a:pt x="17" y="81"/>
                  </a:lnTo>
                  <a:lnTo>
                    <a:pt x="23" y="58"/>
                  </a:lnTo>
                  <a:lnTo>
                    <a:pt x="23" y="58"/>
                  </a:lnTo>
                  <a:lnTo>
                    <a:pt x="25" y="45"/>
                  </a:lnTo>
                  <a:lnTo>
                    <a:pt x="28" y="32"/>
                  </a:lnTo>
                  <a:lnTo>
                    <a:pt x="30" y="26"/>
                  </a:lnTo>
                  <a:lnTo>
                    <a:pt x="33" y="20"/>
                  </a:lnTo>
                  <a:lnTo>
                    <a:pt x="36" y="14"/>
                  </a:lnTo>
                  <a:lnTo>
                    <a:pt x="40" y="8"/>
                  </a:lnTo>
                  <a:lnTo>
                    <a:pt x="40" y="8"/>
                  </a:lnTo>
                  <a:lnTo>
                    <a:pt x="41" y="6"/>
                  </a:lnTo>
                  <a:lnTo>
                    <a:pt x="41" y="4"/>
                  </a:lnTo>
                  <a:lnTo>
                    <a:pt x="40" y="3"/>
                  </a:lnTo>
                  <a:lnTo>
                    <a:pt x="39" y="1"/>
                  </a:lnTo>
                  <a:lnTo>
                    <a:pt x="38" y="0"/>
                  </a:lnTo>
                  <a:lnTo>
                    <a:pt x="36" y="0"/>
                  </a:lnTo>
                  <a:lnTo>
                    <a:pt x="35" y="0"/>
                  </a:lnTo>
                  <a:lnTo>
                    <a:pt x="33" y="1"/>
                  </a:lnTo>
                  <a:lnTo>
                    <a:pt x="33"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8" name="Freeform 817"/>
            <p:cNvSpPr/>
            <p:nvPr/>
          </p:nvSpPr>
          <p:spPr bwMode="auto">
            <a:xfrm>
              <a:off x="6719888" y="1743075"/>
              <a:ext cx="9525" cy="47625"/>
            </a:xfrm>
            <a:custGeom>
              <a:avLst/>
              <a:gdLst/>
              <a:ahLst/>
              <a:cxnLst>
                <a:cxn ang="0">
                  <a:pos x="16" y="4"/>
                </a:cxn>
                <a:cxn ang="0">
                  <a:pos x="16" y="4"/>
                </a:cxn>
                <a:cxn ang="0">
                  <a:pos x="16" y="2"/>
                </a:cxn>
                <a:cxn ang="0">
                  <a:pos x="15" y="1"/>
                </a:cxn>
                <a:cxn ang="0">
                  <a:pos x="13" y="0"/>
                </a:cxn>
                <a:cxn ang="0">
                  <a:pos x="11" y="0"/>
                </a:cxn>
                <a:cxn ang="0">
                  <a:pos x="10" y="0"/>
                </a:cxn>
                <a:cxn ang="0">
                  <a:pos x="8" y="1"/>
                </a:cxn>
                <a:cxn ang="0">
                  <a:pos x="7" y="2"/>
                </a:cxn>
                <a:cxn ang="0">
                  <a:pos x="7" y="4"/>
                </a:cxn>
                <a:cxn ang="0">
                  <a:pos x="7" y="4"/>
                </a:cxn>
                <a:cxn ang="0">
                  <a:pos x="8" y="25"/>
                </a:cxn>
                <a:cxn ang="0">
                  <a:pos x="8" y="44"/>
                </a:cxn>
                <a:cxn ang="0">
                  <a:pos x="8" y="55"/>
                </a:cxn>
                <a:cxn ang="0">
                  <a:pos x="7" y="65"/>
                </a:cxn>
                <a:cxn ang="0">
                  <a:pos x="4" y="74"/>
                </a:cxn>
                <a:cxn ang="0">
                  <a:pos x="0" y="84"/>
                </a:cxn>
                <a:cxn ang="0">
                  <a:pos x="0" y="84"/>
                </a:cxn>
                <a:cxn ang="0">
                  <a:pos x="0" y="86"/>
                </a:cxn>
                <a:cxn ang="0">
                  <a:pos x="0" y="88"/>
                </a:cxn>
                <a:cxn ang="0">
                  <a:pos x="3" y="91"/>
                </a:cxn>
                <a:cxn ang="0">
                  <a:pos x="4" y="91"/>
                </a:cxn>
                <a:cxn ang="0">
                  <a:pos x="7" y="91"/>
                </a:cxn>
                <a:cxn ang="0">
                  <a:pos x="8" y="91"/>
                </a:cxn>
                <a:cxn ang="0">
                  <a:pos x="9" y="89"/>
                </a:cxn>
                <a:cxn ang="0">
                  <a:pos x="9" y="89"/>
                </a:cxn>
                <a:cxn ang="0">
                  <a:pos x="13" y="79"/>
                </a:cxn>
                <a:cxn ang="0">
                  <a:pos x="15" y="68"/>
                </a:cxn>
                <a:cxn ang="0">
                  <a:pos x="17" y="58"/>
                </a:cxn>
                <a:cxn ang="0">
                  <a:pos x="17" y="48"/>
                </a:cxn>
                <a:cxn ang="0">
                  <a:pos x="17" y="26"/>
                </a:cxn>
                <a:cxn ang="0">
                  <a:pos x="16" y="4"/>
                </a:cxn>
                <a:cxn ang="0">
                  <a:pos x="16" y="4"/>
                </a:cxn>
              </a:cxnLst>
              <a:rect l="0" t="0" r="r" b="b"/>
              <a:pathLst>
                <a:path w="17" h="91">
                  <a:moveTo>
                    <a:pt x="16" y="4"/>
                  </a:moveTo>
                  <a:lnTo>
                    <a:pt x="16" y="4"/>
                  </a:lnTo>
                  <a:lnTo>
                    <a:pt x="16" y="2"/>
                  </a:lnTo>
                  <a:lnTo>
                    <a:pt x="15" y="1"/>
                  </a:lnTo>
                  <a:lnTo>
                    <a:pt x="13" y="0"/>
                  </a:lnTo>
                  <a:lnTo>
                    <a:pt x="11" y="0"/>
                  </a:lnTo>
                  <a:lnTo>
                    <a:pt x="10" y="0"/>
                  </a:lnTo>
                  <a:lnTo>
                    <a:pt x="8" y="1"/>
                  </a:lnTo>
                  <a:lnTo>
                    <a:pt x="7" y="2"/>
                  </a:lnTo>
                  <a:lnTo>
                    <a:pt x="7" y="4"/>
                  </a:lnTo>
                  <a:lnTo>
                    <a:pt x="7" y="4"/>
                  </a:lnTo>
                  <a:lnTo>
                    <a:pt x="8" y="25"/>
                  </a:lnTo>
                  <a:lnTo>
                    <a:pt x="8" y="44"/>
                  </a:lnTo>
                  <a:lnTo>
                    <a:pt x="8" y="55"/>
                  </a:lnTo>
                  <a:lnTo>
                    <a:pt x="7" y="65"/>
                  </a:lnTo>
                  <a:lnTo>
                    <a:pt x="4" y="74"/>
                  </a:lnTo>
                  <a:lnTo>
                    <a:pt x="0" y="84"/>
                  </a:lnTo>
                  <a:lnTo>
                    <a:pt x="0" y="84"/>
                  </a:lnTo>
                  <a:lnTo>
                    <a:pt x="0" y="86"/>
                  </a:lnTo>
                  <a:lnTo>
                    <a:pt x="0" y="88"/>
                  </a:lnTo>
                  <a:lnTo>
                    <a:pt x="3" y="91"/>
                  </a:lnTo>
                  <a:lnTo>
                    <a:pt x="4" y="91"/>
                  </a:lnTo>
                  <a:lnTo>
                    <a:pt x="7" y="91"/>
                  </a:lnTo>
                  <a:lnTo>
                    <a:pt x="8" y="91"/>
                  </a:lnTo>
                  <a:lnTo>
                    <a:pt x="9" y="89"/>
                  </a:lnTo>
                  <a:lnTo>
                    <a:pt x="9" y="89"/>
                  </a:lnTo>
                  <a:lnTo>
                    <a:pt x="13" y="79"/>
                  </a:lnTo>
                  <a:lnTo>
                    <a:pt x="15" y="68"/>
                  </a:lnTo>
                  <a:lnTo>
                    <a:pt x="17" y="58"/>
                  </a:lnTo>
                  <a:lnTo>
                    <a:pt x="17" y="48"/>
                  </a:lnTo>
                  <a:lnTo>
                    <a:pt x="17" y="26"/>
                  </a:lnTo>
                  <a:lnTo>
                    <a:pt x="16" y="4"/>
                  </a:lnTo>
                  <a:lnTo>
                    <a:pt x="16"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09" name="Freeform 818"/>
            <p:cNvSpPr/>
            <p:nvPr/>
          </p:nvSpPr>
          <p:spPr bwMode="auto">
            <a:xfrm>
              <a:off x="6754813" y="1758950"/>
              <a:ext cx="12700" cy="49213"/>
            </a:xfrm>
            <a:custGeom>
              <a:avLst/>
              <a:gdLst/>
              <a:ahLst/>
              <a:cxnLst>
                <a:cxn ang="0">
                  <a:pos x="24" y="5"/>
                </a:cxn>
                <a:cxn ang="0">
                  <a:pos x="24" y="5"/>
                </a:cxn>
                <a:cxn ang="0">
                  <a:pos x="24" y="3"/>
                </a:cxn>
                <a:cxn ang="0">
                  <a:pos x="23" y="1"/>
                </a:cxn>
                <a:cxn ang="0">
                  <a:pos x="22" y="0"/>
                </a:cxn>
                <a:cxn ang="0">
                  <a:pos x="20" y="0"/>
                </a:cxn>
                <a:cxn ang="0">
                  <a:pos x="18" y="0"/>
                </a:cxn>
                <a:cxn ang="0">
                  <a:pos x="17" y="1"/>
                </a:cxn>
                <a:cxn ang="0">
                  <a:pos x="16" y="3"/>
                </a:cxn>
                <a:cxn ang="0">
                  <a:pos x="15" y="5"/>
                </a:cxn>
                <a:cxn ang="0">
                  <a:pos x="15" y="5"/>
                </a:cxn>
                <a:cxn ang="0">
                  <a:pos x="15" y="18"/>
                </a:cxn>
                <a:cxn ang="0">
                  <a:pos x="13" y="30"/>
                </a:cxn>
                <a:cxn ang="0">
                  <a:pos x="11" y="42"/>
                </a:cxn>
                <a:cxn ang="0">
                  <a:pos x="8" y="55"/>
                </a:cxn>
                <a:cxn ang="0">
                  <a:pos x="8" y="55"/>
                </a:cxn>
                <a:cxn ang="0">
                  <a:pos x="5" y="63"/>
                </a:cxn>
                <a:cxn ang="0">
                  <a:pos x="2" y="72"/>
                </a:cxn>
                <a:cxn ang="0">
                  <a:pos x="0" y="76"/>
                </a:cxn>
                <a:cxn ang="0">
                  <a:pos x="0" y="82"/>
                </a:cxn>
                <a:cxn ang="0">
                  <a:pos x="2" y="86"/>
                </a:cxn>
                <a:cxn ang="0">
                  <a:pos x="4" y="90"/>
                </a:cxn>
                <a:cxn ang="0">
                  <a:pos x="4" y="90"/>
                </a:cxn>
                <a:cxn ang="0">
                  <a:pos x="5" y="91"/>
                </a:cxn>
                <a:cxn ang="0">
                  <a:pos x="7" y="92"/>
                </a:cxn>
                <a:cxn ang="0">
                  <a:pos x="8" y="92"/>
                </a:cxn>
                <a:cxn ang="0">
                  <a:pos x="10" y="91"/>
                </a:cxn>
                <a:cxn ang="0">
                  <a:pos x="11" y="90"/>
                </a:cxn>
                <a:cxn ang="0">
                  <a:pos x="12" y="88"/>
                </a:cxn>
                <a:cxn ang="0">
                  <a:pos x="12" y="87"/>
                </a:cxn>
                <a:cxn ang="0">
                  <a:pos x="12" y="85"/>
                </a:cxn>
                <a:cxn ang="0">
                  <a:pos x="12" y="85"/>
                </a:cxn>
                <a:cxn ang="0">
                  <a:pos x="10" y="82"/>
                </a:cxn>
                <a:cxn ang="0">
                  <a:pos x="10" y="77"/>
                </a:cxn>
                <a:cxn ang="0">
                  <a:pos x="11" y="72"/>
                </a:cxn>
                <a:cxn ang="0">
                  <a:pos x="13" y="68"/>
                </a:cxn>
                <a:cxn ang="0">
                  <a:pos x="16" y="59"/>
                </a:cxn>
                <a:cxn ang="0">
                  <a:pos x="18" y="51"/>
                </a:cxn>
                <a:cxn ang="0">
                  <a:pos x="18" y="51"/>
                </a:cxn>
                <a:cxn ang="0">
                  <a:pos x="20" y="39"/>
                </a:cxn>
                <a:cxn ang="0">
                  <a:pos x="22" y="28"/>
                </a:cxn>
                <a:cxn ang="0">
                  <a:pos x="24" y="17"/>
                </a:cxn>
                <a:cxn ang="0">
                  <a:pos x="24" y="5"/>
                </a:cxn>
                <a:cxn ang="0">
                  <a:pos x="24" y="5"/>
                </a:cxn>
              </a:cxnLst>
              <a:rect l="0" t="0" r="r" b="b"/>
              <a:pathLst>
                <a:path w="24" h="92">
                  <a:moveTo>
                    <a:pt x="24" y="5"/>
                  </a:moveTo>
                  <a:lnTo>
                    <a:pt x="24" y="5"/>
                  </a:lnTo>
                  <a:lnTo>
                    <a:pt x="24" y="3"/>
                  </a:lnTo>
                  <a:lnTo>
                    <a:pt x="23" y="1"/>
                  </a:lnTo>
                  <a:lnTo>
                    <a:pt x="22" y="0"/>
                  </a:lnTo>
                  <a:lnTo>
                    <a:pt x="20" y="0"/>
                  </a:lnTo>
                  <a:lnTo>
                    <a:pt x="18" y="0"/>
                  </a:lnTo>
                  <a:lnTo>
                    <a:pt x="17" y="1"/>
                  </a:lnTo>
                  <a:lnTo>
                    <a:pt x="16" y="3"/>
                  </a:lnTo>
                  <a:lnTo>
                    <a:pt x="15" y="5"/>
                  </a:lnTo>
                  <a:lnTo>
                    <a:pt x="15" y="5"/>
                  </a:lnTo>
                  <a:lnTo>
                    <a:pt x="15" y="18"/>
                  </a:lnTo>
                  <a:lnTo>
                    <a:pt x="13" y="30"/>
                  </a:lnTo>
                  <a:lnTo>
                    <a:pt x="11" y="42"/>
                  </a:lnTo>
                  <a:lnTo>
                    <a:pt x="8" y="55"/>
                  </a:lnTo>
                  <a:lnTo>
                    <a:pt x="8" y="55"/>
                  </a:lnTo>
                  <a:lnTo>
                    <a:pt x="5" y="63"/>
                  </a:lnTo>
                  <a:lnTo>
                    <a:pt x="2" y="72"/>
                  </a:lnTo>
                  <a:lnTo>
                    <a:pt x="0" y="76"/>
                  </a:lnTo>
                  <a:lnTo>
                    <a:pt x="0" y="82"/>
                  </a:lnTo>
                  <a:lnTo>
                    <a:pt x="2" y="86"/>
                  </a:lnTo>
                  <a:lnTo>
                    <a:pt x="4" y="90"/>
                  </a:lnTo>
                  <a:lnTo>
                    <a:pt x="4" y="90"/>
                  </a:lnTo>
                  <a:lnTo>
                    <a:pt x="5" y="91"/>
                  </a:lnTo>
                  <a:lnTo>
                    <a:pt x="7" y="92"/>
                  </a:lnTo>
                  <a:lnTo>
                    <a:pt x="8" y="92"/>
                  </a:lnTo>
                  <a:lnTo>
                    <a:pt x="10" y="91"/>
                  </a:lnTo>
                  <a:lnTo>
                    <a:pt x="11" y="90"/>
                  </a:lnTo>
                  <a:lnTo>
                    <a:pt x="12" y="88"/>
                  </a:lnTo>
                  <a:lnTo>
                    <a:pt x="12" y="87"/>
                  </a:lnTo>
                  <a:lnTo>
                    <a:pt x="12" y="85"/>
                  </a:lnTo>
                  <a:lnTo>
                    <a:pt x="12" y="85"/>
                  </a:lnTo>
                  <a:lnTo>
                    <a:pt x="10" y="82"/>
                  </a:lnTo>
                  <a:lnTo>
                    <a:pt x="10" y="77"/>
                  </a:lnTo>
                  <a:lnTo>
                    <a:pt x="11" y="72"/>
                  </a:lnTo>
                  <a:lnTo>
                    <a:pt x="13" y="68"/>
                  </a:lnTo>
                  <a:lnTo>
                    <a:pt x="16" y="59"/>
                  </a:lnTo>
                  <a:lnTo>
                    <a:pt x="18" y="51"/>
                  </a:lnTo>
                  <a:lnTo>
                    <a:pt x="18" y="51"/>
                  </a:lnTo>
                  <a:lnTo>
                    <a:pt x="20" y="39"/>
                  </a:lnTo>
                  <a:lnTo>
                    <a:pt x="22" y="28"/>
                  </a:lnTo>
                  <a:lnTo>
                    <a:pt x="24" y="17"/>
                  </a:lnTo>
                  <a:lnTo>
                    <a:pt x="24" y="5"/>
                  </a:lnTo>
                  <a:lnTo>
                    <a:pt x="24" y="5"/>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0" name="Freeform 821"/>
            <p:cNvSpPr/>
            <p:nvPr/>
          </p:nvSpPr>
          <p:spPr bwMode="auto">
            <a:xfrm>
              <a:off x="6418263" y="1346200"/>
              <a:ext cx="39688" cy="65088"/>
            </a:xfrm>
            <a:custGeom>
              <a:avLst/>
              <a:gdLst/>
              <a:ahLst/>
              <a:cxnLst>
                <a:cxn ang="0">
                  <a:pos x="63" y="3"/>
                </a:cxn>
                <a:cxn ang="0">
                  <a:pos x="63" y="3"/>
                </a:cxn>
                <a:cxn ang="0">
                  <a:pos x="61" y="12"/>
                </a:cxn>
                <a:cxn ang="0">
                  <a:pos x="59" y="19"/>
                </a:cxn>
                <a:cxn ang="0">
                  <a:pos x="52" y="33"/>
                </a:cxn>
                <a:cxn ang="0">
                  <a:pos x="43" y="48"/>
                </a:cxn>
                <a:cxn ang="0">
                  <a:pos x="33" y="61"/>
                </a:cxn>
                <a:cxn ang="0">
                  <a:pos x="24" y="75"/>
                </a:cxn>
                <a:cxn ang="0">
                  <a:pos x="15" y="88"/>
                </a:cxn>
                <a:cxn ang="0">
                  <a:pos x="6" y="102"/>
                </a:cxn>
                <a:cxn ang="0">
                  <a:pos x="3" y="110"/>
                </a:cxn>
                <a:cxn ang="0">
                  <a:pos x="0" y="117"/>
                </a:cxn>
                <a:cxn ang="0">
                  <a:pos x="0" y="117"/>
                </a:cxn>
                <a:cxn ang="0">
                  <a:pos x="0" y="119"/>
                </a:cxn>
                <a:cxn ang="0">
                  <a:pos x="0" y="121"/>
                </a:cxn>
                <a:cxn ang="0">
                  <a:pos x="2" y="122"/>
                </a:cxn>
                <a:cxn ang="0">
                  <a:pos x="3" y="123"/>
                </a:cxn>
                <a:cxn ang="0">
                  <a:pos x="5" y="123"/>
                </a:cxn>
                <a:cxn ang="0">
                  <a:pos x="6" y="123"/>
                </a:cxn>
                <a:cxn ang="0">
                  <a:pos x="8" y="121"/>
                </a:cxn>
                <a:cxn ang="0">
                  <a:pos x="10" y="120"/>
                </a:cxn>
                <a:cxn ang="0">
                  <a:pos x="10" y="120"/>
                </a:cxn>
                <a:cxn ang="0">
                  <a:pos x="13" y="112"/>
                </a:cxn>
                <a:cxn ang="0">
                  <a:pos x="16" y="105"/>
                </a:cxn>
                <a:cxn ang="0">
                  <a:pos x="24" y="90"/>
                </a:cxn>
                <a:cxn ang="0">
                  <a:pos x="33" y="77"/>
                </a:cxn>
                <a:cxn ang="0">
                  <a:pos x="43" y="63"/>
                </a:cxn>
                <a:cxn ang="0">
                  <a:pos x="52" y="50"/>
                </a:cxn>
                <a:cxn ang="0">
                  <a:pos x="61" y="36"/>
                </a:cxn>
                <a:cxn ang="0">
                  <a:pos x="67" y="22"/>
                </a:cxn>
                <a:cxn ang="0">
                  <a:pos x="70" y="14"/>
                </a:cxn>
                <a:cxn ang="0">
                  <a:pos x="73" y="6"/>
                </a:cxn>
                <a:cxn ang="0">
                  <a:pos x="73" y="6"/>
                </a:cxn>
                <a:cxn ang="0">
                  <a:pos x="73" y="4"/>
                </a:cxn>
                <a:cxn ang="0">
                  <a:pos x="71" y="2"/>
                </a:cxn>
                <a:cxn ang="0">
                  <a:pos x="70" y="1"/>
                </a:cxn>
                <a:cxn ang="0">
                  <a:pos x="69" y="0"/>
                </a:cxn>
                <a:cxn ang="0">
                  <a:pos x="67" y="0"/>
                </a:cxn>
                <a:cxn ang="0">
                  <a:pos x="65" y="0"/>
                </a:cxn>
                <a:cxn ang="0">
                  <a:pos x="64" y="1"/>
                </a:cxn>
                <a:cxn ang="0">
                  <a:pos x="63" y="3"/>
                </a:cxn>
                <a:cxn ang="0">
                  <a:pos x="63" y="3"/>
                </a:cxn>
              </a:cxnLst>
              <a:rect l="0" t="0" r="r" b="b"/>
              <a:pathLst>
                <a:path w="73" h="123">
                  <a:moveTo>
                    <a:pt x="63" y="3"/>
                  </a:moveTo>
                  <a:lnTo>
                    <a:pt x="63" y="3"/>
                  </a:lnTo>
                  <a:lnTo>
                    <a:pt x="61" y="12"/>
                  </a:lnTo>
                  <a:lnTo>
                    <a:pt x="59" y="19"/>
                  </a:lnTo>
                  <a:lnTo>
                    <a:pt x="52" y="33"/>
                  </a:lnTo>
                  <a:lnTo>
                    <a:pt x="43" y="48"/>
                  </a:lnTo>
                  <a:lnTo>
                    <a:pt x="33" y="61"/>
                  </a:lnTo>
                  <a:lnTo>
                    <a:pt x="24" y="75"/>
                  </a:lnTo>
                  <a:lnTo>
                    <a:pt x="15" y="88"/>
                  </a:lnTo>
                  <a:lnTo>
                    <a:pt x="6" y="102"/>
                  </a:lnTo>
                  <a:lnTo>
                    <a:pt x="3" y="110"/>
                  </a:lnTo>
                  <a:lnTo>
                    <a:pt x="0" y="117"/>
                  </a:lnTo>
                  <a:lnTo>
                    <a:pt x="0" y="117"/>
                  </a:lnTo>
                  <a:lnTo>
                    <a:pt x="0" y="119"/>
                  </a:lnTo>
                  <a:lnTo>
                    <a:pt x="0" y="121"/>
                  </a:lnTo>
                  <a:lnTo>
                    <a:pt x="2" y="122"/>
                  </a:lnTo>
                  <a:lnTo>
                    <a:pt x="3" y="123"/>
                  </a:lnTo>
                  <a:lnTo>
                    <a:pt x="5" y="123"/>
                  </a:lnTo>
                  <a:lnTo>
                    <a:pt x="6" y="123"/>
                  </a:lnTo>
                  <a:lnTo>
                    <a:pt x="8" y="121"/>
                  </a:lnTo>
                  <a:lnTo>
                    <a:pt x="10" y="120"/>
                  </a:lnTo>
                  <a:lnTo>
                    <a:pt x="10" y="120"/>
                  </a:lnTo>
                  <a:lnTo>
                    <a:pt x="13" y="112"/>
                  </a:lnTo>
                  <a:lnTo>
                    <a:pt x="16" y="105"/>
                  </a:lnTo>
                  <a:lnTo>
                    <a:pt x="24" y="90"/>
                  </a:lnTo>
                  <a:lnTo>
                    <a:pt x="33" y="77"/>
                  </a:lnTo>
                  <a:lnTo>
                    <a:pt x="43" y="63"/>
                  </a:lnTo>
                  <a:lnTo>
                    <a:pt x="52" y="50"/>
                  </a:lnTo>
                  <a:lnTo>
                    <a:pt x="61" y="36"/>
                  </a:lnTo>
                  <a:lnTo>
                    <a:pt x="67" y="22"/>
                  </a:lnTo>
                  <a:lnTo>
                    <a:pt x="70" y="14"/>
                  </a:lnTo>
                  <a:lnTo>
                    <a:pt x="73" y="6"/>
                  </a:lnTo>
                  <a:lnTo>
                    <a:pt x="73" y="6"/>
                  </a:lnTo>
                  <a:lnTo>
                    <a:pt x="73" y="4"/>
                  </a:lnTo>
                  <a:lnTo>
                    <a:pt x="71" y="2"/>
                  </a:lnTo>
                  <a:lnTo>
                    <a:pt x="70" y="1"/>
                  </a:lnTo>
                  <a:lnTo>
                    <a:pt x="69" y="0"/>
                  </a:lnTo>
                  <a:lnTo>
                    <a:pt x="67" y="0"/>
                  </a:lnTo>
                  <a:lnTo>
                    <a:pt x="65" y="0"/>
                  </a:lnTo>
                  <a:lnTo>
                    <a:pt x="64" y="1"/>
                  </a:lnTo>
                  <a:lnTo>
                    <a:pt x="63" y="3"/>
                  </a:lnTo>
                  <a:lnTo>
                    <a:pt x="63"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1" name="Freeform 822"/>
            <p:cNvSpPr/>
            <p:nvPr/>
          </p:nvSpPr>
          <p:spPr bwMode="auto">
            <a:xfrm>
              <a:off x="6462713" y="1366838"/>
              <a:ext cx="34925" cy="50800"/>
            </a:xfrm>
            <a:custGeom>
              <a:avLst/>
              <a:gdLst/>
              <a:ahLst/>
              <a:cxnLst>
                <a:cxn ang="0">
                  <a:pos x="58" y="2"/>
                </a:cxn>
                <a:cxn ang="0">
                  <a:pos x="58" y="2"/>
                </a:cxn>
                <a:cxn ang="0">
                  <a:pos x="42" y="24"/>
                </a:cxn>
                <a:cxn ang="0">
                  <a:pos x="29" y="46"/>
                </a:cxn>
                <a:cxn ang="0">
                  <a:pos x="1" y="90"/>
                </a:cxn>
                <a:cxn ang="0">
                  <a:pos x="1" y="90"/>
                </a:cxn>
                <a:cxn ang="0">
                  <a:pos x="0" y="92"/>
                </a:cxn>
                <a:cxn ang="0">
                  <a:pos x="1" y="94"/>
                </a:cxn>
                <a:cxn ang="0">
                  <a:pos x="1" y="95"/>
                </a:cxn>
                <a:cxn ang="0">
                  <a:pos x="3" y="97"/>
                </a:cxn>
                <a:cxn ang="0">
                  <a:pos x="4" y="97"/>
                </a:cxn>
                <a:cxn ang="0">
                  <a:pos x="6" y="97"/>
                </a:cxn>
                <a:cxn ang="0">
                  <a:pos x="8" y="97"/>
                </a:cxn>
                <a:cxn ang="0">
                  <a:pos x="9" y="95"/>
                </a:cxn>
                <a:cxn ang="0">
                  <a:pos x="9" y="95"/>
                </a:cxn>
                <a:cxn ang="0">
                  <a:pos x="37" y="51"/>
                </a:cxn>
                <a:cxn ang="0">
                  <a:pos x="50" y="28"/>
                </a:cxn>
                <a:cxn ang="0">
                  <a:pos x="66" y="7"/>
                </a:cxn>
                <a:cxn ang="0">
                  <a:pos x="66" y="7"/>
                </a:cxn>
                <a:cxn ang="0">
                  <a:pos x="67" y="6"/>
                </a:cxn>
                <a:cxn ang="0">
                  <a:pos x="67" y="3"/>
                </a:cxn>
                <a:cxn ang="0">
                  <a:pos x="66" y="2"/>
                </a:cxn>
                <a:cxn ang="0">
                  <a:pos x="65" y="1"/>
                </a:cxn>
                <a:cxn ang="0">
                  <a:pos x="61" y="0"/>
                </a:cxn>
                <a:cxn ang="0">
                  <a:pos x="60" y="0"/>
                </a:cxn>
                <a:cxn ang="0">
                  <a:pos x="58" y="2"/>
                </a:cxn>
                <a:cxn ang="0">
                  <a:pos x="58" y="2"/>
                </a:cxn>
              </a:cxnLst>
              <a:rect l="0" t="0" r="r" b="b"/>
              <a:pathLst>
                <a:path w="67" h="97">
                  <a:moveTo>
                    <a:pt x="58" y="2"/>
                  </a:moveTo>
                  <a:lnTo>
                    <a:pt x="58" y="2"/>
                  </a:lnTo>
                  <a:lnTo>
                    <a:pt x="42" y="24"/>
                  </a:lnTo>
                  <a:lnTo>
                    <a:pt x="29" y="46"/>
                  </a:lnTo>
                  <a:lnTo>
                    <a:pt x="1" y="90"/>
                  </a:lnTo>
                  <a:lnTo>
                    <a:pt x="1" y="90"/>
                  </a:lnTo>
                  <a:lnTo>
                    <a:pt x="0" y="92"/>
                  </a:lnTo>
                  <a:lnTo>
                    <a:pt x="1" y="94"/>
                  </a:lnTo>
                  <a:lnTo>
                    <a:pt x="1" y="95"/>
                  </a:lnTo>
                  <a:lnTo>
                    <a:pt x="3" y="97"/>
                  </a:lnTo>
                  <a:lnTo>
                    <a:pt x="4" y="97"/>
                  </a:lnTo>
                  <a:lnTo>
                    <a:pt x="6" y="97"/>
                  </a:lnTo>
                  <a:lnTo>
                    <a:pt x="8" y="97"/>
                  </a:lnTo>
                  <a:lnTo>
                    <a:pt x="9" y="95"/>
                  </a:lnTo>
                  <a:lnTo>
                    <a:pt x="9" y="95"/>
                  </a:lnTo>
                  <a:lnTo>
                    <a:pt x="37" y="51"/>
                  </a:lnTo>
                  <a:lnTo>
                    <a:pt x="50" y="28"/>
                  </a:lnTo>
                  <a:lnTo>
                    <a:pt x="66" y="7"/>
                  </a:lnTo>
                  <a:lnTo>
                    <a:pt x="66" y="7"/>
                  </a:lnTo>
                  <a:lnTo>
                    <a:pt x="67" y="6"/>
                  </a:lnTo>
                  <a:lnTo>
                    <a:pt x="67" y="3"/>
                  </a:lnTo>
                  <a:lnTo>
                    <a:pt x="66" y="2"/>
                  </a:lnTo>
                  <a:lnTo>
                    <a:pt x="65" y="1"/>
                  </a:lnTo>
                  <a:lnTo>
                    <a:pt x="61" y="0"/>
                  </a:lnTo>
                  <a:lnTo>
                    <a:pt x="60" y="0"/>
                  </a:lnTo>
                  <a:lnTo>
                    <a:pt x="58" y="2"/>
                  </a:lnTo>
                  <a:lnTo>
                    <a:pt x="58"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2" name="Freeform 823"/>
            <p:cNvSpPr/>
            <p:nvPr/>
          </p:nvSpPr>
          <p:spPr bwMode="auto">
            <a:xfrm>
              <a:off x="6569075" y="1604963"/>
              <a:ext cx="28575" cy="68263"/>
            </a:xfrm>
            <a:custGeom>
              <a:avLst/>
              <a:gdLst/>
              <a:ahLst/>
              <a:cxnLst>
                <a:cxn ang="0">
                  <a:pos x="45" y="3"/>
                </a:cxn>
                <a:cxn ang="0">
                  <a:pos x="45" y="3"/>
                </a:cxn>
                <a:cxn ang="0">
                  <a:pos x="43" y="10"/>
                </a:cxn>
                <a:cxn ang="0">
                  <a:pos x="40" y="16"/>
                </a:cxn>
                <a:cxn ang="0">
                  <a:pos x="32" y="29"/>
                </a:cxn>
                <a:cxn ang="0">
                  <a:pos x="25" y="41"/>
                </a:cxn>
                <a:cxn ang="0">
                  <a:pos x="22" y="47"/>
                </a:cxn>
                <a:cxn ang="0">
                  <a:pos x="20" y="53"/>
                </a:cxn>
                <a:cxn ang="0">
                  <a:pos x="20" y="53"/>
                </a:cxn>
                <a:cxn ang="0">
                  <a:pos x="14" y="71"/>
                </a:cxn>
                <a:cxn ang="0">
                  <a:pos x="9" y="89"/>
                </a:cxn>
                <a:cxn ang="0">
                  <a:pos x="3" y="106"/>
                </a:cxn>
                <a:cxn ang="0">
                  <a:pos x="1" y="115"/>
                </a:cxn>
                <a:cxn ang="0">
                  <a:pos x="0" y="125"/>
                </a:cxn>
                <a:cxn ang="0">
                  <a:pos x="0" y="125"/>
                </a:cxn>
                <a:cxn ang="0">
                  <a:pos x="1" y="127"/>
                </a:cxn>
                <a:cxn ang="0">
                  <a:pos x="2" y="128"/>
                </a:cxn>
                <a:cxn ang="0">
                  <a:pos x="3" y="129"/>
                </a:cxn>
                <a:cxn ang="0">
                  <a:pos x="5" y="129"/>
                </a:cxn>
                <a:cxn ang="0">
                  <a:pos x="6" y="129"/>
                </a:cxn>
                <a:cxn ang="0">
                  <a:pos x="9" y="128"/>
                </a:cxn>
                <a:cxn ang="0">
                  <a:pos x="10" y="127"/>
                </a:cxn>
                <a:cxn ang="0">
                  <a:pos x="10" y="125"/>
                </a:cxn>
                <a:cxn ang="0">
                  <a:pos x="10" y="125"/>
                </a:cxn>
                <a:cxn ang="0">
                  <a:pos x="12" y="108"/>
                </a:cxn>
                <a:cxn ang="0">
                  <a:pos x="16" y="93"/>
                </a:cxn>
                <a:cxn ang="0">
                  <a:pos x="21" y="78"/>
                </a:cxn>
                <a:cxn ang="0">
                  <a:pos x="28" y="64"/>
                </a:cxn>
                <a:cxn ang="0">
                  <a:pos x="42" y="35"/>
                </a:cxn>
                <a:cxn ang="0">
                  <a:pos x="49" y="20"/>
                </a:cxn>
                <a:cxn ang="0">
                  <a:pos x="54" y="6"/>
                </a:cxn>
                <a:cxn ang="0">
                  <a:pos x="54" y="6"/>
                </a:cxn>
                <a:cxn ang="0">
                  <a:pos x="54" y="4"/>
                </a:cxn>
                <a:cxn ang="0">
                  <a:pos x="54" y="2"/>
                </a:cxn>
                <a:cxn ang="0">
                  <a:pos x="53" y="1"/>
                </a:cxn>
                <a:cxn ang="0">
                  <a:pos x="51" y="0"/>
                </a:cxn>
                <a:cxn ang="0">
                  <a:pos x="49" y="0"/>
                </a:cxn>
                <a:cxn ang="0">
                  <a:pos x="48" y="1"/>
                </a:cxn>
                <a:cxn ang="0">
                  <a:pos x="46" y="2"/>
                </a:cxn>
                <a:cxn ang="0">
                  <a:pos x="45" y="3"/>
                </a:cxn>
                <a:cxn ang="0">
                  <a:pos x="45" y="3"/>
                </a:cxn>
              </a:cxnLst>
              <a:rect l="0" t="0" r="r" b="b"/>
              <a:pathLst>
                <a:path w="54" h="129">
                  <a:moveTo>
                    <a:pt x="45" y="3"/>
                  </a:moveTo>
                  <a:lnTo>
                    <a:pt x="45" y="3"/>
                  </a:lnTo>
                  <a:lnTo>
                    <a:pt x="43" y="10"/>
                  </a:lnTo>
                  <a:lnTo>
                    <a:pt x="40" y="16"/>
                  </a:lnTo>
                  <a:lnTo>
                    <a:pt x="32" y="29"/>
                  </a:lnTo>
                  <a:lnTo>
                    <a:pt x="25" y="41"/>
                  </a:lnTo>
                  <a:lnTo>
                    <a:pt x="22" y="47"/>
                  </a:lnTo>
                  <a:lnTo>
                    <a:pt x="20" y="53"/>
                  </a:lnTo>
                  <a:lnTo>
                    <a:pt x="20" y="53"/>
                  </a:lnTo>
                  <a:lnTo>
                    <a:pt x="14" y="71"/>
                  </a:lnTo>
                  <a:lnTo>
                    <a:pt x="9" y="89"/>
                  </a:lnTo>
                  <a:lnTo>
                    <a:pt x="3" y="106"/>
                  </a:lnTo>
                  <a:lnTo>
                    <a:pt x="1" y="115"/>
                  </a:lnTo>
                  <a:lnTo>
                    <a:pt x="0" y="125"/>
                  </a:lnTo>
                  <a:lnTo>
                    <a:pt x="0" y="125"/>
                  </a:lnTo>
                  <a:lnTo>
                    <a:pt x="1" y="127"/>
                  </a:lnTo>
                  <a:lnTo>
                    <a:pt x="2" y="128"/>
                  </a:lnTo>
                  <a:lnTo>
                    <a:pt x="3" y="129"/>
                  </a:lnTo>
                  <a:lnTo>
                    <a:pt x="5" y="129"/>
                  </a:lnTo>
                  <a:lnTo>
                    <a:pt x="6" y="129"/>
                  </a:lnTo>
                  <a:lnTo>
                    <a:pt x="9" y="128"/>
                  </a:lnTo>
                  <a:lnTo>
                    <a:pt x="10" y="127"/>
                  </a:lnTo>
                  <a:lnTo>
                    <a:pt x="10" y="125"/>
                  </a:lnTo>
                  <a:lnTo>
                    <a:pt x="10" y="125"/>
                  </a:lnTo>
                  <a:lnTo>
                    <a:pt x="12" y="108"/>
                  </a:lnTo>
                  <a:lnTo>
                    <a:pt x="16" y="93"/>
                  </a:lnTo>
                  <a:lnTo>
                    <a:pt x="21" y="78"/>
                  </a:lnTo>
                  <a:lnTo>
                    <a:pt x="28" y="64"/>
                  </a:lnTo>
                  <a:lnTo>
                    <a:pt x="42" y="35"/>
                  </a:lnTo>
                  <a:lnTo>
                    <a:pt x="49" y="20"/>
                  </a:lnTo>
                  <a:lnTo>
                    <a:pt x="54" y="6"/>
                  </a:lnTo>
                  <a:lnTo>
                    <a:pt x="54" y="6"/>
                  </a:lnTo>
                  <a:lnTo>
                    <a:pt x="54" y="4"/>
                  </a:lnTo>
                  <a:lnTo>
                    <a:pt x="54" y="2"/>
                  </a:lnTo>
                  <a:lnTo>
                    <a:pt x="53" y="1"/>
                  </a:lnTo>
                  <a:lnTo>
                    <a:pt x="51" y="0"/>
                  </a:lnTo>
                  <a:lnTo>
                    <a:pt x="49" y="0"/>
                  </a:lnTo>
                  <a:lnTo>
                    <a:pt x="48" y="1"/>
                  </a:lnTo>
                  <a:lnTo>
                    <a:pt x="46" y="2"/>
                  </a:lnTo>
                  <a:lnTo>
                    <a:pt x="45" y="3"/>
                  </a:lnTo>
                  <a:lnTo>
                    <a:pt x="45"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3" name="Freeform 824"/>
            <p:cNvSpPr/>
            <p:nvPr/>
          </p:nvSpPr>
          <p:spPr bwMode="auto">
            <a:xfrm>
              <a:off x="6619875" y="1614488"/>
              <a:ext cx="25400" cy="44450"/>
            </a:xfrm>
            <a:custGeom>
              <a:avLst/>
              <a:gdLst/>
              <a:ahLst/>
              <a:cxnLst>
                <a:cxn ang="0">
                  <a:pos x="40" y="2"/>
                </a:cxn>
                <a:cxn ang="0">
                  <a:pos x="40" y="2"/>
                </a:cxn>
                <a:cxn ang="0">
                  <a:pos x="32" y="11"/>
                </a:cxn>
                <a:cxn ang="0">
                  <a:pos x="25" y="19"/>
                </a:cxn>
                <a:cxn ang="0">
                  <a:pos x="19" y="28"/>
                </a:cxn>
                <a:cxn ang="0">
                  <a:pos x="13" y="39"/>
                </a:cxn>
                <a:cxn ang="0">
                  <a:pos x="8" y="49"/>
                </a:cxn>
                <a:cxn ang="0">
                  <a:pos x="4" y="59"/>
                </a:cxn>
                <a:cxn ang="0">
                  <a:pos x="1" y="71"/>
                </a:cxn>
                <a:cxn ang="0">
                  <a:pos x="0" y="81"/>
                </a:cxn>
                <a:cxn ang="0">
                  <a:pos x="0" y="81"/>
                </a:cxn>
                <a:cxn ang="0">
                  <a:pos x="0" y="83"/>
                </a:cxn>
                <a:cxn ang="0">
                  <a:pos x="1" y="85"/>
                </a:cxn>
                <a:cxn ang="0">
                  <a:pos x="3" y="86"/>
                </a:cxn>
                <a:cxn ang="0">
                  <a:pos x="5" y="86"/>
                </a:cxn>
                <a:cxn ang="0">
                  <a:pos x="6" y="86"/>
                </a:cxn>
                <a:cxn ang="0">
                  <a:pos x="9" y="85"/>
                </a:cxn>
                <a:cxn ang="0">
                  <a:pos x="10" y="83"/>
                </a:cxn>
                <a:cxn ang="0">
                  <a:pos x="10" y="81"/>
                </a:cxn>
                <a:cxn ang="0">
                  <a:pos x="10" y="81"/>
                </a:cxn>
                <a:cxn ang="0">
                  <a:pos x="11" y="71"/>
                </a:cxn>
                <a:cxn ang="0">
                  <a:pos x="14" y="61"/>
                </a:cxn>
                <a:cxn ang="0">
                  <a:pos x="17" y="51"/>
                </a:cxn>
                <a:cxn ang="0">
                  <a:pos x="22" y="42"/>
                </a:cxn>
                <a:cxn ang="0">
                  <a:pos x="27" y="33"/>
                </a:cxn>
                <a:cxn ang="0">
                  <a:pos x="33" y="24"/>
                </a:cxn>
                <a:cxn ang="0">
                  <a:pos x="40" y="16"/>
                </a:cxn>
                <a:cxn ang="0">
                  <a:pos x="47" y="9"/>
                </a:cxn>
                <a:cxn ang="0">
                  <a:pos x="47" y="9"/>
                </a:cxn>
                <a:cxn ang="0">
                  <a:pos x="48" y="8"/>
                </a:cxn>
                <a:cxn ang="0">
                  <a:pos x="48" y="5"/>
                </a:cxn>
                <a:cxn ang="0">
                  <a:pos x="47" y="3"/>
                </a:cxn>
                <a:cxn ang="0">
                  <a:pos x="46" y="2"/>
                </a:cxn>
                <a:cxn ang="0">
                  <a:pos x="45" y="1"/>
                </a:cxn>
                <a:cxn ang="0">
                  <a:pos x="43" y="0"/>
                </a:cxn>
                <a:cxn ang="0">
                  <a:pos x="42" y="1"/>
                </a:cxn>
                <a:cxn ang="0">
                  <a:pos x="40" y="2"/>
                </a:cxn>
                <a:cxn ang="0">
                  <a:pos x="40" y="2"/>
                </a:cxn>
              </a:cxnLst>
              <a:rect l="0" t="0" r="r" b="b"/>
              <a:pathLst>
                <a:path w="48" h="86">
                  <a:moveTo>
                    <a:pt x="40" y="2"/>
                  </a:moveTo>
                  <a:lnTo>
                    <a:pt x="40" y="2"/>
                  </a:lnTo>
                  <a:lnTo>
                    <a:pt x="32" y="11"/>
                  </a:lnTo>
                  <a:lnTo>
                    <a:pt x="25" y="19"/>
                  </a:lnTo>
                  <a:lnTo>
                    <a:pt x="19" y="28"/>
                  </a:lnTo>
                  <a:lnTo>
                    <a:pt x="13" y="39"/>
                  </a:lnTo>
                  <a:lnTo>
                    <a:pt x="8" y="49"/>
                  </a:lnTo>
                  <a:lnTo>
                    <a:pt x="4" y="59"/>
                  </a:lnTo>
                  <a:lnTo>
                    <a:pt x="1" y="71"/>
                  </a:lnTo>
                  <a:lnTo>
                    <a:pt x="0" y="81"/>
                  </a:lnTo>
                  <a:lnTo>
                    <a:pt x="0" y="81"/>
                  </a:lnTo>
                  <a:lnTo>
                    <a:pt x="0" y="83"/>
                  </a:lnTo>
                  <a:lnTo>
                    <a:pt x="1" y="85"/>
                  </a:lnTo>
                  <a:lnTo>
                    <a:pt x="3" y="86"/>
                  </a:lnTo>
                  <a:lnTo>
                    <a:pt x="5" y="86"/>
                  </a:lnTo>
                  <a:lnTo>
                    <a:pt x="6" y="86"/>
                  </a:lnTo>
                  <a:lnTo>
                    <a:pt x="9" y="85"/>
                  </a:lnTo>
                  <a:lnTo>
                    <a:pt x="10" y="83"/>
                  </a:lnTo>
                  <a:lnTo>
                    <a:pt x="10" y="81"/>
                  </a:lnTo>
                  <a:lnTo>
                    <a:pt x="10" y="81"/>
                  </a:lnTo>
                  <a:lnTo>
                    <a:pt x="11" y="71"/>
                  </a:lnTo>
                  <a:lnTo>
                    <a:pt x="14" y="61"/>
                  </a:lnTo>
                  <a:lnTo>
                    <a:pt x="17" y="51"/>
                  </a:lnTo>
                  <a:lnTo>
                    <a:pt x="22" y="42"/>
                  </a:lnTo>
                  <a:lnTo>
                    <a:pt x="27" y="33"/>
                  </a:lnTo>
                  <a:lnTo>
                    <a:pt x="33" y="24"/>
                  </a:lnTo>
                  <a:lnTo>
                    <a:pt x="40" y="16"/>
                  </a:lnTo>
                  <a:lnTo>
                    <a:pt x="47" y="9"/>
                  </a:lnTo>
                  <a:lnTo>
                    <a:pt x="47" y="9"/>
                  </a:lnTo>
                  <a:lnTo>
                    <a:pt x="48" y="8"/>
                  </a:lnTo>
                  <a:lnTo>
                    <a:pt x="48" y="5"/>
                  </a:lnTo>
                  <a:lnTo>
                    <a:pt x="47" y="3"/>
                  </a:lnTo>
                  <a:lnTo>
                    <a:pt x="46" y="2"/>
                  </a:lnTo>
                  <a:lnTo>
                    <a:pt x="45" y="1"/>
                  </a:lnTo>
                  <a:lnTo>
                    <a:pt x="43" y="0"/>
                  </a:lnTo>
                  <a:lnTo>
                    <a:pt x="42" y="1"/>
                  </a:lnTo>
                  <a:lnTo>
                    <a:pt x="40" y="2"/>
                  </a:lnTo>
                  <a:lnTo>
                    <a:pt x="40"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4" name="Freeform 825"/>
            <p:cNvSpPr/>
            <p:nvPr/>
          </p:nvSpPr>
          <p:spPr bwMode="auto">
            <a:xfrm>
              <a:off x="6659563" y="1624013"/>
              <a:ext cx="28575" cy="46038"/>
            </a:xfrm>
            <a:custGeom>
              <a:avLst/>
              <a:gdLst/>
              <a:ahLst/>
              <a:cxnLst>
                <a:cxn ang="0">
                  <a:pos x="44" y="2"/>
                </a:cxn>
                <a:cxn ang="0">
                  <a:pos x="44" y="2"/>
                </a:cxn>
                <a:cxn ang="0">
                  <a:pos x="38" y="10"/>
                </a:cxn>
                <a:cxn ang="0">
                  <a:pos x="32" y="17"/>
                </a:cxn>
                <a:cxn ang="0">
                  <a:pos x="25" y="26"/>
                </a:cxn>
                <a:cxn ang="0">
                  <a:pos x="19" y="34"/>
                </a:cxn>
                <a:cxn ang="0">
                  <a:pos x="19" y="34"/>
                </a:cxn>
                <a:cxn ang="0">
                  <a:pos x="13" y="44"/>
                </a:cxn>
                <a:cxn ang="0">
                  <a:pos x="9" y="56"/>
                </a:cxn>
                <a:cxn ang="0">
                  <a:pos x="5" y="67"/>
                </a:cxn>
                <a:cxn ang="0">
                  <a:pos x="0" y="77"/>
                </a:cxn>
                <a:cxn ang="0">
                  <a:pos x="0" y="77"/>
                </a:cxn>
                <a:cxn ang="0">
                  <a:pos x="0" y="79"/>
                </a:cxn>
                <a:cxn ang="0">
                  <a:pos x="0" y="82"/>
                </a:cxn>
                <a:cxn ang="0">
                  <a:pos x="2" y="85"/>
                </a:cxn>
                <a:cxn ang="0">
                  <a:pos x="4" y="85"/>
                </a:cxn>
                <a:cxn ang="0">
                  <a:pos x="5" y="85"/>
                </a:cxn>
                <a:cxn ang="0">
                  <a:pos x="7" y="85"/>
                </a:cxn>
                <a:cxn ang="0">
                  <a:pos x="8" y="83"/>
                </a:cxn>
                <a:cxn ang="0">
                  <a:pos x="8" y="83"/>
                </a:cxn>
                <a:cxn ang="0">
                  <a:pos x="16" y="63"/>
                </a:cxn>
                <a:cxn ang="0">
                  <a:pos x="26" y="42"/>
                </a:cxn>
                <a:cxn ang="0">
                  <a:pos x="26" y="42"/>
                </a:cxn>
                <a:cxn ang="0">
                  <a:pos x="28" y="37"/>
                </a:cxn>
                <a:cxn ang="0">
                  <a:pos x="31" y="33"/>
                </a:cxn>
                <a:cxn ang="0">
                  <a:pos x="38" y="25"/>
                </a:cxn>
                <a:cxn ang="0">
                  <a:pos x="46" y="15"/>
                </a:cxn>
                <a:cxn ang="0">
                  <a:pos x="52" y="7"/>
                </a:cxn>
                <a:cxn ang="0">
                  <a:pos x="52" y="7"/>
                </a:cxn>
                <a:cxn ang="0">
                  <a:pos x="53" y="5"/>
                </a:cxn>
                <a:cxn ang="0">
                  <a:pos x="52" y="3"/>
                </a:cxn>
                <a:cxn ang="0">
                  <a:pos x="52" y="2"/>
                </a:cxn>
                <a:cxn ang="0">
                  <a:pos x="50" y="0"/>
                </a:cxn>
                <a:cxn ang="0">
                  <a:pos x="49" y="0"/>
                </a:cxn>
                <a:cxn ang="0">
                  <a:pos x="47" y="0"/>
                </a:cxn>
                <a:cxn ang="0">
                  <a:pos x="45" y="1"/>
                </a:cxn>
                <a:cxn ang="0">
                  <a:pos x="44" y="2"/>
                </a:cxn>
                <a:cxn ang="0">
                  <a:pos x="44" y="2"/>
                </a:cxn>
              </a:cxnLst>
              <a:rect l="0" t="0" r="r" b="b"/>
              <a:pathLst>
                <a:path w="53" h="85">
                  <a:moveTo>
                    <a:pt x="44" y="2"/>
                  </a:moveTo>
                  <a:lnTo>
                    <a:pt x="44" y="2"/>
                  </a:lnTo>
                  <a:lnTo>
                    <a:pt x="38" y="10"/>
                  </a:lnTo>
                  <a:lnTo>
                    <a:pt x="32" y="17"/>
                  </a:lnTo>
                  <a:lnTo>
                    <a:pt x="25" y="26"/>
                  </a:lnTo>
                  <a:lnTo>
                    <a:pt x="19" y="34"/>
                  </a:lnTo>
                  <a:lnTo>
                    <a:pt x="19" y="34"/>
                  </a:lnTo>
                  <a:lnTo>
                    <a:pt x="13" y="44"/>
                  </a:lnTo>
                  <a:lnTo>
                    <a:pt x="9" y="56"/>
                  </a:lnTo>
                  <a:lnTo>
                    <a:pt x="5" y="67"/>
                  </a:lnTo>
                  <a:lnTo>
                    <a:pt x="0" y="77"/>
                  </a:lnTo>
                  <a:lnTo>
                    <a:pt x="0" y="77"/>
                  </a:lnTo>
                  <a:lnTo>
                    <a:pt x="0" y="79"/>
                  </a:lnTo>
                  <a:lnTo>
                    <a:pt x="0" y="82"/>
                  </a:lnTo>
                  <a:lnTo>
                    <a:pt x="2" y="85"/>
                  </a:lnTo>
                  <a:lnTo>
                    <a:pt x="4" y="85"/>
                  </a:lnTo>
                  <a:lnTo>
                    <a:pt x="5" y="85"/>
                  </a:lnTo>
                  <a:lnTo>
                    <a:pt x="7" y="85"/>
                  </a:lnTo>
                  <a:lnTo>
                    <a:pt x="8" y="83"/>
                  </a:lnTo>
                  <a:lnTo>
                    <a:pt x="8" y="83"/>
                  </a:lnTo>
                  <a:lnTo>
                    <a:pt x="16" y="63"/>
                  </a:lnTo>
                  <a:lnTo>
                    <a:pt x="26" y="42"/>
                  </a:lnTo>
                  <a:lnTo>
                    <a:pt x="26" y="42"/>
                  </a:lnTo>
                  <a:lnTo>
                    <a:pt x="28" y="37"/>
                  </a:lnTo>
                  <a:lnTo>
                    <a:pt x="31" y="33"/>
                  </a:lnTo>
                  <a:lnTo>
                    <a:pt x="38" y="25"/>
                  </a:lnTo>
                  <a:lnTo>
                    <a:pt x="46" y="15"/>
                  </a:lnTo>
                  <a:lnTo>
                    <a:pt x="52" y="7"/>
                  </a:lnTo>
                  <a:lnTo>
                    <a:pt x="52" y="7"/>
                  </a:lnTo>
                  <a:lnTo>
                    <a:pt x="53" y="5"/>
                  </a:lnTo>
                  <a:lnTo>
                    <a:pt x="52" y="3"/>
                  </a:lnTo>
                  <a:lnTo>
                    <a:pt x="52" y="2"/>
                  </a:lnTo>
                  <a:lnTo>
                    <a:pt x="50" y="0"/>
                  </a:lnTo>
                  <a:lnTo>
                    <a:pt x="49" y="0"/>
                  </a:lnTo>
                  <a:lnTo>
                    <a:pt x="47" y="0"/>
                  </a:lnTo>
                  <a:lnTo>
                    <a:pt x="45" y="1"/>
                  </a:lnTo>
                  <a:lnTo>
                    <a:pt x="44" y="2"/>
                  </a:lnTo>
                  <a:lnTo>
                    <a:pt x="44"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5" name="Freeform 826"/>
            <p:cNvSpPr/>
            <p:nvPr/>
          </p:nvSpPr>
          <p:spPr bwMode="auto">
            <a:xfrm>
              <a:off x="6746875" y="1463675"/>
              <a:ext cx="23813" cy="41275"/>
            </a:xfrm>
            <a:custGeom>
              <a:avLst/>
              <a:gdLst/>
              <a:ahLst/>
              <a:cxnLst>
                <a:cxn ang="0">
                  <a:pos x="39" y="1"/>
                </a:cxn>
                <a:cxn ang="0">
                  <a:pos x="39" y="1"/>
                </a:cxn>
                <a:cxn ang="0">
                  <a:pos x="32" y="10"/>
                </a:cxn>
                <a:cxn ang="0">
                  <a:pos x="27" y="18"/>
                </a:cxn>
                <a:cxn ang="0">
                  <a:pos x="22" y="27"/>
                </a:cxn>
                <a:cxn ang="0">
                  <a:pos x="18" y="35"/>
                </a:cxn>
                <a:cxn ang="0">
                  <a:pos x="9" y="54"/>
                </a:cxn>
                <a:cxn ang="0">
                  <a:pos x="5" y="63"/>
                </a:cxn>
                <a:cxn ang="0">
                  <a:pos x="0" y="73"/>
                </a:cxn>
                <a:cxn ang="0">
                  <a:pos x="0" y="73"/>
                </a:cxn>
                <a:cxn ang="0">
                  <a:pos x="0" y="74"/>
                </a:cxn>
                <a:cxn ang="0">
                  <a:pos x="0" y="76"/>
                </a:cxn>
                <a:cxn ang="0">
                  <a:pos x="1" y="78"/>
                </a:cxn>
                <a:cxn ang="0">
                  <a:pos x="2" y="79"/>
                </a:cxn>
                <a:cxn ang="0">
                  <a:pos x="3" y="79"/>
                </a:cxn>
                <a:cxn ang="0">
                  <a:pos x="5" y="79"/>
                </a:cxn>
                <a:cxn ang="0">
                  <a:pos x="7" y="79"/>
                </a:cxn>
                <a:cxn ang="0">
                  <a:pos x="8" y="77"/>
                </a:cxn>
                <a:cxn ang="0">
                  <a:pos x="8" y="77"/>
                </a:cxn>
                <a:cxn ang="0">
                  <a:pos x="13" y="68"/>
                </a:cxn>
                <a:cxn ang="0">
                  <a:pos x="18" y="59"/>
                </a:cxn>
                <a:cxn ang="0">
                  <a:pos x="26" y="42"/>
                </a:cxn>
                <a:cxn ang="0">
                  <a:pos x="30" y="32"/>
                </a:cxn>
                <a:cxn ang="0">
                  <a:pos x="34" y="24"/>
                </a:cxn>
                <a:cxn ang="0">
                  <a:pos x="39" y="16"/>
                </a:cxn>
                <a:cxn ang="0">
                  <a:pos x="45" y="8"/>
                </a:cxn>
                <a:cxn ang="0">
                  <a:pos x="45" y="8"/>
                </a:cxn>
                <a:cxn ang="0">
                  <a:pos x="46" y="6"/>
                </a:cxn>
                <a:cxn ang="0">
                  <a:pos x="46" y="4"/>
                </a:cxn>
                <a:cxn ang="0">
                  <a:pos x="46" y="3"/>
                </a:cxn>
                <a:cxn ang="0">
                  <a:pos x="45" y="1"/>
                </a:cxn>
                <a:cxn ang="0">
                  <a:pos x="44" y="0"/>
                </a:cxn>
                <a:cxn ang="0">
                  <a:pos x="42" y="0"/>
                </a:cxn>
                <a:cxn ang="0">
                  <a:pos x="40" y="0"/>
                </a:cxn>
                <a:cxn ang="0">
                  <a:pos x="39" y="1"/>
                </a:cxn>
                <a:cxn ang="0">
                  <a:pos x="39" y="1"/>
                </a:cxn>
              </a:cxnLst>
              <a:rect l="0" t="0" r="r" b="b"/>
              <a:pathLst>
                <a:path w="46" h="79">
                  <a:moveTo>
                    <a:pt x="39" y="1"/>
                  </a:moveTo>
                  <a:lnTo>
                    <a:pt x="39" y="1"/>
                  </a:lnTo>
                  <a:lnTo>
                    <a:pt x="32" y="10"/>
                  </a:lnTo>
                  <a:lnTo>
                    <a:pt x="27" y="18"/>
                  </a:lnTo>
                  <a:lnTo>
                    <a:pt x="22" y="27"/>
                  </a:lnTo>
                  <a:lnTo>
                    <a:pt x="18" y="35"/>
                  </a:lnTo>
                  <a:lnTo>
                    <a:pt x="9" y="54"/>
                  </a:lnTo>
                  <a:lnTo>
                    <a:pt x="5" y="63"/>
                  </a:lnTo>
                  <a:lnTo>
                    <a:pt x="0" y="73"/>
                  </a:lnTo>
                  <a:lnTo>
                    <a:pt x="0" y="73"/>
                  </a:lnTo>
                  <a:lnTo>
                    <a:pt x="0" y="74"/>
                  </a:lnTo>
                  <a:lnTo>
                    <a:pt x="0" y="76"/>
                  </a:lnTo>
                  <a:lnTo>
                    <a:pt x="1" y="78"/>
                  </a:lnTo>
                  <a:lnTo>
                    <a:pt x="2" y="79"/>
                  </a:lnTo>
                  <a:lnTo>
                    <a:pt x="3" y="79"/>
                  </a:lnTo>
                  <a:lnTo>
                    <a:pt x="5" y="79"/>
                  </a:lnTo>
                  <a:lnTo>
                    <a:pt x="7" y="79"/>
                  </a:lnTo>
                  <a:lnTo>
                    <a:pt x="8" y="77"/>
                  </a:lnTo>
                  <a:lnTo>
                    <a:pt x="8" y="77"/>
                  </a:lnTo>
                  <a:lnTo>
                    <a:pt x="13" y="68"/>
                  </a:lnTo>
                  <a:lnTo>
                    <a:pt x="18" y="59"/>
                  </a:lnTo>
                  <a:lnTo>
                    <a:pt x="26" y="42"/>
                  </a:lnTo>
                  <a:lnTo>
                    <a:pt x="30" y="32"/>
                  </a:lnTo>
                  <a:lnTo>
                    <a:pt x="34" y="24"/>
                  </a:lnTo>
                  <a:lnTo>
                    <a:pt x="39" y="16"/>
                  </a:lnTo>
                  <a:lnTo>
                    <a:pt x="45" y="8"/>
                  </a:lnTo>
                  <a:lnTo>
                    <a:pt x="45" y="8"/>
                  </a:lnTo>
                  <a:lnTo>
                    <a:pt x="46" y="6"/>
                  </a:lnTo>
                  <a:lnTo>
                    <a:pt x="46" y="4"/>
                  </a:lnTo>
                  <a:lnTo>
                    <a:pt x="46" y="3"/>
                  </a:lnTo>
                  <a:lnTo>
                    <a:pt x="45" y="1"/>
                  </a:lnTo>
                  <a:lnTo>
                    <a:pt x="44" y="0"/>
                  </a:lnTo>
                  <a:lnTo>
                    <a:pt x="42" y="0"/>
                  </a:lnTo>
                  <a:lnTo>
                    <a:pt x="40" y="0"/>
                  </a:lnTo>
                  <a:lnTo>
                    <a:pt x="39" y="1"/>
                  </a:lnTo>
                  <a:lnTo>
                    <a:pt x="39"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6" name="Freeform 827"/>
            <p:cNvSpPr/>
            <p:nvPr/>
          </p:nvSpPr>
          <p:spPr bwMode="auto">
            <a:xfrm>
              <a:off x="6792913" y="1493838"/>
              <a:ext cx="9525" cy="7938"/>
            </a:xfrm>
            <a:custGeom>
              <a:avLst/>
              <a:gdLst/>
              <a:ahLst/>
              <a:cxnLst>
                <a:cxn ang="0">
                  <a:pos x="8" y="1"/>
                </a:cxn>
                <a:cxn ang="0">
                  <a:pos x="2" y="8"/>
                </a:cxn>
                <a:cxn ang="0">
                  <a:pos x="2" y="8"/>
                </a:cxn>
                <a:cxn ang="0">
                  <a:pos x="1" y="9"/>
                </a:cxn>
                <a:cxn ang="0">
                  <a:pos x="0" y="11"/>
                </a:cxn>
                <a:cxn ang="0">
                  <a:pos x="1" y="13"/>
                </a:cxn>
                <a:cxn ang="0">
                  <a:pos x="2" y="14"/>
                </a:cxn>
                <a:cxn ang="0">
                  <a:pos x="3" y="16"/>
                </a:cxn>
                <a:cxn ang="0">
                  <a:pos x="5" y="16"/>
                </a:cxn>
                <a:cxn ang="0">
                  <a:pos x="7" y="16"/>
                </a:cxn>
                <a:cxn ang="0">
                  <a:pos x="8" y="14"/>
                </a:cxn>
                <a:cxn ang="0">
                  <a:pos x="14" y="8"/>
                </a:cxn>
                <a:cxn ang="0">
                  <a:pos x="14" y="8"/>
                </a:cxn>
                <a:cxn ang="0">
                  <a:pos x="15" y="6"/>
                </a:cxn>
                <a:cxn ang="0">
                  <a:pos x="16" y="5"/>
                </a:cxn>
                <a:cxn ang="0">
                  <a:pos x="15" y="3"/>
                </a:cxn>
                <a:cxn ang="0">
                  <a:pos x="14" y="1"/>
                </a:cxn>
                <a:cxn ang="0">
                  <a:pos x="13" y="0"/>
                </a:cxn>
                <a:cxn ang="0">
                  <a:pos x="11" y="0"/>
                </a:cxn>
                <a:cxn ang="0">
                  <a:pos x="9" y="0"/>
                </a:cxn>
                <a:cxn ang="0">
                  <a:pos x="8" y="1"/>
                </a:cxn>
                <a:cxn ang="0">
                  <a:pos x="8" y="1"/>
                </a:cxn>
              </a:cxnLst>
              <a:rect l="0" t="0" r="r" b="b"/>
              <a:pathLst>
                <a:path w="16" h="16">
                  <a:moveTo>
                    <a:pt x="8" y="1"/>
                  </a:moveTo>
                  <a:lnTo>
                    <a:pt x="2" y="8"/>
                  </a:lnTo>
                  <a:lnTo>
                    <a:pt x="2" y="8"/>
                  </a:lnTo>
                  <a:lnTo>
                    <a:pt x="1" y="9"/>
                  </a:lnTo>
                  <a:lnTo>
                    <a:pt x="0" y="11"/>
                  </a:lnTo>
                  <a:lnTo>
                    <a:pt x="1" y="13"/>
                  </a:lnTo>
                  <a:lnTo>
                    <a:pt x="2" y="14"/>
                  </a:lnTo>
                  <a:lnTo>
                    <a:pt x="3" y="16"/>
                  </a:lnTo>
                  <a:lnTo>
                    <a:pt x="5" y="16"/>
                  </a:lnTo>
                  <a:lnTo>
                    <a:pt x="7" y="16"/>
                  </a:lnTo>
                  <a:lnTo>
                    <a:pt x="8" y="14"/>
                  </a:lnTo>
                  <a:lnTo>
                    <a:pt x="14" y="8"/>
                  </a:lnTo>
                  <a:lnTo>
                    <a:pt x="14" y="8"/>
                  </a:lnTo>
                  <a:lnTo>
                    <a:pt x="15" y="6"/>
                  </a:lnTo>
                  <a:lnTo>
                    <a:pt x="16" y="5"/>
                  </a:lnTo>
                  <a:lnTo>
                    <a:pt x="15" y="3"/>
                  </a:lnTo>
                  <a:lnTo>
                    <a:pt x="14" y="1"/>
                  </a:lnTo>
                  <a:lnTo>
                    <a:pt x="13" y="0"/>
                  </a:lnTo>
                  <a:lnTo>
                    <a:pt x="11" y="0"/>
                  </a:lnTo>
                  <a:lnTo>
                    <a:pt x="9" y="0"/>
                  </a:lnTo>
                  <a:lnTo>
                    <a:pt x="8" y="1"/>
                  </a:lnTo>
                  <a:lnTo>
                    <a:pt x="8"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7" name="Freeform 828"/>
            <p:cNvSpPr>
              <a:spLocks noEditPoints="1"/>
            </p:cNvSpPr>
            <p:nvPr/>
          </p:nvSpPr>
          <p:spPr bwMode="auto">
            <a:xfrm>
              <a:off x="6208713" y="1243013"/>
              <a:ext cx="706438" cy="620713"/>
            </a:xfrm>
            <a:custGeom>
              <a:avLst/>
              <a:gdLst/>
              <a:ahLst/>
              <a:cxnLst>
                <a:cxn ang="0">
                  <a:pos x="1208" y="1175"/>
                </a:cxn>
                <a:cxn ang="0">
                  <a:pos x="1095" y="1131"/>
                </a:cxn>
                <a:cxn ang="0">
                  <a:pos x="938" y="1062"/>
                </a:cxn>
                <a:cxn ang="0">
                  <a:pos x="899" y="1051"/>
                </a:cxn>
                <a:cxn ang="0">
                  <a:pos x="728" y="1088"/>
                </a:cxn>
                <a:cxn ang="0">
                  <a:pos x="531" y="1080"/>
                </a:cxn>
                <a:cxn ang="0">
                  <a:pos x="322" y="1026"/>
                </a:cxn>
                <a:cxn ang="0">
                  <a:pos x="161" y="920"/>
                </a:cxn>
                <a:cxn ang="0">
                  <a:pos x="51" y="762"/>
                </a:cxn>
                <a:cxn ang="0">
                  <a:pos x="8" y="609"/>
                </a:cxn>
                <a:cxn ang="0">
                  <a:pos x="4" y="424"/>
                </a:cxn>
                <a:cxn ang="0">
                  <a:pos x="39" y="285"/>
                </a:cxn>
                <a:cxn ang="0">
                  <a:pos x="97" y="185"/>
                </a:cxn>
                <a:cxn ang="0">
                  <a:pos x="167" y="114"/>
                </a:cxn>
                <a:cxn ang="0">
                  <a:pos x="255" y="62"/>
                </a:cxn>
                <a:cxn ang="0">
                  <a:pos x="439" y="14"/>
                </a:cxn>
                <a:cxn ang="0">
                  <a:pos x="700" y="5"/>
                </a:cxn>
                <a:cxn ang="0">
                  <a:pos x="714" y="7"/>
                </a:cxn>
                <a:cxn ang="0">
                  <a:pos x="803" y="0"/>
                </a:cxn>
                <a:cxn ang="0">
                  <a:pos x="994" y="43"/>
                </a:cxn>
                <a:cxn ang="0">
                  <a:pos x="1175" y="156"/>
                </a:cxn>
                <a:cxn ang="0">
                  <a:pos x="1247" y="243"/>
                </a:cxn>
                <a:cxn ang="0">
                  <a:pos x="1289" y="328"/>
                </a:cxn>
                <a:cxn ang="0">
                  <a:pos x="1324" y="456"/>
                </a:cxn>
                <a:cxn ang="0">
                  <a:pos x="1336" y="593"/>
                </a:cxn>
                <a:cxn ang="0">
                  <a:pos x="1319" y="726"/>
                </a:cxn>
                <a:cxn ang="0">
                  <a:pos x="1266" y="842"/>
                </a:cxn>
                <a:cxn ang="0">
                  <a:pos x="1204" y="907"/>
                </a:cxn>
                <a:cxn ang="0">
                  <a:pos x="1205" y="990"/>
                </a:cxn>
                <a:cxn ang="0">
                  <a:pos x="1239" y="1150"/>
                </a:cxn>
                <a:cxn ang="0">
                  <a:pos x="1234" y="1167"/>
                </a:cxn>
                <a:cxn ang="0">
                  <a:pos x="912" y="999"/>
                </a:cxn>
                <a:cxn ang="0">
                  <a:pos x="967" y="1032"/>
                </a:cxn>
                <a:cxn ang="0">
                  <a:pos x="1119" y="1098"/>
                </a:cxn>
                <a:cxn ang="0">
                  <a:pos x="1181" y="1067"/>
                </a:cxn>
                <a:cxn ang="0">
                  <a:pos x="1156" y="912"/>
                </a:cxn>
                <a:cxn ang="0">
                  <a:pos x="1170" y="893"/>
                </a:cxn>
                <a:cxn ang="0">
                  <a:pos x="1193" y="864"/>
                </a:cxn>
                <a:cxn ang="0">
                  <a:pos x="1262" y="762"/>
                </a:cxn>
                <a:cxn ang="0">
                  <a:pos x="1294" y="636"/>
                </a:cxn>
                <a:cxn ang="0">
                  <a:pos x="1293" y="502"/>
                </a:cxn>
                <a:cxn ang="0">
                  <a:pos x="1265" y="373"/>
                </a:cxn>
                <a:cxn ang="0">
                  <a:pos x="1214" y="265"/>
                </a:cxn>
                <a:cxn ang="0">
                  <a:pos x="1124" y="168"/>
                </a:cxn>
                <a:cxn ang="0">
                  <a:pos x="962" y="75"/>
                </a:cxn>
                <a:cxn ang="0">
                  <a:pos x="786" y="39"/>
                </a:cxn>
                <a:cxn ang="0">
                  <a:pos x="705" y="49"/>
                </a:cxn>
                <a:cxn ang="0">
                  <a:pos x="686" y="45"/>
                </a:cxn>
                <a:cxn ang="0">
                  <a:pos x="459" y="52"/>
                </a:cxn>
                <a:cxn ang="0">
                  <a:pos x="295" y="89"/>
                </a:cxn>
                <a:cxn ang="0">
                  <a:pos x="184" y="153"/>
                </a:cxn>
                <a:cxn ang="0">
                  <a:pos x="109" y="238"/>
                </a:cxn>
                <a:cxn ang="0">
                  <a:pos x="62" y="340"/>
                </a:cxn>
                <a:cxn ang="0">
                  <a:pos x="40" y="448"/>
                </a:cxn>
                <a:cxn ang="0">
                  <a:pos x="55" y="647"/>
                </a:cxn>
                <a:cxn ang="0">
                  <a:pos x="121" y="805"/>
                </a:cxn>
                <a:cxn ang="0">
                  <a:pos x="251" y="941"/>
                </a:cxn>
                <a:cxn ang="0">
                  <a:pos x="434" y="1017"/>
                </a:cxn>
                <a:cxn ang="0">
                  <a:pos x="592" y="1043"/>
                </a:cxn>
                <a:cxn ang="0">
                  <a:pos x="736" y="1045"/>
                </a:cxn>
                <a:cxn ang="0">
                  <a:pos x="890" y="1012"/>
                </a:cxn>
                <a:cxn ang="0">
                  <a:pos x="900" y="1005"/>
                </a:cxn>
              </a:cxnLst>
              <a:rect l="0" t="0" r="r" b="b"/>
              <a:pathLst>
                <a:path w="1336" h="1175">
                  <a:moveTo>
                    <a:pt x="1214" y="1175"/>
                  </a:moveTo>
                  <a:lnTo>
                    <a:pt x="1214" y="1175"/>
                  </a:lnTo>
                  <a:lnTo>
                    <a:pt x="1210" y="1175"/>
                  </a:lnTo>
                  <a:lnTo>
                    <a:pt x="1209" y="1175"/>
                  </a:lnTo>
                  <a:lnTo>
                    <a:pt x="1208" y="1175"/>
                  </a:lnTo>
                  <a:lnTo>
                    <a:pt x="1208" y="1175"/>
                  </a:lnTo>
                  <a:lnTo>
                    <a:pt x="1202" y="1174"/>
                  </a:lnTo>
                  <a:lnTo>
                    <a:pt x="1198" y="1173"/>
                  </a:lnTo>
                  <a:lnTo>
                    <a:pt x="1198" y="1173"/>
                  </a:lnTo>
                  <a:lnTo>
                    <a:pt x="1172" y="1162"/>
                  </a:lnTo>
                  <a:lnTo>
                    <a:pt x="1147" y="1152"/>
                  </a:lnTo>
                  <a:lnTo>
                    <a:pt x="1095" y="1131"/>
                  </a:lnTo>
                  <a:lnTo>
                    <a:pt x="1095" y="1131"/>
                  </a:lnTo>
                  <a:lnTo>
                    <a:pt x="1050" y="1113"/>
                  </a:lnTo>
                  <a:lnTo>
                    <a:pt x="1005" y="1095"/>
                  </a:lnTo>
                  <a:lnTo>
                    <a:pt x="982" y="1084"/>
                  </a:lnTo>
                  <a:lnTo>
                    <a:pt x="960" y="1073"/>
                  </a:lnTo>
                  <a:lnTo>
                    <a:pt x="938" y="1062"/>
                  </a:lnTo>
                  <a:lnTo>
                    <a:pt x="918" y="1048"/>
                  </a:lnTo>
                  <a:lnTo>
                    <a:pt x="911" y="1044"/>
                  </a:lnTo>
                  <a:lnTo>
                    <a:pt x="904" y="1048"/>
                  </a:lnTo>
                  <a:lnTo>
                    <a:pt x="904" y="1048"/>
                  </a:lnTo>
                  <a:lnTo>
                    <a:pt x="899" y="1051"/>
                  </a:lnTo>
                  <a:lnTo>
                    <a:pt x="899" y="1051"/>
                  </a:lnTo>
                  <a:lnTo>
                    <a:pt x="873" y="1061"/>
                  </a:lnTo>
                  <a:lnTo>
                    <a:pt x="847" y="1068"/>
                  </a:lnTo>
                  <a:lnTo>
                    <a:pt x="819" y="1075"/>
                  </a:lnTo>
                  <a:lnTo>
                    <a:pt x="789" y="1080"/>
                  </a:lnTo>
                  <a:lnTo>
                    <a:pt x="759" y="1084"/>
                  </a:lnTo>
                  <a:lnTo>
                    <a:pt x="728" y="1088"/>
                  </a:lnTo>
                  <a:lnTo>
                    <a:pt x="696" y="1090"/>
                  </a:lnTo>
                  <a:lnTo>
                    <a:pt x="664" y="1090"/>
                  </a:lnTo>
                  <a:lnTo>
                    <a:pt x="664" y="1090"/>
                  </a:lnTo>
                  <a:lnTo>
                    <a:pt x="620" y="1089"/>
                  </a:lnTo>
                  <a:lnTo>
                    <a:pt x="576" y="1086"/>
                  </a:lnTo>
                  <a:lnTo>
                    <a:pt x="531" y="1080"/>
                  </a:lnTo>
                  <a:lnTo>
                    <a:pt x="488" y="1073"/>
                  </a:lnTo>
                  <a:lnTo>
                    <a:pt x="445" y="1064"/>
                  </a:lnTo>
                  <a:lnTo>
                    <a:pt x="402" y="1052"/>
                  </a:lnTo>
                  <a:lnTo>
                    <a:pt x="361" y="1040"/>
                  </a:lnTo>
                  <a:lnTo>
                    <a:pt x="322" y="1026"/>
                  </a:lnTo>
                  <a:lnTo>
                    <a:pt x="322" y="1026"/>
                  </a:lnTo>
                  <a:lnTo>
                    <a:pt x="292" y="1012"/>
                  </a:lnTo>
                  <a:lnTo>
                    <a:pt x="263" y="997"/>
                  </a:lnTo>
                  <a:lnTo>
                    <a:pt x="235" y="980"/>
                  </a:lnTo>
                  <a:lnTo>
                    <a:pt x="209" y="962"/>
                  </a:lnTo>
                  <a:lnTo>
                    <a:pt x="184" y="942"/>
                  </a:lnTo>
                  <a:lnTo>
                    <a:pt x="161" y="920"/>
                  </a:lnTo>
                  <a:lnTo>
                    <a:pt x="138" y="898"/>
                  </a:lnTo>
                  <a:lnTo>
                    <a:pt x="117" y="873"/>
                  </a:lnTo>
                  <a:lnTo>
                    <a:pt x="99" y="847"/>
                  </a:lnTo>
                  <a:lnTo>
                    <a:pt x="81" y="820"/>
                  </a:lnTo>
                  <a:lnTo>
                    <a:pt x="66" y="792"/>
                  </a:lnTo>
                  <a:lnTo>
                    <a:pt x="51" y="762"/>
                  </a:lnTo>
                  <a:lnTo>
                    <a:pt x="39" y="732"/>
                  </a:lnTo>
                  <a:lnTo>
                    <a:pt x="28" y="700"/>
                  </a:lnTo>
                  <a:lnTo>
                    <a:pt x="19" y="668"/>
                  </a:lnTo>
                  <a:lnTo>
                    <a:pt x="12" y="634"/>
                  </a:lnTo>
                  <a:lnTo>
                    <a:pt x="12" y="634"/>
                  </a:lnTo>
                  <a:lnTo>
                    <a:pt x="8" y="609"/>
                  </a:lnTo>
                  <a:lnTo>
                    <a:pt x="5" y="582"/>
                  </a:lnTo>
                  <a:lnTo>
                    <a:pt x="2" y="554"/>
                  </a:lnTo>
                  <a:lnTo>
                    <a:pt x="1" y="524"/>
                  </a:lnTo>
                  <a:lnTo>
                    <a:pt x="0" y="492"/>
                  </a:lnTo>
                  <a:lnTo>
                    <a:pt x="1" y="459"/>
                  </a:lnTo>
                  <a:lnTo>
                    <a:pt x="4" y="424"/>
                  </a:lnTo>
                  <a:lnTo>
                    <a:pt x="9" y="389"/>
                  </a:lnTo>
                  <a:lnTo>
                    <a:pt x="16" y="354"/>
                  </a:lnTo>
                  <a:lnTo>
                    <a:pt x="21" y="337"/>
                  </a:lnTo>
                  <a:lnTo>
                    <a:pt x="26" y="320"/>
                  </a:lnTo>
                  <a:lnTo>
                    <a:pt x="33" y="303"/>
                  </a:lnTo>
                  <a:lnTo>
                    <a:pt x="39" y="285"/>
                  </a:lnTo>
                  <a:lnTo>
                    <a:pt x="46" y="267"/>
                  </a:lnTo>
                  <a:lnTo>
                    <a:pt x="54" y="251"/>
                  </a:lnTo>
                  <a:lnTo>
                    <a:pt x="64" y="234"/>
                  </a:lnTo>
                  <a:lnTo>
                    <a:pt x="74" y="218"/>
                  </a:lnTo>
                  <a:lnTo>
                    <a:pt x="84" y="201"/>
                  </a:lnTo>
                  <a:lnTo>
                    <a:pt x="97" y="185"/>
                  </a:lnTo>
                  <a:lnTo>
                    <a:pt x="109" y="169"/>
                  </a:lnTo>
                  <a:lnTo>
                    <a:pt x="123" y="154"/>
                  </a:lnTo>
                  <a:lnTo>
                    <a:pt x="138" y="139"/>
                  </a:lnTo>
                  <a:lnTo>
                    <a:pt x="153" y="125"/>
                  </a:lnTo>
                  <a:lnTo>
                    <a:pt x="153" y="125"/>
                  </a:lnTo>
                  <a:lnTo>
                    <a:pt x="167" y="114"/>
                  </a:lnTo>
                  <a:lnTo>
                    <a:pt x="180" y="103"/>
                  </a:lnTo>
                  <a:lnTo>
                    <a:pt x="195" y="94"/>
                  </a:lnTo>
                  <a:lnTo>
                    <a:pt x="209" y="86"/>
                  </a:lnTo>
                  <a:lnTo>
                    <a:pt x="224" y="76"/>
                  </a:lnTo>
                  <a:lnTo>
                    <a:pt x="239" y="69"/>
                  </a:lnTo>
                  <a:lnTo>
                    <a:pt x="255" y="62"/>
                  </a:lnTo>
                  <a:lnTo>
                    <a:pt x="270" y="56"/>
                  </a:lnTo>
                  <a:lnTo>
                    <a:pt x="303" y="43"/>
                  </a:lnTo>
                  <a:lnTo>
                    <a:pt x="336" y="34"/>
                  </a:lnTo>
                  <a:lnTo>
                    <a:pt x="369" y="26"/>
                  </a:lnTo>
                  <a:lnTo>
                    <a:pt x="403" y="20"/>
                  </a:lnTo>
                  <a:lnTo>
                    <a:pt x="439" y="14"/>
                  </a:lnTo>
                  <a:lnTo>
                    <a:pt x="473" y="11"/>
                  </a:lnTo>
                  <a:lnTo>
                    <a:pt x="507" y="8"/>
                  </a:lnTo>
                  <a:lnTo>
                    <a:pt x="541" y="6"/>
                  </a:lnTo>
                  <a:lnTo>
                    <a:pt x="607" y="5"/>
                  </a:lnTo>
                  <a:lnTo>
                    <a:pt x="669" y="5"/>
                  </a:lnTo>
                  <a:lnTo>
                    <a:pt x="700" y="5"/>
                  </a:lnTo>
                  <a:lnTo>
                    <a:pt x="700" y="5"/>
                  </a:lnTo>
                  <a:lnTo>
                    <a:pt x="704" y="5"/>
                  </a:lnTo>
                  <a:lnTo>
                    <a:pt x="708" y="6"/>
                  </a:lnTo>
                  <a:lnTo>
                    <a:pt x="711" y="7"/>
                  </a:lnTo>
                  <a:lnTo>
                    <a:pt x="714" y="7"/>
                  </a:lnTo>
                  <a:lnTo>
                    <a:pt x="714" y="7"/>
                  </a:lnTo>
                  <a:lnTo>
                    <a:pt x="732" y="4"/>
                  </a:lnTo>
                  <a:lnTo>
                    <a:pt x="749" y="2"/>
                  </a:lnTo>
                  <a:lnTo>
                    <a:pt x="768" y="1"/>
                  </a:lnTo>
                  <a:lnTo>
                    <a:pt x="787" y="0"/>
                  </a:lnTo>
                  <a:lnTo>
                    <a:pt x="787" y="0"/>
                  </a:lnTo>
                  <a:lnTo>
                    <a:pt x="803" y="0"/>
                  </a:lnTo>
                  <a:lnTo>
                    <a:pt x="821" y="1"/>
                  </a:lnTo>
                  <a:lnTo>
                    <a:pt x="856" y="5"/>
                  </a:lnTo>
                  <a:lnTo>
                    <a:pt x="891" y="11"/>
                  </a:lnTo>
                  <a:lnTo>
                    <a:pt x="926" y="21"/>
                  </a:lnTo>
                  <a:lnTo>
                    <a:pt x="960" y="31"/>
                  </a:lnTo>
                  <a:lnTo>
                    <a:pt x="994" y="43"/>
                  </a:lnTo>
                  <a:lnTo>
                    <a:pt x="1028" y="59"/>
                  </a:lnTo>
                  <a:lnTo>
                    <a:pt x="1060" y="75"/>
                  </a:lnTo>
                  <a:lnTo>
                    <a:pt x="1091" y="93"/>
                  </a:lnTo>
                  <a:lnTo>
                    <a:pt x="1121" y="112"/>
                  </a:lnTo>
                  <a:lnTo>
                    <a:pt x="1149" y="134"/>
                  </a:lnTo>
                  <a:lnTo>
                    <a:pt x="1175" y="156"/>
                  </a:lnTo>
                  <a:lnTo>
                    <a:pt x="1199" y="180"/>
                  </a:lnTo>
                  <a:lnTo>
                    <a:pt x="1210" y="192"/>
                  </a:lnTo>
                  <a:lnTo>
                    <a:pt x="1220" y="204"/>
                  </a:lnTo>
                  <a:lnTo>
                    <a:pt x="1230" y="217"/>
                  </a:lnTo>
                  <a:lnTo>
                    <a:pt x="1239" y="229"/>
                  </a:lnTo>
                  <a:lnTo>
                    <a:pt x="1247" y="243"/>
                  </a:lnTo>
                  <a:lnTo>
                    <a:pt x="1256" y="255"/>
                  </a:lnTo>
                  <a:lnTo>
                    <a:pt x="1256" y="255"/>
                  </a:lnTo>
                  <a:lnTo>
                    <a:pt x="1264" y="273"/>
                  </a:lnTo>
                  <a:lnTo>
                    <a:pt x="1272" y="290"/>
                  </a:lnTo>
                  <a:lnTo>
                    <a:pt x="1280" y="310"/>
                  </a:lnTo>
                  <a:lnTo>
                    <a:pt x="1289" y="328"/>
                  </a:lnTo>
                  <a:lnTo>
                    <a:pt x="1296" y="349"/>
                  </a:lnTo>
                  <a:lnTo>
                    <a:pt x="1302" y="370"/>
                  </a:lnTo>
                  <a:lnTo>
                    <a:pt x="1308" y="390"/>
                  </a:lnTo>
                  <a:lnTo>
                    <a:pt x="1314" y="412"/>
                  </a:lnTo>
                  <a:lnTo>
                    <a:pt x="1320" y="434"/>
                  </a:lnTo>
                  <a:lnTo>
                    <a:pt x="1324" y="456"/>
                  </a:lnTo>
                  <a:lnTo>
                    <a:pt x="1328" y="478"/>
                  </a:lnTo>
                  <a:lnTo>
                    <a:pt x="1331" y="501"/>
                  </a:lnTo>
                  <a:lnTo>
                    <a:pt x="1333" y="524"/>
                  </a:lnTo>
                  <a:lnTo>
                    <a:pt x="1335" y="547"/>
                  </a:lnTo>
                  <a:lnTo>
                    <a:pt x="1336" y="570"/>
                  </a:lnTo>
                  <a:lnTo>
                    <a:pt x="1336" y="593"/>
                  </a:lnTo>
                  <a:lnTo>
                    <a:pt x="1335" y="616"/>
                  </a:lnTo>
                  <a:lnTo>
                    <a:pt x="1334" y="638"/>
                  </a:lnTo>
                  <a:lnTo>
                    <a:pt x="1332" y="660"/>
                  </a:lnTo>
                  <a:lnTo>
                    <a:pt x="1328" y="683"/>
                  </a:lnTo>
                  <a:lnTo>
                    <a:pt x="1324" y="704"/>
                  </a:lnTo>
                  <a:lnTo>
                    <a:pt x="1319" y="726"/>
                  </a:lnTo>
                  <a:lnTo>
                    <a:pt x="1312" y="747"/>
                  </a:lnTo>
                  <a:lnTo>
                    <a:pt x="1305" y="767"/>
                  </a:lnTo>
                  <a:lnTo>
                    <a:pt x="1297" y="787"/>
                  </a:lnTo>
                  <a:lnTo>
                    <a:pt x="1288" y="806"/>
                  </a:lnTo>
                  <a:lnTo>
                    <a:pt x="1277" y="824"/>
                  </a:lnTo>
                  <a:lnTo>
                    <a:pt x="1266" y="842"/>
                  </a:lnTo>
                  <a:lnTo>
                    <a:pt x="1253" y="859"/>
                  </a:lnTo>
                  <a:lnTo>
                    <a:pt x="1239" y="875"/>
                  </a:lnTo>
                  <a:lnTo>
                    <a:pt x="1225" y="890"/>
                  </a:lnTo>
                  <a:lnTo>
                    <a:pt x="1208" y="904"/>
                  </a:lnTo>
                  <a:lnTo>
                    <a:pt x="1208" y="904"/>
                  </a:lnTo>
                  <a:lnTo>
                    <a:pt x="1204" y="907"/>
                  </a:lnTo>
                  <a:lnTo>
                    <a:pt x="1197" y="911"/>
                  </a:lnTo>
                  <a:lnTo>
                    <a:pt x="1197" y="918"/>
                  </a:lnTo>
                  <a:lnTo>
                    <a:pt x="1197" y="918"/>
                  </a:lnTo>
                  <a:lnTo>
                    <a:pt x="1198" y="937"/>
                  </a:lnTo>
                  <a:lnTo>
                    <a:pt x="1200" y="954"/>
                  </a:lnTo>
                  <a:lnTo>
                    <a:pt x="1205" y="990"/>
                  </a:lnTo>
                  <a:lnTo>
                    <a:pt x="1212" y="1026"/>
                  </a:lnTo>
                  <a:lnTo>
                    <a:pt x="1220" y="1061"/>
                  </a:lnTo>
                  <a:lnTo>
                    <a:pt x="1220" y="1061"/>
                  </a:lnTo>
                  <a:lnTo>
                    <a:pt x="1231" y="1104"/>
                  </a:lnTo>
                  <a:lnTo>
                    <a:pt x="1235" y="1127"/>
                  </a:lnTo>
                  <a:lnTo>
                    <a:pt x="1239" y="1150"/>
                  </a:lnTo>
                  <a:lnTo>
                    <a:pt x="1239" y="1150"/>
                  </a:lnTo>
                  <a:lnTo>
                    <a:pt x="1239" y="1154"/>
                  </a:lnTo>
                  <a:lnTo>
                    <a:pt x="1238" y="1159"/>
                  </a:lnTo>
                  <a:lnTo>
                    <a:pt x="1236" y="1163"/>
                  </a:lnTo>
                  <a:lnTo>
                    <a:pt x="1234" y="1167"/>
                  </a:lnTo>
                  <a:lnTo>
                    <a:pt x="1234" y="1167"/>
                  </a:lnTo>
                  <a:lnTo>
                    <a:pt x="1230" y="1170"/>
                  </a:lnTo>
                  <a:lnTo>
                    <a:pt x="1225" y="1173"/>
                  </a:lnTo>
                  <a:lnTo>
                    <a:pt x="1219" y="1175"/>
                  </a:lnTo>
                  <a:lnTo>
                    <a:pt x="1214" y="1175"/>
                  </a:lnTo>
                  <a:lnTo>
                    <a:pt x="1214" y="1175"/>
                  </a:lnTo>
                  <a:close/>
                  <a:moveTo>
                    <a:pt x="912" y="999"/>
                  </a:moveTo>
                  <a:lnTo>
                    <a:pt x="912" y="999"/>
                  </a:lnTo>
                  <a:lnTo>
                    <a:pt x="916" y="1000"/>
                  </a:lnTo>
                  <a:lnTo>
                    <a:pt x="920" y="1003"/>
                  </a:lnTo>
                  <a:lnTo>
                    <a:pt x="920" y="1003"/>
                  </a:lnTo>
                  <a:lnTo>
                    <a:pt x="944" y="1018"/>
                  </a:lnTo>
                  <a:lnTo>
                    <a:pt x="967" y="1032"/>
                  </a:lnTo>
                  <a:lnTo>
                    <a:pt x="992" y="1045"/>
                  </a:lnTo>
                  <a:lnTo>
                    <a:pt x="1017" y="1057"/>
                  </a:lnTo>
                  <a:lnTo>
                    <a:pt x="1043" y="1068"/>
                  </a:lnTo>
                  <a:lnTo>
                    <a:pt x="1069" y="1078"/>
                  </a:lnTo>
                  <a:lnTo>
                    <a:pt x="1119" y="1098"/>
                  </a:lnTo>
                  <a:lnTo>
                    <a:pt x="1119" y="1098"/>
                  </a:lnTo>
                  <a:lnTo>
                    <a:pt x="1173" y="1120"/>
                  </a:lnTo>
                  <a:lnTo>
                    <a:pt x="1195" y="1128"/>
                  </a:lnTo>
                  <a:lnTo>
                    <a:pt x="1189" y="1105"/>
                  </a:lnTo>
                  <a:lnTo>
                    <a:pt x="1189" y="1105"/>
                  </a:lnTo>
                  <a:lnTo>
                    <a:pt x="1181" y="1067"/>
                  </a:lnTo>
                  <a:lnTo>
                    <a:pt x="1181" y="1067"/>
                  </a:lnTo>
                  <a:lnTo>
                    <a:pt x="1172" y="1029"/>
                  </a:lnTo>
                  <a:lnTo>
                    <a:pt x="1165" y="990"/>
                  </a:lnTo>
                  <a:lnTo>
                    <a:pt x="1162" y="971"/>
                  </a:lnTo>
                  <a:lnTo>
                    <a:pt x="1158" y="951"/>
                  </a:lnTo>
                  <a:lnTo>
                    <a:pt x="1157" y="932"/>
                  </a:lnTo>
                  <a:lnTo>
                    <a:pt x="1156" y="912"/>
                  </a:lnTo>
                  <a:lnTo>
                    <a:pt x="1156" y="912"/>
                  </a:lnTo>
                  <a:lnTo>
                    <a:pt x="1156" y="907"/>
                  </a:lnTo>
                  <a:lnTo>
                    <a:pt x="1158" y="903"/>
                  </a:lnTo>
                  <a:lnTo>
                    <a:pt x="1161" y="899"/>
                  </a:lnTo>
                  <a:lnTo>
                    <a:pt x="1165" y="896"/>
                  </a:lnTo>
                  <a:lnTo>
                    <a:pt x="1170" y="893"/>
                  </a:lnTo>
                  <a:lnTo>
                    <a:pt x="1171" y="887"/>
                  </a:lnTo>
                  <a:lnTo>
                    <a:pt x="1171" y="887"/>
                  </a:lnTo>
                  <a:lnTo>
                    <a:pt x="1173" y="882"/>
                  </a:lnTo>
                  <a:lnTo>
                    <a:pt x="1177" y="878"/>
                  </a:lnTo>
                  <a:lnTo>
                    <a:pt x="1177" y="878"/>
                  </a:lnTo>
                  <a:lnTo>
                    <a:pt x="1193" y="864"/>
                  </a:lnTo>
                  <a:lnTo>
                    <a:pt x="1207" y="849"/>
                  </a:lnTo>
                  <a:lnTo>
                    <a:pt x="1220" y="833"/>
                  </a:lnTo>
                  <a:lnTo>
                    <a:pt x="1233" y="817"/>
                  </a:lnTo>
                  <a:lnTo>
                    <a:pt x="1243" y="799"/>
                  </a:lnTo>
                  <a:lnTo>
                    <a:pt x="1253" y="782"/>
                  </a:lnTo>
                  <a:lnTo>
                    <a:pt x="1262" y="762"/>
                  </a:lnTo>
                  <a:lnTo>
                    <a:pt x="1270" y="743"/>
                  </a:lnTo>
                  <a:lnTo>
                    <a:pt x="1276" y="723"/>
                  </a:lnTo>
                  <a:lnTo>
                    <a:pt x="1282" y="701"/>
                  </a:lnTo>
                  <a:lnTo>
                    <a:pt x="1287" y="681"/>
                  </a:lnTo>
                  <a:lnTo>
                    <a:pt x="1291" y="659"/>
                  </a:lnTo>
                  <a:lnTo>
                    <a:pt x="1294" y="636"/>
                  </a:lnTo>
                  <a:lnTo>
                    <a:pt x="1296" y="614"/>
                  </a:lnTo>
                  <a:lnTo>
                    <a:pt x="1297" y="592"/>
                  </a:lnTo>
                  <a:lnTo>
                    <a:pt x="1297" y="569"/>
                  </a:lnTo>
                  <a:lnTo>
                    <a:pt x="1296" y="546"/>
                  </a:lnTo>
                  <a:lnTo>
                    <a:pt x="1295" y="525"/>
                  </a:lnTo>
                  <a:lnTo>
                    <a:pt x="1293" y="502"/>
                  </a:lnTo>
                  <a:lnTo>
                    <a:pt x="1290" y="479"/>
                  </a:lnTo>
                  <a:lnTo>
                    <a:pt x="1286" y="457"/>
                  </a:lnTo>
                  <a:lnTo>
                    <a:pt x="1281" y="436"/>
                  </a:lnTo>
                  <a:lnTo>
                    <a:pt x="1276" y="414"/>
                  </a:lnTo>
                  <a:lnTo>
                    <a:pt x="1271" y="393"/>
                  </a:lnTo>
                  <a:lnTo>
                    <a:pt x="1265" y="373"/>
                  </a:lnTo>
                  <a:lnTo>
                    <a:pt x="1258" y="353"/>
                  </a:lnTo>
                  <a:lnTo>
                    <a:pt x="1250" y="334"/>
                  </a:lnTo>
                  <a:lnTo>
                    <a:pt x="1242" y="316"/>
                  </a:lnTo>
                  <a:lnTo>
                    <a:pt x="1233" y="298"/>
                  </a:lnTo>
                  <a:lnTo>
                    <a:pt x="1225" y="281"/>
                  </a:lnTo>
                  <a:lnTo>
                    <a:pt x="1214" y="265"/>
                  </a:lnTo>
                  <a:lnTo>
                    <a:pt x="1205" y="251"/>
                  </a:lnTo>
                  <a:lnTo>
                    <a:pt x="1205" y="251"/>
                  </a:lnTo>
                  <a:lnTo>
                    <a:pt x="1187" y="229"/>
                  </a:lnTo>
                  <a:lnTo>
                    <a:pt x="1169" y="208"/>
                  </a:lnTo>
                  <a:lnTo>
                    <a:pt x="1147" y="187"/>
                  </a:lnTo>
                  <a:lnTo>
                    <a:pt x="1124" y="168"/>
                  </a:lnTo>
                  <a:lnTo>
                    <a:pt x="1101" y="150"/>
                  </a:lnTo>
                  <a:lnTo>
                    <a:pt x="1075" y="132"/>
                  </a:lnTo>
                  <a:lnTo>
                    <a:pt x="1048" y="116"/>
                  </a:lnTo>
                  <a:lnTo>
                    <a:pt x="1020" y="101"/>
                  </a:lnTo>
                  <a:lnTo>
                    <a:pt x="991" y="88"/>
                  </a:lnTo>
                  <a:lnTo>
                    <a:pt x="962" y="75"/>
                  </a:lnTo>
                  <a:lnTo>
                    <a:pt x="932" y="65"/>
                  </a:lnTo>
                  <a:lnTo>
                    <a:pt x="902" y="56"/>
                  </a:lnTo>
                  <a:lnTo>
                    <a:pt x="872" y="49"/>
                  </a:lnTo>
                  <a:lnTo>
                    <a:pt x="843" y="44"/>
                  </a:lnTo>
                  <a:lnTo>
                    <a:pt x="815" y="41"/>
                  </a:lnTo>
                  <a:lnTo>
                    <a:pt x="786" y="39"/>
                  </a:lnTo>
                  <a:lnTo>
                    <a:pt x="786" y="39"/>
                  </a:lnTo>
                  <a:lnTo>
                    <a:pt x="765" y="40"/>
                  </a:lnTo>
                  <a:lnTo>
                    <a:pt x="744" y="42"/>
                  </a:lnTo>
                  <a:lnTo>
                    <a:pt x="725" y="45"/>
                  </a:lnTo>
                  <a:lnTo>
                    <a:pt x="705" y="49"/>
                  </a:lnTo>
                  <a:lnTo>
                    <a:pt x="705" y="49"/>
                  </a:lnTo>
                  <a:lnTo>
                    <a:pt x="700" y="50"/>
                  </a:lnTo>
                  <a:lnTo>
                    <a:pt x="700" y="50"/>
                  </a:lnTo>
                  <a:lnTo>
                    <a:pt x="695" y="49"/>
                  </a:lnTo>
                  <a:lnTo>
                    <a:pt x="690" y="47"/>
                  </a:lnTo>
                  <a:lnTo>
                    <a:pt x="686" y="45"/>
                  </a:lnTo>
                  <a:lnTo>
                    <a:pt x="686" y="45"/>
                  </a:lnTo>
                  <a:lnTo>
                    <a:pt x="633" y="44"/>
                  </a:lnTo>
                  <a:lnTo>
                    <a:pt x="633" y="44"/>
                  </a:lnTo>
                  <a:lnTo>
                    <a:pt x="575" y="45"/>
                  </a:lnTo>
                  <a:lnTo>
                    <a:pt x="516" y="47"/>
                  </a:lnTo>
                  <a:lnTo>
                    <a:pt x="488" y="49"/>
                  </a:lnTo>
                  <a:lnTo>
                    <a:pt x="459" y="52"/>
                  </a:lnTo>
                  <a:lnTo>
                    <a:pt x="430" y="56"/>
                  </a:lnTo>
                  <a:lnTo>
                    <a:pt x="402" y="60"/>
                  </a:lnTo>
                  <a:lnTo>
                    <a:pt x="374" y="65"/>
                  </a:lnTo>
                  <a:lnTo>
                    <a:pt x="348" y="71"/>
                  </a:lnTo>
                  <a:lnTo>
                    <a:pt x="321" y="79"/>
                  </a:lnTo>
                  <a:lnTo>
                    <a:pt x="295" y="89"/>
                  </a:lnTo>
                  <a:lnTo>
                    <a:pt x="270" y="99"/>
                  </a:lnTo>
                  <a:lnTo>
                    <a:pt x="245" y="111"/>
                  </a:lnTo>
                  <a:lnTo>
                    <a:pt x="223" y="125"/>
                  </a:lnTo>
                  <a:lnTo>
                    <a:pt x="200" y="140"/>
                  </a:lnTo>
                  <a:lnTo>
                    <a:pt x="200" y="140"/>
                  </a:lnTo>
                  <a:lnTo>
                    <a:pt x="184" y="153"/>
                  </a:lnTo>
                  <a:lnTo>
                    <a:pt x="169" y="165"/>
                  </a:lnTo>
                  <a:lnTo>
                    <a:pt x="156" y="179"/>
                  </a:lnTo>
                  <a:lnTo>
                    <a:pt x="142" y="193"/>
                  </a:lnTo>
                  <a:lnTo>
                    <a:pt x="131" y="208"/>
                  </a:lnTo>
                  <a:lnTo>
                    <a:pt x="119" y="223"/>
                  </a:lnTo>
                  <a:lnTo>
                    <a:pt x="109" y="238"/>
                  </a:lnTo>
                  <a:lnTo>
                    <a:pt x="99" y="254"/>
                  </a:lnTo>
                  <a:lnTo>
                    <a:pt x="90" y="271"/>
                  </a:lnTo>
                  <a:lnTo>
                    <a:pt x="82" y="287"/>
                  </a:lnTo>
                  <a:lnTo>
                    <a:pt x="74" y="305"/>
                  </a:lnTo>
                  <a:lnTo>
                    <a:pt x="68" y="321"/>
                  </a:lnTo>
                  <a:lnTo>
                    <a:pt x="62" y="340"/>
                  </a:lnTo>
                  <a:lnTo>
                    <a:pt x="56" y="357"/>
                  </a:lnTo>
                  <a:lnTo>
                    <a:pt x="52" y="375"/>
                  </a:lnTo>
                  <a:lnTo>
                    <a:pt x="48" y="393"/>
                  </a:lnTo>
                  <a:lnTo>
                    <a:pt x="45" y="412"/>
                  </a:lnTo>
                  <a:lnTo>
                    <a:pt x="42" y="431"/>
                  </a:lnTo>
                  <a:lnTo>
                    <a:pt x="40" y="448"/>
                  </a:lnTo>
                  <a:lnTo>
                    <a:pt x="39" y="467"/>
                  </a:lnTo>
                  <a:lnTo>
                    <a:pt x="38" y="504"/>
                  </a:lnTo>
                  <a:lnTo>
                    <a:pt x="39" y="541"/>
                  </a:lnTo>
                  <a:lnTo>
                    <a:pt x="43" y="577"/>
                  </a:lnTo>
                  <a:lnTo>
                    <a:pt x="48" y="612"/>
                  </a:lnTo>
                  <a:lnTo>
                    <a:pt x="55" y="647"/>
                  </a:lnTo>
                  <a:lnTo>
                    <a:pt x="65" y="679"/>
                  </a:lnTo>
                  <a:lnTo>
                    <a:pt x="65" y="679"/>
                  </a:lnTo>
                  <a:lnTo>
                    <a:pt x="77" y="713"/>
                  </a:lnTo>
                  <a:lnTo>
                    <a:pt x="90" y="745"/>
                  </a:lnTo>
                  <a:lnTo>
                    <a:pt x="105" y="776"/>
                  </a:lnTo>
                  <a:lnTo>
                    <a:pt x="121" y="805"/>
                  </a:lnTo>
                  <a:lnTo>
                    <a:pt x="139" y="831"/>
                  </a:lnTo>
                  <a:lnTo>
                    <a:pt x="159" y="856"/>
                  </a:lnTo>
                  <a:lnTo>
                    <a:pt x="179" y="880"/>
                  </a:lnTo>
                  <a:lnTo>
                    <a:pt x="201" y="902"/>
                  </a:lnTo>
                  <a:lnTo>
                    <a:pt x="225" y="922"/>
                  </a:lnTo>
                  <a:lnTo>
                    <a:pt x="251" y="941"/>
                  </a:lnTo>
                  <a:lnTo>
                    <a:pt x="277" y="957"/>
                  </a:lnTo>
                  <a:lnTo>
                    <a:pt x="305" y="973"/>
                  </a:lnTo>
                  <a:lnTo>
                    <a:pt x="335" y="986"/>
                  </a:lnTo>
                  <a:lnTo>
                    <a:pt x="367" y="998"/>
                  </a:lnTo>
                  <a:lnTo>
                    <a:pt x="400" y="1008"/>
                  </a:lnTo>
                  <a:lnTo>
                    <a:pt x="434" y="1017"/>
                  </a:lnTo>
                  <a:lnTo>
                    <a:pt x="434" y="1017"/>
                  </a:lnTo>
                  <a:lnTo>
                    <a:pt x="468" y="1025"/>
                  </a:lnTo>
                  <a:lnTo>
                    <a:pt x="500" y="1031"/>
                  </a:lnTo>
                  <a:lnTo>
                    <a:pt x="533" y="1036"/>
                  </a:lnTo>
                  <a:lnTo>
                    <a:pt x="562" y="1040"/>
                  </a:lnTo>
                  <a:lnTo>
                    <a:pt x="592" y="1043"/>
                  </a:lnTo>
                  <a:lnTo>
                    <a:pt x="622" y="1045"/>
                  </a:lnTo>
                  <a:lnTo>
                    <a:pt x="650" y="1046"/>
                  </a:lnTo>
                  <a:lnTo>
                    <a:pt x="678" y="1047"/>
                  </a:lnTo>
                  <a:lnTo>
                    <a:pt x="678" y="1047"/>
                  </a:lnTo>
                  <a:lnTo>
                    <a:pt x="707" y="1046"/>
                  </a:lnTo>
                  <a:lnTo>
                    <a:pt x="736" y="1045"/>
                  </a:lnTo>
                  <a:lnTo>
                    <a:pt x="764" y="1042"/>
                  </a:lnTo>
                  <a:lnTo>
                    <a:pt x="791" y="1038"/>
                  </a:lnTo>
                  <a:lnTo>
                    <a:pt x="817" y="1033"/>
                  </a:lnTo>
                  <a:lnTo>
                    <a:pt x="842" y="1028"/>
                  </a:lnTo>
                  <a:lnTo>
                    <a:pt x="866" y="1020"/>
                  </a:lnTo>
                  <a:lnTo>
                    <a:pt x="890" y="1012"/>
                  </a:lnTo>
                  <a:lnTo>
                    <a:pt x="890" y="1012"/>
                  </a:lnTo>
                  <a:lnTo>
                    <a:pt x="892" y="1011"/>
                  </a:lnTo>
                  <a:lnTo>
                    <a:pt x="895" y="1010"/>
                  </a:lnTo>
                  <a:lnTo>
                    <a:pt x="897" y="1007"/>
                  </a:lnTo>
                  <a:lnTo>
                    <a:pt x="897" y="1007"/>
                  </a:lnTo>
                  <a:lnTo>
                    <a:pt x="900" y="1005"/>
                  </a:lnTo>
                  <a:lnTo>
                    <a:pt x="903" y="1002"/>
                  </a:lnTo>
                  <a:lnTo>
                    <a:pt x="912" y="999"/>
                  </a:lnTo>
                  <a:lnTo>
                    <a:pt x="912" y="999"/>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8" name="Freeform 829"/>
            <p:cNvSpPr/>
            <p:nvPr/>
          </p:nvSpPr>
          <p:spPr bwMode="auto">
            <a:xfrm>
              <a:off x="6411913" y="1501775"/>
              <a:ext cx="71438" cy="65088"/>
            </a:xfrm>
            <a:custGeom>
              <a:avLst/>
              <a:gdLst/>
              <a:ahLst/>
              <a:cxnLst>
                <a:cxn ang="0">
                  <a:pos x="76" y="123"/>
                </a:cxn>
                <a:cxn ang="0">
                  <a:pos x="76" y="123"/>
                </a:cxn>
                <a:cxn ang="0">
                  <a:pos x="71" y="123"/>
                </a:cxn>
                <a:cxn ang="0">
                  <a:pos x="66" y="122"/>
                </a:cxn>
                <a:cxn ang="0">
                  <a:pos x="64" y="121"/>
                </a:cxn>
                <a:cxn ang="0">
                  <a:pos x="64" y="121"/>
                </a:cxn>
                <a:cxn ang="0">
                  <a:pos x="57" y="121"/>
                </a:cxn>
                <a:cxn ang="0">
                  <a:pos x="57" y="121"/>
                </a:cxn>
                <a:cxn ang="0">
                  <a:pos x="55" y="121"/>
                </a:cxn>
                <a:cxn ang="0">
                  <a:pos x="55" y="121"/>
                </a:cxn>
                <a:cxn ang="0">
                  <a:pos x="45" y="119"/>
                </a:cxn>
                <a:cxn ang="0">
                  <a:pos x="36" y="115"/>
                </a:cxn>
                <a:cxn ang="0">
                  <a:pos x="27" y="110"/>
                </a:cxn>
                <a:cxn ang="0">
                  <a:pos x="19" y="104"/>
                </a:cxn>
                <a:cxn ang="0">
                  <a:pos x="13" y="98"/>
                </a:cxn>
                <a:cxn ang="0">
                  <a:pos x="8" y="89"/>
                </a:cxn>
                <a:cxn ang="0">
                  <a:pos x="4" y="81"/>
                </a:cxn>
                <a:cxn ang="0">
                  <a:pos x="1" y="73"/>
                </a:cxn>
                <a:cxn ang="0">
                  <a:pos x="1" y="73"/>
                </a:cxn>
                <a:cxn ang="0">
                  <a:pos x="0" y="63"/>
                </a:cxn>
                <a:cxn ang="0">
                  <a:pos x="1" y="53"/>
                </a:cxn>
                <a:cxn ang="0">
                  <a:pos x="2" y="44"/>
                </a:cxn>
                <a:cxn ang="0">
                  <a:pos x="5" y="36"/>
                </a:cxn>
                <a:cxn ang="0">
                  <a:pos x="9" y="27"/>
                </a:cxn>
                <a:cxn ang="0">
                  <a:pos x="13" y="20"/>
                </a:cxn>
                <a:cxn ang="0">
                  <a:pos x="19" y="14"/>
                </a:cxn>
                <a:cxn ang="0">
                  <a:pos x="27" y="8"/>
                </a:cxn>
                <a:cxn ang="0">
                  <a:pos x="27" y="8"/>
                </a:cxn>
                <a:cxn ang="0">
                  <a:pos x="33" y="5"/>
                </a:cxn>
                <a:cxn ang="0">
                  <a:pos x="40" y="2"/>
                </a:cxn>
                <a:cxn ang="0">
                  <a:pos x="47" y="1"/>
                </a:cxn>
                <a:cxn ang="0">
                  <a:pos x="56" y="0"/>
                </a:cxn>
                <a:cxn ang="0">
                  <a:pos x="56" y="0"/>
                </a:cxn>
                <a:cxn ang="0">
                  <a:pos x="64" y="1"/>
                </a:cxn>
                <a:cxn ang="0">
                  <a:pos x="72" y="3"/>
                </a:cxn>
                <a:cxn ang="0">
                  <a:pos x="80" y="6"/>
                </a:cxn>
                <a:cxn ang="0">
                  <a:pos x="89" y="9"/>
                </a:cxn>
                <a:cxn ang="0">
                  <a:pos x="89" y="9"/>
                </a:cxn>
                <a:cxn ang="0">
                  <a:pos x="99" y="15"/>
                </a:cxn>
                <a:cxn ang="0">
                  <a:pos x="108" y="22"/>
                </a:cxn>
                <a:cxn ang="0">
                  <a:pos x="118" y="31"/>
                </a:cxn>
                <a:cxn ang="0">
                  <a:pos x="125" y="40"/>
                </a:cxn>
                <a:cxn ang="0">
                  <a:pos x="130" y="49"/>
                </a:cxn>
                <a:cxn ang="0">
                  <a:pos x="132" y="54"/>
                </a:cxn>
                <a:cxn ang="0">
                  <a:pos x="134" y="59"/>
                </a:cxn>
                <a:cxn ang="0">
                  <a:pos x="134" y="65"/>
                </a:cxn>
                <a:cxn ang="0">
                  <a:pos x="134" y="70"/>
                </a:cxn>
                <a:cxn ang="0">
                  <a:pos x="134" y="75"/>
                </a:cxn>
                <a:cxn ang="0">
                  <a:pos x="132" y="80"/>
                </a:cxn>
                <a:cxn ang="0">
                  <a:pos x="132" y="80"/>
                </a:cxn>
                <a:cxn ang="0">
                  <a:pos x="128" y="88"/>
                </a:cxn>
                <a:cxn ang="0">
                  <a:pos x="123" y="96"/>
                </a:cxn>
                <a:cxn ang="0">
                  <a:pos x="116" y="103"/>
                </a:cxn>
                <a:cxn ang="0">
                  <a:pos x="109" y="110"/>
                </a:cxn>
                <a:cxn ang="0">
                  <a:pos x="101" y="115"/>
                </a:cxn>
                <a:cxn ang="0">
                  <a:pos x="93" y="120"/>
                </a:cxn>
                <a:cxn ang="0">
                  <a:pos x="84" y="122"/>
                </a:cxn>
                <a:cxn ang="0">
                  <a:pos x="76" y="123"/>
                </a:cxn>
                <a:cxn ang="0">
                  <a:pos x="76" y="123"/>
                </a:cxn>
              </a:cxnLst>
              <a:rect l="0" t="0" r="r" b="b"/>
              <a:pathLst>
                <a:path w="134" h="123">
                  <a:moveTo>
                    <a:pt x="76" y="123"/>
                  </a:moveTo>
                  <a:lnTo>
                    <a:pt x="76" y="123"/>
                  </a:lnTo>
                  <a:lnTo>
                    <a:pt x="71" y="123"/>
                  </a:lnTo>
                  <a:lnTo>
                    <a:pt x="66" y="122"/>
                  </a:lnTo>
                  <a:lnTo>
                    <a:pt x="64" y="121"/>
                  </a:lnTo>
                  <a:lnTo>
                    <a:pt x="64" y="121"/>
                  </a:lnTo>
                  <a:lnTo>
                    <a:pt x="57" y="121"/>
                  </a:lnTo>
                  <a:lnTo>
                    <a:pt x="57" y="121"/>
                  </a:lnTo>
                  <a:lnTo>
                    <a:pt x="55" y="121"/>
                  </a:lnTo>
                  <a:lnTo>
                    <a:pt x="55" y="121"/>
                  </a:lnTo>
                  <a:lnTo>
                    <a:pt x="45" y="119"/>
                  </a:lnTo>
                  <a:lnTo>
                    <a:pt x="36" y="115"/>
                  </a:lnTo>
                  <a:lnTo>
                    <a:pt x="27" y="110"/>
                  </a:lnTo>
                  <a:lnTo>
                    <a:pt x="19" y="104"/>
                  </a:lnTo>
                  <a:lnTo>
                    <a:pt x="13" y="98"/>
                  </a:lnTo>
                  <a:lnTo>
                    <a:pt x="8" y="89"/>
                  </a:lnTo>
                  <a:lnTo>
                    <a:pt x="4" y="81"/>
                  </a:lnTo>
                  <a:lnTo>
                    <a:pt x="1" y="73"/>
                  </a:lnTo>
                  <a:lnTo>
                    <a:pt x="1" y="73"/>
                  </a:lnTo>
                  <a:lnTo>
                    <a:pt x="0" y="63"/>
                  </a:lnTo>
                  <a:lnTo>
                    <a:pt x="1" y="53"/>
                  </a:lnTo>
                  <a:lnTo>
                    <a:pt x="2" y="44"/>
                  </a:lnTo>
                  <a:lnTo>
                    <a:pt x="5" y="36"/>
                  </a:lnTo>
                  <a:lnTo>
                    <a:pt x="9" y="27"/>
                  </a:lnTo>
                  <a:lnTo>
                    <a:pt x="13" y="20"/>
                  </a:lnTo>
                  <a:lnTo>
                    <a:pt x="19" y="14"/>
                  </a:lnTo>
                  <a:lnTo>
                    <a:pt x="27" y="8"/>
                  </a:lnTo>
                  <a:lnTo>
                    <a:pt x="27" y="8"/>
                  </a:lnTo>
                  <a:lnTo>
                    <a:pt x="33" y="5"/>
                  </a:lnTo>
                  <a:lnTo>
                    <a:pt x="40" y="2"/>
                  </a:lnTo>
                  <a:lnTo>
                    <a:pt x="47" y="1"/>
                  </a:lnTo>
                  <a:lnTo>
                    <a:pt x="56" y="0"/>
                  </a:lnTo>
                  <a:lnTo>
                    <a:pt x="56" y="0"/>
                  </a:lnTo>
                  <a:lnTo>
                    <a:pt x="64" y="1"/>
                  </a:lnTo>
                  <a:lnTo>
                    <a:pt x="72" y="3"/>
                  </a:lnTo>
                  <a:lnTo>
                    <a:pt x="80" y="6"/>
                  </a:lnTo>
                  <a:lnTo>
                    <a:pt x="89" y="9"/>
                  </a:lnTo>
                  <a:lnTo>
                    <a:pt x="89" y="9"/>
                  </a:lnTo>
                  <a:lnTo>
                    <a:pt x="99" y="15"/>
                  </a:lnTo>
                  <a:lnTo>
                    <a:pt x="108" y="22"/>
                  </a:lnTo>
                  <a:lnTo>
                    <a:pt x="118" y="31"/>
                  </a:lnTo>
                  <a:lnTo>
                    <a:pt x="125" y="40"/>
                  </a:lnTo>
                  <a:lnTo>
                    <a:pt x="130" y="49"/>
                  </a:lnTo>
                  <a:lnTo>
                    <a:pt x="132" y="54"/>
                  </a:lnTo>
                  <a:lnTo>
                    <a:pt x="134" y="59"/>
                  </a:lnTo>
                  <a:lnTo>
                    <a:pt x="134" y="65"/>
                  </a:lnTo>
                  <a:lnTo>
                    <a:pt x="134" y="70"/>
                  </a:lnTo>
                  <a:lnTo>
                    <a:pt x="134" y="75"/>
                  </a:lnTo>
                  <a:lnTo>
                    <a:pt x="132" y="80"/>
                  </a:lnTo>
                  <a:lnTo>
                    <a:pt x="132" y="80"/>
                  </a:lnTo>
                  <a:lnTo>
                    <a:pt x="128" y="88"/>
                  </a:lnTo>
                  <a:lnTo>
                    <a:pt x="123" y="96"/>
                  </a:lnTo>
                  <a:lnTo>
                    <a:pt x="116" y="103"/>
                  </a:lnTo>
                  <a:lnTo>
                    <a:pt x="109" y="110"/>
                  </a:lnTo>
                  <a:lnTo>
                    <a:pt x="101" y="115"/>
                  </a:lnTo>
                  <a:lnTo>
                    <a:pt x="93" y="120"/>
                  </a:lnTo>
                  <a:lnTo>
                    <a:pt x="84" y="122"/>
                  </a:lnTo>
                  <a:lnTo>
                    <a:pt x="76" y="123"/>
                  </a:lnTo>
                  <a:lnTo>
                    <a:pt x="76" y="12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19" name="Freeform 830"/>
            <p:cNvSpPr/>
            <p:nvPr/>
          </p:nvSpPr>
          <p:spPr bwMode="auto">
            <a:xfrm>
              <a:off x="6535738" y="1511300"/>
              <a:ext cx="63500" cy="57150"/>
            </a:xfrm>
            <a:custGeom>
              <a:avLst/>
              <a:gdLst/>
              <a:ahLst/>
              <a:cxnLst>
                <a:cxn ang="0">
                  <a:pos x="66" y="110"/>
                </a:cxn>
                <a:cxn ang="0">
                  <a:pos x="46" y="106"/>
                </a:cxn>
                <a:cxn ang="0">
                  <a:pos x="44" y="106"/>
                </a:cxn>
                <a:cxn ang="0">
                  <a:pos x="42" y="106"/>
                </a:cxn>
                <a:cxn ang="0">
                  <a:pos x="38" y="106"/>
                </a:cxn>
                <a:cxn ang="0">
                  <a:pos x="33" y="104"/>
                </a:cxn>
                <a:cxn ang="0">
                  <a:pos x="29" y="100"/>
                </a:cxn>
                <a:cxn ang="0">
                  <a:pos x="28" y="99"/>
                </a:cxn>
                <a:cxn ang="0">
                  <a:pos x="11" y="83"/>
                </a:cxn>
                <a:cxn ang="0">
                  <a:pos x="1" y="62"/>
                </a:cxn>
                <a:cxn ang="0">
                  <a:pos x="0" y="52"/>
                </a:cxn>
                <a:cxn ang="0">
                  <a:pos x="3" y="33"/>
                </a:cxn>
                <a:cxn ang="0">
                  <a:pos x="7" y="26"/>
                </a:cxn>
                <a:cxn ang="0">
                  <a:pos x="15" y="18"/>
                </a:cxn>
                <a:cxn ang="0">
                  <a:pos x="35" y="5"/>
                </a:cxn>
                <a:cxn ang="0">
                  <a:pos x="49" y="1"/>
                </a:cxn>
                <a:cxn ang="0">
                  <a:pos x="58" y="0"/>
                </a:cxn>
                <a:cxn ang="0">
                  <a:pos x="61" y="0"/>
                </a:cxn>
                <a:cxn ang="0">
                  <a:pos x="63" y="0"/>
                </a:cxn>
                <a:cxn ang="0">
                  <a:pos x="80" y="1"/>
                </a:cxn>
                <a:cxn ang="0">
                  <a:pos x="89" y="4"/>
                </a:cxn>
                <a:cxn ang="0">
                  <a:pos x="102" y="11"/>
                </a:cxn>
                <a:cxn ang="0">
                  <a:pos x="112" y="21"/>
                </a:cxn>
                <a:cxn ang="0">
                  <a:pos x="119" y="35"/>
                </a:cxn>
                <a:cxn ang="0">
                  <a:pos x="120" y="43"/>
                </a:cxn>
                <a:cxn ang="0">
                  <a:pos x="120" y="60"/>
                </a:cxn>
                <a:cxn ang="0">
                  <a:pos x="116" y="76"/>
                </a:cxn>
                <a:cxn ang="0">
                  <a:pos x="109" y="91"/>
                </a:cxn>
                <a:cxn ang="0">
                  <a:pos x="99" y="100"/>
                </a:cxn>
                <a:cxn ang="0">
                  <a:pos x="99" y="103"/>
                </a:cxn>
                <a:cxn ang="0">
                  <a:pos x="93" y="105"/>
                </a:cxn>
                <a:cxn ang="0">
                  <a:pos x="85" y="109"/>
                </a:cxn>
                <a:cxn ang="0">
                  <a:pos x="76" y="109"/>
                </a:cxn>
                <a:cxn ang="0">
                  <a:pos x="66" y="110"/>
                </a:cxn>
              </a:cxnLst>
              <a:rect l="0" t="0" r="r" b="b"/>
              <a:pathLst>
                <a:path w="121" h="110">
                  <a:moveTo>
                    <a:pt x="66" y="110"/>
                  </a:moveTo>
                  <a:lnTo>
                    <a:pt x="66" y="110"/>
                  </a:lnTo>
                  <a:lnTo>
                    <a:pt x="56" y="109"/>
                  </a:lnTo>
                  <a:lnTo>
                    <a:pt x="46" y="106"/>
                  </a:lnTo>
                  <a:lnTo>
                    <a:pt x="46" y="106"/>
                  </a:lnTo>
                  <a:lnTo>
                    <a:pt x="44" y="106"/>
                  </a:lnTo>
                  <a:lnTo>
                    <a:pt x="42" y="106"/>
                  </a:lnTo>
                  <a:lnTo>
                    <a:pt x="42" y="106"/>
                  </a:lnTo>
                  <a:lnTo>
                    <a:pt x="38" y="106"/>
                  </a:lnTo>
                  <a:lnTo>
                    <a:pt x="38" y="106"/>
                  </a:lnTo>
                  <a:lnTo>
                    <a:pt x="36" y="105"/>
                  </a:lnTo>
                  <a:lnTo>
                    <a:pt x="33" y="104"/>
                  </a:lnTo>
                  <a:lnTo>
                    <a:pt x="29" y="100"/>
                  </a:lnTo>
                  <a:lnTo>
                    <a:pt x="29" y="100"/>
                  </a:lnTo>
                  <a:lnTo>
                    <a:pt x="28" y="99"/>
                  </a:lnTo>
                  <a:lnTo>
                    <a:pt x="28" y="99"/>
                  </a:lnTo>
                  <a:lnTo>
                    <a:pt x="18" y="92"/>
                  </a:lnTo>
                  <a:lnTo>
                    <a:pt x="11" y="83"/>
                  </a:lnTo>
                  <a:lnTo>
                    <a:pt x="4" y="73"/>
                  </a:lnTo>
                  <a:lnTo>
                    <a:pt x="1" y="62"/>
                  </a:lnTo>
                  <a:lnTo>
                    <a:pt x="1" y="62"/>
                  </a:lnTo>
                  <a:lnTo>
                    <a:pt x="0" y="52"/>
                  </a:lnTo>
                  <a:lnTo>
                    <a:pt x="0" y="42"/>
                  </a:lnTo>
                  <a:lnTo>
                    <a:pt x="3" y="33"/>
                  </a:lnTo>
                  <a:lnTo>
                    <a:pt x="7" y="26"/>
                  </a:lnTo>
                  <a:lnTo>
                    <a:pt x="7" y="26"/>
                  </a:lnTo>
                  <a:lnTo>
                    <a:pt x="11" y="21"/>
                  </a:lnTo>
                  <a:lnTo>
                    <a:pt x="15" y="18"/>
                  </a:lnTo>
                  <a:lnTo>
                    <a:pt x="24" y="10"/>
                  </a:lnTo>
                  <a:lnTo>
                    <a:pt x="35" y="5"/>
                  </a:lnTo>
                  <a:lnTo>
                    <a:pt x="49" y="1"/>
                  </a:lnTo>
                  <a:lnTo>
                    <a:pt x="49" y="1"/>
                  </a:lnTo>
                  <a:lnTo>
                    <a:pt x="54" y="0"/>
                  </a:lnTo>
                  <a:lnTo>
                    <a:pt x="58" y="0"/>
                  </a:lnTo>
                  <a:lnTo>
                    <a:pt x="58" y="0"/>
                  </a:lnTo>
                  <a:lnTo>
                    <a:pt x="61" y="0"/>
                  </a:lnTo>
                  <a:lnTo>
                    <a:pt x="63" y="0"/>
                  </a:lnTo>
                  <a:lnTo>
                    <a:pt x="63" y="0"/>
                  </a:lnTo>
                  <a:lnTo>
                    <a:pt x="71" y="0"/>
                  </a:lnTo>
                  <a:lnTo>
                    <a:pt x="80" y="1"/>
                  </a:lnTo>
                  <a:lnTo>
                    <a:pt x="80" y="1"/>
                  </a:lnTo>
                  <a:lnTo>
                    <a:pt x="89" y="4"/>
                  </a:lnTo>
                  <a:lnTo>
                    <a:pt x="96" y="7"/>
                  </a:lnTo>
                  <a:lnTo>
                    <a:pt x="102" y="11"/>
                  </a:lnTo>
                  <a:lnTo>
                    <a:pt x="108" y="16"/>
                  </a:lnTo>
                  <a:lnTo>
                    <a:pt x="112" y="21"/>
                  </a:lnTo>
                  <a:lnTo>
                    <a:pt x="115" y="25"/>
                  </a:lnTo>
                  <a:lnTo>
                    <a:pt x="119" y="35"/>
                  </a:lnTo>
                  <a:lnTo>
                    <a:pt x="119" y="35"/>
                  </a:lnTo>
                  <a:lnTo>
                    <a:pt x="120" y="43"/>
                  </a:lnTo>
                  <a:lnTo>
                    <a:pt x="121" y="52"/>
                  </a:lnTo>
                  <a:lnTo>
                    <a:pt x="120" y="60"/>
                  </a:lnTo>
                  <a:lnTo>
                    <a:pt x="119" y="68"/>
                  </a:lnTo>
                  <a:lnTo>
                    <a:pt x="116" y="76"/>
                  </a:lnTo>
                  <a:lnTo>
                    <a:pt x="113" y="84"/>
                  </a:lnTo>
                  <a:lnTo>
                    <a:pt x="109" y="91"/>
                  </a:lnTo>
                  <a:lnTo>
                    <a:pt x="104" y="97"/>
                  </a:lnTo>
                  <a:lnTo>
                    <a:pt x="99" y="100"/>
                  </a:lnTo>
                  <a:lnTo>
                    <a:pt x="99" y="103"/>
                  </a:lnTo>
                  <a:lnTo>
                    <a:pt x="99" y="103"/>
                  </a:lnTo>
                  <a:lnTo>
                    <a:pt x="97" y="103"/>
                  </a:lnTo>
                  <a:lnTo>
                    <a:pt x="93" y="105"/>
                  </a:lnTo>
                  <a:lnTo>
                    <a:pt x="93" y="105"/>
                  </a:lnTo>
                  <a:lnTo>
                    <a:pt x="85" y="109"/>
                  </a:lnTo>
                  <a:lnTo>
                    <a:pt x="77" y="109"/>
                  </a:lnTo>
                  <a:lnTo>
                    <a:pt x="76" y="109"/>
                  </a:lnTo>
                  <a:lnTo>
                    <a:pt x="76" y="109"/>
                  </a:lnTo>
                  <a:lnTo>
                    <a:pt x="66" y="110"/>
                  </a:lnTo>
                  <a:lnTo>
                    <a:pt x="66" y="110"/>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0" name="Freeform 831"/>
            <p:cNvSpPr/>
            <p:nvPr/>
          </p:nvSpPr>
          <p:spPr bwMode="auto">
            <a:xfrm>
              <a:off x="6656388" y="1506538"/>
              <a:ext cx="73025" cy="68263"/>
            </a:xfrm>
            <a:custGeom>
              <a:avLst/>
              <a:gdLst/>
              <a:ahLst/>
              <a:cxnLst>
                <a:cxn ang="0">
                  <a:pos x="62" y="128"/>
                </a:cxn>
                <a:cxn ang="0">
                  <a:pos x="46" y="124"/>
                </a:cxn>
                <a:cxn ang="0">
                  <a:pos x="42" y="122"/>
                </a:cxn>
                <a:cxn ang="0">
                  <a:pos x="30" y="109"/>
                </a:cxn>
                <a:cxn ang="0">
                  <a:pos x="18" y="85"/>
                </a:cxn>
                <a:cxn ang="0">
                  <a:pos x="15" y="79"/>
                </a:cxn>
                <a:cxn ang="0">
                  <a:pos x="11" y="75"/>
                </a:cxn>
                <a:cxn ang="0">
                  <a:pos x="4" y="64"/>
                </a:cxn>
                <a:cxn ang="0">
                  <a:pos x="0" y="51"/>
                </a:cxn>
                <a:cxn ang="0">
                  <a:pos x="3" y="39"/>
                </a:cxn>
                <a:cxn ang="0">
                  <a:pos x="6" y="34"/>
                </a:cxn>
                <a:cxn ang="0">
                  <a:pos x="18" y="20"/>
                </a:cxn>
                <a:cxn ang="0">
                  <a:pos x="35" y="10"/>
                </a:cxn>
                <a:cxn ang="0">
                  <a:pos x="53" y="3"/>
                </a:cxn>
                <a:cxn ang="0">
                  <a:pos x="72" y="0"/>
                </a:cxn>
                <a:cxn ang="0">
                  <a:pos x="80" y="1"/>
                </a:cxn>
                <a:cxn ang="0">
                  <a:pos x="94" y="6"/>
                </a:cxn>
                <a:cxn ang="0">
                  <a:pos x="102" y="13"/>
                </a:cxn>
                <a:cxn ang="0">
                  <a:pos x="105" y="14"/>
                </a:cxn>
                <a:cxn ang="0">
                  <a:pos x="114" y="18"/>
                </a:cxn>
                <a:cxn ang="0">
                  <a:pos x="122" y="26"/>
                </a:cxn>
                <a:cxn ang="0">
                  <a:pos x="135" y="45"/>
                </a:cxn>
                <a:cxn ang="0">
                  <a:pos x="138" y="56"/>
                </a:cxn>
                <a:cxn ang="0">
                  <a:pos x="139" y="70"/>
                </a:cxn>
                <a:cxn ang="0">
                  <a:pos x="136" y="81"/>
                </a:cxn>
                <a:cxn ang="0">
                  <a:pos x="134" y="86"/>
                </a:cxn>
                <a:cxn ang="0">
                  <a:pos x="120" y="98"/>
                </a:cxn>
                <a:cxn ang="0">
                  <a:pos x="104" y="104"/>
                </a:cxn>
                <a:cxn ang="0">
                  <a:pos x="96" y="109"/>
                </a:cxn>
                <a:cxn ang="0">
                  <a:pos x="90" y="116"/>
                </a:cxn>
                <a:cxn ang="0">
                  <a:pos x="84" y="121"/>
                </a:cxn>
                <a:cxn ang="0">
                  <a:pos x="70" y="128"/>
                </a:cxn>
                <a:cxn ang="0">
                  <a:pos x="62" y="128"/>
                </a:cxn>
              </a:cxnLst>
              <a:rect l="0" t="0" r="r" b="b"/>
              <a:pathLst>
                <a:path w="139" h="128">
                  <a:moveTo>
                    <a:pt x="62" y="128"/>
                  </a:moveTo>
                  <a:lnTo>
                    <a:pt x="62" y="128"/>
                  </a:lnTo>
                  <a:lnTo>
                    <a:pt x="54" y="127"/>
                  </a:lnTo>
                  <a:lnTo>
                    <a:pt x="46" y="124"/>
                  </a:lnTo>
                  <a:lnTo>
                    <a:pt x="46" y="124"/>
                  </a:lnTo>
                  <a:lnTo>
                    <a:pt x="42" y="122"/>
                  </a:lnTo>
                  <a:lnTo>
                    <a:pt x="38" y="118"/>
                  </a:lnTo>
                  <a:lnTo>
                    <a:pt x="30" y="109"/>
                  </a:lnTo>
                  <a:lnTo>
                    <a:pt x="24" y="98"/>
                  </a:lnTo>
                  <a:lnTo>
                    <a:pt x="18" y="85"/>
                  </a:lnTo>
                  <a:lnTo>
                    <a:pt x="17" y="81"/>
                  </a:lnTo>
                  <a:lnTo>
                    <a:pt x="15" y="79"/>
                  </a:lnTo>
                  <a:lnTo>
                    <a:pt x="15" y="79"/>
                  </a:lnTo>
                  <a:lnTo>
                    <a:pt x="11" y="75"/>
                  </a:lnTo>
                  <a:lnTo>
                    <a:pt x="7" y="70"/>
                  </a:lnTo>
                  <a:lnTo>
                    <a:pt x="4" y="64"/>
                  </a:lnTo>
                  <a:lnTo>
                    <a:pt x="2" y="58"/>
                  </a:lnTo>
                  <a:lnTo>
                    <a:pt x="0" y="51"/>
                  </a:lnTo>
                  <a:lnTo>
                    <a:pt x="0" y="45"/>
                  </a:lnTo>
                  <a:lnTo>
                    <a:pt x="3" y="39"/>
                  </a:lnTo>
                  <a:lnTo>
                    <a:pt x="6" y="34"/>
                  </a:lnTo>
                  <a:lnTo>
                    <a:pt x="6" y="34"/>
                  </a:lnTo>
                  <a:lnTo>
                    <a:pt x="11" y="27"/>
                  </a:lnTo>
                  <a:lnTo>
                    <a:pt x="18" y="20"/>
                  </a:lnTo>
                  <a:lnTo>
                    <a:pt x="26" y="15"/>
                  </a:lnTo>
                  <a:lnTo>
                    <a:pt x="35" y="10"/>
                  </a:lnTo>
                  <a:lnTo>
                    <a:pt x="44" y="6"/>
                  </a:lnTo>
                  <a:lnTo>
                    <a:pt x="53" y="3"/>
                  </a:lnTo>
                  <a:lnTo>
                    <a:pt x="62" y="1"/>
                  </a:lnTo>
                  <a:lnTo>
                    <a:pt x="72" y="0"/>
                  </a:lnTo>
                  <a:lnTo>
                    <a:pt x="72" y="0"/>
                  </a:lnTo>
                  <a:lnTo>
                    <a:pt x="80" y="1"/>
                  </a:lnTo>
                  <a:lnTo>
                    <a:pt x="87" y="3"/>
                  </a:lnTo>
                  <a:lnTo>
                    <a:pt x="94" y="6"/>
                  </a:lnTo>
                  <a:lnTo>
                    <a:pt x="100" y="11"/>
                  </a:lnTo>
                  <a:lnTo>
                    <a:pt x="102" y="13"/>
                  </a:lnTo>
                  <a:lnTo>
                    <a:pt x="105" y="14"/>
                  </a:lnTo>
                  <a:lnTo>
                    <a:pt x="105" y="14"/>
                  </a:lnTo>
                  <a:lnTo>
                    <a:pt x="114" y="18"/>
                  </a:lnTo>
                  <a:lnTo>
                    <a:pt x="114" y="18"/>
                  </a:lnTo>
                  <a:lnTo>
                    <a:pt x="118" y="22"/>
                  </a:lnTo>
                  <a:lnTo>
                    <a:pt x="122" y="26"/>
                  </a:lnTo>
                  <a:lnTo>
                    <a:pt x="130" y="35"/>
                  </a:lnTo>
                  <a:lnTo>
                    <a:pt x="135" y="45"/>
                  </a:lnTo>
                  <a:lnTo>
                    <a:pt x="138" y="56"/>
                  </a:lnTo>
                  <a:lnTo>
                    <a:pt x="138" y="56"/>
                  </a:lnTo>
                  <a:lnTo>
                    <a:pt x="139" y="63"/>
                  </a:lnTo>
                  <a:lnTo>
                    <a:pt x="139" y="70"/>
                  </a:lnTo>
                  <a:lnTo>
                    <a:pt x="137" y="78"/>
                  </a:lnTo>
                  <a:lnTo>
                    <a:pt x="136" y="81"/>
                  </a:lnTo>
                  <a:lnTo>
                    <a:pt x="134" y="86"/>
                  </a:lnTo>
                  <a:lnTo>
                    <a:pt x="134" y="86"/>
                  </a:lnTo>
                  <a:lnTo>
                    <a:pt x="128" y="92"/>
                  </a:lnTo>
                  <a:lnTo>
                    <a:pt x="120" y="98"/>
                  </a:lnTo>
                  <a:lnTo>
                    <a:pt x="113" y="101"/>
                  </a:lnTo>
                  <a:lnTo>
                    <a:pt x="104" y="104"/>
                  </a:lnTo>
                  <a:lnTo>
                    <a:pt x="99" y="105"/>
                  </a:lnTo>
                  <a:lnTo>
                    <a:pt x="96" y="109"/>
                  </a:lnTo>
                  <a:lnTo>
                    <a:pt x="96" y="109"/>
                  </a:lnTo>
                  <a:lnTo>
                    <a:pt x="90" y="116"/>
                  </a:lnTo>
                  <a:lnTo>
                    <a:pt x="90" y="116"/>
                  </a:lnTo>
                  <a:lnTo>
                    <a:pt x="84" y="121"/>
                  </a:lnTo>
                  <a:lnTo>
                    <a:pt x="78" y="125"/>
                  </a:lnTo>
                  <a:lnTo>
                    <a:pt x="70" y="128"/>
                  </a:lnTo>
                  <a:lnTo>
                    <a:pt x="62" y="128"/>
                  </a:lnTo>
                  <a:lnTo>
                    <a:pt x="62" y="128"/>
                  </a:lnTo>
                  <a:close/>
                </a:path>
              </a:pathLst>
            </a:custGeom>
            <a:grpFill/>
            <a:ln w="9525">
              <a:noFill/>
              <a:round/>
            </a:ln>
          </p:spPr>
          <p:txBody>
            <a:bodyPr vert="horz" wrap="square" lIns="121920" tIns="60960" rIns="121920" bIns="60960" numCol="1" anchor="t" anchorCtr="0" compatLnSpc="1"/>
            <a:lstStyle/>
            <a:p>
              <a:endParaRPr lang="zh-CN" altLang="en-US" sz="2400"/>
            </a:p>
          </p:txBody>
        </p:sp>
      </p:grpSp>
      <p:grpSp>
        <p:nvGrpSpPr>
          <p:cNvPr id="121" name="组合 120"/>
          <p:cNvGrpSpPr/>
          <p:nvPr/>
        </p:nvGrpSpPr>
        <p:grpSpPr>
          <a:xfrm>
            <a:off x="6135309" y="1554612"/>
            <a:ext cx="1538290" cy="1373843"/>
            <a:chOff x="6208713" y="1243013"/>
            <a:chExt cx="706438" cy="620713"/>
          </a:xfrm>
          <a:solidFill>
            <a:srgbClr val="3568C1"/>
          </a:solidFill>
        </p:grpSpPr>
        <p:sp>
          <p:nvSpPr>
            <p:cNvPr id="122" name="Freeform 804"/>
            <p:cNvSpPr/>
            <p:nvPr/>
          </p:nvSpPr>
          <p:spPr bwMode="auto">
            <a:xfrm>
              <a:off x="6270626" y="1622425"/>
              <a:ext cx="26988" cy="68263"/>
            </a:xfrm>
            <a:custGeom>
              <a:avLst/>
              <a:gdLst/>
              <a:ahLst/>
              <a:cxnLst>
                <a:cxn ang="0">
                  <a:pos x="51" y="5"/>
                </a:cxn>
                <a:cxn ang="0">
                  <a:pos x="51" y="5"/>
                </a:cxn>
                <a:cxn ang="0">
                  <a:pos x="50" y="3"/>
                </a:cxn>
                <a:cxn ang="0">
                  <a:pos x="49" y="1"/>
                </a:cxn>
                <a:cxn ang="0">
                  <a:pos x="48" y="1"/>
                </a:cxn>
                <a:cxn ang="0">
                  <a:pos x="46" y="0"/>
                </a:cxn>
                <a:cxn ang="0">
                  <a:pos x="44" y="1"/>
                </a:cxn>
                <a:cxn ang="0">
                  <a:pos x="43" y="1"/>
                </a:cxn>
                <a:cxn ang="0">
                  <a:pos x="42" y="3"/>
                </a:cxn>
                <a:cxn ang="0">
                  <a:pos x="41" y="5"/>
                </a:cxn>
                <a:cxn ang="0">
                  <a:pos x="41" y="5"/>
                </a:cxn>
                <a:cxn ang="0">
                  <a:pos x="40" y="14"/>
                </a:cxn>
                <a:cxn ang="0">
                  <a:pos x="37" y="25"/>
                </a:cxn>
                <a:cxn ang="0">
                  <a:pos x="34" y="35"/>
                </a:cxn>
                <a:cxn ang="0">
                  <a:pos x="30" y="44"/>
                </a:cxn>
                <a:cxn ang="0">
                  <a:pos x="21" y="64"/>
                </a:cxn>
                <a:cxn ang="0">
                  <a:pos x="13" y="82"/>
                </a:cxn>
                <a:cxn ang="0">
                  <a:pos x="13" y="82"/>
                </a:cxn>
                <a:cxn ang="0">
                  <a:pos x="9" y="92"/>
                </a:cxn>
                <a:cxn ang="0">
                  <a:pos x="3" y="105"/>
                </a:cxn>
                <a:cxn ang="0">
                  <a:pos x="1" y="112"/>
                </a:cxn>
                <a:cxn ang="0">
                  <a:pos x="0" y="119"/>
                </a:cxn>
                <a:cxn ang="0">
                  <a:pos x="1" y="124"/>
                </a:cxn>
                <a:cxn ang="0">
                  <a:pos x="2" y="126"/>
                </a:cxn>
                <a:cxn ang="0">
                  <a:pos x="4" y="128"/>
                </a:cxn>
                <a:cxn ang="0">
                  <a:pos x="4" y="128"/>
                </a:cxn>
                <a:cxn ang="0">
                  <a:pos x="6" y="129"/>
                </a:cxn>
                <a:cxn ang="0">
                  <a:pos x="9" y="129"/>
                </a:cxn>
                <a:cxn ang="0">
                  <a:pos x="12" y="128"/>
                </a:cxn>
                <a:cxn ang="0">
                  <a:pos x="13" y="126"/>
                </a:cxn>
                <a:cxn ang="0">
                  <a:pos x="13" y="125"/>
                </a:cxn>
                <a:cxn ang="0">
                  <a:pos x="13" y="123"/>
                </a:cxn>
                <a:cxn ang="0">
                  <a:pos x="11" y="122"/>
                </a:cxn>
                <a:cxn ang="0">
                  <a:pos x="11" y="122"/>
                </a:cxn>
                <a:cxn ang="0">
                  <a:pos x="11" y="120"/>
                </a:cxn>
                <a:cxn ang="0">
                  <a:pos x="10" y="117"/>
                </a:cxn>
                <a:cxn ang="0">
                  <a:pos x="11" y="109"/>
                </a:cxn>
                <a:cxn ang="0">
                  <a:pos x="14" y="100"/>
                </a:cxn>
                <a:cxn ang="0">
                  <a:pos x="19" y="90"/>
                </a:cxn>
                <a:cxn ang="0">
                  <a:pos x="27" y="69"/>
                </a:cxn>
                <a:cxn ang="0">
                  <a:pos x="33" y="58"/>
                </a:cxn>
                <a:cxn ang="0">
                  <a:pos x="33" y="58"/>
                </a:cxn>
                <a:cxn ang="0">
                  <a:pos x="43" y="36"/>
                </a:cxn>
                <a:cxn ang="0">
                  <a:pos x="46" y="26"/>
                </a:cxn>
                <a:cxn ang="0">
                  <a:pos x="49" y="14"/>
                </a:cxn>
                <a:cxn ang="0">
                  <a:pos x="49" y="14"/>
                </a:cxn>
                <a:cxn ang="0">
                  <a:pos x="50" y="13"/>
                </a:cxn>
                <a:cxn ang="0">
                  <a:pos x="51" y="11"/>
                </a:cxn>
                <a:cxn ang="0">
                  <a:pos x="51" y="5"/>
                </a:cxn>
              </a:cxnLst>
              <a:rect l="0" t="0" r="r" b="b"/>
              <a:pathLst>
                <a:path w="51" h="129">
                  <a:moveTo>
                    <a:pt x="51" y="5"/>
                  </a:moveTo>
                  <a:lnTo>
                    <a:pt x="51" y="5"/>
                  </a:lnTo>
                  <a:lnTo>
                    <a:pt x="50" y="3"/>
                  </a:lnTo>
                  <a:lnTo>
                    <a:pt x="49" y="1"/>
                  </a:lnTo>
                  <a:lnTo>
                    <a:pt x="48" y="1"/>
                  </a:lnTo>
                  <a:lnTo>
                    <a:pt x="46" y="0"/>
                  </a:lnTo>
                  <a:lnTo>
                    <a:pt x="44" y="1"/>
                  </a:lnTo>
                  <a:lnTo>
                    <a:pt x="43" y="1"/>
                  </a:lnTo>
                  <a:lnTo>
                    <a:pt x="42" y="3"/>
                  </a:lnTo>
                  <a:lnTo>
                    <a:pt x="41" y="5"/>
                  </a:lnTo>
                  <a:lnTo>
                    <a:pt x="41" y="5"/>
                  </a:lnTo>
                  <a:lnTo>
                    <a:pt x="40" y="14"/>
                  </a:lnTo>
                  <a:lnTo>
                    <a:pt x="37" y="25"/>
                  </a:lnTo>
                  <a:lnTo>
                    <a:pt x="34" y="35"/>
                  </a:lnTo>
                  <a:lnTo>
                    <a:pt x="30" y="44"/>
                  </a:lnTo>
                  <a:lnTo>
                    <a:pt x="21" y="64"/>
                  </a:lnTo>
                  <a:lnTo>
                    <a:pt x="13" y="82"/>
                  </a:lnTo>
                  <a:lnTo>
                    <a:pt x="13" y="82"/>
                  </a:lnTo>
                  <a:lnTo>
                    <a:pt x="9" y="92"/>
                  </a:lnTo>
                  <a:lnTo>
                    <a:pt x="3" y="105"/>
                  </a:lnTo>
                  <a:lnTo>
                    <a:pt x="1" y="112"/>
                  </a:lnTo>
                  <a:lnTo>
                    <a:pt x="0" y="119"/>
                  </a:lnTo>
                  <a:lnTo>
                    <a:pt x="1" y="124"/>
                  </a:lnTo>
                  <a:lnTo>
                    <a:pt x="2" y="126"/>
                  </a:lnTo>
                  <a:lnTo>
                    <a:pt x="4" y="128"/>
                  </a:lnTo>
                  <a:lnTo>
                    <a:pt x="4" y="128"/>
                  </a:lnTo>
                  <a:lnTo>
                    <a:pt x="6" y="129"/>
                  </a:lnTo>
                  <a:lnTo>
                    <a:pt x="9" y="129"/>
                  </a:lnTo>
                  <a:lnTo>
                    <a:pt x="12" y="128"/>
                  </a:lnTo>
                  <a:lnTo>
                    <a:pt x="13" y="126"/>
                  </a:lnTo>
                  <a:lnTo>
                    <a:pt x="13" y="125"/>
                  </a:lnTo>
                  <a:lnTo>
                    <a:pt x="13" y="123"/>
                  </a:lnTo>
                  <a:lnTo>
                    <a:pt x="11" y="122"/>
                  </a:lnTo>
                  <a:lnTo>
                    <a:pt x="11" y="122"/>
                  </a:lnTo>
                  <a:lnTo>
                    <a:pt x="11" y="120"/>
                  </a:lnTo>
                  <a:lnTo>
                    <a:pt x="10" y="117"/>
                  </a:lnTo>
                  <a:lnTo>
                    <a:pt x="11" y="109"/>
                  </a:lnTo>
                  <a:lnTo>
                    <a:pt x="14" y="100"/>
                  </a:lnTo>
                  <a:lnTo>
                    <a:pt x="19" y="90"/>
                  </a:lnTo>
                  <a:lnTo>
                    <a:pt x="27" y="69"/>
                  </a:lnTo>
                  <a:lnTo>
                    <a:pt x="33" y="58"/>
                  </a:lnTo>
                  <a:lnTo>
                    <a:pt x="33" y="58"/>
                  </a:lnTo>
                  <a:lnTo>
                    <a:pt x="43" y="36"/>
                  </a:lnTo>
                  <a:lnTo>
                    <a:pt x="46" y="26"/>
                  </a:lnTo>
                  <a:lnTo>
                    <a:pt x="49" y="14"/>
                  </a:lnTo>
                  <a:lnTo>
                    <a:pt x="49" y="14"/>
                  </a:lnTo>
                  <a:lnTo>
                    <a:pt x="50" y="13"/>
                  </a:lnTo>
                  <a:lnTo>
                    <a:pt x="51" y="11"/>
                  </a:lnTo>
                  <a:lnTo>
                    <a:pt x="51" y="5"/>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3" name="Freeform 805"/>
            <p:cNvSpPr/>
            <p:nvPr/>
          </p:nvSpPr>
          <p:spPr bwMode="auto">
            <a:xfrm>
              <a:off x="6315076" y="1671638"/>
              <a:ext cx="15875" cy="41275"/>
            </a:xfrm>
            <a:custGeom>
              <a:avLst/>
              <a:gdLst/>
              <a:ahLst/>
              <a:cxnLst>
                <a:cxn ang="0">
                  <a:pos x="20" y="3"/>
                </a:cxn>
                <a:cxn ang="0">
                  <a:pos x="20" y="3"/>
                </a:cxn>
                <a:cxn ang="0">
                  <a:pos x="7" y="38"/>
                </a:cxn>
                <a:cxn ang="0">
                  <a:pos x="2" y="56"/>
                </a:cxn>
                <a:cxn ang="0">
                  <a:pos x="1" y="65"/>
                </a:cxn>
                <a:cxn ang="0">
                  <a:pos x="0" y="74"/>
                </a:cxn>
                <a:cxn ang="0">
                  <a:pos x="0" y="74"/>
                </a:cxn>
                <a:cxn ang="0">
                  <a:pos x="1" y="76"/>
                </a:cxn>
                <a:cxn ang="0">
                  <a:pos x="2" y="77"/>
                </a:cxn>
                <a:cxn ang="0">
                  <a:pos x="3" y="78"/>
                </a:cxn>
                <a:cxn ang="0">
                  <a:pos x="5" y="78"/>
                </a:cxn>
                <a:cxn ang="0">
                  <a:pos x="6" y="78"/>
                </a:cxn>
                <a:cxn ang="0">
                  <a:pos x="8" y="77"/>
                </a:cxn>
                <a:cxn ang="0">
                  <a:pos x="9" y="76"/>
                </a:cxn>
                <a:cxn ang="0">
                  <a:pos x="9" y="74"/>
                </a:cxn>
                <a:cxn ang="0">
                  <a:pos x="9" y="74"/>
                </a:cxn>
                <a:cxn ang="0">
                  <a:pos x="10" y="65"/>
                </a:cxn>
                <a:cxn ang="0">
                  <a:pos x="11" y="57"/>
                </a:cxn>
                <a:cxn ang="0">
                  <a:pos x="16" y="39"/>
                </a:cxn>
                <a:cxn ang="0">
                  <a:pos x="29" y="6"/>
                </a:cxn>
                <a:cxn ang="0">
                  <a:pos x="29" y="6"/>
                </a:cxn>
                <a:cxn ang="0">
                  <a:pos x="29" y="4"/>
                </a:cxn>
                <a:cxn ang="0">
                  <a:pos x="28" y="2"/>
                </a:cxn>
                <a:cxn ang="0">
                  <a:pos x="27" y="1"/>
                </a:cxn>
                <a:cxn ang="0">
                  <a:pos x="26" y="0"/>
                </a:cxn>
                <a:cxn ang="0">
                  <a:pos x="24" y="0"/>
                </a:cxn>
                <a:cxn ang="0">
                  <a:pos x="22" y="1"/>
                </a:cxn>
                <a:cxn ang="0">
                  <a:pos x="21" y="2"/>
                </a:cxn>
                <a:cxn ang="0">
                  <a:pos x="20" y="3"/>
                </a:cxn>
                <a:cxn ang="0">
                  <a:pos x="20" y="3"/>
                </a:cxn>
              </a:cxnLst>
              <a:rect l="0" t="0" r="r" b="b"/>
              <a:pathLst>
                <a:path w="29" h="78">
                  <a:moveTo>
                    <a:pt x="20" y="3"/>
                  </a:moveTo>
                  <a:lnTo>
                    <a:pt x="20" y="3"/>
                  </a:lnTo>
                  <a:lnTo>
                    <a:pt x="7" y="38"/>
                  </a:lnTo>
                  <a:lnTo>
                    <a:pt x="2" y="56"/>
                  </a:lnTo>
                  <a:lnTo>
                    <a:pt x="1" y="65"/>
                  </a:lnTo>
                  <a:lnTo>
                    <a:pt x="0" y="74"/>
                  </a:lnTo>
                  <a:lnTo>
                    <a:pt x="0" y="74"/>
                  </a:lnTo>
                  <a:lnTo>
                    <a:pt x="1" y="76"/>
                  </a:lnTo>
                  <a:lnTo>
                    <a:pt x="2" y="77"/>
                  </a:lnTo>
                  <a:lnTo>
                    <a:pt x="3" y="78"/>
                  </a:lnTo>
                  <a:lnTo>
                    <a:pt x="5" y="78"/>
                  </a:lnTo>
                  <a:lnTo>
                    <a:pt x="6" y="78"/>
                  </a:lnTo>
                  <a:lnTo>
                    <a:pt x="8" y="77"/>
                  </a:lnTo>
                  <a:lnTo>
                    <a:pt x="9" y="76"/>
                  </a:lnTo>
                  <a:lnTo>
                    <a:pt x="9" y="74"/>
                  </a:lnTo>
                  <a:lnTo>
                    <a:pt x="9" y="74"/>
                  </a:lnTo>
                  <a:lnTo>
                    <a:pt x="10" y="65"/>
                  </a:lnTo>
                  <a:lnTo>
                    <a:pt x="11" y="57"/>
                  </a:lnTo>
                  <a:lnTo>
                    <a:pt x="16" y="39"/>
                  </a:lnTo>
                  <a:lnTo>
                    <a:pt x="29" y="6"/>
                  </a:lnTo>
                  <a:lnTo>
                    <a:pt x="29" y="6"/>
                  </a:lnTo>
                  <a:lnTo>
                    <a:pt x="29" y="4"/>
                  </a:lnTo>
                  <a:lnTo>
                    <a:pt x="28" y="2"/>
                  </a:lnTo>
                  <a:lnTo>
                    <a:pt x="27" y="1"/>
                  </a:lnTo>
                  <a:lnTo>
                    <a:pt x="26" y="0"/>
                  </a:lnTo>
                  <a:lnTo>
                    <a:pt x="24" y="0"/>
                  </a:lnTo>
                  <a:lnTo>
                    <a:pt x="22" y="1"/>
                  </a:lnTo>
                  <a:lnTo>
                    <a:pt x="21" y="2"/>
                  </a:lnTo>
                  <a:lnTo>
                    <a:pt x="20" y="3"/>
                  </a:lnTo>
                  <a:lnTo>
                    <a:pt x="20"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4" name="Freeform 806"/>
            <p:cNvSpPr/>
            <p:nvPr/>
          </p:nvSpPr>
          <p:spPr bwMode="auto">
            <a:xfrm>
              <a:off x="6359526" y="1677988"/>
              <a:ext cx="20638" cy="69850"/>
            </a:xfrm>
            <a:custGeom>
              <a:avLst/>
              <a:gdLst/>
              <a:ahLst/>
              <a:cxnLst>
                <a:cxn ang="0">
                  <a:pos x="32" y="4"/>
                </a:cxn>
                <a:cxn ang="0">
                  <a:pos x="32" y="4"/>
                </a:cxn>
                <a:cxn ang="0">
                  <a:pos x="20" y="33"/>
                </a:cxn>
                <a:cxn ang="0">
                  <a:pos x="11" y="63"/>
                </a:cxn>
                <a:cxn ang="0">
                  <a:pos x="6" y="79"/>
                </a:cxn>
                <a:cxn ang="0">
                  <a:pos x="3" y="94"/>
                </a:cxn>
                <a:cxn ang="0">
                  <a:pos x="1" y="110"/>
                </a:cxn>
                <a:cxn ang="0">
                  <a:pos x="0" y="125"/>
                </a:cxn>
                <a:cxn ang="0">
                  <a:pos x="0" y="125"/>
                </a:cxn>
                <a:cxn ang="0">
                  <a:pos x="0" y="127"/>
                </a:cxn>
                <a:cxn ang="0">
                  <a:pos x="1" y="128"/>
                </a:cxn>
                <a:cxn ang="0">
                  <a:pos x="3" y="129"/>
                </a:cxn>
                <a:cxn ang="0">
                  <a:pos x="4" y="130"/>
                </a:cxn>
                <a:cxn ang="0">
                  <a:pos x="6" y="129"/>
                </a:cxn>
                <a:cxn ang="0">
                  <a:pos x="7" y="128"/>
                </a:cxn>
                <a:cxn ang="0">
                  <a:pos x="9" y="127"/>
                </a:cxn>
                <a:cxn ang="0">
                  <a:pos x="9" y="125"/>
                </a:cxn>
                <a:cxn ang="0">
                  <a:pos x="9" y="125"/>
                </a:cxn>
                <a:cxn ang="0">
                  <a:pos x="10" y="110"/>
                </a:cxn>
                <a:cxn ang="0">
                  <a:pos x="12" y="94"/>
                </a:cxn>
                <a:cxn ang="0">
                  <a:pos x="16" y="80"/>
                </a:cxn>
                <a:cxn ang="0">
                  <a:pos x="20" y="64"/>
                </a:cxn>
                <a:cxn ang="0">
                  <a:pos x="30" y="35"/>
                </a:cxn>
                <a:cxn ang="0">
                  <a:pos x="40" y="6"/>
                </a:cxn>
                <a:cxn ang="0">
                  <a:pos x="40" y="6"/>
                </a:cxn>
                <a:cxn ang="0">
                  <a:pos x="41" y="4"/>
                </a:cxn>
                <a:cxn ang="0">
                  <a:pos x="40" y="2"/>
                </a:cxn>
                <a:cxn ang="0">
                  <a:pos x="39" y="1"/>
                </a:cxn>
                <a:cxn ang="0">
                  <a:pos x="37" y="1"/>
                </a:cxn>
                <a:cxn ang="0">
                  <a:pos x="36" y="0"/>
                </a:cxn>
                <a:cxn ang="0">
                  <a:pos x="34" y="1"/>
                </a:cxn>
                <a:cxn ang="0">
                  <a:pos x="33" y="2"/>
                </a:cxn>
                <a:cxn ang="0">
                  <a:pos x="32" y="4"/>
                </a:cxn>
                <a:cxn ang="0">
                  <a:pos x="32" y="4"/>
                </a:cxn>
              </a:cxnLst>
              <a:rect l="0" t="0" r="r" b="b"/>
              <a:pathLst>
                <a:path w="41" h="130">
                  <a:moveTo>
                    <a:pt x="32" y="4"/>
                  </a:moveTo>
                  <a:lnTo>
                    <a:pt x="32" y="4"/>
                  </a:lnTo>
                  <a:lnTo>
                    <a:pt x="20" y="33"/>
                  </a:lnTo>
                  <a:lnTo>
                    <a:pt x="11" y="63"/>
                  </a:lnTo>
                  <a:lnTo>
                    <a:pt x="6" y="79"/>
                  </a:lnTo>
                  <a:lnTo>
                    <a:pt x="3" y="94"/>
                  </a:lnTo>
                  <a:lnTo>
                    <a:pt x="1" y="110"/>
                  </a:lnTo>
                  <a:lnTo>
                    <a:pt x="0" y="125"/>
                  </a:lnTo>
                  <a:lnTo>
                    <a:pt x="0" y="125"/>
                  </a:lnTo>
                  <a:lnTo>
                    <a:pt x="0" y="127"/>
                  </a:lnTo>
                  <a:lnTo>
                    <a:pt x="1" y="128"/>
                  </a:lnTo>
                  <a:lnTo>
                    <a:pt x="3" y="129"/>
                  </a:lnTo>
                  <a:lnTo>
                    <a:pt x="4" y="130"/>
                  </a:lnTo>
                  <a:lnTo>
                    <a:pt x="6" y="129"/>
                  </a:lnTo>
                  <a:lnTo>
                    <a:pt x="7" y="128"/>
                  </a:lnTo>
                  <a:lnTo>
                    <a:pt x="9" y="127"/>
                  </a:lnTo>
                  <a:lnTo>
                    <a:pt x="9" y="125"/>
                  </a:lnTo>
                  <a:lnTo>
                    <a:pt x="9" y="125"/>
                  </a:lnTo>
                  <a:lnTo>
                    <a:pt x="10" y="110"/>
                  </a:lnTo>
                  <a:lnTo>
                    <a:pt x="12" y="94"/>
                  </a:lnTo>
                  <a:lnTo>
                    <a:pt x="16" y="80"/>
                  </a:lnTo>
                  <a:lnTo>
                    <a:pt x="20" y="64"/>
                  </a:lnTo>
                  <a:lnTo>
                    <a:pt x="30" y="35"/>
                  </a:lnTo>
                  <a:lnTo>
                    <a:pt x="40" y="6"/>
                  </a:lnTo>
                  <a:lnTo>
                    <a:pt x="40" y="6"/>
                  </a:lnTo>
                  <a:lnTo>
                    <a:pt x="41" y="4"/>
                  </a:lnTo>
                  <a:lnTo>
                    <a:pt x="40" y="2"/>
                  </a:lnTo>
                  <a:lnTo>
                    <a:pt x="39" y="1"/>
                  </a:lnTo>
                  <a:lnTo>
                    <a:pt x="37" y="1"/>
                  </a:lnTo>
                  <a:lnTo>
                    <a:pt x="36" y="0"/>
                  </a:lnTo>
                  <a:lnTo>
                    <a:pt x="34" y="1"/>
                  </a:lnTo>
                  <a:lnTo>
                    <a:pt x="33"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5" name="Freeform 807"/>
            <p:cNvSpPr/>
            <p:nvPr/>
          </p:nvSpPr>
          <p:spPr bwMode="auto">
            <a:xfrm>
              <a:off x="6392863" y="1708150"/>
              <a:ext cx="20638" cy="55563"/>
            </a:xfrm>
            <a:custGeom>
              <a:avLst/>
              <a:gdLst/>
              <a:ahLst/>
              <a:cxnLst>
                <a:cxn ang="0">
                  <a:pos x="32" y="4"/>
                </a:cxn>
                <a:cxn ang="0">
                  <a:pos x="32" y="4"/>
                </a:cxn>
                <a:cxn ang="0">
                  <a:pos x="27" y="17"/>
                </a:cxn>
                <a:cxn ang="0">
                  <a:pos x="23" y="28"/>
                </a:cxn>
                <a:cxn ang="0">
                  <a:pos x="13" y="51"/>
                </a:cxn>
                <a:cxn ang="0">
                  <a:pos x="8" y="63"/>
                </a:cxn>
                <a:cxn ang="0">
                  <a:pos x="4" y="74"/>
                </a:cxn>
                <a:cxn ang="0">
                  <a:pos x="1" y="87"/>
                </a:cxn>
                <a:cxn ang="0">
                  <a:pos x="0" y="100"/>
                </a:cxn>
                <a:cxn ang="0">
                  <a:pos x="0" y="100"/>
                </a:cxn>
                <a:cxn ang="0">
                  <a:pos x="0" y="102"/>
                </a:cxn>
                <a:cxn ang="0">
                  <a:pos x="1" y="103"/>
                </a:cxn>
                <a:cxn ang="0">
                  <a:pos x="3" y="104"/>
                </a:cxn>
                <a:cxn ang="0">
                  <a:pos x="4" y="104"/>
                </a:cxn>
                <a:cxn ang="0">
                  <a:pos x="6" y="104"/>
                </a:cxn>
                <a:cxn ang="0">
                  <a:pos x="8" y="103"/>
                </a:cxn>
                <a:cxn ang="0">
                  <a:pos x="9" y="102"/>
                </a:cxn>
                <a:cxn ang="0">
                  <a:pos x="9" y="100"/>
                </a:cxn>
                <a:cxn ang="0">
                  <a:pos x="9" y="100"/>
                </a:cxn>
                <a:cxn ang="0">
                  <a:pos x="10" y="87"/>
                </a:cxn>
                <a:cxn ang="0">
                  <a:pos x="13" y="75"/>
                </a:cxn>
                <a:cxn ang="0">
                  <a:pos x="17" y="64"/>
                </a:cxn>
                <a:cxn ang="0">
                  <a:pos x="22" y="53"/>
                </a:cxn>
                <a:cxn ang="0">
                  <a:pos x="33" y="30"/>
                </a:cxn>
                <a:cxn ang="0">
                  <a:pos x="37" y="19"/>
                </a:cxn>
                <a:cxn ang="0">
                  <a:pos x="41" y="6"/>
                </a:cxn>
                <a:cxn ang="0">
                  <a:pos x="41" y="6"/>
                </a:cxn>
                <a:cxn ang="0">
                  <a:pos x="41" y="4"/>
                </a:cxn>
                <a:cxn ang="0">
                  <a:pos x="40" y="2"/>
                </a:cxn>
                <a:cxn ang="0">
                  <a:pos x="39" y="1"/>
                </a:cxn>
                <a:cxn ang="0">
                  <a:pos x="37" y="1"/>
                </a:cxn>
                <a:cxn ang="0">
                  <a:pos x="35" y="0"/>
                </a:cxn>
                <a:cxn ang="0">
                  <a:pos x="34" y="1"/>
                </a:cxn>
                <a:cxn ang="0">
                  <a:pos x="33" y="2"/>
                </a:cxn>
                <a:cxn ang="0">
                  <a:pos x="32" y="4"/>
                </a:cxn>
                <a:cxn ang="0">
                  <a:pos x="32" y="4"/>
                </a:cxn>
              </a:cxnLst>
              <a:rect l="0" t="0" r="r" b="b"/>
              <a:pathLst>
                <a:path w="41" h="104">
                  <a:moveTo>
                    <a:pt x="32" y="4"/>
                  </a:moveTo>
                  <a:lnTo>
                    <a:pt x="32" y="4"/>
                  </a:lnTo>
                  <a:lnTo>
                    <a:pt x="27" y="17"/>
                  </a:lnTo>
                  <a:lnTo>
                    <a:pt x="23" y="28"/>
                  </a:lnTo>
                  <a:lnTo>
                    <a:pt x="13" y="51"/>
                  </a:lnTo>
                  <a:lnTo>
                    <a:pt x="8" y="63"/>
                  </a:lnTo>
                  <a:lnTo>
                    <a:pt x="4" y="74"/>
                  </a:lnTo>
                  <a:lnTo>
                    <a:pt x="1" y="87"/>
                  </a:lnTo>
                  <a:lnTo>
                    <a:pt x="0" y="100"/>
                  </a:lnTo>
                  <a:lnTo>
                    <a:pt x="0" y="100"/>
                  </a:lnTo>
                  <a:lnTo>
                    <a:pt x="0" y="102"/>
                  </a:lnTo>
                  <a:lnTo>
                    <a:pt x="1" y="103"/>
                  </a:lnTo>
                  <a:lnTo>
                    <a:pt x="3" y="104"/>
                  </a:lnTo>
                  <a:lnTo>
                    <a:pt x="4" y="104"/>
                  </a:lnTo>
                  <a:lnTo>
                    <a:pt x="6" y="104"/>
                  </a:lnTo>
                  <a:lnTo>
                    <a:pt x="8" y="103"/>
                  </a:lnTo>
                  <a:lnTo>
                    <a:pt x="9" y="102"/>
                  </a:lnTo>
                  <a:lnTo>
                    <a:pt x="9" y="100"/>
                  </a:lnTo>
                  <a:lnTo>
                    <a:pt x="9" y="100"/>
                  </a:lnTo>
                  <a:lnTo>
                    <a:pt x="10" y="87"/>
                  </a:lnTo>
                  <a:lnTo>
                    <a:pt x="13" y="75"/>
                  </a:lnTo>
                  <a:lnTo>
                    <a:pt x="17" y="64"/>
                  </a:lnTo>
                  <a:lnTo>
                    <a:pt x="22" y="53"/>
                  </a:lnTo>
                  <a:lnTo>
                    <a:pt x="33" y="30"/>
                  </a:lnTo>
                  <a:lnTo>
                    <a:pt x="37" y="19"/>
                  </a:lnTo>
                  <a:lnTo>
                    <a:pt x="41" y="6"/>
                  </a:lnTo>
                  <a:lnTo>
                    <a:pt x="41" y="6"/>
                  </a:lnTo>
                  <a:lnTo>
                    <a:pt x="41" y="4"/>
                  </a:lnTo>
                  <a:lnTo>
                    <a:pt x="40" y="2"/>
                  </a:lnTo>
                  <a:lnTo>
                    <a:pt x="39" y="1"/>
                  </a:lnTo>
                  <a:lnTo>
                    <a:pt x="37" y="1"/>
                  </a:lnTo>
                  <a:lnTo>
                    <a:pt x="35" y="0"/>
                  </a:lnTo>
                  <a:lnTo>
                    <a:pt x="34" y="1"/>
                  </a:lnTo>
                  <a:lnTo>
                    <a:pt x="33"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6" name="Freeform 809"/>
            <p:cNvSpPr/>
            <p:nvPr/>
          </p:nvSpPr>
          <p:spPr bwMode="auto">
            <a:xfrm>
              <a:off x="6438900" y="1719263"/>
              <a:ext cx="31750" cy="65088"/>
            </a:xfrm>
            <a:custGeom>
              <a:avLst/>
              <a:gdLst/>
              <a:ahLst/>
              <a:cxnLst>
                <a:cxn ang="0">
                  <a:pos x="51" y="2"/>
                </a:cxn>
                <a:cxn ang="0">
                  <a:pos x="51" y="2"/>
                </a:cxn>
                <a:cxn ang="0">
                  <a:pos x="37" y="25"/>
                </a:cxn>
                <a:cxn ang="0">
                  <a:pos x="25" y="44"/>
                </a:cxn>
                <a:cxn ang="0">
                  <a:pos x="14" y="64"/>
                </a:cxn>
                <a:cxn ang="0">
                  <a:pos x="6" y="83"/>
                </a:cxn>
                <a:cxn ang="0">
                  <a:pos x="2" y="93"/>
                </a:cxn>
                <a:cxn ang="0">
                  <a:pos x="0" y="101"/>
                </a:cxn>
                <a:cxn ang="0">
                  <a:pos x="0" y="108"/>
                </a:cxn>
                <a:cxn ang="0">
                  <a:pos x="1" y="114"/>
                </a:cxn>
                <a:cxn ang="0">
                  <a:pos x="2" y="116"/>
                </a:cxn>
                <a:cxn ang="0">
                  <a:pos x="5" y="119"/>
                </a:cxn>
                <a:cxn ang="0">
                  <a:pos x="7" y="120"/>
                </a:cxn>
                <a:cxn ang="0">
                  <a:pos x="10" y="123"/>
                </a:cxn>
                <a:cxn ang="0">
                  <a:pos x="10" y="123"/>
                </a:cxn>
                <a:cxn ang="0">
                  <a:pos x="12" y="123"/>
                </a:cxn>
                <a:cxn ang="0">
                  <a:pos x="14" y="123"/>
                </a:cxn>
                <a:cxn ang="0">
                  <a:pos x="15" y="120"/>
                </a:cxn>
                <a:cxn ang="0">
                  <a:pos x="16" y="119"/>
                </a:cxn>
                <a:cxn ang="0">
                  <a:pos x="15" y="115"/>
                </a:cxn>
                <a:cxn ang="0">
                  <a:pos x="14" y="114"/>
                </a:cxn>
                <a:cxn ang="0">
                  <a:pos x="13" y="113"/>
                </a:cxn>
                <a:cxn ang="0">
                  <a:pos x="13" y="113"/>
                </a:cxn>
                <a:cxn ang="0">
                  <a:pos x="11" y="112"/>
                </a:cxn>
                <a:cxn ang="0">
                  <a:pos x="10" y="111"/>
                </a:cxn>
                <a:cxn ang="0">
                  <a:pos x="10" y="107"/>
                </a:cxn>
                <a:cxn ang="0">
                  <a:pos x="10" y="102"/>
                </a:cxn>
                <a:cxn ang="0">
                  <a:pos x="12" y="96"/>
                </a:cxn>
                <a:cxn ang="0">
                  <a:pos x="18" y="80"/>
                </a:cxn>
                <a:cxn ang="0">
                  <a:pos x="27" y="62"/>
                </a:cxn>
                <a:cxn ang="0">
                  <a:pos x="47" y="27"/>
                </a:cxn>
                <a:cxn ang="0">
                  <a:pos x="59" y="7"/>
                </a:cxn>
                <a:cxn ang="0">
                  <a:pos x="59" y="7"/>
                </a:cxn>
                <a:cxn ang="0">
                  <a:pos x="60" y="5"/>
                </a:cxn>
                <a:cxn ang="0">
                  <a:pos x="59" y="3"/>
                </a:cxn>
                <a:cxn ang="0">
                  <a:pos x="59" y="1"/>
                </a:cxn>
                <a:cxn ang="0">
                  <a:pos x="57" y="0"/>
                </a:cxn>
                <a:cxn ang="0">
                  <a:pos x="56" y="0"/>
                </a:cxn>
                <a:cxn ang="0">
                  <a:pos x="54" y="0"/>
                </a:cxn>
                <a:cxn ang="0">
                  <a:pos x="52" y="0"/>
                </a:cxn>
                <a:cxn ang="0">
                  <a:pos x="51" y="2"/>
                </a:cxn>
                <a:cxn ang="0">
                  <a:pos x="51" y="2"/>
                </a:cxn>
              </a:cxnLst>
              <a:rect l="0" t="0" r="r" b="b"/>
              <a:pathLst>
                <a:path w="60" h="123">
                  <a:moveTo>
                    <a:pt x="51" y="2"/>
                  </a:moveTo>
                  <a:lnTo>
                    <a:pt x="51" y="2"/>
                  </a:lnTo>
                  <a:lnTo>
                    <a:pt x="37" y="25"/>
                  </a:lnTo>
                  <a:lnTo>
                    <a:pt x="25" y="44"/>
                  </a:lnTo>
                  <a:lnTo>
                    <a:pt x="14" y="64"/>
                  </a:lnTo>
                  <a:lnTo>
                    <a:pt x="6" y="83"/>
                  </a:lnTo>
                  <a:lnTo>
                    <a:pt x="2" y="93"/>
                  </a:lnTo>
                  <a:lnTo>
                    <a:pt x="0" y="101"/>
                  </a:lnTo>
                  <a:lnTo>
                    <a:pt x="0" y="108"/>
                  </a:lnTo>
                  <a:lnTo>
                    <a:pt x="1" y="114"/>
                  </a:lnTo>
                  <a:lnTo>
                    <a:pt x="2" y="116"/>
                  </a:lnTo>
                  <a:lnTo>
                    <a:pt x="5" y="119"/>
                  </a:lnTo>
                  <a:lnTo>
                    <a:pt x="7" y="120"/>
                  </a:lnTo>
                  <a:lnTo>
                    <a:pt x="10" y="123"/>
                  </a:lnTo>
                  <a:lnTo>
                    <a:pt x="10" y="123"/>
                  </a:lnTo>
                  <a:lnTo>
                    <a:pt x="12" y="123"/>
                  </a:lnTo>
                  <a:lnTo>
                    <a:pt x="14" y="123"/>
                  </a:lnTo>
                  <a:lnTo>
                    <a:pt x="15" y="120"/>
                  </a:lnTo>
                  <a:lnTo>
                    <a:pt x="16" y="119"/>
                  </a:lnTo>
                  <a:lnTo>
                    <a:pt x="15" y="115"/>
                  </a:lnTo>
                  <a:lnTo>
                    <a:pt x="14" y="114"/>
                  </a:lnTo>
                  <a:lnTo>
                    <a:pt x="13" y="113"/>
                  </a:lnTo>
                  <a:lnTo>
                    <a:pt x="13" y="113"/>
                  </a:lnTo>
                  <a:lnTo>
                    <a:pt x="11" y="112"/>
                  </a:lnTo>
                  <a:lnTo>
                    <a:pt x="10" y="111"/>
                  </a:lnTo>
                  <a:lnTo>
                    <a:pt x="10" y="107"/>
                  </a:lnTo>
                  <a:lnTo>
                    <a:pt x="10" y="102"/>
                  </a:lnTo>
                  <a:lnTo>
                    <a:pt x="12" y="96"/>
                  </a:lnTo>
                  <a:lnTo>
                    <a:pt x="18" y="80"/>
                  </a:lnTo>
                  <a:lnTo>
                    <a:pt x="27" y="62"/>
                  </a:lnTo>
                  <a:lnTo>
                    <a:pt x="47" y="27"/>
                  </a:lnTo>
                  <a:lnTo>
                    <a:pt x="59" y="7"/>
                  </a:lnTo>
                  <a:lnTo>
                    <a:pt x="59" y="7"/>
                  </a:lnTo>
                  <a:lnTo>
                    <a:pt x="60" y="5"/>
                  </a:lnTo>
                  <a:lnTo>
                    <a:pt x="59" y="3"/>
                  </a:lnTo>
                  <a:lnTo>
                    <a:pt x="59" y="1"/>
                  </a:lnTo>
                  <a:lnTo>
                    <a:pt x="57" y="0"/>
                  </a:lnTo>
                  <a:lnTo>
                    <a:pt x="56" y="0"/>
                  </a:lnTo>
                  <a:lnTo>
                    <a:pt x="54" y="0"/>
                  </a:lnTo>
                  <a:lnTo>
                    <a:pt x="52" y="0"/>
                  </a:lnTo>
                  <a:lnTo>
                    <a:pt x="51" y="2"/>
                  </a:lnTo>
                  <a:lnTo>
                    <a:pt x="51"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7" name="Freeform 810"/>
            <p:cNvSpPr/>
            <p:nvPr/>
          </p:nvSpPr>
          <p:spPr bwMode="auto">
            <a:xfrm>
              <a:off x="6478588" y="1731963"/>
              <a:ext cx="28575" cy="65088"/>
            </a:xfrm>
            <a:custGeom>
              <a:avLst/>
              <a:gdLst/>
              <a:ahLst/>
              <a:cxnLst>
                <a:cxn ang="0">
                  <a:pos x="45" y="1"/>
                </a:cxn>
                <a:cxn ang="0">
                  <a:pos x="45" y="1"/>
                </a:cxn>
                <a:cxn ang="0">
                  <a:pos x="40" y="8"/>
                </a:cxn>
                <a:cxn ang="0">
                  <a:pos x="34" y="14"/>
                </a:cxn>
                <a:cxn ang="0">
                  <a:pos x="25" y="26"/>
                </a:cxn>
                <a:cxn ang="0">
                  <a:pos x="16" y="41"/>
                </a:cxn>
                <a:cxn ang="0">
                  <a:pos x="10" y="55"/>
                </a:cxn>
                <a:cxn ang="0">
                  <a:pos x="6" y="71"/>
                </a:cxn>
                <a:cxn ang="0">
                  <a:pos x="3" y="87"/>
                </a:cxn>
                <a:cxn ang="0">
                  <a:pos x="1" y="103"/>
                </a:cxn>
                <a:cxn ang="0">
                  <a:pos x="0" y="119"/>
                </a:cxn>
                <a:cxn ang="0">
                  <a:pos x="0" y="119"/>
                </a:cxn>
                <a:cxn ang="0">
                  <a:pos x="0" y="121"/>
                </a:cxn>
                <a:cxn ang="0">
                  <a:pos x="1" y="122"/>
                </a:cxn>
                <a:cxn ang="0">
                  <a:pos x="3" y="123"/>
                </a:cxn>
                <a:cxn ang="0">
                  <a:pos x="5" y="123"/>
                </a:cxn>
                <a:cxn ang="0">
                  <a:pos x="6" y="123"/>
                </a:cxn>
                <a:cxn ang="0">
                  <a:pos x="8" y="122"/>
                </a:cxn>
                <a:cxn ang="0">
                  <a:pos x="9" y="121"/>
                </a:cxn>
                <a:cxn ang="0">
                  <a:pos x="9" y="119"/>
                </a:cxn>
                <a:cxn ang="0">
                  <a:pos x="9" y="119"/>
                </a:cxn>
                <a:cxn ang="0">
                  <a:pos x="10" y="104"/>
                </a:cxn>
                <a:cxn ang="0">
                  <a:pos x="12" y="88"/>
                </a:cxn>
                <a:cxn ang="0">
                  <a:pos x="15" y="74"/>
                </a:cxn>
                <a:cxn ang="0">
                  <a:pos x="19" y="59"/>
                </a:cxn>
                <a:cxn ang="0">
                  <a:pos x="25" y="45"/>
                </a:cxn>
                <a:cxn ang="0">
                  <a:pos x="33" y="31"/>
                </a:cxn>
                <a:cxn ang="0">
                  <a:pos x="41" y="19"/>
                </a:cxn>
                <a:cxn ang="0">
                  <a:pos x="53" y="9"/>
                </a:cxn>
                <a:cxn ang="0">
                  <a:pos x="53" y="9"/>
                </a:cxn>
                <a:cxn ang="0">
                  <a:pos x="54" y="7"/>
                </a:cxn>
                <a:cxn ang="0">
                  <a:pos x="54" y="6"/>
                </a:cxn>
                <a:cxn ang="0">
                  <a:pos x="54" y="3"/>
                </a:cxn>
                <a:cxn ang="0">
                  <a:pos x="53" y="2"/>
                </a:cxn>
                <a:cxn ang="0">
                  <a:pos x="50" y="1"/>
                </a:cxn>
                <a:cxn ang="0">
                  <a:pos x="49" y="0"/>
                </a:cxn>
                <a:cxn ang="0">
                  <a:pos x="47" y="0"/>
                </a:cxn>
                <a:cxn ang="0">
                  <a:pos x="45" y="1"/>
                </a:cxn>
                <a:cxn ang="0">
                  <a:pos x="45" y="1"/>
                </a:cxn>
              </a:cxnLst>
              <a:rect l="0" t="0" r="r" b="b"/>
              <a:pathLst>
                <a:path w="54" h="123">
                  <a:moveTo>
                    <a:pt x="45" y="1"/>
                  </a:moveTo>
                  <a:lnTo>
                    <a:pt x="45" y="1"/>
                  </a:lnTo>
                  <a:lnTo>
                    <a:pt x="40" y="8"/>
                  </a:lnTo>
                  <a:lnTo>
                    <a:pt x="34" y="14"/>
                  </a:lnTo>
                  <a:lnTo>
                    <a:pt x="25" y="26"/>
                  </a:lnTo>
                  <a:lnTo>
                    <a:pt x="16" y="41"/>
                  </a:lnTo>
                  <a:lnTo>
                    <a:pt x="10" y="55"/>
                  </a:lnTo>
                  <a:lnTo>
                    <a:pt x="6" y="71"/>
                  </a:lnTo>
                  <a:lnTo>
                    <a:pt x="3" y="87"/>
                  </a:lnTo>
                  <a:lnTo>
                    <a:pt x="1" y="103"/>
                  </a:lnTo>
                  <a:lnTo>
                    <a:pt x="0" y="119"/>
                  </a:lnTo>
                  <a:lnTo>
                    <a:pt x="0" y="119"/>
                  </a:lnTo>
                  <a:lnTo>
                    <a:pt x="0" y="121"/>
                  </a:lnTo>
                  <a:lnTo>
                    <a:pt x="1" y="122"/>
                  </a:lnTo>
                  <a:lnTo>
                    <a:pt x="3" y="123"/>
                  </a:lnTo>
                  <a:lnTo>
                    <a:pt x="5" y="123"/>
                  </a:lnTo>
                  <a:lnTo>
                    <a:pt x="6" y="123"/>
                  </a:lnTo>
                  <a:lnTo>
                    <a:pt x="8" y="122"/>
                  </a:lnTo>
                  <a:lnTo>
                    <a:pt x="9" y="121"/>
                  </a:lnTo>
                  <a:lnTo>
                    <a:pt x="9" y="119"/>
                  </a:lnTo>
                  <a:lnTo>
                    <a:pt x="9" y="119"/>
                  </a:lnTo>
                  <a:lnTo>
                    <a:pt x="10" y="104"/>
                  </a:lnTo>
                  <a:lnTo>
                    <a:pt x="12" y="88"/>
                  </a:lnTo>
                  <a:lnTo>
                    <a:pt x="15" y="74"/>
                  </a:lnTo>
                  <a:lnTo>
                    <a:pt x="19" y="59"/>
                  </a:lnTo>
                  <a:lnTo>
                    <a:pt x="25" y="45"/>
                  </a:lnTo>
                  <a:lnTo>
                    <a:pt x="33" y="31"/>
                  </a:lnTo>
                  <a:lnTo>
                    <a:pt x="41" y="19"/>
                  </a:lnTo>
                  <a:lnTo>
                    <a:pt x="53" y="9"/>
                  </a:lnTo>
                  <a:lnTo>
                    <a:pt x="53" y="9"/>
                  </a:lnTo>
                  <a:lnTo>
                    <a:pt x="54" y="7"/>
                  </a:lnTo>
                  <a:lnTo>
                    <a:pt x="54" y="6"/>
                  </a:lnTo>
                  <a:lnTo>
                    <a:pt x="54" y="3"/>
                  </a:lnTo>
                  <a:lnTo>
                    <a:pt x="53" y="2"/>
                  </a:lnTo>
                  <a:lnTo>
                    <a:pt x="50" y="1"/>
                  </a:lnTo>
                  <a:lnTo>
                    <a:pt x="49" y="0"/>
                  </a:lnTo>
                  <a:lnTo>
                    <a:pt x="47" y="0"/>
                  </a:lnTo>
                  <a:lnTo>
                    <a:pt x="45" y="1"/>
                  </a:lnTo>
                  <a:lnTo>
                    <a:pt x="45"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8" name="Freeform 811"/>
            <p:cNvSpPr/>
            <p:nvPr/>
          </p:nvSpPr>
          <p:spPr bwMode="auto">
            <a:xfrm>
              <a:off x="6523038" y="1739900"/>
              <a:ext cx="25400" cy="61913"/>
            </a:xfrm>
            <a:custGeom>
              <a:avLst/>
              <a:gdLst/>
              <a:ahLst/>
              <a:cxnLst>
                <a:cxn ang="0">
                  <a:pos x="39" y="3"/>
                </a:cxn>
                <a:cxn ang="0">
                  <a:pos x="39" y="3"/>
                </a:cxn>
                <a:cxn ang="0">
                  <a:pos x="27" y="29"/>
                </a:cxn>
                <a:cxn ang="0">
                  <a:pos x="17" y="56"/>
                </a:cxn>
                <a:cxn ang="0">
                  <a:pos x="8" y="82"/>
                </a:cxn>
                <a:cxn ang="0">
                  <a:pos x="4" y="96"/>
                </a:cxn>
                <a:cxn ang="0">
                  <a:pos x="0" y="110"/>
                </a:cxn>
                <a:cxn ang="0">
                  <a:pos x="0" y="110"/>
                </a:cxn>
                <a:cxn ang="0">
                  <a:pos x="0" y="112"/>
                </a:cxn>
                <a:cxn ang="0">
                  <a:pos x="1" y="113"/>
                </a:cxn>
                <a:cxn ang="0">
                  <a:pos x="4" y="116"/>
                </a:cxn>
                <a:cxn ang="0">
                  <a:pos x="6" y="117"/>
                </a:cxn>
                <a:cxn ang="0">
                  <a:pos x="8" y="116"/>
                </a:cxn>
                <a:cxn ang="0">
                  <a:pos x="9" y="114"/>
                </a:cxn>
                <a:cxn ang="0">
                  <a:pos x="10" y="112"/>
                </a:cxn>
                <a:cxn ang="0">
                  <a:pos x="10" y="112"/>
                </a:cxn>
                <a:cxn ang="0">
                  <a:pos x="13" y="99"/>
                </a:cxn>
                <a:cxn ang="0">
                  <a:pos x="16" y="85"/>
                </a:cxn>
                <a:cxn ang="0">
                  <a:pos x="25" y="58"/>
                </a:cxn>
                <a:cxn ang="0">
                  <a:pos x="37" y="32"/>
                </a:cxn>
                <a:cxn ang="0">
                  <a:pos x="47" y="5"/>
                </a:cxn>
                <a:cxn ang="0">
                  <a:pos x="47" y="5"/>
                </a:cxn>
                <a:cxn ang="0">
                  <a:pos x="48" y="3"/>
                </a:cxn>
                <a:cxn ang="0">
                  <a:pos x="47" y="2"/>
                </a:cxn>
                <a:cxn ang="0">
                  <a:pos x="46" y="1"/>
                </a:cxn>
                <a:cxn ang="0">
                  <a:pos x="45" y="0"/>
                </a:cxn>
                <a:cxn ang="0">
                  <a:pos x="41" y="0"/>
                </a:cxn>
                <a:cxn ang="0">
                  <a:pos x="40" y="1"/>
                </a:cxn>
                <a:cxn ang="0">
                  <a:pos x="39" y="3"/>
                </a:cxn>
                <a:cxn ang="0">
                  <a:pos x="39" y="3"/>
                </a:cxn>
              </a:cxnLst>
              <a:rect l="0" t="0" r="r" b="b"/>
              <a:pathLst>
                <a:path w="48" h="117">
                  <a:moveTo>
                    <a:pt x="39" y="3"/>
                  </a:moveTo>
                  <a:lnTo>
                    <a:pt x="39" y="3"/>
                  </a:lnTo>
                  <a:lnTo>
                    <a:pt x="27" y="29"/>
                  </a:lnTo>
                  <a:lnTo>
                    <a:pt x="17" y="56"/>
                  </a:lnTo>
                  <a:lnTo>
                    <a:pt x="8" y="82"/>
                  </a:lnTo>
                  <a:lnTo>
                    <a:pt x="4" y="96"/>
                  </a:lnTo>
                  <a:lnTo>
                    <a:pt x="0" y="110"/>
                  </a:lnTo>
                  <a:lnTo>
                    <a:pt x="0" y="110"/>
                  </a:lnTo>
                  <a:lnTo>
                    <a:pt x="0" y="112"/>
                  </a:lnTo>
                  <a:lnTo>
                    <a:pt x="1" y="113"/>
                  </a:lnTo>
                  <a:lnTo>
                    <a:pt x="4" y="116"/>
                  </a:lnTo>
                  <a:lnTo>
                    <a:pt x="6" y="117"/>
                  </a:lnTo>
                  <a:lnTo>
                    <a:pt x="8" y="116"/>
                  </a:lnTo>
                  <a:lnTo>
                    <a:pt x="9" y="114"/>
                  </a:lnTo>
                  <a:lnTo>
                    <a:pt x="10" y="112"/>
                  </a:lnTo>
                  <a:lnTo>
                    <a:pt x="10" y="112"/>
                  </a:lnTo>
                  <a:lnTo>
                    <a:pt x="13" y="99"/>
                  </a:lnTo>
                  <a:lnTo>
                    <a:pt x="16" y="85"/>
                  </a:lnTo>
                  <a:lnTo>
                    <a:pt x="25" y="58"/>
                  </a:lnTo>
                  <a:lnTo>
                    <a:pt x="37" y="32"/>
                  </a:lnTo>
                  <a:lnTo>
                    <a:pt x="47" y="5"/>
                  </a:lnTo>
                  <a:lnTo>
                    <a:pt x="47" y="5"/>
                  </a:lnTo>
                  <a:lnTo>
                    <a:pt x="48" y="3"/>
                  </a:lnTo>
                  <a:lnTo>
                    <a:pt x="47" y="2"/>
                  </a:lnTo>
                  <a:lnTo>
                    <a:pt x="46" y="1"/>
                  </a:lnTo>
                  <a:lnTo>
                    <a:pt x="45" y="0"/>
                  </a:lnTo>
                  <a:lnTo>
                    <a:pt x="41" y="0"/>
                  </a:lnTo>
                  <a:lnTo>
                    <a:pt x="40" y="1"/>
                  </a:lnTo>
                  <a:lnTo>
                    <a:pt x="39" y="3"/>
                  </a:lnTo>
                  <a:lnTo>
                    <a:pt x="39"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29" name="Freeform 812"/>
            <p:cNvSpPr/>
            <p:nvPr/>
          </p:nvSpPr>
          <p:spPr bwMode="auto">
            <a:xfrm>
              <a:off x="6572250" y="1743075"/>
              <a:ext cx="28575" cy="61913"/>
            </a:xfrm>
            <a:custGeom>
              <a:avLst/>
              <a:gdLst/>
              <a:ahLst/>
              <a:cxnLst>
                <a:cxn ang="0">
                  <a:pos x="45" y="2"/>
                </a:cxn>
                <a:cxn ang="0">
                  <a:pos x="45" y="2"/>
                </a:cxn>
                <a:cxn ang="0">
                  <a:pos x="37" y="14"/>
                </a:cxn>
                <a:cxn ang="0">
                  <a:pos x="28" y="27"/>
                </a:cxn>
                <a:cxn ang="0">
                  <a:pos x="22" y="40"/>
                </a:cxn>
                <a:cxn ang="0">
                  <a:pos x="16" y="54"/>
                </a:cxn>
                <a:cxn ang="0">
                  <a:pos x="11" y="67"/>
                </a:cxn>
                <a:cxn ang="0">
                  <a:pos x="7" y="82"/>
                </a:cxn>
                <a:cxn ang="0">
                  <a:pos x="3" y="96"/>
                </a:cxn>
                <a:cxn ang="0">
                  <a:pos x="0" y="111"/>
                </a:cxn>
                <a:cxn ang="0">
                  <a:pos x="0" y="111"/>
                </a:cxn>
                <a:cxn ang="0">
                  <a:pos x="0" y="114"/>
                </a:cxn>
                <a:cxn ang="0">
                  <a:pos x="3" y="116"/>
                </a:cxn>
                <a:cxn ang="0">
                  <a:pos x="6" y="117"/>
                </a:cxn>
                <a:cxn ang="0">
                  <a:pos x="8" y="115"/>
                </a:cxn>
                <a:cxn ang="0">
                  <a:pos x="14" y="108"/>
                </a:cxn>
                <a:cxn ang="0">
                  <a:pos x="14" y="108"/>
                </a:cxn>
                <a:cxn ang="0">
                  <a:pos x="16" y="106"/>
                </a:cxn>
                <a:cxn ang="0">
                  <a:pos x="15" y="104"/>
                </a:cxn>
                <a:cxn ang="0">
                  <a:pos x="14" y="102"/>
                </a:cxn>
                <a:cxn ang="0">
                  <a:pos x="12" y="101"/>
                </a:cxn>
                <a:cxn ang="0">
                  <a:pos x="12" y="101"/>
                </a:cxn>
                <a:cxn ang="0">
                  <a:pos x="18" y="75"/>
                </a:cxn>
                <a:cxn ang="0">
                  <a:pos x="22" y="63"/>
                </a:cxn>
                <a:cxn ang="0">
                  <a:pos x="27" y="52"/>
                </a:cxn>
                <a:cxn ang="0">
                  <a:pos x="33" y="39"/>
                </a:cxn>
                <a:cxn ang="0">
                  <a:pos x="39" y="28"/>
                </a:cxn>
                <a:cxn ang="0">
                  <a:pos x="45" y="18"/>
                </a:cxn>
                <a:cxn ang="0">
                  <a:pos x="53" y="6"/>
                </a:cxn>
                <a:cxn ang="0">
                  <a:pos x="53" y="6"/>
                </a:cxn>
                <a:cxn ang="0">
                  <a:pos x="54" y="5"/>
                </a:cxn>
                <a:cxn ang="0">
                  <a:pos x="54" y="3"/>
                </a:cxn>
                <a:cxn ang="0">
                  <a:pos x="53" y="2"/>
                </a:cxn>
                <a:cxn ang="0">
                  <a:pos x="52" y="1"/>
                </a:cxn>
                <a:cxn ang="0">
                  <a:pos x="48" y="0"/>
                </a:cxn>
                <a:cxn ang="0">
                  <a:pos x="46" y="0"/>
                </a:cxn>
                <a:cxn ang="0">
                  <a:pos x="45" y="2"/>
                </a:cxn>
                <a:cxn ang="0">
                  <a:pos x="45" y="2"/>
                </a:cxn>
              </a:cxnLst>
              <a:rect l="0" t="0" r="r" b="b"/>
              <a:pathLst>
                <a:path w="54" h="117">
                  <a:moveTo>
                    <a:pt x="45" y="2"/>
                  </a:moveTo>
                  <a:lnTo>
                    <a:pt x="45" y="2"/>
                  </a:lnTo>
                  <a:lnTo>
                    <a:pt x="37" y="14"/>
                  </a:lnTo>
                  <a:lnTo>
                    <a:pt x="28" y="27"/>
                  </a:lnTo>
                  <a:lnTo>
                    <a:pt x="22" y="40"/>
                  </a:lnTo>
                  <a:lnTo>
                    <a:pt x="16" y="54"/>
                  </a:lnTo>
                  <a:lnTo>
                    <a:pt x="11" y="67"/>
                  </a:lnTo>
                  <a:lnTo>
                    <a:pt x="7" y="82"/>
                  </a:lnTo>
                  <a:lnTo>
                    <a:pt x="3" y="96"/>
                  </a:lnTo>
                  <a:lnTo>
                    <a:pt x="0" y="111"/>
                  </a:lnTo>
                  <a:lnTo>
                    <a:pt x="0" y="111"/>
                  </a:lnTo>
                  <a:lnTo>
                    <a:pt x="0" y="114"/>
                  </a:lnTo>
                  <a:lnTo>
                    <a:pt x="3" y="116"/>
                  </a:lnTo>
                  <a:lnTo>
                    <a:pt x="6" y="117"/>
                  </a:lnTo>
                  <a:lnTo>
                    <a:pt x="8" y="115"/>
                  </a:lnTo>
                  <a:lnTo>
                    <a:pt x="14" y="108"/>
                  </a:lnTo>
                  <a:lnTo>
                    <a:pt x="14" y="108"/>
                  </a:lnTo>
                  <a:lnTo>
                    <a:pt x="16" y="106"/>
                  </a:lnTo>
                  <a:lnTo>
                    <a:pt x="15" y="104"/>
                  </a:lnTo>
                  <a:lnTo>
                    <a:pt x="14" y="102"/>
                  </a:lnTo>
                  <a:lnTo>
                    <a:pt x="12" y="101"/>
                  </a:lnTo>
                  <a:lnTo>
                    <a:pt x="12" y="101"/>
                  </a:lnTo>
                  <a:lnTo>
                    <a:pt x="18" y="75"/>
                  </a:lnTo>
                  <a:lnTo>
                    <a:pt x="22" y="63"/>
                  </a:lnTo>
                  <a:lnTo>
                    <a:pt x="27" y="52"/>
                  </a:lnTo>
                  <a:lnTo>
                    <a:pt x="33" y="39"/>
                  </a:lnTo>
                  <a:lnTo>
                    <a:pt x="39" y="28"/>
                  </a:lnTo>
                  <a:lnTo>
                    <a:pt x="45" y="18"/>
                  </a:lnTo>
                  <a:lnTo>
                    <a:pt x="53" y="6"/>
                  </a:lnTo>
                  <a:lnTo>
                    <a:pt x="53" y="6"/>
                  </a:lnTo>
                  <a:lnTo>
                    <a:pt x="54" y="5"/>
                  </a:lnTo>
                  <a:lnTo>
                    <a:pt x="54" y="3"/>
                  </a:lnTo>
                  <a:lnTo>
                    <a:pt x="53" y="2"/>
                  </a:lnTo>
                  <a:lnTo>
                    <a:pt x="52" y="1"/>
                  </a:lnTo>
                  <a:lnTo>
                    <a:pt x="48" y="0"/>
                  </a:lnTo>
                  <a:lnTo>
                    <a:pt x="46" y="0"/>
                  </a:lnTo>
                  <a:lnTo>
                    <a:pt x="45" y="2"/>
                  </a:lnTo>
                  <a:lnTo>
                    <a:pt x="45"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0" name="Freeform 813"/>
            <p:cNvSpPr/>
            <p:nvPr/>
          </p:nvSpPr>
          <p:spPr bwMode="auto">
            <a:xfrm>
              <a:off x="6629400" y="1741488"/>
              <a:ext cx="28575" cy="55563"/>
            </a:xfrm>
            <a:custGeom>
              <a:avLst/>
              <a:gdLst/>
              <a:ahLst/>
              <a:cxnLst>
                <a:cxn ang="0">
                  <a:pos x="44" y="3"/>
                </a:cxn>
                <a:cxn ang="0">
                  <a:pos x="44" y="3"/>
                </a:cxn>
                <a:cxn ang="0">
                  <a:pos x="39" y="14"/>
                </a:cxn>
                <a:cxn ang="0">
                  <a:pos x="35" y="26"/>
                </a:cxn>
                <a:cxn ang="0">
                  <a:pos x="35" y="26"/>
                </a:cxn>
                <a:cxn ang="0">
                  <a:pos x="34" y="32"/>
                </a:cxn>
                <a:cxn ang="0">
                  <a:pos x="33" y="38"/>
                </a:cxn>
                <a:cxn ang="0">
                  <a:pos x="32" y="44"/>
                </a:cxn>
                <a:cxn ang="0">
                  <a:pos x="31" y="48"/>
                </a:cxn>
                <a:cxn ang="0">
                  <a:pos x="30" y="50"/>
                </a:cxn>
                <a:cxn ang="0">
                  <a:pos x="30" y="50"/>
                </a:cxn>
                <a:cxn ang="0">
                  <a:pos x="25" y="55"/>
                </a:cxn>
                <a:cxn ang="0">
                  <a:pos x="22" y="61"/>
                </a:cxn>
                <a:cxn ang="0">
                  <a:pos x="15" y="73"/>
                </a:cxn>
                <a:cxn ang="0">
                  <a:pos x="9" y="86"/>
                </a:cxn>
                <a:cxn ang="0">
                  <a:pos x="5" y="91"/>
                </a:cxn>
                <a:cxn ang="0">
                  <a:pos x="1" y="97"/>
                </a:cxn>
                <a:cxn ang="0">
                  <a:pos x="1" y="97"/>
                </a:cxn>
                <a:cxn ang="0">
                  <a:pos x="0" y="98"/>
                </a:cxn>
                <a:cxn ang="0">
                  <a:pos x="0" y="100"/>
                </a:cxn>
                <a:cxn ang="0">
                  <a:pos x="0" y="102"/>
                </a:cxn>
                <a:cxn ang="0">
                  <a:pos x="1" y="103"/>
                </a:cxn>
                <a:cxn ang="0">
                  <a:pos x="3" y="104"/>
                </a:cxn>
                <a:cxn ang="0">
                  <a:pos x="4" y="105"/>
                </a:cxn>
                <a:cxn ang="0">
                  <a:pos x="6" y="104"/>
                </a:cxn>
                <a:cxn ang="0">
                  <a:pos x="7" y="103"/>
                </a:cxn>
                <a:cxn ang="0">
                  <a:pos x="7" y="103"/>
                </a:cxn>
                <a:cxn ang="0">
                  <a:pos x="14" y="94"/>
                </a:cxn>
                <a:cxn ang="0">
                  <a:pos x="21" y="84"/>
                </a:cxn>
                <a:cxn ang="0">
                  <a:pos x="31" y="63"/>
                </a:cxn>
                <a:cxn ang="0">
                  <a:pos x="31" y="63"/>
                </a:cxn>
                <a:cxn ang="0">
                  <a:pos x="34" y="60"/>
                </a:cxn>
                <a:cxn ang="0">
                  <a:pos x="37" y="57"/>
                </a:cxn>
                <a:cxn ang="0">
                  <a:pos x="39" y="54"/>
                </a:cxn>
                <a:cxn ang="0">
                  <a:pos x="40" y="50"/>
                </a:cxn>
                <a:cxn ang="0">
                  <a:pos x="40" y="50"/>
                </a:cxn>
                <a:cxn ang="0">
                  <a:pos x="42" y="38"/>
                </a:cxn>
                <a:cxn ang="0">
                  <a:pos x="44" y="28"/>
                </a:cxn>
                <a:cxn ang="0">
                  <a:pos x="48" y="18"/>
                </a:cxn>
                <a:cxn ang="0">
                  <a:pos x="53" y="7"/>
                </a:cxn>
                <a:cxn ang="0">
                  <a:pos x="53" y="7"/>
                </a:cxn>
                <a:cxn ang="0">
                  <a:pos x="53" y="5"/>
                </a:cxn>
                <a:cxn ang="0">
                  <a:pos x="53" y="4"/>
                </a:cxn>
                <a:cxn ang="0">
                  <a:pos x="51" y="1"/>
                </a:cxn>
                <a:cxn ang="0">
                  <a:pos x="48" y="0"/>
                </a:cxn>
                <a:cxn ang="0">
                  <a:pos x="47" y="0"/>
                </a:cxn>
                <a:cxn ang="0">
                  <a:pos x="45" y="1"/>
                </a:cxn>
                <a:cxn ang="0">
                  <a:pos x="44" y="3"/>
                </a:cxn>
                <a:cxn ang="0">
                  <a:pos x="44" y="3"/>
                </a:cxn>
              </a:cxnLst>
              <a:rect l="0" t="0" r="r" b="b"/>
              <a:pathLst>
                <a:path w="53" h="105">
                  <a:moveTo>
                    <a:pt x="44" y="3"/>
                  </a:moveTo>
                  <a:lnTo>
                    <a:pt x="44" y="3"/>
                  </a:lnTo>
                  <a:lnTo>
                    <a:pt x="39" y="14"/>
                  </a:lnTo>
                  <a:lnTo>
                    <a:pt x="35" y="26"/>
                  </a:lnTo>
                  <a:lnTo>
                    <a:pt x="35" y="26"/>
                  </a:lnTo>
                  <a:lnTo>
                    <a:pt x="34" y="32"/>
                  </a:lnTo>
                  <a:lnTo>
                    <a:pt x="33" y="38"/>
                  </a:lnTo>
                  <a:lnTo>
                    <a:pt x="32" y="44"/>
                  </a:lnTo>
                  <a:lnTo>
                    <a:pt x="31" y="48"/>
                  </a:lnTo>
                  <a:lnTo>
                    <a:pt x="30" y="50"/>
                  </a:lnTo>
                  <a:lnTo>
                    <a:pt x="30" y="50"/>
                  </a:lnTo>
                  <a:lnTo>
                    <a:pt x="25" y="55"/>
                  </a:lnTo>
                  <a:lnTo>
                    <a:pt x="22" y="61"/>
                  </a:lnTo>
                  <a:lnTo>
                    <a:pt x="15" y="73"/>
                  </a:lnTo>
                  <a:lnTo>
                    <a:pt x="9" y="86"/>
                  </a:lnTo>
                  <a:lnTo>
                    <a:pt x="5" y="91"/>
                  </a:lnTo>
                  <a:lnTo>
                    <a:pt x="1" y="97"/>
                  </a:lnTo>
                  <a:lnTo>
                    <a:pt x="1" y="97"/>
                  </a:lnTo>
                  <a:lnTo>
                    <a:pt x="0" y="98"/>
                  </a:lnTo>
                  <a:lnTo>
                    <a:pt x="0" y="100"/>
                  </a:lnTo>
                  <a:lnTo>
                    <a:pt x="0" y="102"/>
                  </a:lnTo>
                  <a:lnTo>
                    <a:pt x="1" y="103"/>
                  </a:lnTo>
                  <a:lnTo>
                    <a:pt x="3" y="104"/>
                  </a:lnTo>
                  <a:lnTo>
                    <a:pt x="4" y="105"/>
                  </a:lnTo>
                  <a:lnTo>
                    <a:pt x="6" y="104"/>
                  </a:lnTo>
                  <a:lnTo>
                    <a:pt x="7" y="103"/>
                  </a:lnTo>
                  <a:lnTo>
                    <a:pt x="7" y="103"/>
                  </a:lnTo>
                  <a:lnTo>
                    <a:pt x="14" y="94"/>
                  </a:lnTo>
                  <a:lnTo>
                    <a:pt x="21" y="84"/>
                  </a:lnTo>
                  <a:lnTo>
                    <a:pt x="31" y="63"/>
                  </a:lnTo>
                  <a:lnTo>
                    <a:pt x="31" y="63"/>
                  </a:lnTo>
                  <a:lnTo>
                    <a:pt x="34" y="60"/>
                  </a:lnTo>
                  <a:lnTo>
                    <a:pt x="37" y="57"/>
                  </a:lnTo>
                  <a:lnTo>
                    <a:pt x="39" y="54"/>
                  </a:lnTo>
                  <a:lnTo>
                    <a:pt x="40" y="50"/>
                  </a:lnTo>
                  <a:lnTo>
                    <a:pt x="40" y="50"/>
                  </a:lnTo>
                  <a:lnTo>
                    <a:pt x="42" y="38"/>
                  </a:lnTo>
                  <a:lnTo>
                    <a:pt x="44" y="28"/>
                  </a:lnTo>
                  <a:lnTo>
                    <a:pt x="48" y="18"/>
                  </a:lnTo>
                  <a:lnTo>
                    <a:pt x="53" y="7"/>
                  </a:lnTo>
                  <a:lnTo>
                    <a:pt x="53" y="7"/>
                  </a:lnTo>
                  <a:lnTo>
                    <a:pt x="53" y="5"/>
                  </a:lnTo>
                  <a:lnTo>
                    <a:pt x="53" y="4"/>
                  </a:lnTo>
                  <a:lnTo>
                    <a:pt x="51" y="1"/>
                  </a:lnTo>
                  <a:lnTo>
                    <a:pt x="48" y="0"/>
                  </a:lnTo>
                  <a:lnTo>
                    <a:pt x="47" y="0"/>
                  </a:lnTo>
                  <a:lnTo>
                    <a:pt x="45" y="1"/>
                  </a:lnTo>
                  <a:lnTo>
                    <a:pt x="44" y="3"/>
                  </a:lnTo>
                  <a:lnTo>
                    <a:pt x="44"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1" name="Freeform 814"/>
            <p:cNvSpPr/>
            <p:nvPr/>
          </p:nvSpPr>
          <p:spPr bwMode="auto">
            <a:xfrm>
              <a:off x="6673850" y="1739900"/>
              <a:ext cx="20638" cy="53975"/>
            </a:xfrm>
            <a:custGeom>
              <a:avLst/>
              <a:gdLst/>
              <a:ahLst/>
              <a:cxnLst>
                <a:cxn ang="0">
                  <a:pos x="32" y="4"/>
                </a:cxn>
                <a:cxn ang="0">
                  <a:pos x="32" y="4"/>
                </a:cxn>
                <a:cxn ang="0">
                  <a:pos x="29" y="16"/>
                </a:cxn>
                <a:cxn ang="0">
                  <a:pos x="26" y="28"/>
                </a:cxn>
                <a:cxn ang="0">
                  <a:pos x="22" y="40"/>
                </a:cxn>
                <a:cxn ang="0">
                  <a:pos x="18" y="51"/>
                </a:cxn>
                <a:cxn ang="0">
                  <a:pos x="8" y="74"/>
                </a:cxn>
                <a:cxn ang="0">
                  <a:pos x="4" y="86"/>
                </a:cxn>
                <a:cxn ang="0">
                  <a:pos x="0" y="98"/>
                </a:cxn>
                <a:cxn ang="0">
                  <a:pos x="0" y="98"/>
                </a:cxn>
                <a:cxn ang="0">
                  <a:pos x="0" y="100"/>
                </a:cxn>
                <a:cxn ang="0">
                  <a:pos x="1" y="101"/>
                </a:cxn>
                <a:cxn ang="0">
                  <a:pos x="2" y="102"/>
                </a:cxn>
                <a:cxn ang="0">
                  <a:pos x="4" y="103"/>
                </a:cxn>
                <a:cxn ang="0">
                  <a:pos x="5" y="103"/>
                </a:cxn>
                <a:cxn ang="0">
                  <a:pos x="7" y="103"/>
                </a:cxn>
                <a:cxn ang="0">
                  <a:pos x="8" y="102"/>
                </a:cxn>
                <a:cxn ang="0">
                  <a:pos x="9" y="100"/>
                </a:cxn>
                <a:cxn ang="0">
                  <a:pos x="9" y="100"/>
                </a:cxn>
                <a:cxn ang="0">
                  <a:pos x="12" y="88"/>
                </a:cxn>
                <a:cxn ang="0">
                  <a:pos x="17" y="76"/>
                </a:cxn>
                <a:cxn ang="0">
                  <a:pos x="27" y="53"/>
                </a:cxn>
                <a:cxn ang="0">
                  <a:pos x="32" y="41"/>
                </a:cxn>
                <a:cxn ang="0">
                  <a:pos x="36" y="29"/>
                </a:cxn>
                <a:cxn ang="0">
                  <a:pos x="39" y="16"/>
                </a:cxn>
                <a:cxn ang="0">
                  <a:pos x="41" y="4"/>
                </a:cxn>
                <a:cxn ang="0">
                  <a:pos x="41" y="4"/>
                </a:cxn>
                <a:cxn ang="0">
                  <a:pos x="41" y="2"/>
                </a:cxn>
                <a:cxn ang="0">
                  <a:pos x="40" y="1"/>
                </a:cxn>
                <a:cxn ang="0">
                  <a:pos x="38" y="0"/>
                </a:cxn>
                <a:cxn ang="0">
                  <a:pos x="36" y="0"/>
                </a:cxn>
                <a:cxn ang="0">
                  <a:pos x="35" y="0"/>
                </a:cxn>
                <a:cxn ang="0">
                  <a:pos x="33" y="1"/>
                </a:cxn>
                <a:cxn ang="0">
                  <a:pos x="32" y="2"/>
                </a:cxn>
                <a:cxn ang="0">
                  <a:pos x="32" y="4"/>
                </a:cxn>
                <a:cxn ang="0">
                  <a:pos x="32" y="4"/>
                </a:cxn>
              </a:cxnLst>
              <a:rect l="0" t="0" r="r" b="b"/>
              <a:pathLst>
                <a:path w="41" h="103">
                  <a:moveTo>
                    <a:pt x="32" y="4"/>
                  </a:moveTo>
                  <a:lnTo>
                    <a:pt x="32" y="4"/>
                  </a:lnTo>
                  <a:lnTo>
                    <a:pt x="29" y="16"/>
                  </a:lnTo>
                  <a:lnTo>
                    <a:pt x="26" y="28"/>
                  </a:lnTo>
                  <a:lnTo>
                    <a:pt x="22" y="40"/>
                  </a:lnTo>
                  <a:lnTo>
                    <a:pt x="18" y="51"/>
                  </a:lnTo>
                  <a:lnTo>
                    <a:pt x="8" y="74"/>
                  </a:lnTo>
                  <a:lnTo>
                    <a:pt x="4" y="86"/>
                  </a:lnTo>
                  <a:lnTo>
                    <a:pt x="0" y="98"/>
                  </a:lnTo>
                  <a:lnTo>
                    <a:pt x="0" y="98"/>
                  </a:lnTo>
                  <a:lnTo>
                    <a:pt x="0" y="100"/>
                  </a:lnTo>
                  <a:lnTo>
                    <a:pt x="1" y="101"/>
                  </a:lnTo>
                  <a:lnTo>
                    <a:pt x="2" y="102"/>
                  </a:lnTo>
                  <a:lnTo>
                    <a:pt x="4" y="103"/>
                  </a:lnTo>
                  <a:lnTo>
                    <a:pt x="5" y="103"/>
                  </a:lnTo>
                  <a:lnTo>
                    <a:pt x="7" y="103"/>
                  </a:lnTo>
                  <a:lnTo>
                    <a:pt x="8" y="102"/>
                  </a:lnTo>
                  <a:lnTo>
                    <a:pt x="9" y="100"/>
                  </a:lnTo>
                  <a:lnTo>
                    <a:pt x="9" y="100"/>
                  </a:lnTo>
                  <a:lnTo>
                    <a:pt x="12" y="88"/>
                  </a:lnTo>
                  <a:lnTo>
                    <a:pt x="17" y="76"/>
                  </a:lnTo>
                  <a:lnTo>
                    <a:pt x="27" y="53"/>
                  </a:lnTo>
                  <a:lnTo>
                    <a:pt x="32" y="41"/>
                  </a:lnTo>
                  <a:lnTo>
                    <a:pt x="36" y="29"/>
                  </a:lnTo>
                  <a:lnTo>
                    <a:pt x="39" y="16"/>
                  </a:lnTo>
                  <a:lnTo>
                    <a:pt x="41" y="4"/>
                  </a:lnTo>
                  <a:lnTo>
                    <a:pt x="41" y="4"/>
                  </a:lnTo>
                  <a:lnTo>
                    <a:pt x="41" y="2"/>
                  </a:lnTo>
                  <a:lnTo>
                    <a:pt x="40" y="1"/>
                  </a:lnTo>
                  <a:lnTo>
                    <a:pt x="38" y="0"/>
                  </a:lnTo>
                  <a:lnTo>
                    <a:pt x="36" y="0"/>
                  </a:lnTo>
                  <a:lnTo>
                    <a:pt x="35" y="0"/>
                  </a:lnTo>
                  <a:lnTo>
                    <a:pt x="33" y="1"/>
                  </a:lnTo>
                  <a:lnTo>
                    <a:pt x="32" y="2"/>
                  </a:lnTo>
                  <a:lnTo>
                    <a:pt x="32" y="4"/>
                  </a:lnTo>
                  <a:lnTo>
                    <a:pt x="32"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2" name="Freeform 815"/>
            <p:cNvSpPr/>
            <p:nvPr/>
          </p:nvSpPr>
          <p:spPr bwMode="auto">
            <a:xfrm>
              <a:off x="6811963" y="1671638"/>
              <a:ext cx="9525" cy="38100"/>
            </a:xfrm>
            <a:custGeom>
              <a:avLst/>
              <a:gdLst/>
              <a:ahLst/>
              <a:cxnLst>
                <a:cxn ang="0">
                  <a:pos x="11" y="58"/>
                </a:cxn>
                <a:cxn ang="0">
                  <a:pos x="11" y="58"/>
                </a:cxn>
                <a:cxn ang="0">
                  <a:pos x="10" y="51"/>
                </a:cxn>
                <a:cxn ang="0">
                  <a:pos x="9" y="44"/>
                </a:cxn>
                <a:cxn ang="0">
                  <a:pos x="10" y="33"/>
                </a:cxn>
                <a:cxn ang="0">
                  <a:pos x="10" y="33"/>
                </a:cxn>
                <a:cxn ang="0">
                  <a:pos x="11" y="5"/>
                </a:cxn>
                <a:cxn ang="0">
                  <a:pos x="11" y="5"/>
                </a:cxn>
                <a:cxn ang="0">
                  <a:pos x="11" y="3"/>
                </a:cxn>
                <a:cxn ang="0">
                  <a:pos x="10" y="1"/>
                </a:cxn>
                <a:cxn ang="0">
                  <a:pos x="8" y="0"/>
                </a:cxn>
                <a:cxn ang="0">
                  <a:pos x="7" y="0"/>
                </a:cxn>
                <a:cxn ang="0">
                  <a:pos x="5" y="0"/>
                </a:cxn>
                <a:cxn ang="0">
                  <a:pos x="4" y="1"/>
                </a:cxn>
                <a:cxn ang="0">
                  <a:pos x="3" y="3"/>
                </a:cxn>
                <a:cxn ang="0">
                  <a:pos x="2" y="5"/>
                </a:cxn>
                <a:cxn ang="0">
                  <a:pos x="2" y="5"/>
                </a:cxn>
                <a:cxn ang="0">
                  <a:pos x="1" y="20"/>
                </a:cxn>
                <a:cxn ang="0">
                  <a:pos x="0" y="40"/>
                </a:cxn>
                <a:cxn ang="0">
                  <a:pos x="0" y="50"/>
                </a:cxn>
                <a:cxn ang="0">
                  <a:pos x="2" y="59"/>
                </a:cxn>
                <a:cxn ang="0">
                  <a:pos x="3" y="63"/>
                </a:cxn>
                <a:cxn ang="0">
                  <a:pos x="5" y="66"/>
                </a:cxn>
                <a:cxn ang="0">
                  <a:pos x="7" y="69"/>
                </a:cxn>
                <a:cxn ang="0">
                  <a:pos x="11" y="72"/>
                </a:cxn>
                <a:cxn ang="0">
                  <a:pos x="11" y="72"/>
                </a:cxn>
                <a:cxn ang="0">
                  <a:pos x="13" y="72"/>
                </a:cxn>
                <a:cxn ang="0">
                  <a:pos x="15" y="72"/>
                </a:cxn>
                <a:cxn ang="0">
                  <a:pos x="17" y="70"/>
                </a:cxn>
                <a:cxn ang="0">
                  <a:pos x="17" y="68"/>
                </a:cxn>
                <a:cxn ang="0">
                  <a:pos x="17" y="62"/>
                </a:cxn>
                <a:cxn ang="0">
                  <a:pos x="17" y="62"/>
                </a:cxn>
                <a:cxn ang="0">
                  <a:pos x="17" y="59"/>
                </a:cxn>
                <a:cxn ang="0">
                  <a:pos x="15" y="58"/>
                </a:cxn>
                <a:cxn ang="0">
                  <a:pos x="13" y="57"/>
                </a:cxn>
                <a:cxn ang="0">
                  <a:pos x="11" y="58"/>
                </a:cxn>
                <a:cxn ang="0">
                  <a:pos x="11" y="58"/>
                </a:cxn>
              </a:cxnLst>
              <a:rect l="0" t="0" r="r" b="b"/>
              <a:pathLst>
                <a:path w="17" h="72">
                  <a:moveTo>
                    <a:pt x="11" y="58"/>
                  </a:moveTo>
                  <a:lnTo>
                    <a:pt x="11" y="58"/>
                  </a:lnTo>
                  <a:lnTo>
                    <a:pt x="10" y="51"/>
                  </a:lnTo>
                  <a:lnTo>
                    <a:pt x="9" y="44"/>
                  </a:lnTo>
                  <a:lnTo>
                    <a:pt x="10" y="33"/>
                  </a:lnTo>
                  <a:lnTo>
                    <a:pt x="10" y="33"/>
                  </a:lnTo>
                  <a:lnTo>
                    <a:pt x="11" y="5"/>
                  </a:lnTo>
                  <a:lnTo>
                    <a:pt x="11" y="5"/>
                  </a:lnTo>
                  <a:lnTo>
                    <a:pt x="11" y="3"/>
                  </a:lnTo>
                  <a:lnTo>
                    <a:pt x="10" y="1"/>
                  </a:lnTo>
                  <a:lnTo>
                    <a:pt x="8" y="0"/>
                  </a:lnTo>
                  <a:lnTo>
                    <a:pt x="7" y="0"/>
                  </a:lnTo>
                  <a:lnTo>
                    <a:pt x="5" y="0"/>
                  </a:lnTo>
                  <a:lnTo>
                    <a:pt x="4" y="1"/>
                  </a:lnTo>
                  <a:lnTo>
                    <a:pt x="3" y="3"/>
                  </a:lnTo>
                  <a:lnTo>
                    <a:pt x="2" y="5"/>
                  </a:lnTo>
                  <a:lnTo>
                    <a:pt x="2" y="5"/>
                  </a:lnTo>
                  <a:lnTo>
                    <a:pt x="1" y="20"/>
                  </a:lnTo>
                  <a:lnTo>
                    <a:pt x="0" y="40"/>
                  </a:lnTo>
                  <a:lnTo>
                    <a:pt x="0" y="50"/>
                  </a:lnTo>
                  <a:lnTo>
                    <a:pt x="2" y="59"/>
                  </a:lnTo>
                  <a:lnTo>
                    <a:pt x="3" y="63"/>
                  </a:lnTo>
                  <a:lnTo>
                    <a:pt x="5" y="66"/>
                  </a:lnTo>
                  <a:lnTo>
                    <a:pt x="7" y="69"/>
                  </a:lnTo>
                  <a:lnTo>
                    <a:pt x="11" y="72"/>
                  </a:lnTo>
                  <a:lnTo>
                    <a:pt x="11" y="72"/>
                  </a:lnTo>
                  <a:lnTo>
                    <a:pt x="13" y="72"/>
                  </a:lnTo>
                  <a:lnTo>
                    <a:pt x="15" y="72"/>
                  </a:lnTo>
                  <a:lnTo>
                    <a:pt x="17" y="70"/>
                  </a:lnTo>
                  <a:lnTo>
                    <a:pt x="17" y="68"/>
                  </a:lnTo>
                  <a:lnTo>
                    <a:pt x="17" y="62"/>
                  </a:lnTo>
                  <a:lnTo>
                    <a:pt x="17" y="62"/>
                  </a:lnTo>
                  <a:lnTo>
                    <a:pt x="17" y="59"/>
                  </a:lnTo>
                  <a:lnTo>
                    <a:pt x="15" y="58"/>
                  </a:lnTo>
                  <a:lnTo>
                    <a:pt x="13" y="57"/>
                  </a:lnTo>
                  <a:lnTo>
                    <a:pt x="11" y="58"/>
                  </a:lnTo>
                  <a:lnTo>
                    <a:pt x="11" y="58"/>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3" name="Freeform 816"/>
            <p:cNvSpPr/>
            <p:nvPr/>
          </p:nvSpPr>
          <p:spPr bwMode="auto">
            <a:xfrm>
              <a:off x="6843713" y="1644650"/>
              <a:ext cx="22225" cy="55563"/>
            </a:xfrm>
            <a:custGeom>
              <a:avLst/>
              <a:gdLst/>
              <a:ahLst/>
              <a:cxnLst>
                <a:cxn ang="0">
                  <a:pos x="33" y="1"/>
                </a:cxn>
                <a:cxn ang="0">
                  <a:pos x="33" y="1"/>
                </a:cxn>
                <a:cxn ang="0">
                  <a:pos x="29" y="6"/>
                </a:cxn>
                <a:cxn ang="0">
                  <a:pos x="26" y="12"/>
                </a:cxn>
                <a:cxn ang="0">
                  <a:pos x="20" y="23"/>
                </a:cxn>
                <a:cxn ang="0">
                  <a:pos x="16" y="35"/>
                </a:cxn>
                <a:cxn ang="0">
                  <a:pos x="13" y="48"/>
                </a:cxn>
                <a:cxn ang="0">
                  <a:pos x="8" y="73"/>
                </a:cxn>
                <a:cxn ang="0">
                  <a:pos x="5" y="86"/>
                </a:cxn>
                <a:cxn ang="0">
                  <a:pos x="1" y="97"/>
                </a:cxn>
                <a:cxn ang="0">
                  <a:pos x="1" y="97"/>
                </a:cxn>
                <a:cxn ang="0">
                  <a:pos x="0" y="99"/>
                </a:cxn>
                <a:cxn ang="0">
                  <a:pos x="1" y="101"/>
                </a:cxn>
                <a:cxn ang="0">
                  <a:pos x="3" y="103"/>
                </a:cxn>
                <a:cxn ang="0">
                  <a:pos x="5" y="104"/>
                </a:cxn>
                <a:cxn ang="0">
                  <a:pos x="6" y="104"/>
                </a:cxn>
                <a:cxn ang="0">
                  <a:pos x="8" y="103"/>
                </a:cxn>
                <a:cxn ang="0">
                  <a:pos x="9" y="102"/>
                </a:cxn>
                <a:cxn ang="0">
                  <a:pos x="9" y="102"/>
                </a:cxn>
                <a:cxn ang="0">
                  <a:pos x="13" y="91"/>
                </a:cxn>
                <a:cxn ang="0">
                  <a:pos x="17" y="81"/>
                </a:cxn>
                <a:cxn ang="0">
                  <a:pos x="23" y="58"/>
                </a:cxn>
                <a:cxn ang="0">
                  <a:pos x="23" y="58"/>
                </a:cxn>
                <a:cxn ang="0">
                  <a:pos x="25" y="45"/>
                </a:cxn>
                <a:cxn ang="0">
                  <a:pos x="28" y="32"/>
                </a:cxn>
                <a:cxn ang="0">
                  <a:pos x="30" y="26"/>
                </a:cxn>
                <a:cxn ang="0">
                  <a:pos x="33" y="20"/>
                </a:cxn>
                <a:cxn ang="0">
                  <a:pos x="36" y="14"/>
                </a:cxn>
                <a:cxn ang="0">
                  <a:pos x="40" y="8"/>
                </a:cxn>
                <a:cxn ang="0">
                  <a:pos x="40" y="8"/>
                </a:cxn>
                <a:cxn ang="0">
                  <a:pos x="41" y="6"/>
                </a:cxn>
                <a:cxn ang="0">
                  <a:pos x="41" y="4"/>
                </a:cxn>
                <a:cxn ang="0">
                  <a:pos x="40" y="3"/>
                </a:cxn>
                <a:cxn ang="0">
                  <a:pos x="39" y="1"/>
                </a:cxn>
                <a:cxn ang="0">
                  <a:pos x="38" y="0"/>
                </a:cxn>
                <a:cxn ang="0">
                  <a:pos x="36" y="0"/>
                </a:cxn>
                <a:cxn ang="0">
                  <a:pos x="35" y="0"/>
                </a:cxn>
                <a:cxn ang="0">
                  <a:pos x="33" y="1"/>
                </a:cxn>
                <a:cxn ang="0">
                  <a:pos x="33" y="1"/>
                </a:cxn>
              </a:cxnLst>
              <a:rect l="0" t="0" r="r" b="b"/>
              <a:pathLst>
                <a:path w="41" h="104">
                  <a:moveTo>
                    <a:pt x="33" y="1"/>
                  </a:moveTo>
                  <a:lnTo>
                    <a:pt x="33" y="1"/>
                  </a:lnTo>
                  <a:lnTo>
                    <a:pt x="29" y="6"/>
                  </a:lnTo>
                  <a:lnTo>
                    <a:pt x="26" y="12"/>
                  </a:lnTo>
                  <a:lnTo>
                    <a:pt x="20" y="23"/>
                  </a:lnTo>
                  <a:lnTo>
                    <a:pt x="16" y="35"/>
                  </a:lnTo>
                  <a:lnTo>
                    <a:pt x="13" y="48"/>
                  </a:lnTo>
                  <a:lnTo>
                    <a:pt x="8" y="73"/>
                  </a:lnTo>
                  <a:lnTo>
                    <a:pt x="5" y="86"/>
                  </a:lnTo>
                  <a:lnTo>
                    <a:pt x="1" y="97"/>
                  </a:lnTo>
                  <a:lnTo>
                    <a:pt x="1" y="97"/>
                  </a:lnTo>
                  <a:lnTo>
                    <a:pt x="0" y="99"/>
                  </a:lnTo>
                  <a:lnTo>
                    <a:pt x="1" y="101"/>
                  </a:lnTo>
                  <a:lnTo>
                    <a:pt x="3" y="103"/>
                  </a:lnTo>
                  <a:lnTo>
                    <a:pt x="5" y="104"/>
                  </a:lnTo>
                  <a:lnTo>
                    <a:pt x="6" y="104"/>
                  </a:lnTo>
                  <a:lnTo>
                    <a:pt x="8" y="103"/>
                  </a:lnTo>
                  <a:lnTo>
                    <a:pt x="9" y="102"/>
                  </a:lnTo>
                  <a:lnTo>
                    <a:pt x="9" y="102"/>
                  </a:lnTo>
                  <a:lnTo>
                    <a:pt x="13" y="91"/>
                  </a:lnTo>
                  <a:lnTo>
                    <a:pt x="17" y="81"/>
                  </a:lnTo>
                  <a:lnTo>
                    <a:pt x="23" y="58"/>
                  </a:lnTo>
                  <a:lnTo>
                    <a:pt x="23" y="58"/>
                  </a:lnTo>
                  <a:lnTo>
                    <a:pt x="25" y="45"/>
                  </a:lnTo>
                  <a:lnTo>
                    <a:pt x="28" y="32"/>
                  </a:lnTo>
                  <a:lnTo>
                    <a:pt x="30" y="26"/>
                  </a:lnTo>
                  <a:lnTo>
                    <a:pt x="33" y="20"/>
                  </a:lnTo>
                  <a:lnTo>
                    <a:pt x="36" y="14"/>
                  </a:lnTo>
                  <a:lnTo>
                    <a:pt x="40" y="8"/>
                  </a:lnTo>
                  <a:lnTo>
                    <a:pt x="40" y="8"/>
                  </a:lnTo>
                  <a:lnTo>
                    <a:pt x="41" y="6"/>
                  </a:lnTo>
                  <a:lnTo>
                    <a:pt x="41" y="4"/>
                  </a:lnTo>
                  <a:lnTo>
                    <a:pt x="40" y="3"/>
                  </a:lnTo>
                  <a:lnTo>
                    <a:pt x="39" y="1"/>
                  </a:lnTo>
                  <a:lnTo>
                    <a:pt x="38" y="0"/>
                  </a:lnTo>
                  <a:lnTo>
                    <a:pt x="36" y="0"/>
                  </a:lnTo>
                  <a:lnTo>
                    <a:pt x="35" y="0"/>
                  </a:lnTo>
                  <a:lnTo>
                    <a:pt x="33" y="1"/>
                  </a:lnTo>
                  <a:lnTo>
                    <a:pt x="33"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4" name="Freeform 817"/>
            <p:cNvSpPr/>
            <p:nvPr/>
          </p:nvSpPr>
          <p:spPr bwMode="auto">
            <a:xfrm>
              <a:off x="6719888" y="1743075"/>
              <a:ext cx="9525" cy="47625"/>
            </a:xfrm>
            <a:custGeom>
              <a:avLst/>
              <a:gdLst/>
              <a:ahLst/>
              <a:cxnLst>
                <a:cxn ang="0">
                  <a:pos x="16" y="4"/>
                </a:cxn>
                <a:cxn ang="0">
                  <a:pos x="16" y="4"/>
                </a:cxn>
                <a:cxn ang="0">
                  <a:pos x="16" y="2"/>
                </a:cxn>
                <a:cxn ang="0">
                  <a:pos x="15" y="1"/>
                </a:cxn>
                <a:cxn ang="0">
                  <a:pos x="13" y="0"/>
                </a:cxn>
                <a:cxn ang="0">
                  <a:pos x="11" y="0"/>
                </a:cxn>
                <a:cxn ang="0">
                  <a:pos x="10" y="0"/>
                </a:cxn>
                <a:cxn ang="0">
                  <a:pos x="8" y="1"/>
                </a:cxn>
                <a:cxn ang="0">
                  <a:pos x="7" y="2"/>
                </a:cxn>
                <a:cxn ang="0">
                  <a:pos x="7" y="4"/>
                </a:cxn>
                <a:cxn ang="0">
                  <a:pos x="7" y="4"/>
                </a:cxn>
                <a:cxn ang="0">
                  <a:pos x="8" y="25"/>
                </a:cxn>
                <a:cxn ang="0">
                  <a:pos x="8" y="44"/>
                </a:cxn>
                <a:cxn ang="0">
                  <a:pos x="8" y="55"/>
                </a:cxn>
                <a:cxn ang="0">
                  <a:pos x="7" y="65"/>
                </a:cxn>
                <a:cxn ang="0">
                  <a:pos x="4" y="74"/>
                </a:cxn>
                <a:cxn ang="0">
                  <a:pos x="0" y="84"/>
                </a:cxn>
                <a:cxn ang="0">
                  <a:pos x="0" y="84"/>
                </a:cxn>
                <a:cxn ang="0">
                  <a:pos x="0" y="86"/>
                </a:cxn>
                <a:cxn ang="0">
                  <a:pos x="0" y="88"/>
                </a:cxn>
                <a:cxn ang="0">
                  <a:pos x="3" y="91"/>
                </a:cxn>
                <a:cxn ang="0">
                  <a:pos x="4" y="91"/>
                </a:cxn>
                <a:cxn ang="0">
                  <a:pos x="7" y="91"/>
                </a:cxn>
                <a:cxn ang="0">
                  <a:pos x="8" y="91"/>
                </a:cxn>
                <a:cxn ang="0">
                  <a:pos x="9" y="89"/>
                </a:cxn>
                <a:cxn ang="0">
                  <a:pos x="9" y="89"/>
                </a:cxn>
                <a:cxn ang="0">
                  <a:pos x="13" y="79"/>
                </a:cxn>
                <a:cxn ang="0">
                  <a:pos x="15" y="68"/>
                </a:cxn>
                <a:cxn ang="0">
                  <a:pos x="17" y="58"/>
                </a:cxn>
                <a:cxn ang="0">
                  <a:pos x="17" y="48"/>
                </a:cxn>
                <a:cxn ang="0">
                  <a:pos x="17" y="26"/>
                </a:cxn>
                <a:cxn ang="0">
                  <a:pos x="16" y="4"/>
                </a:cxn>
                <a:cxn ang="0">
                  <a:pos x="16" y="4"/>
                </a:cxn>
              </a:cxnLst>
              <a:rect l="0" t="0" r="r" b="b"/>
              <a:pathLst>
                <a:path w="17" h="91">
                  <a:moveTo>
                    <a:pt x="16" y="4"/>
                  </a:moveTo>
                  <a:lnTo>
                    <a:pt x="16" y="4"/>
                  </a:lnTo>
                  <a:lnTo>
                    <a:pt x="16" y="2"/>
                  </a:lnTo>
                  <a:lnTo>
                    <a:pt x="15" y="1"/>
                  </a:lnTo>
                  <a:lnTo>
                    <a:pt x="13" y="0"/>
                  </a:lnTo>
                  <a:lnTo>
                    <a:pt x="11" y="0"/>
                  </a:lnTo>
                  <a:lnTo>
                    <a:pt x="10" y="0"/>
                  </a:lnTo>
                  <a:lnTo>
                    <a:pt x="8" y="1"/>
                  </a:lnTo>
                  <a:lnTo>
                    <a:pt x="7" y="2"/>
                  </a:lnTo>
                  <a:lnTo>
                    <a:pt x="7" y="4"/>
                  </a:lnTo>
                  <a:lnTo>
                    <a:pt x="7" y="4"/>
                  </a:lnTo>
                  <a:lnTo>
                    <a:pt x="8" y="25"/>
                  </a:lnTo>
                  <a:lnTo>
                    <a:pt x="8" y="44"/>
                  </a:lnTo>
                  <a:lnTo>
                    <a:pt x="8" y="55"/>
                  </a:lnTo>
                  <a:lnTo>
                    <a:pt x="7" y="65"/>
                  </a:lnTo>
                  <a:lnTo>
                    <a:pt x="4" y="74"/>
                  </a:lnTo>
                  <a:lnTo>
                    <a:pt x="0" y="84"/>
                  </a:lnTo>
                  <a:lnTo>
                    <a:pt x="0" y="84"/>
                  </a:lnTo>
                  <a:lnTo>
                    <a:pt x="0" y="86"/>
                  </a:lnTo>
                  <a:lnTo>
                    <a:pt x="0" y="88"/>
                  </a:lnTo>
                  <a:lnTo>
                    <a:pt x="3" y="91"/>
                  </a:lnTo>
                  <a:lnTo>
                    <a:pt x="4" y="91"/>
                  </a:lnTo>
                  <a:lnTo>
                    <a:pt x="7" y="91"/>
                  </a:lnTo>
                  <a:lnTo>
                    <a:pt x="8" y="91"/>
                  </a:lnTo>
                  <a:lnTo>
                    <a:pt x="9" y="89"/>
                  </a:lnTo>
                  <a:lnTo>
                    <a:pt x="9" y="89"/>
                  </a:lnTo>
                  <a:lnTo>
                    <a:pt x="13" y="79"/>
                  </a:lnTo>
                  <a:lnTo>
                    <a:pt x="15" y="68"/>
                  </a:lnTo>
                  <a:lnTo>
                    <a:pt x="17" y="58"/>
                  </a:lnTo>
                  <a:lnTo>
                    <a:pt x="17" y="48"/>
                  </a:lnTo>
                  <a:lnTo>
                    <a:pt x="17" y="26"/>
                  </a:lnTo>
                  <a:lnTo>
                    <a:pt x="16" y="4"/>
                  </a:lnTo>
                  <a:lnTo>
                    <a:pt x="16" y="4"/>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5" name="Freeform 818"/>
            <p:cNvSpPr/>
            <p:nvPr/>
          </p:nvSpPr>
          <p:spPr bwMode="auto">
            <a:xfrm>
              <a:off x="6754813" y="1758950"/>
              <a:ext cx="12700" cy="49213"/>
            </a:xfrm>
            <a:custGeom>
              <a:avLst/>
              <a:gdLst/>
              <a:ahLst/>
              <a:cxnLst>
                <a:cxn ang="0">
                  <a:pos x="24" y="5"/>
                </a:cxn>
                <a:cxn ang="0">
                  <a:pos x="24" y="5"/>
                </a:cxn>
                <a:cxn ang="0">
                  <a:pos x="24" y="3"/>
                </a:cxn>
                <a:cxn ang="0">
                  <a:pos x="23" y="1"/>
                </a:cxn>
                <a:cxn ang="0">
                  <a:pos x="22" y="0"/>
                </a:cxn>
                <a:cxn ang="0">
                  <a:pos x="20" y="0"/>
                </a:cxn>
                <a:cxn ang="0">
                  <a:pos x="18" y="0"/>
                </a:cxn>
                <a:cxn ang="0">
                  <a:pos x="17" y="1"/>
                </a:cxn>
                <a:cxn ang="0">
                  <a:pos x="16" y="3"/>
                </a:cxn>
                <a:cxn ang="0">
                  <a:pos x="15" y="5"/>
                </a:cxn>
                <a:cxn ang="0">
                  <a:pos x="15" y="5"/>
                </a:cxn>
                <a:cxn ang="0">
                  <a:pos x="15" y="18"/>
                </a:cxn>
                <a:cxn ang="0">
                  <a:pos x="13" y="30"/>
                </a:cxn>
                <a:cxn ang="0">
                  <a:pos x="11" y="42"/>
                </a:cxn>
                <a:cxn ang="0">
                  <a:pos x="8" y="55"/>
                </a:cxn>
                <a:cxn ang="0">
                  <a:pos x="8" y="55"/>
                </a:cxn>
                <a:cxn ang="0">
                  <a:pos x="5" y="63"/>
                </a:cxn>
                <a:cxn ang="0">
                  <a:pos x="2" y="72"/>
                </a:cxn>
                <a:cxn ang="0">
                  <a:pos x="0" y="76"/>
                </a:cxn>
                <a:cxn ang="0">
                  <a:pos x="0" y="82"/>
                </a:cxn>
                <a:cxn ang="0">
                  <a:pos x="2" y="86"/>
                </a:cxn>
                <a:cxn ang="0">
                  <a:pos x="4" y="90"/>
                </a:cxn>
                <a:cxn ang="0">
                  <a:pos x="4" y="90"/>
                </a:cxn>
                <a:cxn ang="0">
                  <a:pos x="5" y="91"/>
                </a:cxn>
                <a:cxn ang="0">
                  <a:pos x="7" y="92"/>
                </a:cxn>
                <a:cxn ang="0">
                  <a:pos x="8" y="92"/>
                </a:cxn>
                <a:cxn ang="0">
                  <a:pos x="10" y="91"/>
                </a:cxn>
                <a:cxn ang="0">
                  <a:pos x="11" y="90"/>
                </a:cxn>
                <a:cxn ang="0">
                  <a:pos x="12" y="88"/>
                </a:cxn>
                <a:cxn ang="0">
                  <a:pos x="12" y="87"/>
                </a:cxn>
                <a:cxn ang="0">
                  <a:pos x="12" y="85"/>
                </a:cxn>
                <a:cxn ang="0">
                  <a:pos x="12" y="85"/>
                </a:cxn>
                <a:cxn ang="0">
                  <a:pos x="10" y="82"/>
                </a:cxn>
                <a:cxn ang="0">
                  <a:pos x="10" y="77"/>
                </a:cxn>
                <a:cxn ang="0">
                  <a:pos x="11" y="72"/>
                </a:cxn>
                <a:cxn ang="0">
                  <a:pos x="13" y="68"/>
                </a:cxn>
                <a:cxn ang="0">
                  <a:pos x="16" y="59"/>
                </a:cxn>
                <a:cxn ang="0">
                  <a:pos x="18" y="51"/>
                </a:cxn>
                <a:cxn ang="0">
                  <a:pos x="18" y="51"/>
                </a:cxn>
                <a:cxn ang="0">
                  <a:pos x="20" y="39"/>
                </a:cxn>
                <a:cxn ang="0">
                  <a:pos x="22" y="28"/>
                </a:cxn>
                <a:cxn ang="0">
                  <a:pos x="24" y="17"/>
                </a:cxn>
                <a:cxn ang="0">
                  <a:pos x="24" y="5"/>
                </a:cxn>
                <a:cxn ang="0">
                  <a:pos x="24" y="5"/>
                </a:cxn>
              </a:cxnLst>
              <a:rect l="0" t="0" r="r" b="b"/>
              <a:pathLst>
                <a:path w="24" h="92">
                  <a:moveTo>
                    <a:pt x="24" y="5"/>
                  </a:moveTo>
                  <a:lnTo>
                    <a:pt x="24" y="5"/>
                  </a:lnTo>
                  <a:lnTo>
                    <a:pt x="24" y="3"/>
                  </a:lnTo>
                  <a:lnTo>
                    <a:pt x="23" y="1"/>
                  </a:lnTo>
                  <a:lnTo>
                    <a:pt x="22" y="0"/>
                  </a:lnTo>
                  <a:lnTo>
                    <a:pt x="20" y="0"/>
                  </a:lnTo>
                  <a:lnTo>
                    <a:pt x="18" y="0"/>
                  </a:lnTo>
                  <a:lnTo>
                    <a:pt x="17" y="1"/>
                  </a:lnTo>
                  <a:lnTo>
                    <a:pt x="16" y="3"/>
                  </a:lnTo>
                  <a:lnTo>
                    <a:pt x="15" y="5"/>
                  </a:lnTo>
                  <a:lnTo>
                    <a:pt x="15" y="5"/>
                  </a:lnTo>
                  <a:lnTo>
                    <a:pt x="15" y="18"/>
                  </a:lnTo>
                  <a:lnTo>
                    <a:pt x="13" y="30"/>
                  </a:lnTo>
                  <a:lnTo>
                    <a:pt x="11" y="42"/>
                  </a:lnTo>
                  <a:lnTo>
                    <a:pt x="8" y="55"/>
                  </a:lnTo>
                  <a:lnTo>
                    <a:pt x="8" y="55"/>
                  </a:lnTo>
                  <a:lnTo>
                    <a:pt x="5" y="63"/>
                  </a:lnTo>
                  <a:lnTo>
                    <a:pt x="2" y="72"/>
                  </a:lnTo>
                  <a:lnTo>
                    <a:pt x="0" y="76"/>
                  </a:lnTo>
                  <a:lnTo>
                    <a:pt x="0" y="82"/>
                  </a:lnTo>
                  <a:lnTo>
                    <a:pt x="2" y="86"/>
                  </a:lnTo>
                  <a:lnTo>
                    <a:pt x="4" y="90"/>
                  </a:lnTo>
                  <a:lnTo>
                    <a:pt x="4" y="90"/>
                  </a:lnTo>
                  <a:lnTo>
                    <a:pt x="5" y="91"/>
                  </a:lnTo>
                  <a:lnTo>
                    <a:pt x="7" y="92"/>
                  </a:lnTo>
                  <a:lnTo>
                    <a:pt x="8" y="92"/>
                  </a:lnTo>
                  <a:lnTo>
                    <a:pt x="10" y="91"/>
                  </a:lnTo>
                  <a:lnTo>
                    <a:pt x="11" y="90"/>
                  </a:lnTo>
                  <a:lnTo>
                    <a:pt x="12" y="88"/>
                  </a:lnTo>
                  <a:lnTo>
                    <a:pt x="12" y="87"/>
                  </a:lnTo>
                  <a:lnTo>
                    <a:pt x="12" y="85"/>
                  </a:lnTo>
                  <a:lnTo>
                    <a:pt x="12" y="85"/>
                  </a:lnTo>
                  <a:lnTo>
                    <a:pt x="10" y="82"/>
                  </a:lnTo>
                  <a:lnTo>
                    <a:pt x="10" y="77"/>
                  </a:lnTo>
                  <a:lnTo>
                    <a:pt x="11" y="72"/>
                  </a:lnTo>
                  <a:lnTo>
                    <a:pt x="13" y="68"/>
                  </a:lnTo>
                  <a:lnTo>
                    <a:pt x="16" y="59"/>
                  </a:lnTo>
                  <a:lnTo>
                    <a:pt x="18" y="51"/>
                  </a:lnTo>
                  <a:lnTo>
                    <a:pt x="18" y="51"/>
                  </a:lnTo>
                  <a:lnTo>
                    <a:pt x="20" y="39"/>
                  </a:lnTo>
                  <a:lnTo>
                    <a:pt x="22" y="28"/>
                  </a:lnTo>
                  <a:lnTo>
                    <a:pt x="24" y="17"/>
                  </a:lnTo>
                  <a:lnTo>
                    <a:pt x="24" y="5"/>
                  </a:lnTo>
                  <a:lnTo>
                    <a:pt x="24" y="5"/>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6" name="Freeform 821"/>
            <p:cNvSpPr/>
            <p:nvPr/>
          </p:nvSpPr>
          <p:spPr bwMode="auto">
            <a:xfrm>
              <a:off x="6418263" y="1346200"/>
              <a:ext cx="39688" cy="65088"/>
            </a:xfrm>
            <a:custGeom>
              <a:avLst/>
              <a:gdLst/>
              <a:ahLst/>
              <a:cxnLst>
                <a:cxn ang="0">
                  <a:pos x="63" y="3"/>
                </a:cxn>
                <a:cxn ang="0">
                  <a:pos x="63" y="3"/>
                </a:cxn>
                <a:cxn ang="0">
                  <a:pos x="61" y="12"/>
                </a:cxn>
                <a:cxn ang="0">
                  <a:pos x="59" y="19"/>
                </a:cxn>
                <a:cxn ang="0">
                  <a:pos x="52" y="33"/>
                </a:cxn>
                <a:cxn ang="0">
                  <a:pos x="43" y="48"/>
                </a:cxn>
                <a:cxn ang="0">
                  <a:pos x="33" y="61"/>
                </a:cxn>
                <a:cxn ang="0">
                  <a:pos x="24" y="75"/>
                </a:cxn>
                <a:cxn ang="0">
                  <a:pos x="15" y="88"/>
                </a:cxn>
                <a:cxn ang="0">
                  <a:pos x="6" y="102"/>
                </a:cxn>
                <a:cxn ang="0">
                  <a:pos x="3" y="110"/>
                </a:cxn>
                <a:cxn ang="0">
                  <a:pos x="0" y="117"/>
                </a:cxn>
                <a:cxn ang="0">
                  <a:pos x="0" y="117"/>
                </a:cxn>
                <a:cxn ang="0">
                  <a:pos x="0" y="119"/>
                </a:cxn>
                <a:cxn ang="0">
                  <a:pos x="0" y="121"/>
                </a:cxn>
                <a:cxn ang="0">
                  <a:pos x="2" y="122"/>
                </a:cxn>
                <a:cxn ang="0">
                  <a:pos x="3" y="123"/>
                </a:cxn>
                <a:cxn ang="0">
                  <a:pos x="5" y="123"/>
                </a:cxn>
                <a:cxn ang="0">
                  <a:pos x="6" y="123"/>
                </a:cxn>
                <a:cxn ang="0">
                  <a:pos x="8" y="121"/>
                </a:cxn>
                <a:cxn ang="0">
                  <a:pos x="10" y="120"/>
                </a:cxn>
                <a:cxn ang="0">
                  <a:pos x="10" y="120"/>
                </a:cxn>
                <a:cxn ang="0">
                  <a:pos x="13" y="112"/>
                </a:cxn>
                <a:cxn ang="0">
                  <a:pos x="16" y="105"/>
                </a:cxn>
                <a:cxn ang="0">
                  <a:pos x="24" y="90"/>
                </a:cxn>
                <a:cxn ang="0">
                  <a:pos x="33" y="77"/>
                </a:cxn>
                <a:cxn ang="0">
                  <a:pos x="43" y="63"/>
                </a:cxn>
                <a:cxn ang="0">
                  <a:pos x="52" y="50"/>
                </a:cxn>
                <a:cxn ang="0">
                  <a:pos x="61" y="36"/>
                </a:cxn>
                <a:cxn ang="0">
                  <a:pos x="67" y="22"/>
                </a:cxn>
                <a:cxn ang="0">
                  <a:pos x="70" y="14"/>
                </a:cxn>
                <a:cxn ang="0">
                  <a:pos x="73" y="6"/>
                </a:cxn>
                <a:cxn ang="0">
                  <a:pos x="73" y="6"/>
                </a:cxn>
                <a:cxn ang="0">
                  <a:pos x="73" y="4"/>
                </a:cxn>
                <a:cxn ang="0">
                  <a:pos x="71" y="2"/>
                </a:cxn>
                <a:cxn ang="0">
                  <a:pos x="70" y="1"/>
                </a:cxn>
                <a:cxn ang="0">
                  <a:pos x="69" y="0"/>
                </a:cxn>
                <a:cxn ang="0">
                  <a:pos x="67" y="0"/>
                </a:cxn>
                <a:cxn ang="0">
                  <a:pos x="65" y="0"/>
                </a:cxn>
                <a:cxn ang="0">
                  <a:pos x="64" y="1"/>
                </a:cxn>
                <a:cxn ang="0">
                  <a:pos x="63" y="3"/>
                </a:cxn>
                <a:cxn ang="0">
                  <a:pos x="63" y="3"/>
                </a:cxn>
              </a:cxnLst>
              <a:rect l="0" t="0" r="r" b="b"/>
              <a:pathLst>
                <a:path w="73" h="123">
                  <a:moveTo>
                    <a:pt x="63" y="3"/>
                  </a:moveTo>
                  <a:lnTo>
                    <a:pt x="63" y="3"/>
                  </a:lnTo>
                  <a:lnTo>
                    <a:pt x="61" y="12"/>
                  </a:lnTo>
                  <a:lnTo>
                    <a:pt x="59" y="19"/>
                  </a:lnTo>
                  <a:lnTo>
                    <a:pt x="52" y="33"/>
                  </a:lnTo>
                  <a:lnTo>
                    <a:pt x="43" y="48"/>
                  </a:lnTo>
                  <a:lnTo>
                    <a:pt x="33" y="61"/>
                  </a:lnTo>
                  <a:lnTo>
                    <a:pt x="24" y="75"/>
                  </a:lnTo>
                  <a:lnTo>
                    <a:pt x="15" y="88"/>
                  </a:lnTo>
                  <a:lnTo>
                    <a:pt x="6" y="102"/>
                  </a:lnTo>
                  <a:lnTo>
                    <a:pt x="3" y="110"/>
                  </a:lnTo>
                  <a:lnTo>
                    <a:pt x="0" y="117"/>
                  </a:lnTo>
                  <a:lnTo>
                    <a:pt x="0" y="117"/>
                  </a:lnTo>
                  <a:lnTo>
                    <a:pt x="0" y="119"/>
                  </a:lnTo>
                  <a:lnTo>
                    <a:pt x="0" y="121"/>
                  </a:lnTo>
                  <a:lnTo>
                    <a:pt x="2" y="122"/>
                  </a:lnTo>
                  <a:lnTo>
                    <a:pt x="3" y="123"/>
                  </a:lnTo>
                  <a:lnTo>
                    <a:pt x="5" y="123"/>
                  </a:lnTo>
                  <a:lnTo>
                    <a:pt x="6" y="123"/>
                  </a:lnTo>
                  <a:lnTo>
                    <a:pt x="8" y="121"/>
                  </a:lnTo>
                  <a:lnTo>
                    <a:pt x="10" y="120"/>
                  </a:lnTo>
                  <a:lnTo>
                    <a:pt x="10" y="120"/>
                  </a:lnTo>
                  <a:lnTo>
                    <a:pt x="13" y="112"/>
                  </a:lnTo>
                  <a:lnTo>
                    <a:pt x="16" y="105"/>
                  </a:lnTo>
                  <a:lnTo>
                    <a:pt x="24" y="90"/>
                  </a:lnTo>
                  <a:lnTo>
                    <a:pt x="33" y="77"/>
                  </a:lnTo>
                  <a:lnTo>
                    <a:pt x="43" y="63"/>
                  </a:lnTo>
                  <a:lnTo>
                    <a:pt x="52" y="50"/>
                  </a:lnTo>
                  <a:lnTo>
                    <a:pt x="61" y="36"/>
                  </a:lnTo>
                  <a:lnTo>
                    <a:pt x="67" y="22"/>
                  </a:lnTo>
                  <a:lnTo>
                    <a:pt x="70" y="14"/>
                  </a:lnTo>
                  <a:lnTo>
                    <a:pt x="73" y="6"/>
                  </a:lnTo>
                  <a:lnTo>
                    <a:pt x="73" y="6"/>
                  </a:lnTo>
                  <a:lnTo>
                    <a:pt x="73" y="4"/>
                  </a:lnTo>
                  <a:lnTo>
                    <a:pt x="71" y="2"/>
                  </a:lnTo>
                  <a:lnTo>
                    <a:pt x="70" y="1"/>
                  </a:lnTo>
                  <a:lnTo>
                    <a:pt x="69" y="0"/>
                  </a:lnTo>
                  <a:lnTo>
                    <a:pt x="67" y="0"/>
                  </a:lnTo>
                  <a:lnTo>
                    <a:pt x="65" y="0"/>
                  </a:lnTo>
                  <a:lnTo>
                    <a:pt x="64" y="1"/>
                  </a:lnTo>
                  <a:lnTo>
                    <a:pt x="63" y="3"/>
                  </a:lnTo>
                  <a:lnTo>
                    <a:pt x="63"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7" name="Freeform 822"/>
            <p:cNvSpPr/>
            <p:nvPr/>
          </p:nvSpPr>
          <p:spPr bwMode="auto">
            <a:xfrm>
              <a:off x="6462713" y="1366838"/>
              <a:ext cx="34925" cy="50800"/>
            </a:xfrm>
            <a:custGeom>
              <a:avLst/>
              <a:gdLst/>
              <a:ahLst/>
              <a:cxnLst>
                <a:cxn ang="0">
                  <a:pos x="58" y="2"/>
                </a:cxn>
                <a:cxn ang="0">
                  <a:pos x="58" y="2"/>
                </a:cxn>
                <a:cxn ang="0">
                  <a:pos x="42" y="24"/>
                </a:cxn>
                <a:cxn ang="0">
                  <a:pos x="29" y="46"/>
                </a:cxn>
                <a:cxn ang="0">
                  <a:pos x="1" y="90"/>
                </a:cxn>
                <a:cxn ang="0">
                  <a:pos x="1" y="90"/>
                </a:cxn>
                <a:cxn ang="0">
                  <a:pos x="0" y="92"/>
                </a:cxn>
                <a:cxn ang="0">
                  <a:pos x="1" y="94"/>
                </a:cxn>
                <a:cxn ang="0">
                  <a:pos x="1" y="95"/>
                </a:cxn>
                <a:cxn ang="0">
                  <a:pos x="3" y="97"/>
                </a:cxn>
                <a:cxn ang="0">
                  <a:pos x="4" y="97"/>
                </a:cxn>
                <a:cxn ang="0">
                  <a:pos x="6" y="97"/>
                </a:cxn>
                <a:cxn ang="0">
                  <a:pos x="8" y="97"/>
                </a:cxn>
                <a:cxn ang="0">
                  <a:pos x="9" y="95"/>
                </a:cxn>
                <a:cxn ang="0">
                  <a:pos x="9" y="95"/>
                </a:cxn>
                <a:cxn ang="0">
                  <a:pos x="37" y="51"/>
                </a:cxn>
                <a:cxn ang="0">
                  <a:pos x="50" y="28"/>
                </a:cxn>
                <a:cxn ang="0">
                  <a:pos x="66" y="7"/>
                </a:cxn>
                <a:cxn ang="0">
                  <a:pos x="66" y="7"/>
                </a:cxn>
                <a:cxn ang="0">
                  <a:pos x="67" y="6"/>
                </a:cxn>
                <a:cxn ang="0">
                  <a:pos x="67" y="3"/>
                </a:cxn>
                <a:cxn ang="0">
                  <a:pos x="66" y="2"/>
                </a:cxn>
                <a:cxn ang="0">
                  <a:pos x="65" y="1"/>
                </a:cxn>
                <a:cxn ang="0">
                  <a:pos x="61" y="0"/>
                </a:cxn>
                <a:cxn ang="0">
                  <a:pos x="60" y="0"/>
                </a:cxn>
                <a:cxn ang="0">
                  <a:pos x="58" y="2"/>
                </a:cxn>
                <a:cxn ang="0">
                  <a:pos x="58" y="2"/>
                </a:cxn>
              </a:cxnLst>
              <a:rect l="0" t="0" r="r" b="b"/>
              <a:pathLst>
                <a:path w="67" h="97">
                  <a:moveTo>
                    <a:pt x="58" y="2"/>
                  </a:moveTo>
                  <a:lnTo>
                    <a:pt x="58" y="2"/>
                  </a:lnTo>
                  <a:lnTo>
                    <a:pt x="42" y="24"/>
                  </a:lnTo>
                  <a:lnTo>
                    <a:pt x="29" y="46"/>
                  </a:lnTo>
                  <a:lnTo>
                    <a:pt x="1" y="90"/>
                  </a:lnTo>
                  <a:lnTo>
                    <a:pt x="1" y="90"/>
                  </a:lnTo>
                  <a:lnTo>
                    <a:pt x="0" y="92"/>
                  </a:lnTo>
                  <a:lnTo>
                    <a:pt x="1" y="94"/>
                  </a:lnTo>
                  <a:lnTo>
                    <a:pt x="1" y="95"/>
                  </a:lnTo>
                  <a:lnTo>
                    <a:pt x="3" y="97"/>
                  </a:lnTo>
                  <a:lnTo>
                    <a:pt x="4" y="97"/>
                  </a:lnTo>
                  <a:lnTo>
                    <a:pt x="6" y="97"/>
                  </a:lnTo>
                  <a:lnTo>
                    <a:pt x="8" y="97"/>
                  </a:lnTo>
                  <a:lnTo>
                    <a:pt x="9" y="95"/>
                  </a:lnTo>
                  <a:lnTo>
                    <a:pt x="9" y="95"/>
                  </a:lnTo>
                  <a:lnTo>
                    <a:pt x="37" y="51"/>
                  </a:lnTo>
                  <a:lnTo>
                    <a:pt x="50" y="28"/>
                  </a:lnTo>
                  <a:lnTo>
                    <a:pt x="66" y="7"/>
                  </a:lnTo>
                  <a:lnTo>
                    <a:pt x="66" y="7"/>
                  </a:lnTo>
                  <a:lnTo>
                    <a:pt x="67" y="6"/>
                  </a:lnTo>
                  <a:lnTo>
                    <a:pt x="67" y="3"/>
                  </a:lnTo>
                  <a:lnTo>
                    <a:pt x="66" y="2"/>
                  </a:lnTo>
                  <a:lnTo>
                    <a:pt x="65" y="1"/>
                  </a:lnTo>
                  <a:lnTo>
                    <a:pt x="61" y="0"/>
                  </a:lnTo>
                  <a:lnTo>
                    <a:pt x="60" y="0"/>
                  </a:lnTo>
                  <a:lnTo>
                    <a:pt x="58" y="2"/>
                  </a:lnTo>
                  <a:lnTo>
                    <a:pt x="58"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8" name="Freeform 823"/>
            <p:cNvSpPr/>
            <p:nvPr/>
          </p:nvSpPr>
          <p:spPr bwMode="auto">
            <a:xfrm>
              <a:off x="6569075" y="1604963"/>
              <a:ext cx="28575" cy="68263"/>
            </a:xfrm>
            <a:custGeom>
              <a:avLst/>
              <a:gdLst/>
              <a:ahLst/>
              <a:cxnLst>
                <a:cxn ang="0">
                  <a:pos x="45" y="3"/>
                </a:cxn>
                <a:cxn ang="0">
                  <a:pos x="45" y="3"/>
                </a:cxn>
                <a:cxn ang="0">
                  <a:pos x="43" y="10"/>
                </a:cxn>
                <a:cxn ang="0">
                  <a:pos x="40" y="16"/>
                </a:cxn>
                <a:cxn ang="0">
                  <a:pos x="32" y="29"/>
                </a:cxn>
                <a:cxn ang="0">
                  <a:pos x="25" y="41"/>
                </a:cxn>
                <a:cxn ang="0">
                  <a:pos x="22" y="47"/>
                </a:cxn>
                <a:cxn ang="0">
                  <a:pos x="20" y="53"/>
                </a:cxn>
                <a:cxn ang="0">
                  <a:pos x="20" y="53"/>
                </a:cxn>
                <a:cxn ang="0">
                  <a:pos x="14" y="71"/>
                </a:cxn>
                <a:cxn ang="0">
                  <a:pos x="9" y="89"/>
                </a:cxn>
                <a:cxn ang="0">
                  <a:pos x="3" y="106"/>
                </a:cxn>
                <a:cxn ang="0">
                  <a:pos x="1" y="115"/>
                </a:cxn>
                <a:cxn ang="0">
                  <a:pos x="0" y="125"/>
                </a:cxn>
                <a:cxn ang="0">
                  <a:pos x="0" y="125"/>
                </a:cxn>
                <a:cxn ang="0">
                  <a:pos x="1" y="127"/>
                </a:cxn>
                <a:cxn ang="0">
                  <a:pos x="2" y="128"/>
                </a:cxn>
                <a:cxn ang="0">
                  <a:pos x="3" y="129"/>
                </a:cxn>
                <a:cxn ang="0">
                  <a:pos x="5" y="129"/>
                </a:cxn>
                <a:cxn ang="0">
                  <a:pos x="6" y="129"/>
                </a:cxn>
                <a:cxn ang="0">
                  <a:pos x="9" y="128"/>
                </a:cxn>
                <a:cxn ang="0">
                  <a:pos x="10" y="127"/>
                </a:cxn>
                <a:cxn ang="0">
                  <a:pos x="10" y="125"/>
                </a:cxn>
                <a:cxn ang="0">
                  <a:pos x="10" y="125"/>
                </a:cxn>
                <a:cxn ang="0">
                  <a:pos x="12" y="108"/>
                </a:cxn>
                <a:cxn ang="0">
                  <a:pos x="16" y="93"/>
                </a:cxn>
                <a:cxn ang="0">
                  <a:pos x="21" y="78"/>
                </a:cxn>
                <a:cxn ang="0">
                  <a:pos x="28" y="64"/>
                </a:cxn>
                <a:cxn ang="0">
                  <a:pos x="42" y="35"/>
                </a:cxn>
                <a:cxn ang="0">
                  <a:pos x="49" y="20"/>
                </a:cxn>
                <a:cxn ang="0">
                  <a:pos x="54" y="6"/>
                </a:cxn>
                <a:cxn ang="0">
                  <a:pos x="54" y="6"/>
                </a:cxn>
                <a:cxn ang="0">
                  <a:pos x="54" y="4"/>
                </a:cxn>
                <a:cxn ang="0">
                  <a:pos x="54" y="2"/>
                </a:cxn>
                <a:cxn ang="0">
                  <a:pos x="53" y="1"/>
                </a:cxn>
                <a:cxn ang="0">
                  <a:pos x="51" y="0"/>
                </a:cxn>
                <a:cxn ang="0">
                  <a:pos x="49" y="0"/>
                </a:cxn>
                <a:cxn ang="0">
                  <a:pos x="48" y="1"/>
                </a:cxn>
                <a:cxn ang="0">
                  <a:pos x="46" y="2"/>
                </a:cxn>
                <a:cxn ang="0">
                  <a:pos x="45" y="3"/>
                </a:cxn>
                <a:cxn ang="0">
                  <a:pos x="45" y="3"/>
                </a:cxn>
              </a:cxnLst>
              <a:rect l="0" t="0" r="r" b="b"/>
              <a:pathLst>
                <a:path w="54" h="129">
                  <a:moveTo>
                    <a:pt x="45" y="3"/>
                  </a:moveTo>
                  <a:lnTo>
                    <a:pt x="45" y="3"/>
                  </a:lnTo>
                  <a:lnTo>
                    <a:pt x="43" y="10"/>
                  </a:lnTo>
                  <a:lnTo>
                    <a:pt x="40" y="16"/>
                  </a:lnTo>
                  <a:lnTo>
                    <a:pt x="32" y="29"/>
                  </a:lnTo>
                  <a:lnTo>
                    <a:pt x="25" y="41"/>
                  </a:lnTo>
                  <a:lnTo>
                    <a:pt x="22" y="47"/>
                  </a:lnTo>
                  <a:lnTo>
                    <a:pt x="20" y="53"/>
                  </a:lnTo>
                  <a:lnTo>
                    <a:pt x="20" y="53"/>
                  </a:lnTo>
                  <a:lnTo>
                    <a:pt x="14" y="71"/>
                  </a:lnTo>
                  <a:lnTo>
                    <a:pt x="9" y="89"/>
                  </a:lnTo>
                  <a:lnTo>
                    <a:pt x="3" y="106"/>
                  </a:lnTo>
                  <a:lnTo>
                    <a:pt x="1" y="115"/>
                  </a:lnTo>
                  <a:lnTo>
                    <a:pt x="0" y="125"/>
                  </a:lnTo>
                  <a:lnTo>
                    <a:pt x="0" y="125"/>
                  </a:lnTo>
                  <a:lnTo>
                    <a:pt x="1" y="127"/>
                  </a:lnTo>
                  <a:lnTo>
                    <a:pt x="2" y="128"/>
                  </a:lnTo>
                  <a:lnTo>
                    <a:pt x="3" y="129"/>
                  </a:lnTo>
                  <a:lnTo>
                    <a:pt x="5" y="129"/>
                  </a:lnTo>
                  <a:lnTo>
                    <a:pt x="6" y="129"/>
                  </a:lnTo>
                  <a:lnTo>
                    <a:pt x="9" y="128"/>
                  </a:lnTo>
                  <a:lnTo>
                    <a:pt x="10" y="127"/>
                  </a:lnTo>
                  <a:lnTo>
                    <a:pt x="10" y="125"/>
                  </a:lnTo>
                  <a:lnTo>
                    <a:pt x="10" y="125"/>
                  </a:lnTo>
                  <a:lnTo>
                    <a:pt x="12" y="108"/>
                  </a:lnTo>
                  <a:lnTo>
                    <a:pt x="16" y="93"/>
                  </a:lnTo>
                  <a:lnTo>
                    <a:pt x="21" y="78"/>
                  </a:lnTo>
                  <a:lnTo>
                    <a:pt x="28" y="64"/>
                  </a:lnTo>
                  <a:lnTo>
                    <a:pt x="42" y="35"/>
                  </a:lnTo>
                  <a:lnTo>
                    <a:pt x="49" y="20"/>
                  </a:lnTo>
                  <a:lnTo>
                    <a:pt x="54" y="6"/>
                  </a:lnTo>
                  <a:lnTo>
                    <a:pt x="54" y="6"/>
                  </a:lnTo>
                  <a:lnTo>
                    <a:pt x="54" y="4"/>
                  </a:lnTo>
                  <a:lnTo>
                    <a:pt x="54" y="2"/>
                  </a:lnTo>
                  <a:lnTo>
                    <a:pt x="53" y="1"/>
                  </a:lnTo>
                  <a:lnTo>
                    <a:pt x="51" y="0"/>
                  </a:lnTo>
                  <a:lnTo>
                    <a:pt x="49" y="0"/>
                  </a:lnTo>
                  <a:lnTo>
                    <a:pt x="48" y="1"/>
                  </a:lnTo>
                  <a:lnTo>
                    <a:pt x="46" y="2"/>
                  </a:lnTo>
                  <a:lnTo>
                    <a:pt x="45" y="3"/>
                  </a:lnTo>
                  <a:lnTo>
                    <a:pt x="45" y="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39" name="Freeform 824"/>
            <p:cNvSpPr/>
            <p:nvPr/>
          </p:nvSpPr>
          <p:spPr bwMode="auto">
            <a:xfrm>
              <a:off x="6619875" y="1614488"/>
              <a:ext cx="25400" cy="44450"/>
            </a:xfrm>
            <a:custGeom>
              <a:avLst/>
              <a:gdLst/>
              <a:ahLst/>
              <a:cxnLst>
                <a:cxn ang="0">
                  <a:pos x="40" y="2"/>
                </a:cxn>
                <a:cxn ang="0">
                  <a:pos x="40" y="2"/>
                </a:cxn>
                <a:cxn ang="0">
                  <a:pos x="32" y="11"/>
                </a:cxn>
                <a:cxn ang="0">
                  <a:pos x="25" y="19"/>
                </a:cxn>
                <a:cxn ang="0">
                  <a:pos x="19" y="28"/>
                </a:cxn>
                <a:cxn ang="0">
                  <a:pos x="13" y="39"/>
                </a:cxn>
                <a:cxn ang="0">
                  <a:pos x="8" y="49"/>
                </a:cxn>
                <a:cxn ang="0">
                  <a:pos x="4" y="59"/>
                </a:cxn>
                <a:cxn ang="0">
                  <a:pos x="1" y="71"/>
                </a:cxn>
                <a:cxn ang="0">
                  <a:pos x="0" y="81"/>
                </a:cxn>
                <a:cxn ang="0">
                  <a:pos x="0" y="81"/>
                </a:cxn>
                <a:cxn ang="0">
                  <a:pos x="0" y="83"/>
                </a:cxn>
                <a:cxn ang="0">
                  <a:pos x="1" y="85"/>
                </a:cxn>
                <a:cxn ang="0">
                  <a:pos x="3" y="86"/>
                </a:cxn>
                <a:cxn ang="0">
                  <a:pos x="5" y="86"/>
                </a:cxn>
                <a:cxn ang="0">
                  <a:pos x="6" y="86"/>
                </a:cxn>
                <a:cxn ang="0">
                  <a:pos x="9" y="85"/>
                </a:cxn>
                <a:cxn ang="0">
                  <a:pos x="10" y="83"/>
                </a:cxn>
                <a:cxn ang="0">
                  <a:pos x="10" y="81"/>
                </a:cxn>
                <a:cxn ang="0">
                  <a:pos x="10" y="81"/>
                </a:cxn>
                <a:cxn ang="0">
                  <a:pos x="11" y="71"/>
                </a:cxn>
                <a:cxn ang="0">
                  <a:pos x="14" y="61"/>
                </a:cxn>
                <a:cxn ang="0">
                  <a:pos x="17" y="51"/>
                </a:cxn>
                <a:cxn ang="0">
                  <a:pos x="22" y="42"/>
                </a:cxn>
                <a:cxn ang="0">
                  <a:pos x="27" y="33"/>
                </a:cxn>
                <a:cxn ang="0">
                  <a:pos x="33" y="24"/>
                </a:cxn>
                <a:cxn ang="0">
                  <a:pos x="40" y="16"/>
                </a:cxn>
                <a:cxn ang="0">
                  <a:pos x="47" y="9"/>
                </a:cxn>
                <a:cxn ang="0">
                  <a:pos x="47" y="9"/>
                </a:cxn>
                <a:cxn ang="0">
                  <a:pos x="48" y="8"/>
                </a:cxn>
                <a:cxn ang="0">
                  <a:pos x="48" y="5"/>
                </a:cxn>
                <a:cxn ang="0">
                  <a:pos x="47" y="3"/>
                </a:cxn>
                <a:cxn ang="0">
                  <a:pos x="46" y="2"/>
                </a:cxn>
                <a:cxn ang="0">
                  <a:pos x="45" y="1"/>
                </a:cxn>
                <a:cxn ang="0">
                  <a:pos x="43" y="0"/>
                </a:cxn>
                <a:cxn ang="0">
                  <a:pos x="42" y="1"/>
                </a:cxn>
                <a:cxn ang="0">
                  <a:pos x="40" y="2"/>
                </a:cxn>
                <a:cxn ang="0">
                  <a:pos x="40" y="2"/>
                </a:cxn>
              </a:cxnLst>
              <a:rect l="0" t="0" r="r" b="b"/>
              <a:pathLst>
                <a:path w="48" h="86">
                  <a:moveTo>
                    <a:pt x="40" y="2"/>
                  </a:moveTo>
                  <a:lnTo>
                    <a:pt x="40" y="2"/>
                  </a:lnTo>
                  <a:lnTo>
                    <a:pt x="32" y="11"/>
                  </a:lnTo>
                  <a:lnTo>
                    <a:pt x="25" y="19"/>
                  </a:lnTo>
                  <a:lnTo>
                    <a:pt x="19" y="28"/>
                  </a:lnTo>
                  <a:lnTo>
                    <a:pt x="13" y="39"/>
                  </a:lnTo>
                  <a:lnTo>
                    <a:pt x="8" y="49"/>
                  </a:lnTo>
                  <a:lnTo>
                    <a:pt x="4" y="59"/>
                  </a:lnTo>
                  <a:lnTo>
                    <a:pt x="1" y="71"/>
                  </a:lnTo>
                  <a:lnTo>
                    <a:pt x="0" y="81"/>
                  </a:lnTo>
                  <a:lnTo>
                    <a:pt x="0" y="81"/>
                  </a:lnTo>
                  <a:lnTo>
                    <a:pt x="0" y="83"/>
                  </a:lnTo>
                  <a:lnTo>
                    <a:pt x="1" y="85"/>
                  </a:lnTo>
                  <a:lnTo>
                    <a:pt x="3" y="86"/>
                  </a:lnTo>
                  <a:lnTo>
                    <a:pt x="5" y="86"/>
                  </a:lnTo>
                  <a:lnTo>
                    <a:pt x="6" y="86"/>
                  </a:lnTo>
                  <a:lnTo>
                    <a:pt x="9" y="85"/>
                  </a:lnTo>
                  <a:lnTo>
                    <a:pt x="10" y="83"/>
                  </a:lnTo>
                  <a:lnTo>
                    <a:pt x="10" y="81"/>
                  </a:lnTo>
                  <a:lnTo>
                    <a:pt x="10" y="81"/>
                  </a:lnTo>
                  <a:lnTo>
                    <a:pt x="11" y="71"/>
                  </a:lnTo>
                  <a:lnTo>
                    <a:pt x="14" y="61"/>
                  </a:lnTo>
                  <a:lnTo>
                    <a:pt x="17" y="51"/>
                  </a:lnTo>
                  <a:lnTo>
                    <a:pt x="22" y="42"/>
                  </a:lnTo>
                  <a:lnTo>
                    <a:pt x="27" y="33"/>
                  </a:lnTo>
                  <a:lnTo>
                    <a:pt x="33" y="24"/>
                  </a:lnTo>
                  <a:lnTo>
                    <a:pt x="40" y="16"/>
                  </a:lnTo>
                  <a:lnTo>
                    <a:pt x="47" y="9"/>
                  </a:lnTo>
                  <a:lnTo>
                    <a:pt x="47" y="9"/>
                  </a:lnTo>
                  <a:lnTo>
                    <a:pt x="48" y="8"/>
                  </a:lnTo>
                  <a:lnTo>
                    <a:pt x="48" y="5"/>
                  </a:lnTo>
                  <a:lnTo>
                    <a:pt x="47" y="3"/>
                  </a:lnTo>
                  <a:lnTo>
                    <a:pt x="46" y="2"/>
                  </a:lnTo>
                  <a:lnTo>
                    <a:pt x="45" y="1"/>
                  </a:lnTo>
                  <a:lnTo>
                    <a:pt x="43" y="0"/>
                  </a:lnTo>
                  <a:lnTo>
                    <a:pt x="42" y="1"/>
                  </a:lnTo>
                  <a:lnTo>
                    <a:pt x="40" y="2"/>
                  </a:lnTo>
                  <a:lnTo>
                    <a:pt x="40"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40" name="Freeform 825"/>
            <p:cNvSpPr/>
            <p:nvPr/>
          </p:nvSpPr>
          <p:spPr bwMode="auto">
            <a:xfrm>
              <a:off x="6659563" y="1624013"/>
              <a:ext cx="28575" cy="46038"/>
            </a:xfrm>
            <a:custGeom>
              <a:avLst/>
              <a:gdLst/>
              <a:ahLst/>
              <a:cxnLst>
                <a:cxn ang="0">
                  <a:pos x="44" y="2"/>
                </a:cxn>
                <a:cxn ang="0">
                  <a:pos x="44" y="2"/>
                </a:cxn>
                <a:cxn ang="0">
                  <a:pos x="38" y="10"/>
                </a:cxn>
                <a:cxn ang="0">
                  <a:pos x="32" y="17"/>
                </a:cxn>
                <a:cxn ang="0">
                  <a:pos x="25" y="26"/>
                </a:cxn>
                <a:cxn ang="0">
                  <a:pos x="19" y="34"/>
                </a:cxn>
                <a:cxn ang="0">
                  <a:pos x="19" y="34"/>
                </a:cxn>
                <a:cxn ang="0">
                  <a:pos x="13" y="44"/>
                </a:cxn>
                <a:cxn ang="0">
                  <a:pos x="9" y="56"/>
                </a:cxn>
                <a:cxn ang="0">
                  <a:pos x="5" y="67"/>
                </a:cxn>
                <a:cxn ang="0">
                  <a:pos x="0" y="77"/>
                </a:cxn>
                <a:cxn ang="0">
                  <a:pos x="0" y="77"/>
                </a:cxn>
                <a:cxn ang="0">
                  <a:pos x="0" y="79"/>
                </a:cxn>
                <a:cxn ang="0">
                  <a:pos x="0" y="82"/>
                </a:cxn>
                <a:cxn ang="0">
                  <a:pos x="2" y="85"/>
                </a:cxn>
                <a:cxn ang="0">
                  <a:pos x="4" y="85"/>
                </a:cxn>
                <a:cxn ang="0">
                  <a:pos x="5" y="85"/>
                </a:cxn>
                <a:cxn ang="0">
                  <a:pos x="7" y="85"/>
                </a:cxn>
                <a:cxn ang="0">
                  <a:pos x="8" y="83"/>
                </a:cxn>
                <a:cxn ang="0">
                  <a:pos x="8" y="83"/>
                </a:cxn>
                <a:cxn ang="0">
                  <a:pos x="16" y="63"/>
                </a:cxn>
                <a:cxn ang="0">
                  <a:pos x="26" y="42"/>
                </a:cxn>
                <a:cxn ang="0">
                  <a:pos x="26" y="42"/>
                </a:cxn>
                <a:cxn ang="0">
                  <a:pos x="28" y="37"/>
                </a:cxn>
                <a:cxn ang="0">
                  <a:pos x="31" y="33"/>
                </a:cxn>
                <a:cxn ang="0">
                  <a:pos x="38" y="25"/>
                </a:cxn>
                <a:cxn ang="0">
                  <a:pos x="46" y="15"/>
                </a:cxn>
                <a:cxn ang="0">
                  <a:pos x="52" y="7"/>
                </a:cxn>
                <a:cxn ang="0">
                  <a:pos x="52" y="7"/>
                </a:cxn>
                <a:cxn ang="0">
                  <a:pos x="53" y="5"/>
                </a:cxn>
                <a:cxn ang="0">
                  <a:pos x="52" y="3"/>
                </a:cxn>
                <a:cxn ang="0">
                  <a:pos x="52" y="2"/>
                </a:cxn>
                <a:cxn ang="0">
                  <a:pos x="50" y="0"/>
                </a:cxn>
                <a:cxn ang="0">
                  <a:pos x="49" y="0"/>
                </a:cxn>
                <a:cxn ang="0">
                  <a:pos x="47" y="0"/>
                </a:cxn>
                <a:cxn ang="0">
                  <a:pos x="45" y="1"/>
                </a:cxn>
                <a:cxn ang="0">
                  <a:pos x="44" y="2"/>
                </a:cxn>
                <a:cxn ang="0">
                  <a:pos x="44" y="2"/>
                </a:cxn>
              </a:cxnLst>
              <a:rect l="0" t="0" r="r" b="b"/>
              <a:pathLst>
                <a:path w="53" h="85">
                  <a:moveTo>
                    <a:pt x="44" y="2"/>
                  </a:moveTo>
                  <a:lnTo>
                    <a:pt x="44" y="2"/>
                  </a:lnTo>
                  <a:lnTo>
                    <a:pt x="38" y="10"/>
                  </a:lnTo>
                  <a:lnTo>
                    <a:pt x="32" y="17"/>
                  </a:lnTo>
                  <a:lnTo>
                    <a:pt x="25" y="26"/>
                  </a:lnTo>
                  <a:lnTo>
                    <a:pt x="19" y="34"/>
                  </a:lnTo>
                  <a:lnTo>
                    <a:pt x="19" y="34"/>
                  </a:lnTo>
                  <a:lnTo>
                    <a:pt x="13" y="44"/>
                  </a:lnTo>
                  <a:lnTo>
                    <a:pt x="9" y="56"/>
                  </a:lnTo>
                  <a:lnTo>
                    <a:pt x="5" y="67"/>
                  </a:lnTo>
                  <a:lnTo>
                    <a:pt x="0" y="77"/>
                  </a:lnTo>
                  <a:lnTo>
                    <a:pt x="0" y="77"/>
                  </a:lnTo>
                  <a:lnTo>
                    <a:pt x="0" y="79"/>
                  </a:lnTo>
                  <a:lnTo>
                    <a:pt x="0" y="82"/>
                  </a:lnTo>
                  <a:lnTo>
                    <a:pt x="2" y="85"/>
                  </a:lnTo>
                  <a:lnTo>
                    <a:pt x="4" y="85"/>
                  </a:lnTo>
                  <a:lnTo>
                    <a:pt x="5" y="85"/>
                  </a:lnTo>
                  <a:lnTo>
                    <a:pt x="7" y="85"/>
                  </a:lnTo>
                  <a:lnTo>
                    <a:pt x="8" y="83"/>
                  </a:lnTo>
                  <a:lnTo>
                    <a:pt x="8" y="83"/>
                  </a:lnTo>
                  <a:lnTo>
                    <a:pt x="16" y="63"/>
                  </a:lnTo>
                  <a:lnTo>
                    <a:pt x="26" y="42"/>
                  </a:lnTo>
                  <a:lnTo>
                    <a:pt x="26" y="42"/>
                  </a:lnTo>
                  <a:lnTo>
                    <a:pt x="28" y="37"/>
                  </a:lnTo>
                  <a:lnTo>
                    <a:pt x="31" y="33"/>
                  </a:lnTo>
                  <a:lnTo>
                    <a:pt x="38" y="25"/>
                  </a:lnTo>
                  <a:lnTo>
                    <a:pt x="46" y="15"/>
                  </a:lnTo>
                  <a:lnTo>
                    <a:pt x="52" y="7"/>
                  </a:lnTo>
                  <a:lnTo>
                    <a:pt x="52" y="7"/>
                  </a:lnTo>
                  <a:lnTo>
                    <a:pt x="53" y="5"/>
                  </a:lnTo>
                  <a:lnTo>
                    <a:pt x="52" y="3"/>
                  </a:lnTo>
                  <a:lnTo>
                    <a:pt x="52" y="2"/>
                  </a:lnTo>
                  <a:lnTo>
                    <a:pt x="50" y="0"/>
                  </a:lnTo>
                  <a:lnTo>
                    <a:pt x="49" y="0"/>
                  </a:lnTo>
                  <a:lnTo>
                    <a:pt x="47" y="0"/>
                  </a:lnTo>
                  <a:lnTo>
                    <a:pt x="45" y="1"/>
                  </a:lnTo>
                  <a:lnTo>
                    <a:pt x="44" y="2"/>
                  </a:lnTo>
                  <a:lnTo>
                    <a:pt x="44" y="2"/>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41" name="Freeform 826"/>
            <p:cNvSpPr/>
            <p:nvPr/>
          </p:nvSpPr>
          <p:spPr bwMode="auto">
            <a:xfrm>
              <a:off x="6746875" y="1463675"/>
              <a:ext cx="23813" cy="41275"/>
            </a:xfrm>
            <a:custGeom>
              <a:avLst/>
              <a:gdLst/>
              <a:ahLst/>
              <a:cxnLst>
                <a:cxn ang="0">
                  <a:pos x="39" y="1"/>
                </a:cxn>
                <a:cxn ang="0">
                  <a:pos x="39" y="1"/>
                </a:cxn>
                <a:cxn ang="0">
                  <a:pos x="32" y="10"/>
                </a:cxn>
                <a:cxn ang="0">
                  <a:pos x="27" y="18"/>
                </a:cxn>
                <a:cxn ang="0">
                  <a:pos x="22" y="27"/>
                </a:cxn>
                <a:cxn ang="0">
                  <a:pos x="18" y="35"/>
                </a:cxn>
                <a:cxn ang="0">
                  <a:pos x="9" y="54"/>
                </a:cxn>
                <a:cxn ang="0">
                  <a:pos x="5" y="63"/>
                </a:cxn>
                <a:cxn ang="0">
                  <a:pos x="0" y="73"/>
                </a:cxn>
                <a:cxn ang="0">
                  <a:pos x="0" y="73"/>
                </a:cxn>
                <a:cxn ang="0">
                  <a:pos x="0" y="74"/>
                </a:cxn>
                <a:cxn ang="0">
                  <a:pos x="0" y="76"/>
                </a:cxn>
                <a:cxn ang="0">
                  <a:pos x="1" y="78"/>
                </a:cxn>
                <a:cxn ang="0">
                  <a:pos x="2" y="79"/>
                </a:cxn>
                <a:cxn ang="0">
                  <a:pos x="3" y="79"/>
                </a:cxn>
                <a:cxn ang="0">
                  <a:pos x="5" y="79"/>
                </a:cxn>
                <a:cxn ang="0">
                  <a:pos x="7" y="79"/>
                </a:cxn>
                <a:cxn ang="0">
                  <a:pos x="8" y="77"/>
                </a:cxn>
                <a:cxn ang="0">
                  <a:pos x="8" y="77"/>
                </a:cxn>
                <a:cxn ang="0">
                  <a:pos x="13" y="68"/>
                </a:cxn>
                <a:cxn ang="0">
                  <a:pos x="18" y="59"/>
                </a:cxn>
                <a:cxn ang="0">
                  <a:pos x="26" y="42"/>
                </a:cxn>
                <a:cxn ang="0">
                  <a:pos x="30" y="32"/>
                </a:cxn>
                <a:cxn ang="0">
                  <a:pos x="34" y="24"/>
                </a:cxn>
                <a:cxn ang="0">
                  <a:pos x="39" y="16"/>
                </a:cxn>
                <a:cxn ang="0">
                  <a:pos x="45" y="8"/>
                </a:cxn>
                <a:cxn ang="0">
                  <a:pos x="45" y="8"/>
                </a:cxn>
                <a:cxn ang="0">
                  <a:pos x="46" y="6"/>
                </a:cxn>
                <a:cxn ang="0">
                  <a:pos x="46" y="4"/>
                </a:cxn>
                <a:cxn ang="0">
                  <a:pos x="46" y="3"/>
                </a:cxn>
                <a:cxn ang="0">
                  <a:pos x="45" y="1"/>
                </a:cxn>
                <a:cxn ang="0">
                  <a:pos x="44" y="0"/>
                </a:cxn>
                <a:cxn ang="0">
                  <a:pos x="42" y="0"/>
                </a:cxn>
                <a:cxn ang="0">
                  <a:pos x="40" y="0"/>
                </a:cxn>
                <a:cxn ang="0">
                  <a:pos x="39" y="1"/>
                </a:cxn>
                <a:cxn ang="0">
                  <a:pos x="39" y="1"/>
                </a:cxn>
              </a:cxnLst>
              <a:rect l="0" t="0" r="r" b="b"/>
              <a:pathLst>
                <a:path w="46" h="79">
                  <a:moveTo>
                    <a:pt x="39" y="1"/>
                  </a:moveTo>
                  <a:lnTo>
                    <a:pt x="39" y="1"/>
                  </a:lnTo>
                  <a:lnTo>
                    <a:pt x="32" y="10"/>
                  </a:lnTo>
                  <a:lnTo>
                    <a:pt x="27" y="18"/>
                  </a:lnTo>
                  <a:lnTo>
                    <a:pt x="22" y="27"/>
                  </a:lnTo>
                  <a:lnTo>
                    <a:pt x="18" y="35"/>
                  </a:lnTo>
                  <a:lnTo>
                    <a:pt x="9" y="54"/>
                  </a:lnTo>
                  <a:lnTo>
                    <a:pt x="5" y="63"/>
                  </a:lnTo>
                  <a:lnTo>
                    <a:pt x="0" y="73"/>
                  </a:lnTo>
                  <a:lnTo>
                    <a:pt x="0" y="73"/>
                  </a:lnTo>
                  <a:lnTo>
                    <a:pt x="0" y="74"/>
                  </a:lnTo>
                  <a:lnTo>
                    <a:pt x="0" y="76"/>
                  </a:lnTo>
                  <a:lnTo>
                    <a:pt x="1" y="78"/>
                  </a:lnTo>
                  <a:lnTo>
                    <a:pt x="2" y="79"/>
                  </a:lnTo>
                  <a:lnTo>
                    <a:pt x="3" y="79"/>
                  </a:lnTo>
                  <a:lnTo>
                    <a:pt x="5" y="79"/>
                  </a:lnTo>
                  <a:lnTo>
                    <a:pt x="7" y="79"/>
                  </a:lnTo>
                  <a:lnTo>
                    <a:pt x="8" y="77"/>
                  </a:lnTo>
                  <a:lnTo>
                    <a:pt x="8" y="77"/>
                  </a:lnTo>
                  <a:lnTo>
                    <a:pt x="13" y="68"/>
                  </a:lnTo>
                  <a:lnTo>
                    <a:pt x="18" y="59"/>
                  </a:lnTo>
                  <a:lnTo>
                    <a:pt x="26" y="42"/>
                  </a:lnTo>
                  <a:lnTo>
                    <a:pt x="30" y="32"/>
                  </a:lnTo>
                  <a:lnTo>
                    <a:pt x="34" y="24"/>
                  </a:lnTo>
                  <a:lnTo>
                    <a:pt x="39" y="16"/>
                  </a:lnTo>
                  <a:lnTo>
                    <a:pt x="45" y="8"/>
                  </a:lnTo>
                  <a:lnTo>
                    <a:pt x="45" y="8"/>
                  </a:lnTo>
                  <a:lnTo>
                    <a:pt x="46" y="6"/>
                  </a:lnTo>
                  <a:lnTo>
                    <a:pt x="46" y="4"/>
                  </a:lnTo>
                  <a:lnTo>
                    <a:pt x="46" y="3"/>
                  </a:lnTo>
                  <a:lnTo>
                    <a:pt x="45" y="1"/>
                  </a:lnTo>
                  <a:lnTo>
                    <a:pt x="44" y="0"/>
                  </a:lnTo>
                  <a:lnTo>
                    <a:pt x="42" y="0"/>
                  </a:lnTo>
                  <a:lnTo>
                    <a:pt x="40" y="0"/>
                  </a:lnTo>
                  <a:lnTo>
                    <a:pt x="39" y="1"/>
                  </a:lnTo>
                  <a:lnTo>
                    <a:pt x="39"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42" name="Freeform 827"/>
            <p:cNvSpPr/>
            <p:nvPr/>
          </p:nvSpPr>
          <p:spPr bwMode="auto">
            <a:xfrm>
              <a:off x="6792913" y="1493838"/>
              <a:ext cx="9525" cy="7938"/>
            </a:xfrm>
            <a:custGeom>
              <a:avLst/>
              <a:gdLst/>
              <a:ahLst/>
              <a:cxnLst>
                <a:cxn ang="0">
                  <a:pos x="8" y="1"/>
                </a:cxn>
                <a:cxn ang="0">
                  <a:pos x="2" y="8"/>
                </a:cxn>
                <a:cxn ang="0">
                  <a:pos x="2" y="8"/>
                </a:cxn>
                <a:cxn ang="0">
                  <a:pos x="1" y="9"/>
                </a:cxn>
                <a:cxn ang="0">
                  <a:pos x="0" y="11"/>
                </a:cxn>
                <a:cxn ang="0">
                  <a:pos x="1" y="13"/>
                </a:cxn>
                <a:cxn ang="0">
                  <a:pos x="2" y="14"/>
                </a:cxn>
                <a:cxn ang="0">
                  <a:pos x="3" y="16"/>
                </a:cxn>
                <a:cxn ang="0">
                  <a:pos x="5" y="16"/>
                </a:cxn>
                <a:cxn ang="0">
                  <a:pos x="7" y="16"/>
                </a:cxn>
                <a:cxn ang="0">
                  <a:pos x="8" y="14"/>
                </a:cxn>
                <a:cxn ang="0">
                  <a:pos x="14" y="8"/>
                </a:cxn>
                <a:cxn ang="0">
                  <a:pos x="14" y="8"/>
                </a:cxn>
                <a:cxn ang="0">
                  <a:pos x="15" y="6"/>
                </a:cxn>
                <a:cxn ang="0">
                  <a:pos x="16" y="5"/>
                </a:cxn>
                <a:cxn ang="0">
                  <a:pos x="15" y="3"/>
                </a:cxn>
                <a:cxn ang="0">
                  <a:pos x="14" y="1"/>
                </a:cxn>
                <a:cxn ang="0">
                  <a:pos x="13" y="0"/>
                </a:cxn>
                <a:cxn ang="0">
                  <a:pos x="11" y="0"/>
                </a:cxn>
                <a:cxn ang="0">
                  <a:pos x="9" y="0"/>
                </a:cxn>
                <a:cxn ang="0">
                  <a:pos x="8" y="1"/>
                </a:cxn>
                <a:cxn ang="0">
                  <a:pos x="8" y="1"/>
                </a:cxn>
              </a:cxnLst>
              <a:rect l="0" t="0" r="r" b="b"/>
              <a:pathLst>
                <a:path w="16" h="16">
                  <a:moveTo>
                    <a:pt x="8" y="1"/>
                  </a:moveTo>
                  <a:lnTo>
                    <a:pt x="2" y="8"/>
                  </a:lnTo>
                  <a:lnTo>
                    <a:pt x="2" y="8"/>
                  </a:lnTo>
                  <a:lnTo>
                    <a:pt x="1" y="9"/>
                  </a:lnTo>
                  <a:lnTo>
                    <a:pt x="0" y="11"/>
                  </a:lnTo>
                  <a:lnTo>
                    <a:pt x="1" y="13"/>
                  </a:lnTo>
                  <a:lnTo>
                    <a:pt x="2" y="14"/>
                  </a:lnTo>
                  <a:lnTo>
                    <a:pt x="3" y="16"/>
                  </a:lnTo>
                  <a:lnTo>
                    <a:pt x="5" y="16"/>
                  </a:lnTo>
                  <a:lnTo>
                    <a:pt x="7" y="16"/>
                  </a:lnTo>
                  <a:lnTo>
                    <a:pt x="8" y="14"/>
                  </a:lnTo>
                  <a:lnTo>
                    <a:pt x="14" y="8"/>
                  </a:lnTo>
                  <a:lnTo>
                    <a:pt x="14" y="8"/>
                  </a:lnTo>
                  <a:lnTo>
                    <a:pt x="15" y="6"/>
                  </a:lnTo>
                  <a:lnTo>
                    <a:pt x="16" y="5"/>
                  </a:lnTo>
                  <a:lnTo>
                    <a:pt x="15" y="3"/>
                  </a:lnTo>
                  <a:lnTo>
                    <a:pt x="14" y="1"/>
                  </a:lnTo>
                  <a:lnTo>
                    <a:pt x="13" y="0"/>
                  </a:lnTo>
                  <a:lnTo>
                    <a:pt x="11" y="0"/>
                  </a:lnTo>
                  <a:lnTo>
                    <a:pt x="9" y="0"/>
                  </a:lnTo>
                  <a:lnTo>
                    <a:pt x="8" y="1"/>
                  </a:lnTo>
                  <a:lnTo>
                    <a:pt x="8" y="1"/>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43" name="Freeform 828"/>
            <p:cNvSpPr>
              <a:spLocks noEditPoints="1"/>
            </p:cNvSpPr>
            <p:nvPr/>
          </p:nvSpPr>
          <p:spPr bwMode="auto">
            <a:xfrm>
              <a:off x="6208713" y="1243013"/>
              <a:ext cx="706438" cy="620713"/>
            </a:xfrm>
            <a:custGeom>
              <a:avLst/>
              <a:gdLst/>
              <a:ahLst/>
              <a:cxnLst>
                <a:cxn ang="0">
                  <a:pos x="1208" y="1175"/>
                </a:cxn>
                <a:cxn ang="0">
                  <a:pos x="1095" y="1131"/>
                </a:cxn>
                <a:cxn ang="0">
                  <a:pos x="938" y="1062"/>
                </a:cxn>
                <a:cxn ang="0">
                  <a:pos x="899" y="1051"/>
                </a:cxn>
                <a:cxn ang="0">
                  <a:pos x="728" y="1088"/>
                </a:cxn>
                <a:cxn ang="0">
                  <a:pos x="531" y="1080"/>
                </a:cxn>
                <a:cxn ang="0">
                  <a:pos x="322" y="1026"/>
                </a:cxn>
                <a:cxn ang="0">
                  <a:pos x="161" y="920"/>
                </a:cxn>
                <a:cxn ang="0">
                  <a:pos x="51" y="762"/>
                </a:cxn>
                <a:cxn ang="0">
                  <a:pos x="8" y="609"/>
                </a:cxn>
                <a:cxn ang="0">
                  <a:pos x="4" y="424"/>
                </a:cxn>
                <a:cxn ang="0">
                  <a:pos x="39" y="285"/>
                </a:cxn>
                <a:cxn ang="0">
                  <a:pos x="97" y="185"/>
                </a:cxn>
                <a:cxn ang="0">
                  <a:pos x="167" y="114"/>
                </a:cxn>
                <a:cxn ang="0">
                  <a:pos x="255" y="62"/>
                </a:cxn>
                <a:cxn ang="0">
                  <a:pos x="439" y="14"/>
                </a:cxn>
                <a:cxn ang="0">
                  <a:pos x="700" y="5"/>
                </a:cxn>
                <a:cxn ang="0">
                  <a:pos x="714" y="7"/>
                </a:cxn>
                <a:cxn ang="0">
                  <a:pos x="803" y="0"/>
                </a:cxn>
                <a:cxn ang="0">
                  <a:pos x="994" y="43"/>
                </a:cxn>
                <a:cxn ang="0">
                  <a:pos x="1175" y="156"/>
                </a:cxn>
                <a:cxn ang="0">
                  <a:pos x="1247" y="243"/>
                </a:cxn>
                <a:cxn ang="0">
                  <a:pos x="1289" y="328"/>
                </a:cxn>
                <a:cxn ang="0">
                  <a:pos x="1324" y="456"/>
                </a:cxn>
                <a:cxn ang="0">
                  <a:pos x="1336" y="593"/>
                </a:cxn>
                <a:cxn ang="0">
                  <a:pos x="1319" y="726"/>
                </a:cxn>
                <a:cxn ang="0">
                  <a:pos x="1266" y="842"/>
                </a:cxn>
                <a:cxn ang="0">
                  <a:pos x="1204" y="907"/>
                </a:cxn>
                <a:cxn ang="0">
                  <a:pos x="1205" y="990"/>
                </a:cxn>
                <a:cxn ang="0">
                  <a:pos x="1239" y="1150"/>
                </a:cxn>
                <a:cxn ang="0">
                  <a:pos x="1234" y="1167"/>
                </a:cxn>
                <a:cxn ang="0">
                  <a:pos x="912" y="999"/>
                </a:cxn>
                <a:cxn ang="0">
                  <a:pos x="967" y="1032"/>
                </a:cxn>
                <a:cxn ang="0">
                  <a:pos x="1119" y="1098"/>
                </a:cxn>
                <a:cxn ang="0">
                  <a:pos x="1181" y="1067"/>
                </a:cxn>
                <a:cxn ang="0">
                  <a:pos x="1156" y="912"/>
                </a:cxn>
                <a:cxn ang="0">
                  <a:pos x="1170" y="893"/>
                </a:cxn>
                <a:cxn ang="0">
                  <a:pos x="1193" y="864"/>
                </a:cxn>
                <a:cxn ang="0">
                  <a:pos x="1262" y="762"/>
                </a:cxn>
                <a:cxn ang="0">
                  <a:pos x="1294" y="636"/>
                </a:cxn>
                <a:cxn ang="0">
                  <a:pos x="1293" y="502"/>
                </a:cxn>
                <a:cxn ang="0">
                  <a:pos x="1265" y="373"/>
                </a:cxn>
                <a:cxn ang="0">
                  <a:pos x="1214" y="265"/>
                </a:cxn>
                <a:cxn ang="0">
                  <a:pos x="1124" y="168"/>
                </a:cxn>
                <a:cxn ang="0">
                  <a:pos x="962" y="75"/>
                </a:cxn>
                <a:cxn ang="0">
                  <a:pos x="786" y="39"/>
                </a:cxn>
                <a:cxn ang="0">
                  <a:pos x="705" y="49"/>
                </a:cxn>
                <a:cxn ang="0">
                  <a:pos x="686" y="45"/>
                </a:cxn>
                <a:cxn ang="0">
                  <a:pos x="459" y="52"/>
                </a:cxn>
                <a:cxn ang="0">
                  <a:pos x="295" y="89"/>
                </a:cxn>
                <a:cxn ang="0">
                  <a:pos x="184" y="153"/>
                </a:cxn>
                <a:cxn ang="0">
                  <a:pos x="109" y="238"/>
                </a:cxn>
                <a:cxn ang="0">
                  <a:pos x="62" y="340"/>
                </a:cxn>
                <a:cxn ang="0">
                  <a:pos x="40" y="448"/>
                </a:cxn>
                <a:cxn ang="0">
                  <a:pos x="55" y="647"/>
                </a:cxn>
                <a:cxn ang="0">
                  <a:pos x="121" y="805"/>
                </a:cxn>
                <a:cxn ang="0">
                  <a:pos x="251" y="941"/>
                </a:cxn>
                <a:cxn ang="0">
                  <a:pos x="434" y="1017"/>
                </a:cxn>
                <a:cxn ang="0">
                  <a:pos x="592" y="1043"/>
                </a:cxn>
                <a:cxn ang="0">
                  <a:pos x="736" y="1045"/>
                </a:cxn>
                <a:cxn ang="0">
                  <a:pos x="890" y="1012"/>
                </a:cxn>
                <a:cxn ang="0">
                  <a:pos x="900" y="1005"/>
                </a:cxn>
              </a:cxnLst>
              <a:rect l="0" t="0" r="r" b="b"/>
              <a:pathLst>
                <a:path w="1336" h="1175">
                  <a:moveTo>
                    <a:pt x="1214" y="1175"/>
                  </a:moveTo>
                  <a:lnTo>
                    <a:pt x="1214" y="1175"/>
                  </a:lnTo>
                  <a:lnTo>
                    <a:pt x="1210" y="1175"/>
                  </a:lnTo>
                  <a:lnTo>
                    <a:pt x="1209" y="1175"/>
                  </a:lnTo>
                  <a:lnTo>
                    <a:pt x="1208" y="1175"/>
                  </a:lnTo>
                  <a:lnTo>
                    <a:pt x="1208" y="1175"/>
                  </a:lnTo>
                  <a:lnTo>
                    <a:pt x="1202" y="1174"/>
                  </a:lnTo>
                  <a:lnTo>
                    <a:pt x="1198" y="1173"/>
                  </a:lnTo>
                  <a:lnTo>
                    <a:pt x="1198" y="1173"/>
                  </a:lnTo>
                  <a:lnTo>
                    <a:pt x="1172" y="1162"/>
                  </a:lnTo>
                  <a:lnTo>
                    <a:pt x="1147" y="1152"/>
                  </a:lnTo>
                  <a:lnTo>
                    <a:pt x="1095" y="1131"/>
                  </a:lnTo>
                  <a:lnTo>
                    <a:pt x="1095" y="1131"/>
                  </a:lnTo>
                  <a:lnTo>
                    <a:pt x="1050" y="1113"/>
                  </a:lnTo>
                  <a:lnTo>
                    <a:pt x="1005" y="1095"/>
                  </a:lnTo>
                  <a:lnTo>
                    <a:pt x="982" y="1084"/>
                  </a:lnTo>
                  <a:lnTo>
                    <a:pt x="960" y="1073"/>
                  </a:lnTo>
                  <a:lnTo>
                    <a:pt x="938" y="1062"/>
                  </a:lnTo>
                  <a:lnTo>
                    <a:pt x="918" y="1048"/>
                  </a:lnTo>
                  <a:lnTo>
                    <a:pt x="911" y="1044"/>
                  </a:lnTo>
                  <a:lnTo>
                    <a:pt x="904" y="1048"/>
                  </a:lnTo>
                  <a:lnTo>
                    <a:pt x="904" y="1048"/>
                  </a:lnTo>
                  <a:lnTo>
                    <a:pt x="899" y="1051"/>
                  </a:lnTo>
                  <a:lnTo>
                    <a:pt x="899" y="1051"/>
                  </a:lnTo>
                  <a:lnTo>
                    <a:pt x="873" y="1061"/>
                  </a:lnTo>
                  <a:lnTo>
                    <a:pt x="847" y="1068"/>
                  </a:lnTo>
                  <a:lnTo>
                    <a:pt x="819" y="1075"/>
                  </a:lnTo>
                  <a:lnTo>
                    <a:pt x="789" y="1080"/>
                  </a:lnTo>
                  <a:lnTo>
                    <a:pt x="759" y="1084"/>
                  </a:lnTo>
                  <a:lnTo>
                    <a:pt x="728" y="1088"/>
                  </a:lnTo>
                  <a:lnTo>
                    <a:pt x="696" y="1090"/>
                  </a:lnTo>
                  <a:lnTo>
                    <a:pt x="664" y="1090"/>
                  </a:lnTo>
                  <a:lnTo>
                    <a:pt x="664" y="1090"/>
                  </a:lnTo>
                  <a:lnTo>
                    <a:pt x="620" y="1089"/>
                  </a:lnTo>
                  <a:lnTo>
                    <a:pt x="576" y="1086"/>
                  </a:lnTo>
                  <a:lnTo>
                    <a:pt x="531" y="1080"/>
                  </a:lnTo>
                  <a:lnTo>
                    <a:pt x="488" y="1073"/>
                  </a:lnTo>
                  <a:lnTo>
                    <a:pt x="445" y="1064"/>
                  </a:lnTo>
                  <a:lnTo>
                    <a:pt x="402" y="1052"/>
                  </a:lnTo>
                  <a:lnTo>
                    <a:pt x="361" y="1040"/>
                  </a:lnTo>
                  <a:lnTo>
                    <a:pt x="322" y="1026"/>
                  </a:lnTo>
                  <a:lnTo>
                    <a:pt x="322" y="1026"/>
                  </a:lnTo>
                  <a:lnTo>
                    <a:pt x="292" y="1012"/>
                  </a:lnTo>
                  <a:lnTo>
                    <a:pt x="263" y="997"/>
                  </a:lnTo>
                  <a:lnTo>
                    <a:pt x="235" y="980"/>
                  </a:lnTo>
                  <a:lnTo>
                    <a:pt x="209" y="962"/>
                  </a:lnTo>
                  <a:lnTo>
                    <a:pt x="184" y="942"/>
                  </a:lnTo>
                  <a:lnTo>
                    <a:pt x="161" y="920"/>
                  </a:lnTo>
                  <a:lnTo>
                    <a:pt x="138" y="898"/>
                  </a:lnTo>
                  <a:lnTo>
                    <a:pt x="117" y="873"/>
                  </a:lnTo>
                  <a:lnTo>
                    <a:pt x="99" y="847"/>
                  </a:lnTo>
                  <a:lnTo>
                    <a:pt x="81" y="820"/>
                  </a:lnTo>
                  <a:lnTo>
                    <a:pt x="66" y="792"/>
                  </a:lnTo>
                  <a:lnTo>
                    <a:pt x="51" y="762"/>
                  </a:lnTo>
                  <a:lnTo>
                    <a:pt x="39" y="732"/>
                  </a:lnTo>
                  <a:lnTo>
                    <a:pt x="28" y="700"/>
                  </a:lnTo>
                  <a:lnTo>
                    <a:pt x="19" y="668"/>
                  </a:lnTo>
                  <a:lnTo>
                    <a:pt x="12" y="634"/>
                  </a:lnTo>
                  <a:lnTo>
                    <a:pt x="12" y="634"/>
                  </a:lnTo>
                  <a:lnTo>
                    <a:pt x="8" y="609"/>
                  </a:lnTo>
                  <a:lnTo>
                    <a:pt x="5" y="582"/>
                  </a:lnTo>
                  <a:lnTo>
                    <a:pt x="2" y="554"/>
                  </a:lnTo>
                  <a:lnTo>
                    <a:pt x="1" y="524"/>
                  </a:lnTo>
                  <a:lnTo>
                    <a:pt x="0" y="492"/>
                  </a:lnTo>
                  <a:lnTo>
                    <a:pt x="1" y="459"/>
                  </a:lnTo>
                  <a:lnTo>
                    <a:pt x="4" y="424"/>
                  </a:lnTo>
                  <a:lnTo>
                    <a:pt x="9" y="389"/>
                  </a:lnTo>
                  <a:lnTo>
                    <a:pt x="16" y="354"/>
                  </a:lnTo>
                  <a:lnTo>
                    <a:pt x="21" y="337"/>
                  </a:lnTo>
                  <a:lnTo>
                    <a:pt x="26" y="320"/>
                  </a:lnTo>
                  <a:lnTo>
                    <a:pt x="33" y="303"/>
                  </a:lnTo>
                  <a:lnTo>
                    <a:pt x="39" y="285"/>
                  </a:lnTo>
                  <a:lnTo>
                    <a:pt x="46" y="267"/>
                  </a:lnTo>
                  <a:lnTo>
                    <a:pt x="54" y="251"/>
                  </a:lnTo>
                  <a:lnTo>
                    <a:pt x="64" y="234"/>
                  </a:lnTo>
                  <a:lnTo>
                    <a:pt x="74" y="218"/>
                  </a:lnTo>
                  <a:lnTo>
                    <a:pt x="84" y="201"/>
                  </a:lnTo>
                  <a:lnTo>
                    <a:pt x="97" y="185"/>
                  </a:lnTo>
                  <a:lnTo>
                    <a:pt x="109" y="169"/>
                  </a:lnTo>
                  <a:lnTo>
                    <a:pt x="123" y="154"/>
                  </a:lnTo>
                  <a:lnTo>
                    <a:pt x="138" y="139"/>
                  </a:lnTo>
                  <a:lnTo>
                    <a:pt x="153" y="125"/>
                  </a:lnTo>
                  <a:lnTo>
                    <a:pt x="153" y="125"/>
                  </a:lnTo>
                  <a:lnTo>
                    <a:pt x="167" y="114"/>
                  </a:lnTo>
                  <a:lnTo>
                    <a:pt x="180" y="103"/>
                  </a:lnTo>
                  <a:lnTo>
                    <a:pt x="195" y="94"/>
                  </a:lnTo>
                  <a:lnTo>
                    <a:pt x="209" y="86"/>
                  </a:lnTo>
                  <a:lnTo>
                    <a:pt x="224" y="76"/>
                  </a:lnTo>
                  <a:lnTo>
                    <a:pt x="239" y="69"/>
                  </a:lnTo>
                  <a:lnTo>
                    <a:pt x="255" y="62"/>
                  </a:lnTo>
                  <a:lnTo>
                    <a:pt x="270" y="56"/>
                  </a:lnTo>
                  <a:lnTo>
                    <a:pt x="303" y="43"/>
                  </a:lnTo>
                  <a:lnTo>
                    <a:pt x="336" y="34"/>
                  </a:lnTo>
                  <a:lnTo>
                    <a:pt x="369" y="26"/>
                  </a:lnTo>
                  <a:lnTo>
                    <a:pt x="403" y="20"/>
                  </a:lnTo>
                  <a:lnTo>
                    <a:pt x="439" y="14"/>
                  </a:lnTo>
                  <a:lnTo>
                    <a:pt x="473" y="11"/>
                  </a:lnTo>
                  <a:lnTo>
                    <a:pt x="507" y="8"/>
                  </a:lnTo>
                  <a:lnTo>
                    <a:pt x="541" y="6"/>
                  </a:lnTo>
                  <a:lnTo>
                    <a:pt x="607" y="5"/>
                  </a:lnTo>
                  <a:lnTo>
                    <a:pt x="669" y="5"/>
                  </a:lnTo>
                  <a:lnTo>
                    <a:pt x="700" y="5"/>
                  </a:lnTo>
                  <a:lnTo>
                    <a:pt x="700" y="5"/>
                  </a:lnTo>
                  <a:lnTo>
                    <a:pt x="704" y="5"/>
                  </a:lnTo>
                  <a:lnTo>
                    <a:pt x="708" y="6"/>
                  </a:lnTo>
                  <a:lnTo>
                    <a:pt x="711" y="7"/>
                  </a:lnTo>
                  <a:lnTo>
                    <a:pt x="714" y="7"/>
                  </a:lnTo>
                  <a:lnTo>
                    <a:pt x="714" y="7"/>
                  </a:lnTo>
                  <a:lnTo>
                    <a:pt x="732" y="4"/>
                  </a:lnTo>
                  <a:lnTo>
                    <a:pt x="749" y="2"/>
                  </a:lnTo>
                  <a:lnTo>
                    <a:pt x="768" y="1"/>
                  </a:lnTo>
                  <a:lnTo>
                    <a:pt x="787" y="0"/>
                  </a:lnTo>
                  <a:lnTo>
                    <a:pt x="787" y="0"/>
                  </a:lnTo>
                  <a:lnTo>
                    <a:pt x="803" y="0"/>
                  </a:lnTo>
                  <a:lnTo>
                    <a:pt x="821" y="1"/>
                  </a:lnTo>
                  <a:lnTo>
                    <a:pt x="856" y="5"/>
                  </a:lnTo>
                  <a:lnTo>
                    <a:pt x="891" y="11"/>
                  </a:lnTo>
                  <a:lnTo>
                    <a:pt x="926" y="21"/>
                  </a:lnTo>
                  <a:lnTo>
                    <a:pt x="960" y="31"/>
                  </a:lnTo>
                  <a:lnTo>
                    <a:pt x="994" y="43"/>
                  </a:lnTo>
                  <a:lnTo>
                    <a:pt x="1028" y="59"/>
                  </a:lnTo>
                  <a:lnTo>
                    <a:pt x="1060" y="75"/>
                  </a:lnTo>
                  <a:lnTo>
                    <a:pt x="1091" y="93"/>
                  </a:lnTo>
                  <a:lnTo>
                    <a:pt x="1121" y="112"/>
                  </a:lnTo>
                  <a:lnTo>
                    <a:pt x="1149" y="134"/>
                  </a:lnTo>
                  <a:lnTo>
                    <a:pt x="1175" y="156"/>
                  </a:lnTo>
                  <a:lnTo>
                    <a:pt x="1199" y="180"/>
                  </a:lnTo>
                  <a:lnTo>
                    <a:pt x="1210" y="192"/>
                  </a:lnTo>
                  <a:lnTo>
                    <a:pt x="1220" y="204"/>
                  </a:lnTo>
                  <a:lnTo>
                    <a:pt x="1230" y="217"/>
                  </a:lnTo>
                  <a:lnTo>
                    <a:pt x="1239" y="229"/>
                  </a:lnTo>
                  <a:lnTo>
                    <a:pt x="1247" y="243"/>
                  </a:lnTo>
                  <a:lnTo>
                    <a:pt x="1256" y="255"/>
                  </a:lnTo>
                  <a:lnTo>
                    <a:pt x="1256" y="255"/>
                  </a:lnTo>
                  <a:lnTo>
                    <a:pt x="1264" y="273"/>
                  </a:lnTo>
                  <a:lnTo>
                    <a:pt x="1272" y="290"/>
                  </a:lnTo>
                  <a:lnTo>
                    <a:pt x="1280" y="310"/>
                  </a:lnTo>
                  <a:lnTo>
                    <a:pt x="1289" y="328"/>
                  </a:lnTo>
                  <a:lnTo>
                    <a:pt x="1296" y="349"/>
                  </a:lnTo>
                  <a:lnTo>
                    <a:pt x="1302" y="370"/>
                  </a:lnTo>
                  <a:lnTo>
                    <a:pt x="1308" y="390"/>
                  </a:lnTo>
                  <a:lnTo>
                    <a:pt x="1314" y="412"/>
                  </a:lnTo>
                  <a:lnTo>
                    <a:pt x="1320" y="434"/>
                  </a:lnTo>
                  <a:lnTo>
                    <a:pt x="1324" y="456"/>
                  </a:lnTo>
                  <a:lnTo>
                    <a:pt x="1328" y="478"/>
                  </a:lnTo>
                  <a:lnTo>
                    <a:pt x="1331" y="501"/>
                  </a:lnTo>
                  <a:lnTo>
                    <a:pt x="1333" y="524"/>
                  </a:lnTo>
                  <a:lnTo>
                    <a:pt x="1335" y="547"/>
                  </a:lnTo>
                  <a:lnTo>
                    <a:pt x="1336" y="570"/>
                  </a:lnTo>
                  <a:lnTo>
                    <a:pt x="1336" y="593"/>
                  </a:lnTo>
                  <a:lnTo>
                    <a:pt x="1335" y="616"/>
                  </a:lnTo>
                  <a:lnTo>
                    <a:pt x="1334" y="638"/>
                  </a:lnTo>
                  <a:lnTo>
                    <a:pt x="1332" y="660"/>
                  </a:lnTo>
                  <a:lnTo>
                    <a:pt x="1328" y="683"/>
                  </a:lnTo>
                  <a:lnTo>
                    <a:pt x="1324" y="704"/>
                  </a:lnTo>
                  <a:lnTo>
                    <a:pt x="1319" y="726"/>
                  </a:lnTo>
                  <a:lnTo>
                    <a:pt x="1312" y="747"/>
                  </a:lnTo>
                  <a:lnTo>
                    <a:pt x="1305" y="767"/>
                  </a:lnTo>
                  <a:lnTo>
                    <a:pt x="1297" y="787"/>
                  </a:lnTo>
                  <a:lnTo>
                    <a:pt x="1288" y="806"/>
                  </a:lnTo>
                  <a:lnTo>
                    <a:pt x="1277" y="824"/>
                  </a:lnTo>
                  <a:lnTo>
                    <a:pt x="1266" y="842"/>
                  </a:lnTo>
                  <a:lnTo>
                    <a:pt x="1253" y="859"/>
                  </a:lnTo>
                  <a:lnTo>
                    <a:pt x="1239" y="875"/>
                  </a:lnTo>
                  <a:lnTo>
                    <a:pt x="1225" y="890"/>
                  </a:lnTo>
                  <a:lnTo>
                    <a:pt x="1208" y="904"/>
                  </a:lnTo>
                  <a:lnTo>
                    <a:pt x="1208" y="904"/>
                  </a:lnTo>
                  <a:lnTo>
                    <a:pt x="1204" y="907"/>
                  </a:lnTo>
                  <a:lnTo>
                    <a:pt x="1197" y="911"/>
                  </a:lnTo>
                  <a:lnTo>
                    <a:pt x="1197" y="918"/>
                  </a:lnTo>
                  <a:lnTo>
                    <a:pt x="1197" y="918"/>
                  </a:lnTo>
                  <a:lnTo>
                    <a:pt x="1198" y="937"/>
                  </a:lnTo>
                  <a:lnTo>
                    <a:pt x="1200" y="954"/>
                  </a:lnTo>
                  <a:lnTo>
                    <a:pt x="1205" y="990"/>
                  </a:lnTo>
                  <a:lnTo>
                    <a:pt x="1212" y="1026"/>
                  </a:lnTo>
                  <a:lnTo>
                    <a:pt x="1220" y="1061"/>
                  </a:lnTo>
                  <a:lnTo>
                    <a:pt x="1220" y="1061"/>
                  </a:lnTo>
                  <a:lnTo>
                    <a:pt x="1231" y="1104"/>
                  </a:lnTo>
                  <a:lnTo>
                    <a:pt x="1235" y="1127"/>
                  </a:lnTo>
                  <a:lnTo>
                    <a:pt x="1239" y="1150"/>
                  </a:lnTo>
                  <a:lnTo>
                    <a:pt x="1239" y="1150"/>
                  </a:lnTo>
                  <a:lnTo>
                    <a:pt x="1239" y="1154"/>
                  </a:lnTo>
                  <a:lnTo>
                    <a:pt x="1238" y="1159"/>
                  </a:lnTo>
                  <a:lnTo>
                    <a:pt x="1236" y="1163"/>
                  </a:lnTo>
                  <a:lnTo>
                    <a:pt x="1234" y="1167"/>
                  </a:lnTo>
                  <a:lnTo>
                    <a:pt x="1234" y="1167"/>
                  </a:lnTo>
                  <a:lnTo>
                    <a:pt x="1230" y="1170"/>
                  </a:lnTo>
                  <a:lnTo>
                    <a:pt x="1225" y="1173"/>
                  </a:lnTo>
                  <a:lnTo>
                    <a:pt x="1219" y="1175"/>
                  </a:lnTo>
                  <a:lnTo>
                    <a:pt x="1214" y="1175"/>
                  </a:lnTo>
                  <a:lnTo>
                    <a:pt x="1214" y="1175"/>
                  </a:lnTo>
                  <a:close/>
                  <a:moveTo>
                    <a:pt x="912" y="999"/>
                  </a:moveTo>
                  <a:lnTo>
                    <a:pt x="912" y="999"/>
                  </a:lnTo>
                  <a:lnTo>
                    <a:pt x="916" y="1000"/>
                  </a:lnTo>
                  <a:lnTo>
                    <a:pt x="920" y="1003"/>
                  </a:lnTo>
                  <a:lnTo>
                    <a:pt x="920" y="1003"/>
                  </a:lnTo>
                  <a:lnTo>
                    <a:pt x="944" y="1018"/>
                  </a:lnTo>
                  <a:lnTo>
                    <a:pt x="967" y="1032"/>
                  </a:lnTo>
                  <a:lnTo>
                    <a:pt x="992" y="1045"/>
                  </a:lnTo>
                  <a:lnTo>
                    <a:pt x="1017" y="1057"/>
                  </a:lnTo>
                  <a:lnTo>
                    <a:pt x="1043" y="1068"/>
                  </a:lnTo>
                  <a:lnTo>
                    <a:pt x="1069" y="1078"/>
                  </a:lnTo>
                  <a:lnTo>
                    <a:pt x="1119" y="1098"/>
                  </a:lnTo>
                  <a:lnTo>
                    <a:pt x="1119" y="1098"/>
                  </a:lnTo>
                  <a:lnTo>
                    <a:pt x="1173" y="1120"/>
                  </a:lnTo>
                  <a:lnTo>
                    <a:pt x="1195" y="1128"/>
                  </a:lnTo>
                  <a:lnTo>
                    <a:pt x="1189" y="1105"/>
                  </a:lnTo>
                  <a:lnTo>
                    <a:pt x="1189" y="1105"/>
                  </a:lnTo>
                  <a:lnTo>
                    <a:pt x="1181" y="1067"/>
                  </a:lnTo>
                  <a:lnTo>
                    <a:pt x="1181" y="1067"/>
                  </a:lnTo>
                  <a:lnTo>
                    <a:pt x="1172" y="1029"/>
                  </a:lnTo>
                  <a:lnTo>
                    <a:pt x="1165" y="990"/>
                  </a:lnTo>
                  <a:lnTo>
                    <a:pt x="1162" y="971"/>
                  </a:lnTo>
                  <a:lnTo>
                    <a:pt x="1158" y="951"/>
                  </a:lnTo>
                  <a:lnTo>
                    <a:pt x="1157" y="932"/>
                  </a:lnTo>
                  <a:lnTo>
                    <a:pt x="1156" y="912"/>
                  </a:lnTo>
                  <a:lnTo>
                    <a:pt x="1156" y="912"/>
                  </a:lnTo>
                  <a:lnTo>
                    <a:pt x="1156" y="907"/>
                  </a:lnTo>
                  <a:lnTo>
                    <a:pt x="1158" y="903"/>
                  </a:lnTo>
                  <a:lnTo>
                    <a:pt x="1161" y="899"/>
                  </a:lnTo>
                  <a:lnTo>
                    <a:pt x="1165" y="896"/>
                  </a:lnTo>
                  <a:lnTo>
                    <a:pt x="1170" y="893"/>
                  </a:lnTo>
                  <a:lnTo>
                    <a:pt x="1171" y="887"/>
                  </a:lnTo>
                  <a:lnTo>
                    <a:pt x="1171" y="887"/>
                  </a:lnTo>
                  <a:lnTo>
                    <a:pt x="1173" y="882"/>
                  </a:lnTo>
                  <a:lnTo>
                    <a:pt x="1177" y="878"/>
                  </a:lnTo>
                  <a:lnTo>
                    <a:pt x="1177" y="878"/>
                  </a:lnTo>
                  <a:lnTo>
                    <a:pt x="1193" y="864"/>
                  </a:lnTo>
                  <a:lnTo>
                    <a:pt x="1207" y="849"/>
                  </a:lnTo>
                  <a:lnTo>
                    <a:pt x="1220" y="833"/>
                  </a:lnTo>
                  <a:lnTo>
                    <a:pt x="1233" y="817"/>
                  </a:lnTo>
                  <a:lnTo>
                    <a:pt x="1243" y="799"/>
                  </a:lnTo>
                  <a:lnTo>
                    <a:pt x="1253" y="782"/>
                  </a:lnTo>
                  <a:lnTo>
                    <a:pt x="1262" y="762"/>
                  </a:lnTo>
                  <a:lnTo>
                    <a:pt x="1270" y="743"/>
                  </a:lnTo>
                  <a:lnTo>
                    <a:pt x="1276" y="723"/>
                  </a:lnTo>
                  <a:lnTo>
                    <a:pt x="1282" y="701"/>
                  </a:lnTo>
                  <a:lnTo>
                    <a:pt x="1287" y="681"/>
                  </a:lnTo>
                  <a:lnTo>
                    <a:pt x="1291" y="659"/>
                  </a:lnTo>
                  <a:lnTo>
                    <a:pt x="1294" y="636"/>
                  </a:lnTo>
                  <a:lnTo>
                    <a:pt x="1296" y="614"/>
                  </a:lnTo>
                  <a:lnTo>
                    <a:pt x="1297" y="592"/>
                  </a:lnTo>
                  <a:lnTo>
                    <a:pt x="1297" y="569"/>
                  </a:lnTo>
                  <a:lnTo>
                    <a:pt x="1296" y="546"/>
                  </a:lnTo>
                  <a:lnTo>
                    <a:pt x="1295" y="525"/>
                  </a:lnTo>
                  <a:lnTo>
                    <a:pt x="1293" y="502"/>
                  </a:lnTo>
                  <a:lnTo>
                    <a:pt x="1290" y="479"/>
                  </a:lnTo>
                  <a:lnTo>
                    <a:pt x="1286" y="457"/>
                  </a:lnTo>
                  <a:lnTo>
                    <a:pt x="1281" y="436"/>
                  </a:lnTo>
                  <a:lnTo>
                    <a:pt x="1276" y="414"/>
                  </a:lnTo>
                  <a:lnTo>
                    <a:pt x="1271" y="393"/>
                  </a:lnTo>
                  <a:lnTo>
                    <a:pt x="1265" y="373"/>
                  </a:lnTo>
                  <a:lnTo>
                    <a:pt x="1258" y="353"/>
                  </a:lnTo>
                  <a:lnTo>
                    <a:pt x="1250" y="334"/>
                  </a:lnTo>
                  <a:lnTo>
                    <a:pt x="1242" y="316"/>
                  </a:lnTo>
                  <a:lnTo>
                    <a:pt x="1233" y="298"/>
                  </a:lnTo>
                  <a:lnTo>
                    <a:pt x="1225" y="281"/>
                  </a:lnTo>
                  <a:lnTo>
                    <a:pt x="1214" y="265"/>
                  </a:lnTo>
                  <a:lnTo>
                    <a:pt x="1205" y="251"/>
                  </a:lnTo>
                  <a:lnTo>
                    <a:pt x="1205" y="251"/>
                  </a:lnTo>
                  <a:lnTo>
                    <a:pt x="1187" y="229"/>
                  </a:lnTo>
                  <a:lnTo>
                    <a:pt x="1169" y="208"/>
                  </a:lnTo>
                  <a:lnTo>
                    <a:pt x="1147" y="187"/>
                  </a:lnTo>
                  <a:lnTo>
                    <a:pt x="1124" y="168"/>
                  </a:lnTo>
                  <a:lnTo>
                    <a:pt x="1101" y="150"/>
                  </a:lnTo>
                  <a:lnTo>
                    <a:pt x="1075" y="132"/>
                  </a:lnTo>
                  <a:lnTo>
                    <a:pt x="1048" y="116"/>
                  </a:lnTo>
                  <a:lnTo>
                    <a:pt x="1020" y="101"/>
                  </a:lnTo>
                  <a:lnTo>
                    <a:pt x="991" y="88"/>
                  </a:lnTo>
                  <a:lnTo>
                    <a:pt x="962" y="75"/>
                  </a:lnTo>
                  <a:lnTo>
                    <a:pt x="932" y="65"/>
                  </a:lnTo>
                  <a:lnTo>
                    <a:pt x="902" y="56"/>
                  </a:lnTo>
                  <a:lnTo>
                    <a:pt x="872" y="49"/>
                  </a:lnTo>
                  <a:lnTo>
                    <a:pt x="843" y="44"/>
                  </a:lnTo>
                  <a:lnTo>
                    <a:pt x="815" y="41"/>
                  </a:lnTo>
                  <a:lnTo>
                    <a:pt x="786" y="39"/>
                  </a:lnTo>
                  <a:lnTo>
                    <a:pt x="786" y="39"/>
                  </a:lnTo>
                  <a:lnTo>
                    <a:pt x="765" y="40"/>
                  </a:lnTo>
                  <a:lnTo>
                    <a:pt x="744" y="42"/>
                  </a:lnTo>
                  <a:lnTo>
                    <a:pt x="725" y="45"/>
                  </a:lnTo>
                  <a:lnTo>
                    <a:pt x="705" y="49"/>
                  </a:lnTo>
                  <a:lnTo>
                    <a:pt x="705" y="49"/>
                  </a:lnTo>
                  <a:lnTo>
                    <a:pt x="700" y="50"/>
                  </a:lnTo>
                  <a:lnTo>
                    <a:pt x="700" y="50"/>
                  </a:lnTo>
                  <a:lnTo>
                    <a:pt x="695" y="49"/>
                  </a:lnTo>
                  <a:lnTo>
                    <a:pt x="690" y="47"/>
                  </a:lnTo>
                  <a:lnTo>
                    <a:pt x="686" y="45"/>
                  </a:lnTo>
                  <a:lnTo>
                    <a:pt x="686" y="45"/>
                  </a:lnTo>
                  <a:lnTo>
                    <a:pt x="633" y="44"/>
                  </a:lnTo>
                  <a:lnTo>
                    <a:pt x="633" y="44"/>
                  </a:lnTo>
                  <a:lnTo>
                    <a:pt x="575" y="45"/>
                  </a:lnTo>
                  <a:lnTo>
                    <a:pt x="516" y="47"/>
                  </a:lnTo>
                  <a:lnTo>
                    <a:pt x="488" y="49"/>
                  </a:lnTo>
                  <a:lnTo>
                    <a:pt x="459" y="52"/>
                  </a:lnTo>
                  <a:lnTo>
                    <a:pt x="430" y="56"/>
                  </a:lnTo>
                  <a:lnTo>
                    <a:pt x="402" y="60"/>
                  </a:lnTo>
                  <a:lnTo>
                    <a:pt x="374" y="65"/>
                  </a:lnTo>
                  <a:lnTo>
                    <a:pt x="348" y="71"/>
                  </a:lnTo>
                  <a:lnTo>
                    <a:pt x="321" y="79"/>
                  </a:lnTo>
                  <a:lnTo>
                    <a:pt x="295" y="89"/>
                  </a:lnTo>
                  <a:lnTo>
                    <a:pt x="270" y="99"/>
                  </a:lnTo>
                  <a:lnTo>
                    <a:pt x="245" y="111"/>
                  </a:lnTo>
                  <a:lnTo>
                    <a:pt x="223" y="125"/>
                  </a:lnTo>
                  <a:lnTo>
                    <a:pt x="200" y="140"/>
                  </a:lnTo>
                  <a:lnTo>
                    <a:pt x="200" y="140"/>
                  </a:lnTo>
                  <a:lnTo>
                    <a:pt x="184" y="153"/>
                  </a:lnTo>
                  <a:lnTo>
                    <a:pt x="169" y="165"/>
                  </a:lnTo>
                  <a:lnTo>
                    <a:pt x="156" y="179"/>
                  </a:lnTo>
                  <a:lnTo>
                    <a:pt x="142" y="193"/>
                  </a:lnTo>
                  <a:lnTo>
                    <a:pt x="131" y="208"/>
                  </a:lnTo>
                  <a:lnTo>
                    <a:pt x="119" y="223"/>
                  </a:lnTo>
                  <a:lnTo>
                    <a:pt x="109" y="238"/>
                  </a:lnTo>
                  <a:lnTo>
                    <a:pt x="99" y="254"/>
                  </a:lnTo>
                  <a:lnTo>
                    <a:pt x="90" y="271"/>
                  </a:lnTo>
                  <a:lnTo>
                    <a:pt x="82" y="287"/>
                  </a:lnTo>
                  <a:lnTo>
                    <a:pt x="74" y="305"/>
                  </a:lnTo>
                  <a:lnTo>
                    <a:pt x="68" y="321"/>
                  </a:lnTo>
                  <a:lnTo>
                    <a:pt x="62" y="340"/>
                  </a:lnTo>
                  <a:lnTo>
                    <a:pt x="56" y="357"/>
                  </a:lnTo>
                  <a:lnTo>
                    <a:pt x="52" y="375"/>
                  </a:lnTo>
                  <a:lnTo>
                    <a:pt x="48" y="393"/>
                  </a:lnTo>
                  <a:lnTo>
                    <a:pt x="45" y="412"/>
                  </a:lnTo>
                  <a:lnTo>
                    <a:pt x="42" y="431"/>
                  </a:lnTo>
                  <a:lnTo>
                    <a:pt x="40" y="448"/>
                  </a:lnTo>
                  <a:lnTo>
                    <a:pt x="39" y="467"/>
                  </a:lnTo>
                  <a:lnTo>
                    <a:pt x="38" y="504"/>
                  </a:lnTo>
                  <a:lnTo>
                    <a:pt x="39" y="541"/>
                  </a:lnTo>
                  <a:lnTo>
                    <a:pt x="43" y="577"/>
                  </a:lnTo>
                  <a:lnTo>
                    <a:pt x="48" y="612"/>
                  </a:lnTo>
                  <a:lnTo>
                    <a:pt x="55" y="647"/>
                  </a:lnTo>
                  <a:lnTo>
                    <a:pt x="65" y="679"/>
                  </a:lnTo>
                  <a:lnTo>
                    <a:pt x="65" y="679"/>
                  </a:lnTo>
                  <a:lnTo>
                    <a:pt x="77" y="713"/>
                  </a:lnTo>
                  <a:lnTo>
                    <a:pt x="90" y="745"/>
                  </a:lnTo>
                  <a:lnTo>
                    <a:pt x="105" y="776"/>
                  </a:lnTo>
                  <a:lnTo>
                    <a:pt x="121" y="805"/>
                  </a:lnTo>
                  <a:lnTo>
                    <a:pt x="139" y="831"/>
                  </a:lnTo>
                  <a:lnTo>
                    <a:pt x="159" y="856"/>
                  </a:lnTo>
                  <a:lnTo>
                    <a:pt x="179" y="880"/>
                  </a:lnTo>
                  <a:lnTo>
                    <a:pt x="201" y="902"/>
                  </a:lnTo>
                  <a:lnTo>
                    <a:pt x="225" y="922"/>
                  </a:lnTo>
                  <a:lnTo>
                    <a:pt x="251" y="941"/>
                  </a:lnTo>
                  <a:lnTo>
                    <a:pt x="277" y="957"/>
                  </a:lnTo>
                  <a:lnTo>
                    <a:pt x="305" y="973"/>
                  </a:lnTo>
                  <a:lnTo>
                    <a:pt x="335" y="986"/>
                  </a:lnTo>
                  <a:lnTo>
                    <a:pt x="367" y="998"/>
                  </a:lnTo>
                  <a:lnTo>
                    <a:pt x="400" y="1008"/>
                  </a:lnTo>
                  <a:lnTo>
                    <a:pt x="434" y="1017"/>
                  </a:lnTo>
                  <a:lnTo>
                    <a:pt x="434" y="1017"/>
                  </a:lnTo>
                  <a:lnTo>
                    <a:pt x="468" y="1025"/>
                  </a:lnTo>
                  <a:lnTo>
                    <a:pt x="500" y="1031"/>
                  </a:lnTo>
                  <a:lnTo>
                    <a:pt x="533" y="1036"/>
                  </a:lnTo>
                  <a:lnTo>
                    <a:pt x="562" y="1040"/>
                  </a:lnTo>
                  <a:lnTo>
                    <a:pt x="592" y="1043"/>
                  </a:lnTo>
                  <a:lnTo>
                    <a:pt x="622" y="1045"/>
                  </a:lnTo>
                  <a:lnTo>
                    <a:pt x="650" y="1046"/>
                  </a:lnTo>
                  <a:lnTo>
                    <a:pt x="678" y="1047"/>
                  </a:lnTo>
                  <a:lnTo>
                    <a:pt x="678" y="1047"/>
                  </a:lnTo>
                  <a:lnTo>
                    <a:pt x="707" y="1046"/>
                  </a:lnTo>
                  <a:lnTo>
                    <a:pt x="736" y="1045"/>
                  </a:lnTo>
                  <a:lnTo>
                    <a:pt x="764" y="1042"/>
                  </a:lnTo>
                  <a:lnTo>
                    <a:pt x="791" y="1038"/>
                  </a:lnTo>
                  <a:lnTo>
                    <a:pt x="817" y="1033"/>
                  </a:lnTo>
                  <a:lnTo>
                    <a:pt x="842" y="1028"/>
                  </a:lnTo>
                  <a:lnTo>
                    <a:pt x="866" y="1020"/>
                  </a:lnTo>
                  <a:lnTo>
                    <a:pt x="890" y="1012"/>
                  </a:lnTo>
                  <a:lnTo>
                    <a:pt x="890" y="1012"/>
                  </a:lnTo>
                  <a:lnTo>
                    <a:pt x="892" y="1011"/>
                  </a:lnTo>
                  <a:lnTo>
                    <a:pt x="895" y="1010"/>
                  </a:lnTo>
                  <a:lnTo>
                    <a:pt x="897" y="1007"/>
                  </a:lnTo>
                  <a:lnTo>
                    <a:pt x="897" y="1007"/>
                  </a:lnTo>
                  <a:lnTo>
                    <a:pt x="900" y="1005"/>
                  </a:lnTo>
                  <a:lnTo>
                    <a:pt x="903" y="1002"/>
                  </a:lnTo>
                  <a:lnTo>
                    <a:pt x="912" y="999"/>
                  </a:lnTo>
                  <a:lnTo>
                    <a:pt x="912" y="999"/>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44" name="Freeform 829"/>
            <p:cNvSpPr/>
            <p:nvPr/>
          </p:nvSpPr>
          <p:spPr bwMode="auto">
            <a:xfrm>
              <a:off x="6411913" y="1501775"/>
              <a:ext cx="71438" cy="65088"/>
            </a:xfrm>
            <a:custGeom>
              <a:avLst/>
              <a:gdLst/>
              <a:ahLst/>
              <a:cxnLst>
                <a:cxn ang="0">
                  <a:pos x="76" y="123"/>
                </a:cxn>
                <a:cxn ang="0">
                  <a:pos x="76" y="123"/>
                </a:cxn>
                <a:cxn ang="0">
                  <a:pos x="71" y="123"/>
                </a:cxn>
                <a:cxn ang="0">
                  <a:pos x="66" y="122"/>
                </a:cxn>
                <a:cxn ang="0">
                  <a:pos x="64" y="121"/>
                </a:cxn>
                <a:cxn ang="0">
                  <a:pos x="64" y="121"/>
                </a:cxn>
                <a:cxn ang="0">
                  <a:pos x="57" y="121"/>
                </a:cxn>
                <a:cxn ang="0">
                  <a:pos x="57" y="121"/>
                </a:cxn>
                <a:cxn ang="0">
                  <a:pos x="55" y="121"/>
                </a:cxn>
                <a:cxn ang="0">
                  <a:pos x="55" y="121"/>
                </a:cxn>
                <a:cxn ang="0">
                  <a:pos x="45" y="119"/>
                </a:cxn>
                <a:cxn ang="0">
                  <a:pos x="36" y="115"/>
                </a:cxn>
                <a:cxn ang="0">
                  <a:pos x="27" y="110"/>
                </a:cxn>
                <a:cxn ang="0">
                  <a:pos x="19" y="104"/>
                </a:cxn>
                <a:cxn ang="0">
                  <a:pos x="13" y="98"/>
                </a:cxn>
                <a:cxn ang="0">
                  <a:pos x="8" y="89"/>
                </a:cxn>
                <a:cxn ang="0">
                  <a:pos x="4" y="81"/>
                </a:cxn>
                <a:cxn ang="0">
                  <a:pos x="1" y="73"/>
                </a:cxn>
                <a:cxn ang="0">
                  <a:pos x="1" y="73"/>
                </a:cxn>
                <a:cxn ang="0">
                  <a:pos x="0" y="63"/>
                </a:cxn>
                <a:cxn ang="0">
                  <a:pos x="1" y="53"/>
                </a:cxn>
                <a:cxn ang="0">
                  <a:pos x="2" y="44"/>
                </a:cxn>
                <a:cxn ang="0">
                  <a:pos x="5" y="36"/>
                </a:cxn>
                <a:cxn ang="0">
                  <a:pos x="9" y="27"/>
                </a:cxn>
                <a:cxn ang="0">
                  <a:pos x="13" y="20"/>
                </a:cxn>
                <a:cxn ang="0">
                  <a:pos x="19" y="14"/>
                </a:cxn>
                <a:cxn ang="0">
                  <a:pos x="27" y="8"/>
                </a:cxn>
                <a:cxn ang="0">
                  <a:pos x="27" y="8"/>
                </a:cxn>
                <a:cxn ang="0">
                  <a:pos x="33" y="5"/>
                </a:cxn>
                <a:cxn ang="0">
                  <a:pos x="40" y="2"/>
                </a:cxn>
                <a:cxn ang="0">
                  <a:pos x="47" y="1"/>
                </a:cxn>
                <a:cxn ang="0">
                  <a:pos x="56" y="0"/>
                </a:cxn>
                <a:cxn ang="0">
                  <a:pos x="56" y="0"/>
                </a:cxn>
                <a:cxn ang="0">
                  <a:pos x="64" y="1"/>
                </a:cxn>
                <a:cxn ang="0">
                  <a:pos x="72" y="3"/>
                </a:cxn>
                <a:cxn ang="0">
                  <a:pos x="80" y="6"/>
                </a:cxn>
                <a:cxn ang="0">
                  <a:pos x="89" y="9"/>
                </a:cxn>
                <a:cxn ang="0">
                  <a:pos x="89" y="9"/>
                </a:cxn>
                <a:cxn ang="0">
                  <a:pos x="99" y="15"/>
                </a:cxn>
                <a:cxn ang="0">
                  <a:pos x="108" y="22"/>
                </a:cxn>
                <a:cxn ang="0">
                  <a:pos x="118" y="31"/>
                </a:cxn>
                <a:cxn ang="0">
                  <a:pos x="125" y="40"/>
                </a:cxn>
                <a:cxn ang="0">
                  <a:pos x="130" y="49"/>
                </a:cxn>
                <a:cxn ang="0">
                  <a:pos x="132" y="54"/>
                </a:cxn>
                <a:cxn ang="0">
                  <a:pos x="134" y="59"/>
                </a:cxn>
                <a:cxn ang="0">
                  <a:pos x="134" y="65"/>
                </a:cxn>
                <a:cxn ang="0">
                  <a:pos x="134" y="70"/>
                </a:cxn>
                <a:cxn ang="0">
                  <a:pos x="134" y="75"/>
                </a:cxn>
                <a:cxn ang="0">
                  <a:pos x="132" y="80"/>
                </a:cxn>
                <a:cxn ang="0">
                  <a:pos x="132" y="80"/>
                </a:cxn>
                <a:cxn ang="0">
                  <a:pos x="128" y="88"/>
                </a:cxn>
                <a:cxn ang="0">
                  <a:pos x="123" y="96"/>
                </a:cxn>
                <a:cxn ang="0">
                  <a:pos x="116" y="103"/>
                </a:cxn>
                <a:cxn ang="0">
                  <a:pos x="109" y="110"/>
                </a:cxn>
                <a:cxn ang="0">
                  <a:pos x="101" y="115"/>
                </a:cxn>
                <a:cxn ang="0">
                  <a:pos x="93" y="120"/>
                </a:cxn>
                <a:cxn ang="0">
                  <a:pos x="84" y="122"/>
                </a:cxn>
                <a:cxn ang="0">
                  <a:pos x="76" y="123"/>
                </a:cxn>
                <a:cxn ang="0">
                  <a:pos x="76" y="123"/>
                </a:cxn>
              </a:cxnLst>
              <a:rect l="0" t="0" r="r" b="b"/>
              <a:pathLst>
                <a:path w="134" h="123">
                  <a:moveTo>
                    <a:pt x="76" y="123"/>
                  </a:moveTo>
                  <a:lnTo>
                    <a:pt x="76" y="123"/>
                  </a:lnTo>
                  <a:lnTo>
                    <a:pt x="71" y="123"/>
                  </a:lnTo>
                  <a:lnTo>
                    <a:pt x="66" y="122"/>
                  </a:lnTo>
                  <a:lnTo>
                    <a:pt x="64" y="121"/>
                  </a:lnTo>
                  <a:lnTo>
                    <a:pt x="64" y="121"/>
                  </a:lnTo>
                  <a:lnTo>
                    <a:pt x="57" y="121"/>
                  </a:lnTo>
                  <a:lnTo>
                    <a:pt x="57" y="121"/>
                  </a:lnTo>
                  <a:lnTo>
                    <a:pt x="55" y="121"/>
                  </a:lnTo>
                  <a:lnTo>
                    <a:pt x="55" y="121"/>
                  </a:lnTo>
                  <a:lnTo>
                    <a:pt x="45" y="119"/>
                  </a:lnTo>
                  <a:lnTo>
                    <a:pt x="36" y="115"/>
                  </a:lnTo>
                  <a:lnTo>
                    <a:pt x="27" y="110"/>
                  </a:lnTo>
                  <a:lnTo>
                    <a:pt x="19" y="104"/>
                  </a:lnTo>
                  <a:lnTo>
                    <a:pt x="13" y="98"/>
                  </a:lnTo>
                  <a:lnTo>
                    <a:pt x="8" y="89"/>
                  </a:lnTo>
                  <a:lnTo>
                    <a:pt x="4" y="81"/>
                  </a:lnTo>
                  <a:lnTo>
                    <a:pt x="1" y="73"/>
                  </a:lnTo>
                  <a:lnTo>
                    <a:pt x="1" y="73"/>
                  </a:lnTo>
                  <a:lnTo>
                    <a:pt x="0" y="63"/>
                  </a:lnTo>
                  <a:lnTo>
                    <a:pt x="1" y="53"/>
                  </a:lnTo>
                  <a:lnTo>
                    <a:pt x="2" y="44"/>
                  </a:lnTo>
                  <a:lnTo>
                    <a:pt x="5" y="36"/>
                  </a:lnTo>
                  <a:lnTo>
                    <a:pt x="9" y="27"/>
                  </a:lnTo>
                  <a:lnTo>
                    <a:pt x="13" y="20"/>
                  </a:lnTo>
                  <a:lnTo>
                    <a:pt x="19" y="14"/>
                  </a:lnTo>
                  <a:lnTo>
                    <a:pt x="27" y="8"/>
                  </a:lnTo>
                  <a:lnTo>
                    <a:pt x="27" y="8"/>
                  </a:lnTo>
                  <a:lnTo>
                    <a:pt x="33" y="5"/>
                  </a:lnTo>
                  <a:lnTo>
                    <a:pt x="40" y="2"/>
                  </a:lnTo>
                  <a:lnTo>
                    <a:pt x="47" y="1"/>
                  </a:lnTo>
                  <a:lnTo>
                    <a:pt x="56" y="0"/>
                  </a:lnTo>
                  <a:lnTo>
                    <a:pt x="56" y="0"/>
                  </a:lnTo>
                  <a:lnTo>
                    <a:pt x="64" y="1"/>
                  </a:lnTo>
                  <a:lnTo>
                    <a:pt x="72" y="3"/>
                  </a:lnTo>
                  <a:lnTo>
                    <a:pt x="80" y="6"/>
                  </a:lnTo>
                  <a:lnTo>
                    <a:pt x="89" y="9"/>
                  </a:lnTo>
                  <a:lnTo>
                    <a:pt x="89" y="9"/>
                  </a:lnTo>
                  <a:lnTo>
                    <a:pt x="99" y="15"/>
                  </a:lnTo>
                  <a:lnTo>
                    <a:pt x="108" y="22"/>
                  </a:lnTo>
                  <a:lnTo>
                    <a:pt x="118" y="31"/>
                  </a:lnTo>
                  <a:lnTo>
                    <a:pt x="125" y="40"/>
                  </a:lnTo>
                  <a:lnTo>
                    <a:pt x="130" y="49"/>
                  </a:lnTo>
                  <a:lnTo>
                    <a:pt x="132" y="54"/>
                  </a:lnTo>
                  <a:lnTo>
                    <a:pt x="134" y="59"/>
                  </a:lnTo>
                  <a:lnTo>
                    <a:pt x="134" y="65"/>
                  </a:lnTo>
                  <a:lnTo>
                    <a:pt x="134" y="70"/>
                  </a:lnTo>
                  <a:lnTo>
                    <a:pt x="134" y="75"/>
                  </a:lnTo>
                  <a:lnTo>
                    <a:pt x="132" y="80"/>
                  </a:lnTo>
                  <a:lnTo>
                    <a:pt x="132" y="80"/>
                  </a:lnTo>
                  <a:lnTo>
                    <a:pt x="128" y="88"/>
                  </a:lnTo>
                  <a:lnTo>
                    <a:pt x="123" y="96"/>
                  </a:lnTo>
                  <a:lnTo>
                    <a:pt x="116" y="103"/>
                  </a:lnTo>
                  <a:lnTo>
                    <a:pt x="109" y="110"/>
                  </a:lnTo>
                  <a:lnTo>
                    <a:pt x="101" y="115"/>
                  </a:lnTo>
                  <a:lnTo>
                    <a:pt x="93" y="120"/>
                  </a:lnTo>
                  <a:lnTo>
                    <a:pt x="84" y="122"/>
                  </a:lnTo>
                  <a:lnTo>
                    <a:pt x="76" y="123"/>
                  </a:lnTo>
                  <a:lnTo>
                    <a:pt x="76" y="123"/>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45" name="Freeform 830"/>
            <p:cNvSpPr/>
            <p:nvPr/>
          </p:nvSpPr>
          <p:spPr bwMode="auto">
            <a:xfrm>
              <a:off x="6535738" y="1511300"/>
              <a:ext cx="63500" cy="57150"/>
            </a:xfrm>
            <a:custGeom>
              <a:avLst/>
              <a:gdLst/>
              <a:ahLst/>
              <a:cxnLst>
                <a:cxn ang="0">
                  <a:pos x="66" y="110"/>
                </a:cxn>
                <a:cxn ang="0">
                  <a:pos x="46" y="106"/>
                </a:cxn>
                <a:cxn ang="0">
                  <a:pos x="44" y="106"/>
                </a:cxn>
                <a:cxn ang="0">
                  <a:pos x="42" y="106"/>
                </a:cxn>
                <a:cxn ang="0">
                  <a:pos x="38" y="106"/>
                </a:cxn>
                <a:cxn ang="0">
                  <a:pos x="33" y="104"/>
                </a:cxn>
                <a:cxn ang="0">
                  <a:pos x="29" y="100"/>
                </a:cxn>
                <a:cxn ang="0">
                  <a:pos x="28" y="99"/>
                </a:cxn>
                <a:cxn ang="0">
                  <a:pos x="11" y="83"/>
                </a:cxn>
                <a:cxn ang="0">
                  <a:pos x="1" y="62"/>
                </a:cxn>
                <a:cxn ang="0">
                  <a:pos x="0" y="52"/>
                </a:cxn>
                <a:cxn ang="0">
                  <a:pos x="3" y="33"/>
                </a:cxn>
                <a:cxn ang="0">
                  <a:pos x="7" y="26"/>
                </a:cxn>
                <a:cxn ang="0">
                  <a:pos x="15" y="18"/>
                </a:cxn>
                <a:cxn ang="0">
                  <a:pos x="35" y="5"/>
                </a:cxn>
                <a:cxn ang="0">
                  <a:pos x="49" y="1"/>
                </a:cxn>
                <a:cxn ang="0">
                  <a:pos x="58" y="0"/>
                </a:cxn>
                <a:cxn ang="0">
                  <a:pos x="61" y="0"/>
                </a:cxn>
                <a:cxn ang="0">
                  <a:pos x="63" y="0"/>
                </a:cxn>
                <a:cxn ang="0">
                  <a:pos x="80" y="1"/>
                </a:cxn>
                <a:cxn ang="0">
                  <a:pos x="89" y="4"/>
                </a:cxn>
                <a:cxn ang="0">
                  <a:pos x="102" y="11"/>
                </a:cxn>
                <a:cxn ang="0">
                  <a:pos x="112" y="21"/>
                </a:cxn>
                <a:cxn ang="0">
                  <a:pos x="119" y="35"/>
                </a:cxn>
                <a:cxn ang="0">
                  <a:pos x="120" y="43"/>
                </a:cxn>
                <a:cxn ang="0">
                  <a:pos x="120" y="60"/>
                </a:cxn>
                <a:cxn ang="0">
                  <a:pos x="116" y="76"/>
                </a:cxn>
                <a:cxn ang="0">
                  <a:pos x="109" y="91"/>
                </a:cxn>
                <a:cxn ang="0">
                  <a:pos x="99" y="100"/>
                </a:cxn>
                <a:cxn ang="0">
                  <a:pos x="99" y="103"/>
                </a:cxn>
                <a:cxn ang="0">
                  <a:pos x="93" y="105"/>
                </a:cxn>
                <a:cxn ang="0">
                  <a:pos x="85" y="109"/>
                </a:cxn>
                <a:cxn ang="0">
                  <a:pos x="76" y="109"/>
                </a:cxn>
                <a:cxn ang="0">
                  <a:pos x="66" y="110"/>
                </a:cxn>
              </a:cxnLst>
              <a:rect l="0" t="0" r="r" b="b"/>
              <a:pathLst>
                <a:path w="121" h="110">
                  <a:moveTo>
                    <a:pt x="66" y="110"/>
                  </a:moveTo>
                  <a:lnTo>
                    <a:pt x="66" y="110"/>
                  </a:lnTo>
                  <a:lnTo>
                    <a:pt x="56" y="109"/>
                  </a:lnTo>
                  <a:lnTo>
                    <a:pt x="46" y="106"/>
                  </a:lnTo>
                  <a:lnTo>
                    <a:pt x="46" y="106"/>
                  </a:lnTo>
                  <a:lnTo>
                    <a:pt x="44" y="106"/>
                  </a:lnTo>
                  <a:lnTo>
                    <a:pt x="42" y="106"/>
                  </a:lnTo>
                  <a:lnTo>
                    <a:pt x="42" y="106"/>
                  </a:lnTo>
                  <a:lnTo>
                    <a:pt x="38" y="106"/>
                  </a:lnTo>
                  <a:lnTo>
                    <a:pt x="38" y="106"/>
                  </a:lnTo>
                  <a:lnTo>
                    <a:pt x="36" y="105"/>
                  </a:lnTo>
                  <a:lnTo>
                    <a:pt x="33" y="104"/>
                  </a:lnTo>
                  <a:lnTo>
                    <a:pt x="29" y="100"/>
                  </a:lnTo>
                  <a:lnTo>
                    <a:pt x="29" y="100"/>
                  </a:lnTo>
                  <a:lnTo>
                    <a:pt x="28" y="99"/>
                  </a:lnTo>
                  <a:lnTo>
                    <a:pt x="28" y="99"/>
                  </a:lnTo>
                  <a:lnTo>
                    <a:pt x="18" y="92"/>
                  </a:lnTo>
                  <a:lnTo>
                    <a:pt x="11" y="83"/>
                  </a:lnTo>
                  <a:lnTo>
                    <a:pt x="4" y="73"/>
                  </a:lnTo>
                  <a:lnTo>
                    <a:pt x="1" y="62"/>
                  </a:lnTo>
                  <a:lnTo>
                    <a:pt x="1" y="62"/>
                  </a:lnTo>
                  <a:lnTo>
                    <a:pt x="0" y="52"/>
                  </a:lnTo>
                  <a:lnTo>
                    <a:pt x="0" y="42"/>
                  </a:lnTo>
                  <a:lnTo>
                    <a:pt x="3" y="33"/>
                  </a:lnTo>
                  <a:lnTo>
                    <a:pt x="7" y="26"/>
                  </a:lnTo>
                  <a:lnTo>
                    <a:pt x="7" y="26"/>
                  </a:lnTo>
                  <a:lnTo>
                    <a:pt x="11" y="21"/>
                  </a:lnTo>
                  <a:lnTo>
                    <a:pt x="15" y="18"/>
                  </a:lnTo>
                  <a:lnTo>
                    <a:pt x="24" y="10"/>
                  </a:lnTo>
                  <a:lnTo>
                    <a:pt x="35" y="5"/>
                  </a:lnTo>
                  <a:lnTo>
                    <a:pt x="49" y="1"/>
                  </a:lnTo>
                  <a:lnTo>
                    <a:pt x="49" y="1"/>
                  </a:lnTo>
                  <a:lnTo>
                    <a:pt x="54" y="0"/>
                  </a:lnTo>
                  <a:lnTo>
                    <a:pt x="58" y="0"/>
                  </a:lnTo>
                  <a:lnTo>
                    <a:pt x="58" y="0"/>
                  </a:lnTo>
                  <a:lnTo>
                    <a:pt x="61" y="0"/>
                  </a:lnTo>
                  <a:lnTo>
                    <a:pt x="63" y="0"/>
                  </a:lnTo>
                  <a:lnTo>
                    <a:pt x="63" y="0"/>
                  </a:lnTo>
                  <a:lnTo>
                    <a:pt x="71" y="0"/>
                  </a:lnTo>
                  <a:lnTo>
                    <a:pt x="80" y="1"/>
                  </a:lnTo>
                  <a:lnTo>
                    <a:pt x="80" y="1"/>
                  </a:lnTo>
                  <a:lnTo>
                    <a:pt x="89" y="4"/>
                  </a:lnTo>
                  <a:lnTo>
                    <a:pt x="96" y="7"/>
                  </a:lnTo>
                  <a:lnTo>
                    <a:pt x="102" y="11"/>
                  </a:lnTo>
                  <a:lnTo>
                    <a:pt x="108" y="16"/>
                  </a:lnTo>
                  <a:lnTo>
                    <a:pt x="112" y="21"/>
                  </a:lnTo>
                  <a:lnTo>
                    <a:pt x="115" y="25"/>
                  </a:lnTo>
                  <a:lnTo>
                    <a:pt x="119" y="35"/>
                  </a:lnTo>
                  <a:lnTo>
                    <a:pt x="119" y="35"/>
                  </a:lnTo>
                  <a:lnTo>
                    <a:pt x="120" y="43"/>
                  </a:lnTo>
                  <a:lnTo>
                    <a:pt x="121" y="52"/>
                  </a:lnTo>
                  <a:lnTo>
                    <a:pt x="120" y="60"/>
                  </a:lnTo>
                  <a:lnTo>
                    <a:pt x="119" y="68"/>
                  </a:lnTo>
                  <a:lnTo>
                    <a:pt x="116" y="76"/>
                  </a:lnTo>
                  <a:lnTo>
                    <a:pt x="113" y="84"/>
                  </a:lnTo>
                  <a:lnTo>
                    <a:pt x="109" y="91"/>
                  </a:lnTo>
                  <a:lnTo>
                    <a:pt x="104" y="97"/>
                  </a:lnTo>
                  <a:lnTo>
                    <a:pt x="99" y="100"/>
                  </a:lnTo>
                  <a:lnTo>
                    <a:pt x="99" y="103"/>
                  </a:lnTo>
                  <a:lnTo>
                    <a:pt x="99" y="103"/>
                  </a:lnTo>
                  <a:lnTo>
                    <a:pt x="97" y="103"/>
                  </a:lnTo>
                  <a:lnTo>
                    <a:pt x="93" y="105"/>
                  </a:lnTo>
                  <a:lnTo>
                    <a:pt x="93" y="105"/>
                  </a:lnTo>
                  <a:lnTo>
                    <a:pt x="85" y="109"/>
                  </a:lnTo>
                  <a:lnTo>
                    <a:pt x="77" y="109"/>
                  </a:lnTo>
                  <a:lnTo>
                    <a:pt x="76" y="109"/>
                  </a:lnTo>
                  <a:lnTo>
                    <a:pt x="76" y="109"/>
                  </a:lnTo>
                  <a:lnTo>
                    <a:pt x="66" y="110"/>
                  </a:lnTo>
                  <a:lnTo>
                    <a:pt x="66" y="110"/>
                  </a:lnTo>
                  <a:close/>
                </a:path>
              </a:pathLst>
            </a:custGeom>
            <a:grpFill/>
            <a:ln w="9525">
              <a:noFill/>
              <a:round/>
            </a:ln>
          </p:spPr>
          <p:txBody>
            <a:bodyPr vert="horz" wrap="square" lIns="121920" tIns="60960" rIns="121920" bIns="60960" numCol="1" anchor="t" anchorCtr="0" compatLnSpc="1"/>
            <a:lstStyle/>
            <a:p>
              <a:endParaRPr lang="zh-CN" altLang="en-US" sz="2400"/>
            </a:p>
          </p:txBody>
        </p:sp>
        <p:sp>
          <p:nvSpPr>
            <p:cNvPr id="146" name="Freeform 831"/>
            <p:cNvSpPr/>
            <p:nvPr/>
          </p:nvSpPr>
          <p:spPr bwMode="auto">
            <a:xfrm>
              <a:off x="6656388" y="1506538"/>
              <a:ext cx="73025" cy="68263"/>
            </a:xfrm>
            <a:custGeom>
              <a:avLst/>
              <a:gdLst/>
              <a:ahLst/>
              <a:cxnLst>
                <a:cxn ang="0">
                  <a:pos x="62" y="128"/>
                </a:cxn>
                <a:cxn ang="0">
                  <a:pos x="46" y="124"/>
                </a:cxn>
                <a:cxn ang="0">
                  <a:pos x="42" y="122"/>
                </a:cxn>
                <a:cxn ang="0">
                  <a:pos x="30" y="109"/>
                </a:cxn>
                <a:cxn ang="0">
                  <a:pos x="18" y="85"/>
                </a:cxn>
                <a:cxn ang="0">
                  <a:pos x="15" y="79"/>
                </a:cxn>
                <a:cxn ang="0">
                  <a:pos x="11" y="75"/>
                </a:cxn>
                <a:cxn ang="0">
                  <a:pos x="4" y="64"/>
                </a:cxn>
                <a:cxn ang="0">
                  <a:pos x="0" y="51"/>
                </a:cxn>
                <a:cxn ang="0">
                  <a:pos x="3" y="39"/>
                </a:cxn>
                <a:cxn ang="0">
                  <a:pos x="6" y="34"/>
                </a:cxn>
                <a:cxn ang="0">
                  <a:pos x="18" y="20"/>
                </a:cxn>
                <a:cxn ang="0">
                  <a:pos x="35" y="10"/>
                </a:cxn>
                <a:cxn ang="0">
                  <a:pos x="53" y="3"/>
                </a:cxn>
                <a:cxn ang="0">
                  <a:pos x="72" y="0"/>
                </a:cxn>
                <a:cxn ang="0">
                  <a:pos x="80" y="1"/>
                </a:cxn>
                <a:cxn ang="0">
                  <a:pos x="94" y="6"/>
                </a:cxn>
                <a:cxn ang="0">
                  <a:pos x="102" y="13"/>
                </a:cxn>
                <a:cxn ang="0">
                  <a:pos x="105" y="14"/>
                </a:cxn>
                <a:cxn ang="0">
                  <a:pos x="114" y="18"/>
                </a:cxn>
                <a:cxn ang="0">
                  <a:pos x="122" y="26"/>
                </a:cxn>
                <a:cxn ang="0">
                  <a:pos x="135" y="45"/>
                </a:cxn>
                <a:cxn ang="0">
                  <a:pos x="138" y="56"/>
                </a:cxn>
                <a:cxn ang="0">
                  <a:pos x="139" y="70"/>
                </a:cxn>
                <a:cxn ang="0">
                  <a:pos x="136" y="81"/>
                </a:cxn>
                <a:cxn ang="0">
                  <a:pos x="134" y="86"/>
                </a:cxn>
                <a:cxn ang="0">
                  <a:pos x="120" y="98"/>
                </a:cxn>
                <a:cxn ang="0">
                  <a:pos x="104" y="104"/>
                </a:cxn>
                <a:cxn ang="0">
                  <a:pos x="96" y="109"/>
                </a:cxn>
                <a:cxn ang="0">
                  <a:pos x="90" y="116"/>
                </a:cxn>
                <a:cxn ang="0">
                  <a:pos x="84" y="121"/>
                </a:cxn>
                <a:cxn ang="0">
                  <a:pos x="70" y="128"/>
                </a:cxn>
                <a:cxn ang="0">
                  <a:pos x="62" y="128"/>
                </a:cxn>
              </a:cxnLst>
              <a:rect l="0" t="0" r="r" b="b"/>
              <a:pathLst>
                <a:path w="139" h="128">
                  <a:moveTo>
                    <a:pt x="62" y="128"/>
                  </a:moveTo>
                  <a:lnTo>
                    <a:pt x="62" y="128"/>
                  </a:lnTo>
                  <a:lnTo>
                    <a:pt x="54" y="127"/>
                  </a:lnTo>
                  <a:lnTo>
                    <a:pt x="46" y="124"/>
                  </a:lnTo>
                  <a:lnTo>
                    <a:pt x="46" y="124"/>
                  </a:lnTo>
                  <a:lnTo>
                    <a:pt x="42" y="122"/>
                  </a:lnTo>
                  <a:lnTo>
                    <a:pt x="38" y="118"/>
                  </a:lnTo>
                  <a:lnTo>
                    <a:pt x="30" y="109"/>
                  </a:lnTo>
                  <a:lnTo>
                    <a:pt x="24" y="98"/>
                  </a:lnTo>
                  <a:lnTo>
                    <a:pt x="18" y="85"/>
                  </a:lnTo>
                  <a:lnTo>
                    <a:pt x="17" y="81"/>
                  </a:lnTo>
                  <a:lnTo>
                    <a:pt x="15" y="79"/>
                  </a:lnTo>
                  <a:lnTo>
                    <a:pt x="15" y="79"/>
                  </a:lnTo>
                  <a:lnTo>
                    <a:pt x="11" y="75"/>
                  </a:lnTo>
                  <a:lnTo>
                    <a:pt x="7" y="70"/>
                  </a:lnTo>
                  <a:lnTo>
                    <a:pt x="4" y="64"/>
                  </a:lnTo>
                  <a:lnTo>
                    <a:pt x="2" y="58"/>
                  </a:lnTo>
                  <a:lnTo>
                    <a:pt x="0" y="51"/>
                  </a:lnTo>
                  <a:lnTo>
                    <a:pt x="0" y="45"/>
                  </a:lnTo>
                  <a:lnTo>
                    <a:pt x="3" y="39"/>
                  </a:lnTo>
                  <a:lnTo>
                    <a:pt x="6" y="34"/>
                  </a:lnTo>
                  <a:lnTo>
                    <a:pt x="6" y="34"/>
                  </a:lnTo>
                  <a:lnTo>
                    <a:pt x="11" y="27"/>
                  </a:lnTo>
                  <a:lnTo>
                    <a:pt x="18" y="20"/>
                  </a:lnTo>
                  <a:lnTo>
                    <a:pt x="26" y="15"/>
                  </a:lnTo>
                  <a:lnTo>
                    <a:pt x="35" y="10"/>
                  </a:lnTo>
                  <a:lnTo>
                    <a:pt x="44" y="6"/>
                  </a:lnTo>
                  <a:lnTo>
                    <a:pt x="53" y="3"/>
                  </a:lnTo>
                  <a:lnTo>
                    <a:pt x="62" y="1"/>
                  </a:lnTo>
                  <a:lnTo>
                    <a:pt x="72" y="0"/>
                  </a:lnTo>
                  <a:lnTo>
                    <a:pt x="72" y="0"/>
                  </a:lnTo>
                  <a:lnTo>
                    <a:pt x="80" y="1"/>
                  </a:lnTo>
                  <a:lnTo>
                    <a:pt x="87" y="3"/>
                  </a:lnTo>
                  <a:lnTo>
                    <a:pt x="94" y="6"/>
                  </a:lnTo>
                  <a:lnTo>
                    <a:pt x="100" y="11"/>
                  </a:lnTo>
                  <a:lnTo>
                    <a:pt x="102" y="13"/>
                  </a:lnTo>
                  <a:lnTo>
                    <a:pt x="105" y="14"/>
                  </a:lnTo>
                  <a:lnTo>
                    <a:pt x="105" y="14"/>
                  </a:lnTo>
                  <a:lnTo>
                    <a:pt x="114" y="18"/>
                  </a:lnTo>
                  <a:lnTo>
                    <a:pt x="114" y="18"/>
                  </a:lnTo>
                  <a:lnTo>
                    <a:pt x="118" y="22"/>
                  </a:lnTo>
                  <a:lnTo>
                    <a:pt x="122" y="26"/>
                  </a:lnTo>
                  <a:lnTo>
                    <a:pt x="130" y="35"/>
                  </a:lnTo>
                  <a:lnTo>
                    <a:pt x="135" y="45"/>
                  </a:lnTo>
                  <a:lnTo>
                    <a:pt x="138" y="56"/>
                  </a:lnTo>
                  <a:lnTo>
                    <a:pt x="138" y="56"/>
                  </a:lnTo>
                  <a:lnTo>
                    <a:pt x="139" y="63"/>
                  </a:lnTo>
                  <a:lnTo>
                    <a:pt x="139" y="70"/>
                  </a:lnTo>
                  <a:lnTo>
                    <a:pt x="137" y="78"/>
                  </a:lnTo>
                  <a:lnTo>
                    <a:pt x="136" y="81"/>
                  </a:lnTo>
                  <a:lnTo>
                    <a:pt x="134" y="86"/>
                  </a:lnTo>
                  <a:lnTo>
                    <a:pt x="134" y="86"/>
                  </a:lnTo>
                  <a:lnTo>
                    <a:pt x="128" y="92"/>
                  </a:lnTo>
                  <a:lnTo>
                    <a:pt x="120" y="98"/>
                  </a:lnTo>
                  <a:lnTo>
                    <a:pt x="113" y="101"/>
                  </a:lnTo>
                  <a:lnTo>
                    <a:pt x="104" y="104"/>
                  </a:lnTo>
                  <a:lnTo>
                    <a:pt x="99" y="105"/>
                  </a:lnTo>
                  <a:lnTo>
                    <a:pt x="96" y="109"/>
                  </a:lnTo>
                  <a:lnTo>
                    <a:pt x="96" y="109"/>
                  </a:lnTo>
                  <a:lnTo>
                    <a:pt x="90" y="116"/>
                  </a:lnTo>
                  <a:lnTo>
                    <a:pt x="90" y="116"/>
                  </a:lnTo>
                  <a:lnTo>
                    <a:pt x="84" y="121"/>
                  </a:lnTo>
                  <a:lnTo>
                    <a:pt x="78" y="125"/>
                  </a:lnTo>
                  <a:lnTo>
                    <a:pt x="70" y="128"/>
                  </a:lnTo>
                  <a:lnTo>
                    <a:pt x="62" y="128"/>
                  </a:lnTo>
                  <a:lnTo>
                    <a:pt x="62" y="128"/>
                  </a:lnTo>
                  <a:close/>
                </a:path>
              </a:pathLst>
            </a:custGeom>
            <a:grpFill/>
            <a:ln w="9525">
              <a:noFill/>
              <a:round/>
            </a:ln>
          </p:spPr>
          <p:txBody>
            <a:bodyPr vert="horz" wrap="square" lIns="121920" tIns="60960" rIns="121920" bIns="60960" numCol="1" anchor="t" anchorCtr="0" compatLnSpc="1"/>
            <a:lstStyle/>
            <a:p>
              <a:endParaRPr lang="zh-CN" altLang="en-US" sz="2400"/>
            </a:p>
          </p:txBody>
        </p:sp>
      </p:grpSp>
      <p:sp>
        <p:nvSpPr>
          <p:cNvPr id="147" name="文本框 146"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1223645" y="3195320"/>
            <a:ext cx="2288540" cy="1187450"/>
          </a:xfrm>
          <a:prstGeom prst="rect">
            <a:avLst/>
          </a:prstGeom>
          <a:noFill/>
          <a:effectLst/>
        </p:spPr>
        <p:txBody>
          <a:bodyPr wrap="square" rtlCol="0">
            <a:spAutoFit/>
          </a:bodyPr>
          <a:lstStyle/>
          <a:p>
            <a:pPr algn="ctr"/>
            <a:r>
              <a:rPr lang="en-US" altLang="zh-CN" sz="2400" dirty="0">
                <a:solidFill>
                  <a:srgbClr val="FFAD02"/>
                </a:solidFill>
                <a:latin typeface="微软雅黑" panose="020B0503020204020204" pitchFamily="34" charset="-122"/>
                <a:ea typeface="微软雅黑" panose="020B0503020204020204" pitchFamily="34" charset="-122"/>
              </a:rPr>
              <a:t>01</a:t>
            </a:r>
            <a:endParaRPr lang="en-US" altLang="zh-CN" sz="2400" dirty="0">
              <a:solidFill>
                <a:srgbClr val="FFAD02"/>
              </a:solidFill>
              <a:latin typeface="微软雅黑" panose="020B0503020204020204" pitchFamily="34" charset="-122"/>
              <a:ea typeface="微软雅黑" panose="020B0503020204020204" pitchFamily="34" charset="-122"/>
            </a:endParaRPr>
          </a:p>
          <a:p>
            <a:pPr algn="l">
              <a:lnSpc>
                <a:spcPct val="150000"/>
              </a:lnSpc>
            </a:pPr>
            <a:r>
              <a:rPr lang="zh-CN" sz="1050" dirty="0">
                <a:solidFill>
                  <a:srgbClr val="000000"/>
                </a:solidFill>
                <a:latin typeface="微软雅黑" panose="020B0503020204020204" pitchFamily="34" charset="-122"/>
                <a:ea typeface="微软雅黑" panose="020B0503020204020204" pitchFamily="34" charset="-122"/>
              </a:rPr>
              <a:t>收拾好寝室行李，带走贵重物品，提前预定车票，按时回家</a:t>
            </a:r>
            <a:endParaRPr lang="zh-CN" sz="1050" dirty="0">
              <a:solidFill>
                <a:srgbClr val="000000"/>
              </a:solidFill>
              <a:latin typeface="微软雅黑" panose="020B0503020204020204" pitchFamily="34" charset="-122"/>
              <a:ea typeface="微软雅黑" panose="020B0503020204020204" pitchFamily="34" charset="-122"/>
            </a:endParaRPr>
          </a:p>
          <a:p>
            <a:pPr algn="l">
              <a:lnSpc>
                <a:spcPct val="150000"/>
              </a:lnSpc>
            </a:pPr>
            <a:r>
              <a:rPr lang="zh-CN" sz="1050" dirty="0">
                <a:solidFill>
                  <a:srgbClr val="000000"/>
                </a:solidFill>
                <a:latin typeface="微软雅黑" panose="020B0503020204020204" pitchFamily="34" charset="-122"/>
                <a:ea typeface="微软雅黑" panose="020B0503020204020204" pitchFamily="34" charset="-122"/>
              </a:rPr>
              <a:t>建议不外出旅游、兼职和探亲访友</a:t>
            </a:r>
            <a:r>
              <a:rPr lang="zh-CN" altLang="en-US" sz="1050" dirty="0">
                <a:solidFill>
                  <a:srgbClr val="000000"/>
                </a:solidFill>
                <a:latin typeface="微软雅黑" panose="020B0503020204020204" pitchFamily="34" charset="-122"/>
                <a:ea typeface="微软雅黑" panose="020B0503020204020204" pitchFamily="34" charset="-122"/>
              </a:rPr>
              <a:t>。</a:t>
            </a:r>
            <a:endParaRPr lang="zh-CN" altLang="en-US" sz="1050" dirty="0">
              <a:solidFill>
                <a:srgbClr val="000000"/>
              </a:solidFill>
              <a:latin typeface="微软雅黑" panose="020B0503020204020204" pitchFamily="34" charset="-122"/>
              <a:ea typeface="微软雅黑" panose="020B0503020204020204" pitchFamily="34" charset="-122"/>
            </a:endParaRPr>
          </a:p>
        </p:txBody>
      </p:sp>
      <p:sp>
        <p:nvSpPr>
          <p:cNvPr id="150" name="文本框 149"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3393440" y="3202305"/>
            <a:ext cx="2609850" cy="1187450"/>
          </a:xfrm>
          <a:prstGeom prst="rect">
            <a:avLst/>
          </a:prstGeom>
          <a:noFill/>
          <a:effectLst/>
        </p:spPr>
        <p:txBody>
          <a:bodyPr wrap="square" rtlCol="0">
            <a:spAutoFit/>
          </a:bodyPr>
          <a:lstStyle/>
          <a:p>
            <a:pPr algn="ctr"/>
            <a:r>
              <a:rPr lang="en-US" altLang="zh-CN" sz="2400" dirty="0">
                <a:solidFill>
                  <a:srgbClr val="FFAD02"/>
                </a:solidFill>
                <a:latin typeface="微软雅黑" panose="020B0503020204020204" pitchFamily="34" charset="-122"/>
                <a:ea typeface="微软雅黑" panose="020B0503020204020204" pitchFamily="34" charset="-122"/>
              </a:rPr>
              <a:t>02</a:t>
            </a:r>
            <a:endParaRPr lang="en-US" altLang="zh-CN" sz="2400" dirty="0">
              <a:solidFill>
                <a:srgbClr val="FFAD02"/>
              </a:solidFill>
              <a:latin typeface="微软雅黑" panose="020B0503020204020204" pitchFamily="34" charset="-122"/>
              <a:ea typeface="微软雅黑" panose="020B0503020204020204" pitchFamily="34" charset="-122"/>
            </a:endParaRPr>
          </a:p>
          <a:p>
            <a:pPr algn="ctr">
              <a:lnSpc>
                <a:spcPct val="150000"/>
              </a:lnSpc>
            </a:pPr>
            <a:r>
              <a:rPr lang="zh-CN" altLang="en-US" sz="1050" dirty="0">
                <a:solidFill>
                  <a:srgbClr val="000000"/>
                </a:solidFill>
                <a:latin typeface="微软雅黑" panose="020B0503020204020204" pitchFamily="34" charset="-122"/>
                <a:ea typeface="微软雅黑" panose="020B0503020204020204" pitchFamily="34" charset="-122"/>
              </a:rPr>
              <a:t>外出做好安全防疫，和家长确定好行程</a:t>
            </a:r>
            <a:endParaRPr lang="zh-CN" altLang="en-US" sz="1050" dirty="0">
              <a:solidFill>
                <a:srgbClr val="000000"/>
              </a:solidFill>
              <a:latin typeface="微软雅黑" panose="020B0503020204020204" pitchFamily="34" charset="-122"/>
              <a:ea typeface="微软雅黑" panose="020B0503020204020204" pitchFamily="34" charset="-122"/>
            </a:endParaRPr>
          </a:p>
          <a:p>
            <a:pPr algn="l">
              <a:lnSpc>
                <a:spcPct val="150000"/>
              </a:lnSpc>
            </a:pPr>
            <a:r>
              <a:rPr lang="zh-CN" altLang="en-US" sz="1050" dirty="0">
                <a:solidFill>
                  <a:srgbClr val="000000"/>
                </a:solidFill>
                <a:latin typeface="微软雅黑" panose="020B0503020204020204" pitchFamily="34" charset="-122"/>
                <a:ea typeface="微软雅黑" panose="020B0503020204020204" pitchFamily="34" charset="-122"/>
              </a:rPr>
              <a:t>及时关注学校通知，有特殊情况及时向辅导员汇报。</a:t>
            </a:r>
            <a:endParaRPr lang="zh-CN" altLang="en-US" sz="1050" dirty="0">
              <a:solidFill>
                <a:srgbClr val="000000"/>
              </a:solidFill>
              <a:latin typeface="微软雅黑" panose="020B0503020204020204" pitchFamily="34" charset="-122"/>
              <a:ea typeface="微软雅黑" panose="020B0503020204020204" pitchFamily="34" charset="-122"/>
            </a:endParaRPr>
          </a:p>
        </p:txBody>
      </p:sp>
      <p:sp>
        <p:nvSpPr>
          <p:cNvPr id="151" name="文本框 150"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6002402" y="3235224"/>
            <a:ext cx="2291514" cy="702945"/>
          </a:xfrm>
          <a:prstGeom prst="rect">
            <a:avLst/>
          </a:prstGeom>
          <a:noFill/>
          <a:effectLst/>
        </p:spPr>
        <p:txBody>
          <a:bodyPr wrap="square" rtlCol="0">
            <a:spAutoFit/>
          </a:bodyPr>
          <a:lstStyle/>
          <a:p>
            <a:pPr algn="ctr"/>
            <a:r>
              <a:rPr lang="en-US" altLang="zh-CN" sz="2400" dirty="0">
                <a:solidFill>
                  <a:srgbClr val="3568C1"/>
                </a:solidFill>
                <a:latin typeface="微软雅黑" panose="020B0503020204020204" pitchFamily="34" charset="-122"/>
                <a:ea typeface="微软雅黑" panose="020B0503020204020204" pitchFamily="34" charset="-122"/>
              </a:rPr>
              <a:t>03</a:t>
            </a:r>
            <a:endParaRPr lang="en-US" altLang="zh-CN" sz="2400" dirty="0">
              <a:solidFill>
                <a:srgbClr val="3568C1"/>
              </a:solidFill>
              <a:latin typeface="微软雅黑" panose="020B0503020204020204" pitchFamily="34" charset="-122"/>
              <a:ea typeface="微软雅黑" panose="020B0503020204020204" pitchFamily="34" charset="-122"/>
            </a:endParaRPr>
          </a:p>
          <a:p>
            <a:pPr algn="ctr">
              <a:lnSpc>
                <a:spcPct val="150000"/>
              </a:lnSpc>
            </a:pPr>
            <a:r>
              <a:rPr lang="zh-CN" altLang="en-US" sz="1050" dirty="0">
                <a:solidFill>
                  <a:srgbClr val="000000"/>
                </a:solidFill>
                <a:latin typeface="微软雅黑" panose="020B0503020204020204" pitchFamily="34" charset="-122"/>
                <a:ea typeface="微软雅黑" panose="020B0503020204020204" pitchFamily="34" charset="-122"/>
              </a:rPr>
              <a:t>尽量选择白天出行，不座</a:t>
            </a:r>
            <a:r>
              <a:rPr lang="en-US" altLang="zh-CN" sz="1050" dirty="0">
                <a:solidFill>
                  <a:srgbClr val="000000"/>
                </a:solidFill>
                <a:latin typeface="微软雅黑" panose="020B0503020204020204" pitchFamily="34" charset="-122"/>
                <a:ea typeface="微软雅黑" panose="020B0503020204020204" pitchFamily="34" charset="-122"/>
              </a:rPr>
              <a:t>”</a:t>
            </a:r>
            <a:r>
              <a:rPr lang="zh-CN" altLang="en-US" sz="1050" dirty="0">
                <a:solidFill>
                  <a:srgbClr val="000000"/>
                </a:solidFill>
                <a:latin typeface="微软雅黑" panose="020B0503020204020204" pitchFamily="34" charset="-122"/>
                <a:ea typeface="微软雅黑" panose="020B0503020204020204" pitchFamily="34" charset="-122"/>
              </a:rPr>
              <a:t>黑车</a:t>
            </a:r>
            <a:r>
              <a:rPr lang="en-US" altLang="zh-CN" sz="1050" dirty="0">
                <a:solidFill>
                  <a:srgbClr val="000000"/>
                </a:solidFill>
                <a:latin typeface="微软雅黑" panose="020B0503020204020204" pitchFamily="34" charset="-122"/>
                <a:ea typeface="微软雅黑" panose="020B0503020204020204" pitchFamily="34" charset="-122"/>
              </a:rPr>
              <a:t>“</a:t>
            </a:r>
            <a:r>
              <a:rPr lang="zh-CN" altLang="en-US" sz="1050" dirty="0">
                <a:solidFill>
                  <a:srgbClr val="000000"/>
                </a:solidFill>
                <a:latin typeface="微软雅黑" panose="020B0503020204020204" pitchFamily="34" charset="-122"/>
                <a:ea typeface="微软雅黑" panose="020B0503020204020204" pitchFamily="34" charset="-122"/>
              </a:rPr>
              <a:t>。</a:t>
            </a:r>
            <a:endParaRPr lang="zh-CN" altLang="en-US" sz="1050"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Tm="0">
        <p14:rippl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56"/>
                                        </p:tgtEl>
                                        <p:attrNameLst>
                                          <p:attrName>style.visibility</p:attrName>
                                        </p:attrNameLst>
                                      </p:cBhvr>
                                      <p:to>
                                        <p:strVal val="visible"/>
                                      </p:to>
                                    </p:set>
                                    <p:anim calcmode="lin" valueType="num">
                                      <p:cBhvr>
                                        <p:cTn id="13" dur="500" fill="hold"/>
                                        <p:tgtEl>
                                          <p:spTgt spid="56"/>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56"/>
                                        </p:tgtEl>
                                        <p:attrNameLst>
                                          <p:attrName>ppt_y</p:attrName>
                                        </p:attrNameLst>
                                      </p:cBhvr>
                                      <p:tavLst>
                                        <p:tav tm="0">
                                          <p:val>
                                            <p:strVal val="#ppt_y"/>
                                          </p:val>
                                        </p:tav>
                                        <p:tav tm="100000">
                                          <p:val>
                                            <p:strVal val="#ppt_y"/>
                                          </p:val>
                                        </p:tav>
                                      </p:tavLst>
                                    </p:anim>
                                    <p:anim calcmode="lin" valueType="num">
                                      <p:cBhvr>
                                        <p:cTn id="15" dur="500" fill="hold"/>
                                        <p:tgtEl>
                                          <p:spTgt spid="56"/>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56"/>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56"/>
                                        </p:tgtEl>
                                      </p:cBhvr>
                                    </p:animEffect>
                                  </p:childTnLst>
                                </p:cTn>
                              </p:par>
                            </p:childTnLst>
                          </p:cTn>
                        </p:par>
                        <p:par>
                          <p:cTn id="18" fill="hold">
                            <p:stCondLst>
                              <p:cond delay="1950"/>
                            </p:stCondLst>
                            <p:childTnLst>
                              <p:par>
                                <p:cTn id="19" presetID="31"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par>
                          <p:cTn id="25" fill="hold">
                            <p:stCondLst>
                              <p:cond delay="2950"/>
                            </p:stCondLst>
                            <p:childTnLst>
                              <p:par>
                                <p:cTn id="26" presetID="53" presetClass="entr" presetSubtype="16" fill="hold" nodeType="afterEffect">
                                  <p:stCondLst>
                                    <p:cond delay="0"/>
                                  </p:stCondLst>
                                  <p:childTnLst>
                                    <p:set>
                                      <p:cBhvr>
                                        <p:cTn id="27" dur="1" fill="hold">
                                          <p:stCondLst>
                                            <p:cond delay="0"/>
                                          </p:stCondLst>
                                        </p:cTn>
                                        <p:tgtEl>
                                          <p:spTgt spid="37"/>
                                        </p:tgtEl>
                                        <p:attrNameLst>
                                          <p:attrName>style.visibility</p:attrName>
                                        </p:attrNameLst>
                                      </p:cBhvr>
                                      <p:to>
                                        <p:strVal val="visible"/>
                                      </p:to>
                                    </p:set>
                                    <p:anim calcmode="lin" valueType="num">
                                      <p:cBhvr>
                                        <p:cTn id="28" dur="500" fill="hold"/>
                                        <p:tgtEl>
                                          <p:spTgt spid="37"/>
                                        </p:tgtEl>
                                        <p:attrNameLst>
                                          <p:attrName>ppt_w</p:attrName>
                                        </p:attrNameLst>
                                      </p:cBhvr>
                                      <p:tavLst>
                                        <p:tav tm="0">
                                          <p:val>
                                            <p:fltVal val="0"/>
                                          </p:val>
                                        </p:tav>
                                        <p:tav tm="100000">
                                          <p:val>
                                            <p:strVal val="#ppt_w"/>
                                          </p:val>
                                        </p:tav>
                                      </p:tavLst>
                                    </p:anim>
                                    <p:anim calcmode="lin" valueType="num">
                                      <p:cBhvr>
                                        <p:cTn id="29" dur="500" fill="hold"/>
                                        <p:tgtEl>
                                          <p:spTgt spid="37"/>
                                        </p:tgtEl>
                                        <p:attrNameLst>
                                          <p:attrName>ppt_h</p:attrName>
                                        </p:attrNameLst>
                                      </p:cBhvr>
                                      <p:tavLst>
                                        <p:tav tm="0">
                                          <p:val>
                                            <p:fltVal val="0"/>
                                          </p:val>
                                        </p:tav>
                                        <p:tav tm="100000">
                                          <p:val>
                                            <p:strVal val="#ppt_h"/>
                                          </p:val>
                                        </p:tav>
                                      </p:tavLst>
                                    </p:anim>
                                    <p:animEffect transition="in" filter="fade">
                                      <p:cBhvr>
                                        <p:cTn id="30" dur="500"/>
                                        <p:tgtEl>
                                          <p:spTgt spid="37"/>
                                        </p:tgtEl>
                                      </p:cBhvr>
                                    </p:animEffect>
                                  </p:childTnLst>
                                </p:cTn>
                              </p:par>
                            </p:childTnLst>
                          </p:cTn>
                        </p:par>
                        <p:par>
                          <p:cTn id="31" fill="hold">
                            <p:stCondLst>
                              <p:cond delay="3450"/>
                            </p:stCondLst>
                            <p:childTnLst>
                              <p:par>
                                <p:cTn id="32" presetID="53" presetClass="entr" presetSubtype="16" fill="hold" nodeType="afterEffect">
                                  <p:stCondLst>
                                    <p:cond delay="0"/>
                                  </p:stCondLst>
                                  <p:childTnLst>
                                    <p:set>
                                      <p:cBhvr>
                                        <p:cTn id="33" dur="1" fill="hold">
                                          <p:stCondLst>
                                            <p:cond delay="0"/>
                                          </p:stCondLst>
                                        </p:cTn>
                                        <p:tgtEl>
                                          <p:spTgt spid="95"/>
                                        </p:tgtEl>
                                        <p:attrNameLst>
                                          <p:attrName>style.visibility</p:attrName>
                                        </p:attrNameLst>
                                      </p:cBhvr>
                                      <p:to>
                                        <p:strVal val="visible"/>
                                      </p:to>
                                    </p:set>
                                    <p:anim calcmode="lin" valueType="num">
                                      <p:cBhvr>
                                        <p:cTn id="34" dur="500" fill="hold"/>
                                        <p:tgtEl>
                                          <p:spTgt spid="95"/>
                                        </p:tgtEl>
                                        <p:attrNameLst>
                                          <p:attrName>ppt_w</p:attrName>
                                        </p:attrNameLst>
                                      </p:cBhvr>
                                      <p:tavLst>
                                        <p:tav tm="0">
                                          <p:val>
                                            <p:fltVal val="0"/>
                                          </p:val>
                                        </p:tav>
                                        <p:tav tm="100000">
                                          <p:val>
                                            <p:strVal val="#ppt_w"/>
                                          </p:val>
                                        </p:tav>
                                      </p:tavLst>
                                    </p:anim>
                                    <p:anim calcmode="lin" valueType="num">
                                      <p:cBhvr>
                                        <p:cTn id="35" dur="500" fill="hold"/>
                                        <p:tgtEl>
                                          <p:spTgt spid="95"/>
                                        </p:tgtEl>
                                        <p:attrNameLst>
                                          <p:attrName>ppt_h</p:attrName>
                                        </p:attrNameLst>
                                      </p:cBhvr>
                                      <p:tavLst>
                                        <p:tav tm="0">
                                          <p:val>
                                            <p:fltVal val="0"/>
                                          </p:val>
                                        </p:tav>
                                        <p:tav tm="100000">
                                          <p:val>
                                            <p:strVal val="#ppt_h"/>
                                          </p:val>
                                        </p:tav>
                                      </p:tavLst>
                                    </p:anim>
                                    <p:animEffect transition="in" filter="fade">
                                      <p:cBhvr>
                                        <p:cTn id="36" dur="500"/>
                                        <p:tgtEl>
                                          <p:spTgt spid="95"/>
                                        </p:tgtEl>
                                      </p:cBhvr>
                                    </p:animEffect>
                                  </p:childTnLst>
                                </p:cTn>
                              </p:par>
                            </p:childTnLst>
                          </p:cTn>
                        </p:par>
                        <p:par>
                          <p:cTn id="37" fill="hold">
                            <p:stCondLst>
                              <p:cond delay="3950"/>
                            </p:stCondLst>
                            <p:childTnLst>
                              <p:par>
                                <p:cTn id="38" presetID="53" presetClass="entr" presetSubtype="16" fill="hold" nodeType="afterEffect">
                                  <p:stCondLst>
                                    <p:cond delay="0"/>
                                  </p:stCondLst>
                                  <p:childTnLst>
                                    <p:set>
                                      <p:cBhvr>
                                        <p:cTn id="39" dur="1" fill="hold">
                                          <p:stCondLst>
                                            <p:cond delay="0"/>
                                          </p:stCondLst>
                                        </p:cTn>
                                        <p:tgtEl>
                                          <p:spTgt spid="121"/>
                                        </p:tgtEl>
                                        <p:attrNameLst>
                                          <p:attrName>style.visibility</p:attrName>
                                        </p:attrNameLst>
                                      </p:cBhvr>
                                      <p:to>
                                        <p:strVal val="visible"/>
                                      </p:to>
                                    </p:set>
                                    <p:anim calcmode="lin" valueType="num">
                                      <p:cBhvr>
                                        <p:cTn id="40" dur="500" fill="hold"/>
                                        <p:tgtEl>
                                          <p:spTgt spid="121"/>
                                        </p:tgtEl>
                                        <p:attrNameLst>
                                          <p:attrName>ppt_w</p:attrName>
                                        </p:attrNameLst>
                                      </p:cBhvr>
                                      <p:tavLst>
                                        <p:tav tm="0">
                                          <p:val>
                                            <p:fltVal val="0"/>
                                          </p:val>
                                        </p:tav>
                                        <p:tav tm="100000">
                                          <p:val>
                                            <p:strVal val="#ppt_w"/>
                                          </p:val>
                                        </p:tav>
                                      </p:tavLst>
                                    </p:anim>
                                    <p:anim calcmode="lin" valueType="num">
                                      <p:cBhvr>
                                        <p:cTn id="41" dur="500" fill="hold"/>
                                        <p:tgtEl>
                                          <p:spTgt spid="121"/>
                                        </p:tgtEl>
                                        <p:attrNameLst>
                                          <p:attrName>ppt_h</p:attrName>
                                        </p:attrNameLst>
                                      </p:cBhvr>
                                      <p:tavLst>
                                        <p:tav tm="0">
                                          <p:val>
                                            <p:fltVal val="0"/>
                                          </p:val>
                                        </p:tav>
                                        <p:tav tm="100000">
                                          <p:val>
                                            <p:strVal val="#ppt_h"/>
                                          </p:val>
                                        </p:tav>
                                      </p:tavLst>
                                    </p:anim>
                                    <p:animEffect transition="in" filter="fade">
                                      <p:cBhvr>
                                        <p:cTn id="42" dur="500"/>
                                        <p:tgtEl>
                                          <p:spTgt spid="121"/>
                                        </p:tgtEl>
                                      </p:cBhvr>
                                    </p:animEffect>
                                  </p:childTnLst>
                                </p:cTn>
                              </p:par>
                            </p:childTnLst>
                          </p:cTn>
                        </p:par>
                        <p:par>
                          <p:cTn id="43" fill="hold">
                            <p:stCondLst>
                              <p:cond delay="4450"/>
                            </p:stCondLst>
                            <p:childTnLst>
                              <p:par>
                                <p:cTn id="44" presetID="37" presetClass="entr" presetSubtype="0" fill="hold" grpId="0" nodeType="afterEffect">
                                  <p:stCondLst>
                                    <p:cond delay="0"/>
                                  </p:stCondLst>
                                  <p:childTnLst>
                                    <p:set>
                                      <p:cBhvr>
                                        <p:cTn id="45" dur="1" fill="hold">
                                          <p:stCondLst>
                                            <p:cond delay="0"/>
                                          </p:stCondLst>
                                        </p:cTn>
                                        <p:tgtEl>
                                          <p:spTgt spid="147"/>
                                        </p:tgtEl>
                                        <p:attrNameLst>
                                          <p:attrName>style.visibility</p:attrName>
                                        </p:attrNameLst>
                                      </p:cBhvr>
                                      <p:to>
                                        <p:strVal val="visible"/>
                                      </p:to>
                                    </p:set>
                                    <p:animEffect transition="in" filter="fade">
                                      <p:cBhvr>
                                        <p:cTn id="46" dur="1000"/>
                                        <p:tgtEl>
                                          <p:spTgt spid="147"/>
                                        </p:tgtEl>
                                      </p:cBhvr>
                                    </p:animEffect>
                                    <p:anim calcmode="lin" valueType="num">
                                      <p:cBhvr>
                                        <p:cTn id="47" dur="1000" fill="hold"/>
                                        <p:tgtEl>
                                          <p:spTgt spid="147"/>
                                        </p:tgtEl>
                                        <p:attrNameLst>
                                          <p:attrName>ppt_x</p:attrName>
                                        </p:attrNameLst>
                                      </p:cBhvr>
                                      <p:tavLst>
                                        <p:tav tm="0">
                                          <p:val>
                                            <p:strVal val="#ppt_x"/>
                                          </p:val>
                                        </p:tav>
                                        <p:tav tm="100000">
                                          <p:val>
                                            <p:strVal val="#ppt_x"/>
                                          </p:val>
                                        </p:tav>
                                      </p:tavLst>
                                    </p:anim>
                                    <p:anim calcmode="lin" valueType="num">
                                      <p:cBhvr>
                                        <p:cTn id="48" dur="900" decel="100000" fill="hold"/>
                                        <p:tgtEl>
                                          <p:spTgt spid="147"/>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47"/>
                                        </p:tgtEl>
                                        <p:attrNameLst>
                                          <p:attrName>ppt_y</p:attrName>
                                        </p:attrNameLst>
                                      </p:cBhvr>
                                      <p:tavLst>
                                        <p:tav tm="0">
                                          <p:val>
                                            <p:strVal val="#ppt_y-.03"/>
                                          </p:val>
                                        </p:tav>
                                        <p:tav tm="100000">
                                          <p:val>
                                            <p:strVal val="#ppt_y"/>
                                          </p:val>
                                        </p:tav>
                                      </p:tavLst>
                                    </p:anim>
                                  </p:childTnLst>
                                </p:cTn>
                              </p:par>
                            </p:childTnLst>
                          </p:cTn>
                        </p:par>
                        <p:par>
                          <p:cTn id="50" fill="hold">
                            <p:stCondLst>
                              <p:cond delay="5450"/>
                            </p:stCondLst>
                            <p:childTnLst>
                              <p:par>
                                <p:cTn id="51" presetID="37" presetClass="entr" presetSubtype="0" fill="hold" grpId="0" nodeType="afterEffect">
                                  <p:stCondLst>
                                    <p:cond delay="0"/>
                                  </p:stCondLst>
                                  <p:childTnLst>
                                    <p:set>
                                      <p:cBhvr>
                                        <p:cTn id="52" dur="1" fill="hold">
                                          <p:stCondLst>
                                            <p:cond delay="0"/>
                                          </p:stCondLst>
                                        </p:cTn>
                                        <p:tgtEl>
                                          <p:spTgt spid="150"/>
                                        </p:tgtEl>
                                        <p:attrNameLst>
                                          <p:attrName>style.visibility</p:attrName>
                                        </p:attrNameLst>
                                      </p:cBhvr>
                                      <p:to>
                                        <p:strVal val="visible"/>
                                      </p:to>
                                    </p:set>
                                    <p:animEffect transition="in" filter="fade">
                                      <p:cBhvr>
                                        <p:cTn id="53" dur="1000"/>
                                        <p:tgtEl>
                                          <p:spTgt spid="150"/>
                                        </p:tgtEl>
                                      </p:cBhvr>
                                    </p:animEffect>
                                    <p:anim calcmode="lin" valueType="num">
                                      <p:cBhvr>
                                        <p:cTn id="54" dur="1000" fill="hold"/>
                                        <p:tgtEl>
                                          <p:spTgt spid="150"/>
                                        </p:tgtEl>
                                        <p:attrNameLst>
                                          <p:attrName>ppt_x</p:attrName>
                                        </p:attrNameLst>
                                      </p:cBhvr>
                                      <p:tavLst>
                                        <p:tav tm="0">
                                          <p:val>
                                            <p:strVal val="#ppt_x"/>
                                          </p:val>
                                        </p:tav>
                                        <p:tav tm="100000">
                                          <p:val>
                                            <p:strVal val="#ppt_x"/>
                                          </p:val>
                                        </p:tav>
                                      </p:tavLst>
                                    </p:anim>
                                    <p:anim calcmode="lin" valueType="num">
                                      <p:cBhvr>
                                        <p:cTn id="55" dur="900" decel="100000" fill="hold"/>
                                        <p:tgtEl>
                                          <p:spTgt spid="150"/>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50"/>
                                        </p:tgtEl>
                                        <p:attrNameLst>
                                          <p:attrName>ppt_y</p:attrName>
                                        </p:attrNameLst>
                                      </p:cBhvr>
                                      <p:tavLst>
                                        <p:tav tm="0">
                                          <p:val>
                                            <p:strVal val="#ppt_y-.03"/>
                                          </p:val>
                                        </p:tav>
                                        <p:tav tm="100000">
                                          <p:val>
                                            <p:strVal val="#ppt_y"/>
                                          </p:val>
                                        </p:tav>
                                      </p:tavLst>
                                    </p:anim>
                                  </p:childTnLst>
                                </p:cTn>
                              </p:par>
                            </p:childTnLst>
                          </p:cTn>
                        </p:par>
                        <p:par>
                          <p:cTn id="57" fill="hold">
                            <p:stCondLst>
                              <p:cond delay="6450"/>
                            </p:stCondLst>
                            <p:childTnLst>
                              <p:par>
                                <p:cTn id="58" presetID="37" presetClass="entr" presetSubtype="0" fill="hold" grpId="0" nodeType="afterEffect">
                                  <p:stCondLst>
                                    <p:cond delay="0"/>
                                  </p:stCondLst>
                                  <p:childTnLst>
                                    <p:set>
                                      <p:cBhvr>
                                        <p:cTn id="59" dur="1" fill="hold">
                                          <p:stCondLst>
                                            <p:cond delay="0"/>
                                          </p:stCondLst>
                                        </p:cTn>
                                        <p:tgtEl>
                                          <p:spTgt spid="151"/>
                                        </p:tgtEl>
                                        <p:attrNameLst>
                                          <p:attrName>style.visibility</p:attrName>
                                        </p:attrNameLst>
                                      </p:cBhvr>
                                      <p:to>
                                        <p:strVal val="visible"/>
                                      </p:to>
                                    </p:set>
                                    <p:animEffect transition="in" filter="fade">
                                      <p:cBhvr>
                                        <p:cTn id="60" dur="1000"/>
                                        <p:tgtEl>
                                          <p:spTgt spid="151"/>
                                        </p:tgtEl>
                                      </p:cBhvr>
                                    </p:animEffect>
                                    <p:anim calcmode="lin" valueType="num">
                                      <p:cBhvr>
                                        <p:cTn id="61" dur="1000" fill="hold"/>
                                        <p:tgtEl>
                                          <p:spTgt spid="151"/>
                                        </p:tgtEl>
                                        <p:attrNameLst>
                                          <p:attrName>ppt_x</p:attrName>
                                        </p:attrNameLst>
                                      </p:cBhvr>
                                      <p:tavLst>
                                        <p:tav tm="0">
                                          <p:val>
                                            <p:strVal val="#ppt_x"/>
                                          </p:val>
                                        </p:tav>
                                        <p:tav tm="100000">
                                          <p:val>
                                            <p:strVal val="#ppt_x"/>
                                          </p:val>
                                        </p:tav>
                                      </p:tavLst>
                                    </p:anim>
                                    <p:anim calcmode="lin" valueType="num">
                                      <p:cBhvr>
                                        <p:cTn id="62" dur="900" decel="100000" fill="hold"/>
                                        <p:tgtEl>
                                          <p:spTgt spid="151"/>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51"/>
                                        </p:tgtEl>
                                        <p:attrNameLst>
                                          <p:attrName>ppt_y</p:attrName>
                                        </p:attrNameLst>
                                      </p:cBhvr>
                                      <p:tavLst>
                                        <p:tav tm="0">
                                          <p:val>
                                            <p:strVal val="#ppt_y-.03"/>
                                          </p:val>
                                        </p:tav>
                                        <p:tav tm="100000">
                                          <p:val>
                                            <p:strVal val="#ppt_y"/>
                                          </p:val>
                                        </p:tav>
                                      </p:tavLst>
                                    </p:anim>
                                  </p:childTnLst>
                                </p:cTn>
                              </p:par>
                            </p:childTnLst>
                          </p:cTn>
                        </p:par>
                        <p:par>
                          <p:cTn id="64" fill="hold">
                            <p:stCondLst>
                              <p:cond delay="7450"/>
                            </p:stCondLst>
                            <p:childTnLst>
                              <p:par>
                                <p:cTn id="65" presetID="16" presetClass="entr" presetSubtype="21" fill="hold" nodeType="afterEffect">
                                  <p:stCondLst>
                                    <p:cond delay="0"/>
                                  </p:stCondLst>
                                  <p:childTnLst>
                                    <p:set>
                                      <p:cBhvr>
                                        <p:cTn id="66" dur="1" fill="hold">
                                          <p:stCondLst>
                                            <p:cond delay="0"/>
                                          </p:stCondLst>
                                        </p:cTn>
                                        <p:tgtEl>
                                          <p:spTgt spid="86"/>
                                        </p:tgtEl>
                                        <p:attrNameLst>
                                          <p:attrName>style.visibility</p:attrName>
                                        </p:attrNameLst>
                                      </p:cBhvr>
                                      <p:to>
                                        <p:strVal val="visible"/>
                                      </p:to>
                                    </p:set>
                                    <p:animEffect transition="in" filter="barn(inVertical)">
                                      <p:cBhvr>
                                        <p:cTn id="6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4" grpId="0"/>
      <p:bldP spid="147" grpId="0" bldLvl="0" animBg="1"/>
      <p:bldP spid="150" grpId="0" bldLvl="0" animBg="1"/>
      <p:bldP spid="15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07198" y="120301"/>
            <a:ext cx="372411" cy="584778"/>
          </a:xfrm>
          <a:prstGeom prst="rect">
            <a:avLst/>
          </a:prstGeom>
        </p:spPr>
      </p:pic>
      <p:sp>
        <p:nvSpPr>
          <p:cNvPr id="56" name="文本占位符 3"/>
          <p:cNvSpPr txBox="1"/>
          <p:nvPr/>
        </p:nvSpPr>
        <p:spPr>
          <a:xfrm>
            <a:off x="1567743" y="174414"/>
            <a:ext cx="3984757" cy="476551"/>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zh-CN" altLang="en-US" sz="2400" dirty="0">
                <a:solidFill>
                  <a:srgbClr val="3568C1"/>
                </a:solidFill>
                <a:latin typeface="幼圆" panose="02010509060101010101" pitchFamily="49" charset="-122"/>
                <a:ea typeface="幼圆" panose="02010509060101010101" pitchFamily="49" charset="-122"/>
              </a:rPr>
              <a:t>乘坐出租车、网约车须知</a:t>
            </a:r>
            <a:endParaRPr lang="zh-CN" altLang="en-US" sz="2400" dirty="0">
              <a:solidFill>
                <a:srgbClr val="3568C1"/>
              </a:solidFill>
              <a:latin typeface="幼圆" panose="02010509060101010101" pitchFamily="49" charset="-122"/>
              <a:ea typeface="幼圆" panose="02010509060101010101" pitchFamily="49" charset="-122"/>
            </a:endParaRPr>
          </a:p>
        </p:txBody>
      </p:sp>
      <p:sp>
        <p:nvSpPr>
          <p:cNvPr id="41" name="矩形 40"/>
          <p:cNvSpPr/>
          <p:nvPr/>
        </p:nvSpPr>
        <p:spPr>
          <a:xfrm>
            <a:off x="601541" y="705079"/>
            <a:ext cx="7940918" cy="43580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altLang="zh-CN" sz="1000" dirty="0">
                <a:solidFill>
                  <a:schemeClr val="tx1">
                    <a:lumMod val="85000"/>
                    <a:lumOff val="15000"/>
                  </a:schemeClr>
                </a:solidFill>
                <a:latin typeface="黑体" panose="02010609060101010101" pitchFamily="49" charset="-122"/>
                <a:ea typeface="黑体" panose="02010609060101010101" pitchFamily="49" charset="-122"/>
              </a:rPr>
              <a:t>1.</a:t>
            </a: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不坐非正规的出租车、网约车</a:t>
            </a:r>
            <a:endParaRPr lang="zh-CN" altLang="en-US" sz="10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　　</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非正规的出租车、网约车司机可能连驾照都没有，潜在着各种危害。所以了解你所在当地哪些是正规出租车、网约车，哪些是黑出租车、网约车。</a:t>
            </a:r>
            <a:endParaRPr lang="zh-CN" altLang="en-US" sz="9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en-US" altLang="zh-CN" sz="1000" dirty="0">
                <a:solidFill>
                  <a:schemeClr val="tx1">
                    <a:lumMod val="85000"/>
                    <a:lumOff val="15000"/>
                  </a:schemeClr>
                </a:solidFill>
                <a:latin typeface="黑体" panose="02010609060101010101" pitchFamily="49" charset="-122"/>
                <a:ea typeface="黑体" panose="02010609060101010101" pitchFamily="49" charset="-122"/>
              </a:rPr>
              <a:t>2.</a:t>
            </a: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上车前要记住车牌号码</a:t>
            </a:r>
            <a:endParaRPr lang="zh-CN" altLang="en-US" sz="10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　</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　记住车牌号码可通过拍照方式。万一下车后忘记拿东西，这时候可以通过车牌号到出租车、网约车公司等查找司机信息，然后找回丢失的东西。</a:t>
            </a:r>
            <a:endParaRPr lang="zh-CN" altLang="en-US" sz="9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en-US" altLang="zh-CN" sz="1000" dirty="0">
                <a:solidFill>
                  <a:schemeClr val="tx1">
                    <a:lumMod val="85000"/>
                    <a:lumOff val="15000"/>
                  </a:schemeClr>
                </a:solidFill>
                <a:latin typeface="黑体" panose="02010609060101010101" pitchFamily="49" charset="-122"/>
                <a:ea typeface="黑体" panose="02010609060101010101" pitchFamily="49" charset="-122"/>
              </a:rPr>
              <a:t>3. </a:t>
            </a: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记得打表和要票</a:t>
            </a:r>
            <a:endParaRPr lang="zh-CN" altLang="en-US" sz="10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　　</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上车打的一般都要让司机打表。若你来到一个新的城市，许多出租车、网约车司机可能看到你是外地人，不了解情况就会向你漫天要价，其实花费不了那么多。同时，要票是为了报销或日后找到司机信息。</a:t>
            </a:r>
            <a:endParaRPr lang="zh-CN" altLang="en-US" sz="9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en-US" altLang="zh-CN" sz="1000" dirty="0">
                <a:solidFill>
                  <a:schemeClr val="tx1">
                    <a:lumMod val="85000"/>
                    <a:lumOff val="15000"/>
                  </a:schemeClr>
                </a:solidFill>
                <a:latin typeface="黑体" panose="02010609060101010101" pitchFamily="49" charset="-122"/>
                <a:ea typeface="黑体" panose="02010609060101010101" pitchFamily="49" charset="-122"/>
              </a:rPr>
              <a:t>4</a:t>
            </a: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、尽量不要坐副驾驶位置</a:t>
            </a:r>
            <a:endParaRPr lang="zh-CN" altLang="en-US" sz="10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　　</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尤其是女士们，副驾驶只有一侧可以下车，假如遇到特殊的情况，起码坐到后排多一个下车的机会，而且司机也不容易靠近你。不满</a:t>
            </a:r>
            <a:r>
              <a:rPr lang="en-US" altLang="zh-CN" sz="900" dirty="0">
                <a:solidFill>
                  <a:schemeClr val="tx1">
                    <a:lumMod val="85000"/>
                    <a:lumOff val="15000"/>
                  </a:schemeClr>
                </a:solidFill>
                <a:latin typeface="黑体" panose="02010609060101010101" pitchFamily="49" charset="-122"/>
                <a:ea typeface="黑体" panose="02010609060101010101" pitchFamily="49" charset="-122"/>
              </a:rPr>
              <a:t>12</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周岁的儿童不乘坐副驾驶位置。</a:t>
            </a:r>
            <a:endParaRPr lang="en-US" altLang="zh-CN" sz="9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en-US" altLang="zh-CN" sz="1000" dirty="0">
                <a:solidFill>
                  <a:schemeClr val="tx1">
                    <a:lumMod val="85000"/>
                    <a:lumOff val="15000"/>
                  </a:schemeClr>
                </a:solidFill>
                <a:latin typeface="黑体" panose="02010609060101010101" pitchFamily="49" charset="-122"/>
                <a:ea typeface="黑体" panose="02010609060101010101" pitchFamily="49" charset="-122"/>
              </a:rPr>
              <a:t>5</a:t>
            </a: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、发现行驶方向不准确及时交涉</a:t>
            </a:r>
            <a:endParaRPr lang="zh-CN" altLang="en-US" sz="10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　　</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当你发现司机走的路线和你说的不一样，可再告诉他，看他怎么解释。司机听错了就罢了，若还是按照错误方向走，你可要趁机下车了，这可能暗藏着风险。若只是多走了冤枉路，则应向出租车、网约车公司反映。</a:t>
            </a:r>
            <a:endParaRPr lang="zh-CN" altLang="en-US" sz="9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en-US" altLang="zh-CN" sz="1000" dirty="0">
                <a:solidFill>
                  <a:schemeClr val="tx1">
                    <a:lumMod val="85000"/>
                    <a:lumOff val="15000"/>
                  </a:schemeClr>
                </a:solidFill>
                <a:latin typeface="黑体" panose="02010609060101010101" pitchFamily="49" charset="-122"/>
                <a:ea typeface="黑体" panose="02010609060101010101" pitchFamily="49" charset="-122"/>
              </a:rPr>
              <a:t>6</a:t>
            </a: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、晚上坐出租车、网约车把相关信息告诉家人朋友</a:t>
            </a:r>
            <a:endParaRPr lang="zh-CN" altLang="en-US" sz="10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　　</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晚上坐出租车、网约车要当心安全，坐车前查看其车牌信息，上车前或上车后，要及时将坐车时间、地点、车牌号等信息告诉家人朋友，以防万一。</a:t>
            </a:r>
            <a:endParaRPr lang="zh-CN" altLang="en-US" sz="9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en-US" altLang="zh-CN" sz="1000" dirty="0">
                <a:solidFill>
                  <a:schemeClr val="tx1">
                    <a:lumMod val="85000"/>
                    <a:lumOff val="15000"/>
                  </a:schemeClr>
                </a:solidFill>
                <a:latin typeface="黑体" panose="02010609060101010101" pitchFamily="49" charset="-122"/>
                <a:ea typeface="黑体" panose="02010609060101010101" pitchFamily="49" charset="-122"/>
              </a:rPr>
              <a:t>7</a:t>
            </a: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、不要向司机透露自己的信息</a:t>
            </a:r>
            <a:endParaRPr lang="zh-CN" altLang="en-US" sz="10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r>
              <a:rPr lang="zh-CN" altLang="en-US" sz="1000" dirty="0">
                <a:solidFill>
                  <a:schemeClr val="tx1">
                    <a:lumMod val="85000"/>
                    <a:lumOff val="15000"/>
                  </a:schemeClr>
                </a:solidFill>
                <a:latin typeface="黑体" panose="02010609060101010101" pitchFamily="49" charset="-122"/>
                <a:ea typeface="黑体" panose="02010609060101010101" pitchFamily="49" charset="-122"/>
              </a:rPr>
              <a:t>　　</a:t>
            </a:r>
            <a:r>
              <a:rPr lang="zh-CN" altLang="en-US" sz="900" dirty="0">
                <a:solidFill>
                  <a:schemeClr val="tx1">
                    <a:lumMod val="85000"/>
                    <a:lumOff val="15000"/>
                  </a:schemeClr>
                </a:solidFill>
                <a:latin typeface="黑体" panose="02010609060101010101" pitchFamily="49" charset="-122"/>
                <a:ea typeface="黑体" panose="02010609060101010101" pitchFamily="49" charset="-122"/>
              </a:rPr>
              <a:t>有些司机，尤其是中青年男司机，看到年轻貌美的女士打的，会主动召唤你上车。上车后可能会问你一些自己信息，住哪、干什么的等等有关你私密的信息，这时候千万不要透露给他，一定要看清状况，实在不行就下车。</a:t>
            </a:r>
            <a:endParaRPr lang="zh-CN" altLang="en-US" sz="900" dirty="0">
              <a:solidFill>
                <a:schemeClr val="tx1">
                  <a:lumMod val="85000"/>
                  <a:lumOff val="15000"/>
                </a:schemeClr>
              </a:solidFill>
              <a:latin typeface="黑体" panose="02010609060101010101" pitchFamily="49" charset="-122"/>
              <a:ea typeface="黑体" panose="02010609060101010101" pitchFamily="49" charset="-122"/>
            </a:endParaRPr>
          </a:p>
          <a:p>
            <a:pPr>
              <a:lnSpc>
                <a:spcPct val="150000"/>
              </a:lnSpc>
            </a:pPr>
            <a:endParaRPr lang="zh-CN" altLang="en-US" sz="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Tm="0">
        <p14:rippl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56"/>
                                        </p:tgtEl>
                                        <p:attrNameLst>
                                          <p:attrName>style.visibility</p:attrName>
                                        </p:attrNameLst>
                                      </p:cBhvr>
                                      <p:to>
                                        <p:strVal val="visible"/>
                                      </p:to>
                                    </p:set>
                                    <p:anim calcmode="lin" valueType="num">
                                      <p:cBhvr>
                                        <p:cTn id="13" dur="500" fill="hold"/>
                                        <p:tgtEl>
                                          <p:spTgt spid="56"/>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56"/>
                                        </p:tgtEl>
                                        <p:attrNameLst>
                                          <p:attrName>ppt_y</p:attrName>
                                        </p:attrNameLst>
                                      </p:cBhvr>
                                      <p:tavLst>
                                        <p:tav tm="0">
                                          <p:val>
                                            <p:strVal val="#ppt_y"/>
                                          </p:val>
                                        </p:tav>
                                        <p:tav tm="100000">
                                          <p:val>
                                            <p:strVal val="#ppt_y"/>
                                          </p:val>
                                        </p:tav>
                                      </p:tavLst>
                                    </p:anim>
                                    <p:anim calcmode="lin" valueType="num">
                                      <p:cBhvr>
                                        <p:cTn id="15" dur="500" fill="hold"/>
                                        <p:tgtEl>
                                          <p:spTgt spid="56"/>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56"/>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56"/>
                                        </p:tgtEl>
                                      </p:cBhvr>
                                    </p:animEffect>
                                  </p:childTnLst>
                                </p:cTn>
                              </p:par>
                            </p:childTnLst>
                          </p:cTn>
                        </p:par>
                        <p:par>
                          <p:cTn id="18" fill="hold">
                            <p:stCondLst>
                              <p:cond delay="2000"/>
                            </p:stCondLst>
                            <p:childTnLst>
                              <p:par>
                                <p:cTn id="19" presetID="2" presetClass="entr" presetSubtype="2" fill="hold" grpId="0" nodeType="afterEffect">
                                  <p:stCondLst>
                                    <p:cond delay="0"/>
                                  </p:stCondLst>
                                  <p:iterate type="lt">
                                    <p:tmPct val="10000"/>
                                  </p:iterate>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500" fill="hold"/>
                                        <p:tgtEl>
                                          <p:spTgt spid="41"/>
                                        </p:tgtEl>
                                        <p:attrNameLst>
                                          <p:attrName>ppt_x</p:attrName>
                                        </p:attrNameLst>
                                      </p:cBhvr>
                                      <p:tavLst>
                                        <p:tav tm="0">
                                          <p:val>
                                            <p:strVal val="1+#ppt_w/2"/>
                                          </p:val>
                                        </p:tav>
                                        <p:tav tm="100000">
                                          <p:val>
                                            <p:strVal val="#ppt_x"/>
                                          </p:val>
                                        </p:tav>
                                      </p:tavLst>
                                    </p:anim>
                                    <p:anim calcmode="lin" valueType="num">
                                      <p:cBhvr additive="base">
                                        <p:cTn id="22" dur="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4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31" name="图片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pic>
        <p:nvPicPr>
          <p:cNvPr id="9" name="PA_图片 8"/>
          <p:cNvPicPr>
            <a:picLocks noChangeAspect="1"/>
          </p:cNvPicPr>
          <p:nvPr>
            <p:custDataLst>
              <p:tags r:id="rId8"/>
            </p:custDataLst>
          </p:nvPr>
        </p:nvPicPr>
        <p:blipFill rotWithShape="1">
          <a:blip r:embed="rId9">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0">
            <a:extLst>
              <a:ext uri="{28A0092B-C50C-407E-A947-70E740481C1C}">
                <a14:useLocalDpi xmlns:a14="http://schemas.microsoft.com/office/drawing/2010/main" val="0"/>
              </a:ext>
            </a:extLst>
          </a:blip>
          <a:srcRect l="31747" r="41386" b="14344"/>
          <a:stretch>
            <a:fillRect/>
          </a:stretch>
        </p:blipFill>
        <p:spPr>
          <a:xfrm flipH="1">
            <a:off x="7884929" y="2599523"/>
            <a:ext cx="826433" cy="1881673"/>
          </a:xfrm>
          <a:prstGeom prst="rect">
            <a:avLst/>
          </a:prstGeom>
        </p:spPr>
      </p:pic>
      <p:pic>
        <p:nvPicPr>
          <p:cNvPr id="10" name="图片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2">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30" name="椭圆 29"/>
          <p:cNvSpPr/>
          <p:nvPr/>
        </p:nvSpPr>
        <p:spPr>
          <a:xfrm>
            <a:off x="4091636" y="848201"/>
            <a:ext cx="945140" cy="81452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latin typeface="字体视界-单纯体" panose="02010601030101010101" pitchFamily="2" charset="-122"/>
              <a:ea typeface="字体视界-单纯体" panose="02010601030101010101" pitchFamily="2" charset="-122"/>
            </a:endParaRPr>
          </a:p>
        </p:txBody>
      </p:sp>
      <p:sp>
        <p:nvSpPr>
          <p:cNvPr id="32" name="矩形 31"/>
          <p:cNvSpPr/>
          <p:nvPr/>
        </p:nvSpPr>
        <p:spPr>
          <a:xfrm>
            <a:off x="4248254" y="846469"/>
            <a:ext cx="631904" cy="707886"/>
          </a:xfrm>
          <a:prstGeom prst="rect">
            <a:avLst/>
          </a:prstGeom>
        </p:spPr>
        <p:txBody>
          <a:bodyPr wrap="none">
            <a:spAutoFit/>
          </a:bodyPr>
          <a:lstStyle/>
          <a:p>
            <a:r>
              <a:rPr lang="en-US" altLang="zh-CN" sz="4000" b="1" dirty="0">
                <a:solidFill>
                  <a:schemeClr val="bg1"/>
                </a:solidFill>
                <a:latin typeface="字体视界-单纯体" panose="02010601030101010101" pitchFamily="2" charset="-122"/>
                <a:ea typeface="字体视界-单纯体" panose="02010601030101010101" pitchFamily="2" charset="-122"/>
              </a:rPr>
              <a:t>03</a:t>
            </a:r>
            <a:endParaRPr lang="zh-CN" altLang="en-US" sz="4000" b="1" dirty="0">
              <a:latin typeface="字体视界-单纯体" panose="02010601030101010101" pitchFamily="2" charset="-122"/>
              <a:ea typeface="字体视界-单纯体" panose="02010601030101010101" pitchFamily="2" charset="-122"/>
            </a:endParaRPr>
          </a:p>
        </p:txBody>
      </p:sp>
      <p:sp>
        <p:nvSpPr>
          <p:cNvPr id="34" name="矩形: 圆角 33"/>
          <p:cNvSpPr/>
          <p:nvPr/>
        </p:nvSpPr>
        <p:spPr>
          <a:xfrm>
            <a:off x="2756260" y="2060602"/>
            <a:ext cx="3901440" cy="85082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800">
              <a:latin typeface="字体视界-单纯体" panose="02010601030101010101" pitchFamily="2" charset="-122"/>
              <a:ea typeface="字体视界-单纯体" panose="02010601030101010101" pitchFamily="2" charset="-122"/>
            </a:endParaRPr>
          </a:p>
        </p:txBody>
      </p:sp>
      <p:sp>
        <p:nvSpPr>
          <p:cNvPr id="37" name="文本框 36"/>
          <p:cNvSpPr txBox="1"/>
          <p:nvPr/>
        </p:nvSpPr>
        <p:spPr>
          <a:xfrm>
            <a:off x="3034779" y="2124351"/>
            <a:ext cx="3240696" cy="769441"/>
          </a:xfrm>
          <a:prstGeom prst="rect">
            <a:avLst/>
          </a:prstGeom>
          <a:noFill/>
        </p:spPr>
        <p:txBody>
          <a:bodyPr wrap="square" rtlCol="0">
            <a:spAutoFit/>
          </a:bodyPr>
          <a:lstStyle/>
          <a:p>
            <a:pPr algn="ctr"/>
            <a:r>
              <a:rPr lang="zh-CN" altLang="en-US" sz="4400" b="1" dirty="0">
                <a:solidFill>
                  <a:schemeClr val="bg1"/>
                </a:solidFill>
                <a:latin typeface="字体视界-单纯体" panose="02010601030101010101" pitchFamily="2" charset="-122"/>
                <a:ea typeface="字体视界-单纯体" panose="02010601030101010101" pitchFamily="2" charset="-122"/>
              </a:rPr>
              <a:t>居家安全</a:t>
            </a:r>
            <a:endParaRPr lang="en-US" altLang="zh-CN" sz="4400" b="1" dirty="0">
              <a:solidFill>
                <a:schemeClr val="bg1"/>
              </a:solidFill>
              <a:latin typeface="字体视界-单纯体" panose="02010601030101010101" pitchFamily="2" charset="-122"/>
              <a:ea typeface="字体视界-单纯体" panose="0201060103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down)">
                                      <p:cBhvr>
                                        <p:cTn id="33" dur="500"/>
                                        <p:tgtEl>
                                          <p:spTgt spid="38"/>
                                        </p:tgtEl>
                                      </p:cBhvr>
                                    </p:animEffect>
                                  </p:childTnLst>
                                </p:cTn>
                              </p:par>
                            </p:childTnLst>
                          </p:cTn>
                        </p:par>
                        <p:par>
                          <p:cTn id="34" fill="hold">
                            <p:stCondLst>
                              <p:cond delay="3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par>
                          <p:cTn id="42" fill="hold">
                            <p:stCondLst>
                              <p:cond delay="4500"/>
                            </p:stCondLst>
                            <p:childTnLst>
                              <p:par>
                                <p:cTn id="43" presetID="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ID="2" presetClass="entr" presetSubtype="2"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1+#ppt_w/2"/>
                                          </p:val>
                                        </p:tav>
                                        <p:tav tm="100000">
                                          <p:val>
                                            <p:strVal val="#ppt_x"/>
                                          </p:val>
                                        </p:tav>
                                      </p:tavLst>
                                    </p:anim>
                                    <p:anim calcmode="lin" valueType="num">
                                      <p:cBhvr additive="base">
                                        <p:cTn id="51" dur="500" fill="hold"/>
                                        <p:tgtEl>
                                          <p:spTgt spid="17"/>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ID="22" presetClass="entr" presetSubtype="4"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par>
                          <p:cTn id="56" fill="hold">
                            <p:stCondLst>
                              <p:cond delay="60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par>
                          <p:cTn id="60" fill="hold">
                            <p:stCondLst>
                              <p:cond delay="6500"/>
                            </p:stCondLst>
                            <p:childTnLst>
                              <p:par>
                                <p:cTn id="61" presetID="22" presetClass="entr" presetSubtype="4"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500"/>
                                        <p:tgtEl>
                                          <p:spTgt spid="29"/>
                                        </p:tgtEl>
                                      </p:cBhvr>
                                    </p:animEffect>
                                  </p:childTnLst>
                                </p:cTn>
                              </p:par>
                            </p:childTnLst>
                          </p:cTn>
                        </p:par>
                        <p:par>
                          <p:cTn id="64" fill="hold">
                            <p:stCondLst>
                              <p:cond delay="7000"/>
                            </p:stCondLst>
                            <p:childTnLst>
                              <p:par>
                                <p:cTn id="65" presetID="22" presetClass="entr" presetSubtype="4" fill="hold"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500"/>
                                        <p:tgtEl>
                                          <p:spTgt spid="13"/>
                                        </p:tgtEl>
                                      </p:cBhvr>
                                    </p:animEffect>
                                  </p:childTnLst>
                                </p:cTn>
                              </p:par>
                              <p:par>
                                <p:cTn id="68" presetID="2" presetClass="entr" presetSubtype="4"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ppt_x"/>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childTnLst>
                          </p:cTn>
                        </p:par>
                        <p:par>
                          <p:cTn id="76" fill="hold">
                            <p:stCondLst>
                              <p:cond delay="7500"/>
                            </p:stCondLst>
                            <p:childTnLst>
                              <p:par>
                                <p:cTn id="77" presetID="2" presetClass="entr" presetSubtype="4"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additive="base">
                                        <p:cTn id="83" dur="500" fill="hold"/>
                                        <p:tgtEl>
                                          <p:spTgt spid="37"/>
                                        </p:tgtEl>
                                        <p:attrNameLst>
                                          <p:attrName>ppt_x</p:attrName>
                                        </p:attrNameLst>
                                      </p:cBhvr>
                                      <p:tavLst>
                                        <p:tav tm="0">
                                          <p:val>
                                            <p:strVal val="#ppt_x"/>
                                          </p:val>
                                        </p:tav>
                                        <p:tav tm="100000">
                                          <p:val>
                                            <p:strVal val="#ppt_x"/>
                                          </p:val>
                                        </p:tav>
                                      </p:tavLst>
                                    </p:anim>
                                    <p:anim calcmode="lin" valueType="num">
                                      <p:cBhvr additive="base">
                                        <p:cTn id="8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4" grpId="0" animBg="1"/>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dirty="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居家安全</a:t>
              </a:r>
              <a:endParaRPr lang="zh-CN" altLang="en-US" sz="2700" spc="170" dirty="0">
                <a:solidFill>
                  <a:srgbClr val="C0000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家庭用电、用气安全：</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nvGrpSpPr>
          <p:cNvPr id="15" name="组合 14"/>
          <p:cNvGrpSpPr/>
          <p:nvPr/>
        </p:nvGrpSpPr>
        <p:grpSpPr>
          <a:xfrm>
            <a:off x="954309" y="1591244"/>
            <a:ext cx="7649054" cy="3304780"/>
            <a:chOff x="3385405" y="1339361"/>
            <a:chExt cx="8182708" cy="4406372"/>
          </a:xfrm>
        </p:grpSpPr>
        <p:sp>
          <p:nvSpPr>
            <p:cNvPr id="16" name="矩形 15"/>
            <p:cNvSpPr/>
            <p:nvPr/>
          </p:nvSpPr>
          <p:spPr>
            <a:xfrm>
              <a:off x="3385405" y="1339361"/>
              <a:ext cx="8182708" cy="2472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0355" indent="-300355" algn="ctr">
                <a:lnSpc>
                  <a:spcPct val="150000"/>
                </a:lnSpc>
                <a:buClr>
                  <a:schemeClr val="accent1"/>
                </a:buClr>
                <a:buFont typeface="+mj-ea"/>
                <a:buAutoNum type="ea1JpnChsDbPeriod"/>
              </a:pP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7" name="Rectangle 5"/>
            <p:cNvSpPr>
              <a:spLocks noRot="1" noChangeArrowheads="1"/>
            </p:cNvSpPr>
            <p:nvPr/>
          </p:nvSpPr>
          <p:spPr bwMode="auto">
            <a:xfrm>
              <a:off x="3586329" y="1425040"/>
              <a:ext cx="7345362" cy="503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1pPr>
              <a:lvl2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2pPr>
              <a:lvl3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3pPr>
              <a:lvl4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4pPr>
              <a:lvl5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5pPr>
              <a:lvl6pPr marL="4572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6pPr>
              <a:lvl7pPr marL="9144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7pPr>
              <a:lvl8pPr marL="13716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8pPr>
              <a:lvl9pPr marL="18288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9pPr>
            </a:lstStyle>
            <a:p>
              <a:pPr algn="l"/>
              <a:r>
                <a:rPr lang="zh-CN" altLang="en-US" sz="1800">
                  <a:solidFill>
                    <a:schemeClr val="accent1"/>
                  </a:solidFill>
                  <a:effectLst/>
                  <a:latin typeface="印品灵秀体" panose="02000000000000000000" pitchFamily="2" charset="-122"/>
                  <a:ea typeface="印品灵秀体" panose="02000000000000000000" pitchFamily="2" charset="-122"/>
                  <a:cs typeface="+mn-ea"/>
                  <a:sym typeface="印品灵秀体" panose="02000000000000000000" pitchFamily="2" charset="-122"/>
                </a:rPr>
                <a:t>一、家用电器及排插</a:t>
              </a:r>
              <a:endParaRPr lang="zh-CN" altLang="en-US" sz="1800">
                <a:solidFill>
                  <a:schemeClr val="accent1"/>
                </a:solidFill>
                <a:effectLst/>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8" name="矩形 17"/>
            <p:cNvSpPr/>
            <p:nvPr/>
          </p:nvSpPr>
          <p:spPr>
            <a:xfrm>
              <a:off x="3581502" y="1874692"/>
              <a:ext cx="7310890" cy="1320704"/>
            </a:xfrm>
            <a:prstGeom prst="rect">
              <a:avLst/>
            </a:prstGeom>
          </p:spPr>
          <p:txBody>
            <a:bodyPr wrap="square">
              <a:spAutoFit/>
            </a:bodyPr>
            <a:lstStyle/>
            <a:p>
              <a:pPr marL="257175" indent="-257175" algn="just">
                <a:lnSpc>
                  <a:spcPct val="150000"/>
                </a:lnSpc>
                <a:spcBef>
                  <a:spcPct val="0"/>
                </a:spcBef>
                <a:buClr>
                  <a:schemeClr val="accent1"/>
                </a:buClr>
                <a:buFont typeface="+mj-ea"/>
                <a:buAutoNum type="circleNumDbPlain"/>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要对墙面插座进行检查，看看有无损坏、松动。更换掉正在使用的万用孔插座和两芯插座</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57175" indent="-257175" algn="just">
                <a:lnSpc>
                  <a:spcPct val="150000"/>
                </a:lnSpc>
                <a:spcBef>
                  <a:spcPct val="0"/>
                </a:spcBef>
                <a:buClr>
                  <a:schemeClr val="accent1"/>
                </a:buClr>
                <a:buFont typeface="+mj-ea"/>
                <a:buAutoNum type="circleNumDbPlain"/>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要及时让专业人员对电器进行检测，不能满足安全使用条件的电器要立即更换。</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9" name="Rectangle 5"/>
            <p:cNvSpPr>
              <a:spLocks noRot="1" noChangeArrowheads="1"/>
            </p:cNvSpPr>
            <p:nvPr/>
          </p:nvSpPr>
          <p:spPr bwMode="auto">
            <a:xfrm>
              <a:off x="3581501" y="3144381"/>
              <a:ext cx="7345362" cy="503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1pPr>
              <a:lvl2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2pPr>
              <a:lvl3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3pPr>
              <a:lvl4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4pPr>
              <a:lvl5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5pPr>
              <a:lvl6pPr marL="4572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6pPr>
              <a:lvl7pPr marL="9144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7pPr>
              <a:lvl8pPr marL="13716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8pPr>
              <a:lvl9pPr marL="18288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9pPr>
            </a:lstStyle>
            <a:p>
              <a:pPr algn="l"/>
              <a:r>
                <a:rPr lang="zh-CN" altLang="en-US" sz="1800">
                  <a:solidFill>
                    <a:schemeClr val="accent1"/>
                  </a:solidFill>
                  <a:effectLst/>
                  <a:latin typeface="印品灵秀体" panose="02000000000000000000" pitchFamily="2" charset="-122"/>
                  <a:ea typeface="印品灵秀体" panose="02000000000000000000" pitchFamily="2" charset="-122"/>
                  <a:cs typeface="+mn-ea"/>
                  <a:sym typeface="印品灵秀体" panose="02000000000000000000" pitchFamily="2" charset="-122"/>
                </a:rPr>
                <a:t>二、电热水壶</a:t>
              </a:r>
              <a:endParaRPr lang="zh-CN" altLang="en-US" sz="1800">
                <a:solidFill>
                  <a:schemeClr val="accent1"/>
                </a:solidFill>
                <a:effectLst/>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20" name="矩形 19"/>
            <p:cNvSpPr/>
            <p:nvPr/>
          </p:nvSpPr>
          <p:spPr>
            <a:xfrm>
              <a:off x="3576674" y="3594033"/>
              <a:ext cx="7310890" cy="2151700"/>
            </a:xfrm>
            <a:prstGeom prst="rect">
              <a:avLst/>
            </a:prstGeom>
          </p:spPr>
          <p:txBody>
            <a:bodyPr wrap="square">
              <a:spAutoFit/>
            </a:bodyPr>
            <a:lstStyle/>
            <a:p>
              <a:pPr marL="257175" indent="-257175" algn="just">
                <a:lnSpc>
                  <a:spcPct val="150000"/>
                </a:lnSpc>
                <a:spcBef>
                  <a:spcPct val="0"/>
                </a:spcBef>
                <a:buClr>
                  <a:schemeClr val="accent1"/>
                </a:buClr>
                <a:buFont typeface="+mj-ea"/>
                <a:buAutoNum type="circleNumDbPlain"/>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电水壶要与插座保持一定距离；</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57175" indent="-257175" algn="just">
                <a:lnSpc>
                  <a:spcPct val="150000"/>
                </a:lnSpc>
                <a:spcBef>
                  <a:spcPct val="0"/>
                </a:spcBef>
                <a:buClr>
                  <a:schemeClr val="accent1"/>
                </a:buClr>
                <a:buFont typeface="+mj-ea"/>
                <a:buAutoNum type="circleNumDbPlain"/>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烧水时避免电源线与壶面接触；</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57175" indent="-257175" algn="just">
                <a:lnSpc>
                  <a:spcPct val="150000"/>
                </a:lnSpc>
                <a:spcBef>
                  <a:spcPct val="0"/>
                </a:spcBef>
                <a:buClr>
                  <a:schemeClr val="accent1"/>
                </a:buClr>
                <a:buFont typeface="+mj-ea"/>
                <a:buAutoNum type="circleNumDbPlain"/>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加水时不可高过要求最大水位；</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57175" indent="-257175" algn="just">
                <a:lnSpc>
                  <a:spcPct val="150000"/>
                </a:lnSpc>
                <a:spcBef>
                  <a:spcPct val="0"/>
                </a:spcBef>
                <a:buClr>
                  <a:schemeClr val="accent1"/>
                </a:buClr>
                <a:buFont typeface="+mj-ea"/>
                <a:buAutoNum type="circleNumDbPlain"/>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保持底座（插孔）干爽无水；</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57175" indent="-257175" algn="just">
                <a:lnSpc>
                  <a:spcPct val="150000"/>
                </a:lnSpc>
                <a:spcBef>
                  <a:spcPct val="0"/>
                </a:spcBef>
                <a:buClr>
                  <a:schemeClr val="accent1"/>
                </a:buClr>
                <a:buFont typeface="+mj-ea"/>
                <a:buAutoNum type="circleNumDbPlain"/>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不使用时，保证电源切断。</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4124" y="3310426"/>
            <a:ext cx="1833074" cy="1833074"/>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nodeType="afterEffec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dirty="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居家安全</a:t>
              </a:r>
              <a:endParaRPr lang="zh-CN" altLang="en-US" sz="2700" spc="170" dirty="0">
                <a:solidFill>
                  <a:srgbClr val="C0000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预防电动车火灾</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nvGrpSpPr>
          <p:cNvPr id="15" name="组合 14"/>
          <p:cNvGrpSpPr/>
          <p:nvPr/>
        </p:nvGrpSpPr>
        <p:grpSpPr>
          <a:xfrm>
            <a:off x="1035367" y="1261719"/>
            <a:ext cx="6425495" cy="1859460"/>
            <a:chOff x="3385405" y="1339361"/>
            <a:chExt cx="8182708" cy="2479280"/>
          </a:xfrm>
        </p:grpSpPr>
        <p:sp>
          <p:nvSpPr>
            <p:cNvPr id="16" name="矩形 15"/>
            <p:cNvSpPr/>
            <p:nvPr/>
          </p:nvSpPr>
          <p:spPr>
            <a:xfrm>
              <a:off x="3385405" y="1339361"/>
              <a:ext cx="8182708" cy="2472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0355" indent="-300355" algn="ctr">
                <a:lnSpc>
                  <a:spcPct val="170000"/>
                </a:lnSpc>
                <a:buClr>
                  <a:schemeClr val="accent1"/>
                </a:buClr>
                <a:buFont typeface="+mj-ea"/>
                <a:buAutoNum type="ea1JpnChsDbPeriod"/>
              </a:pP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8" name="矩形 17"/>
            <p:cNvSpPr/>
            <p:nvPr/>
          </p:nvSpPr>
          <p:spPr>
            <a:xfrm>
              <a:off x="3581501" y="1874690"/>
              <a:ext cx="6727624" cy="1943951"/>
            </a:xfrm>
            <a:prstGeom prst="rect">
              <a:avLst/>
            </a:prstGeom>
          </p:spPr>
          <p:txBody>
            <a:bodyPr wrap="square">
              <a:spAutoFit/>
            </a:bodyPr>
            <a:lstStyle/>
            <a:p>
              <a:pPr marL="214630" indent="-214630" algn="just">
                <a:lnSpc>
                  <a:spcPct val="170000"/>
                </a:lnSpc>
                <a:spcBef>
                  <a:spcPct val="0"/>
                </a:spcBef>
                <a:buClr>
                  <a:schemeClr val="accent1"/>
                </a:buClr>
                <a:buFont typeface="Wingdings" panose="05000000000000000000" pitchFamily="2" charset="2"/>
                <a:buChar char="l"/>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购买合格的电动车产品，查看电动车是否具备欠压、过流、短路保护功能；</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170000"/>
                </a:lnSpc>
                <a:spcBef>
                  <a:spcPct val="0"/>
                </a:spcBef>
                <a:buClr>
                  <a:schemeClr val="accent1"/>
                </a:buClr>
                <a:buFont typeface="Wingdings" panose="05000000000000000000" pitchFamily="2" charset="2"/>
                <a:buChar char="l"/>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充电时电池和充电上不能覆盖任何物品；</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170000"/>
                </a:lnSpc>
                <a:spcBef>
                  <a:spcPct val="0"/>
                </a:spcBef>
                <a:buClr>
                  <a:schemeClr val="accent1"/>
                </a:buClr>
                <a:buFont typeface="Wingdings" panose="05000000000000000000" pitchFamily="2" charset="2"/>
                <a:buChar char="l"/>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在电动车充电</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要规范布线</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限时充电；</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6" name="矩形 5"/>
          <p:cNvSpPr/>
          <p:nvPr/>
        </p:nvSpPr>
        <p:spPr>
          <a:xfrm>
            <a:off x="1189352" y="3191188"/>
            <a:ext cx="4797111" cy="1457963"/>
          </a:xfrm>
          <a:prstGeom prst="rect">
            <a:avLst/>
          </a:prstGeom>
        </p:spPr>
        <p:txBody>
          <a:bodyPr wrap="square">
            <a:spAutoFit/>
          </a:bodyPr>
          <a:lstStyle/>
          <a:p>
            <a:pPr marL="214630" indent="-214630" algn="just">
              <a:lnSpc>
                <a:spcPct val="170000"/>
              </a:lnSpc>
              <a:spcBef>
                <a:spcPct val="0"/>
              </a:spcBef>
              <a:buClr>
                <a:schemeClr val="accent1"/>
              </a:buClr>
              <a:buFont typeface="Wingdings" panose="05000000000000000000" pitchFamily="2" charset="2"/>
              <a:buChar char="l"/>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注意科学用车</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勤检查常维护</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不得擅自拆卸电气保护装置</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确保电气线路和保护装置完好有效</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170000"/>
              </a:lnSpc>
              <a:spcBef>
                <a:spcPct val="0"/>
              </a:spcBef>
              <a:buClr>
                <a:schemeClr val="accent1"/>
              </a:buClr>
              <a:buFont typeface="Wingdings" panose="05000000000000000000" pitchFamily="2" charset="2"/>
              <a:buChar char="l"/>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行驶时电动车充电器应尽量避免放在车上</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路面颠簸容易导致充电器内部发生短路</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再充电时容易引起自燃。 </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2741" y="1592513"/>
            <a:ext cx="3788855" cy="378885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nodeType="afterEffec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257"/>
          <p:cNvGrpSpPr>
            <a:grpSpLocks noChangeAspect="1"/>
          </p:cNvGrpSpPr>
          <p:nvPr/>
        </p:nvGrpSpPr>
        <p:grpSpPr>
          <a:xfrm rot="10800000" flipH="1">
            <a:off x="301702" y="3005760"/>
            <a:ext cx="974468" cy="505997"/>
            <a:chOff x="0" y="0"/>
            <a:chExt cx="3154022" cy="1635267"/>
          </a:xfrm>
          <a:solidFill>
            <a:schemeClr val="accent2"/>
          </a:solidFill>
        </p:grpSpPr>
        <p:sp>
          <p:nvSpPr>
            <p:cNvPr id="34" name="Shape 1255"/>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35" name="Shape 1256"/>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grpSp>
      <p:grpSp>
        <p:nvGrpSpPr>
          <p:cNvPr id="5" name="Group 1262"/>
          <p:cNvGrpSpPr>
            <a:grpSpLocks noChangeAspect="1"/>
          </p:cNvGrpSpPr>
          <p:nvPr/>
        </p:nvGrpSpPr>
        <p:grpSpPr>
          <a:xfrm>
            <a:off x="1911155" y="2627542"/>
            <a:ext cx="974468" cy="505997"/>
            <a:chOff x="0" y="0"/>
            <a:chExt cx="3154022" cy="1635267"/>
          </a:xfrm>
          <a:solidFill>
            <a:schemeClr val="accent2"/>
          </a:solidFill>
        </p:grpSpPr>
        <p:sp>
          <p:nvSpPr>
            <p:cNvPr id="37" name="Shape 1260"/>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solidFill>
              <a:schemeClr val="accent3"/>
            </a:solid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38" name="Shape 1261"/>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solidFill>
              <a:schemeClr val="accent3"/>
            </a:solid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grpSp>
      <p:grpSp>
        <p:nvGrpSpPr>
          <p:cNvPr id="6" name="Group 1267"/>
          <p:cNvGrpSpPr>
            <a:grpSpLocks noChangeAspect="1"/>
          </p:cNvGrpSpPr>
          <p:nvPr/>
        </p:nvGrpSpPr>
        <p:grpSpPr>
          <a:xfrm rot="10800000" flipH="1">
            <a:off x="3339806" y="3005762"/>
            <a:ext cx="974468" cy="505997"/>
            <a:chOff x="0" y="0"/>
            <a:chExt cx="3154022" cy="1635267"/>
          </a:xfrm>
          <a:solidFill>
            <a:schemeClr val="accent1"/>
          </a:solidFill>
        </p:grpSpPr>
        <p:sp>
          <p:nvSpPr>
            <p:cNvPr id="40" name="Shape 1265"/>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41" name="Shape 1266"/>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grpSp>
      <p:grpSp>
        <p:nvGrpSpPr>
          <p:cNvPr id="7" name="Group 1272"/>
          <p:cNvGrpSpPr>
            <a:grpSpLocks noChangeAspect="1"/>
          </p:cNvGrpSpPr>
          <p:nvPr/>
        </p:nvGrpSpPr>
        <p:grpSpPr>
          <a:xfrm>
            <a:off x="4931970" y="2594620"/>
            <a:ext cx="974468" cy="505997"/>
            <a:chOff x="0" y="0"/>
            <a:chExt cx="3154022" cy="1635267"/>
          </a:xfrm>
          <a:solidFill>
            <a:schemeClr val="accent2"/>
          </a:solidFill>
        </p:grpSpPr>
        <p:sp>
          <p:nvSpPr>
            <p:cNvPr id="43" name="Shape 1270"/>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solidFill>
              <a:schemeClr val="accent4"/>
            </a:solid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44" name="Shape 1271"/>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solidFill>
              <a:schemeClr val="accent4"/>
            </a:solid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grpSp>
      <p:grpSp>
        <p:nvGrpSpPr>
          <p:cNvPr id="8" name="Group 1277"/>
          <p:cNvGrpSpPr>
            <a:grpSpLocks noChangeAspect="1"/>
          </p:cNvGrpSpPr>
          <p:nvPr/>
        </p:nvGrpSpPr>
        <p:grpSpPr>
          <a:xfrm rot="10800000" flipH="1">
            <a:off x="6315665" y="3005760"/>
            <a:ext cx="974468" cy="505997"/>
            <a:chOff x="0" y="0"/>
            <a:chExt cx="3154022" cy="1635267"/>
          </a:xfrm>
          <a:solidFill>
            <a:schemeClr val="accent1"/>
          </a:solidFill>
        </p:grpSpPr>
        <p:sp>
          <p:nvSpPr>
            <p:cNvPr id="46" name="Shape 1275"/>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47" name="Shape 1276"/>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grpSp>
      <p:grpSp>
        <p:nvGrpSpPr>
          <p:cNvPr id="9" name="Group 1282"/>
          <p:cNvGrpSpPr>
            <a:grpSpLocks noChangeAspect="1"/>
          </p:cNvGrpSpPr>
          <p:nvPr/>
        </p:nvGrpSpPr>
        <p:grpSpPr>
          <a:xfrm>
            <a:off x="7902741" y="2620231"/>
            <a:ext cx="974468" cy="505997"/>
            <a:chOff x="0" y="0"/>
            <a:chExt cx="3154022" cy="1635267"/>
          </a:xfrm>
          <a:solidFill>
            <a:schemeClr val="accent2"/>
          </a:solidFill>
        </p:grpSpPr>
        <p:sp>
          <p:nvSpPr>
            <p:cNvPr id="49" name="Shape 1280"/>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solidFill>
              <a:schemeClr val="accent5"/>
            </a:solid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50" name="Shape 1281"/>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solidFill>
              <a:schemeClr val="accent5"/>
            </a:solidFill>
            <a:ln w="12700" cap="flat">
              <a:noFill/>
              <a:miter lim="400000"/>
            </a:ln>
            <a:effectLst/>
          </p:spPr>
          <p:txBody>
            <a:bodyPr wrap="square" lIns="39193" tIns="39193" rIns="39193" bIns="39193" numCol="1" anchor="ctr">
              <a:noAutofit/>
            </a:bodyPr>
            <a:lstStyle/>
            <a:p>
              <a:pPr lvl="0">
                <a:defRPr sz="3200">
                  <a:solidFill>
                    <a:srgbClr val="FFFFFF"/>
                  </a:solidFill>
                  <a:latin typeface="Helvetica Light"/>
                  <a:ea typeface="Helvetica Light"/>
                  <a:cs typeface="Helvetica Light"/>
                  <a:sym typeface="Helvetica Light"/>
                </a:defRPr>
              </a:pPr>
              <a:endParaRPr sz="2100">
                <a:latin typeface="印品灵秀体" panose="02000000000000000000" pitchFamily="2" charset="-122"/>
                <a:ea typeface="印品灵秀体" panose="02000000000000000000" pitchFamily="2" charset="-122"/>
                <a:sym typeface="Source Han Serif SC" panose="02020400000000000000" pitchFamily="18" charset="-122"/>
              </a:endParaRPr>
            </a:p>
          </p:txBody>
        </p:sp>
      </p:grpSp>
      <p:sp>
        <p:nvSpPr>
          <p:cNvPr id="57" name="Rectangle 72"/>
          <p:cNvSpPr>
            <a:spLocks noChangeAspect="1"/>
          </p:cNvSpPr>
          <p:nvPr/>
        </p:nvSpPr>
        <p:spPr>
          <a:xfrm rot="20935424">
            <a:off x="500263" y="3081884"/>
            <a:ext cx="823901" cy="324092"/>
          </a:xfrm>
          <a:prstGeom prst="rect">
            <a:avLst/>
          </a:prstGeom>
        </p:spPr>
        <p:txBody>
          <a:bodyPr wrap="square" lIns="46637" tIns="23319" rIns="46637" bIns="23319">
            <a:spAutoFit/>
          </a:bodyPr>
          <a:lstStyle/>
          <a:p>
            <a:pPr algn="ctr"/>
            <a:r>
              <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rPr>
              <a:t>01</a:t>
            </a:r>
            <a:endPar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60" name="Rectangle 137"/>
          <p:cNvSpPr>
            <a:spLocks noChangeAspect="1"/>
          </p:cNvSpPr>
          <p:nvPr/>
        </p:nvSpPr>
        <p:spPr>
          <a:xfrm rot="594578">
            <a:off x="2067517" y="2719024"/>
            <a:ext cx="823901" cy="324092"/>
          </a:xfrm>
          <a:prstGeom prst="rect">
            <a:avLst/>
          </a:prstGeom>
        </p:spPr>
        <p:txBody>
          <a:bodyPr wrap="square" lIns="46637" tIns="23319" rIns="46637" bIns="23319">
            <a:spAutoFit/>
          </a:bodyPr>
          <a:lstStyle/>
          <a:p>
            <a:pPr algn="ctr"/>
            <a:r>
              <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rPr>
              <a:t>02</a:t>
            </a:r>
            <a:endPar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61" name="Rectangle 142"/>
          <p:cNvSpPr>
            <a:spLocks noChangeAspect="1"/>
          </p:cNvSpPr>
          <p:nvPr/>
        </p:nvSpPr>
        <p:spPr>
          <a:xfrm rot="20856684">
            <a:off x="3515113" y="3100323"/>
            <a:ext cx="823901" cy="324092"/>
          </a:xfrm>
          <a:prstGeom prst="rect">
            <a:avLst/>
          </a:prstGeom>
        </p:spPr>
        <p:txBody>
          <a:bodyPr wrap="square" lIns="46637" tIns="23319" rIns="46637" bIns="23319">
            <a:spAutoFit/>
          </a:bodyPr>
          <a:lstStyle/>
          <a:p>
            <a:pPr algn="ctr"/>
            <a:r>
              <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rPr>
              <a:t>03</a:t>
            </a:r>
            <a:endPar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62" name="Rectangle 143"/>
          <p:cNvSpPr>
            <a:spLocks noChangeAspect="1"/>
          </p:cNvSpPr>
          <p:nvPr/>
        </p:nvSpPr>
        <p:spPr>
          <a:xfrm rot="630609">
            <a:off x="5120238" y="2689554"/>
            <a:ext cx="823901" cy="324092"/>
          </a:xfrm>
          <a:prstGeom prst="rect">
            <a:avLst/>
          </a:prstGeom>
        </p:spPr>
        <p:txBody>
          <a:bodyPr wrap="square" lIns="46637" tIns="23319" rIns="46637" bIns="23319">
            <a:spAutoFit/>
          </a:bodyPr>
          <a:lstStyle/>
          <a:p>
            <a:pPr algn="ctr"/>
            <a:r>
              <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rPr>
              <a:t>04</a:t>
            </a:r>
            <a:endPar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63" name="Rectangle 144"/>
          <p:cNvSpPr>
            <a:spLocks noChangeAspect="1"/>
          </p:cNvSpPr>
          <p:nvPr/>
        </p:nvSpPr>
        <p:spPr>
          <a:xfrm rot="20816512">
            <a:off x="6540212" y="3111953"/>
            <a:ext cx="823901" cy="324092"/>
          </a:xfrm>
          <a:prstGeom prst="rect">
            <a:avLst/>
          </a:prstGeom>
        </p:spPr>
        <p:txBody>
          <a:bodyPr wrap="square" lIns="46637" tIns="23319" rIns="46637" bIns="23319">
            <a:spAutoFit/>
          </a:bodyPr>
          <a:lstStyle/>
          <a:p>
            <a:pPr algn="ctr"/>
            <a:r>
              <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rPr>
              <a:t>05</a:t>
            </a:r>
            <a:endPar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64" name="Rectangle 145"/>
          <p:cNvSpPr>
            <a:spLocks noChangeAspect="1"/>
          </p:cNvSpPr>
          <p:nvPr/>
        </p:nvSpPr>
        <p:spPr>
          <a:xfrm rot="847487">
            <a:off x="8094886" y="2768761"/>
            <a:ext cx="823901" cy="324092"/>
          </a:xfrm>
          <a:prstGeom prst="rect">
            <a:avLst/>
          </a:prstGeom>
        </p:spPr>
        <p:txBody>
          <a:bodyPr wrap="square" lIns="46637" tIns="23319" rIns="46637" bIns="23319">
            <a:spAutoFit/>
          </a:bodyPr>
          <a:lstStyle/>
          <a:p>
            <a:pPr algn="ctr"/>
            <a:r>
              <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rPr>
              <a:t>06</a:t>
            </a:r>
            <a:endParaRPr lang="en-US" b="1">
              <a:solidFill>
                <a:schemeClr val="accent6"/>
              </a:solidFill>
              <a:latin typeface="印品灵秀体" panose="02000000000000000000" pitchFamily="2" charset="-122"/>
              <a:ea typeface="印品灵秀体" panose="02000000000000000000" pitchFamily="2" charset="-122"/>
              <a:sym typeface="Source Han Serif SC" panose="02020400000000000000" pitchFamily="18" charset="-122"/>
            </a:endParaRPr>
          </a:p>
        </p:txBody>
      </p:sp>
      <p:sp>
        <p:nvSpPr>
          <p:cNvPr id="42" name="iSlíďè"/>
          <p:cNvSpPr txBox="1"/>
          <p:nvPr/>
        </p:nvSpPr>
        <p:spPr bwMode="auto">
          <a:xfrm>
            <a:off x="485804" y="3767986"/>
            <a:ext cx="2448158" cy="99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just">
              <a:lnSpc>
                <a:spcPct val="150000"/>
              </a:lnSpc>
              <a:spcBef>
                <a:spcPct val="0"/>
              </a:spcBef>
              <a:buClr>
                <a:srgbClr val="A4292B"/>
              </a:buCl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每年春节期间都会出现很多因燃放烟花爆竹导致的人员炸伤、火灾等事故。</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8" name="iSlíďè"/>
          <p:cNvSpPr txBox="1"/>
          <p:nvPr/>
        </p:nvSpPr>
        <p:spPr bwMode="auto">
          <a:xfrm>
            <a:off x="1763873" y="1802459"/>
            <a:ext cx="2448158" cy="99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just">
              <a:lnSpc>
                <a:spcPct val="150000"/>
              </a:lnSpc>
              <a:spcBef>
                <a:spcPct val="0"/>
              </a:spcBef>
              <a:buClr>
                <a:srgbClr val="A4292B"/>
              </a:buClr>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14</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岁以下的未成年人一定要在成年人的看护下燃放烟花爆竹。</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just">
              <a:lnSpc>
                <a:spcPct val="150000"/>
              </a:lnSpc>
              <a:spcBef>
                <a:spcPct val="0"/>
              </a:spcBef>
              <a:buClr>
                <a:srgbClr val="A4292B"/>
              </a:buClr>
            </a:pPr>
            <a:endPar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52" name="iSlíďè"/>
          <p:cNvSpPr txBox="1"/>
          <p:nvPr/>
        </p:nvSpPr>
        <p:spPr bwMode="auto">
          <a:xfrm>
            <a:off x="3162553" y="3901252"/>
            <a:ext cx="2448158" cy="99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just">
              <a:lnSpc>
                <a:spcPct val="150000"/>
              </a:lnSpc>
              <a:spcBef>
                <a:spcPct val="0"/>
              </a:spcBef>
              <a:buClr>
                <a:srgbClr val="A4292B"/>
              </a:buCl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不要向污水井盖内投入点着后的烟花爆竹，否则极易引起爆炸；</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54" name="iSlíďè"/>
          <p:cNvSpPr txBox="1"/>
          <p:nvPr/>
        </p:nvSpPr>
        <p:spPr bwMode="auto">
          <a:xfrm>
            <a:off x="4630676" y="1759787"/>
            <a:ext cx="2342863" cy="67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just">
              <a:lnSpc>
                <a:spcPct val="150000"/>
              </a:lnSpc>
              <a:spcBef>
                <a:spcPct val="0"/>
              </a:spcBef>
              <a:buClr>
                <a:srgbClr val="A4292B"/>
              </a:buCl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烟花爆竹长时间不爆，千万不要上前观看；</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75" name="iSlíďè"/>
          <p:cNvSpPr txBox="1"/>
          <p:nvPr/>
        </p:nvSpPr>
        <p:spPr bwMode="auto">
          <a:xfrm>
            <a:off x="6067893" y="3745439"/>
            <a:ext cx="2555199" cy="130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just">
              <a:lnSpc>
                <a:spcPct val="150000"/>
              </a:lnSpc>
              <a:spcBef>
                <a:spcPct val="0"/>
              </a:spcBef>
              <a:buClr>
                <a:srgbClr val="A4292B"/>
              </a:buCl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要正确选择烟花爆竹的燃放地点，选择室外空旷平坦的地方，避开道路、行人、车辆和易燃易爆物品；</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77" name="iSlíďè"/>
          <p:cNvSpPr txBox="1"/>
          <p:nvPr/>
        </p:nvSpPr>
        <p:spPr bwMode="auto">
          <a:xfrm>
            <a:off x="7712385" y="1777028"/>
            <a:ext cx="1233493" cy="67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just">
              <a:lnSpc>
                <a:spcPct val="150000"/>
              </a:lnSpc>
              <a:spcBef>
                <a:spcPct val="0"/>
              </a:spcBef>
              <a:buClr>
                <a:srgbClr val="A4292B"/>
              </a:buCl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要选购合格的烟花爆竹；</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55" name="矩形 54"/>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燃放烟花爆竹</a:t>
            </a:r>
            <a:r>
              <a:rPr lang="en-US" altLang="zh-CN"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nvGrpSpPr>
          <p:cNvPr id="58" name="组合 57"/>
          <p:cNvGrpSpPr/>
          <p:nvPr/>
        </p:nvGrpSpPr>
        <p:grpSpPr>
          <a:xfrm>
            <a:off x="3328988" y="259046"/>
            <a:ext cx="2486024" cy="507831"/>
            <a:chOff x="4318000" y="428522"/>
            <a:chExt cx="3314699" cy="677108"/>
          </a:xfrm>
        </p:grpSpPr>
        <p:pic>
          <p:nvPicPr>
            <p:cNvPr id="59" name="图片 5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65" name="矩形 64"/>
            <p:cNvSpPr/>
            <p:nvPr/>
          </p:nvSpPr>
          <p:spPr>
            <a:xfrm>
              <a:off x="4816584" y="428522"/>
              <a:ext cx="2400658" cy="677108"/>
            </a:xfrm>
            <a:prstGeom prst="rect">
              <a:avLst/>
            </a:prstGeom>
          </p:spPr>
          <p:txBody>
            <a:bodyPr wrap="none">
              <a:spAutoFit/>
            </a:bodyPr>
            <a:lstStyle/>
            <a:p>
              <a:pPr algn="dist"/>
              <a:r>
                <a:rPr lang="zh-CN" altLang="en-US" sz="2700" b="1" kern="0" spc="450" dirty="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居家安全</a:t>
              </a:r>
              <a:endParaRPr lang="zh-CN" altLang="en-US" sz="2700" spc="170" dirty="0">
                <a:solidFill>
                  <a:srgbClr val="C0000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barn(outVertical)">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wipe(left)">
                                      <p:cBhvr>
                                        <p:cTn id="12" dur="500"/>
                                        <p:tgtEl>
                                          <p:spTgt spid="55"/>
                                        </p:tgtEl>
                                      </p:cBhvr>
                                    </p:animEffect>
                                  </p:childTnLst>
                                </p:cTn>
                              </p:par>
                            </p:childTnLst>
                          </p:cTn>
                        </p:par>
                        <p:par>
                          <p:cTn id="13" fill="hold">
                            <p:stCondLst>
                              <p:cond delay="500"/>
                            </p:stCondLst>
                            <p:childTnLst>
                              <p:par>
                                <p:cTn id="14" presetID="10" presetClass="entr" presetSubtype="0" fill="hold" nodeType="afterEffec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 presetClass="entr" presetSubtype="0" fill="hold" grpId="0" nodeType="withEffect">
                                  <p:childTnLst>
                                    <p:set>
                                      <p:cBhvr>
                                        <p:cTn id="18" dur="1" fill="hold">
                                          <p:stCondLst>
                                            <p:cond delay="0"/>
                                          </p:stCondLst>
                                        </p:cTn>
                                        <p:tgtEl>
                                          <p:spTgt spid="57"/>
                                        </p:tgtEl>
                                        <p:attrNameLst>
                                          <p:attrName>style.visibility</p:attrName>
                                        </p:attrNameLst>
                                      </p:cBhvr>
                                      <p:to>
                                        <p:strVal val="visible"/>
                                      </p:to>
                                    </p:set>
                                  </p:childTnLst>
                                </p:cTn>
                              </p:par>
                            </p:childTnLst>
                          </p:cTn>
                        </p:par>
                        <p:par>
                          <p:cTn id="19" fill="hold">
                            <p:stCondLst>
                              <p:cond delay="1000"/>
                            </p:stCondLst>
                            <p:childTnLst>
                              <p:par>
                                <p:cTn id="20" presetID="10" presetClass="entr" presetSubtype="0" fill="hold" nodeType="afterEffec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 presetClass="entr" presetSubtype="0" fill="hold" grpId="0" nodeType="withEffect">
                                  <p:childTnLst>
                                    <p:set>
                                      <p:cBhvr>
                                        <p:cTn id="24" dur="1" fill="hold">
                                          <p:stCondLst>
                                            <p:cond delay="0"/>
                                          </p:stCondLst>
                                        </p:cTn>
                                        <p:tgtEl>
                                          <p:spTgt spid="60"/>
                                        </p:tgtEl>
                                        <p:attrNameLst>
                                          <p:attrName>style.visibility</p:attrName>
                                        </p:attrNameLst>
                                      </p:cBhvr>
                                      <p:to>
                                        <p:strVal val="visible"/>
                                      </p:to>
                                    </p:set>
                                  </p:childTnLst>
                                </p:cTn>
                              </p:par>
                            </p:childTnLst>
                          </p:cTn>
                        </p:par>
                        <p:par>
                          <p:cTn id="25" fill="hold">
                            <p:stCondLst>
                              <p:cond delay="1500"/>
                            </p:stCondLst>
                            <p:childTnLst>
                              <p:par>
                                <p:cTn id="26" presetID="10" presetClass="entr" presetSubtype="0" fill="hold" nodeType="afterEffec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 presetClass="entr" presetSubtype="0" fill="hold" grpId="0" nodeType="withEffect">
                                  <p:childTnLst>
                                    <p:set>
                                      <p:cBhvr>
                                        <p:cTn id="30" dur="1" fill="hold">
                                          <p:stCondLst>
                                            <p:cond delay="0"/>
                                          </p:stCondLst>
                                        </p:cTn>
                                        <p:tgtEl>
                                          <p:spTgt spid="61"/>
                                        </p:tgtEl>
                                        <p:attrNameLst>
                                          <p:attrName>style.visibility</p:attrName>
                                        </p:attrNameLst>
                                      </p:cBhvr>
                                      <p:to>
                                        <p:strVal val="visible"/>
                                      </p:to>
                                    </p:set>
                                  </p:childTnLst>
                                </p:cTn>
                              </p:par>
                            </p:childTnLst>
                          </p:cTn>
                        </p:par>
                        <p:par>
                          <p:cTn id="31" fill="hold">
                            <p:stCondLst>
                              <p:cond delay="2000"/>
                            </p:stCondLst>
                            <p:childTnLst>
                              <p:par>
                                <p:cTn id="32" presetID="10" presetClass="entr" presetSubtype="0" fill="hold" nodeType="afterEffec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par>
                                <p:cTn id="35" presetID="1" presetClass="entr" presetSubtype="0" fill="hold" grpId="0" nodeType="withEffect">
                                  <p:childTnLst>
                                    <p:set>
                                      <p:cBhvr>
                                        <p:cTn id="36" dur="1" fill="hold">
                                          <p:stCondLst>
                                            <p:cond delay="0"/>
                                          </p:stCondLst>
                                        </p:cTn>
                                        <p:tgtEl>
                                          <p:spTgt spid="62"/>
                                        </p:tgtEl>
                                        <p:attrNameLst>
                                          <p:attrName>style.visibility</p:attrName>
                                        </p:attrNameLst>
                                      </p:cBhvr>
                                      <p:to>
                                        <p:strVal val="visible"/>
                                      </p:to>
                                    </p:set>
                                  </p:childTnLst>
                                </p:cTn>
                              </p:par>
                            </p:childTnLst>
                          </p:cTn>
                        </p:par>
                        <p:par>
                          <p:cTn id="37" fill="hold">
                            <p:stCondLst>
                              <p:cond delay="2500"/>
                            </p:stCondLst>
                            <p:childTnLst>
                              <p:par>
                                <p:cTn id="38" presetID="10" presetClass="entr" presetSubtype="0" fill="hold" nodeType="afterEffec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 presetClass="entr" presetSubtype="0" fill="hold" grpId="0" nodeType="withEffect">
                                  <p:childTnLst>
                                    <p:set>
                                      <p:cBhvr>
                                        <p:cTn id="42" dur="1" fill="hold">
                                          <p:stCondLst>
                                            <p:cond delay="0"/>
                                          </p:stCondLst>
                                        </p:cTn>
                                        <p:tgtEl>
                                          <p:spTgt spid="63"/>
                                        </p:tgtEl>
                                        <p:attrNameLst>
                                          <p:attrName>style.visibility</p:attrName>
                                        </p:attrNameLst>
                                      </p:cBhvr>
                                      <p:to>
                                        <p:strVal val="visible"/>
                                      </p:to>
                                    </p:set>
                                  </p:childTnLst>
                                </p:cTn>
                              </p:par>
                            </p:childTnLst>
                          </p:cTn>
                        </p:par>
                        <p:par>
                          <p:cTn id="43" fill="hold">
                            <p:stCondLst>
                              <p:cond delay="3000"/>
                            </p:stCondLst>
                            <p:childTnLst>
                              <p:par>
                                <p:cTn id="44" presetID="10" presetClass="entr" presetSubtype="0" fill="hold" nodeType="afterEffec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par>
                                <p:cTn id="47" presetID="1" presetClass="entr" presetSubtype="0" fill="hold" grpId="0" nodeType="withEffect">
                                  <p:childTnLst>
                                    <p:set>
                                      <p:cBhvr>
                                        <p:cTn id="48" dur="1" fill="hold">
                                          <p:stCondLst>
                                            <p:cond delay="0"/>
                                          </p:stCondLst>
                                        </p:cTn>
                                        <p:tgtEl>
                                          <p:spTgt spid="6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wipe(down)">
                                      <p:cBhvr>
                                        <p:cTn id="53" dur="500"/>
                                        <p:tgtEl>
                                          <p:spTgt spid="4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wipe(down)">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52"/>
                                        </p:tgtEl>
                                        <p:attrNameLst>
                                          <p:attrName>style.visibility</p:attrName>
                                        </p:attrNameLst>
                                      </p:cBhvr>
                                      <p:to>
                                        <p:strVal val="visible"/>
                                      </p:to>
                                    </p:set>
                                    <p:animEffect transition="in" filter="wipe(down)">
                                      <p:cBhvr>
                                        <p:cTn id="63" dur="500"/>
                                        <p:tgtEl>
                                          <p:spTgt spid="5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54"/>
                                        </p:tgtEl>
                                        <p:attrNameLst>
                                          <p:attrName>style.visibility</p:attrName>
                                        </p:attrNameLst>
                                      </p:cBhvr>
                                      <p:to>
                                        <p:strVal val="visible"/>
                                      </p:to>
                                    </p:set>
                                    <p:animEffect transition="in" filter="wipe(down)">
                                      <p:cBhvr>
                                        <p:cTn id="68" dur="500"/>
                                        <p:tgtEl>
                                          <p:spTgt spid="5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75"/>
                                        </p:tgtEl>
                                        <p:attrNameLst>
                                          <p:attrName>style.visibility</p:attrName>
                                        </p:attrNameLst>
                                      </p:cBhvr>
                                      <p:to>
                                        <p:strVal val="visible"/>
                                      </p:to>
                                    </p:set>
                                    <p:animEffect transition="in" filter="wipe(down)">
                                      <p:cBhvr>
                                        <p:cTn id="73" dur="500"/>
                                        <p:tgtEl>
                                          <p:spTgt spid="7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77"/>
                                        </p:tgtEl>
                                        <p:attrNameLst>
                                          <p:attrName>style.visibility</p:attrName>
                                        </p:attrNameLst>
                                      </p:cBhvr>
                                      <p:to>
                                        <p:strVal val="visible"/>
                                      </p:to>
                                    </p:set>
                                    <p:animEffect transition="in" filter="wipe(down)">
                                      <p:cBhvr>
                                        <p:cTn id="78"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0" grpId="0"/>
      <p:bldP spid="61" grpId="0"/>
      <p:bldP spid="62" grpId="0"/>
      <p:bldP spid="63" grpId="0"/>
      <p:bldP spid="64" grpId="0"/>
      <p:bldP spid="42" grpId="0"/>
      <p:bldP spid="48" grpId="0"/>
      <p:bldP spid="52" grpId="0"/>
      <p:bldP spid="54" grpId="0"/>
      <p:bldP spid="75" grpId="0"/>
      <p:bldP spid="77"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dirty="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居家安全</a:t>
              </a:r>
              <a:endParaRPr lang="zh-CN" altLang="en-US" sz="2700" spc="170" dirty="0">
                <a:solidFill>
                  <a:srgbClr val="C0000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应急与逃生：</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nvGrpSpPr>
          <p:cNvPr id="15" name="组合 14"/>
          <p:cNvGrpSpPr/>
          <p:nvPr/>
        </p:nvGrpSpPr>
        <p:grpSpPr>
          <a:xfrm>
            <a:off x="954309" y="1591245"/>
            <a:ext cx="7649054" cy="3339755"/>
            <a:chOff x="3385405" y="1339361"/>
            <a:chExt cx="8182708" cy="4453006"/>
          </a:xfrm>
        </p:grpSpPr>
        <p:sp>
          <p:nvSpPr>
            <p:cNvPr id="16" name="矩形 15"/>
            <p:cNvSpPr/>
            <p:nvPr/>
          </p:nvSpPr>
          <p:spPr>
            <a:xfrm>
              <a:off x="3385405" y="1339361"/>
              <a:ext cx="8182708" cy="2472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0355" indent="-300355" algn="ctr">
                <a:lnSpc>
                  <a:spcPct val="150000"/>
                </a:lnSpc>
                <a:buClr>
                  <a:schemeClr val="accent1"/>
                </a:buClr>
                <a:buFont typeface="+mj-ea"/>
                <a:buAutoNum type="ea1JpnChsDbPeriod"/>
              </a:pP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7" name="Rectangle 5"/>
            <p:cNvSpPr>
              <a:spLocks noRot="1" noChangeArrowheads="1"/>
            </p:cNvSpPr>
            <p:nvPr/>
          </p:nvSpPr>
          <p:spPr bwMode="auto">
            <a:xfrm>
              <a:off x="3586329" y="1425040"/>
              <a:ext cx="7345362" cy="503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1pPr>
              <a:lvl2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2pPr>
              <a:lvl3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3pPr>
              <a:lvl4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4pPr>
              <a:lvl5pPr algn="ctr">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5pPr>
              <a:lvl6pPr marL="4572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6pPr>
              <a:lvl7pPr marL="9144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7pPr>
              <a:lvl8pPr marL="13716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8pPr>
              <a:lvl9pPr marL="1828800" algn="ctr"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ea typeface="宋体" panose="02010600030101010101" pitchFamily="2" charset="-122"/>
                </a:defRPr>
              </a:lvl9pPr>
            </a:lstStyle>
            <a:p>
              <a:pPr algn="l"/>
              <a:r>
                <a:rPr lang="zh-CN" altLang="en-US" sz="1800">
                  <a:solidFill>
                    <a:schemeClr val="accent1"/>
                  </a:solidFill>
                  <a:effectLst/>
                  <a:latin typeface="印品灵秀体" panose="02000000000000000000" pitchFamily="2" charset="-122"/>
                  <a:ea typeface="印品灵秀体" panose="02000000000000000000" pitchFamily="2" charset="-122"/>
                  <a:cs typeface="+mn-ea"/>
                  <a:sym typeface="印品灵秀体" panose="02000000000000000000" pitchFamily="2" charset="-122"/>
                </a:rPr>
                <a:t>在掌握安全防控知识的同时还要做好应对突发情况的准备。</a:t>
              </a:r>
              <a:endParaRPr lang="zh-CN" altLang="en-US" sz="1800">
                <a:solidFill>
                  <a:schemeClr val="accent1"/>
                </a:solidFill>
                <a:effectLst/>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8" name="矩形 17"/>
            <p:cNvSpPr/>
            <p:nvPr/>
          </p:nvSpPr>
          <p:spPr>
            <a:xfrm>
              <a:off x="3581503" y="2255673"/>
              <a:ext cx="4884610" cy="3536694"/>
            </a:xfrm>
            <a:prstGeom prst="rect">
              <a:avLst/>
            </a:prstGeom>
          </p:spPr>
          <p:txBody>
            <a:bodyPr wrap="square">
              <a:spAutoFit/>
            </a:bodyPr>
            <a:lstStyle/>
            <a:p>
              <a:pPr marL="214630" indent="-214630">
                <a:lnSpc>
                  <a:spcPct val="150000"/>
                </a:lnSpc>
                <a:spcBef>
                  <a:spcPct val="50000"/>
                </a:spcBef>
                <a:buClr>
                  <a:schemeClr val="accent1"/>
                </a:buClr>
                <a:buFont typeface="Wingdings" panose="05000000000000000000" pitchFamily="2" charset="2"/>
                <a:buChar char="ü"/>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火灾逃生的基本知识</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nSpc>
                  <a:spcPct val="150000"/>
                </a:lnSpc>
                <a:spcBef>
                  <a:spcPct val="50000"/>
                </a:spcBef>
                <a:buClr>
                  <a:schemeClr val="accent1"/>
                </a:buClr>
                <a:buFont typeface="Wingdings" panose="05000000000000000000" pitchFamily="2" charset="2"/>
                <a:buChar char="ü"/>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触电、烧伤、烫伤应急处置</a:t>
              </a:r>
              <a:endPar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nSpc>
                  <a:spcPct val="150000"/>
                </a:lnSpc>
                <a:spcBef>
                  <a:spcPct val="50000"/>
                </a:spcBef>
                <a:buClr>
                  <a:schemeClr val="accent1"/>
                </a:buClr>
                <a:buFont typeface="Wingdings" panose="05000000000000000000" pitchFamily="2" charset="2"/>
                <a:buChar char="ü"/>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配备必要的家用消防器材，如：灭火器、逃生绳、消防斧、灭火毯等。建议常备装满水的消防水桶。</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nSpc>
                  <a:spcPct val="150000"/>
                </a:lnSpc>
                <a:spcBef>
                  <a:spcPct val="50000"/>
                </a:spcBef>
                <a:buClr>
                  <a:schemeClr val="accent1"/>
                </a:buClr>
                <a:buFont typeface="Wingdings" panose="05000000000000000000" pitchFamily="2" charset="2"/>
                <a:buChar char="ü"/>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常备一些应对烫伤、心脑血管疾病、流血、食物中毒的药物和医疗器材。</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nSpc>
                  <a:spcPct val="150000"/>
                </a:lnSpc>
                <a:spcBef>
                  <a:spcPct val="50000"/>
                </a:spcBef>
                <a:buClr>
                  <a:schemeClr val="accent1"/>
                </a:buClr>
                <a:buFont typeface="Wingdings" panose="05000000000000000000" pitchFamily="2" charset="2"/>
                <a:buChar char="ü"/>
              </a:pP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pic>
        <p:nvPicPr>
          <p:cNvPr id="7" name="图片 6"/>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386225" y="2195366"/>
            <a:ext cx="2217138" cy="221713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nodeType="afterEffec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31" name="图片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pic>
        <p:nvPicPr>
          <p:cNvPr id="9" name="PA_图片 8"/>
          <p:cNvPicPr>
            <a:picLocks noChangeAspect="1"/>
          </p:cNvPicPr>
          <p:nvPr>
            <p:custDataLst>
              <p:tags r:id="rId8"/>
            </p:custDataLst>
          </p:nvPr>
        </p:nvPicPr>
        <p:blipFill rotWithShape="1">
          <a:blip r:embed="rId9">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0">
            <a:extLst>
              <a:ext uri="{28A0092B-C50C-407E-A947-70E740481C1C}">
                <a14:useLocalDpi xmlns:a14="http://schemas.microsoft.com/office/drawing/2010/main" val="0"/>
              </a:ext>
            </a:extLst>
          </a:blip>
          <a:srcRect l="31747" r="41386" b="14344"/>
          <a:stretch>
            <a:fillRect/>
          </a:stretch>
        </p:blipFill>
        <p:spPr>
          <a:xfrm flipH="1">
            <a:off x="7884929" y="2599523"/>
            <a:ext cx="826433" cy="1881673"/>
          </a:xfrm>
          <a:prstGeom prst="rect">
            <a:avLst/>
          </a:prstGeom>
        </p:spPr>
      </p:pic>
      <p:pic>
        <p:nvPicPr>
          <p:cNvPr id="10" name="图片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2">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30" name="椭圆 29"/>
          <p:cNvSpPr/>
          <p:nvPr/>
        </p:nvSpPr>
        <p:spPr>
          <a:xfrm>
            <a:off x="4091636" y="848201"/>
            <a:ext cx="945140" cy="81452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latin typeface="字体视界-单纯体" panose="02010601030101010101" pitchFamily="2" charset="-122"/>
              <a:ea typeface="字体视界-单纯体" panose="02010601030101010101" pitchFamily="2" charset="-122"/>
            </a:endParaRPr>
          </a:p>
        </p:txBody>
      </p:sp>
      <p:sp>
        <p:nvSpPr>
          <p:cNvPr id="32" name="矩形 31"/>
          <p:cNvSpPr/>
          <p:nvPr/>
        </p:nvSpPr>
        <p:spPr>
          <a:xfrm>
            <a:off x="4154642" y="921020"/>
            <a:ext cx="816249" cy="707886"/>
          </a:xfrm>
          <a:prstGeom prst="rect">
            <a:avLst/>
          </a:prstGeom>
        </p:spPr>
        <p:txBody>
          <a:bodyPr wrap="none">
            <a:spAutoFit/>
          </a:bodyPr>
          <a:lstStyle/>
          <a:p>
            <a:r>
              <a:rPr lang="en-US" altLang="zh-CN" sz="4000" b="1" dirty="0">
                <a:solidFill>
                  <a:schemeClr val="bg1"/>
                </a:solidFill>
                <a:latin typeface="字体视界-单纯体" panose="02010601030101010101" pitchFamily="2" charset="-122"/>
                <a:ea typeface="字体视界-单纯体" panose="02010601030101010101" pitchFamily="2" charset="-122"/>
              </a:rPr>
              <a:t>04</a:t>
            </a:r>
            <a:endParaRPr lang="zh-CN" altLang="en-US" sz="4000" b="1" dirty="0">
              <a:latin typeface="字体视界-单纯体" panose="02010601030101010101" pitchFamily="2" charset="-122"/>
              <a:ea typeface="字体视界-单纯体" panose="02010601030101010101" pitchFamily="2" charset="-122"/>
            </a:endParaRPr>
          </a:p>
        </p:txBody>
      </p:sp>
      <p:sp>
        <p:nvSpPr>
          <p:cNvPr id="34" name="矩形: 圆角 33"/>
          <p:cNvSpPr/>
          <p:nvPr/>
        </p:nvSpPr>
        <p:spPr>
          <a:xfrm>
            <a:off x="2756260" y="2060602"/>
            <a:ext cx="3901440" cy="85082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800">
              <a:latin typeface="字体视界-单纯体" panose="02010601030101010101" pitchFamily="2" charset="-122"/>
              <a:ea typeface="字体视界-单纯体" panose="02010601030101010101" pitchFamily="2" charset="-122"/>
            </a:endParaRPr>
          </a:p>
        </p:txBody>
      </p:sp>
      <p:sp>
        <p:nvSpPr>
          <p:cNvPr id="37" name="文本框 36"/>
          <p:cNvSpPr txBox="1"/>
          <p:nvPr/>
        </p:nvSpPr>
        <p:spPr>
          <a:xfrm>
            <a:off x="3034779" y="2124351"/>
            <a:ext cx="3240696" cy="769441"/>
          </a:xfrm>
          <a:prstGeom prst="rect">
            <a:avLst/>
          </a:prstGeom>
          <a:noFill/>
        </p:spPr>
        <p:txBody>
          <a:bodyPr wrap="square" rtlCol="0">
            <a:spAutoFit/>
          </a:bodyPr>
          <a:lstStyle/>
          <a:p>
            <a:pPr algn="ctr"/>
            <a:r>
              <a:rPr lang="zh-CN" altLang="en-US" sz="4400" b="1" dirty="0">
                <a:solidFill>
                  <a:schemeClr val="bg1"/>
                </a:solidFill>
                <a:latin typeface="字体视界-单纯体" panose="02010601030101010101" pitchFamily="2" charset="-122"/>
                <a:ea typeface="字体视界-单纯体" panose="02010601030101010101" pitchFamily="2" charset="-122"/>
              </a:rPr>
              <a:t>消防安全</a:t>
            </a:r>
            <a:endParaRPr lang="en-US" altLang="zh-CN" sz="4400" b="1" dirty="0">
              <a:solidFill>
                <a:schemeClr val="bg1"/>
              </a:solidFill>
              <a:latin typeface="字体视界-单纯体" panose="02010601030101010101" pitchFamily="2" charset="-122"/>
              <a:ea typeface="字体视界-单纯体" panose="0201060103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down)">
                                      <p:cBhvr>
                                        <p:cTn id="33" dur="500"/>
                                        <p:tgtEl>
                                          <p:spTgt spid="38"/>
                                        </p:tgtEl>
                                      </p:cBhvr>
                                    </p:animEffect>
                                  </p:childTnLst>
                                </p:cTn>
                              </p:par>
                            </p:childTnLst>
                          </p:cTn>
                        </p:par>
                        <p:par>
                          <p:cTn id="34" fill="hold">
                            <p:stCondLst>
                              <p:cond delay="3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par>
                          <p:cTn id="42" fill="hold">
                            <p:stCondLst>
                              <p:cond delay="4500"/>
                            </p:stCondLst>
                            <p:childTnLst>
                              <p:par>
                                <p:cTn id="43" presetID="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ID="2" presetClass="entr" presetSubtype="2"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1+#ppt_w/2"/>
                                          </p:val>
                                        </p:tav>
                                        <p:tav tm="100000">
                                          <p:val>
                                            <p:strVal val="#ppt_x"/>
                                          </p:val>
                                        </p:tav>
                                      </p:tavLst>
                                    </p:anim>
                                    <p:anim calcmode="lin" valueType="num">
                                      <p:cBhvr additive="base">
                                        <p:cTn id="51" dur="500" fill="hold"/>
                                        <p:tgtEl>
                                          <p:spTgt spid="17"/>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ID="22" presetClass="entr" presetSubtype="4"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par>
                          <p:cTn id="56" fill="hold">
                            <p:stCondLst>
                              <p:cond delay="60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par>
                          <p:cTn id="60" fill="hold">
                            <p:stCondLst>
                              <p:cond delay="6500"/>
                            </p:stCondLst>
                            <p:childTnLst>
                              <p:par>
                                <p:cTn id="61" presetID="22" presetClass="entr" presetSubtype="4"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500"/>
                                        <p:tgtEl>
                                          <p:spTgt spid="29"/>
                                        </p:tgtEl>
                                      </p:cBhvr>
                                    </p:animEffect>
                                  </p:childTnLst>
                                </p:cTn>
                              </p:par>
                            </p:childTnLst>
                          </p:cTn>
                        </p:par>
                        <p:par>
                          <p:cTn id="64" fill="hold">
                            <p:stCondLst>
                              <p:cond delay="7000"/>
                            </p:stCondLst>
                            <p:childTnLst>
                              <p:par>
                                <p:cTn id="65" presetID="22" presetClass="entr" presetSubtype="4" fill="hold"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500"/>
                                        <p:tgtEl>
                                          <p:spTgt spid="13"/>
                                        </p:tgtEl>
                                      </p:cBhvr>
                                    </p:animEffect>
                                  </p:childTnLst>
                                </p:cTn>
                              </p:par>
                              <p:par>
                                <p:cTn id="68" presetID="2" presetClass="entr" presetSubtype="4"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ppt_x"/>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childTnLst>
                          </p:cTn>
                        </p:par>
                        <p:par>
                          <p:cTn id="76" fill="hold">
                            <p:stCondLst>
                              <p:cond delay="7500"/>
                            </p:stCondLst>
                            <p:childTnLst>
                              <p:par>
                                <p:cTn id="77" presetID="2" presetClass="entr" presetSubtype="4"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additive="base">
                                        <p:cTn id="83" dur="500" fill="hold"/>
                                        <p:tgtEl>
                                          <p:spTgt spid="37"/>
                                        </p:tgtEl>
                                        <p:attrNameLst>
                                          <p:attrName>ppt_x</p:attrName>
                                        </p:attrNameLst>
                                      </p:cBhvr>
                                      <p:tavLst>
                                        <p:tav tm="0">
                                          <p:val>
                                            <p:strVal val="#ppt_x"/>
                                          </p:val>
                                        </p:tav>
                                        <p:tav tm="100000">
                                          <p:val>
                                            <p:strVal val="#ppt_x"/>
                                          </p:val>
                                        </p:tav>
                                      </p:tavLst>
                                    </p:anim>
                                    <p:anim calcmode="lin" valueType="num">
                                      <p:cBhvr additive="base">
                                        <p:cTn id="8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4" grpId="0" animBg="1"/>
      <p:bldP spid="3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7" name="矩形 6"/>
          <p:cNvSpPr/>
          <p:nvPr/>
        </p:nvSpPr>
        <p:spPr>
          <a:xfrm>
            <a:off x="2171752" y="4331524"/>
            <a:ext cx="4974664" cy="414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记住！危险仅仅终止于警惕。</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 name="矩形 8"/>
          <p:cNvSpPr/>
          <p:nvPr/>
        </p:nvSpPr>
        <p:spPr>
          <a:xfrm>
            <a:off x="2084668" y="1281541"/>
            <a:ext cx="4974665" cy="4916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危险，它不会说话；火灾，它没有彩排！</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0" name="矩形 4"/>
          <p:cNvSpPr>
            <a:spLocks noChangeArrowheads="1"/>
          </p:cNvSpPr>
          <p:nvPr/>
        </p:nvSpPr>
        <p:spPr bwMode="auto">
          <a:xfrm>
            <a:off x="2559194" y="2026020"/>
            <a:ext cx="4087957" cy="210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200000"/>
              </a:lnSpc>
              <a:spcBef>
                <a:spcPct val="0"/>
              </a:spcBef>
              <a:buFont typeface="Arial" panose="020B0604020202020204" pitchFamily="34" charset="0"/>
              <a:buNone/>
            </a:pPr>
            <a:r>
              <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第一次，危险找上了我们；</a:t>
            </a:r>
            <a:endPar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eaLnBrk="1" hangingPunct="1">
              <a:lnSpc>
                <a:spcPct val="200000"/>
              </a:lnSpc>
              <a:spcBef>
                <a:spcPct val="0"/>
              </a:spcBef>
              <a:buFont typeface="Arial" panose="020B0604020202020204" pitchFamily="34" charset="0"/>
              <a:buNone/>
            </a:pPr>
            <a:r>
              <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第二次，危险警告了我们，</a:t>
            </a:r>
            <a:endPar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eaLnBrk="1" hangingPunct="1">
              <a:lnSpc>
                <a:spcPct val="200000"/>
              </a:lnSpc>
              <a:spcBef>
                <a:spcPct val="0"/>
              </a:spcBef>
              <a:buFont typeface="Arial" panose="020B0604020202020204" pitchFamily="34" charset="0"/>
              <a:buNone/>
            </a:pPr>
            <a:r>
              <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第三次，危险要了结我们！</a:t>
            </a:r>
            <a:endPar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eaLnBrk="1" hangingPunct="1">
              <a:lnSpc>
                <a:spcPct val="200000"/>
              </a:lnSpc>
              <a:spcBef>
                <a:spcPct val="0"/>
              </a:spcBef>
              <a:buFont typeface="Arial" panose="020B0604020202020204" pitchFamily="34" charset="0"/>
              <a:buNone/>
            </a:pPr>
            <a:r>
              <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火灾，它不会说话，没有预告，</a:t>
            </a:r>
            <a:endPar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eaLnBrk="1" hangingPunct="1">
              <a:lnSpc>
                <a:spcPct val="200000"/>
              </a:lnSpc>
              <a:spcBef>
                <a:spcPct val="0"/>
              </a:spcBef>
              <a:buFont typeface="Arial" panose="020B0604020202020204" pitchFamily="34" charset="0"/>
              <a:buNone/>
            </a:pPr>
            <a:r>
              <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因为疏忽、无知和傲慢，陷于绝境。</a:t>
            </a:r>
            <a:endParaRPr sz="1350" err="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31" presetClass="entr" presetSubtype="0" fill="hold" grpId="0" nodeType="afterEffec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 calcmode="lin" valueType="num">
                                      <p:cBhvr>
                                        <p:cTn id="13" dur="1000" fill="hold"/>
                                        <p:tgtEl>
                                          <p:spTgt spid="9"/>
                                        </p:tgtEl>
                                        <p:attrNameLst>
                                          <p:attrName>style.rotation</p:attrName>
                                        </p:attrNameLst>
                                      </p:cBhvr>
                                      <p:tavLst>
                                        <p:tav tm="0">
                                          <p:val>
                                            <p:fltVal val="90"/>
                                          </p:val>
                                        </p:tav>
                                        <p:tav tm="100000">
                                          <p:val>
                                            <p:fltVal val="0"/>
                                          </p:val>
                                        </p:tav>
                                      </p:tavLst>
                                    </p:anim>
                                    <p:animEffect transition="in" filter="fade">
                                      <p:cBhvr>
                                        <p:cTn id="14" dur="1000"/>
                                        <p:tgtEl>
                                          <p:spTgt spid="9"/>
                                        </p:tgtEl>
                                      </p:cBhvr>
                                    </p:animEffect>
                                  </p:childTnLst>
                                </p:cTn>
                              </p:par>
                            </p:childTnLst>
                          </p:cTn>
                        </p:par>
                        <p:par>
                          <p:cTn id="15" fill="hold">
                            <p:stCondLst>
                              <p:cond delay="1500"/>
                            </p:stCondLst>
                            <p:childTnLst>
                              <p:par>
                                <p:cTn id="16" presetID="22" presetClass="entr" presetSubtype="8" fill="hold" grpId="0" nodeType="afterEffec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par>
                          <p:cTn id="19" fill="hold">
                            <p:stCondLst>
                              <p:cond delay="2000"/>
                            </p:stCondLst>
                            <p:childTnLst>
                              <p:par>
                                <p:cTn id="20" presetID="31" presetClass="entr" presetSubtype="0" fill="hold" grpId="0" nodeType="afterEffec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7" name="Textfeld 80"/>
          <p:cNvSpPr txBox="1"/>
          <p:nvPr/>
        </p:nvSpPr>
        <p:spPr>
          <a:xfrm>
            <a:off x="4891530" y="2331286"/>
            <a:ext cx="653681" cy="1090298"/>
          </a:xfrm>
          <a:prstGeom prst="rect">
            <a:avLst/>
          </a:prstGeom>
          <a:noFill/>
        </p:spPr>
        <p:txBody>
          <a:bodyPr wrap="square" rtlCol="0">
            <a:spAutoFit/>
          </a:bodyPr>
          <a:lstStyle/>
          <a:p>
            <a:pPr algn="ctr">
              <a:lnSpc>
                <a:spcPct val="150000"/>
              </a:lnSpc>
              <a:spcBef>
                <a:spcPct val="0"/>
              </a:spcBef>
              <a:buFont typeface="Arial" panose="020B0604020202020204" pitchFamily="34" charset="0"/>
              <a:buNone/>
            </a:pPr>
            <a:r>
              <a:rPr lang="zh-CN" altLang="en-US" sz="15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“四会”是指：</a:t>
            </a:r>
            <a:endParaRPr lang="zh-CN" altLang="en-US" sz="15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 name="Textfeld 19"/>
          <p:cNvSpPr txBox="1"/>
          <p:nvPr/>
        </p:nvSpPr>
        <p:spPr>
          <a:xfrm>
            <a:off x="3637854" y="2304630"/>
            <a:ext cx="688468" cy="1090298"/>
          </a:xfrm>
          <a:prstGeom prst="rect">
            <a:avLst/>
          </a:prstGeom>
          <a:noFill/>
        </p:spPr>
        <p:txBody>
          <a:bodyPr wrap="square" rtlCol="0">
            <a:spAutoFit/>
          </a:bodyPr>
          <a:lstStyle/>
          <a:p>
            <a:pPr algn="ctr" defTabSz="171450">
              <a:lnSpc>
                <a:spcPct val="150000"/>
              </a:lnSpc>
            </a:pPr>
            <a:r>
              <a:rPr lang="zh-CN" altLang="en-US" sz="15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“四懂”是指：</a:t>
            </a:r>
            <a:endParaRPr lang="de-DE" sz="1500">
              <a:solidFill>
                <a:srgbClr val="F9F9F9"/>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nvGrpSpPr>
          <p:cNvPr id="10" name="组合 9"/>
          <p:cNvGrpSpPr/>
          <p:nvPr/>
        </p:nvGrpSpPr>
        <p:grpSpPr>
          <a:xfrm>
            <a:off x="728410" y="1437355"/>
            <a:ext cx="8743523" cy="2479889"/>
            <a:chOff x="971214" y="1916472"/>
            <a:chExt cx="11658030" cy="3306519"/>
          </a:xfrm>
        </p:grpSpPr>
        <p:grpSp>
          <p:nvGrpSpPr>
            <p:cNvPr id="11" name="组合 10"/>
            <p:cNvGrpSpPr/>
            <p:nvPr/>
          </p:nvGrpSpPr>
          <p:grpSpPr>
            <a:xfrm>
              <a:off x="4143350" y="3118221"/>
              <a:ext cx="501094" cy="501094"/>
              <a:chOff x="4143350" y="3118221"/>
              <a:chExt cx="501094" cy="501094"/>
            </a:xfrm>
          </p:grpSpPr>
          <p:sp>
            <p:nvSpPr>
              <p:cNvPr id="42" name="Ellipse 38"/>
              <p:cNvSpPr/>
              <p:nvPr/>
            </p:nvSpPr>
            <p:spPr>
              <a:xfrm>
                <a:off x="4186346" y="3161217"/>
                <a:ext cx="415102" cy="415102"/>
              </a:xfrm>
              <a:prstGeom prst="ellipse">
                <a:avLst/>
              </a:prstGeom>
              <a:solidFill>
                <a:schemeClr val="accent1"/>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43" name="Shape 3810"/>
              <p:cNvSpPr/>
              <p:nvPr/>
            </p:nvSpPr>
            <p:spPr>
              <a:xfrm>
                <a:off x="4307571" y="3293134"/>
                <a:ext cx="172652" cy="151268"/>
              </a:xfrm>
              <a:custGeom>
                <a:avLst/>
                <a:gdLst/>
                <a:ahLst/>
                <a:cxnLst/>
                <a:rect l="0" t="0" r="0" b="0"/>
                <a:pathLst>
                  <a:path w="119999" h="119999" extrusionOk="0">
                    <a:moveTo>
                      <a:pt x="117009" y="65310"/>
                    </a:moveTo>
                    <a:lnTo>
                      <a:pt x="117009" y="65310"/>
                    </a:lnTo>
                    <a:lnTo>
                      <a:pt x="117009" y="65310"/>
                    </a:lnTo>
                    <a:cubicBezTo>
                      <a:pt x="61993" y="91073"/>
                      <a:pt x="61993" y="91073"/>
                      <a:pt x="61993" y="91073"/>
                    </a:cubicBezTo>
                    <a:lnTo>
                      <a:pt x="61993" y="91073"/>
                    </a:lnTo>
                    <a:lnTo>
                      <a:pt x="61993" y="91073"/>
                    </a:lnTo>
                    <a:lnTo>
                      <a:pt x="61993" y="91073"/>
                    </a:lnTo>
                    <a:cubicBezTo>
                      <a:pt x="61993" y="92655"/>
                      <a:pt x="60598" y="92655"/>
                      <a:pt x="60598" y="92655"/>
                    </a:cubicBezTo>
                    <a:cubicBezTo>
                      <a:pt x="59202" y="92655"/>
                      <a:pt x="59202" y="92655"/>
                      <a:pt x="57807" y="91073"/>
                    </a:cubicBezTo>
                    <a:lnTo>
                      <a:pt x="57807" y="91073"/>
                    </a:lnTo>
                    <a:lnTo>
                      <a:pt x="57807" y="91073"/>
                    </a:lnTo>
                    <a:lnTo>
                      <a:pt x="57807" y="91073"/>
                    </a:lnTo>
                    <a:cubicBezTo>
                      <a:pt x="2990" y="65310"/>
                      <a:pt x="2990" y="65310"/>
                      <a:pt x="2990" y="65310"/>
                    </a:cubicBezTo>
                    <a:lnTo>
                      <a:pt x="2990" y="65310"/>
                    </a:lnTo>
                    <a:cubicBezTo>
                      <a:pt x="1395" y="65310"/>
                      <a:pt x="0" y="62146"/>
                      <a:pt x="0" y="60564"/>
                    </a:cubicBezTo>
                    <a:cubicBezTo>
                      <a:pt x="0" y="55819"/>
                      <a:pt x="2990" y="54237"/>
                      <a:pt x="5780" y="54237"/>
                    </a:cubicBezTo>
                    <a:cubicBezTo>
                      <a:pt x="7176" y="54237"/>
                      <a:pt x="7176" y="54237"/>
                      <a:pt x="8571" y="54237"/>
                    </a:cubicBezTo>
                    <a:lnTo>
                      <a:pt x="8571" y="54237"/>
                    </a:lnTo>
                    <a:lnTo>
                      <a:pt x="8571" y="54237"/>
                    </a:lnTo>
                    <a:lnTo>
                      <a:pt x="8571" y="54237"/>
                    </a:lnTo>
                    <a:cubicBezTo>
                      <a:pt x="60598" y="78192"/>
                      <a:pt x="60598" y="78192"/>
                      <a:pt x="60598" y="78192"/>
                    </a:cubicBezTo>
                    <a:cubicBezTo>
                      <a:pt x="112823" y="54237"/>
                      <a:pt x="112823" y="54237"/>
                      <a:pt x="112823" y="54237"/>
                    </a:cubicBezTo>
                    <a:lnTo>
                      <a:pt x="112823" y="54237"/>
                    </a:lnTo>
                    <a:lnTo>
                      <a:pt x="112823" y="54237"/>
                    </a:lnTo>
                    <a:lnTo>
                      <a:pt x="112823" y="54237"/>
                    </a:lnTo>
                    <a:lnTo>
                      <a:pt x="114219" y="54237"/>
                    </a:lnTo>
                    <a:cubicBezTo>
                      <a:pt x="118405" y="54237"/>
                      <a:pt x="119800" y="55819"/>
                      <a:pt x="119800" y="60564"/>
                    </a:cubicBezTo>
                    <a:cubicBezTo>
                      <a:pt x="119800" y="62146"/>
                      <a:pt x="118405" y="65310"/>
                      <a:pt x="117009" y="65310"/>
                    </a:cubicBezTo>
                    <a:close/>
                    <a:moveTo>
                      <a:pt x="117009" y="38192"/>
                    </a:moveTo>
                    <a:lnTo>
                      <a:pt x="117009" y="38192"/>
                    </a:lnTo>
                    <a:lnTo>
                      <a:pt x="117009" y="38192"/>
                    </a:lnTo>
                    <a:cubicBezTo>
                      <a:pt x="61993" y="63728"/>
                      <a:pt x="61993" y="63728"/>
                      <a:pt x="61993" y="63728"/>
                    </a:cubicBezTo>
                    <a:lnTo>
                      <a:pt x="61993" y="63728"/>
                    </a:lnTo>
                    <a:lnTo>
                      <a:pt x="61993" y="63728"/>
                    </a:lnTo>
                    <a:lnTo>
                      <a:pt x="61993" y="63728"/>
                    </a:lnTo>
                    <a:lnTo>
                      <a:pt x="60598" y="63728"/>
                    </a:lnTo>
                    <a:cubicBezTo>
                      <a:pt x="59202" y="63728"/>
                      <a:pt x="59202" y="63728"/>
                      <a:pt x="57807" y="63728"/>
                    </a:cubicBezTo>
                    <a:lnTo>
                      <a:pt x="57807" y="63728"/>
                    </a:lnTo>
                    <a:lnTo>
                      <a:pt x="57807" y="63728"/>
                    </a:lnTo>
                    <a:lnTo>
                      <a:pt x="57807" y="63728"/>
                    </a:lnTo>
                    <a:cubicBezTo>
                      <a:pt x="2990" y="38192"/>
                      <a:pt x="2990" y="38192"/>
                      <a:pt x="2990" y="38192"/>
                    </a:cubicBezTo>
                    <a:lnTo>
                      <a:pt x="2990" y="38192"/>
                    </a:lnTo>
                    <a:cubicBezTo>
                      <a:pt x="1395" y="36610"/>
                      <a:pt x="0" y="35028"/>
                      <a:pt x="0" y="31864"/>
                    </a:cubicBezTo>
                    <a:cubicBezTo>
                      <a:pt x="0" y="30282"/>
                      <a:pt x="1395" y="27118"/>
                      <a:pt x="2990" y="27118"/>
                    </a:cubicBezTo>
                    <a:lnTo>
                      <a:pt x="2990" y="27118"/>
                    </a:lnTo>
                    <a:cubicBezTo>
                      <a:pt x="57807" y="1581"/>
                      <a:pt x="57807" y="1581"/>
                      <a:pt x="57807" y="1581"/>
                    </a:cubicBezTo>
                    <a:lnTo>
                      <a:pt x="57807" y="1581"/>
                    </a:lnTo>
                    <a:lnTo>
                      <a:pt x="57807" y="1581"/>
                    </a:lnTo>
                    <a:lnTo>
                      <a:pt x="57807" y="1581"/>
                    </a:lnTo>
                    <a:cubicBezTo>
                      <a:pt x="59202" y="0"/>
                      <a:pt x="59202" y="0"/>
                      <a:pt x="60598" y="0"/>
                    </a:cubicBezTo>
                    <a:cubicBezTo>
                      <a:pt x="60598" y="0"/>
                      <a:pt x="61993" y="0"/>
                      <a:pt x="61993" y="1581"/>
                    </a:cubicBezTo>
                    <a:lnTo>
                      <a:pt x="61993" y="1581"/>
                    </a:lnTo>
                    <a:lnTo>
                      <a:pt x="61993" y="1581"/>
                    </a:lnTo>
                    <a:lnTo>
                      <a:pt x="61993" y="1581"/>
                    </a:lnTo>
                    <a:cubicBezTo>
                      <a:pt x="117009" y="27118"/>
                      <a:pt x="117009" y="27118"/>
                      <a:pt x="117009" y="27118"/>
                    </a:cubicBezTo>
                    <a:lnTo>
                      <a:pt x="117009" y="27118"/>
                    </a:lnTo>
                    <a:cubicBezTo>
                      <a:pt x="118405" y="27118"/>
                      <a:pt x="119800" y="30282"/>
                      <a:pt x="119800" y="31864"/>
                    </a:cubicBezTo>
                    <a:cubicBezTo>
                      <a:pt x="119800" y="35028"/>
                      <a:pt x="118405" y="36610"/>
                      <a:pt x="117009" y="38192"/>
                    </a:cubicBezTo>
                    <a:close/>
                    <a:moveTo>
                      <a:pt x="5780" y="81355"/>
                    </a:moveTo>
                    <a:lnTo>
                      <a:pt x="5780" y="81355"/>
                    </a:lnTo>
                    <a:cubicBezTo>
                      <a:pt x="7176" y="81355"/>
                      <a:pt x="7176" y="81355"/>
                      <a:pt x="8571" y="81355"/>
                    </a:cubicBezTo>
                    <a:lnTo>
                      <a:pt x="8571" y="81355"/>
                    </a:lnTo>
                    <a:lnTo>
                      <a:pt x="8571" y="81355"/>
                    </a:lnTo>
                    <a:lnTo>
                      <a:pt x="8571" y="81355"/>
                    </a:lnTo>
                    <a:cubicBezTo>
                      <a:pt x="60598" y="106892"/>
                      <a:pt x="60598" y="106892"/>
                      <a:pt x="60598" y="106892"/>
                    </a:cubicBezTo>
                    <a:cubicBezTo>
                      <a:pt x="112823" y="81355"/>
                      <a:pt x="112823" y="81355"/>
                      <a:pt x="112823" y="81355"/>
                    </a:cubicBezTo>
                    <a:lnTo>
                      <a:pt x="112823" y="81355"/>
                    </a:lnTo>
                    <a:lnTo>
                      <a:pt x="112823" y="81355"/>
                    </a:lnTo>
                    <a:lnTo>
                      <a:pt x="112823" y="81355"/>
                    </a:lnTo>
                    <a:lnTo>
                      <a:pt x="114219" y="81355"/>
                    </a:lnTo>
                    <a:cubicBezTo>
                      <a:pt x="118405" y="81355"/>
                      <a:pt x="119800" y="84519"/>
                      <a:pt x="119800" y="87683"/>
                    </a:cubicBezTo>
                    <a:cubicBezTo>
                      <a:pt x="119800" y="91073"/>
                      <a:pt x="118405" y="92655"/>
                      <a:pt x="117009" y="94237"/>
                    </a:cubicBezTo>
                    <a:lnTo>
                      <a:pt x="117009" y="94237"/>
                    </a:lnTo>
                    <a:cubicBezTo>
                      <a:pt x="61993" y="119774"/>
                      <a:pt x="61993" y="119774"/>
                      <a:pt x="61993" y="119774"/>
                    </a:cubicBezTo>
                    <a:lnTo>
                      <a:pt x="61993" y="119774"/>
                    </a:lnTo>
                    <a:lnTo>
                      <a:pt x="61993" y="119774"/>
                    </a:lnTo>
                    <a:lnTo>
                      <a:pt x="61993" y="119774"/>
                    </a:lnTo>
                    <a:lnTo>
                      <a:pt x="60598" y="119774"/>
                    </a:lnTo>
                    <a:cubicBezTo>
                      <a:pt x="59202" y="119774"/>
                      <a:pt x="59202" y="119774"/>
                      <a:pt x="57807" y="119774"/>
                    </a:cubicBezTo>
                    <a:lnTo>
                      <a:pt x="57807" y="119774"/>
                    </a:lnTo>
                    <a:lnTo>
                      <a:pt x="57807" y="119774"/>
                    </a:lnTo>
                    <a:lnTo>
                      <a:pt x="57807" y="119774"/>
                    </a:lnTo>
                    <a:cubicBezTo>
                      <a:pt x="2990" y="94237"/>
                      <a:pt x="2990" y="94237"/>
                      <a:pt x="2990" y="94237"/>
                    </a:cubicBezTo>
                    <a:lnTo>
                      <a:pt x="2990" y="94237"/>
                    </a:lnTo>
                    <a:cubicBezTo>
                      <a:pt x="1395" y="92655"/>
                      <a:pt x="0" y="91073"/>
                      <a:pt x="0" y="87683"/>
                    </a:cubicBezTo>
                    <a:cubicBezTo>
                      <a:pt x="0" y="84519"/>
                      <a:pt x="2990" y="81355"/>
                      <a:pt x="5780" y="81355"/>
                    </a:cubicBezTo>
                    <a:close/>
                  </a:path>
                </a:pathLst>
              </a:custGeom>
              <a:solidFill>
                <a:schemeClr val="accent6"/>
              </a:solidFill>
              <a:ln>
                <a:noFill/>
              </a:ln>
            </p:spPr>
            <p:txBody>
              <a:bodyPr lIns="34285" tIns="17138" rIns="34285" bIns="17138" anchor="ctr" anchorCtr="0">
                <a:noAutofit/>
              </a:bodyPr>
              <a:lstStyle/>
              <a:p>
                <a:pPr defTabSz="171450"/>
                <a:endParaRPr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44" name="Ellipse 42"/>
              <p:cNvSpPr/>
              <p:nvPr/>
            </p:nvSpPr>
            <p:spPr>
              <a:xfrm>
                <a:off x="4143350" y="3118221"/>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2" name="组合 11"/>
            <p:cNvGrpSpPr/>
            <p:nvPr/>
          </p:nvGrpSpPr>
          <p:grpSpPr>
            <a:xfrm>
              <a:off x="4143350" y="2248509"/>
              <a:ext cx="501094" cy="501094"/>
              <a:chOff x="4143350" y="2248509"/>
              <a:chExt cx="501094" cy="501094"/>
            </a:xfrm>
          </p:grpSpPr>
          <p:sp>
            <p:nvSpPr>
              <p:cNvPr id="39" name="Ellipse 36"/>
              <p:cNvSpPr/>
              <p:nvPr/>
            </p:nvSpPr>
            <p:spPr>
              <a:xfrm>
                <a:off x="4186346" y="2291505"/>
                <a:ext cx="415102" cy="415102"/>
              </a:xfrm>
              <a:prstGeom prst="ellipse">
                <a:avLst/>
              </a:prstGeom>
              <a:solidFill>
                <a:schemeClr val="accent1"/>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40" name="Shape 3858"/>
              <p:cNvSpPr/>
              <p:nvPr/>
            </p:nvSpPr>
            <p:spPr>
              <a:xfrm>
                <a:off x="4307571" y="2417119"/>
                <a:ext cx="172652" cy="163874"/>
              </a:xfrm>
              <a:custGeom>
                <a:avLst/>
                <a:gdLst/>
                <a:ahLst/>
                <a:cxnLst/>
                <a:rect l="0" t="0" r="0" b="0"/>
                <a:pathLst>
                  <a:path w="119999" h="119999"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chemeClr val="accent6"/>
              </a:solidFill>
              <a:ln>
                <a:noFill/>
              </a:ln>
            </p:spPr>
            <p:txBody>
              <a:bodyPr lIns="34285" tIns="17138" rIns="34285" bIns="17138" anchor="ctr" anchorCtr="0">
                <a:noAutofit/>
              </a:bodyPr>
              <a:lstStyle/>
              <a:p>
                <a:pPr defTabSz="171450"/>
                <a:endParaRPr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41" name="Ellipse 43"/>
              <p:cNvSpPr/>
              <p:nvPr/>
            </p:nvSpPr>
            <p:spPr>
              <a:xfrm>
                <a:off x="4143350" y="2248509"/>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3" name="组合 12"/>
            <p:cNvGrpSpPr/>
            <p:nvPr/>
          </p:nvGrpSpPr>
          <p:grpSpPr>
            <a:xfrm>
              <a:off x="4143350" y="3959960"/>
              <a:ext cx="501094" cy="501094"/>
              <a:chOff x="4143350" y="3959960"/>
              <a:chExt cx="501094" cy="501094"/>
            </a:xfrm>
          </p:grpSpPr>
          <p:sp>
            <p:nvSpPr>
              <p:cNvPr id="36" name="Ellipse 37"/>
              <p:cNvSpPr/>
              <p:nvPr/>
            </p:nvSpPr>
            <p:spPr>
              <a:xfrm>
                <a:off x="4186346" y="4002956"/>
                <a:ext cx="415102" cy="415102"/>
              </a:xfrm>
              <a:prstGeom prst="ellipse">
                <a:avLst/>
              </a:prstGeom>
              <a:solidFill>
                <a:schemeClr val="accent1"/>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7" name="Shape 3850"/>
              <p:cNvSpPr/>
              <p:nvPr/>
            </p:nvSpPr>
            <p:spPr>
              <a:xfrm>
                <a:off x="4323953" y="4124789"/>
                <a:ext cx="139886" cy="171437"/>
              </a:xfrm>
              <a:custGeom>
                <a:avLst/>
                <a:gdLst/>
                <a:ahLst/>
                <a:cxnLst/>
                <a:rect l="0" t="0" r="0" b="0"/>
                <a:pathLst>
                  <a:path w="119999" h="119999"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chemeClr val="accent6"/>
              </a:solidFill>
              <a:ln>
                <a:noFill/>
              </a:ln>
            </p:spPr>
            <p:txBody>
              <a:bodyPr lIns="34285" tIns="17138" rIns="34285" bIns="17138" anchor="ctr" anchorCtr="0">
                <a:noAutofit/>
              </a:bodyPr>
              <a:lstStyle/>
              <a:p>
                <a:pPr defTabSz="171450"/>
                <a:endParaRPr sz="135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8" name="Ellipse 44"/>
              <p:cNvSpPr/>
              <p:nvPr/>
            </p:nvSpPr>
            <p:spPr>
              <a:xfrm>
                <a:off x="4143350" y="3959960"/>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270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4" name="组合 13"/>
            <p:cNvGrpSpPr/>
            <p:nvPr/>
          </p:nvGrpSpPr>
          <p:grpSpPr>
            <a:xfrm>
              <a:off x="7608854" y="3118221"/>
              <a:ext cx="501094" cy="501094"/>
              <a:chOff x="7608854" y="3118221"/>
              <a:chExt cx="501094" cy="501094"/>
            </a:xfrm>
          </p:grpSpPr>
          <p:sp>
            <p:nvSpPr>
              <p:cNvPr id="33" name="Ellipse 53"/>
              <p:cNvSpPr/>
              <p:nvPr/>
            </p:nvSpPr>
            <p:spPr>
              <a:xfrm>
                <a:off x="7651850" y="3161217"/>
                <a:ext cx="415102" cy="415102"/>
              </a:xfrm>
              <a:prstGeom prst="ellipse">
                <a:avLst/>
              </a:prstGeom>
              <a:solidFill>
                <a:schemeClr val="accent5"/>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4" name="Shape 3810"/>
              <p:cNvSpPr/>
              <p:nvPr/>
            </p:nvSpPr>
            <p:spPr>
              <a:xfrm>
                <a:off x="7773077" y="3293134"/>
                <a:ext cx="172652" cy="151268"/>
              </a:xfrm>
              <a:custGeom>
                <a:avLst/>
                <a:gdLst/>
                <a:ahLst/>
                <a:cxnLst/>
                <a:rect l="0" t="0" r="0" b="0"/>
                <a:pathLst>
                  <a:path w="119999" h="119999" extrusionOk="0">
                    <a:moveTo>
                      <a:pt x="117009" y="65310"/>
                    </a:moveTo>
                    <a:lnTo>
                      <a:pt x="117009" y="65310"/>
                    </a:lnTo>
                    <a:lnTo>
                      <a:pt x="117009" y="65310"/>
                    </a:lnTo>
                    <a:cubicBezTo>
                      <a:pt x="61993" y="91073"/>
                      <a:pt x="61993" y="91073"/>
                      <a:pt x="61993" y="91073"/>
                    </a:cubicBezTo>
                    <a:lnTo>
                      <a:pt x="61993" y="91073"/>
                    </a:lnTo>
                    <a:lnTo>
                      <a:pt x="61993" y="91073"/>
                    </a:lnTo>
                    <a:lnTo>
                      <a:pt x="61993" y="91073"/>
                    </a:lnTo>
                    <a:cubicBezTo>
                      <a:pt x="61993" y="92655"/>
                      <a:pt x="60598" y="92655"/>
                      <a:pt x="60598" y="92655"/>
                    </a:cubicBezTo>
                    <a:cubicBezTo>
                      <a:pt x="59202" y="92655"/>
                      <a:pt x="59202" y="92655"/>
                      <a:pt x="57807" y="91073"/>
                    </a:cubicBezTo>
                    <a:lnTo>
                      <a:pt x="57807" y="91073"/>
                    </a:lnTo>
                    <a:lnTo>
                      <a:pt x="57807" y="91073"/>
                    </a:lnTo>
                    <a:lnTo>
                      <a:pt x="57807" y="91073"/>
                    </a:lnTo>
                    <a:cubicBezTo>
                      <a:pt x="2990" y="65310"/>
                      <a:pt x="2990" y="65310"/>
                      <a:pt x="2990" y="65310"/>
                    </a:cubicBezTo>
                    <a:lnTo>
                      <a:pt x="2990" y="65310"/>
                    </a:lnTo>
                    <a:cubicBezTo>
                      <a:pt x="1395" y="65310"/>
                      <a:pt x="0" y="62146"/>
                      <a:pt x="0" y="60564"/>
                    </a:cubicBezTo>
                    <a:cubicBezTo>
                      <a:pt x="0" y="55819"/>
                      <a:pt x="2990" y="54237"/>
                      <a:pt x="5780" y="54237"/>
                    </a:cubicBezTo>
                    <a:cubicBezTo>
                      <a:pt x="7176" y="54237"/>
                      <a:pt x="7176" y="54237"/>
                      <a:pt x="8571" y="54237"/>
                    </a:cubicBezTo>
                    <a:lnTo>
                      <a:pt x="8571" y="54237"/>
                    </a:lnTo>
                    <a:lnTo>
                      <a:pt x="8571" y="54237"/>
                    </a:lnTo>
                    <a:lnTo>
                      <a:pt x="8571" y="54237"/>
                    </a:lnTo>
                    <a:cubicBezTo>
                      <a:pt x="60598" y="78192"/>
                      <a:pt x="60598" y="78192"/>
                      <a:pt x="60598" y="78192"/>
                    </a:cubicBezTo>
                    <a:cubicBezTo>
                      <a:pt x="112823" y="54237"/>
                      <a:pt x="112823" y="54237"/>
                      <a:pt x="112823" y="54237"/>
                    </a:cubicBezTo>
                    <a:lnTo>
                      <a:pt x="112823" y="54237"/>
                    </a:lnTo>
                    <a:lnTo>
                      <a:pt x="112823" y="54237"/>
                    </a:lnTo>
                    <a:lnTo>
                      <a:pt x="112823" y="54237"/>
                    </a:lnTo>
                    <a:lnTo>
                      <a:pt x="114219" y="54237"/>
                    </a:lnTo>
                    <a:cubicBezTo>
                      <a:pt x="118405" y="54237"/>
                      <a:pt x="119800" y="55819"/>
                      <a:pt x="119800" y="60564"/>
                    </a:cubicBezTo>
                    <a:cubicBezTo>
                      <a:pt x="119800" y="62146"/>
                      <a:pt x="118405" y="65310"/>
                      <a:pt x="117009" y="65310"/>
                    </a:cubicBezTo>
                    <a:close/>
                    <a:moveTo>
                      <a:pt x="117009" y="38192"/>
                    </a:moveTo>
                    <a:lnTo>
                      <a:pt x="117009" y="38192"/>
                    </a:lnTo>
                    <a:lnTo>
                      <a:pt x="117009" y="38192"/>
                    </a:lnTo>
                    <a:cubicBezTo>
                      <a:pt x="61993" y="63728"/>
                      <a:pt x="61993" y="63728"/>
                      <a:pt x="61993" y="63728"/>
                    </a:cubicBezTo>
                    <a:lnTo>
                      <a:pt x="61993" y="63728"/>
                    </a:lnTo>
                    <a:lnTo>
                      <a:pt x="61993" y="63728"/>
                    </a:lnTo>
                    <a:lnTo>
                      <a:pt x="61993" y="63728"/>
                    </a:lnTo>
                    <a:lnTo>
                      <a:pt x="60598" y="63728"/>
                    </a:lnTo>
                    <a:cubicBezTo>
                      <a:pt x="59202" y="63728"/>
                      <a:pt x="59202" y="63728"/>
                      <a:pt x="57807" y="63728"/>
                    </a:cubicBezTo>
                    <a:lnTo>
                      <a:pt x="57807" y="63728"/>
                    </a:lnTo>
                    <a:lnTo>
                      <a:pt x="57807" y="63728"/>
                    </a:lnTo>
                    <a:lnTo>
                      <a:pt x="57807" y="63728"/>
                    </a:lnTo>
                    <a:cubicBezTo>
                      <a:pt x="2990" y="38192"/>
                      <a:pt x="2990" y="38192"/>
                      <a:pt x="2990" y="38192"/>
                    </a:cubicBezTo>
                    <a:lnTo>
                      <a:pt x="2990" y="38192"/>
                    </a:lnTo>
                    <a:cubicBezTo>
                      <a:pt x="1395" y="36610"/>
                      <a:pt x="0" y="35028"/>
                      <a:pt x="0" y="31864"/>
                    </a:cubicBezTo>
                    <a:cubicBezTo>
                      <a:pt x="0" y="30282"/>
                      <a:pt x="1395" y="27118"/>
                      <a:pt x="2990" y="27118"/>
                    </a:cubicBezTo>
                    <a:lnTo>
                      <a:pt x="2990" y="27118"/>
                    </a:lnTo>
                    <a:cubicBezTo>
                      <a:pt x="57807" y="1581"/>
                      <a:pt x="57807" y="1581"/>
                      <a:pt x="57807" y="1581"/>
                    </a:cubicBezTo>
                    <a:lnTo>
                      <a:pt x="57807" y="1581"/>
                    </a:lnTo>
                    <a:lnTo>
                      <a:pt x="57807" y="1581"/>
                    </a:lnTo>
                    <a:lnTo>
                      <a:pt x="57807" y="1581"/>
                    </a:lnTo>
                    <a:cubicBezTo>
                      <a:pt x="59202" y="0"/>
                      <a:pt x="59202" y="0"/>
                      <a:pt x="60598" y="0"/>
                    </a:cubicBezTo>
                    <a:cubicBezTo>
                      <a:pt x="60598" y="0"/>
                      <a:pt x="61993" y="0"/>
                      <a:pt x="61993" y="1581"/>
                    </a:cubicBezTo>
                    <a:lnTo>
                      <a:pt x="61993" y="1581"/>
                    </a:lnTo>
                    <a:lnTo>
                      <a:pt x="61993" y="1581"/>
                    </a:lnTo>
                    <a:lnTo>
                      <a:pt x="61993" y="1581"/>
                    </a:lnTo>
                    <a:cubicBezTo>
                      <a:pt x="117009" y="27118"/>
                      <a:pt x="117009" y="27118"/>
                      <a:pt x="117009" y="27118"/>
                    </a:cubicBezTo>
                    <a:lnTo>
                      <a:pt x="117009" y="27118"/>
                    </a:lnTo>
                    <a:cubicBezTo>
                      <a:pt x="118405" y="27118"/>
                      <a:pt x="119800" y="30282"/>
                      <a:pt x="119800" y="31864"/>
                    </a:cubicBezTo>
                    <a:cubicBezTo>
                      <a:pt x="119800" y="35028"/>
                      <a:pt x="118405" y="36610"/>
                      <a:pt x="117009" y="38192"/>
                    </a:cubicBezTo>
                    <a:close/>
                    <a:moveTo>
                      <a:pt x="5780" y="81355"/>
                    </a:moveTo>
                    <a:lnTo>
                      <a:pt x="5780" y="81355"/>
                    </a:lnTo>
                    <a:cubicBezTo>
                      <a:pt x="7176" y="81355"/>
                      <a:pt x="7176" y="81355"/>
                      <a:pt x="8571" y="81355"/>
                    </a:cubicBezTo>
                    <a:lnTo>
                      <a:pt x="8571" y="81355"/>
                    </a:lnTo>
                    <a:lnTo>
                      <a:pt x="8571" y="81355"/>
                    </a:lnTo>
                    <a:lnTo>
                      <a:pt x="8571" y="81355"/>
                    </a:lnTo>
                    <a:cubicBezTo>
                      <a:pt x="60598" y="106892"/>
                      <a:pt x="60598" y="106892"/>
                      <a:pt x="60598" y="106892"/>
                    </a:cubicBezTo>
                    <a:cubicBezTo>
                      <a:pt x="112823" y="81355"/>
                      <a:pt x="112823" y="81355"/>
                      <a:pt x="112823" y="81355"/>
                    </a:cubicBezTo>
                    <a:lnTo>
                      <a:pt x="112823" y="81355"/>
                    </a:lnTo>
                    <a:lnTo>
                      <a:pt x="112823" y="81355"/>
                    </a:lnTo>
                    <a:lnTo>
                      <a:pt x="112823" y="81355"/>
                    </a:lnTo>
                    <a:lnTo>
                      <a:pt x="114219" y="81355"/>
                    </a:lnTo>
                    <a:cubicBezTo>
                      <a:pt x="118405" y="81355"/>
                      <a:pt x="119800" y="84519"/>
                      <a:pt x="119800" y="87683"/>
                    </a:cubicBezTo>
                    <a:cubicBezTo>
                      <a:pt x="119800" y="91073"/>
                      <a:pt x="118405" y="92655"/>
                      <a:pt x="117009" y="94237"/>
                    </a:cubicBezTo>
                    <a:lnTo>
                      <a:pt x="117009" y="94237"/>
                    </a:lnTo>
                    <a:cubicBezTo>
                      <a:pt x="61993" y="119774"/>
                      <a:pt x="61993" y="119774"/>
                      <a:pt x="61993" y="119774"/>
                    </a:cubicBezTo>
                    <a:lnTo>
                      <a:pt x="61993" y="119774"/>
                    </a:lnTo>
                    <a:lnTo>
                      <a:pt x="61993" y="119774"/>
                    </a:lnTo>
                    <a:lnTo>
                      <a:pt x="61993" y="119774"/>
                    </a:lnTo>
                    <a:lnTo>
                      <a:pt x="60598" y="119774"/>
                    </a:lnTo>
                    <a:cubicBezTo>
                      <a:pt x="59202" y="119774"/>
                      <a:pt x="59202" y="119774"/>
                      <a:pt x="57807" y="119774"/>
                    </a:cubicBezTo>
                    <a:lnTo>
                      <a:pt x="57807" y="119774"/>
                    </a:lnTo>
                    <a:lnTo>
                      <a:pt x="57807" y="119774"/>
                    </a:lnTo>
                    <a:lnTo>
                      <a:pt x="57807" y="119774"/>
                    </a:lnTo>
                    <a:cubicBezTo>
                      <a:pt x="2990" y="94237"/>
                      <a:pt x="2990" y="94237"/>
                      <a:pt x="2990" y="94237"/>
                    </a:cubicBezTo>
                    <a:lnTo>
                      <a:pt x="2990" y="94237"/>
                    </a:lnTo>
                    <a:cubicBezTo>
                      <a:pt x="1395" y="92655"/>
                      <a:pt x="0" y="91073"/>
                      <a:pt x="0" y="87683"/>
                    </a:cubicBezTo>
                    <a:cubicBezTo>
                      <a:pt x="0" y="84519"/>
                      <a:pt x="2990" y="81355"/>
                      <a:pt x="5780" y="81355"/>
                    </a:cubicBezTo>
                    <a:close/>
                  </a:path>
                </a:pathLst>
              </a:custGeom>
              <a:solidFill>
                <a:schemeClr val="accent6"/>
              </a:solidFill>
              <a:ln>
                <a:noFill/>
              </a:ln>
            </p:spPr>
            <p:txBody>
              <a:bodyPr lIns="34285" tIns="17138" rIns="34285" bIns="17138" anchor="ctr" anchorCtr="0">
                <a:noAutofit/>
              </a:bodyPr>
              <a:lstStyle/>
              <a:p>
                <a:pPr defTabSz="171450"/>
                <a:endParaRPr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5" name="Ellipse 57"/>
              <p:cNvSpPr/>
              <p:nvPr/>
            </p:nvSpPr>
            <p:spPr>
              <a:xfrm>
                <a:off x="7608854" y="3118221"/>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5" name="组合 14"/>
            <p:cNvGrpSpPr/>
            <p:nvPr/>
          </p:nvGrpSpPr>
          <p:grpSpPr>
            <a:xfrm>
              <a:off x="7608854" y="2248509"/>
              <a:ext cx="501094" cy="501094"/>
              <a:chOff x="7608854" y="2248509"/>
              <a:chExt cx="501094" cy="501094"/>
            </a:xfrm>
          </p:grpSpPr>
          <p:sp>
            <p:nvSpPr>
              <p:cNvPr id="30" name="Ellipse 51"/>
              <p:cNvSpPr/>
              <p:nvPr/>
            </p:nvSpPr>
            <p:spPr>
              <a:xfrm>
                <a:off x="7651850" y="2291505"/>
                <a:ext cx="415102" cy="415102"/>
              </a:xfrm>
              <a:prstGeom prst="ellipse">
                <a:avLst/>
              </a:prstGeom>
              <a:solidFill>
                <a:schemeClr val="accent5"/>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1" name="Shape 3858"/>
              <p:cNvSpPr/>
              <p:nvPr/>
            </p:nvSpPr>
            <p:spPr>
              <a:xfrm>
                <a:off x="7773077" y="2417121"/>
                <a:ext cx="172652" cy="163874"/>
              </a:xfrm>
              <a:custGeom>
                <a:avLst/>
                <a:gdLst/>
                <a:ahLst/>
                <a:cxnLst/>
                <a:rect l="0" t="0" r="0" b="0"/>
                <a:pathLst>
                  <a:path w="119999" h="119999"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chemeClr val="accent6"/>
              </a:solidFill>
              <a:ln>
                <a:noFill/>
              </a:ln>
            </p:spPr>
            <p:txBody>
              <a:bodyPr lIns="34285" tIns="17138" rIns="34285" bIns="17138" anchor="ctr" anchorCtr="0">
                <a:noAutofit/>
              </a:bodyPr>
              <a:lstStyle/>
              <a:p>
                <a:pPr defTabSz="171450"/>
                <a:endParaRPr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2" name="Ellipse 58"/>
              <p:cNvSpPr/>
              <p:nvPr/>
            </p:nvSpPr>
            <p:spPr>
              <a:xfrm>
                <a:off x="7608854" y="2248509"/>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6" name="组合 15"/>
            <p:cNvGrpSpPr/>
            <p:nvPr/>
          </p:nvGrpSpPr>
          <p:grpSpPr>
            <a:xfrm>
              <a:off x="7608854" y="3959960"/>
              <a:ext cx="501094" cy="501094"/>
              <a:chOff x="7608854" y="3959960"/>
              <a:chExt cx="501094" cy="501094"/>
            </a:xfrm>
          </p:grpSpPr>
          <p:sp>
            <p:nvSpPr>
              <p:cNvPr id="27" name="Ellipse 52"/>
              <p:cNvSpPr/>
              <p:nvPr/>
            </p:nvSpPr>
            <p:spPr>
              <a:xfrm>
                <a:off x="7651850" y="4002956"/>
                <a:ext cx="415102" cy="415102"/>
              </a:xfrm>
              <a:prstGeom prst="ellipse">
                <a:avLst/>
              </a:prstGeom>
              <a:solidFill>
                <a:schemeClr val="accent5"/>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8" name="Shape 3850"/>
              <p:cNvSpPr/>
              <p:nvPr/>
            </p:nvSpPr>
            <p:spPr>
              <a:xfrm>
                <a:off x="7789458" y="4124790"/>
                <a:ext cx="139886" cy="171437"/>
              </a:xfrm>
              <a:custGeom>
                <a:avLst/>
                <a:gdLst/>
                <a:ahLst/>
                <a:cxnLst/>
                <a:rect l="0" t="0" r="0" b="0"/>
                <a:pathLst>
                  <a:path w="119999" h="119999"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chemeClr val="accent6"/>
              </a:solidFill>
              <a:ln>
                <a:noFill/>
              </a:ln>
            </p:spPr>
            <p:txBody>
              <a:bodyPr lIns="34285" tIns="17138" rIns="34285" bIns="17138" anchor="ctr" anchorCtr="0">
                <a:noAutofit/>
              </a:bodyPr>
              <a:lstStyle/>
              <a:p>
                <a:pPr defTabSz="171450"/>
                <a:endParaRPr sz="135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9" name="Ellipse 60"/>
              <p:cNvSpPr/>
              <p:nvPr/>
            </p:nvSpPr>
            <p:spPr>
              <a:xfrm>
                <a:off x="7608854" y="3959960"/>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270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7" name="矩形 16"/>
            <p:cNvSpPr/>
            <p:nvPr/>
          </p:nvSpPr>
          <p:spPr>
            <a:xfrm>
              <a:off x="971214" y="1916472"/>
              <a:ext cx="2895600" cy="3294322"/>
            </a:xfrm>
            <a:prstGeom prst="rect">
              <a:avLst/>
            </a:prstGeom>
          </p:spPr>
          <p:txBody>
            <a:bodyPr wrap="square">
              <a:spAutoFit/>
            </a:bodyPr>
            <a:lstStyle/>
            <a:p>
              <a:pPr algn="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懂本岗位的火灾危险性</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懂预防火灾的措施</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懂扑救火灾的方法</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懂逃生的方法</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8" name="矩形 17"/>
            <p:cNvSpPr/>
            <p:nvPr/>
          </p:nvSpPr>
          <p:spPr>
            <a:xfrm>
              <a:off x="8325188" y="1986693"/>
              <a:ext cx="4304056" cy="30814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会使用消防器材</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会报火警</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会扑救初起火灾</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nSpc>
                  <a:spcPct val="300000"/>
                </a:lnSpc>
                <a:spcBef>
                  <a:spcPct val="0"/>
                </a:spcBef>
                <a:buFont typeface="Arial" panose="020B0604020202020204" pitchFamily="34" charset="0"/>
                <a:buNone/>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会组织疏散逃生</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nvGrpSpPr>
            <p:cNvPr id="19" name="组合 18"/>
            <p:cNvGrpSpPr/>
            <p:nvPr/>
          </p:nvGrpSpPr>
          <p:grpSpPr>
            <a:xfrm>
              <a:off x="4138454" y="4721897"/>
              <a:ext cx="501094" cy="501094"/>
              <a:chOff x="4138454" y="4721897"/>
              <a:chExt cx="501094" cy="501094"/>
            </a:xfrm>
          </p:grpSpPr>
          <p:sp>
            <p:nvSpPr>
              <p:cNvPr id="24" name="Ellipse 37"/>
              <p:cNvSpPr/>
              <p:nvPr/>
            </p:nvSpPr>
            <p:spPr>
              <a:xfrm>
                <a:off x="4181450" y="4764893"/>
                <a:ext cx="415102" cy="415102"/>
              </a:xfrm>
              <a:prstGeom prst="ellipse">
                <a:avLst/>
              </a:prstGeom>
              <a:solidFill>
                <a:schemeClr val="accent1"/>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5" name="Shape 3850"/>
              <p:cNvSpPr/>
              <p:nvPr/>
            </p:nvSpPr>
            <p:spPr>
              <a:xfrm>
                <a:off x="4319057" y="4886726"/>
                <a:ext cx="139886" cy="171437"/>
              </a:xfrm>
              <a:custGeom>
                <a:avLst/>
                <a:gdLst/>
                <a:ahLst/>
                <a:cxnLst/>
                <a:rect l="0" t="0" r="0" b="0"/>
                <a:pathLst>
                  <a:path w="119999" h="119999"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chemeClr val="accent6"/>
              </a:solidFill>
              <a:ln>
                <a:noFill/>
              </a:ln>
            </p:spPr>
            <p:txBody>
              <a:bodyPr lIns="34285" tIns="17138" rIns="34285" bIns="17138" anchor="ctr" anchorCtr="0">
                <a:noAutofit/>
              </a:bodyPr>
              <a:lstStyle/>
              <a:p>
                <a:pPr defTabSz="171450"/>
                <a:endParaRPr sz="135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6" name="Ellipse 44"/>
              <p:cNvSpPr/>
              <p:nvPr/>
            </p:nvSpPr>
            <p:spPr>
              <a:xfrm>
                <a:off x="4138454" y="4721897"/>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270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20" name="组合 19"/>
            <p:cNvGrpSpPr/>
            <p:nvPr/>
          </p:nvGrpSpPr>
          <p:grpSpPr>
            <a:xfrm>
              <a:off x="7603958" y="4721897"/>
              <a:ext cx="501094" cy="501094"/>
              <a:chOff x="7603958" y="4721897"/>
              <a:chExt cx="501094" cy="501094"/>
            </a:xfrm>
          </p:grpSpPr>
          <p:sp>
            <p:nvSpPr>
              <p:cNvPr id="21" name="Ellipse 52"/>
              <p:cNvSpPr/>
              <p:nvPr/>
            </p:nvSpPr>
            <p:spPr>
              <a:xfrm>
                <a:off x="7646954" y="4764893"/>
                <a:ext cx="415102" cy="415102"/>
              </a:xfrm>
              <a:prstGeom prst="ellipse">
                <a:avLst/>
              </a:prstGeom>
              <a:solidFill>
                <a:schemeClr val="accent5"/>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675">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2" name="Shape 3850"/>
              <p:cNvSpPr/>
              <p:nvPr/>
            </p:nvSpPr>
            <p:spPr>
              <a:xfrm>
                <a:off x="7784562" y="4886727"/>
                <a:ext cx="139886" cy="171437"/>
              </a:xfrm>
              <a:custGeom>
                <a:avLst/>
                <a:gdLst/>
                <a:ahLst/>
                <a:cxnLst/>
                <a:rect l="0" t="0" r="0" b="0"/>
                <a:pathLst>
                  <a:path w="119999" h="119999"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chemeClr val="accent6"/>
              </a:solidFill>
              <a:ln>
                <a:noFill/>
              </a:ln>
            </p:spPr>
            <p:txBody>
              <a:bodyPr lIns="34285" tIns="17138" rIns="34285" bIns="17138" anchor="ctr" anchorCtr="0">
                <a:noAutofit/>
              </a:bodyPr>
              <a:lstStyle/>
              <a:p>
                <a:pPr defTabSz="171450"/>
                <a:endParaRPr sz="135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3" name="Ellipse 60"/>
              <p:cNvSpPr/>
              <p:nvPr/>
            </p:nvSpPr>
            <p:spPr>
              <a:xfrm>
                <a:off x="7603958" y="4721897"/>
                <a:ext cx="501094" cy="50109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1450"/>
                <a:endParaRPr lang="de-DE" sz="2700">
                  <a:solidFill>
                    <a:srgbClr val="F9F9F9">
                      <a:lumMod val="50000"/>
                    </a:srgbClr>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out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9" name="PA_图片 8"/>
          <p:cNvPicPr>
            <a:picLocks noChangeAspect="1"/>
          </p:cNvPicPr>
          <p:nvPr>
            <p:custDataLst>
              <p:tags r:id="rId2"/>
            </p:custDataLst>
          </p:nvPr>
        </p:nvPicPr>
        <p:blipFill rotWithShape="1">
          <a:blip r:embed="rId3">
            <a:extLst>
              <a:ext uri="{28A0092B-C50C-407E-A947-70E740481C1C}">
                <a14:useLocalDpi xmlns:a14="http://schemas.microsoft.com/office/drawing/2010/main" val="0"/>
              </a:ext>
            </a:extLst>
          </a:blip>
          <a:srcRect b="37284"/>
          <a:stretch>
            <a:fillRect/>
          </a:stretch>
        </p:blipFill>
        <p:spPr>
          <a:xfrm>
            <a:off x="0" y="3920079"/>
            <a:ext cx="9144000" cy="1275211"/>
          </a:xfrm>
          <a:prstGeom prst="rect">
            <a:avLst/>
          </a:prstGeom>
        </p:spPr>
      </p:pic>
      <p:pic>
        <p:nvPicPr>
          <p:cNvPr id="33" name="图片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280" y="114962"/>
            <a:ext cx="3042956" cy="1192839"/>
          </a:xfrm>
          <a:prstGeom prst="rect">
            <a:avLst/>
          </a:prstGeom>
        </p:spPr>
      </p:pic>
      <p:sp>
        <p:nvSpPr>
          <p:cNvPr id="2" name="矩形 1"/>
          <p:cNvSpPr/>
          <p:nvPr/>
        </p:nvSpPr>
        <p:spPr>
          <a:xfrm>
            <a:off x="3809142" y="466330"/>
            <a:ext cx="1880643" cy="769441"/>
          </a:xfrm>
          <a:prstGeom prst="rect">
            <a:avLst/>
          </a:prstGeom>
        </p:spPr>
        <p:txBody>
          <a:bodyPr wrap="none">
            <a:spAutoFit/>
          </a:bodyPr>
          <a:lstStyle/>
          <a:p>
            <a:r>
              <a:rPr lang="zh-CN" altLang="en-US" sz="4400" b="1" spc="450" dirty="0">
                <a:solidFill>
                  <a:srgbClr val="3568C1"/>
                </a:solidFill>
                <a:effectLst>
                  <a:glow rad="101600">
                    <a:schemeClr val="accent4">
                      <a:satMod val="175000"/>
                      <a:alpha val="40000"/>
                    </a:schemeClr>
                  </a:glow>
                </a:effectLst>
                <a:latin typeface="字体视界-单纯体" panose="02010601030101010101" pitchFamily="2" charset="-122"/>
                <a:ea typeface="字体视界-单纯体" panose="02010601030101010101" pitchFamily="2" charset="-122"/>
                <a:sym typeface="楷体" panose="02010609060101010101" pitchFamily="49" charset="-122"/>
              </a:rPr>
              <a:t>内  容</a:t>
            </a:r>
            <a:endParaRPr lang="zh-CN" altLang="en-US" sz="4400" spc="450" dirty="0">
              <a:solidFill>
                <a:srgbClr val="3568C1"/>
              </a:solidFill>
              <a:effectLst>
                <a:glow rad="101600">
                  <a:schemeClr val="accent4">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23" name="矩形: 圆角 22"/>
          <p:cNvSpPr/>
          <p:nvPr/>
        </p:nvSpPr>
        <p:spPr>
          <a:xfrm>
            <a:off x="2285150" y="1849612"/>
            <a:ext cx="2488349" cy="45023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25" name="文本框 24"/>
          <p:cNvSpPr txBox="1"/>
          <p:nvPr/>
        </p:nvSpPr>
        <p:spPr>
          <a:xfrm>
            <a:off x="2413393" y="1872807"/>
            <a:ext cx="2066925" cy="400110"/>
          </a:xfrm>
          <a:prstGeom prst="rect">
            <a:avLst/>
          </a:prstGeom>
          <a:noFill/>
        </p:spPr>
        <p:txBody>
          <a:bodyPr wrap="square" rtlCol="0">
            <a:spAutoFit/>
          </a:bodyPr>
          <a:lstStyle/>
          <a:p>
            <a:r>
              <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防疫安全</a:t>
            </a:r>
            <a:endPar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27" name="椭圆 26"/>
          <p:cNvSpPr/>
          <p:nvPr/>
        </p:nvSpPr>
        <p:spPr>
          <a:xfrm>
            <a:off x="1424047" y="1799692"/>
            <a:ext cx="550069" cy="550069"/>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30" name="矩形 29"/>
          <p:cNvSpPr/>
          <p:nvPr/>
        </p:nvSpPr>
        <p:spPr>
          <a:xfrm>
            <a:off x="1496286" y="1906331"/>
            <a:ext cx="470000" cy="369332"/>
          </a:xfrm>
          <a:prstGeom prst="rect">
            <a:avLst/>
          </a:prstGeom>
        </p:spPr>
        <p:txBody>
          <a:bodyPr wrap="none">
            <a:spAutoFit/>
          </a:bodyPr>
          <a:lstStyle/>
          <a:p>
            <a:r>
              <a:rPr lang="en-US" altLang="zh-CN"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01</a:t>
            </a:r>
            <a:endParaRPr lang="zh-CN" altLang="en-US" b="1" dirty="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32" name="矩形: 圆角 31"/>
          <p:cNvSpPr/>
          <p:nvPr/>
        </p:nvSpPr>
        <p:spPr>
          <a:xfrm>
            <a:off x="2285150" y="2440360"/>
            <a:ext cx="2488349" cy="450230"/>
          </a:xfrm>
          <a:prstGeom prst="roundRect">
            <a:avLst/>
          </a:prstGeom>
          <a:solidFill>
            <a:srgbClr val="FFAD02"/>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solidFill>
                <a:srgbClr val="DE9636"/>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34" name="文本框 33"/>
          <p:cNvSpPr txBox="1"/>
          <p:nvPr/>
        </p:nvSpPr>
        <p:spPr>
          <a:xfrm>
            <a:off x="2373859" y="2452518"/>
            <a:ext cx="2066925" cy="400110"/>
          </a:xfrm>
          <a:prstGeom prst="rect">
            <a:avLst/>
          </a:prstGeom>
          <a:noFill/>
        </p:spPr>
        <p:txBody>
          <a:bodyPr wrap="square" rtlCol="0">
            <a:spAutoFit/>
          </a:bodyPr>
          <a:lstStyle/>
          <a:p>
            <a:r>
              <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交通安全</a:t>
            </a:r>
            <a:endPar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37" name="椭圆 36"/>
          <p:cNvSpPr/>
          <p:nvPr/>
        </p:nvSpPr>
        <p:spPr>
          <a:xfrm>
            <a:off x="1424047" y="2390439"/>
            <a:ext cx="550069" cy="550069"/>
          </a:xfrm>
          <a:prstGeom prst="ellipse">
            <a:avLst/>
          </a:prstGeom>
          <a:solidFill>
            <a:srgbClr val="FFAD02"/>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dirty="0">
              <a:solidFill>
                <a:srgbClr val="DE9636"/>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38" name="矩形 37"/>
          <p:cNvSpPr/>
          <p:nvPr/>
        </p:nvSpPr>
        <p:spPr>
          <a:xfrm>
            <a:off x="1496286" y="2497078"/>
            <a:ext cx="470000" cy="369332"/>
          </a:xfrm>
          <a:prstGeom prst="rect">
            <a:avLst/>
          </a:prstGeom>
        </p:spPr>
        <p:txBody>
          <a:bodyPr wrap="none">
            <a:spAutoFit/>
          </a:bodyPr>
          <a:lstStyle/>
          <a:p>
            <a:r>
              <a:rPr lang="en-US" altLang="zh-CN"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02</a:t>
            </a:r>
            <a:endParaRPr lang="zh-CN" altLang="en-US" b="1" dirty="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39" name="矩形: 圆角 38"/>
          <p:cNvSpPr/>
          <p:nvPr/>
        </p:nvSpPr>
        <p:spPr>
          <a:xfrm>
            <a:off x="2285150" y="3020071"/>
            <a:ext cx="2488349" cy="45023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40" name="文本框 39"/>
          <p:cNvSpPr txBox="1"/>
          <p:nvPr/>
        </p:nvSpPr>
        <p:spPr>
          <a:xfrm>
            <a:off x="2373859" y="3054755"/>
            <a:ext cx="2517332" cy="400110"/>
          </a:xfrm>
          <a:prstGeom prst="rect">
            <a:avLst/>
          </a:prstGeom>
          <a:noFill/>
        </p:spPr>
        <p:txBody>
          <a:bodyPr wrap="square" rtlCol="0">
            <a:spAutoFit/>
          </a:bodyPr>
          <a:lstStyle/>
          <a:p>
            <a:r>
              <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居家安全</a:t>
            </a:r>
            <a:endPar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41" name="椭圆 40"/>
          <p:cNvSpPr/>
          <p:nvPr/>
        </p:nvSpPr>
        <p:spPr>
          <a:xfrm>
            <a:off x="1424047" y="2970150"/>
            <a:ext cx="550069" cy="550069"/>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dirty="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42" name="矩形 41"/>
          <p:cNvSpPr/>
          <p:nvPr/>
        </p:nvSpPr>
        <p:spPr>
          <a:xfrm>
            <a:off x="1496286" y="3076789"/>
            <a:ext cx="470000" cy="369332"/>
          </a:xfrm>
          <a:prstGeom prst="rect">
            <a:avLst/>
          </a:prstGeom>
        </p:spPr>
        <p:txBody>
          <a:bodyPr wrap="none">
            <a:spAutoFit/>
          </a:bodyPr>
          <a:lstStyle/>
          <a:p>
            <a:r>
              <a:rPr lang="en-US" altLang="zh-CN"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03</a:t>
            </a:r>
            <a:endParaRPr lang="zh-CN" altLang="en-US" b="1" dirty="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1" name="矩形: 圆角 50"/>
          <p:cNvSpPr/>
          <p:nvPr/>
        </p:nvSpPr>
        <p:spPr>
          <a:xfrm>
            <a:off x="5945636" y="2454519"/>
            <a:ext cx="2488349" cy="45023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2" name="文本框 51"/>
          <p:cNvSpPr txBox="1"/>
          <p:nvPr/>
        </p:nvSpPr>
        <p:spPr>
          <a:xfrm>
            <a:off x="5989704" y="2465418"/>
            <a:ext cx="2066925" cy="400110"/>
          </a:xfrm>
          <a:prstGeom prst="rect">
            <a:avLst/>
          </a:prstGeom>
          <a:noFill/>
        </p:spPr>
        <p:txBody>
          <a:bodyPr wrap="square" rtlCol="0">
            <a:spAutoFit/>
          </a:bodyPr>
          <a:lstStyle/>
          <a:p>
            <a:r>
              <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上网安全</a:t>
            </a:r>
            <a:endParaRPr lang="en-US" altLang="zh-CN"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3" name="椭圆 52"/>
          <p:cNvSpPr/>
          <p:nvPr/>
        </p:nvSpPr>
        <p:spPr>
          <a:xfrm>
            <a:off x="5084533" y="2404599"/>
            <a:ext cx="550069" cy="550069"/>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4" name="矩形 53"/>
          <p:cNvSpPr/>
          <p:nvPr/>
        </p:nvSpPr>
        <p:spPr>
          <a:xfrm>
            <a:off x="5156772" y="2511238"/>
            <a:ext cx="470000" cy="369332"/>
          </a:xfrm>
          <a:prstGeom prst="rect">
            <a:avLst/>
          </a:prstGeom>
        </p:spPr>
        <p:txBody>
          <a:bodyPr wrap="none">
            <a:spAutoFit/>
          </a:bodyPr>
          <a:lstStyle/>
          <a:p>
            <a:r>
              <a:rPr lang="en-US" altLang="zh-CN"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05</a:t>
            </a:r>
            <a:endParaRPr lang="zh-CN" altLang="en-US" b="1" dirty="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5" name="矩形: 圆角 54"/>
          <p:cNvSpPr/>
          <p:nvPr/>
        </p:nvSpPr>
        <p:spPr>
          <a:xfrm>
            <a:off x="5945636" y="3045267"/>
            <a:ext cx="2488349" cy="450230"/>
          </a:xfrm>
          <a:prstGeom prst="roundRect">
            <a:avLst/>
          </a:prstGeom>
          <a:solidFill>
            <a:srgbClr val="FFAD02"/>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solidFill>
                <a:srgbClr val="DE9636"/>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6" name="文本框 55"/>
          <p:cNvSpPr txBox="1"/>
          <p:nvPr/>
        </p:nvSpPr>
        <p:spPr>
          <a:xfrm>
            <a:off x="6034345" y="3057425"/>
            <a:ext cx="2066925" cy="400110"/>
          </a:xfrm>
          <a:prstGeom prst="rect">
            <a:avLst/>
          </a:prstGeom>
          <a:noFill/>
        </p:spPr>
        <p:txBody>
          <a:bodyPr wrap="square" rtlCol="0">
            <a:spAutoFit/>
          </a:bodyPr>
          <a:lstStyle/>
          <a:p>
            <a:r>
              <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饮食安全</a:t>
            </a:r>
            <a:endPar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7" name="椭圆 56"/>
          <p:cNvSpPr/>
          <p:nvPr/>
        </p:nvSpPr>
        <p:spPr>
          <a:xfrm>
            <a:off x="5084533" y="2995346"/>
            <a:ext cx="550069" cy="550069"/>
          </a:xfrm>
          <a:prstGeom prst="ellipse">
            <a:avLst/>
          </a:prstGeom>
          <a:solidFill>
            <a:srgbClr val="FFAD02"/>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dirty="0">
              <a:solidFill>
                <a:srgbClr val="DE9636"/>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58" name="矩形 57"/>
          <p:cNvSpPr/>
          <p:nvPr/>
        </p:nvSpPr>
        <p:spPr>
          <a:xfrm>
            <a:off x="5156772" y="3101985"/>
            <a:ext cx="470000" cy="369332"/>
          </a:xfrm>
          <a:prstGeom prst="rect">
            <a:avLst/>
          </a:prstGeom>
        </p:spPr>
        <p:txBody>
          <a:bodyPr wrap="none">
            <a:spAutoFit/>
          </a:bodyPr>
          <a:lstStyle/>
          <a:p>
            <a:r>
              <a:rPr lang="en-US" altLang="zh-CN"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06</a:t>
            </a:r>
            <a:endParaRPr lang="zh-CN" altLang="en-US" b="1" dirty="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73" name="矩形: 圆角 72"/>
          <p:cNvSpPr/>
          <p:nvPr/>
        </p:nvSpPr>
        <p:spPr>
          <a:xfrm>
            <a:off x="5945636" y="1804415"/>
            <a:ext cx="2488349" cy="450230"/>
          </a:xfrm>
          <a:prstGeom prst="roundRect">
            <a:avLst/>
          </a:prstGeom>
          <a:solidFill>
            <a:srgbClr val="FFAD02"/>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74" name="文本框 73"/>
          <p:cNvSpPr txBox="1"/>
          <p:nvPr/>
        </p:nvSpPr>
        <p:spPr>
          <a:xfrm>
            <a:off x="5989704" y="1849015"/>
            <a:ext cx="2764982" cy="400110"/>
          </a:xfrm>
          <a:prstGeom prst="rect">
            <a:avLst/>
          </a:prstGeom>
          <a:noFill/>
        </p:spPr>
        <p:txBody>
          <a:bodyPr wrap="square" rtlCol="0">
            <a:spAutoFit/>
          </a:bodyPr>
          <a:lstStyle/>
          <a:p>
            <a:r>
              <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消防安全</a:t>
            </a:r>
            <a:endParaRPr lang="zh-CN" altLang="en-US" sz="2000"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75" name="椭圆 74"/>
          <p:cNvSpPr/>
          <p:nvPr/>
        </p:nvSpPr>
        <p:spPr>
          <a:xfrm>
            <a:off x="5084533" y="1754494"/>
            <a:ext cx="550069" cy="550069"/>
          </a:xfrm>
          <a:prstGeom prst="ellipse">
            <a:avLst/>
          </a:prstGeom>
          <a:solidFill>
            <a:srgbClr val="FFAD02"/>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
        <p:nvSpPr>
          <p:cNvPr id="76" name="矩形 75"/>
          <p:cNvSpPr/>
          <p:nvPr/>
        </p:nvSpPr>
        <p:spPr>
          <a:xfrm>
            <a:off x="5156772" y="1861133"/>
            <a:ext cx="470000" cy="369332"/>
          </a:xfrm>
          <a:prstGeom prst="rect">
            <a:avLst/>
          </a:prstGeom>
        </p:spPr>
        <p:txBody>
          <a:bodyPr wrap="none">
            <a:spAutoFit/>
          </a:bodyPr>
          <a:lstStyle/>
          <a:p>
            <a:r>
              <a:rPr lang="en-US" altLang="zh-CN" b="1" dirty="0">
                <a:solidFill>
                  <a:schemeClr val="bg1"/>
                </a:solidFill>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rPr>
              <a:t>04</a:t>
            </a:r>
            <a:endParaRPr lang="zh-CN" altLang="en-US" b="1" dirty="0">
              <a:effectLst>
                <a:glow rad="228600">
                  <a:schemeClr val="accent6">
                    <a:satMod val="175000"/>
                    <a:alpha val="40000"/>
                  </a:schemeClr>
                </a:glow>
              </a:effectLst>
              <a:latin typeface="字体视界-单纯体" panose="02010601030101010101" pitchFamily="2" charset="-122"/>
              <a:ea typeface="字体视界-单纯体" panose="02010601030101010101" pitchFamily="2" charset="-122"/>
            </a:endParaRPr>
          </a:p>
        </p:txBody>
      </p:sp>
    </p:spTree>
  </p:cSld>
  <p:clrMapOvr>
    <a:masterClrMapping/>
  </p:clrMapOvr>
  <p:transition spd="med"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00"/>
                                        <p:tgtEl>
                                          <p:spTgt spid="28"/>
                                        </p:tgtEl>
                                      </p:cBhvr>
                                    </p:animEffect>
                                  </p:childTnLst>
                                </p:cTn>
                              </p:par>
                            </p:childTnLst>
                          </p:cTn>
                        </p:par>
                        <p:par>
                          <p:cTn id="26" fill="hold">
                            <p:stCondLst>
                              <p:cond delay="2500"/>
                            </p:stCondLst>
                            <p:childTnLst>
                              <p:par>
                                <p:cTn id="27" presetID="22" presetClass="entr" presetSubtype="4"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childTnLst>
                          </p:cTn>
                        </p:par>
                        <p:par>
                          <p:cTn id="30" fill="hold">
                            <p:stCondLst>
                              <p:cond delay="3000"/>
                            </p:stCondLst>
                            <p:childTnLst>
                              <p:par>
                                <p:cTn id="31" presetID="2" presetClass="entr" presetSubtype="4"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additive="base">
                                        <p:cTn id="45" dur="500" fill="hold"/>
                                        <p:tgtEl>
                                          <p:spTgt spid="30"/>
                                        </p:tgtEl>
                                        <p:attrNameLst>
                                          <p:attrName>ppt_x</p:attrName>
                                        </p:attrNameLst>
                                      </p:cBhvr>
                                      <p:tavLst>
                                        <p:tav tm="0">
                                          <p:val>
                                            <p:strVal val="#ppt_x"/>
                                          </p:val>
                                        </p:tav>
                                        <p:tav tm="100000">
                                          <p:val>
                                            <p:strVal val="#ppt_x"/>
                                          </p:val>
                                        </p:tav>
                                      </p:tavLst>
                                    </p:anim>
                                    <p:anim calcmode="lin" valueType="num">
                                      <p:cBhvr additive="base">
                                        <p:cTn id="46" dur="500" fill="hold"/>
                                        <p:tgtEl>
                                          <p:spTgt spid="30"/>
                                        </p:tgtEl>
                                        <p:attrNameLst>
                                          <p:attrName>ppt_y</p:attrName>
                                        </p:attrNameLst>
                                      </p:cBhvr>
                                      <p:tavLst>
                                        <p:tav tm="0">
                                          <p:val>
                                            <p:strVal val="1+#ppt_h/2"/>
                                          </p:val>
                                        </p:tav>
                                        <p:tav tm="100000">
                                          <p:val>
                                            <p:strVal val="#ppt_y"/>
                                          </p:val>
                                        </p:tav>
                                      </p:tavLst>
                                    </p:anim>
                                  </p:childTnLst>
                                </p:cTn>
                              </p:par>
                            </p:childTnLst>
                          </p:cTn>
                        </p:par>
                        <p:par>
                          <p:cTn id="47" fill="hold">
                            <p:stCondLst>
                              <p:cond delay="3500"/>
                            </p:stCondLst>
                            <p:childTnLst>
                              <p:par>
                                <p:cTn id="48" presetID="2" presetClass="entr" presetSubtype="4" fill="hold" grpId="0" nodeType="after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additive="base">
                                        <p:cTn id="50" dur="500" fill="hold"/>
                                        <p:tgtEl>
                                          <p:spTgt spid="32"/>
                                        </p:tgtEl>
                                        <p:attrNameLst>
                                          <p:attrName>ppt_x</p:attrName>
                                        </p:attrNameLst>
                                      </p:cBhvr>
                                      <p:tavLst>
                                        <p:tav tm="0">
                                          <p:val>
                                            <p:strVal val="#ppt_x"/>
                                          </p:val>
                                        </p:tav>
                                        <p:tav tm="100000">
                                          <p:val>
                                            <p:strVal val="#ppt_x"/>
                                          </p:val>
                                        </p:tav>
                                      </p:tavLst>
                                    </p:anim>
                                    <p:anim calcmode="lin" valueType="num">
                                      <p:cBhvr additive="base">
                                        <p:cTn id="51" dur="500" fill="hold"/>
                                        <p:tgtEl>
                                          <p:spTgt spid="32"/>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 calcmode="lin" valueType="num">
                                      <p:cBhvr additive="base">
                                        <p:cTn id="54" dur="500" fill="hold"/>
                                        <p:tgtEl>
                                          <p:spTgt spid="34"/>
                                        </p:tgtEl>
                                        <p:attrNameLst>
                                          <p:attrName>ppt_x</p:attrName>
                                        </p:attrNameLst>
                                      </p:cBhvr>
                                      <p:tavLst>
                                        <p:tav tm="0">
                                          <p:val>
                                            <p:strVal val="#ppt_x"/>
                                          </p:val>
                                        </p:tav>
                                        <p:tav tm="100000">
                                          <p:val>
                                            <p:strVal val="#ppt_x"/>
                                          </p:val>
                                        </p:tav>
                                      </p:tavLst>
                                    </p:anim>
                                    <p:anim calcmode="lin" valueType="num">
                                      <p:cBhvr additive="base">
                                        <p:cTn id="55" dur="500" fill="hold"/>
                                        <p:tgtEl>
                                          <p:spTgt spid="34"/>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additive="base">
                                        <p:cTn id="58" dur="500" fill="hold"/>
                                        <p:tgtEl>
                                          <p:spTgt spid="37"/>
                                        </p:tgtEl>
                                        <p:attrNameLst>
                                          <p:attrName>ppt_x</p:attrName>
                                        </p:attrNameLst>
                                      </p:cBhvr>
                                      <p:tavLst>
                                        <p:tav tm="0">
                                          <p:val>
                                            <p:strVal val="#ppt_x"/>
                                          </p:val>
                                        </p:tav>
                                        <p:tav tm="100000">
                                          <p:val>
                                            <p:strVal val="#ppt_x"/>
                                          </p:val>
                                        </p:tav>
                                      </p:tavLst>
                                    </p:anim>
                                    <p:anim calcmode="lin" valueType="num">
                                      <p:cBhvr additive="base">
                                        <p:cTn id="59" dur="500" fill="hold"/>
                                        <p:tgtEl>
                                          <p:spTgt spid="37"/>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38"/>
                                        </p:tgtEl>
                                        <p:attrNameLst>
                                          <p:attrName>style.visibility</p:attrName>
                                        </p:attrNameLst>
                                      </p:cBhvr>
                                      <p:to>
                                        <p:strVal val="visible"/>
                                      </p:to>
                                    </p:set>
                                    <p:anim calcmode="lin" valueType="num">
                                      <p:cBhvr additive="base">
                                        <p:cTn id="62" dur="500" fill="hold"/>
                                        <p:tgtEl>
                                          <p:spTgt spid="38"/>
                                        </p:tgtEl>
                                        <p:attrNameLst>
                                          <p:attrName>ppt_x</p:attrName>
                                        </p:attrNameLst>
                                      </p:cBhvr>
                                      <p:tavLst>
                                        <p:tav tm="0">
                                          <p:val>
                                            <p:strVal val="#ppt_x"/>
                                          </p:val>
                                        </p:tav>
                                        <p:tav tm="100000">
                                          <p:val>
                                            <p:strVal val="#ppt_x"/>
                                          </p:val>
                                        </p:tav>
                                      </p:tavLst>
                                    </p:anim>
                                    <p:anim calcmode="lin" valueType="num">
                                      <p:cBhvr additive="base">
                                        <p:cTn id="63" dur="500" fill="hold"/>
                                        <p:tgtEl>
                                          <p:spTgt spid="38"/>
                                        </p:tgtEl>
                                        <p:attrNameLst>
                                          <p:attrName>ppt_y</p:attrName>
                                        </p:attrNameLst>
                                      </p:cBhvr>
                                      <p:tavLst>
                                        <p:tav tm="0">
                                          <p:val>
                                            <p:strVal val="1+#ppt_h/2"/>
                                          </p:val>
                                        </p:tav>
                                        <p:tav tm="100000">
                                          <p:val>
                                            <p:strVal val="#ppt_y"/>
                                          </p:val>
                                        </p:tav>
                                      </p:tavLst>
                                    </p:anim>
                                  </p:childTnLst>
                                </p:cTn>
                              </p:par>
                            </p:childTnLst>
                          </p:cTn>
                        </p:par>
                        <p:par>
                          <p:cTn id="64" fill="hold">
                            <p:stCondLst>
                              <p:cond delay="4000"/>
                            </p:stCondLst>
                            <p:childTnLst>
                              <p:par>
                                <p:cTn id="65" presetID="2" presetClass="entr" presetSubtype="4" fill="hold" grpId="0" nodeType="afterEffect">
                                  <p:stCondLst>
                                    <p:cond delay="0"/>
                                  </p:stCondLst>
                                  <p:childTnLst>
                                    <p:set>
                                      <p:cBhvr>
                                        <p:cTn id="66" dur="1" fill="hold">
                                          <p:stCondLst>
                                            <p:cond delay="0"/>
                                          </p:stCondLst>
                                        </p:cTn>
                                        <p:tgtEl>
                                          <p:spTgt spid="39"/>
                                        </p:tgtEl>
                                        <p:attrNameLst>
                                          <p:attrName>style.visibility</p:attrName>
                                        </p:attrNameLst>
                                      </p:cBhvr>
                                      <p:to>
                                        <p:strVal val="visible"/>
                                      </p:to>
                                    </p:set>
                                    <p:anim calcmode="lin" valueType="num">
                                      <p:cBhvr additive="base">
                                        <p:cTn id="67" dur="500" fill="hold"/>
                                        <p:tgtEl>
                                          <p:spTgt spid="39"/>
                                        </p:tgtEl>
                                        <p:attrNameLst>
                                          <p:attrName>ppt_x</p:attrName>
                                        </p:attrNameLst>
                                      </p:cBhvr>
                                      <p:tavLst>
                                        <p:tav tm="0">
                                          <p:val>
                                            <p:strVal val="#ppt_x"/>
                                          </p:val>
                                        </p:tav>
                                        <p:tav tm="100000">
                                          <p:val>
                                            <p:strVal val="#ppt_x"/>
                                          </p:val>
                                        </p:tav>
                                      </p:tavLst>
                                    </p:anim>
                                    <p:anim calcmode="lin" valueType="num">
                                      <p:cBhvr additive="base">
                                        <p:cTn id="68" dur="500" fill="hold"/>
                                        <p:tgtEl>
                                          <p:spTgt spid="39"/>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anim calcmode="lin" valueType="num">
                                      <p:cBhvr additive="base">
                                        <p:cTn id="71" dur="500" fill="hold"/>
                                        <p:tgtEl>
                                          <p:spTgt spid="40"/>
                                        </p:tgtEl>
                                        <p:attrNameLst>
                                          <p:attrName>ppt_x</p:attrName>
                                        </p:attrNameLst>
                                      </p:cBhvr>
                                      <p:tavLst>
                                        <p:tav tm="0">
                                          <p:val>
                                            <p:strVal val="#ppt_x"/>
                                          </p:val>
                                        </p:tav>
                                        <p:tav tm="100000">
                                          <p:val>
                                            <p:strVal val="#ppt_x"/>
                                          </p:val>
                                        </p:tav>
                                      </p:tavLst>
                                    </p:anim>
                                    <p:anim calcmode="lin" valueType="num">
                                      <p:cBhvr additive="base">
                                        <p:cTn id="72" dur="500" fill="hold"/>
                                        <p:tgtEl>
                                          <p:spTgt spid="40"/>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500" fill="hold"/>
                                        <p:tgtEl>
                                          <p:spTgt spid="41"/>
                                        </p:tgtEl>
                                        <p:attrNameLst>
                                          <p:attrName>ppt_x</p:attrName>
                                        </p:attrNameLst>
                                      </p:cBhvr>
                                      <p:tavLst>
                                        <p:tav tm="0">
                                          <p:val>
                                            <p:strVal val="#ppt_x"/>
                                          </p:val>
                                        </p:tav>
                                        <p:tav tm="100000">
                                          <p:val>
                                            <p:strVal val="#ppt_x"/>
                                          </p:val>
                                        </p:tav>
                                      </p:tavLst>
                                    </p:anim>
                                    <p:anim calcmode="lin" valueType="num">
                                      <p:cBhvr additive="base">
                                        <p:cTn id="76" dur="500" fill="hold"/>
                                        <p:tgtEl>
                                          <p:spTgt spid="41"/>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42"/>
                                        </p:tgtEl>
                                        <p:attrNameLst>
                                          <p:attrName>style.visibility</p:attrName>
                                        </p:attrNameLst>
                                      </p:cBhvr>
                                      <p:to>
                                        <p:strVal val="visible"/>
                                      </p:to>
                                    </p:set>
                                    <p:anim calcmode="lin" valueType="num">
                                      <p:cBhvr additive="base">
                                        <p:cTn id="79" dur="500" fill="hold"/>
                                        <p:tgtEl>
                                          <p:spTgt spid="42"/>
                                        </p:tgtEl>
                                        <p:attrNameLst>
                                          <p:attrName>ppt_x</p:attrName>
                                        </p:attrNameLst>
                                      </p:cBhvr>
                                      <p:tavLst>
                                        <p:tav tm="0">
                                          <p:val>
                                            <p:strVal val="#ppt_x"/>
                                          </p:val>
                                        </p:tav>
                                        <p:tav tm="100000">
                                          <p:val>
                                            <p:strVal val="#ppt_x"/>
                                          </p:val>
                                        </p:tav>
                                      </p:tavLst>
                                    </p:anim>
                                    <p:anim calcmode="lin" valueType="num">
                                      <p:cBhvr additive="base">
                                        <p:cTn id="80" dur="500" fill="hold"/>
                                        <p:tgtEl>
                                          <p:spTgt spid="42"/>
                                        </p:tgtEl>
                                        <p:attrNameLst>
                                          <p:attrName>ppt_y</p:attrName>
                                        </p:attrNameLst>
                                      </p:cBhvr>
                                      <p:tavLst>
                                        <p:tav tm="0">
                                          <p:val>
                                            <p:strVal val="1+#ppt_h/2"/>
                                          </p:val>
                                        </p:tav>
                                        <p:tav tm="100000">
                                          <p:val>
                                            <p:strVal val="#ppt_y"/>
                                          </p:val>
                                        </p:tav>
                                      </p:tavLst>
                                    </p:anim>
                                  </p:childTnLst>
                                </p:cTn>
                              </p:par>
                            </p:childTnLst>
                          </p:cTn>
                        </p:par>
                        <p:par>
                          <p:cTn id="81" fill="hold">
                            <p:stCondLst>
                              <p:cond delay="4500"/>
                            </p:stCondLst>
                            <p:childTnLst>
                              <p:par>
                                <p:cTn id="82" presetID="2" presetClass="entr" presetSubtype="4" fill="hold" grpId="0" nodeType="afterEffect">
                                  <p:stCondLst>
                                    <p:cond delay="0"/>
                                  </p:stCondLst>
                                  <p:childTnLst>
                                    <p:set>
                                      <p:cBhvr>
                                        <p:cTn id="83" dur="1" fill="hold">
                                          <p:stCondLst>
                                            <p:cond delay="0"/>
                                          </p:stCondLst>
                                        </p:cTn>
                                        <p:tgtEl>
                                          <p:spTgt spid="51"/>
                                        </p:tgtEl>
                                        <p:attrNameLst>
                                          <p:attrName>style.visibility</p:attrName>
                                        </p:attrNameLst>
                                      </p:cBhvr>
                                      <p:to>
                                        <p:strVal val="visible"/>
                                      </p:to>
                                    </p:set>
                                    <p:anim calcmode="lin" valueType="num">
                                      <p:cBhvr additive="base">
                                        <p:cTn id="84" dur="500" fill="hold"/>
                                        <p:tgtEl>
                                          <p:spTgt spid="51"/>
                                        </p:tgtEl>
                                        <p:attrNameLst>
                                          <p:attrName>ppt_x</p:attrName>
                                        </p:attrNameLst>
                                      </p:cBhvr>
                                      <p:tavLst>
                                        <p:tav tm="0">
                                          <p:val>
                                            <p:strVal val="#ppt_x"/>
                                          </p:val>
                                        </p:tav>
                                        <p:tav tm="100000">
                                          <p:val>
                                            <p:strVal val="#ppt_x"/>
                                          </p:val>
                                        </p:tav>
                                      </p:tavLst>
                                    </p:anim>
                                    <p:anim calcmode="lin" valueType="num">
                                      <p:cBhvr additive="base">
                                        <p:cTn id="85" dur="500" fill="hold"/>
                                        <p:tgtEl>
                                          <p:spTgt spid="51"/>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52"/>
                                        </p:tgtEl>
                                        <p:attrNameLst>
                                          <p:attrName>style.visibility</p:attrName>
                                        </p:attrNameLst>
                                      </p:cBhvr>
                                      <p:to>
                                        <p:strVal val="visible"/>
                                      </p:to>
                                    </p:set>
                                    <p:anim calcmode="lin" valueType="num">
                                      <p:cBhvr additive="base">
                                        <p:cTn id="88" dur="500" fill="hold"/>
                                        <p:tgtEl>
                                          <p:spTgt spid="52"/>
                                        </p:tgtEl>
                                        <p:attrNameLst>
                                          <p:attrName>ppt_x</p:attrName>
                                        </p:attrNameLst>
                                      </p:cBhvr>
                                      <p:tavLst>
                                        <p:tav tm="0">
                                          <p:val>
                                            <p:strVal val="#ppt_x"/>
                                          </p:val>
                                        </p:tav>
                                        <p:tav tm="100000">
                                          <p:val>
                                            <p:strVal val="#ppt_x"/>
                                          </p:val>
                                        </p:tav>
                                      </p:tavLst>
                                    </p:anim>
                                    <p:anim calcmode="lin" valueType="num">
                                      <p:cBhvr additive="base">
                                        <p:cTn id="89" dur="500" fill="hold"/>
                                        <p:tgtEl>
                                          <p:spTgt spid="52"/>
                                        </p:tgtEl>
                                        <p:attrNameLst>
                                          <p:attrName>ppt_y</p:attrName>
                                        </p:attrNameLst>
                                      </p:cBhvr>
                                      <p:tavLst>
                                        <p:tav tm="0">
                                          <p:val>
                                            <p:strVal val="1+#ppt_h/2"/>
                                          </p:val>
                                        </p:tav>
                                        <p:tav tm="100000">
                                          <p:val>
                                            <p:strVal val="#ppt_y"/>
                                          </p:val>
                                        </p:tav>
                                      </p:tavLst>
                                    </p:anim>
                                  </p:childTnLst>
                                </p:cTn>
                              </p:par>
                              <p:par>
                                <p:cTn id="90" presetID="2" presetClass="entr" presetSubtype="4" fill="hold" grpId="0" nodeType="withEffect">
                                  <p:stCondLst>
                                    <p:cond delay="0"/>
                                  </p:stCondLst>
                                  <p:childTnLst>
                                    <p:set>
                                      <p:cBhvr>
                                        <p:cTn id="91" dur="1" fill="hold">
                                          <p:stCondLst>
                                            <p:cond delay="0"/>
                                          </p:stCondLst>
                                        </p:cTn>
                                        <p:tgtEl>
                                          <p:spTgt spid="53"/>
                                        </p:tgtEl>
                                        <p:attrNameLst>
                                          <p:attrName>style.visibility</p:attrName>
                                        </p:attrNameLst>
                                      </p:cBhvr>
                                      <p:to>
                                        <p:strVal val="visible"/>
                                      </p:to>
                                    </p:set>
                                    <p:anim calcmode="lin" valueType="num">
                                      <p:cBhvr additive="base">
                                        <p:cTn id="92" dur="500" fill="hold"/>
                                        <p:tgtEl>
                                          <p:spTgt spid="53"/>
                                        </p:tgtEl>
                                        <p:attrNameLst>
                                          <p:attrName>ppt_x</p:attrName>
                                        </p:attrNameLst>
                                      </p:cBhvr>
                                      <p:tavLst>
                                        <p:tav tm="0">
                                          <p:val>
                                            <p:strVal val="#ppt_x"/>
                                          </p:val>
                                        </p:tav>
                                        <p:tav tm="100000">
                                          <p:val>
                                            <p:strVal val="#ppt_x"/>
                                          </p:val>
                                        </p:tav>
                                      </p:tavLst>
                                    </p:anim>
                                    <p:anim calcmode="lin" valueType="num">
                                      <p:cBhvr additive="base">
                                        <p:cTn id="93" dur="500" fill="hold"/>
                                        <p:tgtEl>
                                          <p:spTgt spid="53"/>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54"/>
                                        </p:tgtEl>
                                        <p:attrNameLst>
                                          <p:attrName>style.visibility</p:attrName>
                                        </p:attrNameLst>
                                      </p:cBhvr>
                                      <p:to>
                                        <p:strVal val="visible"/>
                                      </p:to>
                                    </p:set>
                                    <p:anim calcmode="lin" valueType="num">
                                      <p:cBhvr additive="base">
                                        <p:cTn id="96" dur="500" fill="hold"/>
                                        <p:tgtEl>
                                          <p:spTgt spid="54"/>
                                        </p:tgtEl>
                                        <p:attrNameLst>
                                          <p:attrName>ppt_x</p:attrName>
                                        </p:attrNameLst>
                                      </p:cBhvr>
                                      <p:tavLst>
                                        <p:tav tm="0">
                                          <p:val>
                                            <p:strVal val="#ppt_x"/>
                                          </p:val>
                                        </p:tav>
                                        <p:tav tm="100000">
                                          <p:val>
                                            <p:strVal val="#ppt_x"/>
                                          </p:val>
                                        </p:tav>
                                      </p:tavLst>
                                    </p:anim>
                                    <p:anim calcmode="lin" valueType="num">
                                      <p:cBhvr additive="base">
                                        <p:cTn id="97" dur="500" fill="hold"/>
                                        <p:tgtEl>
                                          <p:spTgt spid="54"/>
                                        </p:tgtEl>
                                        <p:attrNameLst>
                                          <p:attrName>ppt_y</p:attrName>
                                        </p:attrNameLst>
                                      </p:cBhvr>
                                      <p:tavLst>
                                        <p:tav tm="0">
                                          <p:val>
                                            <p:strVal val="1+#ppt_h/2"/>
                                          </p:val>
                                        </p:tav>
                                        <p:tav tm="100000">
                                          <p:val>
                                            <p:strVal val="#ppt_y"/>
                                          </p:val>
                                        </p:tav>
                                      </p:tavLst>
                                    </p:anim>
                                  </p:childTnLst>
                                </p:cTn>
                              </p:par>
                            </p:childTnLst>
                          </p:cTn>
                        </p:par>
                        <p:par>
                          <p:cTn id="98" fill="hold">
                            <p:stCondLst>
                              <p:cond delay="5000"/>
                            </p:stCondLst>
                            <p:childTnLst>
                              <p:par>
                                <p:cTn id="99" presetID="2" presetClass="entr" presetSubtype="4" fill="hold" grpId="0" nodeType="afterEffect">
                                  <p:stCondLst>
                                    <p:cond delay="0"/>
                                  </p:stCondLst>
                                  <p:childTnLst>
                                    <p:set>
                                      <p:cBhvr>
                                        <p:cTn id="100" dur="1" fill="hold">
                                          <p:stCondLst>
                                            <p:cond delay="0"/>
                                          </p:stCondLst>
                                        </p:cTn>
                                        <p:tgtEl>
                                          <p:spTgt spid="55"/>
                                        </p:tgtEl>
                                        <p:attrNameLst>
                                          <p:attrName>style.visibility</p:attrName>
                                        </p:attrNameLst>
                                      </p:cBhvr>
                                      <p:to>
                                        <p:strVal val="visible"/>
                                      </p:to>
                                    </p:set>
                                    <p:anim calcmode="lin" valueType="num">
                                      <p:cBhvr additive="base">
                                        <p:cTn id="101" dur="500" fill="hold"/>
                                        <p:tgtEl>
                                          <p:spTgt spid="55"/>
                                        </p:tgtEl>
                                        <p:attrNameLst>
                                          <p:attrName>ppt_x</p:attrName>
                                        </p:attrNameLst>
                                      </p:cBhvr>
                                      <p:tavLst>
                                        <p:tav tm="0">
                                          <p:val>
                                            <p:strVal val="#ppt_x"/>
                                          </p:val>
                                        </p:tav>
                                        <p:tav tm="100000">
                                          <p:val>
                                            <p:strVal val="#ppt_x"/>
                                          </p:val>
                                        </p:tav>
                                      </p:tavLst>
                                    </p:anim>
                                    <p:anim calcmode="lin" valueType="num">
                                      <p:cBhvr additive="base">
                                        <p:cTn id="102" dur="500" fill="hold"/>
                                        <p:tgtEl>
                                          <p:spTgt spid="55"/>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56"/>
                                        </p:tgtEl>
                                        <p:attrNameLst>
                                          <p:attrName>style.visibility</p:attrName>
                                        </p:attrNameLst>
                                      </p:cBhvr>
                                      <p:to>
                                        <p:strVal val="visible"/>
                                      </p:to>
                                    </p:set>
                                    <p:anim calcmode="lin" valueType="num">
                                      <p:cBhvr additive="base">
                                        <p:cTn id="105" dur="500" fill="hold"/>
                                        <p:tgtEl>
                                          <p:spTgt spid="56"/>
                                        </p:tgtEl>
                                        <p:attrNameLst>
                                          <p:attrName>ppt_x</p:attrName>
                                        </p:attrNameLst>
                                      </p:cBhvr>
                                      <p:tavLst>
                                        <p:tav tm="0">
                                          <p:val>
                                            <p:strVal val="#ppt_x"/>
                                          </p:val>
                                        </p:tav>
                                        <p:tav tm="100000">
                                          <p:val>
                                            <p:strVal val="#ppt_x"/>
                                          </p:val>
                                        </p:tav>
                                      </p:tavLst>
                                    </p:anim>
                                    <p:anim calcmode="lin" valueType="num">
                                      <p:cBhvr additive="base">
                                        <p:cTn id="106" dur="500" fill="hold"/>
                                        <p:tgtEl>
                                          <p:spTgt spid="56"/>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57"/>
                                        </p:tgtEl>
                                        <p:attrNameLst>
                                          <p:attrName>style.visibility</p:attrName>
                                        </p:attrNameLst>
                                      </p:cBhvr>
                                      <p:to>
                                        <p:strVal val="visible"/>
                                      </p:to>
                                    </p:set>
                                    <p:anim calcmode="lin" valueType="num">
                                      <p:cBhvr additive="base">
                                        <p:cTn id="109" dur="500" fill="hold"/>
                                        <p:tgtEl>
                                          <p:spTgt spid="57"/>
                                        </p:tgtEl>
                                        <p:attrNameLst>
                                          <p:attrName>ppt_x</p:attrName>
                                        </p:attrNameLst>
                                      </p:cBhvr>
                                      <p:tavLst>
                                        <p:tav tm="0">
                                          <p:val>
                                            <p:strVal val="#ppt_x"/>
                                          </p:val>
                                        </p:tav>
                                        <p:tav tm="100000">
                                          <p:val>
                                            <p:strVal val="#ppt_x"/>
                                          </p:val>
                                        </p:tav>
                                      </p:tavLst>
                                    </p:anim>
                                    <p:anim calcmode="lin" valueType="num">
                                      <p:cBhvr additive="base">
                                        <p:cTn id="110" dur="500" fill="hold"/>
                                        <p:tgtEl>
                                          <p:spTgt spid="57"/>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58"/>
                                        </p:tgtEl>
                                        <p:attrNameLst>
                                          <p:attrName>style.visibility</p:attrName>
                                        </p:attrNameLst>
                                      </p:cBhvr>
                                      <p:to>
                                        <p:strVal val="visible"/>
                                      </p:to>
                                    </p:set>
                                    <p:anim calcmode="lin" valueType="num">
                                      <p:cBhvr additive="base">
                                        <p:cTn id="113" dur="500" fill="hold"/>
                                        <p:tgtEl>
                                          <p:spTgt spid="58"/>
                                        </p:tgtEl>
                                        <p:attrNameLst>
                                          <p:attrName>ppt_x</p:attrName>
                                        </p:attrNameLst>
                                      </p:cBhvr>
                                      <p:tavLst>
                                        <p:tav tm="0">
                                          <p:val>
                                            <p:strVal val="#ppt_x"/>
                                          </p:val>
                                        </p:tav>
                                        <p:tav tm="100000">
                                          <p:val>
                                            <p:strVal val="#ppt_x"/>
                                          </p:val>
                                        </p:tav>
                                      </p:tavLst>
                                    </p:anim>
                                    <p:anim calcmode="lin" valueType="num">
                                      <p:cBhvr additive="base">
                                        <p:cTn id="114" dur="500" fill="hold"/>
                                        <p:tgtEl>
                                          <p:spTgt spid="58"/>
                                        </p:tgtEl>
                                        <p:attrNameLst>
                                          <p:attrName>ppt_y</p:attrName>
                                        </p:attrNameLst>
                                      </p:cBhvr>
                                      <p:tavLst>
                                        <p:tav tm="0">
                                          <p:val>
                                            <p:strVal val="1+#ppt_h/2"/>
                                          </p:val>
                                        </p:tav>
                                        <p:tav tm="100000">
                                          <p:val>
                                            <p:strVal val="#ppt_y"/>
                                          </p:val>
                                        </p:tav>
                                      </p:tavLst>
                                    </p:anim>
                                  </p:childTnLst>
                                </p:cTn>
                              </p:par>
                            </p:childTnLst>
                          </p:cTn>
                        </p:par>
                        <p:par>
                          <p:cTn id="115" fill="hold">
                            <p:stCondLst>
                              <p:cond delay="5500"/>
                            </p:stCondLst>
                            <p:childTnLst>
                              <p:par>
                                <p:cTn id="116" presetID="2" presetClass="entr" presetSubtype="4" fill="hold" grpId="0" nodeType="afterEffect">
                                  <p:stCondLst>
                                    <p:cond delay="0"/>
                                  </p:stCondLst>
                                  <p:childTnLst>
                                    <p:set>
                                      <p:cBhvr>
                                        <p:cTn id="117" dur="1" fill="hold">
                                          <p:stCondLst>
                                            <p:cond delay="0"/>
                                          </p:stCondLst>
                                        </p:cTn>
                                        <p:tgtEl>
                                          <p:spTgt spid="73"/>
                                        </p:tgtEl>
                                        <p:attrNameLst>
                                          <p:attrName>style.visibility</p:attrName>
                                        </p:attrNameLst>
                                      </p:cBhvr>
                                      <p:to>
                                        <p:strVal val="visible"/>
                                      </p:to>
                                    </p:set>
                                    <p:anim calcmode="lin" valueType="num">
                                      <p:cBhvr additive="base">
                                        <p:cTn id="118" dur="500" fill="hold"/>
                                        <p:tgtEl>
                                          <p:spTgt spid="73"/>
                                        </p:tgtEl>
                                        <p:attrNameLst>
                                          <p:attrName>ppt_x</p:attrName>
                                        </p:attrNameLst>
                                      </p:cBhvr>
                                      <p:tavLst>
                                        <p:tav tm="0">
                                          <p:val>
                                            <p:strVal val="#ppt_x"/>
                                          </p:val>
                                        </p:tav>
                                        <p:tav tm="100000">
                                          <p:val>
                                            <p:strVal val="#ppt_x"/>
                                          </p:val>
                                        </p:tav>
                                      </p:tavLst>
                                    </p:anim>
                                    <p:anim calcmode="lin" valueType="num">
                                      <p:cBhvr additive="base">
                                        <p:cTn id="119" dur="500" fill="hold"/>
                                        <p:tgtEl>
                                          <p:spTgt spid="73"/>
                                        </p:tgtEl>
                                        <p:attrNameLst>
                                          <p:attrName>ppt_y</p:attrName>
                                        </p:attrNameLst>
                                      </p:cBhvr>
                                      <p:tavLst>
                                        <p:tav tm="0">
                                          <p:val>
                                            <p:strVal val="1+#ppt_h/2"/>
                                          </p:val>
                                        </p:tav>
                                        <p:tav tm="100000">
                                          <p:val>
                                            <p:strVal val="#ppt_y"/>
                                          </p:val>
                                        </p:tav>
                                      </p:tavLst>
                                    </p:anim>
                                  </p:childTnLst>
                                </p:cTn>
                              </p:par>
                              <p:par>
                                <p:cTn id="120" presetID="2" presetClass="entr" presetSubtype="4" fill="hold" grpId="0" nodeType="withEffect">
                                  <p:stCondLst>
                                    <p:cond delay="0"/>
                                  </p:stCondLst>
                                  <p:childTnLst>
                                    <p:set>
                                      <p:cBhvr>
                                        <p:cTn id="121" dur="1" fill="hold">
                                          <p:stCondLst>
                                            <p:cond delay="0"/>
                                          </p:stCondLst>
                                        </p:cTn>
                                        <p:tgtEl>
                                          <p:spTgt spid="74"/>
                                        </p:tgtEl>
                                        <p:attrNameLst>
                                          <p:attrName>style.visibility</p:attrName>
                                        </p:attrNameLst>
                                      </p:cBhvr>
                                      <p:to>
                                        <p:strVal val="visible"/>
                                      </p:to>
                                    </p:set>
                                    <p:anim calcmode="lin" valueType="num">
                                      <p:cBhvr additive="base">
                                        <p:cTn id="122" dur="500" fill="hold"/>
                                        <p:tgtEl>
                                          <p:spTgt spid="74"/>
                                        </p:tgtEl>
                                        <p:attrNameLst>
                                          <p:attrName>ppt_x</p:attrName>
                                        </p:attrNameLst>
                                      </p:cBhvr>
                                      <p:tavLst>
                                        <p:tav tm="0">
                                          <p:val>
                                            <p:strVal val="#ppt_x"/>
                                          </p:val>
                                        </p:tav>
                                        <p:tav tm="100000">
                                          <p:val>
                                            <p:strVal val="#ppt_x"/>
                                          </p:val>
                                        </p:tav>
                                      </p:tavLst>
                                    </p:anim>
                                    <p:anim calcmode="lin" valueType="num">
                                      <p:cBhvr additive="base">
                                        <p:cTn id="123" dur="500" fill="hold"/>
                                        <p:tgtEl>
                                          <p:spTgt spid="74"/>
                                        </p:tgtEl>
                                        <p:attrNameLst>
                                          <p:attrName>ppt_y</p:attrName>
                                        </p:attrNameLst>
                                      </p:cBhvr>
                                      <p:tavLst>
                                        <p:tav tm="0">
                                          <p:val>
                                            <p:strVal val="1+#ppt_h/2"/>
                                          </p:val>
                                        </p:tav>
                                        <p:tav tm="100000">
                                          <p:val>
                                            <p:strVal val="#ppt_y"/>
                                          </p:val>
                                        </p:tav>
                                      </p:tavLst>
                                    </p:anim>
                                  </p:childTnLst>
                                </p:cTn>
                              </p:par>
                              <p:par>
                                <p:cTn id="124" presetID="2" presetClass="entr" presetSubtype="4" fill="hold" grpId="0" nodeType="withEffect">
                                  <p:stCondLst>
                                    <p:cond delay="0"/>
                                  </p:stCondLst>
                                  <p:childTnLst>
                                    <p:set>
                                      <p:cBhvr>
                                        <p:cTn id="125" dur="1" fill="hold">
                                          <p:stCondLst>
                                            <p:cond delay="0"/>
                                          </p:stCondLst>
                                        </p:cTn>
                                        <p:tgtEl>
                                          <p:spTgt spid="75"/>
                                        </p:tgtEl>
                                        <p:attrNameLst>
                                          <p:attrName>style.visibility</p:attrName>
                                        </p:attrNameLst>
                                      </p:cBhvr>
                                      <p:to>
                                        <p:strVal val="visible"/>
                                      </p:to>
                                    </p:set>
                                    <p:anim calcmode="lin" valueType="num">
                                      <p:cBhvr additive="base">
                                        <p:cTn id="126" dur="500" fill="hold"/>
                                        <p:tgtEl>
                                          <p:spTgt spid="75"/>
                                        </p:tgtEl>
                                        <p:attrNameLst>
                                          <p:attrName>ppt_x</p:attrName>
                                        </p:attrNameLst>
                                      </p:cBhvr>
                                      <p:tavLst>
                                        <p:tav tm="0">
                                          <p:val>
                                            <p:strVal val="#ppt_x"/>
                                          </p:val>
                                        </p:tav>
                                        <p:tav tm="100000">
                                          <p:val>
                                            <p:strVal val="#ppt_x"/>
                                          </p:val>
                                        </p:tav>
                                      </p:tavLst>
                                    </p:anim>
                                    <p:anim calcmode="lin" valueType="num">
                                      <p:cBhvr additive="base">
                                        <p:cTn id="127" dur="500" fill="hold"/>
                                        <p:tgtEl>
                                          <p:spTgt spid="75"/>
                                        </p:tgtEl>
                                        <p:attrNameLst>
                                          <p:attrName>ppt_y</p:attrName>
                                        </p:attrNameLst>
                                      </p:cBhvr>
                                      <p:tavLst>
                                        <p:tav tm="0">
                                          <p:val>
                                            <p:strVal val="1+#ppt_h/2"/>
                                          </p:val>
                                        </p:tav>
                                        <p:tav tm="100000">
                                          <p:val>
                                            <p:strVal val="#ppt_y"/>
                                          </p:val>
                                        </p:tav>
                                      </p:tavLst>
                                    </p:anim>
                                  </p:childTnLst>
                                </p:cTn>
                              </p:par>
                              <p:par>
                                <p:cTn id="128" presetID="2" presetClass="entr" presetSubtype="4" fill="hold" grpId="0" nodeType="withEffect">
                                  <p:stCondLst>
                                    <p:cond delay="0"/>
                                  </p:stCondLst>
                                  <p:childTnLst>
                                    <p:set>
                                      <p:cBhvr>
                                        <p:cTn id="129" dur="1" fill="hold">
                                          <p:stCondLst>
                                            <p:cond delay="0"/>
                                          </p:stCondLst>
                                        </p:cTn>
                                        <p:tgtEl>
                                          <p:spTgt spid="76"/>
                                        </p:tgtEl>
                                        <p:attrNameLst>
                                          <p:attrName>style.visibility</p:attrName>
                                        </p:attrNameLst>
                                      </p:cBhvr>
                                      <p:to>
                                        <p:strVal val="visible"/>
                                      </p:to>
                                    </p:set>
                                    <p:anim calcmode="lin" valueType="num">
                                      <p:cBhvr additive="base">
                                        <p:cTn id="130" dur="500" fill="hold"/>
                                        <p:tgtEl>
                                          <p:spTgt spid="76"/>
                                        </p:tgtEl>
                                        <p:attrNameLst>
                                          <p:attrName>ppt_x</p:attrName>
                                        </p:attrNameLst>
                                      </p:cBhvr>
                                      <p:tavLst>
                                        <p:tav tm="0">
                                          <p:val>
                                            <p:strVal val="#ppt_x"/>
                                          </p:val>
                                        </p:tav>
                                        <p:tav tm="100000">
                                          <p:val>
                                            <p:strVal val="#ppt_x"/>
                                          </p:val>
                                        </p:tav>
                                      </p:tavLst>
                                    </p:anim>
                                    <p:anim calcmode="lin" valueType="num">
                                      <p:cBhvr additive="base">
                                        <p:cTn id="131"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animBg="1"/>
      <p:bldP spid="25" grpId="0"/>
      <p:bldP spid="27" grpId="0" animBg="1"/>
      <p:bldP spid="30" grpId="0"/>
      <p:bldP spid="32" grpId="0" animBg="1"/>
      <p:bldP spid="34" grpId="0"/>
      <p:bldP spid="37" grpId="0" animBg="1"/>
      <p:bldP spid="38" grpId="0"/>
      <p:bldP spid="39" grpId="0" animBg="1"/>
      <p:bldP spid="40" grpId="0"/>
      <p:bldP spid="41" grpId="0" animBg="1"/>
      <p:bldP spid="42" grpId="0"/>
      <p:bldP spid="51" grpId="0" animBg="1"/>
      <p:bldP spid="52" grpId="0"/>
      <p:bldP spid="53" grpId="0" animBg="1"/>
      <p:bldP spid="54" grpId="0"/>
      <p:bldP spid="55" grpId="0" animBg="1"/>
      <p:bldP spid="56" grpId="0"/>
      <p:bldP spid="57" grpId="0" animBg="1"/>
      <p:bldP spid="58" grpId="0"/>
      <p:bldP spid="73" grpId="0" animBg="1"/>
      <p:bldP spid="74" grpId="0"/>
      <p:bldP spid="75" grpId="0" animBg="1"/>
      <p:bldP spid="7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预防为主，防消结合：</a:t>
            </a:r>
            <a:endParaRPr lang="zh-CN" altLang="en-US" sz="210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nvGrpSpPr>
          <p:cNvPr id="7" name="组合 6"/>
          <p:cNvGrpSpPr/>
          <p:nvPr/>
        </p:nvGrpSpPr>
        <p:grpSpPr>
          <a:xfrm>
            <a:off x="1809812" y="1983773"/>
            <a:ext cx="5524376" cy="2415192"/>
            <a:chOff x="5023262" y="1995211"/>
            <a:chExt cx="6559138" cy="2867578"/>
          </a:xfrm>
        </p:grpSpPr>
        <p:sp>
          <p:nvSpPr>
            <p:cNvPr id="9" name="Rounded Rectangle 12"/>
            <p:cNvSpPr/>
            <p:nvPr/>
          </p:nvSpPr>
          <p:spPr>
            <a:xfrm>
              <a:off x="5023262" y="1995212"/>
              <a:ext cx="3081003" cy="1246090"/>
            </a:xfrm>
            <a:prstGeom prst="roundRect">
              <a:avLst>
                <a:gd name="adj" fmla="val 2869"/>
              </a:avLst>
            </a:prstGeom>
            <a:noFill/>
            <a:ln>
              <a:solidFill>
                <a:schemeClr val="accent1"/>
              </a:solidFill>
            </a:ln>
            <a:effectLst>
              <a:outerShdw blurRad="127000" dist="63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10" name="Rounded Rectangle 29"/>
            <p:cNvSpPr/>
            <p:nvPr/>
          </p:nvSpPr>
          <p:spPr>
            <a:xfrm>
              <a:off x="8501397" y="1995211"/>
              <a:ext cx="3081003" cy="1246090"/>
            </a:xfrm>
            <a:prstGeom prst="roundRect">
              <a:avLst>
                <a:gd name="adj" fmla="val 2869"/>
              </a:avLst>
            </a:prstGeom>
            <a:noFill/>
            <a:ln>
              <a:solidFill>
                <a:schemeClr val="accent1"/>
              </a:solidFill>
            </a:ln>
            <a:effectLst>
              <a:outerShdw blurRad="127000" dist="63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11" name="Rounded Rectangle 35"/>
            <p:cNvSpPr/>
            <p:nvPr/>
          </p:nvSpPr>
          <p:spPr>
            <a:xfrm>
              <a:off x="5023262" y="3616699"/>
              <a:ext cx="3081003" cy="1246090"/>
            </a:xfrm>
            <a:prstGeom prst="roundRect">
              <a:avLst>
                <a:gd name="adj" fmla="val 2869"/>
              </a:avLst>
            </a:prstGeom>
            <a:noFill/>
            <a:ln>
              <a:solidFill>
                <a:schemeClr val="accent1"/>
              </a:solidFill>
            </a:ln>
            <a:effectLst>
              <a:outerShdw blurRad="127000" dist="63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12" name="Rounded Rectangle 41"/>
            <p:cNvSpPr/>
            <p:nvPr/>
          </p:nvSpPr>
          <p:spPr>
            <a:xfrm>
              <a:off x="8501397" y="3616698"/>
              <a:ext cx="3081003" cy="1246090"/>
            </a:xfrm>
            <a:prstGeom prst="roundRect">
              <a:avLst>
                <a:gd name="adj" fmla="val 2869"/>
              </a:avLst>
            </a:prstGeom>
            <a:noFill/>
            <a:ln>
              <a:solidFill>
                <a:schemeClr val="accent1"/>
              </a:solidFill>
            </a:ln>
            <a:effectLst>
              <a:outerShdw blurRad="127000" dist="63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nvGrpSpPr>
            <p:cNvPr id="13" name="Group 51"/>
            <p:cNvGrpSpPr/>
            <p:nvPr/>
          </p:nvGrpSpPr>
          <p:grpSpPr>
            <a:xfrm>
              <a:off x="8664786" y="4123399"/>
              <a:ext cx="508000" cy="387397"/>
              <a:chOff x="1892301" y="2407361"/>
              <a:chExt cx="381000" cy="290549"/>
            </a:xfrm>
            <a:solidFill>
              <a:schemeClr val="accent4"/>
            </a:solidFill>
          </p:grpSpPr>
          <p:sp>
            <p:nvSpPr>
              <p:cNvPr id="28" name="Freeform 335"/>
              <p:cNvSpPr>
                <a:spLocks noEditPoints="1"/>
              </p:cNvSpPr>
              <p:nvPr/>
            </p:nvSpPr>
            <p:spPr bwMode="auto">
              <a:xfrm>
                <a:off x="1892301" y="2461372"/>
                <a:ext cx="236538" cy="236538"/>
              </a:xfrm>
              <a:custGeom>
                <a:avLst/>
                <a:gdLst/>
                <a:ahLst/>
                <a:cxnLst>
                  <a:cxn ang="0">
                    <a:pos x="18" y="68"/>
                  </a:cxn>
                  <a:cxn ang="0">
                    <a:pos x="13" y="86"/>
                  </a:cxn>
                  <a:cxn ang="0">
                    <a:pos x="33" y="86"/>
                  </a:cxn>
                  <a:cxn ang="0">
                    <a:pos x="41" y="89"/>
                  </a:cxn>
                  <a:cxn ang="0">
                    <a:pos x="52" y="104"/>
                  </a:cxn>
                  <a:cxn ang="0">
                    <a:pos x="63" y="89"/>
                  </a:cxn>
                  <a:cxn ang="0">
                    <a:pos x="71" y="86"/>
                  </a:cxn>
                  <a:cxn ang="0">
                    <a:pos x="86" y="91"/>
                  </a:cxn>
                  <a:cxn ang="0">
                    <a:pos x="86" y="71"/>
                  </a:cxn>
                  <a:cxn ang="0">
                    <a:pos x="89" y="63"/>
                  </a:cxn>
                  <a:cxn ang="0">
                    <a:pos x="104" y="52"/>
                  </a:cxn>
                  <a:cxn ang="0">
                    <a:pos x="89" y="41"/>
                  </a:cxn>
                  <a:cxn ang="0">
                    <a:pos x="86" y="33"/>
                  </a:cxn>
                  <a:cxn ang="0">
                    <a:pos x="86" y="13"/>
                  </a:cxn>
                  <a:cxn ang="0">
                    <a:pos x="68" y="18"/>
                  </a:cxn>
                  <a:cxn ang="0">
                    <a:pos x="60" y="4"/>
                  </a:cxn>
                  <a:cxn ang="0">
                    <a:pos x="49" y="0"/>
                  </a:cxn>
                  <a:cxn ang="0">
                    <a:pos x="39" y="17"/>
                  </a:cxn>
                  <a:cxn ang="0">
                    <a:pos x="24" y="12"/>
                  </a:cxn>
                  <a:cxn ang="0">
                    <a:pos x="12" y="24"/>
                  </a:cxn>
                  <a:cxn ang="0">
                    <a:pos x="17" y="39"/>
                  </a:cxn>
                  <a:cxn ang="0">
                    <a:pos x="0" y="49"/>
                  </a:cxn>
                  <a:cxn ang="0">
                    <a:pos x="4" y="60"/>
                  </a:cxn>
                  <a:cxn ang="0">
                    <a:pos x="4" y="49"/>
                  </a:cxn>
                  <a:cxn ang="0">
                    <a:pos x="20" y="41"/>
                  </a:cxn>
                  <a:cxn ang="0">
                    <a:pos x="16" y="22"/>
                  </a:cxn>
                  <a:cxn ang="0">
                    <a:pos x="22" y="16"/>
                  </a:cxn>
                  <a:cxn ang="0">
                    <a:pos x="41" y="20"/>
                  </a:cxn>
                  <a:cxn ang="0">
                    <a:pos x="49" y="4"/>
                  </a:cxn>
                  <a:cxn ang="0">
                    <a:pos x="56" y="5"/>
                  </a:cxn>
                  <a:cxn ang="0">
                    <a:pos x="66" y="22"/>
                  </a:cxn>
                  <a:cxn ang="0">
                    <a:pos x="83" y="16"/>
                  </a:cxn>
                  <a:cxn ang="0">
                    <a:pos x="83" y="31"/>
                  </a:cxn>
                  <a:cxn ang="0">
                    <a:pos x="88" y="45"/>
                  </a:cxn>
                  <a:cxn ang="0">
                    <a:pos x="100" y="52"/>
                  </a:cxn>
                  <a:cxn ang="0">
                    <a:pos x="88" y="59"/>
                  </a:cxn>
                  <a:cxn ang="0">
                    <a:pos x="83" y="73"/>
                  </a:cxn>
                  <a:cxn ang="0">
                    <a:pos x="84" y="88"/>
                  </a:cxn>
                  <a:cxn ang="0">
                    <a:pos x="73" y="83"/>
                  </a:cxn>
                  <a:cxn ang="0">
                    <a:pos x="59" y="88"/>
                  </a:cxn>
                  <a:cxn ang="0">
                    <a:pos x="52" y="100"/>
                  </a:cxn>
                  <a:cxn ang="0">
                    <a:pos x="45" y="88"/>
                  </a:cxn>
                  <a:cxn ang="0">
                    <a:pos x="35" y="82"/>
                  </a:cxn>
                  <a:cxn ang="0">
                    <a:pos x="21" y="88"/>
                  </a:cxn>
                  <a:cxn ang="0">
                    <a:pos x="21" y="73"/>
                  </a:cxn>
                  <a:cxn ang="0">
                    <a:pos x="16" y="59"/>
                  </a:cxn>
                  <a:cxn ang="0">
                    <a:pos x="4" y="52"/>
                  </a:cxn>
                </a:cxnLst>
                <a:rect l="0" t="0" r="r" b="b"/>
                <a:pathLst>
                  <a:path w="104" h="104">
                    <a:moveTo>
                      <a:pt x="15" y="63"/>
                    </a:moveTo>
                    <a:cubicBezTo>
                      <a:pt x="15" y="63"/>
                      <a:pt x="16" y="64"/>
                      <a:pt x="17" y="65"/>
                    </a:cubicBezTo>
                    <a:cubicBezTo>
                      <a:pt x="18" y="68"/>
                      <a:pt x="18" y="68"/>
                      <a:pt x="18" y="68"/>
                    </a:cubicBezTo>
                    <a:cubicBezTo>
                      <a:pt x="18" y="69"/>
                      <a:pt x="18" y="70"/>
                      <a:pt x="18" y="71"/>
                    </a:cubicBezTo>
                    <a:cubicBezTo>
                      <a:pt x="12" y="80"/>
                      <a:pt x="12" y="80"/>
                      <a:pt x="12" y="80"/>
                    </a:cubicBezTo>
                    <a:cubicBezTo>
                      <a:pt x="11" y="82"/>
                      <a:pt x="11" y="85"/>
                      <a:pt x="13" y="86"/>
                    </a:cubicBezTo>
                    <a:cubicBezTo>
                      <a:pt x="18" y="91"/>
                      <a:pt x="18" y="91"/>
                      <a:pt x="18" y="91"/>
                    </a:cubicBezTo>
                    <a:cubicBezTo>
                      <a:pt x="19" y="92"/>
                      <a:pt x="22" y="93"/>
                      <a:pt x="24" y="92"/>
                    </a:cubicBezTo>
                    <a:cubicBezTo>
                      <a:pt x="33" y="86"/>
                      <a:pt x="33" y="86"/>
                      <a:pt x="33" y="86"/>
                    </a:cubicBezTo>
                    <a:cubicBezTo>
                      <a:pt x="34" y="86"/>
                      <a:pt x="35" y="86"/>
                      <a:pt x="36" y="86"/>
                    </a:cubicBezTo>
                    <a:cubicBezTo>
                      <a:pt x="39" y="87"/>
                      <a:pt x="39" y="87"/>
                      <a:pt x="39" y="87"/>
                    </a:cubicBezTo>
                    <a:cubicBezTo>
                      <a:pt x="40" y="88"/>
                      <a:pt x="41" y="89"/>
                      <a:pt x="41" y="89"/>
                    </a:cubicBezTo>
                    <a:cubicBezTo>
                      <a:pt x="44" y="100"/>
                      <a:pt x="44" y="100"/>
                      <a:pt x="44" y="100"/>
                    </a:cubicBezTo>
                    <a:cubicBezTo>
                      <a:pt x="44" y="102"/>
                      <a:pt x="46" y="104"/>
                      <a:pt x="49" y="104"/>
                    </a:cubicBezTo>
                    <a:cubicBezTo>
                      <a:pt x="49" y="104"/>
                      <a:pt x="50" y="104"/>
                      <a:pt x="52" y="104"/>
                    </a:cubicBezTo>
                    <a:cubicBezTo>
                      <a:pt x="54" y="104"/>
                      <a:pt x="55" y="104"/>
                      <a:pt x="55" y="104"/>
                    </a:cubicBezTo>
                    <a:cubicBezTo>
                      <a:pt x="58" y="104"/>
                      <a:pt x="60" y="102"/>
                      <a:pt x="60" y="100"/>
                    </a:cubicBezTo>
                    <a:cubicBezTo>
                      <a:pt x="63" y="89"/>
                      <a:pt x="63" y="89"/>
                      <a:pt x="63" y="89"/>
                    </a:cubicBezTo>
                    <a:cubicBezTo>
                      <a:pt x="63" y="89"/>
                      <a:pt x="64" y="88"/>
                      <a:pt x="65" y="87"/>
                    </a:cubicBezTo>
                    <a:cubicBezTo>
                      <a:pt x="68" y="86"/>
                      <a:pt x="68" y="86"/>
                      <a:pt x="68" y="86"/>
                    </a:cubicBezTo>
                    <a:cubicBezTo>
                      <a:pt x="69" y="86"/>
                      <a:pt x="70" y="86"/>
                      <a:pt x="71" y="86"/>
                    </a:cubicBezTo>
                    <a:cubicBezTo>
                      <a:pt x="80" y="92"/>
                      <a:pt x="80" y="92"/>
                      <a:pt x="80" y="92"/>
                    </a:cubicBezTo>
                    <a:cubicBezTo>
                      <a:pt x="81" y="92"/>
                      <a:pt x="82" y="92"/>
                      <a:pt x="83" y="92"/>
                    </a:cubicBezTo>
                    <a:cubicBezTo>
                      <a:pt x="84" y="92"/>
                      <a:pt x="85" y="92"/>
                      <a:pt x="86" y="91"/>
                    </a:cubicBezTo>
                    <a:cubicBezTo>
                      <a:pt x="91" y="86"/>
                      <a:pt x="91" y="86"/>
                      <a:pt x="91" y="86"/>
                    </a:cubicBezTo>
                    <a:cubicBezTo>
                      <a:pt x="93" y="85"/>
                      <a:pt x="93" y="82"/>
                      <a:pt x="92" y="80"/>
                    </a:cubicBezTo>
                    <a:cubicBezTo>
                      <a:pt x="86" y="71"/>
                      <a:pt x="86" y="71"/>
                      <a:pt x="86" y="71"/>
                    </a:cubicBezTo>
                    <a:cubicBezTo>
                      <a:pt x="86" y="70"/>
                      <a:pt x="86" y="69"/>
                      <a:pt x="86" y="68"/>
                    </a:cubicBezTo>
                    <a:cubicBezTo>
                      <a:pt x="87" y="65"/>
                      <a:pt x="87" y="65"/>
                      <a:pt x="87" y="65"/>
                    </a:cubicBezTo>
                    <a:cubicBezTo>
                      <a:pt x="88" y="64"/>
                      <a:pt x="89" y="63"/>
                      <a:pt x="89" y="63"/>
                    </a:cubicBezTo>
                    <a:cubicBezTo>
                      <a:pt x="100" y="60"/>
                      <a:pt x="100" y="60"/>
                      <a:pt x="100" y="60"/>
                    </a:cubicBezTo>
                    <a:cubicBezTo>
                      <a:pt x="102" y="60"/>
                      <a:pt x="104" y="58"/>
                      <a:pt x="104" y="55"/>
                    </a:cubicBezTo>
                    <a:cubicBezTo>
                      <a:pt x="104" y="55"/>
                      <a:pt x="104" y="54"/>
                      <a:pt x="104" y="52"/>
                    </a:cubicBezTo>
                    <a:cubicBezTo>
                      <a:pt x="104" y="50"/>
                      <a:pt x="104" y="49"/>
                      <a:pt x="104" y="49"/>
                    </a:cubicBezTo>
                    <a:cubicBezTo>
                      <a:pt x="104" y="46"/>
                      <a:pt x="102" y="44"/>
                      <a:pt x="100" y="44"/>
                    </a:cubicBezTo>
                    <a:cubicBezTo>
                      <a:pt x="89" y="41"/>
                      <a:pt x="89" y="41"/>
                      <a:pt x="89" y="41"/>
                    </a:cubicBezTo>
                    <a:cubicBezTo>
                      <a:pt x="89" y="41"/>
                      <a:pt x="88" y="40"/>
                      <a:pt x="87" y="39"/>
                    </a:cubicBezTo>
                    <a:cubicBezTo>
                      <a:pt x="86" y="36"/>
                      <a:pt x="86" y="36"/>
                      <a:pt x="86" y="36"/>
                    </a:cubicBezTo>
                    <a:cubicBezTo>
                      <a:pt x="86" y="35"/>
                      <a:pt x="86" y="34"/>
                      <a:pt x="86" y="33"/>
                    </a:cubicBezTo>
                    <a:cubicBezTo>
                      <a:pt x="92" y="24"/>
                      <a:pt x="92" y="24"/>
                      <a:pt x="92" y="24"/>
                    </a:cubicBezTo>
                    <a:cubicBezTo>
                      <a:pt x="93" y="22"/>
                      <a:pt x="93" y="20"/>
                      <a:pt x="91" y="18"/>
                    </a:cubicBezTo>
                    <a:cubicBezTo>
                      <a:pt x="86" y="13"/>
                      <a:pt x="86" y="13"/>
                      <a:pt x="86" y="13"/>
                    </a:cubicBezTo>
                    <a:cubicBezTo>
                      <a:pt x="85" y="12"/>
                      <a:pt x="82" y="11"/>
                      <a:pt x="80" y="12"/>
                    </a:cubicBezTo>
                    <a:cubicBezTo>
                      <a:pt x="71" y="18"/>
                      <a:pt x="71" y="18"/>
                      <a:pt x="71" y="18"/>
                    </a:cubicBezTo>
                    <a:cubicBezTo>
                      <a:pt x="70" y="18"/>
                      <a:pt x="69" y="18"/>
                      <a:pt x="68" y="18"/>
                    </a:cubicBezTo>
                    <a:cubicBezTo>
                      <a:pt x="65" y="17"/>
                      <a:pt x="65" y="17"/>
                      <a:pt x="65" y="17"/>
                    </a:cubicBezTo>
                    <a:cubicBezTo>
                      <a:pt x="64" y="16"/>
                      <a:pt x="63" y="15"/>
                      <a:pt x="63" y="15"/>
                    </a:cubicBezTo>
                    <a:cubicBezTo>
                      <a:pt x="60" y="4"/>
                      <a:pt x="60" y="4"/>
                      <a:pt x="60" y="4"/>
                    </a:cubicBezTo>
                    <a:cubicBezTo>
                      <a:pt x="60" y="2"/>
                      <a:pt x="58" y="0"/>
                      <a:pt x="55" y="0"/>
                    </a:cubicBezTo>
                    <a:cubicBezTo>
                      <a:pt x="55" y="0"/>
                      <a:pt x="54" y="0"/>
                      <a:pt x="52" y="0"/>
                    </a:cubicBezTo>
                    <a:cubicBezTo>
                      <a:pt x="50" y="0"/>
                      <a:pt x="49" y="0"/>
                      <a:pt x="49" y="0"/>
                    </a:cubicBezTo>
                    <a:cubicBezTo>
                      <a:pt x="46" y="0"/>
                      <a:pt x="44" y="2"/>
                      <a:pt x="44" y="4"/>
                    </a:cubicBezTo>
                    <a:cubicBezTo>
                      <a:pt x="41" y="15"/>
                      <a:pt x="41" y="15"/>
                      <a:pt x="41" y="15"/>
                    </a:cubicBezTo>
                    <a:cubicBezTo>
                      <a:pt x="41" y="15"/>
                      <a:pt x="40" y="16"/>
                      <a:pt x="39" y="17"/>
                    </a:cubicBezTo>
                    <a:cubicBezTo>
                      <a:pt x="36" y="18"/>
                      <a:pt x="36" y="18"/>
                      <a:pt x="36" y="18"/>
                    </a:cubicBezTo>
                    <a:cubicBezTo>
                      <a:pt x="35" y="18"/>
                      <a:pt x="34" y="18"/>
                      <a:pt x="33" y="18"/>
                    </a:cubicBezTo>
                    <a:cubicBezTo>
                      <a:pt x="24" y="12"/>
                      <a:pt x="24" y="12"/>
                      <a:pt x="24" y="12"/>
                    </a:cubicBezTo>
                    <a:cubicBezTo>
                      <a:pt x="22" y="11"/>
                      <a:pt x="19" y="11"/>
                      <a:pt x="18" y="13"/>
                    </a:cubicBezTo>
                    <a:cubicBezTo>
                      <a:pt x="13" y="18"/>
                      <a:pt x="13" y="18"/>
                      <a:pt x="13" y="18"/>
                    </a:cubicBezTo>
                    <a:cubicBezTo>
                      <a:pt x="11" y="20"/>
                      <a:pt x="11" y="22"/>
                      <a:pt x="12" y="24"/>
                    </a:cubicBezTo>
                    <a:cubicBezTo>
                      <a:pt x="18" y="33"/>
                      <a:pt x="18" y="33"/>
                      <a:pt x="18" y="33"/>
                    </a:cubicBezTo>
                    <a:cubicBezTo>
                      <a:pt x="18" y="34"/>
                      <a:pt x="18" y="35"/>
                      <a:pt x="18" y="36"/>
                    </a:cubicBezTo>
                    <a:cubicBezTo>
                      <a:pt x="17" y="39"/>
                      <a:pt x="17" y="39"/>
                      <a:pt x="17" y="39"/>
                    </a:cubicBezTo>
                    <a:cubicBezTo>
                      <a:pt x="16" y="40"/>
                      <a:pt x="15" y="41"/>
                      <a:pt x="15" y="41"/>
                    </a:cubicBezTo>
                    <a:cubicBezTo>
                      <a:pt x="4" y="44"/>
                      <a:pt x="4" y="44"/>
                      <a:pt x="4" y="44"/>
                    </a:cubicBezTo>
                    <a:cubicBezTo>
                      <a:pt x="2" y="44"/>
                      <a:pt x="0" y="46"/>
                      <a:pt x="0" y="49"/>
                    </a:cubicBezTo>
                    <a:cubicBezTo>
                      <a:pt x="0" y="49"/>
                      <a:pt x="0" y="50"/>
                      <a:pt x="0" y="52"/>
                    </a:cubicBezTo>
                    <a:cubicBezTo>
                      <a:pt x="0" y="54"/>
                      <a:pt x="0" y="55"/>
                      <a:pt x="0" y="55"/>
                    </a:cubicBezTo>
                    <a:cubicBezTo>
                      <a:pt x="0" y="58"/>
                      <a:pt x="2" y="60"/>
                      <a:pt x="4" y="60"/>
                    </a:cubicBezTo>
                    <a:lnTo>
                      <a:pt x="15" y="63"/>
                    </a:lnTo>
                    <a:close/>
                    <a:moveTo>
                      <a:pt x="4" y="52"/>
                    </a:moveTo>
                    <a:cubicBezTo>
                      <a:pt x="4" y="50"/>
                      <a:pt x="4" y="49"/>
                      <a:pt x="4" y="49"/>
                    </a:cubicBezTo>
                    <a:cubicBezTo>
                      <a:pt x="4" y="48"/>
                      <a:pt x="5" y="48"/>
                      <a:pt x="5" y="48"/>
                    </a:cubicBezTo>
                    <a:cubicBezTo>
                      <a:pt x="16" y="45"/>
                      <a:pt x="16" y="45"/>
                      <a:pt x="16" y="45"/>
                    </a:cubicBezTo>
                    <a:cubicBezTo>
                      <a:pt x="18" y="45"/>
                      <a:pt x="20" y="43"/>
                      <a:pt x="20" y="41"/>
                    </a:cubicBezTo>
                    <a:cubicBezTo>
                      <a:pt x="22" y="38"/>
                      <a:pt x="22" y="38"/>
                      <a:pt x="22" y="38"/>
                    </a:cubicBezTo>
                    <a:cubicBezTo>
                      <a:pt x="23" y="36"/>
                      <a:pt x="22" y="33"/>
                      <a:pt x="21" y="31"/>
                    </a:cubicBezTo>
                    <a:cubicBezTo>
                      <a:pt x="16" y="22"/>
                      <a:pt x="16" y="22"/>
                      <a:pt x="16" y="22"/>
                    </a:cubicBezTo>
                    <a:cubicBezTo>
                      <a:pt x="16" y="22"/>
                      <a:pt x="16" y="21"/>
                      <a:pt x="16" y="21"/>
                    </a:cubicBezTo>
                    <a:cubicBezTo>
                      <a:pt x="20" y="16"/>
                      <a:pt x="20" y="16"/>
                      <a:pt x="20" y="16"/>
                    </a:cubicBezTo>
                    <a:cubicBezTo>
                      <a:pt x="21" y="16"/>
                      <a:pt x="22" y="16"/>
                      <a:pt x="22" y="16"/>
                    </a:cubicBezTo>
                    <a:cubicBezTo>
                      <a:pt x="31" y="21"/>
                      <a:pt x="31" y="21"/>
                      <a:pt x="31" y="21"/>
                    </a:cubicBezTo>
                    <a:cubicBezTo>
                      <a:pt x="33" y="22"/>
                      <a:pt x="36" y="23"/>
                      <a:pt x="38" y="22"/>
                    </a:cubicBezTo>
                    <a:cubicBezTo>
                      <a:pt x="41" y="20"/>
                      <a:pt x="41" y="20"/>
                      <a:pt x="41" y="20"/>
                    </a:cubicBezTo>
                    <a:cubicBezTo>
                      <a:pt x="43" y="20"/>
                      <a:pt x="45" y="18"/>
                      <a:pt x="45" y="16"/>
                    </a:cubicBezTo>
                    <a:cubicBezTo>
                      <a:pt x="48" y="5"/>
                      <a:pt x="48" y="5"/>
                      <a:pt x="48" y="5"/>
                    </a:cubicBezTo>
                    <a:cubicBezTo>
                      <a:pt x="48" y="5"/>
                      <a:pt x="48" y="4"/>
                      <a:pt x="49" y="4"/>
                    </a:cubicBezTo>
                    <a:cubicBezTo>
                      <a:pt x="49" y="4"/>
                      <a:pt x="50" y="4"/>
                      <a:pt x="52" y="4"/>
                    </a:cubicBezTo>
                    <a:cubicBezTo>
                      <a:pt x="54" y="4"/>
                      <a:pt x="55" y="4"/>
                      <a:pt x="55" y="4"/>
                    </a:cubicBezTo>
                    <a:cubicBezTo>
                      <a:pt x="56" y="4"/>
                      <a:pt x="56" y="5"/>
                      <a:pt x="56" y="5"/>
                    </a:cubicBezTo>
                    <a:cubicBezTo>
                      <a:pt x="59" y="16"/>
                      <a:pt x="59" y="16"/>
                      <a:pt x="59" y="16"/>
                    </a:cubicBezTo>
                    <a:cubicBezTo>
                      <a:pt x="59" y="18"/>
                      <a:pt x="61" y="20"/>
                      <a:pt x="63" y="20"/>
                    </a:cubicBezTo>
                    <a:cubicBezTo>
                      <a:pt x="66" y="22"/>
                      <a:pt x="66" y="22"/>
                      <a:pt x="66" y="22"/>
                    </a:cubicBezTo>
                    <a:cubicBezTo>
                      <a:pt x="68" y="23"/>
                      <a:pt x="71" y="22"/>
                      <a:pt x="73" y="21"/>
                    </a:cubicBezTo>
                    <a:cubicBezTo>
                      <a:pt x="82" y="16"/>
                      <a:pt x="82" y="16"/>
                      <a:pt x="82" y="16"/>
                    </a:cubicBezTo>
                    <a:cubicBezTo>
                      <a:pt x="82" y="16"/>
                      <a:pt x="83" y="16"/>
                      <a:pt x="83" y="16"/>
                    </a:cubicBezTo>
                    <a:cubicBezTo>
                      <a:pt x="88" y="20"/>
                      <a:pt x="88" y="20"/>
                      <a:pt x="88" y="20"/>
                    </a:cubicBezTo>
                    <a:cubicBezTo>
                      <a:pt x="88" y="21"/>
                      <a:pt x="88" y="22"/>
                      <a:pt x="88" y="22"/>
                    </a:cubicBezTo>
                    <a:cubicBezTo>
                      <a:pt x="83" y="31"/>
                      <a:pt x="83" y="31"/>
                      <a:pt x="83" y="31"/>
                    </a:cubicBezTo>
                    <a:cubicBezTo>
                      <a:pt x="82" y="33"/>
                      <a:pt x="81" y="36"/>
                      <a:pt x="82" y="38"/>
                    </a:cubicBezTo>
                    <a:cubicBezTo>
                      <a:pt x="84" y="41"/>
                      <a:pt x="84" y="41"/>
                      <a:pt x="84" y="41"/>
                    </a:cubicBezTo>
                    <a:cubicBezTo>
                      <a:pt x="84" y="43"/>
                      <a:pt x="86" y="45"/>
                      <a:pt x="88" y="45"/>
                    </a:cubicBezTo>
                    <a:cubicBezTo>
                      <a:pt x="99" y="48"/>
                      <a:pt x="99" y="48"/>
                      <a:pt x="99" y="48"/>
                    </a:cubicBezTo>
                    <a:cubicBezTo>
                      <a:pt x="99" y="48"/>
                      <a:pt x="100" y="48"/>
                      <a:pt x="100" y="49"/>
                    </a:cubicBezTo>
                    <a:cubicBezTo>
                      <a:pt x="100" y="49"/>
                      <a:pt x="100" y="50"/>
                      <a:pt x="100" y="52"/>
                    </a:cubicBezTo>
                    <a:cubicBezTo>
                      <a:pt x="100" y="54"/>
                      <a:pt x="100" y="55"/>
                      <a:pt x="100" y="55"/>
                    </a:cubicBezTo>
                    <a:cubicBezTo>
                      <a:pt x="100" y="56"/>
                      <a:pt x="99" y="56"/>
                      <a:pt x="99" y="56"/>
                    </a:cubicBezTo>
                    <a:cubicBezTo>
                      <a:pt x="88" y="59"/>
                      <a:pt x="88" y="59"/>
                      <a:pt x="88" y="59"/>
                    </a:cubicBezTo>
                    <a:cubicBezTo>
                      <a:pt x="86" y="59"/>
                      <a:pt x="84" y="61"/>
                      <a:pt x="84" y="63"/>
                    </a:cubicBezTo>
                    <a:cubicBezTo>
                      <a:pt x="82" y="66"/>
                      <a:pt x="82" y="66"/>
                      <a:pt x="82" y="66"/>
                    </a:cubicBezTo>
                    <a:cubicBezTo>
                      <a:pt x="81" y="68"/>
                      <a:pt x="82" y="71"/>
                      <a:pt x="83" y="73"/>
                    </a:cubicBezTo>
                    <a:cubicBezTo>
                      <a:pt x="88" y="82"/>
                      <a:pt x="88" y="82"/>
                      <a:pt x="88" y="82"/>
                    </a:cubicBezTo>
                    <a:cubicBezTo>
                      <a:pt x="88" y="82"/>
                      <a:pt x="88" y="83"/>
                      <a:pt x="88" y="83"/>
                    </a:cubicBezTo>
                    <a:cubicBezTo>
                      <a:pt x="84" y="88"/>
                      <a:pt x="84" y="88"/>
                      <a:pt x="84" y="88"/>
                    </a:cubicBezTo>
                    <a:cubicBezTo>
                      <a:pt x="83" y="88"/>
                      <a:pt x="83" y="88"/>
                      <a:pt x="83" y="88"/>
                    </a:cubicBezTo>
                    <a:cubicBezTo>
                      <a:pt x="82" y="88"/>
                      <a:pt x="82" y="88"/>
                      <a:pt x="82" y="88"/>
                    </a:cubicBezTo>
                    <a:cubicBezTo>
                      <a:pt x="73" y="83"/>
                      <a:pt x="73" y="83"/>
                      <a:pt x="73" y="83"/>
                    </a:cubicBezTo>
                    <a:cubicBezTo>
                      <a:pt x="71" y="82"/>
                      <a:pt x="68" y="81"/>
                      <a:pt x="66" y="82"/>
                    </a:cubicBezTo>
                    <a:cubicBezTo>
                      <a:pt x="63" y="84"/>
                      <a:pt x="63" y="84"/>
                      <a:pt x="63" y="84"/>
                    </a:cubicBezTo>
                    <a:cubicBezTo>
                      <a:pt x="61" y="84"/>
                      <a:pt x="59" y="86"/>
                      <a:pt x="59" y="88"/>
                    </a:cubicBezTo>
                    <a:cubicBezTo>
                      <a:pt x="56" y="99"/>
                      <a:pt x="56" y="99"/>
                      <a:pt x="56" y="99"/>
                    </a:cubicBezTo>
                    <a:cubicBezTo>
                      <a:pt x="56" y="99"/>
                      <a:pt x="56" y="100"/>
                      <a:pt x="55" y="100"/>
                    </a:cubicBezTo>
                    <a:cubicBezTo>
                      <a:pt x="55" y="100"/>
                      <a:pt x="54" y="100"/>
                      <a:pt x="52" y="100"/>
                    </a:cubicBezTo>
                    <a:cubicBezTo>
                      <a:pt x="50" y="100"/>
                      <a:pt x="49" y="100"/>
                      <a:pt x="49" y="100"/>
                    </a:cubicBezTo>
                    <a:cubicBezTo>
                      <a:pt x="48" y="100"/>
                      <a:pt x="48" y="99"/>
                      <a:pt x="48" y="99"/>
                    </a:cubicBezTo>
                    <a:cubicBezTo>
                      <a:pt x="45" y="88"/>
                      <a:pt x="45" y="88"/>
                      <a:pt x="45" y="88"/>
                    </a:cubicBezTo>
                    <a:cubicBezTo>
                      <a:pt x="45" y="86"/>
                      <a:pt x="43" y="84"/>
                      <a:pt x="41" y="84"/>
                    </a:cubicBezTo>
                    <a:cubicBezTo>
                      <a:pt x="38" y="82"/>
                      <a:pt x="38" y="82"/>
                      <a:pt x="38" y="82"/>
                    </a:cubicBezTo>
                    <a:cubicBezTo>
                      <a:pt x="37" y="82"/>
                      <a:pt x="36" y="82"/>
                      <a:pt x="35" y="82"/>
                    </a:cubicBezTo>
                    <a:cubicBezTo>
                      <a:pt x="33" y="82"/>
                      <a:pt x="32" y="82"/>
                      <a:pt x="31" y="83"/>
                    </a:cubicBezTo>
                    <a:cubicBezTo>
                      <a:pt x="22" y="88"/>
                      <a:pt x="22" y="88"/>
                      <a:pt x="22" y="88"/>
                    </a:cubicBezTo>
                    <a:cubicBezTo>
                      <a:pt x="22" y="88"/>
                      <a:pt x="21" y="88"/>
                      <a:pt x="21" y="88"/>
                    </a:cubicBezTo>
                    <a:cubicBezTo>
                      <a:pt x="16" y="84"/>
                      <a:pt x="16" y="84"/>
                      <a:pt x="16" y="84"/>
                    </a:cubicBezTo>
                    <a:cubicBezTo>
                      <a:pt x="16" y="83"/>
                      <a:pt x="16" y="82"/>
                      <a:pt x="16" y="82"/>
                    </a:cubicBezTo>
                    <a:cubicBezTo>
                      <a:pt x="21" y="73"/>
                      <a:pt x="21" y="73"/>
                      <a:pt x="21" y="73"/>
                    </a:cubicBezTo>
                    <a:cubicBezTo>
                      <a:pt x="22" y="71"/>
                      <a:pt x="23" y="68"/>
                      <a:pt x="22" y="66"/>
                    </a:cubicBezTo>
                    <a:cubicBezTo>
                      <a:pt x="20" y="63"/>
                      <a:pt x="20" y="63"/>
                      <a:pt x="20" y="63"/>
                    </a:cubicBezTo>
                    <a:cubicBezTo>
                      <a:pt x="20" y="61"/>
                      <a:pt x="18" y="59"/>
                      <a:pt x="16" y="59"/>
                    </a:cubicBezTo>
                    <a:cubicBezTo>
                      <a:pt x="5" y="56"/>
                      <a:pt x="5" y="56"/>
                      <a:pt x="5" y="56"/>
                    </a:cubicBezTo>
                    <a:cubicBezTo>
                      <a:pt x="5" y="56"/>
                      <a:pt x="4" y="56"/>
                      <a:pt x="4" y="55"/>
                    </a:cubicBezTo>
                    <a:cubicBezTo>
                      <a:pt x="4" y="55"/>
                      <a:pt x="4" y="54"/>
                      <a:pt x="4" y="52"/>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9" name="Freeform 336"/>
              <p:cNvSpPr>
                <a:spLocks noEditPoints="1"/>
              </p:cNvSpPr>
              <p:nvPr/>
            </p:nvSpPr>
            <p:spPr bwMode="auto">
              <a:xfrm>
                <a:off x="1960563" y="2529631"/>
                <a:ext cx="100013" cy="100013"/>
              </a:xfrm>
              <a:custGeom>
                <a:avLst/>
                <a:gdLst/>
                <a:ahLst/>
                <a:cxnLst>
                  <a:cxn ang="0">
                    <a:pos x="22" y="44"/>
                  </a:cxn>
                  <a:cxn ang="0">
                    <a:pos x="44" y="22"/>
                  </a:cxn>
                  <a:cxn ang="0">
                    <a:pos x="22" y="0"/>
                  </a:cxn>
                  <a:cxn ang="0">
                    <a:pos x="0" y="22"/>
                  </a:cxn>
                  <a:cxn ang="0">
                    <a:pos x="22" y="44"/>
                  </a:cxn>
                  <a:cxn ang="0">
                    <a:pos x="22" y="4"/>
                  </a:cxn>
                  <a:cxn ang="0">
                    <a:pos x="40" y="22"/>
                  </a:cxn>
                  <a:cxn ang="0">
                    <a:pos x="22" y="40"/>
                  </a:cxn>
                  <a:cxn ang="0">
                    <a:pos x="4" y="22"/>
                  </a:cxn>
                  <a:cxn ang="0">
                    <a:pos x="22" y="4"/>
                  </a:cxn>
                </a:cxnLst>
                <a:rect l="0" t="0" r="r" b="b"/>
                <a:pathLst>
                  <a:path w="44" h="44">
                    <a:moveTo>
                      <a:pt x="22" y="44"/>
                    </a:moveTo>
                    <a:cubicBezTo>
                      <a:pt x="34" y="44"/>
                      <a:pt x="44" y="34"/>
                      <a:pt x="44" y="22"/>
                    </a:cubicBezTo>
                    <a:cubicBezTo>
                      <a:pt x="44" y="10"/>
                      <a:pt x="34" y="0"/>
                      <a:pt x="22" y="0"/>
                    </a:cubicBezTo>
                    <a:cubicBezTo>
                      <a:pt x="10" y="0"/>
                      <a:pt x="0" y="10"/>
                      <a:pt x="0" y="22"/>
                    </a:cubicBezTo>
                    <a:cubicBezTo>
                      <a:pt x="0" y="34"/>
                      <a:pt x="10" y="44"/>
                      <a:pt x="22" y="44"/>
                    </a:cubicBezTo>
                    <a:close/>
                    <a:moveTo>
                      <a:pt x="22" y="4"/>
                    </a:moveTo>
                    <a:cubicBezTo>
                      <a:pt x="32" y="4"/>
                      <a:pt x="40" y="12"/>
                      <a:pt x="40" y="22"/>
                    </a:cubicBezTo>
                    <a:cubicBezTo>
                      <a:pt x="40" y="32"/>
                      <a:pt x="32" y="40"/>
                      <a:pt x="22" y="40"/>
                    </a:cubicBezTo>
                    <a:cubicBezTo>
                      <a:pt x="12" y="40"/>
                      <a:pt x="4" y="32"/>
                      <a:pt x="4" y="22"/>
                    </a:cubicBezTo>
                    <a:cubicBezTo>
                      <a:pt x="4" y="12"/>
                      <a:pt x="12" y="4"/>
                      <a:pt x="22" y="4"/>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0" name="Freeform 337"/>
              <p:cNvSpPr>
                <a:spLocks noEditPoints="1"/>
              </p:cNvSpPr>
              <p:nvPr/>
            </p:nvSpPr>
            <p:spPr bwMode="auto">
              <a:xfrm>
                <a:off x="2111376" y="2407361"/>
                <a:ext cx="161925" cy="163513"/>
              </a:xfrm>
              <a:custGeom>
                <a:avLst/>
                <a:gdLst/>
                <a:ahLst/>
                <a:cxnLst>
                  <a:cxn ang="0">
                    <a:pos x="5" y="22"/>
                  </a:cxn>
                  <a:cxn ang="0">
                    <a:pos x="0" y="29"/>
                  </a:cxn>
                  <a:cxn ang="0">
                    <a:pos x="10" y="39"/>
                  </a:cxn>
                  <a:cxn ang="0">
                    <a:pos x="4" y="48"/>
                  </a:cxn>
                  <a:cxn ang="0">
                    <a:pos x="11" y="58"/>
                  </a:cxn>
                  <a:cxn ang="0">
                    <a:pos x="21" y="58"/>
                  </a:cxn>
                  <a:cxn ang="0">
                    <a:pos x="25" y="71"/>
                  </a:cxn>
                  <a:cxn ang="0">
                    <a:pos x="30" y="72"/>
                  </a:cxn>
                  <a:cxn ang="0">
                    <a:pos x="39" y="62"/>
                  </a:cxn>
                  <a:cxn ang="0">
                    <a:pos x="48" y="68"/>
                  </a:cxn>
                  <a:cxn ang="0">
                    <a:pos x="58" y="61"/>
                  </a:cxn>
                  <a:cxn ang="0">
                    <a:pos x="58" y="51"/>
                  </a:cxn>
                  <a:cxn ang="0">
                    <a:pos x="71" y="47"/>
                  </a:cxn>
                  <a:cxn ang="0">
                    <a:pos x="70" y="38"/>
                  </a:cxn>
                  <a:cxn ang="0">
                    <a:pos x="62" y="31"/>
                  </a:cxn>
                  <a:cxn ang="0">
                    <a:pos x="68" y="19"/>
                  </a:cxn>
                  <a:cxn ang="0">
                    <a:pos x="54" y="16"/>
                  </a:cxn>
                  <a:cxn ang="0">
                    <a:pos x="50" y="13"/>
                  </a:cxn>
                  <a:cxn ang="0">
                    <a:pos x="45" y="1"/>
                  </a:cxn>
                  <a:cxn ang="0">
                    <a:pos x="38" y="2"/>
                  </a:cxn>
                  <a:cxn ang="0">
                    <a:pos x="31" y="10"/>
                  </a:cxn>
                  <a:cxn ang="0">
                    <a:pos x="19" y="4"/>
                  </a:cxn>
                  <a:cxn ang="0">
                    <a:pos x="16" y="18"/>
                  </a:cxn>
                  <a:cxn ang="0">
                    <a:pos x="17" y="24"/>
                  </a:cxn>
                  <a:cxn ang="0">
                    <a:pos x="17" y="10"/>
                  </a:cxn>
                  <a:cxn ang="0">
                    <a:pos x="22" y="7"/>
                  </a:cxn>
                  <a:cxn ang="0">
                    <a:pos x="32" y="14"/>
                  </a:cxn>
                  <a:cxn ang="0">
                    <a:pos x="41" y="4"/>
                  </a:cxn>
                  <a:cxn ang="0">
                    <a:pos x="46" y="5"/>
                  </a:cxn>
                  <a:cxn ang="0">
                    <a:pos x="48" y="17"/>
                  </a:cxn>
                  <a:cxn ang="0">
                    <a:pos x="62" y="17"/>
                  </a:cxn>
                  <a:cxn ang="0">
                    <a:pos x="65" y="22"/>
                  </a:cxn>
                  <a:cxn ang="0">
                    <a:pos x="58" y="34"/>
                  </a:cxn>
                  <a:cxn ang="0">
                    <a:pos x="68" y="42"/>
                  </a:cxn>
                  <a:cxn ang="0">
                    <a:pos x="67" y="46"/>
                  </a:cxn>
                  <a:cxn ang="0">
                    <a:pos x="53" y="50"/>
                  </a:cxn>
                  <a:cxn ang="0">
                    <a:pos x="55" y="63"/>
                  </a:cxn>
                  <a:cxn ang="0">
                    <a:pos x="45" y="60"/>
                  </a:cxn>
                  <a:cxn ang="0">
                    <a:pos x="38" y="58"/>
                  </a:cxn>
                  <a:cxn ang="0">
                    <a:pos x="30" y="68"/>
                  </a:cxn>
                  <a:cxn ang="0">
                    <a:pos x="26" y="67"/>
                  </a:cxn>
                  <a:cxn ang="0">
                    <a:pos x="24" y="55"/>
                  </a:cxn>
                  <a:cxn ang="0">
                    <a:pos x="17" y="52"/>
                  </a:cxn>
                  <a:cxn ang="0">
                    <a:pos x="7" y="51"/>
                  </a:cxn>
                  <a:cxn ang="0">
                    <a:pos x="14" y="40"/>
                  </a:cxn>
                  <a:cxn ang="0">
                    <a:pos x="4" y="31"/>
                  </a:cxn>
                  <a:cxn ang="0">
                    <a:pos x="5" y="26"/>
                  </a:cxn>
                  <a:cxn ang="0">
                    <a:pos x="17" y="24"/>
                  </a:cxn>
                </a:cxnLst>
                <a:rect l="0" t="0" r="r" b="b"/>
                <a:pathLst>
                  <a:path w="72" h="72">
                    <a:moveTo>
                      <a:pt x="14" y="21"/>
                    </a:moveTo>
                    <a:cubicBezTo>
                      <a:pt x="14" y="22"/>
                      <a:pt x="13" y="22"/>
                      <a:pt x="13" y="22"/>
                    </a:cubicBezTo>
                    <a:cubicBezTo>
                      <a:pt x="5" y="22"/>
                      <a:pt x="5" y="22"/>
                      <a:pt x="5" y="22"/>
                    </a:cubicBezTo>
                    <a:cubicBezTo>
                      <a:pt x="4" y="22"/>
                      <a:pt x="2" y="23"/>
                      <a:pt x="1" y="25"/>
                    </a:cubicBezTo>
                    <a:cubicBezTo>
                      <a:pt x="1" y="25"/>
                      <a:pt x="1" y="26"/>
                      <a:pt x="1" y="27"/>
                    </a:cubicBezTo>
                    <a:cubicBezTo>
                      <a:pt x="0" y="29"/>
                      <a:pt x="0" y="29"/>
                      <a:pt x="0" y="29"/>
                    </a:cubicBezTo>
                    <a:cubicBezTo>
                      <a:pt x="0" y="31"/>
                      <a:pt x="1" y="33"/>
                      <a:pt x="2" y="34"/>
                    </a:cubicBezTo>
                    <a:cubicBezTo>
                      <a:pt x="9" y="38"/>
                      <a:pt x="9" y="38"/>
                      <a:pt x="9" y="38"/>
                    </a:cubicBezTo>
                    <a:cubicBezTo>
                      <a:pt x="9" y="38"/>
                      <a:pt x="10" y="38"/>
                      <a:pt x="10" y="39"/>
                    </a:cubicBezTo>
                    <a:cubicBezTo>
                      <a:pt x="10" y="41"/>
                      <a:pt x="10" y="41"/>
                      <a:pt x="10" y="41"/>
                    </a:cubicBezTo>
                    <a:cubicBezTo>
                      <a:pt x="10" y="41"/>
                      <a:pt x="10" y="42"/>
                      <a:pt x="10" y="42"/>
                    </a:cubicBezTo>
                    <a:cubicBezTo>
                      <a:pt x="4" y="48"/>
                      <a:pt x="4" y="48"/>
                      <a:pt x="4" y="48"/>
                    </a:cubicBezTo>
                    <a:cubicBezTo>
                      <a:pt x="3" y="49"/>
                      <a:pt x="3" y="51"/>
                      <a:pt x="4" y="53"/>
                    </a:cubicBezTo>
                    <a:cubicBezTo>
                      <a:pt x="6" y="57"/>
                      <a:pt x="6" y="57"/>
                      <a:pt x="6" y="57"/>
                    </a:cubicBezTo>
                    <a:cubicBezTo>
                      <a:pt x="7" y="58"/>
                      <a:pt x="9" y="59"/>
                      <a:pt x="11" y="58"/>
                    </a:cubicBezTo>
                    <a:cubicBezTo>
                      <a:pt x="18" y="56"/>
                      <a:pt x="18" y="56"/>
                      <a:pt x="18" y="56"/>
                    </a:cubicBezTo>
                    <a:cubicBezTo>
                      <a:pt x="19" y="56"/>
                      <a:pt x="19" y="56"/>
                      <a:pt x="19" y="57"/>
                    </a:cubicBezTo>
                    <a:cubicBezTo>
                      <a:pt x="21" y="58"/>
                      <a:pt x="21" y="58"/>
                      <a:pt x="21" y="58"/>
                    </a:cubicBezTo>
                    <a:cubicBezTo>
                      <a:pt x="21" y="58"/>
                      <a:pt x="22" y="59"/>
                      <a:pt x="22" y="59"/>
                    </a:cubicBezTo>
                    <a:cubicBezTo>
                      <a:pt x="22" y="67"/>
                      <a:pt x="22" y="67"/>
                      <a:pt x="22" y="67"/>
                    </a:cubicBezTo>
                    <a:cubicBezTo>
                      <a:pt x="22" y="68"/>
                      <a:pt x="23" y="70"/>
                      <a:pt x="25" y="71"/>
                    </a:cubicBezTo>
                    <a:cubicBezTo>
                      <a:pt x="25" y="71"/>
                      <a:pt x="26" y="71"/>
                      <a:pt x="27" y="71"/>
                    </a:cubicBezTo>
                    <a:cubicBezTo>
                      <a:pt x="29" y="72"/>
                      <a:pt x="29" y="72"/>
                      <a:pt x="29" y="72"/>
                    </a:cubicBezTo>
                    <a:cubicBezTo>
                      <a:pt x="30" y="72"/>
                      <a:pt x="30" y="72"/>
                      <a:pt x="30" y="72"/>
                    </a:cubicBezTo>
                    <a:cubicBezTo>
                      <a:pt x="32" y="72"/>
                      <a:pt x="33" y="71"/>
                      <a:pt x="34" y="70"/>
                    </a:cubicBezTo>
                    <a:cubicBezTo>
                      <a:pt x="38" y="63"/>
                      <a:pt x="38" y="63"/>
                      <a:pt x="38" y="63"/>
                    </a:cubicBezTo>
                    <a:cubicBezTo>
                      <a:pt x="38" y="63"/>
                      <a:pt x="38" y="62"/>
                      <a:pt x="39" y="62"/>
                    </a:cubicBezTo>
                    <a:cubicBezTo>
                      <a:pt x="41" y="62"/>
                      <a:pt x="41" y="62"/>
                      <a:pt x="41" y="62"/>
                    </a:cubicBezTo>
                    <a:cubicBezTo>
                      <a:pt x="42" y="62"/>
                      <a:pt x="42" y="62"/>
                      <a:pt x="42" y="62"/>
                    </a:cubicBezTo>
                    <a:cubicBezTo>
                      <a:pt x="48" y="68"/>
                      <a:pt x="48" y="68"/>
                      <a:pt x="48" y="68"/>
                    </a:cubicBezTo>
                    <a:cubicBezTo>
                      <a:pt x="49" y="69"/>
                      <a:pt x="51" y="69"/>
                      <a:pt x="53" y="68"/>
                    </a:cubicBezTo>
                    <a:cubicBezTo>
                      <a:pt x="57" y="66"/>
                      <a:pt x="57" y="66"/>
                      <a:pt x="57" y="66"/>
                    </a:cubicBezTo>
                    <a:cubicBezTo>
                      <a:pt x="58" y="65"/>
                      <a:pt x="59" y="63"/>
                      <a:pt x="58" y="61"/>
                    </a:cubicBezTo>
                    <a:cubicBezTo>
                      <a:pt x="56" y="54"/>
                      <a:pt x="56" y="54"/>
                      <a:pt x="56" y="54"/>
                    </a:cubicBezTo>
                    <a:cubicBezTo>
                      <a:pt x="56" y="54"/>
                      <a:pt x="56" y="53"/>
                      <a:pt x="57" y="53"/>
                    </a:cubicBezTo>
                    <a:cubicBezTo>
                      <a:pt x="58" y="51"/>
                      <a:pt x="58" y="51"/>
                      <a:pt x="58" y="51"/>
                    </a:cubicBezTo>
                    <a:cubicBezTo>
                      <a:pt x="58" y="51"/>
                      <a:pt x="59" y="50"/>
                      <a:pt x="59" y="50"/>
                    </a:cubicBezTo>
                    <a:cubicBezTo>
                      <a:pt x="67" y="50"/>
                      <a:pt x="67" y="50"/>
                      <a:pt x="67" y="50"/>
                    </a:cubicBezTo>
                    <a:cubicBezTo>
                      <a:pt x="68" y="50"/>
                      <a:pt x="70" y="49"/>
                      <a:pt x="71" y="47"/>
                    </a:cubicBezTo>
                    <a:cubicBezTo>
                      <a:pt x="71" y="47"/>
                      <a:pt x="71" y="46"/>
                      <a:pt x="71" y="45"/>
                    </a:cubicBezTo>
                    <a:cubicBezTo>
                      <a:pt x="72" y="43"/>
                      <a:pt x="72" y="43"/>
                      <a:pt x="72" y="43"/>
                    </a:cubicBezTo>
                    <a:cubicBezTo>
                      <a:pt x="72" y="41"/>
                      <a:pt x="71" y="39"/>
                      <a:pt x="70" y="38"/>
                    </a:cubicBezTo>
                    <a:cubicBezTo>
                      <a:pt x="63" y="34"/>
                      <a:pt x="63" y="34"/>
                      <a:pt x="63" y="34"/>
                    </a:cubicBezTo>
                    <a:cubicBezTo>
                      <a:pt x="63" y="34"/>
                      <a:pt x="62" y="34"/>
                      <a:pt x="62" y="33"/>
                    </a:cubicBezTo>
                    <a:cubicBezTo>
                      <a:pt x="62" y="31"/>
                      <a:pt x="62" y="31"/>
                      <a:pt x="62" y="31"/>
                    </a:cubicBezTo>
                    <a:cubicBezTo>
                      <a:pt x="62" y="31"/>
                      <a:pt x="62" y="30"/>
                      <a:pt x="62" y="30"/>
                    </a:cubicBezTo>
                    <a:cubicBezTo>
                      <a:pt x="68" y="24"/>
                      <a:pt x="68" y="24"/>
                      <a:pt x="68" y="24"/>
                    </a:cubicBezTo>
                    <a:cubicBezTo>
                      <a:pt x="69" y="23"/>
                      <a:pt x="69" y="21"/>
                      <a:pt x="68" y="19"/>
                    </a:cubicBezTo>
                    <a:cubicBezTo>
                      <a:pt x="66" y="15"/>
                      <a:pt x="66" y="15"/>
                      <a:pt x="66" y="15"/>
                    </a:cubicBezTo>
                    <a:cubicBezTo>
                      <a:pt x="65" y="14"/>
                      <a:pt x="63" y="13"/>
                      <a:pt x="61" y="14"/>
                    </a:cubicBezTo>
                    <a:cubicBezTo>
                      <a:pt x="54" y="16"/>
                      <a:pt x="54" y="16"/>
                      <a:pt x="54" y="16"/>
                    </a:cubicBezTo>
                    <a:cubicBezTo>
                      <a:pt x="53" y="16"/>
                      <a:pt x="53" y="16"/>
                      <a:pt x="53" y="15"/>
                    </a:cubicBezTo>
                    <a:cubicBezTo>
                      <a:pt x="51" y="14"/>
                      <a:pt x="51" y="14"/>
                      <a:pt x="51" y="14"/>
                    </a:cubicBezTo>
                    <a:cubicBezTo>
                      <a:pt x="51" y="14"/>
                      <a:pt x="50" y="13"/>
                      <a:pt x="50" y="13"/>
                    </a:cubicBezTo>
                    <a:cubicBezTo>
                      <a:pt x="50" y="5"/>
                      <a:pt x="50" y="5"/>
                      <a:pt x="50" y="5"/>
                    </a:cubicBezTo>
                    <a:cubicBezTo>
                      <a:pt x="50" y="4"/>
                      <a:pt x="49" y="2"/>
                      <a:pt x="47" y="1"/>
                    </a:cubicBezTo>
                    <a:cubicBezTo>
                      <a:pt x="47" y="1"/>
                      <a:pt x="46" y="1"/>
                      <a:pt x="45" y="1"/>
                    </a:cubicBezTo>
                    <a:cubicBezTo>
                      <a:pt x="43" y="0"/>
                      <a:pt x="43" y="0"/>
                      <a:pt x="43" y="0"/>
                    </a:cubicBezTo>
                    <a:cubicBezTo>
                      <a:pt x="42" y="0"/>
                      <a:pt x="42" y="0"/>
                      <a:pt x="42" y="0"/>
                    </a:cubicBezTo>
                    <a:cubicBezTo>
                      <a:pt x="40" y="0"/>
                      <a:pt x="39" y="1"/>
                      <a:pt x="38" y="2"/>
                    </a:cubicBezTo>
                    <a:cubicBezTo>
                      <a:pt x="34" y="9"/>
                      <a:pt x="34" y="9"/>
                      <a:pt x="34" y="9"/>
                    </a:cubicBezTo>
                    <a:cubicBezTo>
                      <a:pt x="34" y="9"/>
                      <a:pt x="34" y="10"/>
                      <a:pt x="33" y="10"/>
                    </a:cubicBezTo>
                    <a:cubicBezTo>
                      <a:pt x="31" y="10"/>
                      <a:pt x="31" y="10"/>
                      <a:pt x="31" y="10"/>
                    </a:cubicBezTo>
                    <a:cubicBezTo>
                      <a:pt x="30" y="10"/>
                      <a:pt x="30" y="10"/>
                      <a:pt x="30" y="10"/>
                    </a:cubicBezTo>
                    <a:cubicBezTo>
                      <a:pt x="24" y="4"/>
                      <a:pt x="24" y="4"/>
                      <a:pt x="24" y="4"/>
                    </a:cubicBezTo>
                    <a:cubicBezTo>
                      <a:pt x="23" y="3"/>
                      <a:pt x="21" y="3"/>
                      <a:pt x="19" y="4"/>
                    </a:cubicBezTo>
                    <a:cubicBezTo>
                      <a:pt x="15" y="6"/>
                      <a:pt x="15" y="6"/>
                      <a:pt x="15" y="6"/>
                    </a:cubicBezTo>
                    <a:cubicBezTo>
                      <a:pt x="14" y="7"/>
                      <a:pt x="13" y="9"/>
                      <a:pt x="14" y="11"/>
                    </a:cubicBezTo>
                    <a:cubicBezTo>
                      <a:pt x="16" y="18"/>
                      <a:pt x="16" y="18"/>
                      <a:pt x="16" y="18"/>
                    </a:cubicBezTo>
                    <a:cubicBezTo>
                      <a:pt x="16" y="18"/>
                      <a:pt x="16" y="19"/>
                      <a:pt x="15" y="19"/>
                    </a:cubicBezTo>
                    <a:lnTo>
                      <a:pt x="14" y="21"/>
                    </a:lnTo>
                    <a:close/>
                    <a:moveTo>
                      <a:pt x="17" y="24"/>
                    </a:moveTo>
                    <a:cubicBezTo>
                      <a:pt x="19" y="22"/>
                      <a:pt x="19" y="22"/>
                      <a:pt x="19" y="22"/>
                    </a:cubicBezTo>
                    <a:cubicBezTo>
                      <a:pt x="20" y="20"/>
                      <a:pt x="20" y="18"/>
                      <a:pt x="20" y="17"/>
                    </a:cubicBezTo>
                    <a:cubicBezTo>
                      <a:pt x="17" y="10"/>
                      <a:pt x="17" y="10"/>
                      <a:pt x="17" y="10"/>
                    </a:cubicBezTo>
                    <a:cubicBezTo>
                      <a:pt x="17" y="10"/>
                      <a:pt x="17" y="9"/>
                      <a:pt x="17" y="9"/>
                    </a:cubicBezTo>
                    <a:cubicBezTo>
                      <a:pt x="21" y="7"/>
                      <a:pt x="21" y="7"/>
                      <a:pt x="21" y="7"/>
                    </a:cubicBezTo>
                    <a:cubicBezTo>
                      <a:pt x="22" y="7"/>
                      <a:pt x="22" y="7"/>
                      <a:pt x="22" y="7"/>
                    </a:cubicBezTo>
                    <a:cubicBezTo>
                      <a:pt x="27" y="12"/>
                      <a:pt x="27" y="12"/>
                      <a:pt x="27" y="12"/>
                    </a:cubicBezTo>
                    <a:cubicBezTo>
                      <a:pt x="28" y="13"/>
                      <a:pt x="29" y="14"/>
                      <a:pt x="31" y="14"/>
                    </a:cubicBezTo>
                    <a:cubicBezTo>
                      <a:pt x="31" y="14"/>
                      <a:pt x="31" y="14"/>
                      <a:pt x="32" y="14"/>
                    </a:cubicBezTo>
                    <a:cubicBezTo>
                      <a:pt x="34" y="14"/>
                      <a:pt x="34" y="14"/>
                      <a:pt x="34" y="14"/>
                    </a:cubicBezTo>
                    <a:cubicBezTo>
                      <a:pt x="35" y="13"/>
                      <a:pt x="37" y="12"/>
                      <a:pt x="38" y="11"/>
                    </a:cubicBezTo>
                    <a:cubicBezTo>
                      <a:pt x="41" y="4"/>
                      <a:pt x="41" y="4"/>
                      <a:pt x="41" y="4"/>
                    </a:cubicBezTo>
                    <a:cubicBezTo>
                      <a:pt x="41" y="4"/>
                      <a:pt x="42" y="4"/>
                      <a:pt x="42" y="4"/>
                    </a:cubicBezTo>
                    <a:cubicBezTo>
                      <a:pt x="42" y="4"/>
                      <a:pt x="43" y="4"/>
                      <a:pt x="44" y="4"/>
                    </a:cubicBezTo>
                    <a:cubicBezTo>
                      <a:pt x="45" y="5"/>
                      <a:pt x="46" y="5"/>
                      <a:pt x="46" y="5"/>
                    </a:cubicBezTo>
                    <a:cubicBezTo>
                      <a:pt x="46" y="5"/>
                      <a:pt x="46" y="5"/>
                      <a:pt x="46" y="5"/>
                    </a:cubicBezTo>
                    <a:cubicBezTo>
                      <a:pt x="46" y="13"/>
                      <a:pt x="46" y="13"/>
                      <a:pt x="46" y="13"/>
                    </a:cubicBezTo>
                    <a:cubicBezTo>
                      <a:pt x="46" y="14"/>
                      <a:pt x="47" y="16"/>
                      <a:pt x="48" y="17"/>
                    </a:cubicBezTo>
                    <a:cubicBezTo>
                      <a:pt x="50" y="19"/>
                      <a:pt x="50" y="19"/>
                      <a:pt x="50" y="19"/>
                    </a:cubicBezTo>
                    <a:cubicBezTo>
                      <a:pt x="52" y="20"/>
                      <a:pt x="54" y="20"/>
                      <a:pt x="55" y="20"/>
                    </a:cubicBezTo>
                    <a:cubicBezTo>
                      <a:pt x="62" y="17"/>
                      <a:pt x="62" y="17"/>
                      <a:pt x="62" y="17"/>
                    </a:cubicBezTo>
                    <a:cubicBezTo>
                      <a:pt x="63" y="17"/>
                      <a:pt x="63" y="17"/>
                      <a:pt x="63" y="17"/>
                    </a:cubicBezTo>
                    <a:cubicBezTo>
                      <a:pt x="65" y="21"/>
                      <a:pt x="65" y="21"/>
                      <a:pt x="65" y="21"/>
                    </a:cubicBezTo>
                    <a:cubicBezTo>
                      <a:pt x="65" y="21"/>
                      <a:pt x="65" y="22"/>
                      <a:pt x="65" y="22"/>
                    </a:cubicBezTo>
                    <a:cubicBezTo>
                      <a:pt x="60" y="27"/>
                      <a:pt x="60" y="27"/>
                      <a:pt x="60" y="27"/>
                    </a:cubicBezTo>
                    <a:cubicBezTo>
                      <a:pt x="58" y="28"/>
                      <a:pt x="58" y="30"/>
                      <a:pt x="58" y="32"/>
                    </a:cubicBezTo>
                    <a:cubicBezTo>
                      <a:pt x="58" y="34"/>
                      <a:pt x="58" y="34"/>
                      <a:pt x="58" y="34"/>
                    </a:cubicBezTo>
                    <a:cubicBezTo>
                      <a:pt x="59" y="35"/>
                      <a:pt x="60" y="37"/>
                      <a:pt x="61" y="38"/>
                    </a:cubicBezTo>
                    <a:cubicBezTo>
                      <a:pt x="68" y="41"/>
                      <a:pt x="68" y="41"/>
                      <a:pt x="68" y="41"/>
                    </a:cubicBezTo>
                    <a:cubicBezTo>
                      <a:pt x="68" y="41"/>
                      <a:pt x="68" y="42"/>
                      <a:pt x="68" y="42"/>
                    </a:cubicBezTo>
                    <a:cubicBezTo>
                      <a:pt x="68" y="42"/>
                      <a:pt x="68" y="43"/>
                      <a:pt x="68" y="44"/>
                    </a:cubicBezTo>
                    <a:cubicBezTo>
                      <a:pt x="67" y="45"/>
                      <a:pt x="67" y="46"/>
                      <a:pt x="67" y="46"/>
                    </a:cubicBezTo>
                    <a:cubicBezTo>
                      <a:pt x="67" y="46"/>
                      <a:pt x="67" y="46"/>
                      <a:pt x="67" y="46"/>
                    </a:cubicBezTo>
                    <a:cubicBezTo>
                      <a:pt x="59" y="46"/>
                      <a:pt x="59" y="46"/>
                      <a:pt x="59" y="46"/>
                    </a:cubicBezTo>
                    <a:cubicBezTo>
                      <a:pt x="57" y="46"/>
                      <a:pt x="56" y="47"/>
                      <a:pt x="55" y="48"/>
                    </a:cubicBezTo>
                    <a:cubicBezTo>
                      <a:pt x="53" y="50"/>
                      <a:pt x="53" y="50"/>
                      <a:pt x="53" y="50"/>
                    </a:cubicBezTo>
                    <a:cubicBezTo>
                      <a:pt x="52" y="52"/>
                      <a:pt x="52" y="54"/>
                      <a:pt x="52" y="55"/>
                    </a:cubicBezTo>
                    <a:cubicBezTo>
                      <a:pt x="55" y="62"/>
                      <a:pt x="55" y="62"/>
                      <a:pt x="55" y="62"/>
                    </a:cubicBezTo>
                    <a:cubicBezTo>
                      <a:pt x="55" y="62"/>
                      <a:pt x="55" y="63"/>
                      <a:pt x="55" y="63"/>
                    </a:cubicBezTo>
                    <a:cubicBezTo>
                      <a:pt x="51" y="65"/>
                      <a:pt x="51" y="65"/>
                      <a:pt x="51" y="65"/>
                    </a:cubicBezTo>
                    <a:cubicBezTo>
                      <a:pt x="50" y="65"/>
                      <a:pt x="50" y="65"/>
                      <a:pt x="50" y="65"/>
                    </a:cubicBezTo>
                    <a:cubicBezTo>
                      <a:pt x="45" y="60"/>
                      <a:pt x="45" y="60"/>
                      <a:pt x="45" y="60"/>
                    </a:cubicBezTo>
                    <a:cubicBezTo>
                      <a:pt x="44" y="59"/>
                      <a:pt x="43" y="58"/>
                      <a:pt x="41" y="58"/>
                    </a:cubicBezTo>
                    <a:cubicBezTo>
                      <a:pt x="41" y="58"/>
                      <a:pt x="41" y="58"/>
                      <a:pt x="40" y="58"/>
                    </a:cubicBezTo>
                    <a:cubicBezTo>
                      <a:pt x="38" y="58"/>
                      <a:pt x="38" y="58"/>
                      <a:pt x="38" y="58"/>
                    </a:cubicBezTo>
                    <a:cubicBezTo>
                      <a:pt x="37" y="59"/>
                      <a:pt x="35" y="60"/>
                      <a:pt x="34" y="61"/>
                    </a:cubicBezTo>
                    <a:cubicBezTo>
                      <a:pt x="31" y="68"/>
                      <a:pt x="31" y="68"/>
                      <a:pt x="31" y="68"/>
                    </a:cubicBezTo>
                    <a:cubicBezTo>
                      <a:pt x="31" y="68"/>
                      <a:pt x="30" y="68"/>
                      <a:pt x="30" y="68"/>
                    </a:cubicBezTo>
                    <a:cubicBezTo>
                      <a:pt x="30" y="68"/>
                      <a:pt x="30" y="68"/>
                      <a:pt x="30" y="68"/>
                    </a:cubicBezTo>
                    <a:cubicBezTo>
                      <a:pt x="30" y="68"/>
                      <a:pt x="29" y="68"/>
                      <a:pt x="28" y="68"/>
                    </a:cubicBezTo>
                    <a:cubicBezTo>
                      <a:pt x="27" y="67"/>
                      <a:pt x="26" y="67"/>
                      <a:pt x="26" y="67"/>
                    </a:cubicBezTo>
                    <a:cubicBezTo>
                      <a:pt x="26" y="67"/>
                      <a:pt x="26" y="67"/>
                      <a:pt x="26" y="67"/>
                    </a:cubicBezTo>
                    <a:cubicBezTo>
                      <a:pt x="26" y="59"/>
                      <a:pt x="26" y="59"/>
                      <a:pt x="26" y="59"/>
                    </a:cubicBezTo>
                    <a:cubicBezTo>
                      <a:pt x="26" y="58"/>
                      <a:pt x="25" y="56"/>
                      <a:pt x="24" y="55"/>
                    </a:cubicBezTo>
                    <a:cubicBezTo>
                      <a:pt x="22" y="53"/>
                      <a:pt x="22" y="53"/>
                      <a:pt x="22" y="53"/>
                    </a:cubicBezTo>
                    <a:cubicBezTo>
                      <a:pt x="21" y="53"/>
                      <a:pt x="19" y="52"/>
                      <a:pt x="18" y="52"/>
                    </a:cubicBezTo>
                    <a:cubicBezTo>
                      <a:pt x="18" y="52"/>
                      <a:pt x="17" y="52"/>
                      <a:pt x="17" y="52"/>
                    </a:cubicBezTo>
                    <a:cubicBezTo>
                      <a:pt x="10" y="55"/>
                      <a:pt x="10" y="55"/>
                      <a:pt x="10" y="55"/>
                    </a:cubicBezTo>
                    <a:cubicBezTo>
                      <a:pt x="9" y="55"/>
                      <a:pt x="9" y="55"/>
                      <a:pt x="9" y="55"/>
                    </a:cubicBezTo>
                    <a:cubicBezTo>
                      <a:pt x="7" y="51"/>
                      <a:pt x="7" y="51"/>
                      <a:pt x="7" y="51"/>
                    </a:cubicBezTo>
                    <a:cubicBezTo>
                      <a:pt x="7" y="51"/>
                      <a:pt x="7" y="50"/>
                      <a:pt x="7" y="50"/>
                    </a:cubicBezTo>
                    <a:cubicBezTo>
                      <a:pt x="12" y="45"/>
                      <a:pt x="12" y="45"/>
                      <a:pt x="12" y="45"/>
                    </a:cubicBezTo>
                    <a:cubicBezTo>
                      <a:pt x="14" y="44"/>
                      <a:pt x="14" y="42"/>
                      <a:pt x="14" y="40"/>
                    </a:cubicBezTo>
                    <a:cubicBezTo>
                      <a:pt x="14" y="38"/>
                      <a:pt x="14" y="38"/>
                      <a:pt x="14" y="38"/>
                    </a:cubicBezTo>
                    <a:cubicBezTo>
                      <a:pt x="13" y="37"/>
                      <a:pt x="12" y="35"/>
                      <a:pt x="11" y="34"/>
                    </a:cubicBezTo>
                    <a:cubicBezTo>
                      <a:pt x="4" y="31"/>
                      <a:pt x="4" y="31"/>
                      <a:pt x="4" y="31"/>
                    </a:cubicBezTo>
                    <a:cubicBezTo>
                      <a:pt x="4" y="31"/>
                      <a:pt x="4" y="30"/>
                      <a:pt x="4" y="30"/>
                    </a:cubicBezTo>
                    <a:cubicBezTo>
                      <a:pt x="4" y="30"/>
                      <a:pt x="4" y="29"/>
                      <a:pt x="4" y="28"/>
                    </a:cubicBezTo>
                    <a:cubicBezTo>
                      <a:pt x="5" y="27"/>
                      <a:pt x="5" y="26"/>
                      <a:pt x="5" y="26"/>
                    </a:cubicBezTo>
                    <a:cubicBezTo>
                      <a:pt x="5" y="26"/>
                      <a:pt x="5" y="26"/>
                      <a:pt x="5" y="26"/>
                    </a:cubicBezTo>
                    <a:cubicBezTo>
                      <a:pt x="13" y="26"/>
                      <a:pt x="13" y="26"/>
                      <a:pt x="13" y="26"/>
                    </a:cubicBezTo>
                    <a:cubicBezTo>
                      <a:pt x="15" y="26"/>
                      <a:pt x="16" y="25"/>
                      <a:pt x="17" y="24"/>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31" name="Freeform 338"/>
              <p:cNvSpPr>
                <a:spLocks noEditPoints="1"/>
              </p:cNvSpPr>
              <p:nvPr/>
            </p:nvSpPr>
            <p:spPr bwMode="auto">
              <a:xfrm>
                <a:off x="2165351" y="2461337"/>
                <a:ext cx="53975" cy="55563"/>
              </a:xfrm>
              <a:custGeom>
                <a:avLst/>
                <a:gdLst/>
                <a:ahLst/>
                <a:cxnLst>
                  <a:cxn ang="0">
                    <a:pos x="12" y="24"/>
                  </a:cxn>
                  <a:cxn ang="0">
                    <a:pos x="24" y="12"/>
                  </a:cxn>
                  <a:cxn ang="0">
                    <a:pos x="12" y="0"/>
                  </a:cxn>
                  <a:cxn ang="0">
                    <a:pos x="0" y="12"/>
                  </a:cxn>
                  <a:cxn ang="0">
                    <a:pos x="12" y="24"/>
                  </a:cxn>
                  <a:cxn ang="0">
                    <a:pos x="12" y="4"/>
                  </a:cxn>
                  <a:cxn ang="0">
                    <a:pos x="20" y="12"/>
                  </a:cxn>
                  <a:cxn ang="0">
                    <a:pos x="12" y="20"/>
                  </a:cxn>
                  <a:cxn ang="0">
                    <a:pos x="4" y="12"/>
                  </a:cxn>
                  <a:cxn ang="0">
                    <a:pos x="12" y="4"/>
                  </a:cxn>
                </a:cxnLst>
                <a:rect l="0" t="0" r="r" b="b"/>
                <a:pathLst>
                  <a:path w="24" h="24">
                    <a:moveTo>
                      <a:pt x="12" y="24"/>
                    </a:moveTo>
                    <a:cubicBezTo>
                      <a:pt x="19" y="24"/>
                      <a:pt x="24" y="19"/>
                      <a:pt x="24" y="12"/>
                    </a:cubicBezTo>
                    <a:cubicBezTo>
                      <a:pt x="24" y="5"/>
                      <a:pt x="19" y="0"/>
                      <a:pt x="12" y="0"/>
                    </a:cubicBezTo>
                    <a:cubicBezTo>
                      <a:pt x="5" y="0"/>
                      <a:pt x="0" y="5"/>
                      <a:pt x="0" y="12"/>
                    </a:cubicBezTo>
                    <a:cubicBezTo>
                      <a:pt x="0" y="19"/>
                      <a:pt x="5" y="24"/>
                      <a:pt x="12" y="24"/>
                    </a:cubicBezTo>
                    <a:close/>
                    <a:moveTo>
                      <a:pt x="12" y="4"/>
                    </a:moveTo>
                    <a:cubicBezTo>
                      <a:pt x="16" y="4"/>
                      <a:pt x="20" y="8"/>
                      <a:pt x="20" y="12"/>
                    </a:cubicBezTo>
                    <a:cubicBezTo>
                      <a:pt x="20" y="16"/>
                      <a:pt x="16" y="20"/>
                      <a:pt x="12" y="20"/>
                    </a:cubicBezTo>
                    <a:cubicBezTo>
                      <a:pt x="8" y="20"/>
                      <a:pt x="4" y="16"/>
                      <a:pt x="4" y="12"/>
                    </a:cubicBezTo>
                    <a:cubicBezTo>
                      <a:pt x="4" y="8"/>
                      <a:pt x="8" y="4"/>
                      <a:pt x="12" y="4"/>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4" name="Group 56"/>
            <p:cNvGrpSpPr/>
            <p:nvPr/>
          </p:nvGrpSpPr>
          <p:grpSpPr>
            <a:xfrm>
              <a:off x="5186650" y="4118943"/>
              <a:ext cx="508002" cy="387351"/>
              <a:chOff x="4677833" y="5099999"/>
              <a:chExt cx="508002" cy="387351"/>
            </a:xfrm>
            <a:solidFill>
              <a:schemeClr val="accent2"/>
            </a:solidFill>
          </p:grpSpPr>
          <p:sp>
            <p:nvSpPr>
              <p:cNvPr id="23" name="Freeform 57"/>
              <p:cNvSpPr/>
              <p:nvPr/>
            </p:nvSpPr>
            <p:spPr bwMode="auto">
              <a:xfrm>
                <a:off x="4967818" y="5269333"/>
                <a:ext cx="218017" cy="218017"/>
              </a:xfrm>
              <a:custGeom>
                <a:avLst/>
                <a:gdLst/>
                <a:ahLst/>
                <a:cxnLst>
                  <a:cxn ang="0">
                    <a:pos x="47" y="0"/>
                  </a:cxn>
                  <a:cxn ang="0">
                    <a:pos x="44" y="1"/>
                  </a:cxn>
                  <a:cxn ang="0">
                    <a:pos x="45" y="4"/>
                  </a:cxn>
                  <a:cxn ang="0">
                    <a:pos x="68" y="28"/>
                  </a:cxn>
                  <a:cxn ang="0">
                    <a:pos x="53" y="50"/>
                  </a:cxn>
                  <a:cxn ang="0">
                    <a:pos x="52" y="52"/>
                  </a:cxn>
                  <a:cxn ang="0">
                    <a:pos x="52" y="67"/>
                  </a:cxn>
                  <a:cxn ang="0">
                    <a:pos x="39" y="59"/>
                  </a:cxn>
                  <a:cxn ang="0">
                    <a:pos x="38" y="58"/>
                  </a:cxn>
                  <a:cxn ang="0">
                    <a:pos x="34" y="59"/>
                  </a:cxn>
                  <a:cxn ang="0">
                    <a:pos x="28" y="60"/>
                  </a:cxn>
                  <a:cxn ang="0">
                    <a:pos x="3" y="52"/>
                  </a:cxn>
                  <a:cxn ang="0">
                    <a:pos x="0" y="53"/>
                  </a:cxn>
                  <a:cxn ang="0">
                    <a:pos x="1" y="56"/>
                  </a:cxn>
                  <a:cxn ang="0">
                    <a:pos x="28" y="64"/>
                  </a:cxn>
                  <a:cxn ang="0">
                    <a:pos x="35" y="63"/>
                  </a:cxn>
                  <a:cxn ang="0">
                    <a:pos x="37" y="62"/>
                  </a:cxn>
                  <a:cxn ang="0">
                    <a:pos x="54" y="72"/>
                  </a:cxn>
                  <a:cxn ang="0">
                    <a:pos x="54" y="72"/>
                  </a:cxn>
                  <a:cxn ang="0">
                    <a:pos x="55" y="72"/>
                  </a:cxn>
                  <a:cxn ang="0">
                    <a:pos x="56" y="70"/>
                  </a:cxn>
                  <a:cxn ang="0">
                    <a:pos x="56" y="53"/>
                  </a:cxn>
                  <a:cxn ang="0">
                    <a:pos x="72" y="28"/>
                  </a:cxn>
                  <a:cxn ang="0">
                    <a:pos x="47" y="0"/>
                  </a:cxn>
                </a:cxnLst>
                <a:rect l="0" t="0" r="r" b="b"/>
                <a:pathLst>
                  <a:path w="72" h="72">
                    <a:moveTo>
                      <a:pt x="47" y="0"/>
                    </a:moveTo>
                    <a:cubicBezTo>
                      <a:pt x="46" y="0"/>
                      <a:pt x="44" y="0"/>
                      <a:pt x="44" y="1"/>
                    </a:cubicBezTo>
                    <a:cubicBezTo>
                      <a:pt x="44" y="2"/>
                      <a:pt x="44" y="4"/>
                      <a:pt x="45" y="4"/>
                    </a:cubicBezTo>
                    <a:cubicBezTo>
                      <a:pt x="61" y="9"/>
                      <a:pt x="68" y="16"/>
                      <a:pt x="68" y="28"/>
                    </a:cubicBezTo>
                    <a:cubicBezTo>
                      <a:pt x="68" y="38"/>
                      <a:pt x="59" y="46"/>
                      <a:pt x="53" y="50"/>
                    </a:cubicBezTo>
                    <a:cubicBezTo>
                      <a:pt x="52" y="51"/>
                      <a:pt x="52" y="51"/>
                      <a:pt x="52" y="52"/>
                    </a:cubicBezTo>
                    <a:cubicBezTo>
                      <a:pt x="52" y="67"/>
                      <a:pt x="52" y="67"/>
                      <a:pt x="52" y="67"/>
                    </a:cubicBezTo>
                    <a:cubicBezTo>
                      <a:pt x="49" y="66"/>
                      <a:pt x="44" y="64"/>
                      <a:pt x="39" y="59"/>
                    </a:cubicBezTo>
                    <a:cubicBezTo>
                      <a:pt x="39" y="58"/>
                      <a:pt x="38" y="58"/>
                      <a:pt x="38" y="58"/>
                    </a:cubicBezTo>
                    <a:cubicBezTo>
                      <a:pt x="36" y="58"/>
                      <a:pt x="35" y="59"/>
                      <a:pt x="34" y="59"/>
                    </a:cubicBezTo>
                    <a:cubicBezTo>
                      <a:pt x="32" y="59"/>
                      <a:pt x="30" y="60"/>
                      <a:pt x="28" y="60"/>
                    </a:cubicBezTo>
                    <a:cubicBezTo>
                      <a:pt x="18" y="60"/>
                      <a:pt x="11" y="58"/>
                      <a:pt x="3" y="52"/>
                    </a:cubicBezTo>
                    <a:cubicBezTo>
                      <a:pt x="2" y="52"/>
                      <a:pt x="1" y="52"/>
                      <a:pt x="0" y="53"/>
                    </a:cubicBezTo>
                    <a:cubicBezTo>
                      <a:pt x="0" y="54"/>
                      <a:pt x="0" y="55"/>
                      <a:pt x="1" y="56"/>
                    </a:cubicBezTo>
                    <a:cubicBezTo>
                      <a:pt x="9" y="62"/>
                      <a:pt x="17" y="64"/>
                      <a:pt x="28" y="64"/>
                    </a:cubicBezTo>
                    <a:cubicBezTo>
                      <a:pt x="31" y="64"/>
                      <a:pt x="33" y="63"/>
                      <a:pt x="35" y="63"/>
                    </a:cubicBezTo>
                    <a:cubicBezTo>
                      <a:pt x="36" y="63"/>
                      <a:pt x="37" y="62"/>
                      <a:pt x="37" y="62"/>
                    </a:cubicBezTo>
                    <a:cubicBezTo>
                      <a:pt x="45" y="70"/>
                      <a:pt x="53" y="72"/>
                      <a:pt x="54" y="72"/>
                    </a:cubicBezTo>
                    <a:cubicBezTo>
                      <a:pt x="54" y="72"/>
                      <a:pt x="54" y="72"/>
                      <a:pt x="54" y="72"/>
                    </a:cubicBezTo>
                    <a:cubicBezTo>
                      <a:pt x="54" y="72"/>
                      <a:pt x="55" y="72"/>
                      <a:pt x="55" y="72"/>
                    </a:cubicBezTo>
                    <a:cubicBezTo>
                      <a:pt x="56" y="71"/>
                      <a:pt x="56" y="71"/>
                      <a:pt x="56" y="70"/>
                    </a:cubicBezTo>
                    <a:cubicBezTo>
                      <a:pt x="56" y="53"/>
                      <a:pt x="56" y="53"/>
                      <a:pt x="56" y="53"/>
                    </a:cubicBezTo>
                    <a:cubicBezTo>
                      <a:pt x="66" y="46"/>
                      <a:pt x="72" y="37"/>
                      <a:pt x="72" y="28"/>
                    </a:cubicBezTo>
                    <a:cubicBezTo>
                      <a:pt x="72" y="14"/>
                      <a:pt x="64" y="6"/>
                      <a:pt x="47" y="0"/>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4" name="Freeform 58"/>
              <p:cNvSpPr>
                <a:spLocks noEditPoints="1"/>
              </p:cNvSpPr>
              <p:nvPr/>
            </p:nvSpPr>
            <p:spPr bwMode="auto">
              <a:xfrm>
                <a:off x="4677833" y="5099999"/>
                <a:ext cx="400051" cy="370417"/>
              </a:xfrm>
              <a:custGeom>
                <a:avLst/>
                <a:gdLst/>
                <a:ahLst/>
                <a:cxnLst>
                  <a:cxn ang="0">
                    <a:pos x="132" y="54"/>
                  </a:cxn>
                  <a:cxn ang="0">
                    <a:pos x="67" y="0"/>
                  </a:cxn>
                  <a:cxn ang="0">
                    <a:pos x="0" y="54"/>
                  </a:cxn>
                  <a:cxn ang="0">
                    <a:pos x="24" y="93"/>
                  </a:cxn>
                  <a:cxn ang="0">
                    <a:pos x="24" y="120"/>
                  </a:cxn>
                  <a:cxn ang="0">
                    <a:pos x="25" y="121"/>
                  </a:cxn>
                  <a:cxn ang="0">
                    <a:pos x="26" y="122"/>
                  </a:cxn>
                  <a:cxn ang="0">
                    <a:pos x="27" y="121"/>
                  </a:cxn>
                  <a:cxn ang="0">
                    <a:pos x="53" y="102"/>
                  </a:cxn>
                  <a:cxn ang="0">
                    <a:pos x="69" y="104"/>
                  </a:cxn>
                  <a:cxn ang="0">
                    <a:pos x="132" y="54"/>
                  </a:cxn>
                  <a:cxn ang="0">
                    <a:pos x="69" y="100"/>
                  </a:cxn>
                  <a:cxn ang="0">
                    <a:pos x="52" y="98"/>
                  </a:cxn>
                  <a:cxn ang="0">
                    <a:pos x="51" y="99"/>
                  </a:cxn>
                  <a:cxn ang="0">
                    <a:pos x="28" y="116"/>
                  </a:cxn>
                  <a:cxn ang="0">
                    <a:pos x="28" y="92"/>
                  </a:cxn>
                  <a:cxn ang="0">
                    <a:pos x="27" y="90"/>
                  </a:cxn>
                  <a:cxn ang="0">
                    <a:pos x="4" y="54"/>
                  </a:cxn>
                  <a:cxn ang="0">
                    <a:pos x="67" y="4"/>
                  </a:cxn>
                  <a:cxn ang="0">
                    <a:pos x="128" y="54"/>
                  </a:cxn>
                  <a:cxn ang="0">
                    <a:pos x="69" y="100"/>
                  </a:cxn>
                </a:cxnLst>
                <a:rect l="0" t="0" r="r" b="b"/>
                <a:pathLst>
                  <a:path w="132" h="122">
                    <a:moveTo>
                      <a:pt x="132" y="54"/>
                    </a:moveTo>
                    <a:cubicBezTo>
                      <a:pt x="132" y="23"/>
                      <a:pt x="104" y="0"/>
                      <a:pt x="67" y="0"/>
                    </a:cubicBezTo>
                    <a:cubicBezTo>
                      <a:pt x="29" y="0"/>
                      <a:pt x="0" y="24"/>
                      <a:pt x="0" y="54"/>
                    </a:cubicBezTo>
                    <a:cubicBezTo>
                      <a:pt x="0" y="72"/>
                      <a:pt x="13" y="85"/>
                      <a:pt x="24" y="93"/>
                    </a:cubicBezTo>
                    <a:cubicBezTo>
                      <a:pt x="24" y="120"/>
                      <a:pt x="24" y="120"/>
                      <a:pt x="24" y="120"/>
                    </a:cubicBezTo>
                    <a:cubicBezTo>
                      <a:pt x="24" y="120"/>
                      <a:pt x="24" y="121"/>
                      <a:pt x="25" y="121"/>
                    </a:cubicBezTo>
                    <a:cubicBezTo>
                      <a:pt x="25" y="121"/>
                      <a:pt x="26" y="122"/>
                      <a:pt x="26" y="122"/>
                    </a:cubicBezTo>
                    <a:cubicBezTo>
                      <a:pt x="26" y="122"/>
                      <a:pt x="27" y="122"/>
                      <a:pt x="27" y="121"/>
                    </a:cubicBezTo>
                    <a:cubicBezTo>
                      <a:pt x="27" y="121"/>
                      <a:pt x="41" y="115"/>
                      <a:pt x="53" y="102"/>
                    </a:cubicBezTo>
                    <a:cubicBezTo>
                      <a:pt x="58" y="103"/>
                      <a:pt x="64" y="104"/>
                      <a:pt x="69" y="104"/>
                    </a:cubicBezTo>
                    <a:cubicBezTo>
                      <a:pt x="107" y="104"/>
                      <a:pt x="132" y="84"/>
                      <a:pt x="132" y="54"/>
                    </a:cubicBezTo>
                    <a:close/>
                    <a:moveTo>
                      <a:pt x="69" y="100"/>
                    </a:moveTo>
                    <a:cubicBezTo>
                      <a:pt x="63" y="100"/>
                      <a:pt x="58" y="99"/>
                      <a:pt x="52" y="98"/>
                    </a:cubicBezTo>
                    <a:cubicBezTo>
                      <a:pt x="52" y="98"/>
                      <a:pt x="51" y="98"/>
                      <a:pt x="51" y="99"/>
                    </a:cubicBezTo>
                    <a:cubicBezTo>
                      <a:pt x="42" y="108"/>
                      <a:pt x="33" y="114"/>
                      <a:pt x="28" y="116"/>
                    </a:cubicBezTo>
                    <a:cubicBezTo>
                      <a:pt x="28" y="92"/>
                      <a:pt x="28" y="92"/>
                      <a:pt x="28" y="92"/>
                    </a:cubicBezTo>
                    <a:cubicBezTo>
                      <a:pt x="28" y="91"/>
                      <a:pt x="28" y="91"/>
                      <a:pt x="27" y="90"/>
                    </a:cubicBezTo>
                    <a:cubicBezTo>
                      <a:pt x="17" y="83"/>
                      <a:pt x="4" y="71"/>
                      <a:pt x="4" y="54"/>
                    </a:cubicBezTo>
                    <a:cubicBezTo>
                      <a:pt x="4" y="26"/>
                      <a:pt x="32" y="4"/>
                      <a:pt x="67" y="4"/>
                    </a:cubicBezTo>
                    <a:cubicBezTo>
                      <a:pt x="102" y="4"/>
                      <a:pt x="128" y="25"/>
                      <a:pt x="128" y="54"/>
                    </a:cubicBezTo>
                    <a:cubicBezTo>
                      <a:pt x="128" y="82"/>
                      <a:pt x="104" y="100"/>
                      <a:pt x="69" y="100"/>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5" name="Freeform 59"/>
              <p:cNvSpPr>
                <a:spLocks noEditPoints="1"/>
              </p:cNvSpPr>
              <p:nvPr/>
            </p:nvSpPr>
            <p:spPr bwMode="auto">
              <a:xfrm>
                <a:off x="4853518" y="5239703"/>
                <a:ext cx="48684" cy="48684"/>
              </a:xfrm>
              <a:custGeom>
                <a:avLst/>
                <a:gdLst/>
                <a:ahLst/>
                <a:cxnLst>
                  <a:cxn ang="0">
                    <a:pos x="8" y="0"/>
                  </a:cxn>
                  <a:cxn ang="0">
                    <a:pos x="0" y="8"/>
                  </a:cxn>
                  <a:cxn ang="0">
                    <a:pos x="8" y="16"/>
                  </a:cxn>
                  <a:cxn ang="0">
                    <a:pos x="16" y="8"/>
                  </a:cxn>
                  <a:cxn ang="0">
                    <a:pos x="8" y="0"/>
                  </a:cxn>
                  <a:cxn ang="0">
                    <a:pos x="8" y="12"/>
                  </a:cxn>
                  <a:cxn ang="0">
                    <a:pos x="4" y="8"/>
                  </a:cxn>
                  <a:cxn ang="0">
                    <a:pos x="8" y="4"/>
                  </a:cxn>
                  <a:cxn ang="0">
                    <a:pos x="12" y="8"/>
                  </a:cxn>
                  <a:cxn ang="0">
                    <a:pos x="8" y="12"/>
                  </a:cxn>
                </a:cxnLst>
                <a:rect l="0" t="0" r="r" b="b"/>
                <a:pathLst>
                  <a:path w="16" h="16">
                    <a:moveTo>
                      <a:pt x="8" y="0"/>
                    </a:moveTo>
                    <a:cubicBezTo>
                      <a:pt x="4" y="0"/>
                      <a:pt x="0" y="4"/>
                      <a:pt x="0" y="8"/>
                    </a:cubicBezTo>
                    <a:cubicBezTo>
                      <a:pt x="0" y="12"/>
                      <a:pt x="4" y="16"/>
                      <a:pt x="8" y="16"/>
                    </a:cubicBezTo>
                    <a:cubicBezTo>
                      <a:pt x="12" y="16"/>
                      <a:pt x="16" y="12"/>
                      <a:pt x="16" y="8"/>
                    </a:cubicBezTo>
                    <a:cubicBezTo>
                      <a:pt x="16" y="4"/>
                      <a:pt x="12" y="0"/>
                      <a:pt x="8" y="0"/>
                    </a:cubicBezTo>
                    <a:close/>
                    <a:moveTo>
                      <a:pt x="8" y="12"/>
                    </a:moveTo>
                    <a:cubicBezTo>
                      <a:pt x="6" y="12"/>
                      <a:pt x="4" y="10"/>
                      <a:pt x="4" y="8"/>
                    </a:cubicBezTo>
                    <a:cubicBezTo>
                      <a:pt x="4" y="6"/>
                      <a:pt x="6" y="4"/>
                      <a:pt x="8" y="4"/>
                    </a:cubicBezTo>
                    <a:cubicBezTo>
                      <a:pt x="10" y="4"/>
                      <a:pt x="12" y="6"/>
                      <a:pt x="12" y="8"/>
                    </a:cubicBezTo>
                    <a:cubicBezTo>
                      <a:pt x="12" y="10"/>
                      <a:pt x="10" y="12"/>
                      <a:pt x="8" y="12"/>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6" name="Freeform 60"/>
              <p:cNvSpPr>
                <a:spLocks noEditPoints="1"/>
              </p:cNvSpPr>
              <p:nvPr/>
            </p:nvSpPr>
            <p:spPr bwMode="auto">
              <a:xfrm>
                <a:off x="4938185" y="5239703"/>
                <a:ext cx="48684" cy="48684"/>
              </a:xfrm>
              <a:custGeom>
                <a:avLst/>
                <a:gdLst/>
                <a:ahLst/>
                <a:cxnLst>
                  <a:cxn ang="0">
                    <a:pos x="8" y="0"/>
                  </a:cxn>
                  <a:cxn ang="0">
                    <a:pos x="0" y="8"/>
                  </a:cxn>
                  <a:cxn ang="0">
                    <a:pos x="8" y="16"/>
                  </a:cxn>
                  <a:cxn ang="0">
                    <a:pos x="16" y="8"/>
                  </a:cxn>
                  <a:cxn ang="0">
                    <a:pos x="8" y="0"/>
                  </a:cxn>
                  <a:cxn ang="0">
                    <a:pos x="8" y="12"/>
                  </a:cxn>
                  <a:cxn ang="0">
                    <a:pos x="4" y="8"/>
                  </a:cxn>
                  <a:cxn ang="0">
                    <a:pos x="8" y="4"/>
                  </a:cxn>
                  <a:cxn ang="0">
                    <a:pos x="12" y="8"/>
                  </a:cxn>
                  <a:cxn ang="0">
                    <a:pos x="8" y="12"/>
                  </a:cxn>
                </a:cxnLst>
                <a:rect l="0" t="0" r="r" b="b"/>
                <a:pathLst>
                  <a:path w="16" h="16">
                    <a:moveTo>
                      <a:pt x="8" y="0"/>
                    </a:moveTo>
                    <a:cubicBezTo>
                      <a:pt x="4" y="0"/>
                      <a:pt x="0" y="4"/>
                      <a:pt x="0" y="8"/>
                    </a:cubicBezTo>
                    <a:cubicBezTo>
                      <a:pt x="0" y="12"/>
                      <a:pt x="4" y="16"/>
                      <a:pt x="8" y="16"/>
                    </a:cubicBezTo>
                    <a:cubicBezTo>
                      <a:pt x="12" y="16"/>
                      <a:pt x="16" y="12"/>
                      <a:pt x="16" y="8"/>
                    </a:cubicBezTo>
                    <a:cubicBezTo>
                      <a:pt x="16" y="4"/>
                      <a:pt x="12" y="0"/>
                      <a:pt x="8" y="0"/>
                    </a:cubicBezTo>
                    <a:close/>
                    <a:moveTo>
                      <a:pt x="8" y="12"/>
                    </a:moveTo>
                    <a:cubicBezTo>
                      <a:pt x="6" y="12"/>
                      <a:pt x="4" y="10"/>
                      <a:pt x="4" y="8"/>
                    </a:cubicBezTo>
                    <a:cubicBezTo>
                      <a:pt x="4" y="6"/>
                      <a:pt x="6" y="4"/>
                      <a:pt x="8" y="4"/>
                    </a:cubicBezTo>
                    <a:cubicBezTo>
                      <a:pt x="10" y="4"/>
                      <a:pt x="12" y="6"/>
                      <a:pt x="12" y="8"/>
                    </a:cubicBezTo>
                    <a:cubicBezTo>
                      <a:pt x="12" y="10"/>
                      <a:pt x="10" y="12"/>
                      <a:pt x="8" y="12"/>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7" name="Freeform 61"/>
              <p:cNvSpPr>
                <a:spLocks noEditPoints="1"/>
              </p:cNvSpPr>
              <p:nvPr/>
            </p:nvSpPr>
            <p:spPr bwMode="auto">
              <a:xfrm>
                <a:off x="4768851" y="5239703"/>
                <a:ext cx="48684" cy="48684"/>
              </a:xfrm>
              <a:custGeom>
                <a:avLst/>
                <a:gdLst/>
                <a:ahLst/>
                <a:cxnLst>
                  <a:cxn ang="0">
                    <a:pos x="8" y="0"/>
                  </a:cxn>
                  <a:cxn ang="0">
                    <a:pos x="0" y="8"/>
                  </a:cxn>
                  <a:cxn ang="0">
                    <a:pos x="8" y="16"/>
                  </a:cxn>
                  <a:cxn ang="0">
                    <a:pos x="16" y="8"/>
                  </a:cxn>
                  <a:cxn ang="0">
                    <a:pos x="8" y="0"/>
                  </a:cxn>
                  <a:cxn ang="0">
                    <a:pos x="8" y="12"/>
                  </a:cxn>
                  <a:cxn ang="0">
                    <a:pos x="4" y="8"/>
                  </a:cxn>
                  <a:cxn ang="0">
                    <a:pos x="8" y="4"/>
                  </a:cxn>
                  <a:cxn ang="0">
                    <a:pos x="12" y="8"/>
                  </a:cxn>
                  <a:cxn ang="0">
                    <a:pos x="8" y="12"/>
                  </a:cxn>
                </a:cxnLst>
                <a:rect l="0" t="0" r="r" b="b"/>
                <a:pathLst>
                  <a:path w="16" h="16">
                    <a:moveTo>
                      <a:pt x="8" y="0"/>
                    </a:moveTo>
                    <a:cubicBezTo>
                      <a:pt x="4" y="0"/>
                      <a:pt x="0" y="4"/>
                      <a:pt x="0" y="8"/>
                    </a:cubicBezTo>
                    <a:cubicBezTo>
                      <a:pt x="0" y="13"/>
                      <a:pt x="4" y="16"/>
                      <a:pt x="8" y="16"/>
                    </a:cubicBezTo>
                    <a:cubicBezTo>
                      <a:pt x="12" y="16"/>
                      <a:pt x="16" y="13"/>
                      <a:pt x="16" y="8"/>
                    </a:cubicBezTo>
                    <a:cubicBezTo>
                      <a:pt x="16" y="4"/>
                      <a:pt x="12" y="0"/>
                      <a:pt x="8" y="0"/>
                    </a:cubicBezTo>
                    <a:close/>
                    <a:moveTo>
                      <a:pt x="8" y="12"/>
                    </a:moveTo>
                    <a:cubicBezTo>
                      <a:pt x="6" y="12"/>
                      <a:pt x="4" y="11"/>
                      <a:pt x="4" y="8"/>
                    </a:cubicBezTo>
                    <a:cubicBezTo>
                      <a:pt x="4" y="6"/>
                      <a:pt x="6" y="4"/>
                      <a:pt x="8" y="4"/>
                    </a:cubicBezTo>
                    <a:cubicBezTo>
                      <a:pt x="10" y="4"/>
                      <a:pt x="12" y="6"/>
                      <a:pt x="12" y="8"/>
                    </a:cubicBezTo>
                    <a:cubicBezTo>
                      <a:pt x="12" y="11"/>
                      <a:pt x="10" y="12"/>
                      <a:pt x="8" y="12"/>
                    </a:cubicBezTo>
                    <a:close/>
                  </a:path>
                </a:pathLst>
              </a:custGeom>
              <a:grpFill/>
              <a:ln w="12700">
                <a:noFill/>
                <a:round/>
              </a:ln>
            </p:spPr>
            <p:txBody>
              <a:bodyPr vert="horz" wrap="square" lIns="91440" tIns="45720" rIns="91440" bIns="45720" numCol="1" anchor="t" anchorCtr="0" compatLnSpc="1"/>
              <a:lstStyle/>
              <a:p>
                <a:endParaRPr lang="id-ID">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5" name="Group 62"/>
            <p:cNvGrpSpPr/>
            <p:nvPr/>
          </p:nvGrpSpPr>
          <p:grpSpPr>
            <a:xfrm>
              <a:off x="8673416" y="2497458"/>
              <a:ext cx="495300" cy="387351"/>
              <a:chOff x="7679267" y="2579052"/>
              <a:chExt cx="495300" cy="387351"/>
            </a:xfrm>
            <a:solidFill>
              <a:schemeClr val="accent3"/>
            </a:solidFill>
          </p:grpSpPr>
          <p:sp>
            <p:nvSpPr>
              <p:cNvPr id="20" name="Freeform 295"/>
              <p:cNvSpPr/>
              <p:nvPr/>
            </p:nvSpPr>
            <p:spPr bwMode="auto">
              <a:xfrm>
                <a:off x="7679267" y="2676419"/>
                <a:ext cx="495300" cy="289984"/>
              </a:xfrm>
              <a:custGeom>
                <a:avLst/>
                <a:gdLst/>
                <a:ahLst/>
                <a:cxnLst>
                  <a:cxn ang="0">
                    <a:pos x="37" y="96"/>
                  </a:cxn>
                  <a:cxn ang="0">
                    <a:pos x="37" y="96"/>
                  </a:cxn>
                  <a:cxn ang="0">
                    <a:pos x="38" y="96"/>
                  </a:cxn>
                  <a:cxn ang="0">
                    <a:pos x="39" y="96"/>
                  </a:cxn>
                  <a:cxn ang="0">
                    <a:pos x="82" y="84"/>
                  </a:cxn>
                  <a:cxn ang="0">
                    <a:pos x="125" y="96"/>
                  </a:cxn>
                  <a:cxn ang="0">
                    <a:pos x="126" y="96"/>
                  </a:cxn>
                  <a:cxn ang="0">
                    <a:pos x="127" y="96"/>
                  </a:cxn>
                  <a:cxn ang="0">
                    <a:pos x="127" y="96"/>
                  </a:cxn>
                  <a:cxn ang="0">
                    <a:pos x="163" y="74"/>
                  </a:cxn>
                  <a:cxn ang="0">
                    <a:pos x="164" y="71"/>
                  </a:cxn>
                  <a:cxn ang="0">
                    <a:pos x="144" y="1"/>
                  </a:cxn>
                  <a:cxn ang="0">
                    <a:pos x="143" y="0"/>
                  </a:cxn>
                  <a:cxn ang="0">
                    <a:pos x="141" y="0"/>
                  </a:cxn>
                  <a:cxn ang="0">
                    <a:pos x="121" y="11"/>
                  </a:cxn>
                  <a:cxn ang="0">
                    <a:pos x="120" y="14"/>
                  </a:cxn>
                  <a:cxn ang="0">
                    <a:pos x="123" y="15"/>
                  </a:cxn>
                  <a:cxn ang="0">
                    <a:pos x="141" y="5"/>
                  </a:cxn>
                  <a:cxn ang="0">
                    <a:pos x="160" y="71"/>
                  </a:cxn>
                  <a:cxn ang="0">
                    <a:pos x="128" y="91"/>
                  </a:cxn>
                  <a:cxn ang="0">
                    <a:pos x="120" y="30"/>
                  </a:cxn>
                  <a:cxn ang="0">
                    <a:pos x="118" y="28"/>
                  </a:cxn>
                  <a:cxn ang="0">
                    <a:pos x="116" y="30"/>
                  </a:cxn>
                  <a:cxn ang="0">
                    <a:pos x="124" y="91"/>
                  </a:cxn>
                  <a:cxn ang="0">
                    <a:pos x="84" y="80"/>
                  </a:cxn>
                  <a:cxn ang="0">
                    <a:pos x="84" y="70"/>
                  </a:cxn>
                  <a:cxn ang="0">
                    <a:pos x="82" y="68"/>
                  </a:cxn>
                  <a:cxn ang="0">
                    <a:pos x="80" y="70"/>
                  </a:cxn>
                  <a:cxn ang="0">
                    <a:pos x="80" y="80"/>
                  </a:cxn>
                  <a:cxn ang="0">
                    <a:pos x="40" y="91"/>
                  </a:cxn>
                  <a:cxn ang="0">
                    <a:pos x="48" y="30"/>
                  </a:cxn>
                  <a:cxn ang="0">
                    <a:pos x="46" y="28"/>
                  </a:cxn>
                  <a:cxn ang="0">
                    <a:pos x="44" y="30"/>
                  </a:cxn>
                  <a:cxn ang="0">
                    <a:pos x="36" y="91"/>
                  </a:cxn>
                  <a:cxn ang="0">
                    <a:pos x="4" y="71"/>
                  </a:cxn>
                  <a:cxn ang="0">
                    <a:pos x="23" y="5"/>
                  </a:cxn>
                  <a:cxn ang="0">
                    <a:pos x="41" y="15"/>
                  </a:cxn>
                  <a:cxn ang="0">
                    <a:pos x="44" y="14"/>
                  </a:cxn>
                  <a:cxn ang="0">
                    <a:pos x="43" y="11"/>
                  </a:cxn>
                  <a:cxn ang="0">
                    <a:pos x="23" y="0"/>
                  </a:cxn>
                  <a:cxn ang="0">
                    <a:pos x="21" y="0"/>
                  </a:cxn>
                  <a:cxn ang="0">
                    <a:pos x="20" y="1"/>
                  </a:cxn>
                  <a:cxn ang="0">
                    <a:pos x="0" y="71"/>
                  </a:cxn>
                  <a:cxn ang="0">
                    <a:pos x="1" y="74"/>
                  </a:cxn>
                  <a:cxn ang="0">
                    <a:pos x="37" y="96"/>
                  </a:cxn>
                </a:cxnLst>
                <a:rect l="0" t="0" r="r" b="b"/>
                <a:pathLst>
                  <a:path w="164" h="96">
                    <a:moveTo>
                      <a:pt x="37" y="96"/>
                    </a:moveTo>
                    <a:cubicBezTo>
                      <a:pt x="37" y="96"/>
                      <a:pt x="37" y="96"/>
                      <a:pt x="37" y="96"/>
                    </a:cubicBezTo>
                    <a:cubicBezTo>
                      <a:pt x="37" y="96"/>
                      <a:pt x="38" y="96"/>
                      <a:pt x="38" y="96"/>
                    </a:cubicBezTo>
                    <a:cubicBezTo>
                      <a:pt x="38" y="96"/>
                      <a:pt x="38" y="96"/>
                      <a:pt x="39" y="96"/>
                    </a:cubicBezTo>
                    <a:cubicBezTo>
                      <a:pt x="82" y="84"/>
                      <a:pt x="82" y="84"/>
                      <a:pt x="82" y="84"/>
                    </a:cubicBezTo>
                    <a:cubicBezTo>
                      <a:pt x="125" y="96"/>
                      <a:pt x="125" y="96"/>
                      <a:pt x="125" y="96"/>
                    </a:cubicBezTo>
                    <a:cubicBezTo>
                      <a:pt x="126" y="96"/>
                      <a:pt x="126" y="96"/>
                      <a:pt x="126" y="96"/>
                    </a:cubicBezTo>
                    <a:cubicBezTo>
                      <a:pt x="126" y="96"/>
                      <a:pt x="127" y="96"/>
                      <a:pt x="127" y="96"/>
                    </a:cubicBezTo>
                    <a:cubicBezTo>
                      <a:pt x="127" y="96"/>
                      <a:pt x="127" y="96"/>
                      <a:pt x="127" y="96"/>
                    </a:cubicBezTo>
                    <a:cubicBezTo>
                      <a:pt x="163" y="74"/>
                      <a:pt x="163" y="74"/>
                      <a:pt x="163" y="74"/>
                    </a:cubicBezTo>
                    <a:cubicBezTo>
                      <a:pt x="164" y="73"/>
                      <a:pt x="164" y="72"/>
                      <a:pt x="164" y="71"/>
                    </a:cubicBezTo>
                    <a:cubicBezTo>
                      <a:pt x="144" y="1"/>
                      <a:pt x="144" y="1"/>
                      <a:pt x="144" y="1"/>
                    </a:cubicBezTo>
                    <a:cubicBezTo>
                      <a:pt x="144" y="1"/>
                      <a:pt x="143" y="0"/>
                      <a:pt x="143" y="0"/>
                    </a:cubicBezTo>
                    <a:cubicBezTo>
                      <a:pt x="142" y="0"/>
                      <a:pt x="142" y="0"/>
                      <a:pt x="141" y="0"/>
                    </a:cubicBezTo>
                    <a:cubicBezTo>
                      <a:pt x="121" y="11"/>
                      <a:pt x="121" y="11"/>
                      <a:pt x="121" y="11"/>
                    </a:cubicBezTo>
                    <a:cubicBezTo>
                      <a:pt x="120" y="12"/>
                      <a:pt x="120" y="13"/>
                      <a:pt x="120" y="14"/>
                    </a:cubicBezTo>
                    <a:cubicBezTo>
                      <a:pt x="121" y="15"/>
                      <a:pt x="122" y="15"/>
                      <a:pt x="123" y="15"/>
                    </a:cubicBezTo>
                    <a:cubicBezTo>
                      <a:pt x="141" y="5"/>
                      <a:pt x="141" y="5"/>
                      <a:pt x="141" y="5"/>
                    </a:cubicBezTo>
                    <a:cubicBezTo>
                      <a:pt x="160" y="71"/>
                      <a:pt x="160" y="71"/>
                      <a:pt x="160" y="71"/>
                    </a:cubicBezTo>
                    <a:cubicBezTo>
                      <a:pt x="128" y="91"/>
                      <a:pt x="128" y="91"/>
                      <a:pt x="128" y="91"/>
                    </a:cubicBezTo>
                    <a:cubicBezTo>
                      <a:pt x="120" y="30"/>
                      <a:pt x="120" y="30"/>
                      <a:pt x="120" y="30"/>
                    </a:cubicBezTo>
                    <a:cubicBezTo>
                      <a:pt x="120" y="29"/>
                      <a:pt x="119" y="28"/>
                      <a:pt x="118" y="28"/>
                    </a:cubicBezTo>
                    <a:cubicBezTo>
                      <a:pt x="117" y="28"/>
                      <a:pt x="116" y="29"/>
                      <a:pt x="116" y="30"/>
                    </a:cubicBezTo>
                    <a:cubicBezTo>
                      <a:pt x="124" y="91"/>
                      <a:pt x="124" y="91"/>
                      <a:pt x="124" y="91"/>
                    </a:cubicBezTo>
                    <a:cubicBezTo>
                      <a:pt x="84" y="80"/>
                      <a:pt x="84" y="80"/>
                      <a:pt x="84" y="80"/>
                    </a:cubicBezTo>
                    <a:cubicBezTo>
                      <a:pt x="84" y="70"/>
                      <a:pt x="84" y="70"/>
                      <a:pt x="84" y="70"/>
                    </a:cubicBezTo>
                    <a:cubicBezTo>
                      <a:pt x="84" y="68"/>
                      <a:pt x="83" y="68"/>
                      <a:pt x="82" y="68"/>
                    </a:cubicBezTo>
                    <a:cubicBezTo>
                      <a:pt x="81" y="68"/>
                      <a:pt x="80" y="68"/>
                      <a:pt x="80" y="70"/>
                    </a:cubicBezTo>
                    <a:cubicBezTo>
                      <a:pt x="80" y="80"/>
                      <a:pt x="80" y="80"/>
                      <a:pt x="80" y="80"/>
                    </a:cubicBezTo>
                    <a:cubicBezTo>
                      <a:pt x="40" y="91"/>
                      <a:pt x="40" y="91"/>
                      <a:pt x="40" y="91"/>
                    </a:cubicBezTo>
                    <a:cubicBezTo>
                      <a:pt x="48" y="30"/>
                      <a:pt x="48" y="30"/>
                      <a:pt x="48" y="30"/>
                    </a:cubicBezTo>
                    <a:cubicBezTo>
                      <a:pt x="48" y="29"/>
                      <a:pt x="47" y="28"/>
                      <a:pt x="46" y="28"/>
                    </a:cubicBezTo>
                    <a:cubicBezTo>
                      <a:pt x="45" y="28"/>
                      <a:pt x="44" y="29"/>
                      <a:pt x="44" y="30"/>
                    </a:cubicBezTo>
                    <a:cubicBezTo>
                      <a:pt x="36" y="91"/>
                      <a:pt x="36" y="91"/>
                      <a:pt x="36" y="91"/>
                    </a:cubicBezTo>
                    <a:cubicBezTo>
                      <a:pt x="4" y="71"/>
                      <a:pt x="4" y="71"/>
                      <a:pt x="4" y="71"/>
                    </a:cubicBezTo>
                    <a:cubicBezTo>
                      <a:pt x="23" y="5"/>
                      <a:pt x="23" y="5"/>
                      <a:pt x="23" y="5"/>
                    </a:cubicBezTo>
                    <a:cubicBezTo>
                      <a:pt x="41" y="15"/>
                      <a:pt x="41" y="15"/>
                      <a:pt x="41" y="15"/>
                    </a:cubicBezTo>
                    <a:cubicBezTo>
                      <a:pt x="42" y="15"/>
                      <a:pt x="43" y="15"/>
                      <a:pt x="44" y="14"/>
                    </a:cubicBezTo>
                    <a:cubicBezTo>
                      <a:pt x="44" y="13"/>
                      <a:pt x="44" y="12"/>
                      <a:pt x="43" y="11"/>
                    </a:cubicBezTo>
                    <a:cubicBezTo>
                      <a:pt x="23" y="0"/>
                      <a:pt x="23" y="0"/>
                      <a:pt x="23" y="0"/>
                    </a:cubicBezTo>
                    <a:cubicBezTo>
                      <a:pt x="22" y="0"/>
                      <a:pt x="22" y="0"/>
                      <a:pt x="21" y="0"/>
                    </a:cubicBezTo>
                    <a:cubicBezTo>
                      <a:pt x="21" y="0"/>
                      <a:pt x="20" y="1"/>
                      <a:pt x="20" y="1"/>
                    </a:cubicBezTo>
                    <a:cubicBezTo>
                      <a:pt x="0" y="71"/>
                      <a:pt x="0" y="71"/>
                      <a:pt x="0" y="71"/>
                    </a:cubicBezTo>
                    <a:cubicBezTo>
                      <a:pt x="0" y="72"/>
                      <a:pt x="0" y="73"/>
                      <a:pt x="1" y="74"/>
                    </a:cubicBezTo>
                    <a:lnTo>
                      <a:pt x="37" y="96"/>
                    </a:lnTo>
                    <a:close/>
                  </a:path>
                </a:pathLst>
              </a:custGeom>
              <a:grpFill/>
              <a:ln w="12700">
                <a:noFill/>
                <a:round/>
              </a:ln>
            </p:spPr>
            <p:txBody>
              <a:bodyPr vert="horz" wrap="square" lIns="91440" tIns="45720" rIns="91440" bIns="45720" numCol="1" anchor="t" anchorCtr="0" compatLnSpc="1"/>
              <a:lstStyle/>
              <a:p>
                <a:endParaRPr lang="id-ID">
                  <a:solidFill>
                    <a:srgbClr val="FFFFFF"/>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1" name="Freeform 296"/>
              <p:cNvSpPr>
                <a:spLocks noEditPoints="1"/>
              </p:cNvSpPr>
              <p:nvPr/>
            </p:nvSpPr>
            <p:spPr bwMode="auto">
              <a:xfrm>
                <a:off x="7823200" y="2579052"/>
                <a:ext cx="205317" cy="285751"/>
              </a:xfrm>
              <a:custGeom>
                <a:avLst/>
                <a:gdLst/>
                <a:ahLst/>
                <a:cxnLst>
                  <a:cxn ang="0">
                    <a:pos x="33" y="93"/>
                  </a:cxn>
                  <a:cxn ang="0">
                    <a:pos x="34" y="94"/>
                  </a:cxn>
                  <a:cxn ang="0">
                    <a:pos x="35" y="93"/>
                  </a:cxn>
                  <a:cxn ang="0">
                    <a:pos x="68" y="34"/>
                  </a:cxn>
                  <a:cxn ang="0">
                    <a:pos x="34" y="0"/>
                  </a:cxn>
                  <a:cxn ang="0">
                    <a:pos x="0" y="34"/>
                  </a:cxn>
                  <a:cxn ang="0">
                    <a:pos x="33" y="93"/>
                  </a:cxn>
                  <a:cxn ang="0">
                    <a:pos x="34" y="4"/>
                  </a:cxn>
                  <a:cxn ang="0">
                    <a:pos x="64" y="34"/>
                  </a:cxn>
                  <a:cxn ang="0">
                    <a:pos x="34" y="89"/>
                  </a:cxn>
                  <a:cxn ang="0">
                    <a:pos x="4" y="34"/>
                  </a:cxn>
                  <a:cxn ang="0">
                    <a:pos x="34" y="4"/>
                  </a:cxn>
                </a:cxnLst>
                <a:rect l="0" t="0" r="r" b="b"/>
                <a:pathLst>
                  <a:path w="68" h="94">
                    <a:moveTo>
                      <a:pt x="33" y="93"/>
                    </a:moveTo>
                    <a:cubicBezTo>
                      <a:pt x="33" y="94"/>
                      <a:pt x="34" y="94"/>
                      <a:pt x="34" y="94"/>
                    </a:cubicBezTo>
                    <a:cubicBezTo>
                      <a:pt x="34" y="94"/>
                      <a:pt x="35" y="94"/>
                      <a:pt x="35" y="93"/>
                    </a:cubicBezTo>
                    <a:cubicBezTo>
                      <a:pt x="37" y="92"/>
                      <a:pt x="68" y="64"/>
                      <a:pt x="68" y="34"/>
                    </a:cubicBezTo>
                    <a:cubicBezTo>
                      <a:pt x="68" y="15"/>
                      <a:pt x="53" y="0"/>
                      <a:pt x="34" y="0"/>
                    </a:cubicBezTo>
                    <a:cubicBezTo>
                      <a:pt x="15" y="0"/>
                      <a:pt x="0" y="15"/>
                      <a:pt x="0" y="34"/>
                    </a:cubicBezTo>
                    <a:cubicBezTo>
                      <a:pt x="0" y="63"/>
                      <a:pt x="31" y="92"/>
                      <a:pt x="33" y="93"/>
                    </a:cubicBezTo>
                    <a:close/>
                    <a:moveTo>
                      <a:pt x="34" y="4"/>
                    </a:moveTo>
                    <a:cubicBezTo>
                      <a:pt x="51" y="4"/>
                      <a:pt x="64" y="17"/>
                      <a:pt x="64" y="34"/>
                    </a:cubicBezTo>
                    <a:cubicBezTo>
                      <a:pt x="64" y="58"/>
                      <a:pt x="40" y="83"/>
                      <a:pt x="34" y="89"/>
                    </a:cubicBezTo>
                    <a:cubicBezTo>
                      <a:pt x="28" y="83"/>
                      <a:pt x="4" y="58"/>
                      <a:pt x="4" y="34"/>
                    </a:cubicBezTo>
                    <a:cubicBezTo>
                      <a:pt x="4" y="17"/>
                      <a:pt x="17" y="4"/>
                      <a:pt x="34" y="4"/>
                    </a:cubicBezTo>
                    <a:close/>
                  </a:path>
                </a:pathLst>
              </a:custGeom>
              <a:grpFill/>
              <a:ln w="12700">
                <a:noFill/>
                <a:round/>
              </a:ln>
            </p:spPr>
            <p:txBody>
              <a:bodyPr vert="horz" wrap="square" lIns="91440" tIns="45720" rIns="91440" bIns="45720" numCol="1" anchor="t" anchorCtr="0" compatLnSpc="1"/>
              <a:lstStyle/>
              <a:p>
                <a:endParaRPr lang="id-ID">
                  <a:solidFill>
                    <a:srgbClr val="FFFFFF"/>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22" name="Freeform 297"/>
              <p:cNvSpPr>
                <a:spLocks noEditPoints="1"/>
              </p:cNvSpPr>
              <p:nvPr/>
            </p:nvSpPr>
            <p:spPr bwMode="auto">
              <a:xfrm>
                <a:off x="7871883" y="2627731"/>
                <a:ext cx="110067" cy="110067"/>
              </a:xfrm>
              <a:custGeom>
                <a:avLst/>
                <a:gdLst/>
                <a:ahLst/>
                <a:cxnLst>
                  <a:cxn ang="0">
                    <a:pos x="36" y="18"/>
                  </a:cxn>
                  <a:cxn ang="0">
                    <a:pos x="18" y="0"/>
                  </a:cxn>
                  <a:cxn ang="0">
                    <a:pos x="0" y="18"/>
                  </a:cxn>
                  <a:cxn ang="0">
                    <a:pos x="18" y="36"/>
                  </a:cxn>
                  <a:cxn ang="0">
                    <a:pos x="36" y="18"/>
                  </a:cxn>
                  <a:cxn ang="0">
                    <a:pos x="18" y="32"/>
                  </a:cxn>
                  <a:cxn ang="0">
                    <a:pos x="4" y="18"/>
                  </a:cxn>
                  <a:cxn ang="0">
                    <a:pos x="18" y="4"/>
                  </a:cxn>
                  <a:cxn ang="0">
                    <a:pos x="32" y="18"/>
                  </a:cxn>
                  <a:cxn ang="0">
                    <a:pos x="18" y="32"/>
                  </a:cxn>
                </a:cxnLst>
                <a:rect l="0" t="0" r="r" b="b"/>
                <a:pathLst>
                  <a:path w="36" h="36">
                    <a:moveTo>
                      <a:pt x="36" y="18"/>
                    </a:moveTo>
                    <a:cubicBezTo>
                      <a:pt x="36" y="8"/>
                      <a:pt x="28" y="0"/>
                      <a:pt x="18" y="0"/>
                    </a:cubicBezTo>
                    <a:cubicBezTo>
                      <a:pt x="8" y="0"/>
                      <a:pt x="0" y="8"/>
                      <a:pt x="0" y="18"/>
                    </a:cubicBezTo>
                    <a:cubicBezTo>
                      <a:pt x="0" y="28"/>
                      <a:pt x="8" y="36"/>
                      <a:pt x="18" y="36"/>
                    </a:cubicBezTo>
                    <a:cubicBezTo>
                      <a:pt x="28" y="36"/>
                      <a:pt x="36" y="28"/>
                      <a:pt x="36" y="18"/>
                    </a:cubicBezTo>
                    <a:close/>
                    <a:moveTo>
                      <a:pt x="18" y="32"/>
                    </a:moveTo>
                    <a:cubicBezTo>
                      <a:pt x="10" y="32"/>
                      <a:pt x="4" y="26"/>
                      <a:pt x="4" y="18"/>
                    </a:cubicBezTo>
                    <a:cubicBezTo>
                      <a:pt x="4" y="10"/>
                      <a:pt x="10" y="4"/>
                      <a:pt x="18" y="4"/>
                    </a:cubicBezTo>
                    <a:cubicBezTo>
                      <a:pt x="26" y="4"/>
                      <a:pt x="32" y="10"/>
                      <a:pt x="32" y="18"/>
                    </a:cubicBezTo>
                    <a:cubicBezTo>
                      <a:pt x="32" y="26"/>
                      <a:pt x="26" y="32"/>
                      <a:pt x="18" y="32"/>
                    </a:cubicBezTo>
                    <a:close/>
                  </a:path>
                </a:pathLst>
              </a:custGeom>
              <a:grpFill/>
              <a:ln w="12700">
                <a:noFill/>
                <a:round/>
              </a:ln>
            </p:spPr>
            <p:txBody>
              <a:bodyPr vert="horz" wrap="square" lIns="91440" tIns="45720" rIns="91440" bIns="45720" numCol="1" anchor="t" anchorCtr="0" compatLnSpc="1"/>
              <a:lstStyle/>
              <a:p>
                <a:endParaRPr lang="id-ID">
                  <a:solidFill>
                    <a:srgbClr val="FFFFFF"/>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nvGrpSpPr>
            <p:cNvPr id="16" name="Group 70"/>
            <p:cNvGrpSpPr/>
            <p:nvPr/>
          </p:nvGrpSpPr>
          <p:grpSpPr>
            <a:xfrm>
              <a:off x="5245766" y="2497449"/>
              <a:ext cx="389619" cy="391587"/>
              <a:chOff x="774587" y="2877266"/>
              <a:chExt cx="292214" cy="293691"/>
            </a:xfrm>
            <a:solidFill>
              <a:schemeClr val="accent5"/>
            </a:solidFill>
          </p:grpSpPr>
          <p:sp>
            <p:nvSpPr>
              <p:cNvPr id="17" name="Freeform 309"/>
              <p:cNvSpPr/>
              <p:nvPr/>
            </p:nvSpPr>
            <p:spPr bwMode="auto">
              <a:xfrm>
                <a:off x="774587" y="2877266"/>
                <a:ext cx="138113" cy="138113"/>
              </a:xfrm>
              <a:custGeom>
                <a:avLst/>
                <a:gdLst/>
                <a:ahLst/>
                <a:cxnLst>
                  <a:cxn ang="0">
                    <a:pos x="4" y="24"/>
                  </a:cxn>
                  <a:cxn ang="0">
                    <a:pos x="4" y="34"/>
                  </a:cxn>
                  <a:cxn ang="0">
                    <a:pos x="30" y="60"/>
                  </a:cxn>
                  <a:cxn ang="0">
                    <a:pos x="31" y="61"/>
                  </a:cxn>
                  <a:cxn ang="0">
                    <a:pos x="33" y="60"/>
                  </a:cxn>
                  <a:cxn ang="0">
                    <a:pos x="33" y="57"/>
                  </a:cxn>
                  <a:cxn ang="0">
                    <a:pos x="26" y="51"/>
                  </a:cxn>
                  <a:cxn ang="0">
                    <a:pos x="32" y="44"/>
                  </a:cxn>
                  <a:cxn ang="0">
                    <a:pos x="32" y="42"/>
                  </a:cxn>
                  <a:cxn ang="0">
                    <a:pos x="30" y="42"/>
                  </a:cxn>
                  <a:cxn ang="0">
                    <a:pos x="23" y="48"/>
                  </a:cxn>
                  <a:cxn ang="0">
                    <a:pos x="14" y="39"/>
                  </a:cxn>
                  <a:cxn ang="0">
                    <a:pos x="28" y="24"/>
                  </a:cxn>
                  <a:cxn ang="0">
                    <a:pos x="28" y="22"/>
                  </a:cxn>
                  <a:cxn ang="0">
                    <a:pos x="26" y="22"/>
                  </a:cxn>
                  <a:cxn ang="0">
                    <a:pos x="11" y="36"/>
                  </a:cxn>
                  <a:cxn ang="0">
                    <a:pos x="6" y="32"/>
                  </a:cxn>
                  <a:cxn ang="0">
                    <a:pos x="6" y="26"/>
                  </a:cxn>
                  <a:cxn ang="0">
                    <a:pos x="26" y="6"/>
                  </a:cxn>
                  <a:cxn ang="0">
                    <a:pos x="31" y="6"/>
                  </a:cxn>
                  <a:cxn ang="0">
                    <a:pos x="57" y="33"/>
                  </a:cxn>
                  <a:cxn ang="0">
                    <a:pos x="60" y="33"/>
                  </a:cxn>
                  <a:cxn ang="0">
                    <a:pos x="60" y="30"/>
                  </a:cxn>
                  <a:cxn ang="0">
                    <a:pos x="34" y="4"/>
                  </a:cxn>
                  <a:cxn ang="0">
                    <a:pos x="24" y="4"/>
                  </a:cxn>
                  <a:cxn ang="0">
                    <a:pos x="4" y="24"/>
                  </a:cxn>
                </a:cxnLst>
                <a:rect l="0" t="0" r="r" b="b"/>
                <a:pathLst>
                  <a:path w="61" h="61">
                    <a:moveTo>
                      <a:pt x="4" y="24"/>
                    </a:moveTo>
                    <a:cubicBezTo>
                      <a:pt x="0" y="27"/>
                      <a:pt x="1" y="32"/>
                      <a:pt x="4" y="34"/>
                    </a:cubicBezTo>
                    <a:cubicBezTo>
                      <a:pt x="4" y="35"/>
                      <a:pt x="15" y="45"/>
                      <a:pt x="30" y="60"/>
                    </a:cubicBezTo>
                    <a:cubicBezTo>
                      <a:pt x="30" y="61"/>
                      <a:pt x="31" y="61"/>
                      <a:pt x="31" y="61"/>
                    </a:cubicBezTo>
                    <a:cubicBezTo>
                      <a:pt x="32" y="61"/>
                      <a:pt x="32" y="61"/>
                      <a:pt x="33" y="60"/>
                    </a:cubicBezTo>
                    <a:cubicBezTo>
                      <a:pt x="33" y="59"/>
                      <a:pt x="33" y="58"/>
                      <a:pt x="33" y="57"/>
                    </a:cubicBezTo>
                    <a:cubicBezTo>
                      <a:pt x="30" y="55"/>
                      <a:pt x="28" y="53"/>
                      <a:pt x="26" y="51"/>
                    </a:cubicBezTo>
                    <a:cubicBezTo>
                      <a:pt x="32" y="44"/>
                      <a:pt x="32" y="44"/>
                      <a:pt x="32" y="44"/>
                    </a:cubicBezTo>
                    <a:cubicBezTo>
                      <a:pt x="33" y="44"/>
                      <a:pt x="33" y="42"/>
                      <a:pt x="32" y="42"/>
                    </a:cubicBezTo>
                    <a:cubicBezTo>
                      <a:pt x="32" y="41"/>
                      <a:pt x="30" y="41"/>
                      <a:pt x="30" y="42"/>
                    </a:cubicBezTo>
                    <a:cubicBezTo>
                      <a:pt x="23" y="48"/>
                      <a:pt x="23" y="48"/>
                      <a:pt x="23" y="48"/>
                    </a:cubicBezTo>
                    <a:cubicBezTo>
                      <a:pt x="20" y="44"/>
                      <a:pt x="17" y="41"/>
                      <a:pt x="14" y="39"/>
                    </a:cubicBezTo>
                    <a:cubicBezTo>
                      <a:pt x="28" y="24"/>
                      <a:pt x="28" y="24"/>
                      <a:pt x="28" y="24"/>
                    </a:cubicBezTo>
                    <a:cubicBezTo>
                      <a:pt x="29" y="24"/>
                      <a:pt x="29" y="22"/>
                      <a:pt x="28" y="22"/>
                    </a:cubicBezTo>
                    <a:cubicBezTo>
                      <a:pt x="28" y="21"/>
                      <a:pt x="26" y="21"/>
                      <a:pt x="26" y="22"/>
                    </a:cubicBezTo>
                    <a:cubicBezTo>
                      <a:pt x="11" y="36"/>
                      <a:pt x="11" y="36"/>
                      <a:pt x="11" y="36"/>
                    </a:cubicBezTo>
                    <a:cubicBezTo>
                      <a:pt x="8" y="33"/>
                      <a:pt x="6" y="32"/>
                      <a:pt x="6" y="32"/>
                    </a:cubicBezTo>
                    <a:cubicBezTo>
                      <a:pt x="6" y="31"/>
                      <a:pt x="4" y="28"/>
                      <a:pt x="6" y="26"/>
                    </a:cubicBezTo>
                    <a:cubicBezTo>
                      <a:pt x="26" y="6"/>
                      <a:pt x="26" y="6"/>
                      <a:pt x="26" y="6"/>
                    </a:cubicBezTo>
                    <a:cubicBezTo>
                      <a:pt x="27" y="6"/>
                      <a:pt x="29" y="4"/>
                      <a:pt x="31" y="6"/>
                    </a:cubicBezTo>
                    <a:cubicBezTo>
                      <a:pt x="32" y="6"/>
                      <a:pt x="42" y="18"/>
                      <a:pt x="57" y="33"/>
                    </a:cubicBezTo>
                    <a:cubicBezTo>
                      <a:pt x="58" y="34"/>
                      <a:pt x="59" y="34"/>
                      <a:pt x="60" y="33"/>
                    </a:cubicBezTo>
                    <a:cubicBezTo>
                      <a:pt x="61" y="33"/>
                      <a:pt x="61" y="31"/>
                      <a:pt x="60" y="30"/>
                    </a:cubicBezTo>
                    <a:cubicBezTo>
                      <a:pt x="45" y="15"/>
                      <a:pt x="35" y="4"/>
                      <a:pt x="34" y="4"/>
                    </a:cubicBezTo>
                    <a:cubicBezTo>
                      <a:pt x="31" y="0"/>
                      <a:pt x="26" y="1"/>
                      <a:pt x="24" y="4"/>
                    </a:cubicBezTo>
                    <a:lnTo>
                      <a:pt x="4" y="24"/>
                    </a:lnTo>
                    <a:close/>
                  </a:path>
                </a:pathLst>
              </a:custGeom>
              <a:grpFill/>
              <a:ln w="12700">
                <a:noFill/>
                <a:round/>
              </a:ln>
            </p:spPr>
            <p:txBody>
              <a:bodyPr vert="horz" wrap="square" lIns="91440" tIns="45720" rIns="91440" bIns="45720" numCol="1" anchor="t" anchorCtr="0" compatLnSpc="1"/>
              <a:lstStyle/>
              <a:p>
                <a:endParaRPr lang="id-ID">
                  <a:solidFill>
                    <a:srgbClr val="FFFFFF"/>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18" name="Freeform 310"/>
              <p:cNvSpPr/>
              <p:nvPr/>
            </p:nvSpPr>
            <p:spPr bwMode="auto">
              <a:xfrm>
                <a:off x="931749" y="3036019"/>
                <a:ext cx="134938" cy="134938"/>
              </a:xfrm>
              <a:custGeom>
                <a:avLst/>
                <a:gdLst/>
                <a:ahLst/>
                <a:cxnLst>
                  <a:cxn ang="0">
                    <a:pos x="19" y="28"/>
                  </a:cxn>
                  <a:cxn ang="0">
                    <a:pos x="17" y="28"/>
                  </a:cxn>
                  <a:cxn ang="0">
                    <a:pos x="10" y="34"/>
                  </a:cxn>
                  <a:cxn ang="0">
                    <a:pos x="4" y="28"/>
                  </a:cxn>
                  <a:cxn ang="0">
                    <a:pos x="1" y="28"/>
                  </a:cxn>
                  <a:cxn ang="0">
                    <a:pos x="1" y="31"/>
                  </a:cxn>
                  <a:cxn ang="0">
                    <a:pos x="27" y="57"/>
                  </a:cxn>
                  <a:cxn ang="0">
                    <a:pos x="32" y="59"/>
                  </a:cxn>
                  <a:cxn ang="0">
                    <a:pos x="32" y="59"/>
                  </a:cxn>
                  <a:cxn ang="0">
                    <a:pos x="37" y="57"/>
                  </a:cxn>
                  <a:cxn ang="0">
                    <a:pos x="57" y="36"/>
                  </a:cxn>
                  <a:cxn ang="0">
                    <a:pos x="58" y="27"/>
                  </a:cxn>
                  <a:cxn ang="0">
                    <a:pos x="31" y="0"/>
                  </a:cxn>
                  <a:cxn ang="0">
                    <a:pos x="28" y="0"/>
                  </a:cxn>
                  <a:cxn ang="0">
                    <a:pos x="28" y="3"/>
                  </a:cxn>
                  <a:cxn ang="0">
                    <a:pos x="55" y="30"/>
                  </a:cxn>
                  <a:cxn ang="0">
                    <a:pos x="55" y="34"/>
                  </a:cxn>
                  <a:cxn ang="0">
                    <a:pos x="35" y="54"/>
                  </a:cxn>
                  <a:cxn ang="0">
                    <a:pos x="32" y="55"/>
                  </a:cxn>
                  <a:cxn ang="0">
                    <a:pos x="32" y="55"/>
                  </a:cxn>
                  <a:cxn ang="0">
                    <a:pos x="29" y="54"/>
                  </a:cxn>
                  <a:cxn ang="0">
                    <a:pos x="25" y="49"/>
                  </a:cxn>
                  <a:cxn ang="0">
                    <a:pos x="39" y="34"/>
                  </a:cxn>
                  <a:cxn ang="0">
                    <a:pos x="39" y="32"/>
                  </a:cxn>
                  <a:cxn ang="0">
                    <a:pos x="37" y="32"/>
                  </a:cxn>
                  <a:cxn ang="0">
                    <a:pos x="22" y="46"/>
                  </a:cxn>
                  <a:cxn ang="0">
                    <a:pos x="13" y="37"/>
                  </a:cxn>
                  <a:cxn ang="0">
                    <a:pos x="19" y="30"/>
                  </a:cxn>
                  <a:cxn ang="0">
                    <a:pos x="19" y="28"/>
                  </a:cxn>
                </a:cxnLst>
                <a:rect l="0" t="0" r="r" b="b"/>
                <a:pathLst>
                  <a:path w="60" h="59">
                    <a:moveTo>
                      <a:pt x="19" y="28"/>
                    </a:moveTo>
                    <a:cubicBezTo>
                      <a:pt x="19" y="27"/>
                      <a:pt x="17" y="27"/>
                      <a:pt x="17" y="28"/>
                    </a:cubicBezTo>
                    <a:cubicBezTo>
                      <a:pt x="10" y="34"/>
                      <a:pt x="10" y="34"/>
                      <a:pt x="10" y="34"/>
                    </a:cubicBezTo>
                    <a:cubicBezTo>
                      <a:pt x="8" y="32"/>
                      <a:pt x="6" y="30"/>
                      <a:pt x="4" y="28"/>
                    </a:cubicBezTo>
                    <a:cubicBezTo>
                      <a:pt x="3" y="27"/>
                      <a:pt x="2" y="27"/>
                      <a:pt x="1" y="28"/>
                    </a:cubicBezTo>
                    <a:cubicBezTo>
                      <a:pt x="0" y="29"/>
                      <a:pt x="0" y="30"/>
                      <a:pt x="1" y="31"/>
                    </a:cubicBezTo>
                    <a:cubicBezTo>
                      <a:pt x="16" y="45"/>
                      <a:pt x="26" y="56"/>
                      <a:pt x="27" y="57"/>
                    </a:cubicBezTo>
                    <a:cubicBezTo>
                      <a:pt x="28" y="58"/>
                      <a:pt x="30" y="59"/>
                      <a:pt x="32" y="59"/>
                    </a:cubicBezTo>
                    <a:cubicBezTo>
                      <a:pt x="32" y="59"/>
                      <a:pt x="32" y="59"/>
                      <a:pt x="32" y="59"/>
                    </a:cubicBezTo>
                    <a:cubicBezTo>
                      <a:pt x="34" y="59"/>
                      <a:pt x="36" y="58"/>
                      <a:pt x="37" y="57"/>
                    </a:cubicBezTo>
                    <a:cubicBezTo>
                      <a:pt x="57" y="36"/>
                      <a:pt x="57" y="36"/>
                      <a:pt x="57" y="36"/>
                    </a:cubicBezTo>
                    <a:cubicBezTo>
                      <a:pt x="60" y="34"/>
                      <a:pt x="60" y="30"/>
                      <a:pt x="58" y="27"/>
                    </a:cubicBezTo>
                    <a:cubicBezTo>
                      <a:pt x="31" y="0"/>
                      <a:pt x="31" y="0"/>
                      <a:pt x="31" y="0"/>
                    </a:cubicBezTo>
                    <a:cubicBezTo>
                      <a:pt x="30" y="0"/>
                      <a:pt x="29" y="0"/>
                      <a:pt x="28" y="0"/>
                    </a:cubicBezTo>
                    <a:cubicBezTo>
                      <a:pt x="27" y="1"/>
                      <a:pt x="27" y="3"/>
                      <a:pt x="28" y="3"/>
                    </a:cubicBezTo>
                    <a:cubicBezTo>
                      <a:pt x="55" y="30"/>
                      <a:pt x="55" y="30"/>
                      <a:pt x="55" y="30"/>
                    </a:cubicBezTo>
                    <a:cubicBezTo>
                      <a:pt x="56" y="31"/>
                      <a:pt x="56" y="33"/>
                      <a:pt x="55" y="34"/>
                    </a:cubicBezTo>
                    <a:cubicBezTo>
                      <a:pt x="35" y="54"/>
                      <a:pt x="35" y="54"/>
                      <a:pt x="35" y="54"/>
                    </a:cubicBezTo>
                    <a:cubicBezTo>
                      <a:pt x="34" y="54"/>
                      <a:pt x="33" y="55"/>
                      <a:pt x="32" y="55"/>
                    </a:cubicBezTo>
                    <a:cubicBezTo>
                      <a:pt x="32" y="55"/>
                      <a:pt x="32" y="55"/>
                      <a:pt x="32" y="55"/>
                    </a:cubicBezTo>
                    <a:cubicBezTo>
                      <a:pt x="31" y="55"/>
                      <a:pt x="30" y="55"/>
                      <a:pt x="29" y="54"/>
                    </a:cubicBezTo>
                    <a:cubicBezTo>
                      <a:pt x="29" y="54"/>
                      <a:pt x="28" y="52"/>
                      <a:pt x="25" y="49"/>
                    </a:cubicBezTo>
                    <a:cubicBezTo>
                      <a:pt x="39" y="34"/>
                      <a:pt x="39" y="34"/>
                      <a:pt x="39" y="34"/>
                    </a:cubicBezTo>
                    <a:cubicBezTo>
                      <a:pt x="40" y="34"/>
                      <a:pt x="40" y="32"/>
                      <a:pt x="39" y="32"/>
                    </a:cubicBezTo>
                    <a:cubicBezTo>
                      <a:pt x="39" y="31"/>
                      <a:pt x="37" y="31"/>
                      <a:pt x="37" y="32"/>
                    </a:cubicBezTo>
                    <a:cubicBezTo>
                      <a:pt x="22" y="46"/>
                      <a:pt x="22" y="46"/>
                      <a:pt x="22" y="46"/>
                    </a:cubicBezTo>
                    <a:cubicBezTo>
                      <a:pt x="20" y="44"/>
                      <a:pt x="17" y="40"/>
                      <a:pt x="13" y="37"/>
                    </a:cubicBezTo>
                    <a:cubicBezTo>
                      <a:pt x="19" y="30"/>
                      <a:pt x="19" y="30"/>
                      <a:pt x="19" y="30"/>
                    </a:cubicBezTo>
                    <a:cubicBezTo>
                      <a:pt x="20" y="30"/>
                      <a:pt x="20" y="28"/>
                      <a:pt x="19" y="28"/>
                    </a:cubicBezTo>
                    <a:close/>
                  </a:path>
                </a:pathLst>
              </a:custGeom>
              <a:grpFill/>
              <a:ln w="12700">
                <a:noFill/>
                <a:round/>
              </a:ln>
            </p:spPr>
            <p:txBody>
              <a:bodyPr vert="horz" wrap="square" lIns="91440" tIns="45720" rIns="91440" bIns="45720" numCol="1" anchor="t" anchorCtr="0" compatLnSpc="1"/>
              <a:lstStyle/>
              <a:p>
                <a:endParaRPr lang="id-ID">
                  <a:solidFill>
                    <a:srgbClr val="FFFFFF"/>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19" name="Freeform 311"/>
              <p:cNvSpPr>
                <a:spLocks noEditPoints="1"/>
              </p:cNvSpPr>
              <p:nvPr/>
            </p:nvSpPr>
            <p:spPr bwMode="auto">
              <a:xfrm>
                <a:off x="776288" y="2880440"/>
                <a:ext cx="290513" cy="290513"/>
              </a:xfrm>
              <a:custGeom>
                <a:avLst/>
                <a:gdLst/>
                <a:ahLst/>
                <a:cxnLst>
                  <a:cxn ang="0">
                    <a:pos x="1" y="127"/>
                  </a:cxn>
                  <a:cxn ang="0">
                    <a:pos x="2" y="128"/>
                  </a:cxn>
                  <a:cxn ang="0">
                    <a:pos x="3" y="128"/>
                  </a:cxn>
                  <a:cxn ang="0">
                    <a:pos x="43" y="116"/>
                  </a:cxn>
                  <a:cxn ang="0">
                    <a:pos x="43" y="115"/>
                  </a:cxn>
                  <a:cxn ang="0">
                    <a:pos x="112" y="47"/>
                  </a:cxn>
                  <a:cxn ang="0">
                    <a:pos x="112" y="46"/>
                  </a:cxn>
                  <a:cxn ang="0">
                    <a:pos x="127" y="32"/>
                  </a:cxn>
                  <a:cxn ang="0">
                    <a:pos x="128" y="27"/>
                  </a:cxn>
                  <a:cxn ang="0">
                    <a:pos x="127" y="23"/>
                  </a:cxn>
                  <a:cxn ang="0">
                    <a:pos x="106" y="2"/>
                  </a:cxn>
                  <a:cxn ang="0">
                    <a:pos x="97" y="2"/>
                  </a:cxn>
                  <a:cxn ang="0">
                    <a:pos x="82" y="17"/>
                  </a:cxn>
                  <a:cxn ang="0">
                    <a:pos x="82" y="17"/>
                  </a:cxn>
                  <a:cxn ang="0">
                    <a:pos x="13" y="86"/>
                  </a:cxn>
                  <a:cxn ang="0">
                    <a:pos x="13" y="86"/>
                  </a:cxn>
                  <a:cxn ang="0">
                    <a:pos x="0" y="125"/>
                  </a:cxn>
                  <a:cxn ang="0">
                    <a:pos x="1" y="127"/>
                  </a:cxn>
                  <a:cxn ang="0">
                    <a:pos x="83" y="21"/>
                  </a:cxn>
                  <a:cxn ang="0">
                    <a:pos x="88" y="25"/>
                  </a:cxn>
                  <a:cxn ang="0">
                    <a:pos x="26" y="88"/>
                  </a:cxn>
                  <a:cxn ang="0">
                    <a:pos x="19" y="86"/>
                  </a:cxn>
                  <a:cxn ang="0">
                    <a:pos x="83" y="21"/>
                  </a:cxn>
                  <a:cxn ang="0">
                    <a:pos x="28" y="91"/>
                  </a:cxn>
                  <a:cxn ang="0">
                    <a:pos x="90" y="28"/>
                  </a:cxn>
                  <a:cxn ang="0">
                    <a:pos x="100" y="38"/>
                  </a:cxn>
                  <a:cxn ang="0">
                    <a:pos x="37" y="100"/>
                  </a:cxn>
                  <a:cxn ang="0">
                    <a:pos x="28" y="100"/>
                  </a:cxn>
                  <a:cxn ang="0">
                    <a:pos x="28" y="91"/>
                  </a:cxn>
                  <a:cxn ang="0">
                    <a:pos x="108" y="45"/>
                  </a:cxn>
                  <a:cxn ang="0">
                    <a:pos x="43" y="111"/>
                  </a:cxn>
                  <a:cxn ang="0">
                    <a:pos x="40" y="103"/>
                  </a:cxn>
                  <a:cxn ang="0">
                    <a:pos x="103" y="41"/>
                  </a:cxn>
                  <a:cxn ang="0">
                    <a:pos x="108" y="45"/>
                  </a:cxn>
                  <a:cxn ang="0">
                    <a:pos x="16" y="89"/>
                  </a:cxn>
                  <a:cxn ang="0">
                    <a:pos x="24" y="91"/>
                  </a:cxn>
                  <a:cxn ang="0">
                    <a:pos x="24" y="102"/>
                  </a:cxn>
                  <a:cxn ang="0">
                    <a:pos x="26" y="104"/>
                  </a:cxn>
                  <a:cxn ang="0">
                    <a:pos x="36" y="104"/>
                  </a:cxn>
                  <a:cxn ang="0">
                    <a:pos x="39" y="113"/>
                  </a:cxn>
                  <a:cxn ang="0">
                    <a:pos x="5" y="123"/>
                  </a:cxn>
                  <a:cxn ang="0">
                    <a:pos x="16" y="89"/>
                  </a:cxn>
                  <a:cxn ang="0">
                    <a:pos x="100" y="5"/>
                  </a:cxn>
                  <a:cxn ang="0">
                    <a:pos x="103" y="5"/>
                  </a:cxn>
                  <a:cxn ang="0">
                    <a:pos x="124" y="26"/>
                  </a:cxn>
                  <a:cxn ang="0">
                    <a:pos x="124" y="27"/>
                  </a:cxn>
                  <a:cxn ang="0">
                    <a:pos x="124" y="29"/>
                  </a:cxn>
                  <a:cxn ang="0">
                    <a:pos x="110" y="42"/>
                  </a:cxn>
                  <a:cxn ang="0">
                    <a:pos x="86" y="18"/>
                  </a:cxn>
                  <a:cxn ang="0">
                    <a:pos x="100" y="5"/>
                  </a:cxn>
                </a:cxnLst>
                <a:rect l="0" t="0" r="r" b="b"/>
                <a:pathLst>
                  <a:path w="128" h="128">
                    <a:moveTo>
                      <a:pt x="1" y="127"/>
                    </a:moveTo>
                    <a:cubicBezTo>
                      <a:pt x="1" y="128"/>
                      <a:pt x="1" y="128"/>
                      <a:pt x="2" y="128"/>
                    </a:cubicBezTo>
                    <a:cubicBezTo>
                      <a:pt x="2" y="128"/>
                      <a:pt x="2" y="128"/>
                      <a:pt x="3" y="128"/>
                    </a:cubicBezTo>
                    <a:cubicBezTo>
                      <a:pt x="43" y="116"/>
                      <a:pt x="43" y="116"/>
                      <a:pt x="43" y="116"/>
                    </a:cubicBezTo>
                    <a:cubicBezTo>
                      <a:pt x="43" y="116"/>
                      <a:pt x="43" y="116"/>
                      <a:pt x="43" y="115"/>
                    </a:cubicBezTo>
                    <a:cubicBezTo>
                      <a:pt x="112" y="47"/>
                      <a:pt x="112" y="47"/>
                      <a:pt x="112" y="47"/>
                    </a:cubicBezTo>
                    <a:cubicBezTo>
                      <a:pt x="112" y="46"/>
                      <a:pt x="112" y="46"/>
                      <a:pt x="112" y="46"/>
                    </a:cubicBezTo>
                    <a:cubicBezTo>
                      <a:pt x="127" y="32"/>
                      <a:pt x="127" y="32"/>
                      <a:pt x="127" y="32"/>
                    </a:cubicBezTo>
                    <a:cubicBezTo>
                      <a:pt x="128" y="30"/>
                      <a:pt x="128" y="29"/>
                      <a:pt x="128" y="27"/>
                    </a:cubicBezTo>
                    <a:cubicBezTo>
                      <a:pt x="128" y="26"/>
                      <a:pt x="128" y="24"/>
                      <a:pt x="127" y="23"/>
                    </a:cubicBezTo>
                    <a:cubicBezTo>
                      <a:pt x="106" y="2"/>
                      <a:pt x="106" y="2"/>
                      <a:pt x="106" y="2"/>
                    </a:cubicBezTo>
                    <a:cubicBezTo>
                      <a:pt x="103" y="0"/>
                      <a:pt x="99" y="0"/>
                      <a:pt x="97" y="2"/>
                    </a:cubicBezTo>
                    <a:cubicBezTo>
                      <a:pt x="82" y="17"/>
                      <a:pt x="82" y="17"/>
                      <a:pt x="82" y="17"/>
                    </a:cubicBezTo>
                    <a:cubicBezTo>
                      <a:pt x="82" y="17"/>
                      <a:pt x="82" y="17"/>
                      <a:pt x="82" y="17"/>
                    </a:cubicBezTo>
                    <a:cubicBezTo>
                      <a:pt x="13" y="86"/>
                      <a:pt x="13" y="86"/>
                      <a:pt x="13" y="86"/>
                    </a:cubicBezTo>
                    <a:cubicBezTo>
                      <a:pt x="13" y="86"/>
                      <a:pt x="13" y="86"/>
                      <a:pt x="13" y="86"/>
                    </a:cubicBezTo>
                    <a:cubicBezTo>
                      <a:pt x="0" y="125"/>
                      <a:pt x="0" y="125"/>
                      <a:pt x="0" y="125"/>
                    </a:cubicBezTo>
                    <a:cubicBezTo>
                      <a:pt x="0" y="126"/>
                      <a:pt x="0" y="127"/>
                      <a:pt x="1" y="127"/>
                    </a:cubicBezTo>
                    <a:close/>
                    <a:moveTo>
                      <a:pt x="83" y="21"/>
                    </a:moveTo>
                    <a:cubicBezTo>
                      <a:pt x="88" y="25"/>
                      <a:pt x="88" y="25"/>
                      <a:pt x="88" y="25"/>
                    </a:cubicBezTo>
                    <a:cubicBezTo>
                      <a:pt x="26" y="88"/>
                      <a:pt x="26" y="88"/>
                      <a:pt x="26" y="88"/>
                    </a:cubicBezTo>
                    <a:cubicBezTo>
                      <a:pt x="19" y="86"/>
                      <a:pt x="19" y="86"/>
                      <a:pt x="19" y="86"/>
                    </a:cubicBezTo>
                    <a:lnTo>
                      <a:pt x="83" y="21"/>
                    </a:lnTo>
                    <a:close/>
                    <a:moveTo>
                      <a:pt x="28" y="91"/>
                    </a:moveTo>
                    <a:cubicBezTo>
                      <a:pt x="90" y="28"/>
                      <a:pt x="90" y="28"/>
                      <a:pt x="90" y="28"/>
                    </a:cubicBezTo>
                    <a:cubicBezTo>
                      <a:pt x="100" y="38"/>
                      <a:pt x="100" y="38"/>
                      <a:pt x="100" y="38"/>
                    </a:cubicBezTo>
                    <a:cubicBezTo>
                      <a:pt x="37" y="100"/>
                      <a:pt x="37" y="100"/>
                      <a:pt x="37" y="100"/>
                    </a:cubicBezTo>
                    <a:cubicBezTo>
                      <a:pt x="28" y="100"/>
                      <a:pt x="28" y="100"/>
                      <a:pt x="28" y="100"/>
                    </a:cubicBezTo>
                    <a:lnTo>
                      <a:pt x="28" y="91"/>
                    </a:lnTo>
                    <a:close/>
                    <a:moveTo>
                      <a:pt x="108" y="45"/>
                    </a:moveTo>
                    <a:cubicBezTo>
                      <a:pt x="43" y="111"/>
                      <a:pt x="43" y="111"/>
                      <a:pt x="43" y="111"/>
                    </a:cubicBezTo>
                    <a:cubicBezTo>
                      <a:pt x="40" y="103"/>
                      <a:pt x="40" y="103"/>
                      <a:pt x="40" y="103"/>
                    </a:cubicBezTo>
                    <a:cubicBezTo>
                      <a:pt x="103" y="41"/>
                      <a:pt x="103" y="41"/>
                      <a:pt x="103" y="41"/>
                    </a:cubicBezTo>
                    <a:lnTo>
                      <a:pt x="108" y="45"/>
                    </a:lnTo>
                    <a:close/>
                    <a:moveTo>
                      <a:pt x="16" y="89"/>
                    </a:moveTo>
                    <a:cubicBezTo>
                      <a:pt x="24" y="91"/>
                      <a:pt x="24" y="91"/>
                      <a:pt x="24" y="91"/>
                    </a:cubicBezTo>
                    <a:cubicBezTo>
                      <a:pt x="24" y="102"/>
                      <a:pt x="24" y="102"/>
                      <a:pt x="24" y="102"/>
                    </a:cubicBezTo>
                    <a:cubicBezTo>
                      <a:pt x="24" y="103"/>
                      <a:pt x="25" y="104"/>
                      <a:pt x="26" y="104"/>
                    </a:cubicBezTo>
                    <a:cubicBezTo>
                      <a:pt x="36" y="104"/>
                      <a:pt x="36" y="104"/>
                      <a:pt x="36" y="104"/>
                    </a:cubicBezTo>
                    <a:cubicBezTo>
                      <a:pt x="39" y="113"/>
                      <a:pt x="39" y="113"/>
                      <a:pt x="39" y="113"/>
                    </a:cubicBezTo>
                    <a:cubicBezTo>
                      <a:pt x="5" y="123"/>
                      <a:pt x="5" y="123"/>
                      <a:pt x="5" y="123"/>
                    </a:cubicBezTo>
                    <a:lnTo>
                      <a:pt x="16" y="89"/>
                    </a:lnTo>
                    <a:close/>
                    <a:moveTo>
                      <a:pt x="100" y="5"/>
                    </a:moveTo>
                    <a:cubicBezTo>
                      <a:pt x="101" y="4"/>
                      <a:pt x="102" y="4"/>
                      <a:pt x="103" y="5"/>
                    </a:cubicBezTo>
                    <a:cubicBezTo>
                      <a:pt x="124" y="26"/>
                      <a:pt x="124" y="26"/>
                      <a:pt x="124" y="26"/>
                    </a:cubicBezTo>
                    <a:cubicBezTo>
                      <a:pt x="124" y="26"/>
                      <a:pt x="124" y="27"/>
                      <a:pt x="124" y="27"/>
                    </a:cubicBezTo>
                    <a:cubicBezTo>
                      <a:pt x="124" y="28"/>
                      <a:pt x="124" y="28"/>
                      <a:pt x="124" y="29"/>
                    </a:cubicBezTo>
                    <a:cubicBezTo>
                      <a:pt x="110" y="42"/>
                      <a:pt x="110" y="42"/>
                      <a:pt x="110" y="42"/>
                    </a:cubicBezTo>
                    <a:cubicBezTo>
                      <a:pt x="86" y="18"/>
                      <a:pt x="86" y="18"/>
                      <a:pt x="86" y="18"/>
                    </a:cubicBezTo>
                    <a:lnTo>
                      <a:pt x="100" y="5"/>
                    </a:lnTo>
                    <a:close/>
                  </a:path>
                </a:pathLst>
              </a:custGeom>
              <a:grpFill/>
              <a:ln w="12700">
                <a:noFill/>
                <a:round/>
              </a:ln>
            </p:spPr>
            <p:txBody>
              <a:bodyPr vert="horz" wrap="square" lIns="91440" tIns="45720" rIns="91440" bIns="45720" numCol="1" anchor="t" anchorCtr="0" compatLnSpc="1"/>
              <a:lstStyle/>
              <a:p>
                <a:endParaRPr lang="id-ID">
                  <a:solidFill>
                    <a:srgbClr val="FFFFFF"/>
                  </a:solidFill>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grpSp>
      <p:sp>
        <p:nvSpPr>
          <p:cNvPr id="32" name="iSlíďè"/>
          <p:cNvSpPr txBox="1"/>
          <p:nvPr/>
        </p:nvSpPr>
        <p:spPr bwMode="auto">
          <a:xfrm>
            <a:off x="2364460" y="2480442"/>
            <a:ext cx="1646873" cy="263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500" rIns="67500">
            <a:normAutofit fontScale="92500" lnSpcReduction="10000"/>
          </a:bodyPr>
          <a:lstStyle/>
          <a:p>
            <a:pPr defTabSz="685165">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严格的管理制度</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33" name="iSlíďè"/>
          <p:cNvSpPr txBox="1"/>
          <p:nvPr/>
        </p:nvSpPr>
        <p:spPr bwMode="auto">
          <a:xfrm>
            <a:off x="2385510" y="3807428"/>
            <a:ext cx="1646873" cy="263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500" rIns="67500">
            <a:normAutofit fontScale="92500" lnSpcReduction="10000"/>
          </a:bodyPr>
          <a:lstStyle/>
          <a:p>
            <a:pPr defTabSz="685165">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专职的消防队伍</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34" name="iSlíďè"/>
          <p:cNvSpPr txBox="1"/>
          <p:nvPr/>
        </p:nvSpPr>
        <p:spPr bwMode="auto">
          <a:xfrm>
            <a:off x="5377394" y="2480442"/>
            <a:ext cx="1646873" cy="263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500" rIns="67500">
            <a:normAutofit fontScale="92500" lnSpcReduction="10000"/>
          </a:bodyPr>
          <a:lstStyle/>
          <a:p>
            <a:pPr defTabSz="685165">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完善的安检体系</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35" name="iSlíďè"/>
          <p:cNvSpPr txBox="1"/>
          <p:nvPr/>
        </p:nvSpPr>
        <p:spPr bwMode="auto">
          <a:xfrm>
            <a:off x="5398444" y="3807428"/>
            <a:ext cx="1646873" cy="263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500" rIns="67500">
            <a:normAutofit fontScale="92500" lnSpcReduction="10000"/>
          </a:bodyPr>
          <a:lstStyle/>
          <a:p>
            <a:pPr defTabSz="685165">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全员的消防意识</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down)">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down)">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down)">
                                      <p:cBhvr>
                                        <p:cTn id="3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2" grpId="0"/>
      <p:bldP spid="33" grpId="0"/>
      <p:bldP spid="34" grpId="0"/>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全员消防意识</a:t>
            </a:r>
            <a:r>
              <a:rPr lang="en-US" altLang="zh-CN"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 name="矩形 4"/>
          <p:cNvSpPr>
            <a:spLocks noChangeArrowheads="1"/>
          </p:cNvSpPr>
          <p:nvPr/>
        </p:nvSpPr>
        <p:spPr bwMode="auto">
          <a:xfrm>
            <a:off x="1046602" y="1674059"/>
            <a:ext cx="7050795" cy="2522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214630" indent="-214630" algn="just">
              <a:lnSpc>
                <a:spcPct val="200000"/>
              </a:lnSpc>
              <a:spcBef>
                <a:spcPct val="0"/>
              </a:spcBef>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学习和掌握预防火灾的科学知识，积极主动做好消防安全工作。</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200000"/>
              </a:lnSpc>
              <a:spcBef>
                <a:spcPct val="0"/>
              </a:spcBef>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保护消防设施，不损坏、挪用、拆除、停用消防设施器材，不埋、压、圈占消火栓，不占用防火间距，不堵塞消防通道。</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200000"/>
              </a:lnSpc>
              <a:spcBef>
                <a:spcPct val="0"/>
              </a:spcBef>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不携带火种进入生产、储存易燃易爆危险品场所，不携带易燃易爆危险品进入公共场所。</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200000"/>
              </a:lnSpc>
              <a:spcBef>
                <a:spcPct val="0"/>
              </a:spcBef>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发生火灾应立即报警，私有通信工具应无偿为火灾报警提供便利。</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200000"/>
              </a:lnSpc>
              <a:spcBef>
                <a:spcPct val="0"/>
              </a:spcBef>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成年公民都有参加有组织的灭火工作的义务。</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grpId="0" nodeType="afterEffec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rPr>
              <a:t>生活中的消防安全细节你真的知道吗</a:t>
            </a:r>
            <a:r>
              <a:rPr lang="en-US" altLang="zh-CN" sz="2100" b="1">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 name="矩形 4"/>
          <p:cNvSpPr>
            <a:spLocks noChangeArrowheads="1"/>
          </p:cNvSpPr>
          <p:nvPr/>
        </p:nvSpPr>
        <p:spPr bwMode="auto">
          <a:xfrm>
            <a:off x="1046602" y="1674059"/>
            <a:ext cx="7050795" cy="335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indent="342900" algn="just">
              <a:lnSpc>
                <a:spcPct val="200000"/>
              </a:lnSpc>
              <a:spcBef>
                <a:spcPct val="0"/>
              </a:spcBef>
              <a:buNone/>
            </a:pPr>
            <a:r>
              <a:rPr sz="1350" dirty="0">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rPr>
              <a:t>生活中我们常常会有一些误区，消防知识也不例外，有时候小的细节，可能会成为大的火灾隐患，你有没有过这样的经历，或者亲戚朋友有没有过这样的经历，菜倒进去的一刹那，油锅起火了。去年在北京通州的一户人家由于老婆炒菜时油锅起火扑灭不及时，导致家里失火，损失惨重。曲突徙薪，防患于未然。请大家分享一下，油锅起火怎么办？</a:t>
            </a:r>
            <a:endParaRPr sz="1350" dirty="0">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indent="342900" algn="just">
              <a:lnSpc>
                <a:spcPct val="200000"/>
              </a:lnSpc>
              <a:spcBef>
                <a:spcPct val="0"/>
              </a:spcBef>
              <a:buNone/>
            </a:pPr>
            <a:r>
              <a:rPr sz="1350" dirty="0" err="1">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rPr>
              <a:t>火灾就在每个人的身边</a:t>
            </a:r>
            <a:r>
              <a:rPr lang="zh-CN" altLang="en-US" sz="1350" dirty="0">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r>
              <a:rPr sz="1350" dirty="0">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rPr>
              <a:t>隐患显于明火，防范胜于救灾，最有效的逃生自救其实就是杜绝火灾的发生。在如今城市楼房越建越高的现实下，你觉得你所居住的环境安全吗？你知道如何发现并消除你身边的火灾隐患吗？</a:t>
            </a:r>
            <a:endParaRPr sz="1350" dirty="0">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indent="342900" algn="just">
              <a:lnSpc>
                <a:spcPct val="200000"/>
              </a:lnSpc>
              <a:spcBef>
                <a:spcPct val="0"/>
              </a:spcBef>
              <a:buNone/>
            </a:pPr>
            <a:endParaRPr sz="1350" dirty="0">
              <a:solidFill>
                <a:srgbClr val="00206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grpId="0" nodeType="afterEffec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cxnSp>
        <p:nvCxnSpPr>
          <p:cNvPr id="7" name="Straight Connector 2"/>
          <p:cNvCxnSpPr/>
          <p:nvPr/>
        </p:nvCxnSpPr>
        <p:spPr>
          <a:xfrm>
            <a:off x="1625282" y="4178580"/>
            <a:ext cx="1106659"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3"/>
          <p:cNvCxnSpPr/>
          <p:nvPr/>
        </p:nvCxnSpPr>
        <p:spPr>
          <a:xfrm>
            <a:off x="2797939" y="4178580"/>
            <a:ext cx="1106659"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4"/>
          <p:cNvCxnSpPr/>
          <p:nvPr/>
        </p:nvCxnSpPr>
        <p:spPr>
          <a:xfrm>
            <a:off x="3981585" y="4178580"/>
            <a:ext cx="1106659"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5"/>
          <p:cNvCxnSpPr/>
          <p:nvPr/>
        </p:nvCxnSpPr>
        <p:spPr>
          <a:xfrm>
            <a:off x="5154242" y="4178580"/>
            <a:ext cx="1106659"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6"/>
          <p:cNvCxnSpPr/>
          <p:nvPr/>
        </p:nvCxnSpPr>
        <p:spPr>
          <a:xfrm rot="10800000">
            <a:off x="7526345" y="4178582"/>
            <a:ext cx="890725"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7"/>
          <p:cNvCxnSpPr/>
          <p:nvPr/>
        </p:nvCxnSpPr>
        <p:spPr>
          <a:xfrm rot="10800000">
            <a:off x="6337718" y="4178580"/>
            <a:ext cx="1106659"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8"/>
          <p:cNvCxnSpPr/>
          <p:nvPr/>
        </p:nvCxnSpPr>
        <p:spPr>
          <a:xfrm rot="10800000">
            <a:off x="666520" y="4178580"/>
            <a:ext cx="890725"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extBox 11"/>
          <p:cNvSpPr txBox="1"/>
          <p:nvPr/>
        </p:nvSpPr>
        <p:spPr>
          <a:xfrm>
            <a:off x="7290243" y="4252636"/>
            <a:ext cx="393256" cy="207749"/>
          </a:xfrm>
          <a:prstGeom prst="rect">
            <a:avLst/>
          </a:prstGeom>
          <a:noFill/>
        </p:spPr>
        <p:txBody>
          <a:bodyPr wrap="none" lIns="68559" tIns="34280" rIns="68559" bIns="34280">
            <a:noAutofit/>
          </a:bodyPr>
          <a:lstStyle/>
          <a:p>
            <a:pPr algn="ctr"/>
            <a:r>
              <a:rPr lang="en-US"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rPr>
              <a:t>06</a:t>
            </a:r>
            <a:endParaRPr lang="id-ID"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6" name="TextBox 12"/>
          <p:cNvSpPr txBox="1"/>
          <p:nvPr/>
        </p:nvSpPr>
        <p:spPr>
          <a:xfrm>
            <a:off x="6103620" y="4252636"/>
            <a:ext cx="393256" cy="207749"/>
          </a:xfrm>
          <a:prstGeom prst="rect">
            <a:avLst/>
          </a:prstGeom>
          <a:noFill/>
        </p:spPr>
        <p:txBody>
          <a:bodyPr wrap="none" lIns="68559" tIns="34280" rIns="68559" bIns="34280">
            <a:noAutofit/>
          </a:bodyPr>
          <a:lstStyle/>
          <a:p>
            <a:pPr algn="ctr"/>
            <a:r>
              <a:rPr lang="en-US"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rPr>
              <a:t>05</a:t>
            </a:r>
            <a:endParaRPr lang="id-ID"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7" name="TextBox 13"/>
          <p:cNvSpPr txBox="1"/>
          <p:nvPr/>
        </p:nvSpPr>
        <p:spPr>
          <a:xfrm>
            <a:off x="4938497" y="4245493"/>
            <a:ext cx="393256" cy="207749"/>
          </a:xfrm>
          <a:prstGeom prst="rect">
            <a:avLst/>
          </a:prstGeom>
          <a:noFill/>
        </p:spPr>
        <p:txBody>
          <a:bodyPr wrap="none" lIns="68559" tIns="34280" rIns="68559" bIns="34280">
            <a:noAutofit/>
          </a:bodyPr>
          <a:lstStyle/>
          <a:p>
            <a:pPr algn="ctr"/>
            <a:r>
              <a:rPr lang="en-US"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rPr>
              <a:t>04</a:t>
            </a:r>
            <a:endParaRPr lang="id-ID"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8" name="TextBox 14"/>
          <p:cNvSpPr txBox="1"/>
          <p:nvPr/>
        </p:nvSpPr>
        <p:spPr>
          <a:xfrm>
            <a:off x="3766159" y="4252636"/>
            <a:ext cx="393256" cy="207749"/>
          </a:xfrm>
          <a:prstGeom prst="rect">
            <a:avLst/>
          </a:prstGeom>
          <a:noFill/>
        </p:spPr>
        <p:txBody>
          <a:bodyPr wrap="none" lIns="68559" tIns="34280" rIns="68559" bIns="34280">
            <a:noAutofit/>
          </a:bodyPr>
          <a:lstStyle/>
          <a:p>
            <a:pPr algn="ctr"/>
            <a:r>
              <a:rPr lang="en-US"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rPr>
              <a:t>03</a:t>
            </a:r>
            <a:endParaRPr lang="id-ID"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9" name="TextBox 15"/>
          <p:cNvSpPr txBox="1"/>
          <p:nvPr/>
        </p:nvSpPr>
        <p:spPr>
          <a:xfrm>
            <a:off x="2574117" y="4252636"/>
            <a:ext cx="393256" cy="207749"/>
          </a:xfrm>
          <a:prstGeom prst="rect">
            <a:avLst/>
          </a:prstGeom>
          <a:noFill/>
        </p:spPr>
        <p:txBody>
          <a:bodyPr wrap="none" lIns="68559" tIns="34280" rIns="68559" bIns="34280">
            <a:noAutofit/>
          </a:bodyPr>
          <a:lstStyle/>
          <a:p>
            <a:pPr algn="ctr"/>
            <a:r>
              <a:rPr lang="en-US"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rPr>
              <a:t>02</a:t>
            </a:r>
            <a:endParaRPr lang="id-ID"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0" name="TextBox 16"/>
          <p:cNvSpPr txBox="1"/>
          <p:nvPr/>
        </p:nvSpPr>
        <p:spPr>
          <a:xfrm>
            <a:off x="1394668" y="4252636"/>
            <a:ext cx="393256" cy="207749"/>
          </a:xfrm>
          <a:prstGeom prst="rect">
            <a:avLst/>
          </a:prstGeom>
          <a:noFill/>
        </p:spPr>
        <p:txBody>
          <a:bodyPr wrap="none" lIns="68559" tIns="34280" rIns="68559" bIns="34280">
            <a:noAutofit/>
          </a:bodyPr>
          <a:lstStyle/>
          <a:p>
            <a:pPr algn="ctr"/>
            <a:r>
              <a:rPr lang="en-US"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rPr>
              <a:t>01</a:t>
            </a:r>
            <a:endParaRPr lang="id-ID" sz="1500" b="1">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1" name="Oval 17"/>
          <p:cNvSpPr/>
          <p:nvPr/>
        </p:nvSpPr>
        <p:spPr>
          <a:xfrm>
            <a:off x="1559220" y="4138080"/>
            <a:ext cx="80975" cy="81000"/>
          </a:xfrm>
          <a:prstGeom prst="ellipse">
            <a:avLst/>
          </a:prstGeom>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59" tIns="34280" rIns="68559" bIns="34280"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2" name="Oval 18"/>
          <p:cNvSpPr/>
          <p:nvPr/>
        </p:nvSpPr>
        <p:spPr>
          <a:xfrm>
            <a:off x="2729054" y="4138080"/>
            <a:ext cx="80975" cy="81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59" tIns="34280" rIns="68559" bIns="34280"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3" name="Oval 19"/>
          <p:cNvSpPr/>
          <p:nvPr/>
        </p:nvSpPr>
        <p:spPr>
          <a:xfrm>
            <a:off x="3910279" y="4138080"/>
            <a:ext cx="80975" cy="81000"/>
          </a:xfrm>
          <a:prstGeom prst="ellipse">
            <a:avLst/>
          </a:prstGeom>
          <a:solidFill>
            <a:schemeClr val="accent3"/>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59" tIns="34280" rIns="68559" bIns="34280"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4" name="Oval 20"/>
          <p:cNvSpPr/>
          <p:nvPr/>
        </p:nvSpPr>
        <p:spPr>
          <a:xfrm>
            <a:off x="5088628" y="4138080"/>
            <a:ext cx="80975" cy="81000"/>
          </a:xfrm>
          <a:prstGeom prst="ellipse">
            <a:avLst/>
          </a:prstGeom>
          <a:solidFill>
            <a:schemeClr val="accent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59" tIns="34280" rIns="68559" bIns="34280"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5" name="Oval 21"/>
          <p:cNvSpPr/>
          <p:nvPr/>
        </p:nvSpPr>
        <p:spPr>
          <a:xfrm>
            <a:off x="6249328" y="4138080"/>
            <a:ext cx="80975" cy="81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59" tIns="34280" rIns="68559" bIns="34280"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6" name="Oval 22"/>
          <p:cNvSpPr/>
          <p:nvPr/>
        </p:nvSpPr>
        <p:spPr>
          <a:xfrm rot="10800000">
            <a:off x="7440973" y="4138082"/>
            <a:ext cx="80975" cy="81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59" tIns="34280" rIns="68559" bIns="34280"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cxnSp>
        <p:nvCxnSpPr>
          <p:cNvPr id="27" name="Straight Connector 23"/>
          <p:cNvCxnSpPr/>
          <p:nvPr/>
        </p:nvCxnSpPr>
        <p:spPr>
          <a:xfrm flipH="1" flipV="1">
            <a:off x="1599707" y="3822575"/>
            <a:ext cx="0" cy="270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24"/>
          <p:cNvCxnSpPr/>
          <p:nvPr/>
        </p:nvCxnSpPr>
        <p:spPr>
          <a:xfrm flipH="1" flipV="1">
            <a:off x="1599707" y="2889797"/>
            <a:ext cx="0" cy="29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grpSp>
        <p:nvGrpSpPr>
          <p:cNvPr id="29" name="Group 25"/>
          <p:cNvGrpSpPr/>
          <p:nvPr/>
        </p:nvGrpSpPr>
        <p:grpSpPr>
          <a:xfrm>
            <a:off x="1401477" y="2450975"/>
            <a:ext cx="404875" cy="405000"/>
            <a:chOff x="1895475" y="3190875"/>
            <a:chExt cx="540000" cy="540000"/>
          </a:xfrm>
        </p:grpSpPr>
        <p:sp>
          <p:nvSpPr>
            <p:cNvPr id="30" name="Oval 73"/>
            <p:cNvSpPr/>
            <p:nvPr/>
          </p:nvSpPr>
          <p:spPr>
            <a:xfrm>
              <a:off x="1895475" y="3190875"/>
              <a:ext cx="540000" cy="540000"/>
            </a:xfrm>
            <a:prstGeom prst="ellipse">
              <a:avLst/>
            </a:prstGeom>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31" name="Freeform: Shape 74"/>
            <p:cNvSpPr/>
            <p:nvPr/>
          </p:nvSpPr>
          <p:spPr bwMode="auto">
            <a:xfrm>
              <a:off x="2000853" y="3295413"/>
              <a:ext cx="329244" cy="330924"/>
            </a:xfrm>
            <a:custGeom>
              <a:avLst/>
              <a:gdLst>
                <a:gd name="T0" fmla="*/ 234 w 246"/>
                <a:gd name="T1" fmla="*/ 13 h 247"/>
                <a:gd name="T2" fmla="*/ 175 w 246"/>
                <a:gd name="T3" fmla="*/ 35 h 247"/>
                <a:gd name="T4" fmla="*/ 153 w 246"/>
                <a:gd name="T5" fmla="*/ 60 h 247"/>
                <a:gd name="T6" fmla="*/ 24 w 246"/>
                <a:gd name="T7" fmla="*/ 36 h 247"/>
                <a:gd name="T8" fmla="*/ 5 w 246"/>
                <a:gd name="T9" fmla="*/ 55 h 247"/>
                <a:gd name="T10" fmla="*/ 107 w 246"/>
                <a:gd name="T11" fmla="*/ 109 h 247"/>
                <a:gd name="T12" fmla="*/ 65 w 246"/>
                <a:gd name="T13" fmla="*/ 159 h 247"/>
                <a:gd name="T14" fmla="*/ 54 w 246"/>
                <a:gd name="T15" fmla="*/ 172 h 247"/>
                <a:gd name="T16" fmla="*/ 12 w 246"/>
                <a:gd name="T17" fmla="*/ 161 h 247"/>
                <a:gd name="T18" fmla="*/ 0 w 246"/>
                <a:gd name="T19" fmla="*/ 173 h 247"/>
                <a:gd name="T20" fmla="*/ 47 w 246"/>
                <a:gd name="T21" fmla="*/ 200 h 247"/>
                <a:gd name="T22" fmla="*/ 74 w 246"/>
                <a:gd name="T23" fmla="*/ 247 h 247"/>
                <a:gd name="T24" fmla="*/ 86 w 246"/>
                <a:gd name="T25" fmla="*/ 235 h 247"/>
                <a:gd name="T26" fmla="*/ 75 w 246"/>
                <a:gd name="T27" fmla="*/ 193 h 247"/>
                <a:gd name="T28" fmla="*/ 88 w 246"/>
                <a:gd name="T29" fmla="*/ 182 h 247"/>
                <a:gd name="T30" fmla="*/ 138 w 246"/>
                <a:gd name="T31" fmla="*/ 140 h 247"/>
                <a:gd name="T32" fmla="*/ 192 w 246"/>
                <a:gd name="T33" fmla="*/ 242 h 247"/>
                <a:gd name="T34" fmla="*/ 211 w 246"/>
                <a:gd name="T35" fmla="*/ 223 h 247"/>
                <a:gd name="T36" fmla="*/ 187 w 246"/>
                <a:gd name="T37" fmla="*/ 94 h 247"/>
                <a:gd name="T38" fmla="*/ 212 w 246"/>
                <a:gd name="T39" fmla="*/ 72 h 247"/>
                <a:gd name="T40" fmla="*/ 234 w 246"/>
                <a:gd name="T41" fmla="*/ 1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6" h="246">
                  <a:moveTo>
                    <a:pt x="234" y="13"/>
                  </a:moveTo>
                  <a:cubicBezTo>
                    <a:pt x="221" y="0"/>
                    <a:pt x="196" y="11"/>
                    <a:pt x="175" y="35"/>
                  </a:cubicBezTo>
                  <a:cubicBezTo>
                    <a:pt x="153" y="60"/>
                    <a:pt x="153" y="60"/>
                    <a:pt x="153" y="60"/>
                  </a:cubicBezTo>
                  <a:cubicBezTo>
                    <a:pt x="24" y="36"/>
                    <a:pt x="24" y="36"/>
                    <a:pt x="24" y="36"/>
                  </a:cubicBezTo>
                  <a:cubicBezTo>
                    <a:pt x="5" y="55"/>
                    <a:pt x="5" y="55"/>
                    <a:pt x="5" y="55"/>
                  </a:cubicBezTo>
                  <a:cubicBezTo>
                    <a:pt x="107" y="109"/>
                    <a:pt x="107" y="109"/>
                    <a:pt x="107" y="109"/>
                  </a:cubicBezTo>
                  <a:cubicBezTo>
                    <a:pt x="65" y="159"/>
                    <a:pt x="65" y="159"/>
                    <a:pt x="65" y="159"/>
                  </a:cubicBezTo>
                  <a:cubicBezTo>
                    <a:pt x="61" y="164"/>
                    <a:pt x="57" y="168"/>
                    <a:pt x="54" y="172"/>
                  </a:cubicBezTo>
                  <a:cubicBezTo>
                    <a:pt x="12" y="161"/>
                    <a:pt x="12" y="161"/>
                    <a:pt x="12" y="161"/>
                  </a:cubicBezTo>
                  <a:cubicBezTo>
                    <a:pt x="0" y="173"/>
                    <a:pt x="0" y="173"/>
                    <a:pt x="0" y="173"/>
                  </a:cubicBezTo>
                  <a:cubicBezTo>
                    <a:pt x="47" y="200"/>
                    <a:pt x="47" y="200"/>
                    <a:pt x="47" y="200"/>
                  </a:cubicBezTo>
                  <a:cubicBezTo>
                    <a:pt x="74" y="247"/>
                    <a:pt x="74" y="247"/>
                    <a:pt x="74" y="247"/>
                  </a:cubicBezTo>
                  <a:cubicBezTo>
                    <a:pt x="86" y="235"/>
                    <a:pt x="86" y="235"/>
                    <a:pt x="86" y="235"/>
                  </a:cubicBezTo>
                  <a:cubicBezTo>
                    <a:pt x="75" y="193"/>
                    <a:pt x="75" y="193"/>
                    <a:pt x="75" y="193"/>
                  </a:cubicBezTo>
                  <a:cubicBezTo>
                    <a:pt x="79" y="190"/>
                    <a:pt x="83" y="186"/>
                    <a:pt x="88" y="182"/>
                  </a:cubicBezTo>
                  <a:cubicBezTo>
                    <a:pt x="138" y="140"/>
                    <a:pt x="138" y="140"/>
                    <a:pt x="138" y="140"/>
                  </a:cubicBezTo>
                  <a:cubicBezTo>
                    <a:pt x="192" y="242"/>
                    <a:pt x="192" y="242"/>
                    <a:pt x="192" y="242"/>
                  </a:cubicBezTo>
                  <a:cubicBezTo>
                    <a:pt x="211" y="223"/>
                    <a:pt x="211" y="223"/>
                    <a:pt x="211" y="223"/>
                  </a:cubicBezTo>
                  <a:cubicBezTo>
                    <a:pt x="187" y="94"/>
                    <a:pt x="187" y="94"/>
                    <a:pt x="187" y="94"/>
                  </a:cubicBezTo>
                  <a:cubicBezTo>
                    <a:pt x="212" y="72"/>
                    <a:pt x="212" y="72"/>
                    <a:pt x="212" y="72"/>
                  </a:cubicBezTo>
                  <a:cubicBezTo>
                    <a:pt x="236" y="51"/>
                    <a:pt x="246" y="25"/>
                    <a:pt x="234" y="13"/>
                  </a:cubicBezTo>
                  <a:close/>
                </a:path>
              </a:pathLst>
            </a:custGeom>
            <a:solidFill>
              <a:schemeClr val="accent6"/>
            </a:solidFill>
            <a:ln>
              <a:noFill/>
            </a:ln>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cxnSp>
        <p:nvCxnSpPr>
          <p:cNvPr id="32" name="Straight Connector 28"/>
          <p:cNvCxnSpPr/>
          <p:nvPr/>
        </p:nvCxnSpPr>
        <p:spPr>
          <a:xfrm flipH="1" flipV="1">
            <a:off x="2776993" y="2858169"/>
            <a:ext cx="0" cy="1242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29"/>
          <p:cNvCxnSpPr/>
          <p:nvPr/>
        </p:nvCxnSpPr>
        <p:spPr>
          <a:xfrm flipH="1" flipV="1">
            <a:off x="2769541" y="1918247"/>
            <a:ext cx="0" cy="29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grpSp>
        <p:nvGrpSpPr>
          <p:cNvPr id="34" name="Group 30"/>
          <p:cNvGrpSpPr/>
          <p:nvPr/>
        </p:nvGrpSpPr>
        <p:grpSpPr>
          <a:xfrm>
            <a:off x="2574555" y="1476386"/>
            <a:ext cx="404875" cy="405000"/>
            <a:chOff x="3450124" y="2009775"/>
            <a:chExt cx="540000" cy="540000"/>
          </a:xfrm>
        </p:grpSpPr>
        <p:sp>
          <p:nvSpPr>
            <p:cNvPr id="35" name="Oval 63"/>
            <p:cNvSpPr/>
            <p:nvPr/>
          </p:nvSpPr>
          <p:spPr>
            <a:xfrm>
              <a:off x="3450124" y="2009775"/>
              <a:ext cx="540000" cy="5400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nvGrpSpPr>
            <p:cNvPr id="36" name="Group 64"/>
            <p:cNvGrpSpPr/>
            <p:nvPr/>
          </p:nvGrpSpPr>
          <p:grpSpPr>
            <a:xfrm>
              <a:off x="3567882" y="2071853"/>
              <a:ext cx="304483" cy="415884"/>
              <a:chOff x="5772150" y="2981325"/>
              <a:chExt cx="650875" cy="889001"/>
            </a:xfrm>
            <a:solidFill>
              <a:schemeClr val="bg1"/>
            </a:solidFill>
          </p:grpSpPr>
          <p:sp>
            <p:nvSpPr>
              <p:cNvPr id="37" name="Rectangle 65"/>
              <p:cNvSpPr/>
              <p:nvPr/>
            </p:nvSpPr>
            <p:spPr bwMode="auto">
              <a:xfrm>
                <a:off x="5875338" y="3159125"/>
                <a:ext cx="146050" cy="4603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38" name="Rectangle 66"/>
              <p:cNvSpPr/>
              <p:nvPr/>
            </p:nvSpPr>
            <p:spPr bwMode="auto">
              <a:xfrm>
                <a:off x="5875338" y="3375025"/>
                <a:ext cx="368300" cy="42863"/>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39" name="Rectangle 67"/>
              <p:cNvSpPr/>
              <p:nvPr/>
            </p:nvSpPr>
            <p:spPr bwMode="auto">
              <a:xfrm>
                <a:off x="5875338" y="3470275"/>
                <a:ext cx="368300" cy="4603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40" name="Rectangle 68"/>
              <p:cNvSpPr/>
              <p:nvPr/>
            </p:nvSpPr>
            <p:spPr bwMode="auto">
              <a:xfrm>
                <a:off x="5875338" y="3565525"/>
                <a:ext cx="206375" cy="4603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41" name="Freeform: Shape 69"/>
              <p:cNvSpPr/>
              <p:nvPr/>
            </p:nvSpPr>
            <p:spPr bwMode="auto">
              <a:xfrm>
                <a:off x="5772150" y="2981325"/>
                <a:ext cx="650875" cy="835025"/>
              </a:xfrm>
              <a:custGeom>
                <a:avLst/>
                <a:gdLst>
                  <a:gd name="T0" fmla="*/ 87 w 170"/>
                  <a:gd name="T1" fmla="*/ 0 h 220"/>
                  <a:gd name="T2" fmla="*/ 34 w 170"/>
                  <a:gd name="T3" fmla="*/ 0 h 220"/>
                  <a:gd name="T4" fmla="*/ 0 w 170"/>
                  <a:gd name="T5" fmla="*/ 34 h 220"/>
                  <a:gd name="T6" fmla="*/ 0 w 170"/>
                  <a:gd name="T7" fmla="*/ 185 h 220"/>
                  <a:gd name="T8" fmla="*/ 34 w 170"/>
                  <a:gd name="T9" fmla="*/ 220 h 220"/>
                  <a:gd name="T10" fmla="*/ 91 w 170"/>
                  <a:gd name="T11" fmla="*/ 220 h 220"/>
                  <a:gd name="T12" fmla="*/ 91 w 170"/>
                  <a:gd name="T13" fmla="*/ 203 h 220"/>
                  <a:gd name="T14" fmla="*/ 34 w 170"/>
                  <a:gd name="T15" fmla="*/ 203 h 220"/>
                  <a:gd name="T16" fmla="*/ 16 w 170"/>
                  <a:gd name="T17" fmla="*/ 185 h 220"/>
                  <a:gd name="T18" fmla="*/ 16 w 170"/>
                  <a:gd name="T19" fmla="*/ 34 h 220"/>
                  <a:gd name="T20" fmla="*/ 34 w 170"/>
                  <a:gd name="T21" fmla="*/ 16 h 220"/>
                  <a:gd name="T22" fmla="*/ 79 w 170"/>
                  <a:gd name="T23" fmla="*/ 16 h 220"/>
                  <a:gd name="T24" fmla="*/ 79 w 170"/>
                  <a:gd name="T25" fmla="*/ 67 h 220"/>
                  <a:gd name="T26" fmla="*/ 105 w 170"/>
                  <a:gd name="T27" fmla="*/ 93 h 220"/>
                  <a:gd name="T28" fmla="*/ 154 w 170"/>
                  <a:gd name="T29" fmla="*/ 93 h 220"/>
                  <a:gd name="T30" fmla="*/ 154 w 170"/>
                  <a:gd name="T31" fmla="*/ 185 h 220"/>
                  <a:gd name="T32" fmla="*/ 143 w 170"/>
                  <a:gd name="T33" fmla="*/ 202 h 220"/>
                  <a:gd name="T34" fmla="*/ 143 w 170"/>
                  <a:gd name="T35" fmla="*/ 219 h 220"/>
                  <a:gd name="T36" fmla="*/ 170 w 170"/>
                  <a:gd name="T37" fmla="*/ 185 h 220"/>
                  <a:gd name="T38" fmla="*/ 170 w 170"/>
                  <a:gd name="T39" fmla="*/ 83 h 220"/>
                  <a:gd name="T40" fmla="*/ 87 w 170"/>
                  <a:gd name="T41"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0" h="220">
                    <a:moveTo>
                      <a:pt x="87" y="0"/>
                    </a:moveTo>
                    <a:cubicBezTo>
                      <a:pt x="34" y="0"/>
                      <a:pt x="34" y="0"/>
                      <a:pt x="34" y="0"/>
                    </a:cubicBezTo>
                    <a:cubicBezTo>
                      <a:pt x="15" y="0"/>
                      <a:pt x="0" y="15"/>
                      <a:pt x="0" y="34"/>
                    </a:cubicBezTo>
                    <a:cubicBezTo>
                      <a:pt x="0" y="185"/>
                      <a:pt x="0" y="185"/>
                      <a:pt x="0" y="185"/>
                    </a:cubicBezTo>
                    <a:cubicBezTo>
                      <a:pt x="0" y="204"/>
                      <a:pt x="15" y="220"/>
                      <a:pt x="34" y="220"/>
                    </a:cubicBezTo>
                    <a:cubicBezTo>
                      <a:pt x="91" y="220"/>
                      <a:pt x="91" y="220"/>
                      <a:pt x="91" y="220"/>
                    </a:cubicBezTo>
                    <a:cubicBezTo>
                      <a:pt x="91" y="203"/>
                      <a:pt x="91" y="203"/>
                      <a:pt x="91" y="203"/>
                    </a:cubicBezTo>
                    <a:cubicBezTo>
                      <a:pt x="34" y="203"/>
                      <a:pt x="34" y="203"/>
                      <a:pt x="34" y="203"/>
                    </a:cubicBezTo>
                    <a:cubicBezTo>
                      <a:pt x="24" y="203"/>
                      <a:pt x="16" y="195"/>
                      <a:pt x="16" y="185"/>
                    </a:cubicBezTo>
                    <a:cubicBezTo>
                      <a:pt x="16" y="34"/>
                      <a:pt x="16" y="34"/>
                      <a:pt x="16" y="34"/>
                    </a:cubicBezTo>
                    <a:cubicBezTo>
                      <a:pt x="16" y="24"/>
                      <a:pt x="24" y="16"/>
                      <a:pt x="34" y="16"/>
                    </a:cubicBezTo>
                    <a:cubicBezTo>
                      <a:pt x="79" y="16"/>
                      <a:pt x="79" y="16"/>
                      <a:pt x="79" y="16"/>
                    </a:cubicBezTo>
                    <a:cubicBezTo>
                      <a:pt x="79" y="67"/>
                      <a:pt x="79" y="67"/>
                      <a:pt x="79" y="67"/>
                    </a:cubicBezTo>
                    <a:cubicBezTo>
                      <a:pt x="79" y="81"/>
                      <a:pt x="90" y="93"/>
                      <a:pt x="105" y="93"/>
                    </a:cubicBezTo>
                    <a:cubicBezTo>
                      <a:pt x="154" y="93"/>
                      <a:pt x="154" y="93"/>
                      <a:pt x="154" y="93"/>
                    </a:cubicBezTo>
                    <a:cubicBezTo>
                      <a:pt x="154" y="185"/>
                      <a:pt x="154" y="185"/>
                      <a:pt x="154" y="185"/>
                    </a:cubicBezTo>
                    <a:cubicBezTo>
                      <a:pt x="154" y="193"/>
                      <a:pt x="149" y="199"/>
                      <a:pt x="143" y="202"/>
                    </a:cubicBezTo>
                    <a:cubicBezTo>
                      <a:pt x="143" y="219"/>
                      <a:pt x="143" y="219"/>
                      <a:pt x="143" y="219"/>
                    </a:cubicBezTo>
                    <a:cubicBezTo>
                      <a:pt x="158" y="216"/>
                      <a:pt x="170" y="202"/>
                      <a:pt x="170" y="185"/>
                    </a:cubicBezTo>
                    <a:cubicBezTo>
                      <a:pt x="170" y="83"/>
                      <a:pt x="170" y="83"/>
                      <a:pt x="170" y="83"/>
                    </a:cubicBezTo>
                    <a:lnTo>
                      <a:pt x="87" y="0"/>
                    </a:ln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42" name="Freeform: Shape 70"/>
              <p:cNvSpPr/>
              <p:nvPr/>
            </p:nvSpPr>
            <p:spPr bwMode="auto">
              <a:xfrm>
                <a:off x="6154738" y="3744913"/>
                <a:ext cx="130175" cy="125413"/>
              </a:xfrm>
              <a:custGeom>
                <a:avLst/>
                <a:gdLst>
                  <a:gd name="T0" fmla="*/ 32 w 34"/>
                  <a:gd name="T1" fmla="*/ 0 h 33"/>
                  <a:gd name="T2" fmla="*/ 31 w 34"/>
                  <a:gd name="T3" fmla="*/ 2 h 33"/>
                  <a:gd name="T4" fmla="*/ 26 w 34"/>
                  <a:gd name="T5" fmla="*/ 7 h 33"/>
                  <a:gd name="T6" fmla="*/ 24 w 34"/>
                  <a:gd name="T7" fmla="*/ 8 h 33"/>
                  <a:gd name="T8" fmla="*/ 19 w 34"/>
                  <a:gd name="T9" fmla="*/ 6 h 33"/>
                  <a:gd name="T10" fmla="*/ 17 w 34"/>
                  <a:gd name="T11" fmla="*/ 5 h 33"/>
                  <a:gd name="T12" fmla="*/ 16 w 34"/>
                  <a:gd name="T13" fmla="*/ 6 h 33"/>
                  <a:gd name="T14" fmla="*/ 10 w 34"/>
                  <a:gd name="T15" fmla="*/ 8 h 33"/>
                  <a:gd name="T16" fmla="*/ 10 w 34"/>
                  <a:gd name="T17" fmla="*/ 8 h 33"/>
                  <a:gd name="T18" fmla="*/ 8 w 34"/>
                  <a:gd name="T19" fmla="*/ 7 h 33"/>
                  <a:gd name="T20" fmla="*/ 3 w 34"/>
                  <a:gd name="T21" fmla="*/ 2 h 33"/>
                  <a:gd name="T22" fmla="*/ 2 w 34"/>
                  <a:gd name="T23" fmla="*/ 0 h 33"/>
                  <a:gd name="T24" fmla="*/ 1 w 34"/>
                  <a:gd name="T25" fmla="*/ 0 h 33"/>
                  <a:gd name="T26" fmla="*/ 0 w 34"/>
                  <a:gd name="T27" fmla="*/ 0 h 33"/>
                  <a:gd name="T28" fmla="*/ 0 w 34"/>
                  <a:gd name="T29" fmla="*/ 33 h 33"/>
                  <a:gd name="T30" fmla="*/ 17 w 34"/>
                  <a:gd name="T31" fmla="*/ 21 h 33"/>
                  <a:gd name="T32" fmla="*/ 34 w 34"/>
                  <a:gd name="T33" fmla="*/ 33 h 33"/>
                  <a:gd name="T34" fmla="*/ 34 w 34"/>
                  <a:gd name="T35" fmla="*/ 0 h 33"/>
                  <a:gd name="T36" fmla="*/ 34 w 34"/>
                  <a:gd name="T37" fmla="*/ 0 h 33"/>
                  <a:gd name="T38" fmla="*/ 32 w 34"/>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33">
                    <a:moveTo>
                      <a:pt x="32" y="0"/>
                    </a:moveTo>
                    <a:cubicBezTo>
                      <a:pt x="32" y="1"/>
                      <a:pt x="31" y="1"/>
                      <a:pt x="31" y="2"/>
                    </a:cubicBezTo>
                    <a:cubicBezTo>
                      <a:pt x="30" y="4"/>
                      <a:pt x="29" y="6"/>
                      <a:pt x="26" y="7"/>
                    </a:cubicBezTo>
                    <a:cubicBezTo>
                      <a:pt x="25" y="7"/>
                      <a:pt x="25" y="8"/>
                      <a:pt x="24" y="8"/>
                    </a:cubicBezTo>
                    <a:cubicBezTo>
                      <a:pt x="22" y="8"/>
                      <a:pt x="20" y="7"/>
                      <a:pt x="19" y="6"/>
                    </a:cubicBezTo>
                    <a:cubicBezTo>
                      <a:pt x="18" y="6"/>
                      <a:pt x="17" y="5"/>
                      <a:pt x="17" y="5"/>
                    </a:cubicBezTo>
                    <a:cubicBezTo>
                      <a:pt x="17" y="5"/>
                      <a:pt x="16" y="6"/>
                      <a:pt x="16" y="6"/>
                    </a:cubicBezTo>
                    <a:cubicBezTo>
                      <a:pt x="14" y="7"/>
                      <a:pt x="12" y="8"/>
                      <a:pt x="10" y="8"/>
                    </a:cubicBezTo>
                    <a:cubicBezTo>
                      <a:pt x="10" y="8"/>
                      <a:pt x="10" y="8"/>
                      <a:pt x="10" y="8"/>
                    </a:cubicBezTo>
                    <a:cubicBezTo>
                      <a:pt x="9" y="8"/>
                      <a:pt x="9" y="7"/>
                      <a:pt x="8" y="7"/>
                    </a:cubicBezTo>
                    <a:cubicBezTo>
                      <a:pt x="5" y="6"/>
                      <a:pt x="4" y="4"/>
                      <a:pt x="3" y="2"/>
                    </a:cubicBezTo>
                    <a:cubicBezTo>
                      <a:pt x="3" y="1"/>
                      <a:pt x="2" y="1"/>
                      <a:pt x="2" y="0"/>
                    </a:cubicBezTo>
                    <a:cubicBezTo>
                      <a:pt x="2" y="0"/>
                      <a:pt x="1" y="0"/>
                      <a:pt x="1" y="0"/>
                    </a:cubicBezTo>
                    <a:cubicBezTo>
                      <a:pt x="1" y="0"/>
                      <a:pt x="0" y="0"/>
                      <a:pt x="0" y="0"/>
                    </a:cubicBezTo>
                    <a:cubicBezTo>
                      <a:pt x="0" y="33"/>
                      <a:pt x="0" y="33"/>
                      <a:pt x="0" y="33"/>
                    </a:cubicBezTo>
                    <a:cubicBezTo>
                      <a:pt x="17" y="21"/>
                      <a:pt x="17" y="21"/>
                      <a:pt x="17" y="21"/>
                    </a:cubicBezTo>
                    <a:cubicBezTo>
                      <a:pt x="34" y="33"/>
                      <a:pt x="34" y="33"/>
                      <a:pt x="34" y="33"/>
                    </a:cubicBezTo>
                    <a:cubicBezTo>
                      <a:pt x="34" y="0"/>
                      <a:pt x="34" y="0"/>
                      <a:pt x="34" y="0"/>
                    </a:cubicBezTo>
                    <a:cubicBezTo>
                      <a:pt x="34" y="0"/>
                      <a:pt x="34" y="0"/>
                      <a:pt x="34" y="0"/>
                    </a:cubicBezTo>
                    <a:cubicBezTo>
                      <a:pt x="33" y="0"/>
                      <a:pt x="32" y="0"/>
                      <a:pt x="32" y="0"/>
                    </a:cubicBez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43" name="Oval 71"/>
              <p:cNvSpPr/>
              <p:nvPr/>
            </p:nvSpPr>
            <p:spPr bwMode="auto">
              <a:xfrm>
                <a:off x="6178550" y="3625850"/>
                <a:ext cx="84138" cy="80963"/>
              </a:xfrm>
              <a:prstGeom prst="ellipse">
                <a:avLst/>
              </a:pr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44" name="Freeform: Shape 72"/>
              <p:cNvSpPr/>
              <p:nvPr/>
            </p:nvSpPr>
            <p:spPr bwMode="auto">
              <a:xfrm>
                <a:off x="6127750" y="3573463"/>
                <a:ext cx="187325" cy="185738"/>
              </a:xfrm>
              <a:custGeom>
                <a:avLst/>
                <a:gdLst>
                  <a:gd name="T0" fmla="*/ 44 w 49"/>
                  <a:gd name="T1" fmla="*/ 18 h 49"/>
                  <a:gd name="T2" fmla="*/ 44 w 49"/>
                  <a:gd name="T3" fmla="*/ 10 h 49"/>
                  <a:gd name="T4" fmla="*/ 36 w 49"/>
                  <a:gd name="T5" fmla="*/ 7 h 49"/>
                  <a:gd name="T6" fmla="*/ 32 w 49"/>
                  <a:gd name="T7" fmla="*/ 1 h 49"/>
                  <a:gd name="T8" fmla="*/ 24 w 49"/>
                  <a:gd name="T9" fmla="*/ 3 h 49"/>
                  <a:gd name="T10" fmla="*/ 16 w 49"/>
                  <a:gd name="T11" fmla="*/ 1 h 49"/>
                  <a:gd name="T12" fmla="*/ 12 w 49"/>
                  <a:gd name="T13" fmla="*/ 7 h 49"/>
                  <a:gd name="T14" fmla="*/ 4 w 49"/>
                  <a:gd name="T15" fmla="*/ 10 h 49"/>
                  <a:gd name="T16" fmla="*/ 4 w 49"/>
                  <a:gd name="T17" fmla="*/ 18 h 49"/>
                  <a:gd name="T18" fmla="*/ 0 w 49"/>
                  <a:gd name="T19" fmla="*/ 24 h 49"/>
                  <a:gd name="T20" fmla="*/ 4 w 49"/>
                  <a:gd name="T21" fmla="*/ 31 h 49"/>
                  <a:gd name="T22" fmla="*/ 4 w 49"/>
                  <a:gd name="T23" fmla="*/ 39 h 49"/>
                  <a:gd name="T24" fmla="*/ 12 w 49"/>
                  <a:gd name="T25" fmla="*/ 41 h 49"/>
                  <a:gd name="T26" fmla="*/ 16 w 49"/>
                  <a:gd name="T27" fmla="*/ 48 h 49"/>
                  <a:gd name="T28" fmla="*/ 24 w 49"/>
                  <a:gd name="T29" fmla="*/ 45 h 49"/>
                  <a:gd name="T30" fmla="*/ 32 w 49"/>
                  <a:gd name="T31" fmla="*/ 48 h 49"/>
                  <a:gd name="T32" fmla="*/ 36 w 49"/>
                  <a:gd name="T33" fmla="*/ 41 h 49"/>
                  <a:gd name="T34" fmla="*/ 44 w 49"/>
                  <a:gd name="T35" fmla="*/ 39 h 49"/>
                  <a:gd name="T36" fmla="*/ 44 w 49"/>
                  <a:gd name="T37" fmla="*/ 31 h 49"/>
                  <a:gd name="T38" fmla="*/ 49 w 49"/>
                  <a:gd name="T39" fmla="*/ 24 h 49"/>
                  <a:gd name="T40" fmla="*/ 44 w 49"/>
                  <a:gd name="T41" fmla="*/ 18 h 49"/>
                  <a:gd name="T42" fmla="*/ 24 w 49"/>
                  <a:gd name="T43" fmla="*/ 37 h 49"/>
                  <a:gd name="T44" fmla="*/ 11 w 49"/>
                  <a:gd name="T45" fmla="*/ 24 h 49"/>
                  <a:gd name="T46" fmla="*/ 24 w 49"/>
                  <a:gd name="T47" fmla="*/ 12 h 49"/>
                  <a:gd name="T48" fmla="*/ 37 w 49"/>
                  <a:gd name="T49" fmla="*/ 24 h 49"/>
                  <a:gd name="T50" fmla="*/ 24 w 49"/>
                  <a:gd name="T51" fmla="*/ 3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 h="49">
                    <a:moveTo>
                      <a:pt x="44" y="18"/>
                    </a:moveTo>
                    <a:cubicBezTo>
                      <a:pt x="43" y="16"/>
                      <a:pt x="45" y="12"/>
                      <a:pt x="44" y="10"/>
                    </a:cubicBezTo>
                    <a:cubicBezTo>
                      <a:pt x="42" y="8"/>
                      <a:pt x="38" y="9"/>
                      <a:pt x="36" y="7"/>
                    </a:cubicBezTo>
                    <a:cubicBezTo>
                      <a:pt x="34" y="6"/>
                      <a:pt x="34" y="2"/>
                      <a:pt x="32" y="1"/>
                    </a:cubicBezTo>
                    <a:cubicBezTo>
                      <a:pt x="29" y="0"/>
                      <a:pt x="27" y="3"/>
                      <a:pt x="24" y="3"/>
                    </a:cubicBezTo>
                    <a:cubicBezTo>
                      <a:pt x="22" y="3"/>
                      <a:pt x="19" y="0"/>
                      <a:pt x="16" y="1"/>
                    </a:cubicBezTo>
                    <a:cubicBezTo>
                      <a:pt x="14" y="2"/>
                      <a:pt x="14" y="6"/>
                      <a:pt x="12" y="7"/>
                    </a:cubicBezTo>
                    <a:cubicBezTo>
                      <a:pt x="10" y="9"/>
                      <a:pt x="6" y="8"/>
                      <a:pt x="4" y="10"/>
                    </a:cubicBezTo>
                    <a:cubicBezTo>
                      <a:pt x="3" y="12"/>
                      <a:pt x="5" y="16"/>
                      <a:pt x="4" y="18"/>
                    </a:cubicBezTo>
                    <a:cubicBezTo>
                      <a:pt x="3" y="20"/>
                      <a:pt x="0" y="22"/>
                      <a:pt x="0" y="24"/>
                    </a:cubicBezTo>
                    <a:cubicBezTo>
                      <a:pt x="0" y="27"/>
                      <a:pt x="3" y="29"/>
                      <a:pt x="4" y="31"/>
                    </a:cubicBezTo>
                    <a:cubicBezTo>
                      <a:pt x="5" y="33"/>
                      <a:pt x="3" y="37"/>
                      <a:pt x="4" y="39"/>
                    </a:cubicBezTo>
                    <a:cubicBezTo>
                      <a:pt x="6" y="41"/>
                      <a:pt x="10" y="40"/>
                      <a:pt x="12" y="41"/>
                    </a:cubicBezTo>
                    <a:cubicBezTo>
                      <a:pt x="14" y="43"/>
                      <a:pt x="14" y="47"/>
                      <a:pt x="16" y="48"/>
                    </a:cubicBezTo>
                    <a:cubicBezTo>
                      <a:pt x="19" y="49"/>
                      <a:pt x="22" y="45"/>
                      <a:pt x="24" y="45"/>
                    </a:cubicBezTo>
                    <a:cubicBezTo>
                      <a:pt x="27" y="45"/>
                      <a:pt x="29" y="49"/>
                      <a:pt x="32" y="48"/>
                    </a:cubicBezTo>
                    <a:cubicBezTo>
                      <a:pt x="34" y="47"/>
                      <a:pt x="34" y="43"/>
                      <a:pt x="36" y="41"/>
                    </a:cubicBezTo>
                    <a:cubicBezTo>
                      <a:pt x="38" y="40"/>
                      <a:pt x="42" y="41"/>
                      <a:pt x="44" y="39"/>
                    </a:cubicBezTo>
                    <a:cubicBezTo>
                      <a:pt x="45" y="37"/>
                      <a:pt x="43" y="33"/>
                      <a:pt x="44" y="31"/>
                    </a:cubicBezTo>
                    <a:cubicBezTo>
                      <a:pt x="45" y="29"/>
                      <a:pt x="49" y="27"/>
                      <a:pt x="49" y="24"/>
                    </a:cubicBezTo>
                    <a:cubicBezTo>
                      <a:pt x="49" y="22"/>
                      <a:pt x="45" y="20"/>
                      <a:pt x="44" y="18"/>
                    </a:cubicBezTo>
                    <a:close/>
                    <a:moveTo>
                      <a:pt x="24" y="37"/>
                    </a:moveTo>
                    <a:cubicBezTo>
                      <a:pt x="17" y="37"/>
                      <a:pt x="11" y="32"/>
                      <a:pt x="11" y="24"/>
                    </a:cubicBezTo>
                    <a:cubicBezTo>
                      <a:pt x="11" y="17"/>
                      <a:pt x="17" y="12"/>
                      <a:pt x="24" y="12"/>
                    </a:cubicBezTo>
                    <a:cubicBezTo>
                      <a:pt x="31" y="12"/>
                      <a:pt x="37" y="17"/>
                      <a:pt x="37" y="24"/>
                    </a:cubicBezTo>
                    <a:cubicBezTo>
                      <a:pt x="37" y="32"/>
                      <a:pt x="31" y="37"/>
                      <a:pt x="24" y="37"/>
                    </a:cubicBez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grpSp>
      <p:cxnSp>
        <p:nvCxnSpPr>
          <p:cNvPr id="45" name="Straight Connector 33"/>
          <p:cNvCxnSpPr/>
          <p:nvPr/>
        </p:nvCxnSpPr>
        <p:spPr>
          <a:xfrm flipH="1" flipV="1">
            <a:off x="3957170" y="3806750"/>
            <a:ext cx="0" cy="29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46" name="Straight Connector 34"/>
          <p:cNvCxnSpPr/>
          <p:nvPr/>
        </p:nvCxnSpPr>
        <p:spPr>
          <a:xfrm flipH="1" flipV="1">
            <a:off x="3957170" y="2918699"/>
            <a:ext cx="0" cy="243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47" name="Straight Connector 37"/>
          <p:cNvCxnSpPr/>
          <p:nvPr/>
        </p:nvCxnSpPr>
        <p:spPr>
          <a:xfrm flipH="1" flipV="1">
            <a:off x="5127005" y="2991429"/>
            <a:ext cx="0" cy="110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48" name="Straight Connector 38"/>
          <p:cNvCxnSpPr/>
          <p:nvPr/>
        </p:nvCxnSpPr>
        <p:spPr>
          <a:xfrm flipH="1" flipV="1">
            <a:off x="5127005" y="2051508"/>
            <a:ext cx="0" cy="29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grpSp>
        <p:nvGrpSpPr>
          <p:cNvPr id="49" name="Group 39"/>
          <p:cNvGrpSpPr/>
          <p:nvPr/>
        </p:nvGrpSpPr>
        <p:grpSpPr>
          <a:xfrm>
            <a:off x="3758940" y="2464967"/>
            <a:ext cx="404875" cy="405000"/>
            <a:chOff x="5039729" y="3314307"/>
            <a:chExt cx="540000" cy="540000"/>
          </a:xfrm>
        </p:grpSpPr>
        <p:sp>
          <p:nvSpPr>
            <p:cNvPr id="50" name="Oval 61"/>
            <p:cNvSpPr/>
            <p:nvPr/>
          </p:nvSpPr>
          <p:spPr>
            <a:xfrm>
              <a:off x="5039729" y="3314307"/>
              <a:ext cx="540000" cy="54000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51" name="Freeform: Shape 62"/>
            <p:cNvSpPr/>
            <p:nvPr/>
          </p:nvSpPr>
          <p:spPr bwMode="auto">
            <a:xfrm>
              <a:off x="5142973" y="3395648"/>
              <a:ext cx="333512" cy="377319"/>
            </a:xfrm>
            <a:custGeom>
              <a:avLst/>
              <a:gdLst>
                <a:gd name="T0" fmla="*/ 182 w 193"/>
                <a:gd name="T1" fmla="*/ 147 h 219"/>
                <a:gd name="T2" fmla="*/ 175 w 193"/>
                <a:gd name="T3" fmla="*/ 150 h 219"/>
                <a:gd name="T4" fmla="*/ 146 w 193"/>
                <a:gd name="T5" fmla="*/ 110 h 219"/>
                <a:gd name="T6" fmla="*/ 175 w 193"/>
                <a:gd name="T7" fmla="*/ 70 h 219"/>
                <a:gd name="T8" fmla="*/ 182 w 193"/>
                <a:gd name="T9" fmla="*/ 72 h 219"/>
                <a:gd name="T10" fmla="*/ 193 w 193"/>
                <a:gd name="T11" fmla="*/ 60 h 219"/>
                <a:gd name="T12" fmla="*/ 182 w 193"/>
                <a:gd name="T13" fmla="*/ 49 h 219"/>
                <a:gd name="T14" fmla="*/ 170 w 193"/>
                <a:gd name="T15" fmla="*/ 60 h 219"/>
                <a:gd name="T16" fmla="*/ 170 w 193"/>
                <a:gd name="T17" fmla="*/ 62 h 219"/>
                <a:gd name="T18" fmla="*/ 121 w 193"/>
                <a:gd name="T19" fmla="*/ 67 h 219"/>
                <a:gd name="T20" fmla="*/ 101 w 193"/>
                <a:gd name="T21" fmla="*/ 22 h 219"/>
                <a:gd name="T22" fmla="*/ 108 w 193"/>
                <a:gd name="T23" fmla="*/ 12 h 219"/>
                <a:gd name="T24" fmla="*/ 97 w 193"/>
                <a:gd name="T25" fmla="*/ 0 h 219"/>
                <a:gd name="T26" fmla="*/ 85 w 193"/>
                <a:gd name="T27" fmla="*/ 12 h 219"/>
                <a:gd name="T28" fmla="*/ 92 w 193"/>
                <a:gd name="T29" fmla="*/ 22 h 219"/>
                <a:gd name="T30" fmla="*/ 72 w 193"/>
                <a:gd name="T31" fmla="*/ 67 h 219"/>
                <a:gd name="T32" fmla="*/ 23 w 193"/>
                <a:gd name="T33" fmla="*/ 62 h 219"/>
                <a:gd name="T34" fmla="*/ 23 w 193"/>
                <a:gd name="T35" fmla="*/ 60 h 219"/>
                <a:gd name="T36" fmla="*/ 12 w 193"/>
                <a:gd name="T37" fmla="*/ 49 h 219"/>
                <a:gd name="T38" fmla="*/ 0 w 193"/>
                <a:gd name="T39" fmla="*/ 60 h 219"/>
                <a:gd name="T40" fmla="*/ 12 w 193"/>
                <a:gd name="T41" fmla="*/ 72 h 219"/>
                <a:gd name="T42" fmla="*/ 18 w 193"/>
                <a:gd name="T43" fmla="*/ 70 h 219"/>
                <a:gd name="T44" fmla="*/ 48 w 193"/>
                <a:gd name="T45" fmla="*/ 110 h 219"/>
                <a:gd name="T46" fmla="*/ 19 w 193"/>
                <a:gd name="T47" fmla="*/ 150 h 219"/>
                <a:gd name="T48" fmla="*/ 12 w 193"/>
                <a:gd name="T49" fmla="*/ 147 h 219"/>
                <a:gd name="T50" fmla="*/ 0 w 193"/>
                <a:gd name="T51" fmla="*/ 159 h 219"/>
                <a:gd name="T52" fmla="*/ 12 w 193"/>
                <a:gd name="T53" fmla="*/ 170 h 219"/>
                <a:gd name="T54" fmla="*/ 23 w 193"/>
                <a:gd name="T55" fmla="*/ 159 h 219"/>
                <a:gd name="T56" fmla="*/ 23 w 193"/>
                <a:gd name="T57" fmla="*/ 158 h 219"/>
                <a:gd name="T58" fmla="*/ 72 w 193"/>
                <a:gd name="T59" fmla="*/ 152 h 219"/>
                <a:gd name="T60" fmla="*/ 92 w 193"/>
                <a:gd name="T61" fmla="*/ 197 h 219"/>
                <a:gd name="T62" fmla="*/ 85 w 193"/>
                <a:gd name="T63" fmla="*/ 208 h 219"/>
                <a:gd name="T64" fmla="*/ 97 w 193"/>
                <a:gd name="T65" fmla="*/ 219 h 219"/>
                <a:gd name="T66" fmla="*/ 108 w 193"/>
                <a:gd name="T67" fmla="*/ 208 h 219"/>
                <a:gd name="T68" fmla="*/ 101 w 193"/>
                <a:gd name="T69" fmla="*/ 197 h 219"/>
                <a:gd name="T70" fmla="*/ 121 w 193"/>
                <a:gd name="T71" fmla="*/ 152 h 219"/>
                <a:gd name="T72" fmla="*/ 170 w 193"/>
                <a:gd name="T73" fmla="*/ 158 h 219"/>
                <a:gd name="T74" fmla="*/ 170 w 193"/>
                <a:gd name="T75" fmla="*/ 159 h 219"/>
                <a:gd name="T76" fmla="*/ 182 w 193"/>
                <a:gd name="T77" fmla="*/ 170 h 219"/>
                <a:gd name="T78" fmla="*/ 193 w 193"/>
                <a:gd name="T79" fmla="*/ 159 h 219"/>
                <a:gd name="T80" fmla="*/ 182 w 193"/>
                <a:gd name="T81" fmla="*/ 14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3" h="219">
                  <a:moveTo>
                    <a:pt x="182" y="147"/>
                  </a:moveTo>
                  <a:cubicBezTo>
                    <a:pt x="179" y="147"/>
                    <a:pt x="177" y="148"/>
                    <a:pt x="175" y="150"/>
                  </a:cubicBezTo>
                  <a:cubicBezTo>
                    <a:pt x="146" y="110"/>
                    <a:pt x="146" y="110"/>
                    <a:pt x="146" y="110"/>
                  </a:cubicBezTo>
                  <a:cubicBezTo>
                    <a:pt x="175" y="70"/>
                    <a:pt x="175" y="70"/>
                    <a:pt x="175" y="70"/>
                  </a:cubicBezTo>
                  <a:cubicBezTo>
                    <a:pt x="177" y="71"/>
                    <a:pt x="179" y="72"/>
                    <a:pt x="182" y="72"/>
                  </a:cubicBezTo>
                  <a:cubicBezTo>
                    <a:pt x="188" y="72"/>
                    <a:pt x="193" y="67"/>
                    <a:pt x="193" y="60"/>
                  </a:cubicBezTo>
                  <a:cubicBezTo>
                    <a:pt x="193" y="54"/>
                    <a:pt x="188" y="49"/>
                    <a:pt x="182" y="49"/>
                  </a:cubicBezTo>
                  <a:cubicBezTo>
                    <a:pt x="175" y="49"/>
                    <a:pt x="170" y="54"/>
                    <a:pt x="170" y="60"/>
                  </a:cubicBezTo>
                  <a:cubicBezTo>
                    <a:pt x="170" y="61"/>
                    <a:pt x="170" y="61"/>
                    <a:pt x="170" y="62"/>
                  </a:cubicBezTo>
                  <a:cubicBezTo>
                    <a:pt x="121" y="67"/>
                    <a:pt x="121" y="67"/>
                    <a:pt x="121" y="67"/>
                  </a:cubicBezTo>
                  <a:cubicBezTo>
                    <a:pt x="101" y="22"/>
                    <a:pt x="101" y="22"/>
                    <a:pt x="101" y="22"/>
                  </a:cubicBezTo>
                  <a:cubicBezTo>
                    <a:pt x="105" y="20"/>
                    <a:pt x="108" y="16"/>
                    <a:pt x="108" y="12"/>
                  </a:cubicBezTo>
                  <a:cubicBezTo>
                    <a:pt x="108" y="5"/>
                    <a:pt x="103" y="0"/>
                    <a:pt x="97" y="0"/>
                  </a:cubicBezTo>
                  <a:cubicBezTo>
                    <a:pt x="90" y="0"/>
                    <a:pt x="85" y="5"/>
                    <a:pt x="85" y="12"/>
                  </a:cubicBezTo>
                  <a:cubicBezTo>
                    <a:pt x="85" y="16"/>
                    <a:pt x="88" y="20"/>
                    <a:pt x="92" y="22"/>
                  </a:cubicBezTo>
                  <a:cubicBezTo>
                    <a:pt x="72" y="67"/>
                    <a:pt x="72" y="67"/>
                    <a:pt x="72" y="67"/>
                  </a:cubicBezTo>
                  <a:cubicBezTo>
                    <a:pt x="23" y="62"/>
                    <a:pt x="23" y="62"/>
                    <a:pt x="23" y="62"/>
                  </a:cubicBezTo>
                  <a:cubicBezTo>
                    <a:pt x="23" y="61"/>
                    <a:pt x="23" y="61"/>
                    <a:pt x="23" y="60"/>
                  </a:cubicBezTo>
                  <a:cubicBezTo>
                    <a:pt x="23" y="54"/>
                    <a:pt x="18" y="49"/>
                    <a:pt x="12" y="49"/>
                  </a:cubicBezTo>
                  <a:cubicBezTo>
                    <a:pt x="5" y="49"/>
                    <a:pt x="0" y="54"/>
                    <a:pt x="0" y="60"/>
                  </a:cubicBezTo>
                  <a:cubicBezTo>
                    <a:pt x="0" y="67"/>
                    <a:pt x="5" y="72"/>
                    <a:pt x="12" y="72"/>
                  </a:cubicBezTo>
                  <a:cubicBezTo>
                    <a:pt x="14" y="72"/>
                    <a:pt x="16" y="71"/>
                    <a:pt x="18" y="70"/>
                  </a:cubicBezTo>
                  <a:cubicBezTo>
                    <a:pt x="48" y="110"/>
                    <a:pt x="48" y="110"/>
                    <a:pt x="48" y="110"/>
                  </a:cubicBezTo>
                  <a:cubicBezTo>
                    <a:pt x="19" y="150"/>
                    <a:pt x="19" y="150"/>
                    <a:pt x="19" y="150"/>
                  </a:cubicBezTo>
                  <a:cubicBezTo>
                    <a:pt x="17" y="148"/>
                    <a:pt x="14" y="147"/>
                    <a:pt x="12" y="147"/>
                  </a:cubicBezTo>
                  <a:cubicBezTo>
                    <a:pt x="5" y="147"/>
                    <a:pt x="0" y="152"/>
                    <a:pt x="0" y="159"/>
                  </a:cubicBezTo>
                  <a:cubicBezTo>
                    <a:pt x="0" y="165"/>
                    <a:pt x="5" y="170"/>
                    <a:pt x="12" y="170"/>
                  </a:cubicBezTo>
                  <a:cubicBezTo>
                    <a:pt x="18" y="170"/>
                    <a:pt x="23" y="165"/>
                    <a:pt x="23" y="159"/>
                  </a:cubicBezTo>
                  <a:cubicBezTo>
                    <a:pt x="23" y="158"/>
                    <a:pt x="23" y="158"/>
                    <a:pt x="23" y="158"/>
                  </a:cubicBezTo>
                  <a:cubicBezTo>
                    <a:pt x="72" y="152"/>
                    <a:pt x="72" y="152"/>
                    <a:pt x="72" y="152"/>
                  </a:cubicBezTo>
                  <a:cubicBezTo>
                    <a:pt x="92" y="197"/>
                    <a:pt x="92" y="197"/>
                    <a:pt x="92" y="197"/>
                  </a:cubicBezTo>
                  <a:cubicBezTo>
                    <a:pt x="88" y="199"/>
                    <a:pt x="85" y="203"/>
                    <a:pt x="85" y="208"/>
                  </a:cubicBezTo>
                  <a:cubicBezTo>
                    <a:pt x="85" y="214"/>
                    <a:pt x="90" y="219"/>
                    <a:pt x="97" y="219"/>
                  </a:cubicBezTo>
                  <a:cubicBezTo>
                    <a:pt x="103" y="219"/>
                    <a:pt x="108" y="214"/>
                    <a:pt x="108" y="208"/>
                  </a:cubicBezTo>
                  <a:cubicBezTo>
                    <a:pt x="108" y="203"/>
                    <a:pt x="105" y="199"/>
                    <a:pt x="101" y="197"/>
                  </a:cubicBezTo>
                  <a:cubicBezTo>
                    <a:pt x="121" y="152"/>
                    <a:pt x="121" y="152"/>
                    <a:pt x="121" y="152"/>
                  </a:cubicBezTo>
                  <a:cubicBezTo>
                    <a:pt x="170" y="158"/>
                    <a:pt x="170" y="158"/>
                    <a:pt x="170" y="158"/>
                  </a:cubicBezTo>
                  <a:cubicBezTo>
                    <a:pt x="170" y="158"/>
                    <a:pt x="170" y="158"/>
                    <a:pt x="170" y="159"/>
                  </a:cubicBezTo>
                  <a:cubicBezTo>
                    <a:pt x="170" y="165"/>
                    <a:pt x="175" y="170"/>
                    <a:pt x="182" y="170"/>
                  </a:cubicBezTo>
                  <a:cubicBezTo>
                    <a:pt x="188" y="170"/>
                    <a:pt x="193" y="165"/>
                    <a:pt x="193" y="159"/>
                  </a:cubicBezTo>
                  <a:cubicBezTo>
                    <a:pt x="193" y="152"/>
                    <a:pt x="188" y="147"/>
                    <a:pt x="182" y="147"/>
                  </a:cubicBezTo>
                  <a:close/>
                </a:path>
              </a:pathLst>
            </a:custGeom>
            <a:solidFill>
              <a:schemeClr val="accent6"/>
            </a:solidFill>
            <a:ln>
              <a:noFill/>
            </a:ln>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grpSp>
        <p:nvGrpSpPr>
          <p:cNvPr id="52" name="Group 40"/>
          <p:cNvGrpSpPr/>
          <p:nvPr/>
        </p:nvGrpSpPr>
        <p:grpSpPr>
          <a:xfrm>
            <a:off x="4924567" y="1612686"/>
            <a:ext cx="404875" cy="405000"/>
            <a:chOff x="6594378" y="2177931"/>
            <a:chExt cx="540000" cy="540000"/>
          </a:xfrm>
        </p:grpSpPr>
        <p:sp>
          <p:nvSpPr>
            <p:cNvPr id="53" name="Oval 57"/>
            <p:cNvSpPr/>
            <p:nvPr/>
          </p:nvSpPr>
          <p:spPr>
            <a:xfrm>
              <a:off x="6594378" y="2177931"/>
              <a:ext cx="540000" cy="540000"/>
            </a:xfrm>
            <a:prstGeom prst="ellipse">
              <a:avLst/>
            </a:prstGeom>
            <a:solidFill>
              <a:schemeClr val="accent4"/>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nvGrpSpPr>
            <p:cNvPr id="54" name="Group 58"/>
            <p:cNvGrpSpPr/>
            <p:nvPr/>
          </p:nvGrpSpPr>
          <p:grpSpPr>
            <a:xfrm>
              <a:off x="6675953" y="2239847"/>
              <a:ext cx="371937" cy="351888"/>
              <a:chOff x="8493125" y="2289175"/>
              <a:chExt cx="854075" cy="808038"/>
            </a:xfrm>
            <a:solidFill>
              <a:schemeClr val="bg1"/>
            </a:solidFill>
          </p:grpSpPr>
          <p:sp>
            <p:nvSpPr>
              <p:cNvPr id="55" name="Freeform: Shape 59"/>
              <p:cNvSpPr/>
              <p:nvPr/>
            </p:nvSpPr>
            <p:spPr bwMode="auto">
              <a:xfrm>
                <a:off x="8493125" y="2762250"/>
                <a:ext cx="854075" cy="334963"/>
              </a:xfrm>
              <a:custGeom>
                <a:avLst/>
                <a:gdLst>
                  <a:gd name="T0" fmla="*/ 517 w 538"/>
                  <a:gd name="T1" fmla="*/ 57 h 211"/>
                  <a:gd name="T2" fmla="*/ 335 w 538"/>
                  <a:gd name="T3" fmla="*/ 0 h 211"/>
                  <a:gd name="T4" fmla="*/ 299 w 538"/>
                  <a:gd name="T5" fmla="*/ 161 h 211"/>
                  <a:gd name="T6" fmla="*/ 278 w 538"/>
                  <a:gd name="T7" fmla="*/ 33 h 211"/>
                  <a:gd name="T8" fmla="*/ 287 w 538"/>
                  <a:gd name="T9" fmla="*/ 24 h 211"/>
                  <a:gd name="T10" fmla="*/ 304 w 538"/>
                  <a:gd name="T11" fmla="*/ 5 h 211"/>
                  <a:gd name="T12" fmla="*/ 235 w 538"/>
                  <a:gd name="T13" fmla="*/ 5 h 211"/>
                  <a:gd name="T14" fmla="*/ 251 w 538"/>
                  <a:gd name="T15" fmla="*/ 24 h 211"/>
                  <a:gd name="T16" fmla="*/ 261 w 538"/>
                  <a:gd name="T17" fmla="*/ 33 h 211"/>
                  <a:gd name="T18" fmla="*/ 239 w 538"/>
                  <a:gd name="T19" fmla="*/ 161 h 211"/>
                  <a:gd name="T20" fmla="*/ 204 w 538"/>
                  <a:gd name="T21" fmla="*/ 0 h 211"/>
                  <a:gd name="T22" fmla="*/ 20 w 538"/>
                  <a:gd name="T23" fmla="*/ 57 h 211"/>
                  <a:gd name="T24" fmla="*/ 0 w 538"/>
                  <a:gd name="T25" fmla="*/ 211 h 211"/>
                  <a:gd name="T26" fmla="*/ 538 w 538"/>
                  <a:gd name="T27" fmla="*/ 211 h 211"/>
                  <a:gd name="T28" fmla="*/ 517 w 538"/>
                  <a:gd name="T29" fmla="*/ 57 h 211"/>
                  <a:gd name="T30" fmla="*/ 459 w 538"/>
                  <a:gd name="T31" fmla="*/ 156 h 211"/>
                  <a:gd name="T32" fmla="*/ 366 w 538"/>
                  <a:gd name="T33" fmla="*/ 156 h 211"/>
                  <a:gd name="T34" fmla="*/ 366 w 538"/>
                  <a:gd name="T35" fmla="*/ 129 h 211"/>
                  <a:gd name="T36" fmla="*/ 412 w 538"/>
                  <a:gd name="T37" fmla="*/ 122 h 211"/>
                  <a:gd name="T38" fmla="*/ 459 w 538"/>
                  <a:gd name="T39" fmla="*/ 129 h 211"/>
                  <a:gd name="T40" fmla="*/ 459 w 538"/>
                  <a:gd name="T41" fmla="*/ 15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8" h="211">
                    <a:moveTo>
                      <a:pt x="517" y="57"/>
                    </a:moveTo>
                    <a:lnTo>
                      <a:pt x="335" y="0"/>
                    </a:lnTo>
                    <a:lnTo>
                      <a:pt x="299" y="161"/>
                    </a:lnTo>
                    <a:lnTo>
                      <a:pt x="278" y="33"/>
                    </a:lnTo>
                    <a:lnTo>
                      <a:pt x="287" y="24"/>
                    </a:lnTo>
                    <a:lnTo>
                      <a:pt x="304" y="5"/>
                    </a:lnTo>
                    <a:lnTo>
                      <a:pt x="235" y="5"/>
                    </a:lnTo>
                    <a:lnTo>
                      <a:pt x="251" y="24"/>
                    </a:lnTo>
                    <a:lnTo>
                      <a:pt x="261" y="33"/>
                    </a:lnTo>
                    <a:lnTo>
                      <a:pt x="239" y="161"/>
                    </a:lnTo>
                    <a:lnTo>
                      <a:pt x="204" y="0"/>
                    </a:lnTo>
                    <a:lnTo>
                      <a:pt x="20" y="57"/>
                    </a:lnTo>
                    <a:lnTo>
                      <a:pt x="0" y="211"/>
                    </a:lnTo>
                    <a:lnTo>
                      <a:pt x="538" y="211"/>
                    </a:lnTo>
                    <a:lnTo>
                      <a:pt x="517" y="57"/>
                    </a:lnTo>
                    <a:close/>
                    <a:moveTo>
                      <a:pt x="459" y="156"/>
                    </a:moveTo>
                    <a:lnTo>
                      <a:pt x="366" y="156"/>
                    </a:lnTo>
                    <a:lnTo>
                      <a:pt x="366" y="129"/>
                    </a:lnTo>
                    <a:lnTo>
                      <a:pt x="412" y="122"/>
                    </a:lnTo>
                    <a:lnTo>
                      <a:pt x="459" y="129"/>
                    </a:lnTo>
                    <a:lnTo>
                      <a:pt x="459" y="156"/>
                    </a:ln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56" name="Oval 60"/>
              <p:cNvSpPr/>
              <p:nvPr/>
            </p:nvSpPr>
            <p:spPr bwMode="auto">
              <a:xfrm>
                <a:off x="8729663" y="2289175"/>
                <a:ext cx="382588" cy="427038"/>
              </a:xfrm>
              <a:prstGeom prst="ellipse">
                <a:avLst/>
              </a:pr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grpSp>
      <p:cxnSp>
        <p:nvCxnSpPr>
          <p:cNvPr id="57" name="Straight Connector 43"/>
          <p:cNvCxnSpPr/>
          <p:nvPr/>
        </p:nvCxnSpPr>
        <p:spPr>
          <a:xfrm flipH="1" flipV="1">
            <a:off x="6295414" y="3804293"/>
            <a:ext cx="0" cy="29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58" name="Straight Connector 44"/>
          <p:cNvCxnSpPr/>
          <p:nvPr/>
        </p:nvCxnSpPr>
        <p:spPr>
          <a:xfrm flipH="1" flipV="1">
            <a:off x="6295414" y="2871516"/>
            <a:ext cx="0" cy="29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59" name="Straight Connector 47"/>
          <p:cNvCxnSpPr/>
          <p:nvPr/>
        </p:nvCxnSpPr>
        <p:spPr>
          <a:xfrm flipH="1" flipV="1">
            <a:off x="7480151" y="2847341"/>
            <a:ext cx="0" cy="1242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cxnSp>
        <p:nvCxnSpPr>
          <p:cNvPr id="60" name="Straight Connector 48"/>
          <p:cNvCxnSpPr/>
          <p:nvPr/>
        </p:nvCxnSpPr>
        <p:spPr>
          <a:xfrm flipH="1" flipV="1">
            <a:off x="7480151" y="1907420"/>
            <a:ext cx="0" cy="297000"/>
          </a:xfrm>
          <a:prstGeom prst="line">
            <a:avLst/>
          </a:prstGeom>
          <a:ln w="19050"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grpSp>
        <p:nvGrpSpPr>
          <p:cNvPr id="61" name="Group 49"/>
          <p:cNvGrpSpPr/>
          <p:nvPr/>
        </p:nvGrpSpPr>
        <p:grpSpPr>
          <a:xfrm>
            <a:off x="6097183" y="2432693"/>
            <a:ext cx="404875" cy="405000"/>
            <a:chOff x="8158349" y="3271275"/>
            <a:chExt cx="540000" cy="540000"/>
          </a:xfrm>
        </p:grpSpPr>
        <p:sp>
          <p:nvSpPr>
            <p:cNvPr id="62" name="Oval 53"/>
            <p:cNvSpPr/>
            <p:nvPr/>
          </p:nvSpPr>
          <p:spPr>
            <a:xfrm>
              <a:off x="8158349" y="3271275"/>
              <a:ext cx="540000" cy="5400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nvGrpSpPr>
            <p:cNvPr id="63" name="Group 54"/>
            <p:cNvGrpSpPr/>
            <p:nvPr/>
          </p:nvGrpSpPr>
          <p:grpSpPr>
            <a:xfrm>
              <a:off x="8252383" y="3379975"/>
              <a:ext cx="351933" cy="322606"/>
              <a:chOff x="7816850" y="1350963"/>
              <a:chExt cx="895350" cy="820737"/>
            </a:xfrm>
            <a:solidFill>
              <a:schemeClr val="bg1"/>
            </a:solidFill>
          </p:grpSpPr>
          <p:sp>
            <p:nvSpPr>
              <p:cNvPr id="64" name="Freeform: Shape 55"/>
              <p:cNvSpPr/>
              <p:nvPr/>
            </p:nvSpPr>
            <p:spPr bwMode="auto">
              <a:xfrm>
                <a:off x="7850188" y="1792288"/>
                <a:ext cx="828675" cy="379412"/>
              </a:xfrm>
              <a:custGeom>
                <a:avLst/>
                <a:gdLst>
                  <a:gd name="T0" fmla="*/ 119 w 218"/>
                  <a:gd name="T1" fmla="*/ 26 h 100"/>
                  <a:gd name="T2" fmla="*/ 99 w 218"/>
                  <a:gd name="T3" fmla="*/ 26 h 100"/>
                  <a:gd name="T4" fmla="*/ 73 w 218"/>
                  <a:gd name="T5" fmla="*/ 0 h 100"/>
                  <a:gd name="T6" fmla="*/ 0 w 218"/>
                  <a:gd name="T7" fmla="*/ 0 h 100"/>
                  <a:gd name="T8" fmla="*/ 0 w 218"/>
                  <a:gd name="T9" fmla="*/ 70 h 100"/>
                  <a:gd name="T10" fmla="*/ 29 w 218"/>
                  <a:gd name="T11" fmla="*/ 100 h 100"/>
                  <a:gd name="T12" fmla="*/ 189 w 218"/>
                  <a:gd name="T13" fmla="*/ 100 h 100"/>
                  <a:gd name="T14" fmla="*/ 218 w 218"/>
                  <a:gd name="T15" fmla="*/ 70 h 100"/>
                  <a:gd name="T16" fmla="*/ 218 w 218"/>
                  <a:gd name="T17" fmla="*/ 0 h 100"/>
                  <a:gd name="T18" fmla="*/ 145 w 218"/>
                  <a:gd name="T19" fmla="*/ 0 h 100"/>
                  <a:gd name="T20" fmla="*/ 119 w 218"/>
                  <a:gd name="T21" fmla="*/ 2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8" h="100">
                    <a:moveTo>
                      <a:pt x="119" y="26"/>
                    </a:moveTo>
                    <a:cubicBezTo>
                      <a:pt x="99" y="26"/>
                      <a:pt x="99" y="26"/>
                      <a:pt x="99" y="26"/>
                    </a:cubicBezTo>
                    <a:cubicBezTo>
                      <a:pt x="85" y="26"/>
                      <a:pt x="73" y="14"/>
                      <a:pt x="73" y="0"/>
                    </a:cubicBezTo>
                    <a:cubicBezTo>
                      <a:pt x="0" y="0"/>
                      <a:pt x="0" y="0"/>
                      <a:pt x="0" y="0"/>
                    </a:cubicBezTo>
                    <a:cubicBezTo>
                      <a:pt x="0" y="70"/>
                      <a:pt x="0" y="70"/>
                      <a:pt x="0" y="70"/>
                    </a:cubicBezTo>
                    <a:cubicBezTo>
                      <a:pt x="0" y="86"/>
                      <a:pt x="13" y="100"/>
                      <a:pt x="29" y="100"/>
                    </a:cubicBezTo>
                    <a:cubicBezTo>
                      <a:pt x="189" y="100"/>
                      <a:pt x="189" y="100"/>
                      <a:pt x="189" y="100"/>
                    </a:cubicBezTo>
                    <a:cubicBezTo>
                      <a:pt x="205" y="100"/>
                      <a:pt x="218" y="86"/>
                      <a:pt x="218" y="70"/>
                    </a:cubicBezTo>
                    <a:cubicBezTo>
                      <a:pt x="218" y="0"/>
                      <a:pt x="218" y="0"/>
                      <a:pt x="218" y="0"/>
                    </a:cubicBezTo>
                    <a:cubicBezTo>
                      <a:pt x="145" y="0"/>
                      <a:pt x="145" y="0"/>
                      <a:pt x="145" y="0"/>
                    </a:cubicBezTo>
                    <a:cubicBezTo>
                      <a:pt x="145" y="14"/>
                      <a:pt x="133" y="26"/>
                      <a:pt x="119" y="26"/>
                    </a:cubicBez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65" name="Freeform: Shape 56"/>
              <p:cNvSpPr/>
              <p:nvPr/>
            </p:nvSpPr>
            <p:spPr bwMode="auto">
              <a:xfrm>
                <a:off x="7816850" y="1350963"/>
                <a:ext cx="895350" cy="498475"/>
              </a:xfrm>
              <a:custGeom>
                <a:avLst/>
                <a:gdLst>
                  <a:gd name="T0" fmla="*/ 204 w 236"/>
                  <a:gd name="T1" fmla="*/ 44 h 131"/>
                  <a:gd name="T2" fmla="*/ 163 w 236"/>
                  <a:gd name="T3" fmla="*/ 44 h 131"/>
                  <a:gd name="T4" fmla="*/ 163 w 236"/>
                  <a:gd name="T5" fmla="*/ 30 h 131"/>
                  <a:gd name="T6" fmla="*/ 133 w 236"/>
                  <a:gd name="T7" fmla="*/ 0 h 131"/>
                  <a:gd name="T8" fmla="*/ 103 w 236"/>
                  <a:gd name="T9" fmla="*/ 0 h 131"/>
                  <a:gd name="T10" fmla="*/ 73 w 236"/>
                  <a:gd name="T11" fmla="*/ 30 h 131"/>
                  <a:gd name="T12" fmla="*/ 73 w 236"/>
                  <a:gd name="T13" fmla="*/ 44 h 131"/>
                  <a:gd name="T14" fmla="*/ 32 w 236"/>
                  <a:gd name="T15" fmla="*/ 44 h 131"/>
                  <a:gd name="T16" fmla="*/ 0 w 236"/>
                  <a:gd name="T17" fmla="*/ 75 h 131"/>
                  <a:gd name="T18" fmla="*/ 0 w 236"/>
                  <a:gd name="T19" fmla="*/ 106 h 131"/>
                  <a:gd name="T20" fmla="*/ 92 w 236"/>
                  <a:gd name="T21" fmla="*/ 106 h 131"/>
                  <a:gd name="T22" fmla="*/ 92 w 236"/>
                  <a:gd name="T23" fmla="*/ 115 h 131"/>
                  <a:gd name="T24" fmla="*/ 108 w 236"/>
                  <a:gd name="T25" fmla="*/ 131 h 131"/>
                  <a:gd name="T26" fmla="*/ 128 w 236"/>
                  <a:gd name="T27" fmla="*/ 131 h 131"/>
                  <a:gd name="T28" fmla="*/ 144 w 236"/>
                  <a:gd name="T29" fmla="*/ 115 h 131"/>
                  <a:gd name="T30" fmla="*/ 144 w 236"/>
                  <a:gd name="T31" fmla="*/ 106 h 131"/>
                  <a:gd name="T32" fmla="*/ 236 w 236"/>
                  <a:gd name="T33" fmla="*/ 106 h 131"/>
                  <a:gd name="T34" fmla="*/ 236 w 236"/>
                  <a:gd name="T35" fmla="*/ 75 h 131"/>
                  <a:gd name="T36" fmla="*/ 204 w 236"/>
                  <a:gd name="T37" fmla="*/ 44 h 131"/>
                  <a:gd name="T38" fmla="*/ 92 w 236"/>
                  <a:gd name="T39" fmla="*/ 30 h 131"/>
                  <a:gd name="T40" fmla="*/ 103 w 236"/>
                  <a:gd name="T41" fmla="*/ 19 h 131"/>
                  <a:gd name="T42" fmla="*/ 133 w 236"/>
                  <a:gd name="T43" fmla="*/ 19 h 131"/>
                  <a:gd name="T44" fmla="*/ 144 w 236"/>
                  <a:gd name="T45" fmla="*/ 30 h 131"/>
                  <a:gd name="T46" fmla="*/ 144 w 236"/>
                  <a:gd name="T47" fmla="*/ 44 h 131"/>
                  <a:gd name="T48" fmla="*/ 92 w 236"/>
                  <a:gd name="T49" fmla="*/ 44 h 131"/>
                  <a:gd name="T50" fmla="*/ 92 w 236"/>
                  <a:gd name="T51" fmla="*/ 3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6" h="131">
                    <a:moveTo>
                      <a:pt x="204" y="44"/>
                    </a:moveTo>
                    <a:cubicBezTo>
                      <a:pt x="163" y="44"/>
                      <a:pt x="163" y="44"/>
                      <a:pt x="163" y="44"/>
                    </a:cubicBezTo>
                    <a:cubicBezTo>
                      <a:pt x="163" y="30"/>
                      <a:pt x="163" y="30"/>
                      <a:pt x="163" y="30"/>
                    </a:cubicBezTo>
                    <a:cubicBezTo>
                      <a:pt x="163" y="14"/>
                      <a:pt x="150" y="0"/>
                      <a:pt x="133" y="0"/>
                    </a:cubicBezTo>
                    <a:cubicBezTo>
                      <a:pt x="103" y="0"/>
                      <a:pt x="103" y="0"/>
                      <a:pt x="103" y="0"/>
                    </a:cubicBezTo>
                    <a:cubicBezTo>
                      <a:pt x="86" y="0"/>
                      <a:pt x="73" y="14"/>
                      <a:pt x="73" y="30"/>
                    </a:cubicBezTo>
                    <a:cubicBezTo>
                      <a:pt x="73" y="44"/>
                      <a:pt x="73" y="44"/>
                      <a:pt x="73" y="44"/>
                    </a:cubicBezTo>
                    <a:cubicBezTo>
                      <a:pt x="32" y="44"/>
                      <a:pt x="32" y="44"/>
                      <a:pt x="32" y="44"/>
                    </a:cubicBezTo>
                    <a:cubicBezTo>
                      <a:pt x="15" y="44"/>
                      <a:pt x="0" y="58"/>
                      <a:pt x="0" y="75"/>
                    </a:cubicBezTo>
                    <a:cubicBezTo>
                      <a:pt x="0" y="106"/>
                      <a:pt x="0" y="106"/>
                      <a:pt x="0" y="106"/>
                    </a:cubicBezTo>
                    <a:cubicBezTo>
                      <a:pt x="92" y="106"/>
                      <a:pt x="92" y="106"/>
                      <a:pt x="92" y="106"/>
                    </a:cubicBezTo>
                    <a:cubicBezTo>
                      <a:pt x="92" y="115"/>
                      <a:pt x="92" y="115"/>
                      <a:pt x="92" y="115"/>
                    </a:cubicBezTo>
                    <a:cubicBezTo>
                      <a:pt x="92" y="124"/>
                      <a:pt x="99" y="131"/>
                      <a:pt x="108" y="131"/>
                    </a:cubicBezTo>
                    <a:cubicBezTo>
                      <a:pt x="128" y="131"/>
                      <a:pt x="128" y="131"/>
                      <a:pt x="128" y="131"/>
                    </a:cubicBezTo>
                    <a:cubicBezTo>
                      <a:pt x="137" y="131"/>
                      <a:pt x="144" y="124"/>
                      <a:pt x="144" y="115"/>
                    </a:cubicBezTo>
                    <a:cubicBezTo>
                      <a:pt x="144" y="106"/>
                      <a:pt x="144" y="106"/>
                      <a:pt x="144" y="106"/>
                    </a:cubicBezTo>
                    <a:cubicBezTo>
                      <a:pt x="236" y="106"/>
                      <a:pt x="236" y="106"/>
                      <a:pt x="236" y="106"/>
                    </a:cubicBezTo>
                    <a:cubicBezTo>
                      <a:pt x="236" y="75"/>
                      <a:pt x="236" y="75"/>
                      <a:pt x="236" y="75"/>
                    </a:cubicBezTo>
                    <a:cubicBezTo>
                      <a:pt x="236" y="58"/>
                      <a:pt x="221" y="44"/>
                      <a:pt x="204" y="44"/>
                    </a:cubicBezTo>
                    <a:close/>
                    <a:moveTo>
                      <a:pt x="92" y="30"/>
                    </a:moveTo>
                    <a:cubicBezTo>
                      <a:pt x="92" y="24"/>
                      <a:pt x="97" y="19"/>
                      <a:pt x="103" y="19"/>
                    </a:cubicBezTo>
                    <a:cubicBezTo>
                      <a:pt x="133" y="19"/>
                      <a:pt x="133" y="19"/>
                      <a:pt x="133" y="19"/>
                    </a:cubicBezTo>
                    <a:cubicBezTo>
                      <a:pt x="139" y="19"/>
                      <a:pt x="144" y="24"/>
                      <a:pt x="144" y="30"/>
                    </a:cubicBezTo>
                    <a:cubicBezTo>
                      <a:pt x="144" y="44"/>
                      <a:pt x="144" y="44"/>
                      <a:pt x="144" y="44"/>
                    </a:cubicBezTo>
                    <a:cubicBezTo>
                      <a:pt x="92" y="44"/>
                      <a:pt x="92" y="44"/>
                      <a:pt x="92" y="44"/>
                    </a:cubicBezTo>
                    <a:lnTo>
                      <a:pt x="92" y="30"/>
                    </a:ln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grpSp>
      <p:grpSp>
        <p:nvGrpSpPr>
          <p:cNvPr id="66" name="Group 50"/>
          <p:cNvGrpSpPr/>
          <p:nvPr/>
        </p:nvGrpSpPr>
        <p:grpSpPr>
          <a:xfrm>
            <a:off x="7277714" y="1498415"/>
            <a:ext cx="404875" cy="405000"/>
            <a:chOff x="9732876" y="1985814"/>
            <a:chExt cx="540000" cy="540000"/>
          </a:xfrm>
        </p:grpSpPr>
        <p:sp>
          <p:nvSpPr>
            <p:cNvPr id="67" name="Oval 51"/>
            <p:cNvSpPr/>
            <p:nvPr/>
          </p:nvSpPr>
          <p:spPr>
            <a:xfrm>
              <a:off x="9732876" y="1985814"/>
              <a:ext cx="540000" cy="5400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68" name="Freeform: Shape 52"/>
            <p:cNvSpPr/>
            <p:nvPr/>
          </p:nvSpPr>
          <p:spPr bwMode="auto">
            <a:xfrm>
              <a:off x="9842613" y="2095551"/>
              <a:ext cx="320527" cy="320527"/>
            </a:xfrm>
            <a:custGeom>
              <a:avLst/>
              <a:gdLst>
                <a:gd name="T0" fmla="*/ 0 w 124"/>
                <a:gd name="T1" fmla="*/ 62 h 124"/>
                <a:gd name="T2" fmla="*/ 124 w 124"/>
                <a:gd name="T3" fmla="*/ 62 h 124"/>
                <a:gd name="T4" fmla="*/ 116 w 124"/>
                <a:gd name="T5" fmla="*/ 60 h 124"/>
                <a:gd name="T6" fmla="*/ 87 w 124"/>
                <a:gd name="T7" fmla="*/ 35 h 124"/>
                <a:gd name="T8" fmla="*/ 116 w 124"/>
                <a:gd name="T9" fmla="*/ 60 h 124"/>
                <a:gd name="T10" fmla="*/ 43 w 124"/>
                <a:gd name="T11" fmla="*/ 95 h 124"/>
                <a:gd name="T12" fmla="*/ 60 w 124"/>
                <a:gd name="T13" fmla="*/ 116 h 124"/>
                <a:gd name="T14" fmla="*/ 64 w 124"/>
                <a:gd name="T15" fmla="*/ 8 h 124"/>
                <a:gd name="T16" fmla="*/ 64 w 124"/>
                <a:gd name="T17" fmla="*/ 36 h 124"/>
                <a:gd name="T18" fmla="*/ 64 w 124"/>
                <a:gd name="T19" fmla="*/ 8 h 124"/>
                <a:gd name="T20" fmla="*/ 100 w 124"/>
                <a:gd name="T21" fmla="*/ 23 h 124"/>
                <a:gd name="T22" fmla="*/ 71 w 124"/>
                <a:gd name="T23" fmla="*/ 9 h 124"/>
                <a:gd name="T24" fmla="*/ 60 w 124"/>
                <a:gd name="T25" fmla="*/ 36 h 124"/>
                <a:gd name="T26" fmla="*/ 60 w 124"/>
                <a:gd name="T27" fmla="*/ 8 h 124"/>
                <a:gd name="T28" fmla="*/ 38 w 124"/>
                <a:gd name="T29" fmla="*/ 31 h 124"/>
                <a:gd name="T30" fmla="*/ 53 w 124"/>
                <a:gd name="T31" fmla="*/ 9 h 124"/>
                <a:gd name="T32" fmla="*/ 40 w 124"/>
                <a:gd name="T33" fmla="*/ 36 h 124"/>
                <a:gd name="T34" fmla="*/ 60 w 124"/>
                <a:gd name="T35" fmla="*/ 60 h 124"/>
                <a:gd name="T36" fmla="*/ 40 w 124"/>
                <a:gd name="T37" fmla="*/ 36 h 124"/>
                <a:gd name="T38" fmla="*/ 60 w 124"/>
                <a:gd name="T39" fmla="*/ 88 h 124"/>
                <a:gd name="T40" fmla="*/ 36 w 124"/>
                <a:gd name="T41" fmla="*/ 64 h 124"/>
                <a:gd name="T42" fmla="*/ 53 w 124"/>
                <a:gd name="T43" fmla="*/ 115 h 124"/>
                <a:gd name="T44" fmla="*/ 40 w 124"/>
                <a:gd name="T45" fmla="*/ 96 h 124"/>
                <a:gd name="T46" fmla="*/ 64 w 124"/>
                <a:gd name="T47" fmla="*/ 116 h 124"/>
                <a:gd name="T48" fmla="*/ 81 w 124"/>
                <a:gd name="T49" fmla="*/ 95 h 124"/>
                <a:gd name="T50" fmla="*/ 64 w 124"/>
                <a:gd name="T51" fmla="*/ 116 h 124"/>
                <a:gd name="T52" fmla="*/ 97 w 124"/>
                <a:gd name="T53" fmla="*/ 103 h 124"/>
                <a:gd name="T54" fmla="*/ 84 w 124"/>
                <a:gd name="T55" fmla="*/ 96 h 124"/>
                <a:gd name="T56" fmla="*/ 64 w 124"/>
                <a:gd name="T57" fmla="*/ 88 h 124"/>
                <a:gd name="T58" fmla="*/ 88 w 124"/>
                <a:gd name="T59" fmla="*/ 64 h 124"/>
                <a:gd name="T60" fmla="*/ 64 w 124"/>
                <a:gd name="T61" fmla="*/ 60 h 124"/>
                <a:gd name="T62" fmla="*/ 84 w 124"/>
                <a:gd name="T63" fmla="*/ 36 h 124"/>
                <a:gd name="T64" fmla="*/ 64 w 124"/>
                <a:gd name="T65" fmla="*/ 60 h 124"/>
                <a:gd name="T66" fmla="*/ 37 w 124"/>
                <a:gd name="T67" fmla="*/ 35 h 124"/>
                <a:gd name="T68" fmla="*/ 8 w 124"/>
                <a:gd name="T69" fmla="*/ 60 h 124"/>
                <a:gd name="T70" fmla="*/ 8 w 124"/>
                <a:gd name="T71" fmla="*/ 64 h 124"/>
                <a:gd name="T72" fmla="*/ 38 w 124"/>
                <a:gd name="T73" fmla="*/ 93 h 124"/>
                <a:gd name="T74" fmla="*/ 8 w 124"/>
                <a:gd name="T75" fmla="*/ 64 h 124"/>
                <a:gd name="T76" fmla="*/ 86 w 124"/>
                <a:gd name="T77" fmla="*/ 93 h 124"/>
                <a:gd name="T78" fmla="*/ 116 w 124"/>
                <a:gd name="T79"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 h="124">
                  <a:moveTo>
                    <a:pt x="62" y="0"/>
                  </a:moveTo>
                  <a:cubicBezTo>
                    <a:pt x="28" y="0"/>
                    <a:pt x="0" y="28"/>
                    <a:pt x="0" y="62"/>
                  </a:cubicBezTo>
                  <a:cubicBezTo>
                    <a:pt x="0" y="96"/>
                    <a:pt x="28" y="124"/>
                    <a:pt x="62" y="124"/>
                  </a:cubicBezTo>
                  <a:cubicBezTo>
                    <a:pt x="96" y="124"/>
                    <a:pt x="124" y="96"/>
                    <a:pt x="124" y="62"/>
                  </a:cubicBezTo>
                  <a:cubicBezTo>
                    <a:pt x="124" y="28"/>
                    <a:pt x="96" y="0"/>
                    <a:pt x="62" y="0"/>
                  </a:cubicBezTo>
                  <a:close/>
                  <a:moveTo>
                    <a:pt x="116" y="60"/>
                  </a:moveTo>
                  <a:cubicBezTo>
                    <a:pt x="92" y="60"/>
                    <a:pt x="92" y="60"/>
                    <a:pt x="92" y="60"/>
                  </a:cubicBezTo>
                  <a:cubicBezTo>
                    <a:pt x="92" y="51"/>
                    <a:pt x="90" y="43"/>
                    <a:pt x="87" y="35"/>
                  </a:cubicBezTo>
                  <a:cubicBezTo>
                    <a:pt x="93" y="33"/>
                    <a:pt x="98" y="30"/>
                    <a:pt x="102" y="26"/>
                  </a:cubicBezTo>
                  <a:cubicBezTo>
                    <a:pt x="110" y="35"/>
                    <a:pt x="115" y="47"/>
                    <a:pt x="116" y="60"/>
                  </a:cubicBezTo>
                  <a:close/>
                  <a:moveTo>
                    <a:pt x="60" y="116"/>
                  </a:moveTo>
                  <a:cubicBezTo>
                    <a:pt x="53" y="110"/>
                    <a:pt x="48" y="103"/>
                    <a:pt x="43" y="95"/>
                  </a:cubicBezTo>
                  <a:cubicBezTo>
                    <a:pt x="49" y="93"/>
                    <a:pt x="54" y="92"/>
                    <a:pt x="60" y="92"/>
                  </a:cubicBezTo>
                  <a:cubicBezTo>
                    <a:pt x="60" y="116"/>
                    <a:pt x="60" y="116"/>
                    <a:pt x="60" y="116"/>
                  </a:cubicBezTo>
                  <a:cubicBezTo>
                    <a:pt x="60" y="116"/>
                    <a:pt x="60" y="116"/>
                    <a:pt x="60" y="116"/>
                  </a:cubicBezTo>
                  <a:close/>
                  <a:moveTo>
                    <a:pt x="64" y="8"/>
                  </a:moveTo>
                  <a:cubicBezTo>
                    <a:pt x="72" y="14"/>
                    <a:pt x="78" y="23"/>
                    <a:pt x="82" y="33"/>
                  </a:cubicBezTo>
                  <a:cubicBezTo>
                    <a:pt x="76" y="35"/>
                    <a:pt x="70" y="36"/>
                    <a:pt x="64" y="36"/>
                  </a:cubicBezTo>
                  <a:cubicBezTo>
                    <a:pt x="64" y="8"/>
                    <a:pt x="64" y="8"/>
                    <a:pt x="64" y="8"/>
                  </a:cubicBezTo>
                  <a:cubicBezTo>
                    <a:pt x="64" y="8"/>
                    <a:pt x="64" y="8"/>
                    <a:pt x="64" y="8"/>
                  </a:cubicBezTo>
                  <a:close/>
                  <a:moveTo>
                    <a:pt x="71" y="9"/>
                  </a:moveTo>
                  <a:cubicBezTo>
                    <a:pt x="82" y="11"/>
                    <a:pt x="92" y="16"/>
                    <a:pt x="100" y="23"/>
                  </a:cubicBezTo>
                  <a:cubicBezTo>
                    <a:pt x="95" y="26"/>
                    <a:pt x="91" y="29"/>
                    <a:pt x="86" y="31"/>
                  </a:cubicBezTo>
                  <a:cubicBezTo>
                    <a:pt x="82" y="23"/>
                    <a:pt x="77" y="15"/>
                    <a:pt x="71" y="9"/>
                  </a:cubicBezTo>
                  <a:close/>
                  <a:moveTo>
                    <a:pt x="60" y="8"/>
                  </a:moveTo>
                  <a:cubicBezTo>
                    <a:pt x="60" y="36"/>
                    <a:pt x="60" y="36"/>
                    <a:pt x="60" y="36"/>
                  </a:cubicBezTo>
                  <a:cubicBezTo>
                    <a:pt x="54" y="36"/>
                    <a:pt x="48" y="35"/>
                    <a:pt x="42" y="33"/>
                  </a:cubicBezTo>
                  <a:cubicBezTo>
                    <a:pt x="46" y="23"/>
                    <a:pt x="52" y="14"/>
                    <a:pt x="60" y="8"/>
                  </a:cubicBezTo>
                  <a:cubicBezTo>
                    <a:pt x="60" y="8"/>
                    <a:pt x="60" y="8"/>
                    <a:pt x="60" y="8"/>
                  </a:cubicBezTo>
                  <a:close/>
                  <a:moveTo>
                    <a:pt x="38" y="31"/>
                  </a:moveTo>
                  <a:cubicBezTo>
                    <a:pt x="33" y="29"/>
                    <a:pt x="29" y="26"/>
                    <a:pt x="24" y="23"/>
                  </a:cubicBezTo>
                  <a:cubicBezTo>
                    <a:pt x="32" y="16"/>
                    <a:pt x="42" y="11"/>
                    <a:pt x="53" y="9"/>
                  </a:cubicBezTo>
                  <a:cubicBezTo>
                    <a:pt x="47" y="15"/>
                    <a:pt x="42" y="23"/>
                    <a:pt x="38" y="31"/>
                  </a:cubicBezTo>
                  <a:close/>
                  <a:moveTo>
                    <a:pt x="40" y="36"/>
                  </a:moveTo>
                  <a:cubicBezTo>
                    <a:pt x="47" y="38"/>
                    <a:pt x="53" y="40"/>
                    <a:pt x="60" y="40"/>
                  </a:cubicBezTo>
                  <a:cubicBezTo>
                    <a:pt x="60" y="60"/>
                    <a:pt x="60" y="60"/>
                    <a:pt x="60" y="60"/>
                  </a:cubicBezTo>
                  <a:cubicBezTo>
                    <a:pt x="36" y="60"/>
                    <a:pt x="36" y="60"/>
                    <a:pt x="36" y="60"/>
                  </a:cubicBezTo>
                  <a:cubicBezTo>
                    <a:pt x="36" y="52"/>
                    <a:pt x="38" y="44"/>
                    <a:pt x="40" y="36"/>
                  </a:cubicBezTo>
                  <a:close/>
                  <a:moveTo>
                    <a:pt x="60" y="64"/>
                  </a:moveTo>
                  <a:cubicBezTo>
                    <a:pt x="60" y="88"/>
                    <a:pt x="60" y="88"/>
                    <a:pt x="60" y="88"/>
                  </a:cubicBezTo>
                  <a:cubicBezTo>
                    <a:pt x="54" y="88"/>
                    <a:pt x="48" y="89"/>
                    <a:pt x="42" y="91"/>
                  </a:cubicBezTo>
                  <a:cubicBezTo>
                    <a:pt x="38" y="83"/>
                    <a:pt x="36" y="74"/>
                    <a:pt x="36" y="64"/>
                  </a:cubicBezTo>
                  <a:lnTo>
                    <a:pt x="60" y="64"/>
                  </a:lnTo>
                  <a:close/>
                  <a:moveTo>
                    <a:pt x="53" y="115"/>
                  </a:moveTo>
                  <a:cubicBezTo>
                    <a:pt x="43" y="114"/>
                    <a:pt x="34" y="109"/>
                    <a:pt x="27" y="103"/>
                  </a:cubicBezTo>
                  <a:cubicBezTo>
                    <a:pt x="31" y="100"/>
                    <a:pt x="35" y="98"/>
                    <a:pt x="40" y="96"/>
                  </a:cubicBezTo>
                  <a:cubicBezTo>
                    <a:pt x="43" y="103"/>
                    <a:pt x="48" y="110"/>
                    <a:pt x="53" y="115"/>
                  </a:cubicBezTo>
                  <a:close/>
                  <a:moveTo>
                    <a:pt x="64" y="116"/>
                  </a:moveTo>
                  <a:cubicBezTo>
                    <a:pt x="64" y="92"/>
                    <a:pt x="64" y="92"/>
                    <a:pt x="64" y="92"/>
                  </a:cubicBezTo>
                  <a:cubicBezTo>
                    <a:pt x="70" y="92"/>
                    <a:pt x="75" y="93"/>
                    <a:pt x="81" y="95"/>
                  </a:cubicBezTo>
                  <a:cubicBezTo>
                    <a:pt x="76" y="103"/>
                    <a:pt x="71" y="110"/>
                    <a:pt x="64" y="116"/>
                  </a:cubicBezTo>
                  <a:cubicBezTo>
                    <a:pt x="64" y="116"/>
                    <a:pt x="64" y="116"/>
                    <a:pt x="64" y="116"/>
                  </a:cubicBezTo>
                  <a:close/>
                  <a:moveTo>
                    <a:pt x="84" y="96"/>
                  </a:moveTo>
                  <a:cubicBezTo>
                    <a:pt x="89" y="98"/>
                    <a:pt x="93" y="100"/>
                    <a:pt x="97" y="103"/>
                  </a:cubicBezTo>
                  <a:cubicBezTo>
                    <a:pt x="90" y="109"/>
                    <a:pt x="81" y="114"/>
                    <a:pt x="71" y="115"/>
                  </a:cubicBezTo>
                  <a:cubicBezTo>
                    <a:pt x="76" y="110"/>
                    <a:pt x="81" y="103"/>
                    <a:pt x="84" y="96"/>
                  </a:cubicBezTo>
                  <a:close/>
                  <a:moveTo>
                    <a:pt x="82" y="91"/>
                  </a:moveTo>
                  <a:cubicBezTo>
                    <a:pt x="76" y="89"/>
                    <a:pt x="70" y="88"/>
                    <a:pt x="64" y="88"/>
                  </a:cubicBezTo>
                  <a:cubicBezTo>
                    <a:pt x="64" y="64"/>
                    <a:pt x="64" y="64"/>
                    <a:pt x="64" y="64"/>
                  </a:cubicBezTo>
                  <a:cubicBezTo>
                    <a:pt x="88" y="64"/>
                    <a:pt x="88" y="64"/>
                    <a:pt x="88" y="64"/>
                  </a:cubicBezTo>
                  <a:cubicBezTo>
                    <a:pt x="88" y="74"/>
                    <a:pt x="86" y="83"/>
                    <a:pt x="82" y="91"/>
                  </a:cubicBezTo>
                  <a:close/>
                  <a:moveTo>
                    <a:pt x="64" y="60"/>
                  </a:moveTo>
                  <a:cubicBezTo>
                    <a:pt x="64" y="40"/>
                    <a:pt x="64" y="40"/>
                    <a:pt x="64" y="40"/>
                  </a:cubicBezTo>
                  <a:cubicBezTo>
                    <a:pt x="71" y="40"/>
                    <a:pt x="77" y="38"/>
                    <a:pt x="84" y="36"/>
                  </a:cubicBezTo>
                  <a:cubicBezTo>
                    <a:pt x="86" y="44"/>
                    <a:pt x="88" y="52"/>
                    <a:pt x="88" y="60"/>
                  </a:cubicBezTo>
                  <a:lnTo>
                    <a:pt x="64" y="60"/>
                  </a:lnTo>
                  <a:close/>
                  <a:moveTo>
                    <a:pt x="22" y="26"/>
                  </a:moveTo>
                  <a:cubicBezTo>
                    <a:pt x="26" y="30"/>
                    <a:pt x="31" y="33"/>
                    <a:pt x="37" y="35"/>
                  </a:cubicBezTo>
                  <a:cubicBezTo>
                    <a:pt x="34" y="43"/>
                    <a:pt x="32" y="51"/>
                    <a:pt x="32" y="60"/>
                  </a:cubicBezTo>
                  <a:cubicBezTo>
                    <a:pt x="8" y="60"/>
                    <a:pt x="8" y="60"/>
                    <a:pt x="8" y="60"/>
                  </a:cubicBezTo>
                  <a:cubicBezTo>
                    <a:pt x="9" y="47"/>
                    <a:pt x="14" y="35"/>
                    <a:pt x="22" y="26"/>
                  </a:cubicBezTo>
                  <a:close/>
                  <a:moveTo>
                    <a:pt x="8" y="64"/>
                  </a:moveTo>
                  <a:cubicBezTo>
                    <a:pt x="32" y="64"/>
                    <a:pt x="32" y="64"/>
                    <a:pt x="32" y="64"/>
                  </a:cubicBezTo>
                  <a:cubicBezTo>
                    <a:pt x="32" y="74"/>
                    <a:pt x="34" y="84"/>
                    <a:pt x="38" y="93"/>
                  </a:cubicBezTo>
                  <a:cubicBezTo>
                    <a:pt x="33" y="95"/>
                    <a:pt x="28" y="97"/>
                    <a:pt x="24" y="100"/>
                  </a:cubicBezTo>
                  <a:cubicBezTo>
                    <a:pt x="15" y="91"/>
                    <a:pt x="9" y="78"/>
                    <a:pt x="8" y="64"/>
                  </a:cubicBezTo>
                  <a:close/>
                  <a:moveTo>
                    <a:pt x="100" y="100"/>
                  </a:moveTo>
                  <a:cubicBezTo>
                    <a:pt x="96" y="97"/>
                    <a:pt x="91" y="95"/>
                    <a:pt x="86" y="93"/>
                  </a:cubicBezTo>
                  <a:cubicBezTo>
                    <a:pt x="90" y="84"/>
                    <a:pt x="92" y="74"/>
                    <a:pt x="92" y="64"/>
                  </a:cubicBezTo>
                  <a:cubicBezTo>
                    <a:pt x="116" y="64"/>
                    <a:pt x="116" y="64"/>
                    <a:pt x="116" y="64"/>
                  </a:cubicBezTo>
                  <a:cubicBezTo>
                    <a:pt x="115" y="78"/>
                    <a:pt x="109" y="91"/>
                    <a:pt x="100" y="100"/>
                  </a:cubicBezTo>
                  <a:close/>
                </a:path>
              </a:pathLst>
            </a:custGeom>
            <a:solidFill>
              <a:schemeClr val="accent6"/>
            </a:solidFill>
            <a:ln>
              <a:noFill/>
            </a:ln>
          </p:spPr>
          <p:txBody>
            <a:bodyPr anchor="ctr"/>
            <a:lstStyle/>
            <a:p>
              <a:pPr algn="ctr"/>
              <a:endParaRPr>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grpSp>
      <p:sp>
        <p:nvSpPr>
          <p:cNvPr id="69" name="Rectangle 37"/>
          <p:cNvSpPr>
            <a:spLocks noChangeArrowheads="1"/>
          </p:cNvSpPr>
          <p:nvPr/>
        </p:nvSpPr>
        <p:spPr bwMode="auto">
          <a:xfrm>
            <a:off x="798799" y="3305855"/>
            <a:ext cx="1610228" cy="47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lnSpc>
                <a:spcPct val="120000"/>
              </a:lnSpc>
              <a:spcBef>
                <a:spcPts val="225"/>
              </a:spcBef>
            </a:pPr>
            <a:r>
              <a:rPr lang="zh-CN" altLang="en-US" sz="135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rPr>
              <a:t>确保疏散通道、安全出口畅通</a:t>
            </a:r>
            <a:endParaRPr lang="zh-CN" altLang="en-US" sz="1350">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70" name="Rectangle 37"/>
          <p:cNvSpPr>
            <a:spLocks noChangeArrowheads="1"/>
          </p:cNvSpPr>
          <p:nvPr/>
        </p:nvSpPr>
        <p:spPr bwMode="auto">
          <a:xfrm>
            <a:off x="1964427" y="2379582"/>
            <a:ext cx="1610228" cy="47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lnSpc>
                <a:spcPct val="120000"/>
              </a:lnSpc>
              <a:spcBef>
                <a:spcPts val="225"/>
              </a:spcBef>
            </a:pPr>
            <a:r>
              <a:rPr lang="zh-CN" altLang="en-US" sz="135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rPr>
              <a:t>确保消防设施完整好用</a:t>
            </a:r>
            <a:endParaRPr lang="zh-CN" altLang="en-US" sz="1350">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71" name="Rectangle 37"/>
          <p:cNvSpPr>
            <a:spLocks noChangeArrowheads="1"/>
          </p:cNvSpPr>
          <p:nvPr/>
        </p:nvSpPr>
        <p:spPr bwMode="auto">
          <a:xfrm>
            <a:off x="3031234" y="3318836"/>
            <a:ext cx="1610228" cy="47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lnSpc>
                <a:spcPct val="120000"/>
              </a:lnSpc>
              <a:spcBef>
                <a:spcPts val="225"/>
              </a:spcBef>
            </a:pPr>
            <a:r>
              <a:rPr lang="zh-CN" altLang="en-US" sz="135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rPr>
              <a:t>设置可开启防盗逃生窗</a:t>
            </a:r>
            <a:endParaRPr lang="zh-CN" altLang="en-US" sz="1350">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72" name="Rectangle 37"/>
          <p:cNvSpPr>
            <a:spLocks noChangeArrowheads="1"/>
          </p:cNvSpPr>
          <p:nvPr/>
        </p:nvSpPr>
        <p:spPr bwMode="auto">
          <a:xfrm>
            <a:off x="4283129" y="2446330"/>
            <a:ext cx="1610228" cy="47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lnSpc>
                <a:spcPct val="120000"/>
              </a:lnSpc>
              <a:spcBef>
                <a:spcPts val="225"/>
              </a:spcBef>
            </a:pPr>
            <a:r>
              <a:rPr lang="zh-CN" altLang="en-US" sz="135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rPr>
              <a:t>入户防火门不得擅自拆除</a:t>
            </a:r>
            <a:endParaRPr lang="zh-CN" altLang="en-US" sz="1350">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73" name="Rectangle 37"/>
          <p:cNvSpPr>
            <a:spLocks noChangeArrowheads="1"/>
          </p:cNvSpPr>
          <p:nvPr/>
        </p:nvSpPr>
        <p:spPr bwMode="auto">
          <a:xfrm>
            <a:off x="5423143" y="3347423"/>
            <a:ext cx="1610228" cy="47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lnSpc>
                <a:spcPct val="120000"/>
              </a:lnSpc>
              <a:spcBef>
                <a:spcPts val="225"/>
              </a:spcBef>
            </a:pPr>
            <a:r>
              <a:rPr lang="zh-CN" altLang="en-US" sz="135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rPr>
              <a:t>装修材料使用及燃气、电气线路的敷设</a:t>
            </a:r>
            <a:endParaRPr lang="zh-CN" altLang="en-US" sz="1350">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74" name="Rectangle 37"/>
          <p:cNvSpPr>
            <a:spLocks noChangeArrowheads="1"/>
          </p:cNvSpPr>
          <p:nvPr/>
        </p:nvSpPr>
        <p:spPr bwMode="auto">
          <a:xfrm>
            <a:off x="6629228" y="2324486"/>
            <a:ext cx="1610228" cy="228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lnSpc>
                <a:spcPct val="120000"/>
              </a:lnSpc>
              <a:spcBef>
                <a:spcPts val="225"/>
              </a:spcBef>
            </a:pPr>
            <a:r>
              <a:rPr lang="zh-CN" altLang="en-US" sz="135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rPr>
              <a:t>管道应进行防火封堵</a:t>
            </a:r>
            <a:endParaRPr lang="zh-CN" altLang="en-US" sz="1350">
              <a:solidFill>
                <a:srgbClr val="EBC180"/>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nodeType="afterEffec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nodeType="afterEffec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nodeType="afterEffec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3500"/>
                            </p:stCondLst>
                            <p:childTnLst>
                              <p:par>
                                <p:cTn id="33" presetID="10" presetClass="entr" presetSubtype="0" fill="hold" nodeType="afterEffec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4000"/>
                            </p:stCondLst>
                            <p:childTnLst>
                              <p:par>
                                <p:cTn id="37" presetID="10" presetClass="entr" presetSubtype="0" fill="hold" grpId="0" nodeType="afterEffec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10" presetClass="entr" presetSubtype="0" fill="hold" grpId="0" nodeType="afterEffec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par>
                          <p:cTn id="48" fill="hold">
                            <p:stCondLst>
                              <p:cond delay="5500"/>
                            </p:stCondLst>
                            <p:childTnLst>
                              <p:par>
                                <p:cTn id="49" presetID="10" presetClass="entr" presetSubtype="0" fill="hold" grpId="0" nodeType="afterEffec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par>
                          <p:cTn id="52" fill="hold">
                            <p:stCondLst>
                              <p:cond delay="6000"/>
                            </p:stCondLst>
                            <p:childTnLst>
                              <p:par>
                                <p:cTn id="53" presetID="10" presetClass="entr" presetSubtype="0" fill="hold" grpId="0" nodeType="afterEffec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par>
                          <p:cTn id="56" fill="hold">
                            <p:stCondLst>
                              <p:cond delay="6500"/>
                            </p:stCondLst>
                            <p:childTnLst>
                              <p:par>
                                <p:cTn id="57" presetID="10" presetClass="entr" presetSubtype="0" fill="hold" grpId="0" nodeType="afterEffec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par>
                          <p:cTn id="64" fill="hold">
                            <p:stCondLst>
                              <p:cond delay="7500"/>
                            </p:stCondLst>
                            <p:childTnLst>
                              <p:par>
                                <p:cTn id="65" presetID="10" presetClass="entr" presetSubtype="0" fill="hold" grpId="0" nodeType="afterEffec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par>
                          <p:cTn id="68" fill="hold">
                            <p:stCondLst>
                              <p:cond delay="8000"/>
                            </p:stCondLst>
                            <p:childTnLst>
                              <p:par>
                                <p:cTn id="69" presetID="10" presetClass="entr" presetSubtype="0" fill="hold" grpId="0" nodeType="afterEffect">
                                  <p:childTnLst>
                                    <p:set>
                                      <p:cBhvr>
                                        <p:cTn id="70" dur="1" fill="hold">
                                          <p:stCondLst>
                                            <p:cond delay="0"/>
                                          </p:stCondLst>
                                        </p:cTn>
                                        <p:tgtEl>
                                          <p:spTgt spid="23"/>
                                        </p:tgtEl>
                                        <p:attrNameLst>
                                          <p:attrName>style.visibility</p:attrName>
                                        </p:attrNameLst>
                                      </p:cBhvr>
                                      <p:to>
                                        <p:strVal val="visible"/>
                                      </p:to>
                                    </p:set>
                                    <p:animEffect transition="in" filter="fade">
                                      <p:cBhvr>
                                        <p:cTn id="71" dur="500"/>
                                        <p:tgtEl>
                                          <p:spTgt spid="23"/>
                                        </p:tgtEl>
                                      </p:cBhvr>
                                    </p:animEffect>
                                  </p:childTnLst>
                                </p:cTn>
                              </p:par>
                            </p:childTnLst>
                          </p:cTn>
                        </p:par>
                        <p:par>
                          <p:cTn id="72" fill="hold">
                            <p:stCondLst>
                              <p:cond delay="8500"/>
                            </p:stCondLst>
                            <p:childTnLst>
                              <p:par>
                                <p:cTn id="73" presetID="10" presetClass="entr" presetSubtype="0" fill="hold" grpId="0" nodeType="afterEffec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childTnLst>
                          </p:cTn>
                        </p:par>
                        <p:par>
                          <p:cTn id="76" fill="hold">
                            <p:stCondLst>
                              <p:cond delay="9000"/>
                            </p:stCondLst>
                            <p:childTnLst>
                              <p:par>
                                <p:cTn id="77" presetID="10" presetClass="entr" presetSubtype="0" fill="hold" grpId="0" nodeType="afterEffect">
                                  <p:childTnLst>
                                    <p:set>
                                      <p:cBhvr>
                                        <p:cTn id="78" dur="1" fill="hold">
                                          <p:stCondLst>
                                            <p:cond delay="0"/>
                                          </p:stCondLst>
                                        </p:cTn>
                                        <p:tgtEl>
                                          <p:spTgt spid="25"/>
                                        </p:tgtEl>
                                        <p:attrNameLst>
                                          <p:attrName>style.visibility</p:attrName>
                                        </p:attrNameLst>
                                      </p:cBhvr>
                                      <p:to>
                                        <p:strVal val="visible"/>
                                      </p:to>
                                    </p:set>
                                    <p:animEffect transition="in" filter="fade">
                                      <p:cBhvr>
                                        <p:cTn id="79" dur="500"/>
                                        <p:tgtEl>
                                          <p:spTgt spid="25"/>
                                        </p:tgtEl>
                                      </p:cBhvr>
                                    </p:animEffect>
                                  </p:childTnLst>
                                </p:cTn>
                              </p:par>
                            </p:childTnLst>
                          </p:cTn>
                        </p:par>
                        <p:par>
                          <p:cTn id="80" fill="hold">
                            <p:stCondLst>
                              <p:cond delay="9500"/>
                            </p:stCondLst>
                            <p:childTnLst>
                              <p:par>
                                <p:cTn id="81" presetID="10" presetClass="entr" presetSubtype="0" fill="hold" grpId="0" nodeType="afterEffect">
                                  <p:childTnLst>
                                    <p:set>
                                      <p:cBhvr>
                                        <p:cTn id="82" dur="1" fill="hold">
                                          <p:stCondLst>
                                            <p:cond delay="0"/>
                                          </p:stCondLst>
                                        </p:cTn>
                                        <p:tgtEl>
                                          <p:spTgt spid="26"/>
                                        </p:tgtEl>
                                        <p:attrNameLst>
                                          <p:attrName>style.visibility</p:attrName>
                                        </p:attrNameLst>
                                      </p:cBhvr>
                                      <p:to>
                                        <p:strVal val="visible"/>
                                      </p:to>
                                    </p:set>
                                    <p:animEffect transition="in" filter="fade">
                                      <p:cBhvr>
                                        <p:cTn id="83" dur="500"/>
                                        <p:tgtEl>
                                          <p:spTgt spid="26"/>
                                        </p:tgtEl>
                                      </p:cBhvr>
                                    </p:animEffect>
                                  </p:childTnLst>
                                </p:cTn>
                              </p:par>
                            </p:childTnLst>
                          </p:cTn>
                        </p:par>
                        <p:par>
                          <p:cTn id="84" fill="hold">
                            <p:stCondLst>
                              <p:cond delay="10000"/>
                            </p:stCondLst>
                            <p:childTnLst>
                              <p:par>
                                <p:cTn id="85" presetID="10" presetClass="entr" presetSubtype="0" fill="hold" nodeType="afterEffec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childTnLst>
                          </p:cTn>
                        </p:par>
                        <p:par>
                          <p:cTn id="88" fill="hold">
                            <p:stCondLst>
                              <p:cond delay="10500"/>
                            </p:stCondLst>
                            <p:childTnLst>
                              <p:par>
                                <p:cTn id="89" presetID="10" presetClass="entr" presetSubtype="0" fill="hold" nodeType="afterEffec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childTnLst>
                          </p:cTn>
                        </p:par>
                        <p:par>
                          <p:cTn id="92" fill="hold">
                            <p:stCondLst>
                              <p:cond delay="11000"/>
                            </p:stCondLst>
                            <p:childTnLst>
                              <p:par>
                                <p:cTn id="93" presetID="10" presetClass="entr" presetSubtype="0" fill="hold" nodeType="afterEffect">
                                  <p:childTnLst>
                                    <p:set>
                                      <p:cBhvr>
                                        <p:cTn id="94" dur="1" fill="hold">
                                          <p:stCondLst>
                                            <p:cond delay="0"/>
                                          </p:stCondLst>
                                        </p:cTn>
                                        <p:tgtEl>
                                          <p:spTgt spid="29"/>
                                        </p:tgtEl>
                                        <p:attrNameLst>
                                          <p:attrName>style.visibility</p:attrName>
                                        </p:attrNameLst>
                                      </p:cBhvr>
                                      <p:to>
                                        <p:strVal val="visible"/>
                                      </p:to>
                                    </p:set>
                                    <p:animEffect transition="in" filter="fade">
                                      <p:cBhvr>
                                        <p:cTn id="95" dur="500"/>
                                        <p:tgtEl>
                                          <p:spTgt spid="29"/>
                                        </p:tgtEl>
                                      </p:cBhvr>
                                    </p:animEffect>
                                  </p:childTnLst>
                                </p:cTn>
                              </p:par>
                            </p:childTnLst>
                          </p:cTn>
                        </p:par>
                        <p:par>
                          <p:cTn id="96" fill="hold">
                            <p:stCondLst>
                              <p:cond delay="11500"/>
                            </p:stCondLst>
                            <p:childTnLst>
                              <p:par>
                                <p:cTn id="97" presetID="10" presetClass="entr" presetSubtype="0" fill="hold" nodeType="afterEffect">
                                  <p:childTnLst>
                                    <p:set>
                                      <p:cBhvr>
                                        <p:cTn id="98" dur="1" fill="hold">
                                          <p:stCondLst>
                                            <p:cond delay="0"/>
                                          </p:stCondLst>
                                        </p:cTn>
                                        <p:tgtEl>
                                          <p:spTgt spid="32"/>
                                        </p:tgtEl>
                                        <p:attrNameLst>
                                          <p:attrName>style.visibility</p:attrName>
                                        </p:attrNameLst>
                                      </p:cBhvr>
                                      <p:to>
                                        <p:strVal val="visible"/>
                                      </p:to>
                                    </p:set>
                                    <p:animEffect transition="in" filter="fade">
                                      <p:cBhvr>
                                        <p:cTn id="99" dur="500"/>
                                        <p:tgtEl>
                                          <p:spTgt spid="32"/>
                                        </p:tgtEl>
                                      </p:cBhvr>
                                    </p:animEffect>
                                  </p:childTnLst>
                                </p:cTn>
                              </p:par>
                            </p:childTnLst>
                          </p:cTn>
                        </p:par>
                        <p:par>
                          <p:cTn id="100" fill="hold">
                            <p:stCondLst>
                              <p:cond delay="12000"/>
                            </p:stCondLst>
                            <p:childTnLst>
                              <p:par>
                                <p:cTn id="101" presetID="10" presetClass="entr" presetSubtype="0" fill="hold" nodeType="afterEffect">
                                  <p:childTnLst>
                                    <p:set>
                                      <p:cBhvr>
                                        <p:cTn id="102" dur="1" fill="hold">
                                          <p:stCondLst>
                                            <p:cond delay="0"/>
                                          </p:stCondLst>
                                        </p:cTn>
                                        <p:tgtEl>
                                          <p:spTgt spid="33"/>
                                        </p:tgtEl>
                                        <p:attrNameLst>
                                          <p:attrName>style.visibility</p:attrName>
                                        </p:attrNameLst>
                                      </p:cBhvr>
                                      <p:to>
                                        <p:strVal val="visible"/>
                                      </p:to>
                                    </p:set>
                                    <p:animEffect transition="in" filter="fade">
                                      <p:cBhvr>
                                        <p:cTn id="103" dur="500"/>
                                        <p:tgtEl>
                                          <p:spTgt spid="33"/>
                                        </p:tgtEl>
                                      </p:cBhvr>
                                    </p:animEffect>
                                  </p:childTnLst>
                                </p:cTn>
                              </p:par>
                            </p:childTnLst>
                          </p:cTn>
                        </p:par>
                        <p:par>
                          <p:cTn id="104" fill="hold">
                            <p:stCondLst>
                              <p:cond delay="12500"/>
                            </p:stCondLst>
                            <p:childTnLst>
                              <p:par>
                                <p:cTn id="105" presetID="10" presetClass="entr" presetSubtype="0" fill="hold" nodeType="afterEffect">
                                  <p:childTnLst>
                                    <p:set>
                                      <p:cBhvr>
                                        <p:cTn id="106" dur="1" fill="hold">
                                          <p:stCondLst>
                                            <p:cond delay="0"/>
                                          </p:stCondLst>
                                        </p:cTn>
                                        <p:tgtEl>
                                          <p:spTgt spid="34"/>
                                        </p:tgtEl>
                                        <p:attrNameLst>
                                          <p:attrName>style.visibility</p:attrName>
                                        </p:attrNameLst>
                                      </p:cBhvr>
                                      <p:to>
                                        <p:strVal val="visible"/>
                                      </p:to>
                                    </p:set>
                                    <p:animEffect transition="in" filter="fade">
                                      <p:cBhvr>
                                        <p:cTn id="107" dur="500"/>
                                        <p:tgtEl>
                                          <p:spTgt spid="34"/>
                                        </p:tgtEl>
                                      </p:cBhvr>
                                    </p:animEffect>
                                  </p:childTnLst>
                                </p:cTn>
                              </p:par>
                            </p:childTnLst>
                          </p:cTn>
                        </p:par>
                        <p:par>
                          <p:cTn id="108" fill="hold">
                            <p:stCondLst>
                              <p:cond delay="13000"/>
                            </p:stCondLst>
                            <p:childTnLst>
                              <p:par>
                                <p:cTn id="109" presetID="10" presetClass="entr" presetSubtype="0" fill="hold" nodeType="afterEffect">
                                  <p:childTnLst>
                                    <p:set>
                                      <p:cBhvr>
                                        <p:cTn id="110" dur="1" fill="hold">
                                          <p:stCondLst>
                                            <p:cond delay="0"/>
                                          </p:stCondLst>
                                        </p:cTn>
                                        <p:tgtEl>
                                          <p:spTgt spid="45"/>
                                        </p:tgtEl>
                                        <p:attrNameLst>
                                          <p:attrName>style.visibility</p:attrName>
                                        </p:attrNameLst>
                                      </p:cBhvr>
                                      <p:to>
                                        <p:strVal val="visible"/>
                                      </p:to>
                                    </p:set>
                                    <p:animEffect transition="in" filter="fade">
                                      <p:cBhvr>
                                        <p:cTn id="111" dur="500"/>
                                        <p:tgtEl>
                                          <p:spTgt spid="45"/>
                                        </p:tgtEl>
                                      </p:cBhvr>
                                    </p:animEffect>
                                  </p:childTnLst>
                                </p:cTn>
                              </p:par>
                            </p:childTnLst>
                          </p:cTn>
                        </p:par>
                        <p:par>
                          <p:cTn id="112" fill="hold">
                            <p:stCondLst>
                              <p:cond delay="13500"/>
                            </p:stCondLst>
                            <p:childTnLst>
                              <p:par>
                                <p:cTn id="113" presetID="10" presetClass="entr" presetSubtype="0" fill="hold" nodeType="afterEffect">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par>
                          <p:cTn id="116" fill="hold">
                            <p:stCondLst>
                              <p:cond delay="14000"/>
                            </p:stCondLst>
                            <p:childTnLst>
                              <p:par>
                                <p:cTn id="117" presetID="10" presetClass="entr" presetSubtype="0" fill="hold" nodeType="afterEffect">
                                  <p:childTnLst>
                                    <p:set>
                                      <p:cBhvr>
                                        <p:cTn id="118" dur="1" fill="hold">
                                          <p:stCondLst>
                                            <p:cond delay="0"/>
                                          </p:stCondLst>
                                        </p:cTn>
                                        <p:tgtEl>
                                          <p:spTgt spid="47"/>
                                        </p:tgtEl>
                                        <p:attrNameLst>
                                          <p:attrName>style.visibility</p:attrName>
                                        </p:attrNameLst>
                                      </p:cBhvr>
                                      <p:to>
                                        <p:strVal val="visible"/>
                                      </p:to>
                                    </p:set>
                                    <p:animEffect transition="in" filter="fade">
                                      <p:cBhvr>
                                        <p:cTn id="119" dur="500"/>
                                        <p:tgtEl>
                                          <p:spTgt spid="47"/>
                                        </p:tgtEl>
                                      </p:cBhvr>
                                    </p:animEffect>
                                  </p:childTnLst>
                                </p:cTn>
                              </p:par>
                            </p:childTnLst>
                          </p:cTn>
                        </p:par>
                        <p:par>
                          <p:cTn id="120" fill="hold">
                            <p:stCondLst>
                              <p:cond delay="14500"/>
                            </p:stCondLst>
                            <p:childTnLst>
                              <p:par>
                                <p:cTn id="121" presetID="10" presetClass="entr" presetSubtype="0" fill="hold" nodeType="afterEffect">
                                  <p:childTnLst>
                                    <p:set>
                                      <p:cBhvr>
                                        <p:cTn id="122" dur="1" fill="hold">
                                          <p:stCondLst>
                                            <p:cond delay="0"/>
                                          </p:stCondLst>
                                        </p:cTn>
                                        <p:tgtEl>
                                          <p:spTgt spid="48"/>
                                        </p:tgtEl>
                                        <p:attrNameLst>
                                          <p:attrName>style.visibility</p:attrName>
                                        </p:attrNameLst>
                                      </p:cBhvr>
                                      <p:to>
                                        <p:strVal val="visible"/>
                                      </p:to>
                                    </p:set>
                                    <p:animEffect transition="in" filter="fade">
                                      <p:cBhvr>
                                        <p:cTn id="123" dur="500"/>
                                        <p:tgtEl>
                                          <p:spTgt spid="48"/>
                                        </p:tgtEl>
                                      </p:cBhvr>
                                    </p:animEffect>
                                  </p:childTnLst>
                                </p:cTn>
                              </p:par>
                            </p:childTnLst>
                          </p:cTn>
                        </p:par>
                        <p:par>
                          <p:cTn id="124" fill="hold">
                            <p:stCondLst>
                              <p:cond delay="15000"/>
                            </p:stCondLst>
                            <p:childTnLst>
                              <p:par>
                                <p:cTn id="125" presetID="10" presetClass="entr" presetSubtype="0" fill="hold" nodeType="afterEffect">
                                  <p:childTnLst>
                                    <p:set>
                                      <p:cBhvr>
                                        <p:cTn id="126" dur="1" fill="hold">
                                          <p:stCondLst>
                                            <p:cond delay="0"/>
                                          </p:stCondLst>
                                        </p:cTn>
                                        <p:tgtEl>
                                          <p:spTgt spid="49"/>
                                        </p:tgtEl>
                                        <p:attrNameLst>
                                          <p:attrName>style.visibility</p:attrName>
                                        </p:attrNameLst>
                                      </p:cBhvr>
                                      <p:to>
                                        <p:strVal val="visible"/>
                                      </p:to>
                                    </p:set>
                                    <p:animEffect transition="in" filter="fade">
                                      <p:cBhvr>
                                        <p:cTn id="127" dur="500"/>
                                        <p:tgtEl>
                                          <p:spTgt spid="49"/>
                                        </p:tgtEl>
                                      </p:cBhvr>
                                    </p:animEffect>
                                  </p:childTnLst>
                                </p:cTn>
                              </p:par>
                            </p:childTnLst>
                          </p:cTn>
                        </p:par>
                        <p:par>
                          <p:cTn id="128" fill="hold">
                            <p:stCondLst>
                              <p:cond delay="15500"/>
                            </p:stCondLst>
                            <p:childTnLst>
                              <p:par>
                                <p:cTn id="129" presetID="10" presetClass="entr" presetSubtype="0" fill="hold" nodeType="afterEffect">
                                  <p:childTnLst>
                                    <p:set>
                                      <p:cBhvr>
                                        <p:cTn id="130" dur="1" fill="hold">
                                          <p:stCondLst>
                                            <p:cond delay="0"/>
                                          </p:stCondLst>
                                        </p:cTn>
                                        <p:tgtEl>
                                          <p:spTgt spid="52"/>
                                        </p:tgtEl>
                                        <p:attrNameLst>
                                          <p:attrName>style.visibility</p:attrName>
                                        </p:attrNameLst>
                                      </p:cBhvr>
                                      <p:to>
                                        <p:strVal val="visible"/>
                                      </p:to>
                                    </p:set>
                                    <p:animEffect transition="in" filter="fade">
                                      <p:cBhvr>
                                        <p:cTn id="131" dur="500"/>
                                        <p:tgtEl>
                                          <p:spTgt spid="52"/>
                                        </p:tgtEl>
                                      </p:cBhvr>
                                    </p:animEffect>
                                  </p:childTnLst>
                                </p:cTn>
                              </p:par>
                            </p:childTnLst>
                          </p:cTn>
                        </p:par>
                        <p:par>
                          <p:cTn id="132" fill="hold">
                            <p:stCondLst>
                              <p:cond delay="16000"/>
                            </p:stCondLst>
                            <p:childTnLst>
                              <p:par>
                                <p:cTn id="133" presetID="10" presetClass="entr" presetSubtype="0" fill="hold" nodeType="afterEffect">
                                  <p:childTnLst>
                                    <p:set>
                                      <p:cBhvr>
                                        <p:cTn id="134" dur="1" fill="hold">
                                          <p:stCondLst>
                                            <p:cond delay="0"/>
                                          </p:stCondLst>
                                        </p:cTn>
                                        <p:tgtEl>
                                          <p:spTgt spid="57"/>
                                        </p:tgtEl>
                                        <p:attrNameLst>
                                          <p:attrName>style.visibility</p:attrName>
                                        </p:attrNameLst>
                                      </p:cBhvr>
                                      <p:to>
                                        <p:strVal val="visible"/>
                                      </p:to>
                                    </p:set>
                                    <p:animEffect transition="in" filter="fade">
                                      <p:cBhvr>
                                        <p:cTn id="135" dur="500"/>
                                        <p:tgtEl>
                                          <p:spTgt spid="57"/>
                                        </p:tgtEl>
                                      </p:cBhvr>
                                    </p:animEffect>
                                  </p:childTnLst>
                                </p:cTn>
                              </p:par>
                            </p:childTnLst>
                          </p:cTn>
                        </p:par>
                        <p:par>
                          <p:cTn id="136" fill="hold">
                            <p:stCondLst>
                              <p:cond delay="16500"/>
                            </p:stCondLst>
                            <p:childTnLst>
                              <p:par>
                                <p:cTn id="137" presetID="10" presetClass="entr" presetSubtype="0" fill="hold" nodeType="afterEffect">
                                  <p:childTnLst>
                                    <p:set>
                                      <p:cBhvr>
                                        <p:cTn id="138" dur="1" fill="hold">
                                          <p:stCondLst>
                                            <p:cond delay="0"/>
                                          </p:stCondLst>
                                        </p:cTn>
                                        <p:tgtEl>
                                          <p:spTgt spid="58"/>
                                        </p:tgtEl>
                                        <p:attrNameLst>
                                          <p:attrName>style.visibility</p:attrName>
                                        </p:attrNameLst>
                                      </p:cBhvr>
                                      <p:to>
                                        <p:strVal val="visible"/>
                                      </p:to>
                                    </p:set>
                                    <p:animEffect transition="in" filter="fade">
                                      <p:cBhvr>
                                        <p:cTn id="139" dur="500"/>
                                        <p:tgtEl>
                                          <p:spTgt spid="58"/>
                                        </p:tgtEl>
                                      </p:cBhvr>
                                    </p:animEffect>
                                  </p:childTnLst>
                                </p:cTn>
                              </p:par>
                            </p:childTnLst>
                          </p:cTn>
                        </p:par>
                        <p:par>
                          <p:cTn id="140" fill="hold">
                            <p:stCondLst>
                              <p:cond delay="17000"/>
                            </p:stCondLst>
                            <p:childTnLst>
                              <p:par>
                                <p:cTn id="141" presetID="10" presetClass="entr" presetSubtype="0" fill="hold" nodeType="afterEffect">
                                  <p:childTnLst>
                                    <p:set>
                                      <p:cBhvr>
                                        <p:cTn id="142" dur="1" fill="hold">
                                          <p:stCondLst>
                                            <p:cond delay="0"/>
                                          </p:stCondLst>
                                        </p:cTn>
                                        <p:tgtEl>
                                          <p:spTgt spid="59"/>
                                        </p:tgtEl>
                                        <p:attrNameLst>
                                          <p:attrName>style.visibility</p:attrName>
                                        </p:attrNameLst>
                                      </p:cBhvr>
                                      <p:to>
                                        <p:strVal val="visible"/>
                                      </p:to>
                                    </p:set>
                                    <p:animEffect transition="in" filter="fade">
                                      <p:cBhvr>
                                        <p:cTn id="143" dur="500"/>
                                        <p:tgtEl>
                                          <p:spTgt spid="59"/>
                                        </p:tgtEl>
                                      </p:cBhvr>
                                    </p:animEffect>
                                  </p:childTnLst>
                                </p:cTn>
                              </p:par>
                            </p:childTnLst>
                          </p:cTn>
                        </p:par>
                        <p:par>
                          <p:cTn id="144" fill="hold">
                            <p:stCondLst>
                              <p:cond delay="17500"/>
                            </p:stCondLst>
                            <p:childTnLst>
                              <p:par>
                                <p:cTn id="145" presetID="10" presetClass="entr" presetSubtype="0" fill="hold" nodeType="afterEffect">
                                  <p:childTnLst>
                                    <p:set>
                                      <p:cBhvr>
                                        <p:cTn id="146" dur="1" fill="hold">
                                          <p:stCondLst>
                                            <p:cond delay="0"/>
                                          </p:stCondLst>
                                        </p:cTn>
                                        <p:tgtEl>
                                          <p:spTgt spid="60"/>
                                        </p:tgtEl>
                                        <p:attrNameLst>
                                          <p:attrName>style.visibility</p:attrName>
                                        </p:attrNameLst>
                                      </p:cBhvr>
                                      <p:to>
                                        <p:strVal val="visible"/>
                                      </p:to>
                                    </p:set>
                                    <p:animEffect transition="in" filter="fade">
                                      <p:cBhvr>
                                        <p:cTn id="147" dur="500"/>
                                        <p:tgtEl>
                                          <p:spTgt spid="60"/>
                                        </p:tgtEl>
                                      </p:cBhvr>
                                    </p:animEffect>
                                  </p:childTnLst>
                                </p:cTn>
                              </p:par>
                            </p:childTnLst>
                          </p:cTn>
                        </p:par>
                        <p:par>
                          <p:cTn id="148" fill="hold">
                            <p:stCondLst>
                              <p:cond delay="18000"/>
                            </p:stCondLst>
                            <p:childTnLst>
                              <p:par>
                                <p:cTn id="149" presetID="10" presetClass="entr" presetSubtype="0" fill="hold" nodeType="afterEffect">
                                  <p:childTnLst>
                                    <p:set>
                                      <p:cBhvr>
                                        <p:cTn id="150" dur="1" fill="hold">
                                          <p:stCondLst>
                                            <p:cond delay="0"/>
                                          </p:stCondLst>
                                        </p:cTn>
                                        <p:tgtEl>
                                          <p:spTgt spid="61"/>
                                        </p:tgtEl>
                                        <p:attrNameLst>
                                          <p:attrName>style.visibility</p:attrName>
                                        </p:attrNameLst>
                                      </p:cBhvr>
                                      <p:to>
                                        <p:strVal val="visible"/>
                                      </p:to>
                                    </p:set>
                                    <p:animEffect transition="in" filter="fade">
                                      <p:cBhvr>
                                        <p:cTn id="151" dur="500"/>
                                        <p:tgtEl>
                                          <p:spTgt spid="61"/>
                                        </p:tgtEl>
                                      </p:cBhvr>
                                    </p:animEffect>
                                  </p:childTnLst>
                                </p:cTn>
                              </p:par>
                            </p:childTnLst>
                          </p:cTn>
                        </p:par>
                        <p:par>
                          <p:cTn id="152" fill="hold">
                            <p:stCondLst>
                              <p:cond delay="18500"/>
                            </p:stCondLst>
                            <p:childTnLst>
                              <p:par>
                                <p:cTn id="153" presetID="10" presetClass="entr" presetSubtype="0" fill="hold" nodeType="afterEffect">
                                  <p:childTnLst>
                                    <p:set>
                                      <p:cBhvr>
                                        <p:cTn id="154" dur="1" fill="hold">
                                          <p:stCondLst>
                                            <p:cond delay="0"/>
                                          </p:stCondLst>
                                        </p:cTn>
                                        <p:tgtEl>
                                          <p:spTgt spid="66"/>
                                        </p:tgtEl>
                                        <p:attrNameLst>
                                          <p:attrName>style.visibility</p:attrName>
                                        </p:attrNameLst>
                                      </p:cBhvr>
                                      <p:to>
                                        <p:strVal val="visible"/>
                                      </p:to>
                                    </p:set>
                                    <p:animEffect transition="in" filter="fade">
                                      <p:cBhvr>
                                        <p:cTn id="155" dur="500"/>
                                        <p:tgtEl>
                                          <p:spTgt spid="66"/>
                                        </p:tgtEl>
                                      </p:cBhvr>
                                    </p:animEffect>
                                  </p:childTnLst>
                                </p:cTn>
                              </p:par>
                            </p:childTnLst>
                          </p:cTn>
                        </p:par>
                        <p:par>
                          <p:cTn id="156" fill="hold">
                            <p:stCondLst>
                              <p:cond delay="19000"/>
                            </p:stCondLst>
                            <p:childTnLst>
                              <p:par>
                                <p:cTn id="157" presetID="10" presetClass="entr" presetSubtype="0" fill="hold" grpId="0" nodeType="afterEffect">
                                  <p:childTnLst>
                                    <p:set>
                                      <p:cBhvr>
                                        <p:cTn id="158" dur="1" fill="hold">
                                          <p:stCondLst>
                                            <p:cond delay="0"/>
                                          </p:stCondLst>
                                        </p:cTn>
                                        <p:tgtEl>
                                          <p:spTgt spid="69"/>
                                        </p:tgtEl>
                                        <p:attrNameLst>
                                          <p:attrName>style.visibility</p:attrName>
                                        </p:attrNameLst>
                                      </p:cBhvr>
                                      <p:to>
                                        <p:strVal val="visible"/>
                                      </p:to>
                                    </p:set>
                                    <p:animEffect transition="in" filter="fade">
                                      <p:cBhvr>
                                        <p:cTn id="159" dur="500"/>
                                        <p:tgtEl>
                                          <p:spTgt spid="69"/>
                                        </p:tgtEl>
                                      </p:cBhvr>
                                    </p:animEffect>
                                  </p:childTnLst>
                                </p:cTn>
                              </p:par>
                            </p:childTnLst>
                          </p:cTn>
                        </p:par>
                        <p:par>
                          <p:cTn id="160" fill="hold">
                            <p:stCondLst>
                              <p:cond delay="19500"/>
                            </p:stCondLst>
                            <p:childTnLst>
                              <p:par>
                                <p:cTn id="161" presetID="10" presetClass="entr" presetSubtype="0" fill="hold" grpId="0" nodeType="afterEffect">
                                  <p:childTnLst>
                                    <p:set>
                                      <p:cBhvr>
                                        <p:cTn id="162" dur="1" fill="hold">
                                          <p:stCondLst>
                                            <p:cond delay="0"/>
                                          </p:stCondLst>
                                        </p:cTn>
                                        <p:tgtEl>
                                          <p:spTgt spid="70"/>
                                        </p:tgtEl>
                                        <p:attrNameLst>
                                          <p:attrName>style.visibility</p:attrName>
                                        </p:attrNameLst>
                                      </p:cBhvr>
                                      <p:to>
                                        <p:strVal val="visible"/>
                                      </p:to>
                                    </p:set>
                                    <p:animEffect transition="in" filter="fade">
                                      <p:cBhvr>
                                        <p:cTn id="163" dur="500"/>
                                        <p:tgtEl>
                                          <p:spTgt spid="70"/>
                                        </p:tgtEl>
                                      </p:cBhvr>
                                    </p:animEffect>
                                  </p:childTnLst>
                                </p:cTn>
                              </p:par>
                            </p:childTnLst>
                          </p:cTn>
                        </p:par>
                        <p:par>
                          <p:cTn id="164" fill="hold">
                            <p:stCondLst>
                              <p:cond delay="20000"/>
                            </p:stCondLst>
                            <p:childTnLst>
                              <p:par>
                                <p:cTn id="165" presetID="10" presetClass="entr" presetSubtype="0" fill="hold" grpId="0" nodeType="afterEffect">
                                  <p:childTnLst>
                                    <p:set>
                                      <p:cBhvr>
                                        <p:cTn id="166" dur="1" fill="hold">
                                          <p:stCondLst>
                                            <p:cond delay="0"/>
                                          </p:stCondLst>
                                        </p:cTn>
                                        <p:tgtEl>
                                          <p:spTgt spid="71"/>
                                        </p:tgtEl>
                                        <p:attrNameLst>
                                          <p:attrName>style.visibility</p:attrName>
                                        </p:attrNameLst>
                                      </p:cBhvr>
                                      <p:to>
                                        <p:strVal val="visible"/>
                                      </p:to>
                                    </p:set>
                                    <p:animEffect transition="in" filter="fade">
                                      <p:cBhvr>
                                        <p:cTn id="167" dur="500"/>
                                        <p:tgtEl>
                                          <p:spTgt spid="71"/>
                                        </p:tgtEl>
                                      </p:cBhvr>
                                    </p:animEffect>
                                  </p:childTnLst>
                                </p:cTn>
                              </p:par>
                            </p:childTnLst>
                          </p:cTn>
                        </p:par>
                        <p:par>
                          <p:cTn id="168" fill="hold">
                            <p:stCondLst>
                              <p:cond delay="20500"/>
                            </p:stCondLst>
                            <p:childTnLst>
                              <p:par>
                                <p:cTn id="169" presetID="10" presetClass="entr" presetSubtype="0" fill="hold" grpId="0" nodeType="afterEffect">
                                  <p:childTnLst>
                                    <p:set>
                                      <p:cBhvr>
                                        <p:cTn id="170" dur="1" fill="hold">
                                          <p:stCondLst>
                                            <p:cond delay="0"/>
                                          </p:stCondLst>
                                        </p:cTn>
                                        <p:tgtEl>
                                          <p:spTgt spid="72"/>
                                        </p:tgtEl>
                                        <p:attrNameLst>
                                          <p:attrName>style.visibility</p:attrName>
                                        </p:attrNameLst>
                                      </p:cBhvr>
                                      <p:to>
                                        <p:strVal val="visible"/>
                                      </p:to>
                                    </p:set>
                                    <p:animEffect transition="in" filter="fade">
                                      <p:cBhvr>
                                        <p:cTn id="171" dur="500"/>
                                        <p:tgtEl>
                                          <p:spTgt spid="72"/>
                                        </p:tgtEl>
                                      </p:cBhvr>
                                    </p:animEffect>
                                  </p:childTnLst>
                                </p:cTn>
                              </p:par>
                            </p:childTnLst>
                          </p:cTn>
                        </p:par>
                        <p:par>
                          <p:cTn id="172" fill="hold">
                            <p:stCondLst>
                              <p:cond delay="21000"/>
                            </p:stCondLst>
                            <p:childTnLst>
                              <p:par>
                                <p:cTn id="173" presetID="10" presetClass="entr" presetSubtype="0" fill="hold" grpId="0" nodeType="afterEffect">
                                  <p:childTnLst>
                                    <p:set>
                                      <p:cBhvr>
                                        <p:cTn id="174" dur="1" fill="hold">
                                          <p:stCondLst>
                                            <p:cond delay="0"/>
                                          </p:stCondLst>
                                        </p:cTn>
                                        <p:tgtEl>
                                          <p:spTgt spid="73"/>
                                        </p:tgtEl>
                                        <p:attrNameLst>
                                          <p:attrName>style.visibility</p:attrName>
                                        </p:attrNameLst>
                                      </p:cBhvr>
                                      <p:to>
                                        <p:strVal val="visible"/>
                                      </p:to>
                                    </p:set>
                                    <p:animEffect transition="in" filter="fade">
                                      <p:cBhvr>
                                        <p:cTn id="175" dur="500"/>
                                        <p:tgtEl>
                                          <p:spTgt spid="73"/>
                                        </p:tgtEl>
                                      </p:cBhvr>
                                    </p:animEffect>
                                  </p:childTnLst>
                                </p:cTn>
                              </p:par>
                            </p:childTnLst>
                          </p:cTn>
                        </p:par>
                        <p:par>
                          <p:cTn id="176" fill="hold">
                            <p:stCondLst>
                              <p:cond delay="21500"/>
                            </p:stCondLst>
                            <p:childTnLst>
                              <p:par>
                                <p:cTn id="177" presetID="10" presetClass="entr" presetSubtype="0" fill="hold" grpId="0" nodeType="afterEffect">
                                  <p:childTnLst>
                                    <p:set>
                                      <p:cBhvr>
                                        <p:cTn id="178" dur="1" fill="hold">
                                          <p:stCondLst>
                                            <p:cond delay="0"/>
                                          </p:stCondLst>
                                        </p:cTn>
                                        <p:tgtEl>
                                          <p:spTgt spid="74"/>
                                        </p:tgtEl>
                                        <p:attrNameLst>
                                          <p:attrName>style.visibility</p:attrName>
                                        </p:attrNameLst>
                                      </p:cBhvr>
                                      <p:to>
                                        <p:strVal val="visible"/>
                                      </p:to>
                                    </p:set>
                                    <p:animEffect transition="in" filter="fade">
                                      <p:cBhvr>
                                        <p:cTn id="17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animBg="1"/>
      <p:bldP spid="22" grpId="0" animBg="1"/>
      <p:bldP spid="23" grpId="0" animBg="1"/>
      <p:bldP spid="24" grpId="0" animBg="1"/>
      <p:bldP spid="25" grpId="0" animBg="1"/>
      <p:bldP spid="26" grpId="0" animBg="1"/>
      <p:bldP spid="69" grpId="0"/>
      <p:bldP spid="70" grpId="0"/>
      <p:bldP spid="71" grpId="0"/>
      <p:bldP spid="72" grpId="0"/>
      <p:bldP spid="73" grpId="0"/>
      <p:bldP spid="7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cxnSp>
        <p:nvCxnSpPr>
          <p:cNvPr id="75" name="直接连接符 74"/>
          <p:cNvCxnSpPr/>
          <p:nvPr/>
        </p:nvCxnSpPr>
        <p:spPr>
          <a:xfrm>
            <a:off x="3051810" y="2401838"/>
            <a:ext cx="3040380" cy="0"/>
          </a:xfrm>
          <a:prstGeom prst="lin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76" name="直接连接符 75"/>
          <p:cNvCxnSpPr/>
          <p:nvPr/>
        </p:nvCxnSpPr>
        <p:spPr>
          <a:xfrm>
            <a:off x="4583430" y="2410075"/>
            <a:ext cx="875144" cy="824348"/>
          </a:xfrm>
          <a:prstGeom prst="lin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77" name="直接连接符 76"/>
          <p:cNvCxnSpPr/>
          <p:nvPr/>
        </p:nvCxnSpPr>
        <p:spPr>
          <a:xfrm flipH="1">
            <a:off x="3699514" y="2410075"/>
            <a:ext cx="875144" cy="824348"/>
          </a:xfrm>
          <a:prstGeom prst="lin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78" name="直接连接符 77"/>
          <p:cNvCxnSpPr/>
          <p:nvPr/>
        </p:nvCxnSpPr>
        <p:spPr>
          <a:xfrm flipH="1">
            <a:off x="4572000" y="2398237"/>
            <a:ext cx="0" cy="1223423"/>
          </a:xfrm>
          <a:prstGeom prst="lin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79" name="椭圆 78"/>
          <p:cNvSpPr/>
          <p:nvPr/>
        </p:nvSpPr>
        <p:spPr>
          <a:xfrm>
            <a:off x="2291716" y="2060248"/>
            <a:ext cx="762000" cy="762000"/>
          </a:xfrm>
          <a:prstGeom prst="ellips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lIns="91343" tIns="45672" rIns="91343" bIns="45672" rtlCol="0" anchor="ctr"/>
          <a:lstStyle/>
          <a:p>
            <a:pPr algn="ctr" defTabSz="913130"/>
            <a:endParaRPr lang="zh-CN" altLang="en-US" sz="15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0" name="椭圆 79"/>
          <p:cNvSpPr/>
          <p:nvPr/>
        </p:nvSpPr>
        <p:spPr>
          <a:xfrm>
            <a:off x="6094097" y="2060248"/>
            <a:ext cx="762000" cy="762000"/>
          </a:xfrm>
          <a:prstGeom prst="ellips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lIns="91343" tIns="45672" rIns="91343" bIns="45672" rtlCol="0" anchor="ctr"/>
          <a:lstStyle/>
          <a:p>
            <a:pPr algn="ctr" defTabSz="913130"/>
            <a:endParaRPr lang="zh-CN" altLang="en-US" sz="15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1" name="椭圆 80"/>
          <p:cNvSpPr/>
          <p:nvPr/>
        </p:nvSpPr>
        <p:spPr>
          <a:xfrm>
            <a:off x="5356672" y="3111808"/>
            <a:ext cx="762000" cy="762000"/>
          </a:xfrm>
          <a:prstGeom prst="ellips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lIns="91343" tIns="45672" rIns="91343" bIns="45672" rtlCol="0" anchor="ctr"/>
          <a:lstStyle/>
          <a:p>
            <a:pPr algn="ctr" defTabSz="913130"/>
            <a:endParaRPr lang="zh-CN" altLang="en-US" sz="15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2" name="椭圆 81"/>
          <p:cNvSpPr/>
          <p:nvPr/>
        </p:nvSpPr>
        <p:spPr>
          <a:xfrm>
            <a:off x="3040192" y="3111808"/>
            <a:ext cx="762000" cy="762000"/>
          </a:xfrm>
          <a:prstGeom prst="ellips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lIns="91343" tIns="45672" rIns="91343" bIns="45672" rtlCol="0" anchor="ctr"/>
          <a:lstStyle/>
          <a:p>
            <a:pPr algn="ctr" defTabSz="913130"/>
            <a:endParaRPr lang="zh-CN" altLang="en-US" sz="15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3" name="椭圆 82"/>
          <p:cNvSpPr/>
          <p:nvPr/>
        </p:nvSpPr>
        <p:spPr>
          <a:xfrm>
            <a:off x="4191005" y="3621654"/>
            <a:ext cx="762000" cy="762000"/>
          </a:xfrm>
          <a:prstGeom prst="ellipse">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lIns="91343" tIns="45672" rIns="91343" bIns="45672" rtlCol="0" anchor="ctr"/>
          <a:lstStyle/>
          <a:p>
            <a:pPr algn="ctr" defTabSz="913130"/>
            <a:endParaRPr lang="zh-CN" altLang="en-US" sz="15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4" name="椭圆 83"/>
          <p:cNvSpPr/>
          <p:nvPr/>
        </p:nvSpPr>
        <p:spPr>
          <a:xfrm>
            <a:off x="3901440" y="1731278"/>
            <a:ext cx="1341120" cy="1341120"/>
          </a:xfrm>
          <a:prstGeom prst="ellipse">
            <a:avLst/>
          </a:prstGeom>
          <a:solidFill>
            <a:schemeClr val="accent1"/>
          </a:solidFill>
          <a:ln w="25400">
            <a:no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43" tIns="45672" rIns="91343" bIns="45672" rtlCol="0" anchor="ctr"/>
          <a:lstStyle/>
          <a:p>
            <a:pPr algn="ctr" defTabSz="913130"/>
            <a:endParaRPr lang="zh-CN" altLang="en-US" sz="15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5" name="矩形 84"/>
          <p:cNvSpPr/>
          <p:nvPr/>
        </p:nvSpPr>
        <p:spPr>
          <a:xfrm>
            <a:off x="3931496" y="1944340"/>
            <a:ext cx="1233147" cy="923233"/>
          </a:xfrm>
          <a:prstGeom prst="rect">
            <a:avLst/>
          </a:prstGeom>
        </p:spPr>
        <p:txBody>
          <a:bodyPr wrap="square" lIns="91343" tIns="45672" rIns="91343" bIns="45672">
            <a:spAutoFit/>
          </a:bodyPr>
          <a:lstStyle/>
          <a:p>
            <a:pPr algn="ctr"/>
            <a:r>
              <a:rPr lang="zh-CN" altLang="en-US" b="1">
                <a:solidFill>
                  <a:schemeClr val="accent6"/>
                </a:solidFill>
                <a:latin typeface="印品灵秀体" panose="02000000000000000000" pitchFamily="2" charset="-122"/>
                <a:ea typeface="印品灵秀体" panose="02000000000000000000" pitchFamily="2" charset="-122"/>
                <a:cs typeface="+mn-ea"/>
                <a:sym typeface="印品灵秀体" panose="02000000000000000000" pitchFamily="2" charset="-122"/>
              </a:rPr>
              <a:t>火灾发展变化的五个阶段：</a:t>
            </a:r>
            <a:endParaRPr lang="zh-CN" altLang="en-US" sz="1500">
              <a:solidFill>
                <a:schemeClr val="accent6"/>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86" name="Freeform 338"/>
          <p:cNvSpPr>
            <a:spLocks noEditPoints="1"/>
          </p:cNvSpPr>
          <p:nvPr/>
        </p:nvSpPr>
        <p:spPr bwMode="auto">
          <a:xfrm>
            <a:off x="4382393" y="3869022"/>
            <a:ext cx="384522" cy="326844"/>
          </a:xfrm>
          <a:custGeom>
            <a:avLst/>
            <a:gdLst>
              <a:gd name="T0" fmla="*/ 58 w 76"/>
              <a:gd name="T1" fmla="*/ 2 h 65"/>
              <a:gd name="T2" fmla="*/ 69 w 76"/>
              <a:gd name="T3" fmla="*/ 2 h 65"/>
              <a:gd name="T4" fmla="*/ 76 w 76"/>
              <a:gd name="T5" fmla="*/ 8 h 65"/>
              <a:gd name="T6" fmla="*/ 76 w 76"/>
              <a:gd name="T7" fmla="*/ 62 h 65"/>
              <a:gd name="T8" fmla="*/ 73 w 76"/>
              <a:gd name="T9" fmla="*/ 65 h 65"/>
              <a:gd name="T10" fmla="*/ 12 w 76"/>
              <a:gd name="T11" fmla="*/ 62 h 65"/>
              <a:gd name="T12" fmla="*/ 8 w 76"/>
              <a:gd name="T13" fmla="*/ 58 h 65"/>
              <a:gd name="T14" fmla="*/ 0 w 76"/>
              <a:gd name="T15" fmla="*/ 45 h 65"/>
              <a:gd name="T16" fmla="*/ 10 w 76"/>
              <a:gd name="T17" fmla="*/ 47 h 65"/>
              <a:gd name="T18" fmla="*/ 49 w 76"/>
              <a:gd name="T19" fmla="*/ 47 h 65"/>
              <a:gd name="T20" fmla="*/ 10 w 76"/>
              <a:gd name="T21" fmla="*/ 44 h 65"/>
              <a:gd name="T22" fmla="*/ 10 w 76"/>
              <a:gd name="T23" fmla="*/ 41 h 65"/>
              <a:gd name="T24" fmla="*/ 49 w 76"/>
              <a:gd name="T25" fmla="*/ 39 h 65"/>
              <a:gd name="T26" fmla="*/ 10 w 76"/>
              <a:gd name="T27" fmla="*/ 31 h 65"/>
              <a:gd name="T28" fmla="*/ 49 w 76"/>
              <a:gd name="T29" fmla="*/ 31 h 65"/>
              <a:gd name="T30" fmla="*/ 42 w 76"/>
              <a:gd name="T31" fmla="*/ 23 h 65"/>
              <a:gd name="T32" fmla="*/ 50 w 76"/>
              <a:gd name="T33" fmla="*/ 21 h 65"/>
              <a:gd name="T34" fmla="*/ 45 w 76"/>
              <a:gd name="T35" fmla="*/ 14 h 65"/>
              <a:gd name="T36" fmla="*/ 46 w 76"/>
              <a:gd name="T37" fmla="*/ 12 h 65"/>
              <a:gd name="T38" fmla="*/ 50 w 76"/>
              <a:gd name="T39" fmla="*/ 12 h 65"/>
              <a:gd name="T40" fmla="*/ 42 w 76"/>
              <a:gd name="T41" fmla="*/ 15 h 65"/>
              <a:gd name="T42" fmla="*/ 46 w 76"/>
              <a:gd name="T43" fmla="*/ 21 h 65"/>
              <a:gd name="T44" fmla="*/ 45 w 76"/>
              <a:gd name="T45" fmla="*/ 23 h 65"/>
              <a:gd name="T46" fmla="*/ 18 w 76"/>
              <a:gd name="T47" fmla="*/ 26 h 65"/>
              <a:gd name="T48" fmla="*/ 15 w 76"/>
              <a:gd name="T49" fmla="*/ 17 h 65"/>
              <a:gd name="T50" fmla="*/ 9 w 76"/>
              <a:gd name="T51" fmla="*/ 26 h 65"/>
              <a:gd name="T52" fmla="*/ 15 w 76"/>
              <a:gd name="T53" fmla="*/ 26 h 65"/>
              <a:gd name="T54" fmla="*/ 26 w 76"/>
              <a:gd name="T55" fmla="*/ 24 h 65"/>
              <a:gd name="T56" fmla="*/ 26 w 76"/>
              <a:gd name="T57" fmla="*/ 18 h 65"/>
              <a:gd name="T58" fmla="*/ 23 w 76"/>
              <a:gd name="T59" fmla="*/ 12 h 65"/>
              <a:gd name="T60" fmla="*/ 19 w 76"/>
              <a:gd name="T61" fmla="*/ 10 h 65"/>
              <a:gd name="T62" fmla="*/ 41 w 76"/>
              <a:gd name="T63" fmla="*/ 10 h 65"/>
              <a:gd name="T64" fmla="*/ 36 w 76"/>
              <a:gd name="T65" fmla="*/ 10 h 65"/>
              <a:gd name="T66" fmla="*/ 30 w 76"/>
              <a:gd name="T67" fmla="*/ 10 h 65"/>
              <a:gd name="T68" fmla="*/ 32 w 76"/>
              <a:gd name="T69" fmla="*/ 26 h 65"/>
              <a:gd name="T70" fmla="*/ 39 w 76"/>
              <a:gd name="T71" fmla="*/ 26 h 65"/>
              <a:gd name="T72" fmla="*/ 58 w 76"/>
              <a:gd name="T73" fmla="*/ 44 h 65"/>
              <a:gd name="T74" fmla="*/ 61 w 76"/>
              <a:gd name="T75" fmla="*/ 53 h 65"/>
              <a:gd name="T76" fmla="*/ 63 w 76"/>
              <a:gd name="T77" fmla="*/ 44 h 65"/>
              <a:gd name="T78" fmla="*/ 63 w 76"/>
              <a:gd name="T79" fmla="*/ 8 h 65"/>
              <a:gd name="T80" fmla="*/ 59 w 76"/>
              <a:gd name="T81" fmla="*/ 7 h 65"/>
              <a:gd name="T82" fmla="*/ 68 w 76"/>
              <a:gd name="T83" fmla="*/ 7 h 65"/>
              <a:gd name="T84" fmla="*/ 68 w 76"/>
              <a:gd name="T85" fmla="*/ 8 h 65"/>
              <a:gd name="T86" fmla="*/ 67 w 76"/>
              <a:gd name="T87" fmla="*/ 53 h 65"/>
              <a:gd name="T88" fmla="*/ 62 w 76"/>
              <a:gd name="T89" fmla="*/ 58 h 65"/>
              <a:gd name="T90" fmla="*/ 71 w 76"/>
              <a:gd name="T91" fmla="*/ 59 h 65"/>
              <a:gd name="T92" fmla="*/ 71 w 76"/>
              <a:gd name="T93" fmla="*/ 8 h 65"/>
              <a:gd name="T94" fmla="*/ 69 w 76"/>
              <a:gd name="T95" fmla="*/ 7 h 65"/>
              <a:gd name="T96" fmla="*/ 5 w 76"/>
              <a:gd name="T97" fmla="*/ 5 h 65"/>
              <a:gd name="T98" fmla="*/ 5 w 76"/>
              <a:gd name="T99" fmla="*/ 45 h 65"/>
              <a:gd name="T100" fmla="*/ 54 w 76"/>
              <a:gd name="T101" fmla="*/ 53 h 65"/>
              <a:gd name="T102" fmla="*/ 53 w 76"/>
              <a:gd name="T103" fmla="*/ 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6" h="65">
                <a:moveTo>
                  <a:pt x="2" y="0"/>
                </a:moveTo>
                <a:cubicBezTo>
                  <a:pt x="55" y="0"/>
                  <a:pt x="55" y="0"/>
                  <a:pt x="55" y="0"/>
                </a:cubicBezTo>
                <a:cubicBezTo>
                  <a:pt x="57" y="0"/>
                  <a:pt x="58" y="1"/>
                  <a:pt x="58" y="2"/>
                </a:cubicBezTo>
                <a:cubicBezTo>
                  <a:pt x="58" y="2"/>
                  <a:pt x="59" y="2"/>
                  <a:pt x="59" y="2"/>
                </a:cubicBezTo>
                <a:cubicBezTo>
                  <a:pt x="68" y="2"/>
                  <a:pt x="68" y="2"/>
                  <a:pt x="68" y="2"/>
                </a:cubicBezTo>
                <a:cubicBezTo>
                  <a:pt x="68" y="2"/>
                  <a:pt x="69" y="2"/>
                  <a:pt x="69" y="2"/>
                </a:cubicBezTo>
                <a:cubicBezTo>
                  <a:pt x="69" y="2"/>
                  <a:pt x="69" y="2"/>
                  <a:pt x="70" y="2"/>
                </a:cubicBezTo>
                <a:cubicBezTo>
                  <a:pt x="71" y="2"/>
                  <a:pt x="73" y="2"/>
                  <a:pt x="74" y="3"/>
                </a:cubicBezTo>
                <a:cubicBezTo>
                  <a:pt x="75" y="5"/>
                  <a:pt x="76" y="6"/>
                  <a:pt x="76" y="8"/>
                </a:cubicBezTo>
                <a:cubicBezTo>
                  <a:pt x="76" y="8"/>
                  <a:pt x="76" y="8"/>
                  <a:pt x="76" y="9"/>
                </a:cubicBezTo>
                <a:cubicBezTo>
                  <a:pt x="76" y="9"/>
                  <a:pt x="76" y="9"/>
                  <a:pt x="76" y="9"/>
                </a:cubicBezTo>
                <a:cubicBezTo>
                  <a:pt x="76" y="62"/>
                  <a:pt x="76" y="62"/>
                  <a:pt x="76" y="62"/>
                </a:cubicBezTo>
                <a:cubicBezTo>
                  <a:pt x="76" y="62"/>
                  <a:pt x="76" y="62"/>
                  <a:pt x="76" y="62"/>
                </a:cubicBezTo>
                <a:cubicBezTo>
                  <a:pt x="76" y="62"/>
                  <a:pt x="76" y="62"/>
                  <a:pt x="76" y="62"/>
                </a:cubicBezTo>
                <a:cubicBezTo>
                  <a:pt x="76" y="63"/>
                  <a:pt x="75" y="65"/>
                  <a:pt x="73" y="65"/>
                </a:cubicBezTo>
                <a:cubicBezTo>
                  <a:pt x="73" y="65"/>
                  <a:pt x="73" y="64"/>
                  <a:pt x="72" y="64"/>
                </a:cubicBezTo>
                <a:cubicBezTo>
                  <a:pt x="14" y="64"/>
                  <a:pt x="14" y="64"/>
                  <a:pt x="14" y="64"/>
                </a:cubicBezTo>
                <a:cubicBezTo>
                  <a:pt x="13" y="64"/>
                  <a:pt x="12" y="63"/>
                  <a:pt x="12" y="62"/>
                </a:cubicBezTo>
                <a:cubicBezTo>
                  <a:pt x="12" y="58"/>
                  <a:pt x="12" y="58"/>
                  <a:pt x="12" y="58"/>
                </a:cubicBezTo>
                <a:cubicBezTo>
                  <a:pt x="8" y="58"/>
                  <a:pt x="8" y="58"/>
                  <a:pt x="8" y="58"/>
                </a:cubicBezTo>
                <a:cubicBezTo>
                  <a:pt x="8" y="58"/>
                  <a:pt x="8" y="58"/>
                  <a:pt x="8" y="58"/>
                </a:cubicBezTo>
                <a:cubicBezTo>
                  <a:pt x="6" y="57"/>
                  <a:pt x="4" y="56"/>
                  <a:pt x="2" y="54"/>
                </a:cubicBezTo>
                <a:cubicBezTo>
                  <a:pt x="1" y="52"/>
                  <a:pt x="0" y="49"/>
                  <a:pt x="0" y="45"/>
                </a:cubicBezTo>
                <a:cubicBezTo>
                  <a:pt x="0" y="45"/>
                  <a:pt x="0" y="45"/>
                  <a:pt x="0" y="45"/>
                </a:cubicBezTo>
                <a:cubicBezTo>
                  <a:pt x="0" y="3"/>
                  <a:pt x="0" y="3"/>
                  <a:pt x="0" y="3"/>
                </a:cubicBezTo>
                <a:cubicBezTo>
                  <a:pt x="0" y="1"/>
                  <a:pt x="1" y="0"/>
                  <a:pt x="2" y="0"/>
                </a:cubicBezTo>
                <a:close/>
                <a:moveTo>
                  <a:pt x="10" y="47"/>
                </a:moveTo>
                <a:cubicBezTo>
                  <a:pt x="10" y="49"/>
                  <a:pt x="10" y="49"/>
                  <a:pt x="10" y="49"/>
                </a:cubicBezTo>
                <a:cubicBezTo>
                  <a:pt x="49" y="49"/>
                  <a:pt x="49" y="49"/>
                  <a:pt x="49" y="49"/>
                </a:cubicBezTo>
                <a:cubicBezTo>
                  <a:pt x="49" y="47"/>
                  <a:pt x="49" y="47"/>
                  <a:pt x="49" y="47"/>
                </a:cubicBezTo>
                <a:cubicBezTo>
                  <a:pt x="10" y="47"/>
                  <a:pt x="10" y="47"/>
                  <a:pt x="10" y="47"/>
                </a:cubicBezTo>
                <a:close/>
                <a:moveTo>
                  <a:pt x="10" y="41"/>
                </a:moveTo>
                <a:cubicBezTo>
                  <a:pt x="10" y="44"/>
                  <a:pt x="10" y="44"/>
                  <a:pt x="10" y="44"/>
                </a:cubicBezTo>
                <a:cubicBezTo>
                  <a:pt x="49" y="44"/>
                  <a:pt x="49" y="44"/>
                  <a:pt x="49" y="44"/>
                </a:cubicBezTo>
                <a:cubicBezTo>
                  <a:pt x="49" y="41"/>
                  <a:pt x="49" y="41"/>
                  <a:pt x="49" y="41"/>
                </a:cubicBezTo>
                <a:cubicBezTo>
                  <a:pt x="10" y="41"/>
                  <a:pt x="10" y="41"/>
                  <a:pt x="10" y="41"/>
                </a:cubicBezTo>
                <a:close/>
                <a:moveTo>
                  <a:pt x="10" y="36"/>
                </a:moveTo>
                <a:cubicBezTo>
                  <a:pt x="10" y="39"/>
                  <a:pt x="10" y="39"/>
                  <a:pt x="10" y="39"/>
                </a:cubicBezTo>
                <a:cubicBezTo>
                  <a:pt x="49" y="39"/>
                  <a:pt x="49" y="39"/>
                  <a:pt x="49" y="39"/>
                </a:cubicBezTo>
                <a:cubicBezTo>
                  <a:pt x="49" y="36"/>
                  <a:pt x="49" y="36"/>
                  <a:pt x="49" y="36"/>
                </a:cubicBezTo>
                <a:cubicBezTo>
                  <a:pt x="10" y="36"/>
                  <a:pt x="10" y="36"/>
                  <a:pt x="10" y="36"/>
                </a:cubicBezTo>
                <a:close/>
                <a:moveTo>
                  <a:pt x="10" y="31"/>
                </a:moveTo>
                <a:cubicBezTo>
                  <a:pt x="10" y="33"/>
                  <a:pt x="10" y="33"/>
                  <a:pt x="10" y="33"/>
                </a:cubicBezTo>
                <a:cubicBezTo>
                  <a:pt x="49" y="33"/>
                  <a:pt x="49" y="33"/>
                  <a:pt x="49" y="33"/>
                </a:cubicBezTo>
                <a:cubicBezTo>
                  <a:pt x="49" y="31"/>
                  <a:pt x="49" y="31"/>
                  <a:pt x="49" y="31"/>
                </a:cubicBezTo>
                <a:cubicBezTo>
                  <a:pt x="10" y="31"/>
                  <a:pt x="10" y="31"/>
                  <a:pt x="10" y="31"/>
                </a:cubicBezTo>
                <a:close/>
                <a:moveTo>
                  <a:pt x="42" y="20"/>
                </a:moveTo>
                <a:cubicBezTo>
                  <a:pt x="42" y="23"/>
                  <a:pt x="42" y="23"/>
                  <a:pt x="42" y="23"/>
                </a:cubicBezTo>
                <a:cubicBezTo>
                  <a:pt x="42" y="25"/>
                  <a:pt x="43" y="26"/>
                  <a:pt x="46" y="26"/>
                </a:cubicBezTo>
                <a:cubicBezTo>
                  <a:pt x="48" y="26"/>
                  <a:pt x="50" y="25"/>
                  <a:pt x="50" y="23"/>
                </a:cubicBezTo>
                <a:cubicBezTo>
                  <a:pt x="50" y="21"/>
                  <a:pt x="50" y="21"/>
                  <a:pt x="50" y="21"/>
                </a:cubicBezTo>
                <a:cubicBezTo>
                  <a:pt x="50" y="20"/>
                  <a:pt x="50" y="20"/>
                  <a:pt x="49" y="19"/>
                </a:cubicBezTo>
                <a:cubicBezTo>
                  <a:pt x="49" y="18"/>
                  <a:pt x="48" y="17"/>
                  <a:pt x="46" y="16"/>
                </a:cubicBezTo>
                <a:cubicBezTo>
                  <a:pt x="46" y="15"/>
                  <a:pt x="45" y="14"/>
                  <a:pt x="45" y="14"/>
                </a:cubicBezTo>
                <a:cubicBezTo>
                  <a:pt x="45" y="13"/>
                  <a:pt x="45" y="13"/>
                  <a:pt x="45" y="13"/>
                </a:cubicBezTo>
                <a:cubicBezTo>
                  <a:pt x="45" y="12"/>
                  <a:pt x="45" y="12"/>
                  <a:pt x="46" y="12"/>
                </a:cubicBezTo>
                <a:cubicBezTo>
                  <a:pt x="46" y="12"/>
                  <a:pt x="46" y="12"/>
                  <a:pt x="46" y="12"/>
                </a:cubicBezTo>
                <a:cubicBezTo>
                  <a:pt x="46" y="15"/>
                  <a:pt x="46" y="15"/>
                  <a:pt x="46" y="15"/>
                </a:cubicBezTo>
                <a:cubicBezTo>
                  <a:pt x="50" y="15"/>
                  <a:pt x="50" y="15"/>
                  <a:pt x="50" y="15"/>
                </a:cubicBezTo>
                <a:cubicBezTo>
                  <a:pt x="50" y="12"/>
                  <a:pt x="50" y="12"/>
                  <a:pt x="50" y="12"/>
                </a:cubicBezTo>
                <a:cubicBezTo>
                  <a:pt x="50" y="10"/>
                  <a:pt x="48" y="10"/>
                  <a:pt x="46" y="10"/>
                </a:cubicBezTo>
                <a:cubicBezTo>
                  <a:pt x="43" y="10"/>
                  <a:pt x="42" y="11"/>
                  <a:pt x="42" y="13"/>
                </a:cubicBezTo>
                <a:cubicBezTo>
                  <a:pt x="42" y="15"/>
                  <a:pt x="42" y="15"/>
                  <a:pt x="42" y="15"/>
                </a:cubicBezTo>
                <a:cubicBezTo>
                  <a:pt x="42" y="15"/>
                  <a:pt x="42" y="16"/>
                  <a:pt x="42" y="16"/>
                </a:cubicBezTo>
                <a:cubicBezTo>
                  <a:pt x="43" y="17"/>
                  <a:pt x="44" y="18"/>
                  <a:pt x="45" y="19"/>
                </a:cubicBezTo>
                <a:cubicBezTo>
                  <a:pt x="46" y="20"/>
                  <a:pt x="46" y="21"/>
                  <a:pt x="46" y="21"/>
                </a:cubicBezTo>
                <a:cubicBezTo>
                  <a:pt x="46" y="23"/>
                  <a:pt x="46" y="23"/>
                  <a:pt x="46" y="23"/>
                </a:cubicBezTo>
                <a:cubicBezTo>
                  <a:pt x="46" y="24"/>
                  <a:pt x="46" y="24"/>
                  <a:pt x="46" y="24"/>
                </a:cubicBezTo>
                <a:cubicBezTo>
                  <a:pt x="45" y="24"/>
                  <a:pt x="45" y="24"/>
                  <a:pt x="45" y="23"/>
                </a:cubicBezTo>
                <a:cubicBezTo>
                  <a:pt x="45" y="20"/>
                  <a:pt x="45" y="20"/>
                  <a:pt x="45" y="20"/>
                </a:cubicBezTo>
                <a:cubicBezTo>
                  <a:pt x="42" y="20"/>
                  <a:pt x="42" y="20"/>
                  <a:pt x="42" y="20"/>
                </a:cubicBezTo>
                <a:close/>
                <a:moveTo>
                  <a:pt x="18" y="26"/>
                </a:moveTo>
                <a:cubicBezTo>
                  <a:pt x="18" y="10"/>
                  <a:pt x="18" y="10"/>
                  <a:pt x="18" y="10"/>
                </a:cubicBezTo>
                <a:cubicBezTo>
                  <a:pt x="15" y="10"/>
                  <a:pt x="15" y="10"/>
                  <a:pt x="15" y="10"/>
                </a:cubicBezTo>
                <a:cubicBezTo>
                  <a:pt x="15" y="17"/>
                  <a:pt x="15" y="17"/>
                  <a:pt x="15" y="17"/>
                </a:cubicBezTo>
                <a:cubicBezTo>
                  <a:pt x="13" y="10"/>
                  <a:pt x="13" y="10"/>
                  <a:pt x="13" y="10"/>
                </a:cubicBezTo>
                <a:cubicBezTo>
                  <a:pt x="9" y="10"/>
                  <a:pt x="9" y="10"/>
                  <a:pt x="9" y="10"/>
                </a:cubicBezTo>
                <a:cubicBezTo>
                  <a:pt x="9" y="26"/>
                  <a:pt x="9" y="26"/>
                  <a:pt x="9" y="26"/>
                </a:cubicBezTo>
                <a:cubicBezTo>
                  <a:pt x="12" y="26"/>
                  <a:pt x="12" y="26"/>
                  <a:pt x="12" y="26"/>
                </a:cubicBezTo>
                <a:cubicBezTo>
                  <a:pt x="12" y="17"/>
                  <a:pt x="12" y="17"/>
                  <a:pt x="12" y="17"/>
                </a:cubicBezTo>
                <a:cubicBezTo>
                  <a:pt x="15" y="26"/>
                  <a:pt x="15" y="26"/>
                  <a:pt x="15" y="26"/>
                </a:cubicBezTo>
                <a:cubicBezTo>
                  <a:pt x="18" y="26"/>
                  <a:pt x="18" y="26"/>
                  <a:pt x="18" y="26"/>
                </a:cubicBezTo>
                <a:close/>
                <a:moveTo>
                  <a:pt x="26" y="26"/>
                </a:moveTo>
                <a:cubicBezTo>
                  <a:pt x="26" y="24"/>
                  <a:pt x="26" y="24"/>
                  <a:pt x="26" y="24"/>
                </a:cubicBezTo>
                <a:cubicBezTo>
                  <a:pt x="23" y="24"/>
                  <a:pt x="23" y="24"/>
                  <a:pt x="23" y="24"/>
                </a:cubicBezTo>
                <a:cubicBezTo>
                  <a:pt x="23" y="18"/>
                  <a:pt x="23" y="18"/>
                  <a:pt x="23" y="18"/>
                </a:cubicBezTo>
                <a:cubicBezTo>
                  <a:pt x="26" y="18"/>
                  <a:pt x="26" y="18"/>
                  <a:pt x="26" y="18"/>
                </a:cubicBezTo>
                <a:cubicBezTo>
                  <a:pt x="26" y="16"/>
                  <a:pt x="26" y="16"/>
                  <a:pt x="26" y="16"/>
                </a:cubicBezTo>
                <a:cubicBezTo>
                  <a:pt x="23" y="16"/>
                  <a:pt x="23" y="16"/>
                  <a:pt x="23" y="16"/>
                </a:cubicBezTo>
                <a:cubicBezTo>
                  <a:pt x="23" y="12"/>
                  <a:pt x="23" y="12"/>
                  <a:pt x="23" y="12"/>
                </a:cubicBezTo>
                <a:cubicBezTo>
                  <a:pt x="26" y="12"/>
                  <a:pt x="26" y="12"/>
                  <a:pt x="26" y="12"/>
                </a:cubicBezTo>
                <a:cubicBezTo>
                  <a:pt x="26" y="10"/>
                  <a:pt x="26" y="10"/>
                  <a:pt x="26" y="10"/>
                </a:cubicBezTo>
                <a:cubicBezTo>
                  <a:pt x="19" y="10"/>
                  <a:pt x="19" y="10"/>
                  <a:pt x="19" y="10"/>
                </a:cubicBezTo>
                <a:cubicBezTo>
                  <a:pt x="19" y="26"/>
                  <a:pt x="19" y="26"/>
                  <a:pt x="19" y="26"/>
                </a:cubicBezTo>
                <a:cubicBezTo>
                  <a:pt x="26" y="26"/>
                  <a:pt x="26" y="26"/>
                  <a:pt x="26" y="26"/>
                </a:cubicBezTo>
                <a:close/>
                <a:moveTo>
                  <a:pt x="41" y="10"/>
                </a:moveTo>
                <a:cubicBezTo>
                  <a:pt x="38" y="10"/>
                  <a:pt x="38" y="10"/>
                  <a:pt x="38" y="10"/>
                </a:cubicBezTo>
                <a:cubicBezTo>
                  <a:pt x="37" y="17"/>
                  <a:pt x="37" y="17"/>
                  <a:pt x="37" y="17"/>
                </a:cubicBezTo>
                <a:cubicBezTo>
                  <a:pt x="36" y="10"/>
                  <a:pt x="36" y="10"/>
                  <a:pt x="36" y="10"/>
                </a:cubicBezTo>
                <a:cubicBezTo>
                  <a:pt x="32" y="10"/>
                  <a:pt x="32" y="10"/>
                  <a:pt x="32" y="10"/>
                </a:cubicBezTo>
                <a:cubicBezTo>
                  <a:pt x="31" y="17"/>
                  <a:pt x="31" y="17"/>
                  <a:pt x="31" y="17"/>
                </a:cubicBezTo>
                <a:cubicBezTo>
                  <a:pt x="30" y="10"/>
                  <a:pt x="30" y="10"/>
                  <a:pt x="30" y="10"/>
                </a:cubicBezTo>
                <a:cubicBezTo>
                  <a:pt x="26" y="10"/>
                  <a:pt x="26" y="10"/>
                  <a:pt x="26" y="10"/>
                </a:cubicBezTo>
                <a:cubicBezTo>
                  <a:pt x="29" y="26"/>
                  <a:pt x="29" y="26"/>
                  <a:pt x="29" y="26"/>
                </a:cubicBezTo>
                <a:cubicBezTo>
                  <a:pt x="32" y="26"/>
                  <a:pt x="32" y="26"/>
                  <a:pt x="32" y="26"/>
                </a:cubicBezTo>
                <a:cubicBezTo>
                  <a:pt x="33" y="17"/>
                  <a:pt x="33" y="17"/>
                  <a:pt x="33" y="17"/>
                </a:cubicBezTo>
                <a:cubicBezTo>
                  <a:pt x="35" y="26"/>
                  <a:pt x="35" y="26"/>
                  <a:pt x="35" y="26"/>
                </a:cubicBezTo>
                <a:cubicBezTo>
                  <a:pt x="39" y="26"/>
                  <a:pt x="39" y="26"/>
                  <a:pt x="39" y="26"/>
                </a:cubicBezTo>
                <a:cubicBezTo>
                  <a:pt x="41" y="10"/>
                  <a:pt x="41" y="10"/>
                  <a:pt x="41" y="10"/>
                </a:cubicBezTo>
                <a:close/>
                <a:moveTo>
                  <a:pt x="58" y="7"/>
                </a:moveTo>
                <a:cubicBezTo>
                  <a:pt x="58" y="44"/>
                  <a:pt x="58" y="44"/>
                  <a:pt x="58" y="44"/>
                </a:cubicBezTo>
                <a:cubicBezTo>
                  <a:pt x="58" y="44"/>
                  <a:pt x="58" y="44"/>
                  <a:pt x="58" y="45"/>
                </a:cubicBezTo>
                <a:cubicBezTo>
                  <a:pt x="58" y="48"/>
                  <a:pt x="58" y="50"/>
                  <a:pt x="59" y="52"/>
                </a:cubicBezTo>
                <a:cubicBezTo>
                  <a:pt x="60" y="52"/>
                  <a:pt x="60" y="53"/>
                  <a:pt x="61" y="53"/>
                </a:cubicBezTo>
                <a:cubicBezTo>
                  <a:pt x="61" y="53"/>
                  <a:pt x="61" y="53"/>
                  <a:pt x="61" y="53"/>
                </a:cubicBezTo>
                <a:cubicBezTo>
                  <a:pt x="61" y="53"/>
                  <a:pt x="62" y="52"/>
                  <a:pt x="62" y="51"/>
                </a:cubicBezTo>
                <a:cubicBezTo>
                  <a:pt x="62" y="50"/>
                  <a:pt x="63" y="47"/>
                  <a:pt x="63" y="44"/>
                </a:cubicBezTo>
                <a:cubicBezTo>
                  <a:pt x="63" y="44"/>
                  <a:pt x="63" y="44"/>
                  <a:pt x="63" y="44"/>
                </a:cubicBezTo>
                <a:cubicBezTo>
                  <a:pt x="63" y="44"/>
                  <a:pt x="63" y="44"/>
                  <a:pt x="63" y="44"/>
                </a:cubicBezTo>
                <a:cubicBezTo>
                  <a:pt x="63" y="8"/>
                  <a:pt x="63" y="8"/>
                  <a:pt x="63" y="8"/>
                </a:cubicBezTo>
                <a:cubicBezTo>
                  <a:pt x="63" y="8"/>
                  <a:pt x="63" y="8"/>
                  <a:pt x="63" y="8"/>
                </a:cubicBezTo>
                <a:cubicBezTo>
                  <a:pt x="63" y="8"/>
                  <a:pt x="63" y="7"/>
                  <a:pt x="63" y="7"/>
                </a:cubicBezTo>
                <a:cubicBezTo>
                  <a:pt x="59" y="7"/>
                  <a:pt x="59" y="7"/>
                  <a:pt x="59" y="7"/>
                </a:cubicBezTo>
                <a:cubicBezTo>
                  <a:pt x="59" y="7"/>
                  <a:pt x="58" y="7"/>
                  <a:pt x="58" y="7"/>
                </a:cubicBezTo>
                <a:close/>
                <a:moveTo>
                  <a:pt x="69" y="7"/>
                </a:moveTo>
                <a:cubicBezTo>
                  <a:pt x="69" y="7"/>
                  <a:pt x="68" y="7"/>
                  <a:pt x="68" y="7"/>
                </a:cubicBezTo>
                <a:cubicBezTo>
                  <a:pt x="68" y="7"/>
                  <a:pt x="68" y="7"/>
                  <a:pt x="68" y="7"/>
                </a:cubicBezTo>
                <a:cubicBezTo>
                  <a:pt x="68" y="7"/>
                  <a:pt x="68" y="7"/>
                  <a:pt x="68" y="8"/>
                </a:cubicBezTo>
                <a:cubicBezTo>
                  <a:pt x="68" y="8"/>
                  <a:pt x="68" y="8"/>
                  <a:pt x="68" y="8"/>
                </a:cubicBezTo>
                <a:cubicBezTo>
                  <a:pt x="68" y="44"/>
                  <a:pt x="68" y="44"/>
                  <a:pt x="68" y="44"/>
                </a:cubicBezTo>
                <a:cubicBezTo>
                  <a:pt x="68" y="44"/>
                  <a:pt x="68" y="44"/>
                  <a:pt x="68" y="44"/>
                </a:cubicBezTo>
                <a:cubicBezTo>
                  <a:pt x="68" y="48"/>
                  <a:pt x="67" y="51"/>
                  <a:pt x="67" y="53"/>
                </a:cubicBezTo>
                <a:cubicBezTo>
                  <a:pt x="66" y="56"/>
                  <a:pt x="64" y="58"/>
                  <a:pt x="62" y="58"/>
                </a:cubicBezTo>
                <a:cubicBezTo>
                  <a:pt x="62" y="58"/>
                  <a:pt x="62" y="58"/>
                  <a:pt x="62" y="58"/>
                </a:cubicBezTo>
                <a:cubicBezTo>
                  <a:pt x="62" y="58"/>
                  <a:pt x="62" y="58"/>
                  <a:pt x="62" y="58"/>
                </a:cubicBezTo>
                <a:cubicBezTo>
                  <a:pt x="17" y="58"/>
                  <a:pt x="17" y="58"/>
                  <a:pt x="17" y="58"/>
                </a:cubicBezTo>
                <a:cubicBezTo>
                  <a:pt x="17" y="59"/>
                  <a:pt x="17" y="59"/>
                  <a:pt x="17" y="59"/>
                </a:cubicBezTo>
                <a:cubicBezTo>
                  <a:pt x="71" y="59"/>
                  <a:pt x="71" y="59"/>
                  <a:pt x="71" y="59"/>
                </a:cubicBezTo>
                <a:cubicBezTo>
                  <a:pt x="71" y="9"/>
                  <a:pt x="71" y="9"/>
                  <a:pt x="71" y="9"/>
                </a:cubicBezTo>
                <a:cubicBezTo>
                  <a:pt x="71" y="8"/>
                  <a:pt x="71" y="8"/>
                  <a:pt x="71" y="8"/>
                </a:cubicBezTo>
                <a:cubicBezTo>
                  <a:pt x="71" y="8"/>
                  <a:pt x="71" y="8"/>
                  <a:pt x="71" y="8"/>
                </a:cubicBezTo>
                <a:cubicBezTo>
                  <a:pt x="71" y="8"/>
                  <a:pt x="71" y="7"/>
                  <a:pt x="70" y="7"/>
                </a:cubicBezTo>
                <a:cubicBezTo>
                  <a:pt x="70" y="7"/>
                  <a:pt x="70" y="7"/>
                  <a:pt x="69" y="7"/>
                </a:cubicBezTo>
                <a:cubicBezTo>
                  <a:pt x="69" y="7"/>
                  <a:pt x="69" y="7"/>
                  <a:pt x="69" y="7"/>
                </a:cubicBezTo>
                <a:cubicBezTo>
                  <a:pt x="69" y="7"/>
                  <a:pt x="69" y="7"/>
                  <a:pt x="69" y="7"/>
                </a:cubicBezTo>
                <a:close/>
                <a:moveTo>
                  <a:pt x="53" y="5"/>
                </a:moveTo>
                <a:cubicBezTo>
                  <a:pt x="5" y="5"/>
                  <a:pt x="5" y="5"/>
                  <a:pt x="5" y="5"/>
                </a:cubicBezTo>
                <a:cubicBezTo>
                  <a:pt x="5" y="45"/>
                  <a:pt x="5" y="45"/>
                  <a:pt x="5" y="45"/>
                </a:cubicBezTo>
                <a:cubicBezTo>
                  <a:pt x="5" y="45"/>
                  <a:pt x="5" y="45"/>
                  <a:pt x="5" y="45"/>
                </a:cubicBezTo>
                <a:cubicBezTo>
                  <a:pt x="5" y="45"/>
                  <a:pt x="5" y="45"/>
                  <a:pt x="5" y="45"/>
                </a:cubicBezTo>
                <a:cubicBezTo>
                  <a:pt x="5" y="48"/>
                  <a:pt x="5" y="50"/>
                  <a:pt x="6" y="51"/>
                </a:cubicBezTo>
                <a:cubicBezTo>
                  <a:pt x="7" y="52"/>
                  <a:pt x="8" y="52"/>
                  <a:pt x="9" y="53"/>
                </a:cubicBezTo>
                <a:cubicBezTo>
                  <a:pt x="54" y="53"/>
                  <a:pt x="54" y="53"/>
                  <a:pt x="54" y="53"/>
                </a:cubicBezTo>
                <a:cubicBezTo>
                  <a:pt x="53" y="51"/>
                  <a:pt x="53" y="48"/>
                  <a:pt x="53" y="44"/>
                </a:cubicBezTo>
                <a:cubicBezTo>
                  <a:pt x="53" y="44"/>
                  <a:pt x="53" y="44"/>
                  <a:pt x="53" y="44"/>
                </a:cubicBezTo>
                <a:lnTo>
                  <a:pt x="53" y="5"/>
                </a:lnTo>
                <a:close/>
              </a:path>
            </a:pathLst>
          </a:custGeom>
          <a:solidFill>
            <a:schemeClr val="accent2"/>
          </a:solidFill>
          <a:ln>
            <a:noFill/>
          </a:ln>
        </p:spPr>
        <p:txBody>
          <a:bodyPr vert="horz" wrap="square" lIns="91343" tIns="45672" rIns="91343" bIns="45672" numCol="1" anchor="t" anchorCtr="0" compatLnSpc="1"/>
          <a:lstStyle/>
          <a:p>
            <a:pPr defTabSz="913130"/>
            <a:endParaRPr lang="zh-CN" altLang="en-US" sz="12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7" name="Freeform 373"/>
          <p:cNvSpPr>
            <a:spLocks noEditPoints="1"/>
          </p:cNvSpPr>
          <p:nvPr/>
        </p:nvSpPr>
        <p:spPr bwMode="auto">
          <a:xfrm>
            <a:off x="2500753" y="2266747"/>
            <a:ext cx="343936" cy="348209"/>
          </a:xfrm>
          <a:custGeom>
            <a:avLst/>
            <a:gdLst>
              <a:gd name="T0" fmla="*/ 65 w 68"/>
              <a:gd name="T1" fmla="*/ 29 h 69"/>
              <a:gd name="T2" fmla="*/ 68 w 68"/>
              <a:gd name="T3" fmla="*/ 34 h 69"/>
              <a:gd name="T4" fmla="*/ 68 w 68"/>
              <a:gd name="T5" fmla="*/ 63 h 69"/>
              <a:gd name="T6" fmla="*/ 61 w 68"/>
              <a:gd name="T7" fmla="*/ 69 h 69"/>
              <a:gd name="T8" fmla="*/ 7 w 68"/>
              <a:gd name="T9" fmla="*/ 69 h 69"/>
              <a:gd name="T10" fmla="*/ 0 w 68"/>
              <a:gd name="T11" fmla="*/ 63 h 69"/>
              <a:gd name="T12" fmla="*/ 0 w 68"/>
              <a:gd name="T13" fmla="*/ 34 h 69"/>
              <a:gd name="T14" fmla="*/ 2 w 68"/>
              <a:gd name="T15" fmla="*/ 30 h 69"/>
              <a:gd name="T16" fmla="*/ 2 w 68"/>
              <a:gd name="T17" fmla="*/ 30 h 69"/>
              <a:gd name="T18" fmla="*/ 2 w 68"/>
              <a:gd name="T19" fmla="*/ 30 h 69"/>
              <a:gd name="T20" fmla="*/ 2 w 68"/>
              <a:gd name="T21" fmla="*/ 29 h 69"/>
              <a:gd name="T22" fmla="*/ 30 w 68"/>
              <a:gd name="T23" fmla="*/ 2 h 69"/>
              <a:gd name="T24" fmla="*/ 38 w 68"/>
              <a:gd name="T25" fmla="*/ 2 h 69"/>
              <a:gd name="T26" fmla="*/ 65 w 68"/>
              <a:gd name="T27" fmla="*/ 29 h 69"/>
              <a:gd name="T28" fmla="*/ 12 w 68"/>
              <a:gd name="T29" fmla="*/ 22 h 69"/>
              <a:gd name="T30" fmla="*/ 12 w 68"/>
              <a:gd name="T31" fmla="*/ 39 h 69"/>
              <a:gd name="T32" fmla="*/ 34 w 68"/>
              <a:gd name="T33" fmla="*/ 56 h 69"/>
              <a:gd name="T34" fmla="*/ 55 w 68"/>
              <a:gd name="T35" fmla="*/ 40 h 69"/>
              <a:gd name="T36" fmla="*/ 55 w 68"/>
              <a:gd name="T37" fmla="*/ 22 h 69"/>
              <a:gd name="T38" fmla="*/ 12 w 68"/>
              <a:gd name="T39" fmla="*/ 22 h 69"/>
              <a:gd name="T40" fmla="*/ 19 w 68"/>
              <a:gd name="T41" fmla="*/ 26 h 69"/>
              <a:gd name="T42" fmla="*/ 19 w 68"/>
              <a:gd name="T43" fmla="*/ 29 h 69"/>
              <a:gd name="T44" fmla="*/ 48 w 68"/>
              <a:gd name="T45" fmla="*/ 29 h 69"/>
              <a:gd name="T46" fmla="*/ 48 w 68"/>
              <a:gd name="T47" fmla="*/ 26 h 69"/>
              <a:gd name="T48" fmla="*/ 19 w 68"/>
              <a:gd name="T49" fmla="*/ 26 h 69"/>
              <a:gd name="T50" fmla="*/ 19 w 68"/>
              <a:gd name="T51" fmla="*/ 38 h 69"/>
              <a:gd name="T52" fmla="*/ 19 w 68"/>
              <a:gd name="T53" fmla="*/ 41 h 69"/>
              <a:gd name="T54" fmla="*/ 48 w 68"/>
              <a:gd name="T55" fmla="*/ 41 h 69"/>
              <a:gd name="T56" fmla="*/ 48 w 68"/>
              <a:gd name="T57" fmla="*/ 38 h 69"/>
              <a:gd name="T58" fmla="*/ 19 w 68"/>
              <a:gd name="T59" fmla="*/ 38 h 69"/>
              <a:gd name="T60" fmla="*/ 19 w 68"/>
              <a:gd name="T61" fmla="*/ 32 h 69"/>
              <a:gd name="T62" fmla="*/ 19 w 68"/>
              <a:gd name="T63" fmla="*/ 35 h 69"/>
              <a:gd name="T64" fmla="*/ 48 w 68"/>
              <a:gd name="T65" fmla="*/ 35 h 69"/>
              <a:gd name="T66" fmla="*/ 48 w 68"/>
              <a:gd name="T67" fmla="*/ 32 h 69"/>
              <a:gd name="T68" fmla="*/ 19 w 68"/>
              <a:gd name="T69" fmla="*/ 32 h 69"/>
              <a:gd name="T70" fmla="*/ 8 w 68"/>
              <a:gd name="T71" fmla="*/ 65 h 69"/>
              <a:gd name="T72" fmla="*/ 21 w 68"/>
              <a:gd name="T73" fmla="*/ 52 h 69"/>
              <a:gd name="T74" fmla="*/ 21 w 68"/>
              <a:gd name="T75" fmla="*/ 50 h 69"/>
              <a:gd name="T76" fmla="*/ 19 w 68"/>
              <a:gd name="T77" fmla="*/ 50 h 69"/>
              <a:gd name="T78" fmla="*/ 6 w 68"/>
              <a:gd name="T79" fmla="*/ 63 h 69"/>
              <a:gd name="T80" fmla="*/ 6 w 68"/>
              <a:gd name="T81" fmla="*/ 65 h 69"/>
              <a:gd name="T82" fmla="*/ 8 w 68"/>
              <a:gd name="T83" fmla="*/ 65 h 69"/>
              <a:gd name="T84" fmla="*/ 63 w 68"/>
              <a:gd name="T85" fmla="*/ 63 h 69"/>
              <a:gd name="T86" fmla="*/ 50 w 68"/>
              <a:gd name="T87" fmla="*/ 50 h 69"/>
              <a:gd name="T88" fmla="*/ 48 w 68"/>
              <a:gd name="T89" fmla="*/ 50 h 69"/>
              <a:gd name="T90" fmla="*/ 48 w 68"/>
              <a:gd name="T91" fmla="*/ 52 h 69"/>
              <a:gd name="T92" fmla="*/ 61 w 68"/>
              <a:gd name="T93" fmla="*/ 65 h 69"/>
              <a:gd name="T94" fmla="*/ 64 w 68"/>
              <a:gd name="T95" fmla="*/ 65 h 69"/>
              <a:gd name="T96" fmla="*/ 63 w 68"/>
              <a:gd name="T97" fmla="*/ 6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8" h="69">
                <a:moveTo>
                  <a:pt x="65" y="29"/>
                </a:moveTo>
                <a:cubicBezTo>
                  <a:pt x="67" y="30"/>
                  <a:pt x="68" y="32"/>
                  <a:pt x="68" y="34"/>
                </a:cubicBezTo>
                <a:cubicBezTo>
                  <a:pt x="68" y="63"/>
                  <a:pt x="68" y="63"/>
                  <a:pt x="68" y="63"/>
                </a:cubicBezTo>
                <a:cubicBezTo>
                  <a:pt x="68" y="66"/>
                  <a:pt x="65" y="69"/>
                  <a:pt x="61" y="69"/>
                </a:cubicBezTo>
                <a:cubicBezTo>
                  <a:pt x="7" y="69"/>
                  <a:pt x="7" y="69"/>
                  <a:pt x="7" y="69"/>
                </a:cubicBezTo>
                <a:cubicBezTo>
                  <a:pt x="3" y="69"/>
                  <a:pt x="0" y="66"/>
                  <a:pt x="0" y="63"/>
                </a:cubicBezTo>
                <a:cubicBezTo>
                  <a:pt x="0" y="34"/>
                  <a:pt x="0" y="34"/>
                  <a:pt x="0" y="34"/>
                </a:cubicBezTo>
                <a:cubicBezTo>
                  <a:pt x="0" y="33"/>
                  <a:pt x="1" y="31"/>
                  <a:pt x="2" y="30"/>
                </a:cubicBezTo>
                <a:cubicBezTo>
                  <a:pt x="2" y="30"/>
                  <a:pt x="2" y="30"/>
                  <a:pt x="2" y="30"/>
                </a:cubicBezTo>
                <a:cubicBezTo>
                  <a:pt x="2" y="30"/>
                  <a:pt x="2" y="30"/>
                  <a:pt x="2" y="30"/>
                </a:cubicBezTo>
                <a:cubicBezTo>
                  <a:pt x="2" y="29"/>
                  <a:pt x="2" y="29"/>
                  <a:pt x="2" y="29"/>
                </a:cubicBezTo>
                <a:cubicBezTo>
                  <a:pt x="30" y="2"/>
                  <a:pt x="30" y="2"/>
                  <a:pt x="30" y="2"/>
                </a:cubicBezTo>
                <a:cubicBezTo>
                  <a:pt x="33" y="0"/>
                  <a:pt x="35" y="0"/>
                  <a:pt x="38" y="2"/>
                </a:cubicBezTo>
                <a:cubicBezTo>
                  <a:pt x="65" y="29"/>
                  <a:pt x="65" y="29"/>
                  <a:pt x="65" y="29"/>
                </a:cubicBezTo>
                <a:close/>
                <a:moveTo>
                  <a:pt x="12" y="22"/>
                </a:moveTo>
                <a:cubicBezTo>
                  <a:pt x="12" y="39"/>
                  <a:pt x="12" y="39"/>
                  <a:pt x="12" y="39"/>
                </a:cubicBezTo>
                <a:cubicBezTo>
                  <a:pt x="34" y="56"/>
                  <a:pt x="34" y="56"/>
                  <a:pt x="34" y="56"/>
                </a:cubicBezTo>
                <a:cubicBezTo>
                  <a:pt x="55" y="40"/>
                  <a:pt x="55" y="40"/>
                  <a:pt x="55" y="40"/>
                </a:cubicBezTo>
                <a:cubicBezTo>
                  <a:pt x="55" y="22"/>
                  <a:pt x="55" y="22"/>
                  <a:pt x="55" y="22"/>
                </a:cubicBezTo>
                <a:cubicBezTo>
                  <a:pt x="12" y="22"/>
                  <a:pt x="12" y="22"/>
                  <a:pt x="12" y="22"/>
                </a:cubicBezTo>
                <a:close/>
                <a:moveTo>
                  <a:pt x="19" y="26"/>
                </a:moveTo>
                <a:cubicBezTo>
                  <a:pt x="19" y="29"/>
                  <a:pt x="19" y="29"/>
                  <a:pt x="19" y="29"/>
                </a:cubicBezTo>
                <a:cubicBezTo>
                  <a:pt x="48" y="29"/>
                  <a:pt x="48" y="29"/>
                  <a:pt x="48" y="29"/>
                </a:cubicBezTo>
                <a:cubicBezTo>
                  <a:pt x="48" y="26"/>
                  <a:pt x="48" y="26"/>
                  <a:pt x="48" y="26"/>
                </a:cubicBezTo>
                <a:cubicBezTo>
                  <a:pt x="19" y="26"/>
                  <a:pt x="19" y="26"/>
                  <a:pt x="19" y="26"/>
                </a:cubicBezTo>
                <a:close/>
                <a:moveTo>
                  <a:pt x="19" y="38"/>
                </a:moveTo>
                <a:cubicBezTo>
                  <a:pt x="19" y="41"/>
                  <a:pt x="19" y="41"/>
                  <a:pt x="19" y="41"/>
                </a:cubicBezTo>
                <a:cubicBezTo>
                  <a:pt x="48" y="41"/>
                  <a:pt x="48" y="41"/>
                  <a:pt x="48" y="41"/>
                </a:cubicBezTo>
                <a:cubicBezTo>
                  <a:pt x="48" y="38"/>
                  <a:pt x="48" y="38"/>
                  <a:pt x="48" y="38"/>
                </a:cubicBezTo>
                <a:cubicBezTo>
                  <a:pt x="19" y="38"/>
                  <a:pt x="19" y="38"/>
                  <a:pt x="19" y="38"/>
                </a:cubicBezTo>
                <a:close/>
                <a:moveTo>
                  <a:pt x="19" y="32"/>
                </a:moveTo>
                <a:cubicBezTo>
                  <a:pt x="19" y="35"/>
                  <a:pt x="19" y="35"/>
                  <a:pt x="19" y="35"/>
                </a:cubicBezTo>
                <a:cubicBezTo>
                  <a:pt x="48" y="35"/>
                  <a:pt x="48" y="35"/>
                  <a:pt x="48" y="35"/>
                </a:cubicBezTo>
                <a:cubicBezTo>
                  <a:pt x="48" y="32"/>
                  <a:pt x="48" y="32"/>
                  <a:pt x="48" y="32"/>
                </a:cubicBezTo>
                <a:cubicBezTo>
                  <a:pt x="19" y="32"/>
                  <a:pt x="19" y="32"/>
                  <a:pt x="19" y="32"/>
                </a:cubicBezTo>
                <a:close/>
                <a:moveTo>
                  <a:pt x="8" y="65"/>
                </a:moveTo>
                <a:cubicBezTo>
                  <a:pt x="21" y="52"/>
                  <a:pt x="21" y="52"/>
                  <a:pt x="21" y="52"/>
                </a:cubicBezTo>
                <a:cubicBezTo>
                  <a:pt x="22" y="52"/>
                  <a:pt x="22" y="51"/>
                  <a:pt x="21" y="50"/>
                </a:cubicBezTo>
                <a:cubicBezTo>
                  <a:pt x="21" y="49"/>
                  <a:pt x="20" y="49"/>
                  <a:pt x="19" y="50"/>
                </a:cubicBezTo>
                <a:cubicBezTo>
                  <a:pt x="6" y="63"/>
                  <a:pt x="6" y="63"/>
                  <a:pt x="6" y="63"/>
                </a:cubicBezTo>
                <a:cubicBezTo>
                  <a:pt x="5" y="64"/>
                  <a:pt x="5" y="64"/>
                  <a:pt x="6" y="65"/>
                </a:cubicBezTo>
                <a:cubicBezTo>
                  <a:pt x="6" y="66"/>
                  <a:pt x="7" y="66"/>
                  <a:pt x="8" y="65"/>
                </a:cubicBezTo>
                <a:close/>
                <a:moveTo>
                  <a:pt x="63" y="63"/>
                </a:moveTo>
                <a:cubicBezTo>
                  <a:pt x="50" y="50"/>
                  <a:pt x="50" y="50"/>
                  <a:pt x="50" y="50"/>
                </a:cubicBezTo>
                <a:cubicBezTo>
                  <a:pt x="49" y="49"/>
                  <a:pt x="48" y="49"/>
                  <a:pt x="48" y="50"/>
                </a:cubicBezTo>
                <a:cubicBezTo>
                  <a:pt x="47" y="51"/>
                  <a:pt x="47" y="52"/>
                  <a:pt x="48" y="52"/>
                </a:cubicBezTo>
                <a:cubicBezTo>
                  <a:pt x="61" y="65"/>
                  <a:pt x="61" y="65"/>
                  <a:pt x="61" y="65"/>
                </a:cubicBezTo>
                <a:cubicBezTo>
                  <a:pt x="62" y="66"/>
                  <a:pt x="63" y="66"/>
                  <a:pt x="64" y="65"/>
                </a:cubicBezTo>
                <a:cubicBezTo>
                  <a:pt x="64" y="64"/>
                  <a:pt x="64" y="64"/>
                  <a:pt x="63" y="63"/>
                </a:cubicBezTo>
                <a:close/>
              </a:path>
            </a:pathLst>
          </a:custGeom>
          <a:solidFill>
            <a:schemeClr val="accent2"/>
          </a:solidFill>
          <a:ln>
            <a:noFill/>
          </a:ln>
        </p:spPr>
        <p:txBody>
          <a:bodyPr vert="horz" wrap="square" lIns="91343" tIns="45672" rIns="91343" bIns="45672" numCol="1" anchor="t" anchorCtr="0" compatLnSpc="1"/>
          <a:lstStyle/>
          <a:p>
            <a:pPr defTabSz="913130"/>
            <a:endParaRPr lang="zh-CN" altLang="en-US" sz="12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8" name="Freeform 447"/>
          <p:cNvSpPr>
            <a:spLocks noEditPoints="1"/>
          </p:cNvSpPr>
          <p:nvPr/>
        </p:nvSpPr>
        <p:spPr bwMode="auto">
          <a:xfrm>
            <a:off x="5593476" y="3298411"/>
            <a:ext cx="288394" cy="388794"/>
          </a:xfrm>
          <a:custGeom>
            <a:avLst/>
            <a:gdLst>
              <a:gd name="T0" fmla="*/ 10 w 57"/>
              <a:gd name="T1" fmla="*/ 24 h 77"/>
              <a:gd name="T2" fmla="*/ 26 w 57"/>
              <a:gd name="T3" fmla="*/ 53 h 77"/>
              <a:gd name="T4" fmla="*/ 55 w 57"/>
              <a:gd name="T5" fmla="*/ 38 h 77"/>
              <a:gd name="T6" fmla="*/ 40 w 57"/>
              <a:gd name="T7" fmla="*/ 9 h 77"/>
              <a:gd name="T8" fmla="*/ 23 w 57"/>
              <a:gd name="T9" fmla="*/ 46 h 77"/>
              <a:gd name="T10" fmla="*/ 32 w 57"/>
              <a:gd name="T11" fmla="*/ 49 h 77"/>
              <a:gd name="T12" fmla="*/ 23 w 57"/>
              <a:gd name="T13" fmla="*/ 46 h 77"/>
              <a:gd name="T14" fmla="*/ 38 w 57"/>
              <a:gd name="T15" fmla="*/ 42 h 77"/>
              <a:gd name="T16" fmla="*/ 43 w 57"/>
              <a:gd name="T17" fmla="*/ 41 h 77"/>
              <a:gd name="T18" fmla="*/ 35 w 57"/>
              <a:gd name="T19" fmla="*/ 45 h 77"/>
              <a:gd name="T20" fmla="*/ 47 w 57"/>
              <a:gd name="T21" fmla="*/ 36 h 77"/>
              <a:gd name="T22" fmla="*/ 50 w 57"/>
              <a:gd name="T23" fmla="*/ 36 h 77"/>
              <a:gd name="T24" fmla="*/ 47 w 57"/>
              <a:gd name="T25" fmla="*/ 36 h 77"/>
              <a:gd name="T26" fmla="*/ 37 w 57"/>
              <a:gd name="T27" fmla="*/ 16 h 77"/>
              <a:gd name="T28" fmla="*/ 38 w 57"/>
              <a:gd name="T29" fmla="*/ 14 h 77"/>
              <a:gd name="T30" fmla="*/ 32 w 57"/>
              <a:gd name="T31" fmla="*/ 18 h 77"/>
              <a:gd name="T32" fmla="*/ 23 w 57"/>
              <a:gd name="T33" fmla="*/ 23 h 77"/>
              <a:gd name="T34" fmla="*/ 24 w 57"/>
              <a:gd name="T35" fmla="*/ 15 h 77"/>
              <a:gd name="T36" fmla="*/ 32 w 57"/>
              <a:gd name="T37" fmla="*/ 18 h 77"/>
              <a:gd name="T38" fmla="*/ 15 w 57"/>
              <a:gd name="T39" fmla="*/ 30 h 77"/>
              <a:gd name="T40" fmla="*/ 17 w 57"/>
              <a:gd name="T41" fmla="*/ 22 h 77"/>
              <a:gd name="T42" fmla="*/ 23 w 57"/>
              <a:gd name="T43" fmla="*/ 41 h 77"/>
              <a:gd name="T44" fmla="*/ 19 w 57"/>
              <a:gd name="T45" fmla="*/ 33 h 77"/>
              <a:gd name="T46" fmla="*/ 22 w 57"/>
              <a:gd name="T47" fmla="*/ 37 h 77"/>
              <a:gd name="T48" fmla="*/ 23 w 57"/>
              <a:gd name="T49" fmla="*/ 41 h 77"/>
              <a:gd name="T50" fmla="*/ 29 w 57"/>
              <a:gd name="T51" fmla="*/ 25 h 77"/>
              <a:gd name="T52" fmla="*/ 39 w 57"/>
              <a:gd name="T53" fmla="*/ 28 h 77"/>
              <a:gd name="T54" fmla="*/ 36 w 57"/>
              <a:gd name="T55" fmla="*/ 37 h 77"/>
              <a:gd name="T56" fmla="*/ 27 w 57"/>
              <a:gd name="T57" fmla="*/ 34 h 77"/>
              <a:gd name="T58" fmla="*/ 41 w 57"/>
              <a:gd name="T59" fmla="*/ 21 h 77"/>
              <a:gd name="T60" fmla="*/ 49 w 57"/>
              <a:gd name="T61" fmla="*/ 23 h 77"/>
              <a:gd name="T62" fmla="*/ 46 w 57"/>
              <a:gd name="T63" fmla="*/ 30 h 77"/>
              <a:gd name="T64" fmla="*/ 41 w 57"/>
              <a:gd name="T65" fmla="*/ 21 h 77"/>
              <a:gd name="T66" fmla="*/ 49 w 57"/>
              <a:gd name="T67" fmla="*/ 77 h 77"/>
              <a:gd name="T68" fmla="*/ 21 w 57"/>
              <a:gd name="T69" fmla="*/ 71 h 77"/>
              <a:gd name="T70" fmla="*/ 30 w 57"/>
              <a:gd name="T71" fmla="*/ 64 h 77"/>
              <a:gd name="T72" fmla="*/ 0 w 57"/>
              <a:gd name="T73" fmla="*/ 31 h 77"/>
              <a:gd name="T74" fmla="*/ 22 w 57"/>
              <a:gd name="T75" fmla="*/ 0 h 77"/>
              <a:gd name="T76" fmla="*/ 14 w 57"/>
              <a:gd name="T77" fmla="*/ 13 h 77"/>
              <a:gd name="T78" fmla="*/ 14 w 57"/>
              <a:gd name="T79" fmla="*/ 50 h 77"/>
              <a:gd name="T80" fmla="*/ 49 w 57"/>
              <a:gd name="T81" fmla="*/ 51 h 77"/>
              <a:gd name="T82" fmla="*/ 38 w 57"/>
              <a:gd name="T83" fmla="*/ 63 h 77"/>
              <a:gd name="T84" fmla="*/ 49 w 57"/>
              <a:gd name="T85"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7" h="77">
                <a:moveTo>
                  <a:pt x="22" y="10"/>
                </a:moveTo>
                <a:cubicBezTo>
                  <a:pt x="16" y="13"/>
                  <a:pt x="12" y="18"/>
                  <a:pt x="10" y="24"/>
                </a:cubicBezTo>
                <a:cubicBezTo>
                  <a:pt x="9" y="30"/>
                  <a:pt x="9" y="36"/>
                  <a:pt x="12" y="42"/>
                </a:cubicBezTo>
                <a:cubicBezTo>
                  <a:pt x="15" y="47"/>
                  <a:pt x="20" y="51"/>
                  <a:pt x="26" y="53"/>
                </a:cubicBezTo>
                <a:cubicBezTo>
                  <a:pt x="31" y="55"/>
                  <a:pt x="38" y="55"/>
                  <a:pt x="43" y="52"/>
                </a:cubicBezTo>
                <a:cubicBezTo>
                  <a:pt x="49" y="49"/>
                  <a:pt x="53" y="44"/>
                  <a:pt x="55" y="38"/>
                </a:cubicBezTo>
                <a:cubicBezTo>
                  <a:pt x="57" y="32"/>
                  <a:pt x="56" y="26"/>
                  <a:pt x="53" y="20"/>
                </a:cubicBezTo>
                <a:cubicBezTo>
                  <a:pt x="50" y="14"/>
                  <a:pt x="45" y="11"/>
                  <a:pt x="40" y="9"/>
                </a:cubicBezTo>
                <a:cubicBezTo>
                  <a:pt x="34" y="7"/>
                  <a:pt x="28" y="7"/>
                  <a:pt x="22" y="10"/>
                </a:cubicBezTo>
                <a:close/>
                <a:moveTo>
                  <a:pt x="23" y="46"/>
                </a:moveTo>
                <a:cubicBezTo>
                  <a:pt x="25" y="46"/>
                  <a:pt x="26" y="46"/>
                  <a:pt x="28" y="46"/>
                </a:cubicBezTo>
                <a:cubicBezTo>
                  <a:pt x="29" y="47"/>
                  <a:pt x="31" y="48"/>
                  <a:pt x="32" y="49"/>
                </a:cubicBezTo>
                <a:cubicBezTo>
                  <a:pt x="30" y="49"/>
                  <a:pt x="29" y="49"/>
                  <a:pt x="27" y="48"/>
                </a:cubicBezTo>
                <a:cubicBezTo>
                  <a:pt x="26" y="48"/>
                  <a:pt x="24" y="47"/>
                  <a:pt x="23" y="46"/>
                </a:cubicBezTo>
                <a:close/>
                <a:moveTo>
                  <a:pt x="34" y="44"/>
                </a:moveTo>
                <a:cubicBezTo>
                  <a:pt x="35" y="43"/>
                  <a:pt x="37" y="43"/>
                  <a:pt x="38" y="42"/>
                </a:cubicBezTo>
                <a:cubicBezTo>
                  <a:pt x="40" y="41"/>
                  <a:pt x="41" y="40"/>
                  <a:pt x="43" y="39"/>
                </a:cubicBezTo>
                <a:cubicBezTo>
                  <a:pt x="43" y="40"/>
                  <a:pt x="43" y="40"/>
                  <a:pt x="43" y="41"/>
                </a:cubicBezTo>
                <a:cubicBezTo>
                  <a:pt x="43" y="44"/>
                  <a:pt x="42" y="46"/>
                  <a:pt x="41" y="47"/>
                </a:cubicBezTo>
                <a:cubicBezTo>
                  <a:pt x="40" y="48"/>
                  <a:pt x="38" y="47"/>
                  <a:pt x="35" y="45"/>
                </a:cubicBezTo>
                <a:cubicBezTo>
                  <a:pt x="35" y="45"/>
                  <a:pt x="34" y="44"/>
                  <a:pt x="34" y="44"/>
                </a:cubicBezTo>
                <a:close/>
                <a:moveTo>
                  <a:pt x="47" y="36"/>
                </a:moveTo>
                <a:cubicBezTo>
                  <a:pt x="49" y="34"/>
                  <a:pt x="50" y="33"/>
                  <a:pt x="51" y="32"/>
                </a:cubicBezTo>
                <a:cubicBezTo>
                  <a:pt x="51" y="33"/>
                  <a:pt x="50" y="35"/>
                  <a:pt x="50" y="36"/>
                </a:cubicBezTo>
                <a:cubicBezTo>
                  <a:pt x="49" y="38"/>
                  <a:pt x="49" y="39"/>
                  <a:pt x="48" y="40"/>
                </a:cubicBezTo>
                <a:cubicBezTo>
                  <a:pt x="48" y="39"/>
                  <a:pt x="48" y="37"/>
                  <a:pt x="47" y="36"/>
                </a:cubicBezTo>
                <a:close/>
                <a:moveTo>
                  <a:pt x="42" y="16"/>
                </a:moveTo>
                <a:cubicBezTo>
                  <a:pt x="41" y="16"/>
                  <a:pt x="39" y="16"/>
                  <a:pt x="37" y="16"/>
                </a:cubicBezTo>
                <a:cubicBezTo>
                  <a:pt x="36" y="15"/>
                  <a:pt x="35" y="14"/>
                  <a:pt x="34" y="13"/>
                </a:cubicBezTo>
                <a:cubicBezTo>
                  <a:pt x="35" y="13"/>
                  <a:pt x="37" y="13"/>
                  <a:pt x="38" y="14"/>
                </a:cubicBezTo>
                <a:cubicBezTo>
                  <a:pt x="39" y="14"/>
                  <a:pt x="41" y="15"/>
                  <a:pt x="42" y="16"/>
                </a:cubicBezTo>
                <a:close/>
                <a:moveTo>
                  <a:pt x="32" y="18"/>
                </a:moveTo>
                <a:cubicBezTo>
                  <a:pt x="30" y="19"/>
                  <a:pt x="29" y="19"/>
                  <a:pt x="27" y="20"/>
                </a:cubicBezTo>
                <a:cubicBezTo>
                  <a:pt x="25" y="21"/>
                  <a:pt x="24" y="22"/>
                  <a:pt x="23" y="23"/>
                </a:cubicBezTo>
                <a:cubicBezTo>
                  <a:pt x="23" y="22"/>
                  <a:pt x="23" y="22"/>
                  <a:pt x="23" y="21"/>
                </a:cubicBezTo>
                <a:cubicBezTo>
                  <a:pt x="22" y="18"/>
                  <a:pt x="23" y="16"/>
                  <a:pt x="24" y="15"/>
                </a:cubicBezTo>
                <a:cubicBezTo>
                  <a:pt x="26" y="14"/>
                  <a:pt x="28" y="15"/>
                  <a:pt x="30" y="17"/>
                </a:cubicBezTo>
                <a:cubicBezTo>
                  <a:pt x="31" y="17"/>
                  <a:pt x="31" y="18"/>
                  <a:pt x="32" y="18"/>
                </a:cubicBezTo>
                <a:close/>
                <a:moveTo>
                  <a:pt x="18" y="26"/>
                </a:moveTo>
                <a:cubicBezTo>
                  <a:pt x="17" y="28"/>
                  <a:pt x="16" y="29"/>
                  <a:pt x="15" y="30"/>
                </a:cubicBezTo>
                <a:cubicBezTo>
                  <a:pt x="15" y="29"/>
                  <a:pt x="15" y="27"/>
                  <a:pt x="15" y="26"/>
                </a:cubicBezTo>
                <a:cubicBezTo>
                  <a:pt x="16" y="24"/>
                  <a:pt x="17" y="23"/>
                  <a:pt x="17" y="22"/>
                </a:cubicBezTo>
                <a:cubicBezTo>
                  <a:pt x="17" y="23"/>
                  <a:pt x="18" y="25"/>
                  <a:pt x="18" y="26"/>
                </a:cubicBezTo>
                <a:close/>
                <a:moveTo>
                  <a:pt x="23" y="41"/>
                </a:moveTo>
                <a:cubicBezTo>
                  <a:pt x="20" y="41"/>
                  <a:pt x="17" y="41"/>
                  <a:pt x="17" y="39"/>
                </a:cubicBezTo>
                <a:cubicBezTo>
                  <a:pt x="16" y="38"/>
                  <a:pt x="17" y="36"/>
                  <a:pt x="19" y="33"/>
                </a:cubicBezTo>
                <a:cubicBezTo>
                  <a:pt x="19" y="33"/>
                  <a:pt x="19" y="32"/>
                  <a:pt x="20" y="32"/>
                </a:cubicBezTo>
                <a:cubicBezTo>
                  <a:pt x="20" y="34"/>
                  <a:pt x="21" y="35"/>
                  <a:pt x="22" y="37"/>
                </a:cubicBezTo>
                <a:cubicBezTo>
                  <a:pt x="23" y="38"/>
                  <a:pt x="24" y="40"/>
                  <a:pt x="24" y="41"/>
                </a:cubicBezTo>
                <a:cubicBezTo>
                  <a:pt x="24" y="41"/>
                  <a:pt x="23" y="41"/>
                  <a:pt x="23" y="41"/>
                </a:cubicBezTo>
                <a:close/>
                <a:moveTo>
                  <a:pt x="24" y="28"/>
                </a:moveTo>
                <a:cubicBezTo>
                  <a:pt x="26" y="27"/>
                  <a:pt x="27" y="26"/>
                  <a:pt x="29" y="25"/>
                </a:cubicBezTo>
                <a:cubicBezTo>
                  <a:pt x="31" y="24"/>
                  <a:pt x="33" y="23"/>
                  <a:pt x="35" y="22"/>
                </a:cubicBezTo>
                <a:cubicBezTo>
                  <a:pt x="37" y="24"/>
                  <a:pt x="38" y="26"/>
                  <a:pt x="39" y="28"/>
                </a:cubicBezTo>
                <a:cubicBezTo>
                  <a:pt x="40" y="30"/>
                  <a:pt x="41" y="32"/>
                  <a:pt x="41" y="34"/>
                </a:cubicBezTo>
                <a:cubicBezTo>
                  <a:pt x="40" y="35"/>
                  <a:pt x="38" y="36"/>
                  <a:pt x="36" y="37"/>
                </a:cubicBezTo>
                <a:cubicBezTo>
                  <a:pt x="34" y="38"/>
                  <a:pt x="32" y="39"/>
                  <a:pt x="30" y="40"/>
                </a:cubicBezTo>
                <a:cubicBezTo>
                  <a:pt x="29" y="38"/>
                  <a:pt x="28" y="36"/>
                  <a:pt x="27" y="34"/>
                </a:cubicBezTo>
                <a:cubicBezTo>
                  <a:pt x="25" y="32"/>
                  <a:pt x="25" y="30"/>
                  <a:pt x="24" y="28"/>
                </a:cubicBezTo>
                <a:close/>
                <a:moveTo>
                  <a:pt x="41" y="21"/>
                </a:moveTo>
                <a:cubicBezTo>
                  <a:pt x="41" y="21"/>
                  <a:pt x="42" y="21"/>
                  <a:pt x="43" y="21"/>
                </a:cubicBezTo>
                <a:cubicBezTo>
                  <a:pt x="46" y="21"/>
                  <a:pt x="48" y="21"/>
                  <a:pt x="49" y="23"/>
                </a:cubicBezTo>
                <a:cubicBezTo>
                  <a:pt x="49" y="24"/>
                  <a:pt x="49" y="26"/>
                  <a:pt x="47" y="29"/>
                </a:cubicBezTo>
                <a:cubicBezTo>
                  <a:pt x="46" y="29"/>
                  <a:pt x="46" y="29"/>
                  <a:pt x="46" y="30"/>
                </a:cubicBezTo>
                <a:cubicBezTo>
                  <a:pt x="45" y="28"/>
                  <a:pt x="44" y="27"/>
                  <a:pt x="43" y="25"/>
                </a:cubicBezTo>
                <a:cubicBezTo>
                  <a:pt x="43" y="24"/>
                  <a:pt x="42" y="22"/>
                  <a:pt x="41" y="21"/>
                </a:cubicBezTo>
                <a:close/>
                <a:moveTo>
                  <a:pt x="49" y="71"/>
                </a:moveTo>
                <a:cubicBezTo>
                  <a:pt x="49" y="77"/>
                  <a:pt x="49" y="77"/>
                  <a:pt x="49" y="77"/>
                </a:cubicBezTo>
                <a:cubicBezTo>
                  <a:pt x="21" y="77"/>
                  <a:pt x="21" y="77"/>
                  <a:pt x="21" y="77"/>
                </a:cubicBezTo>
                <a:cubicBezTo>
                  <a:pt x="21" y="71"/>
                  <a:pt x="21" y="71"/>
                  <a:pt x="21" y="71"/>
                </a:cubicBezTo>
                <a:cubicBezTo>
                  <a:pt x="30" y="71"/>
                  <a:pt x="30" y="71"/>
                  <a:pt x="30" y="71"/>
                </a:cubicBezTo>
                <a:cubicBezTo>
                  <a:pt x="30" y="64"/>
                  <a:pt x="30" y="64"/>
                  <a:pt x="30" y="64"/>
                </a:cubicBezTo>
                <a:cubicBezTo>
                  <a:pt x="22" y="63"/>
                  <a:pt x="15" y="60"/>
                  <a:pt x="9" y="54"/>
                </a:cubicBezTo>
                <a:cubicBezTo>
                  <a:pt x="3" y="48"/>
                  <a:pt x="0" y="40"/>
                  <a:pt x="0" y="31"/>
                </a:cubicBezTo>
                <a:cubicBezTo>
                  <a:pt x="0" y="22"/>
                  <a:pt x="3" y="14"/>
                  <a:pt x="9" y="8"/>
                </a:cubicBezTo>
                <a:cubicBezTo>
                  <a:pt x="13" y="4"/>
                  <a:pt x="17" y="2"/>
                  <a:pt x="22" y="0"/>
                </a:cubicBezTo>
                <a:cubicBezTo>
                  <a:pt x="25" y="6"/>
                  <a:pt x="25" y="6"/>
                  <a:pt x="25" y="6"/>
                </a:cubicBezTo>
                <a:cubicBezTo>
                  <a:pt x="21" y="7"/>
                  <a:pt x="17" y="9"/>
                  <a:pt x="14" y="13"/>
                </a:cubicBezTo>
                <a:cubicBezTo>
                  <a:pt x="9" y="17"/>
                  <a:pt x="6" y="24"/>
                  <a:pt x="6" y="31"/>
                </a:cubicBezTo>
                <a:cubicBezTo>
                  <a:pt x="6" y="38"/>
                  <a:pt x="9" y="45"/>
                  <a:pt x="14" y="50"/>
                </a:cubicBezTo>
                <a:cubicBezTo>
                  <a:pt x="19" y="54"/>
                  <a:pt x="25" y="57"/>
                  <a:pt x="33" y="57"/>
                </a:cubicBezTo>
                <a:cubicBezTo>
                  <a:pt x="39" y="57"/>
                  <a:pt x="45" y="55"/>
                  <a:pt x="49" y="51"/>
                </a:cubicBezTo>
                <a:cubicBezTo>
                  <a:pt x="52" y="57"/>
                  <a:pt x="52" y="57"/>
                  <a:pt x="52" y="57"/>
                </a:cubicBezTo>
                <a:cubicBezTo>
                  <a:pt x="48" y="60"/>
                  <a:pt x="43" y="62"/>
                  <a:pt x="38" y="63"/>
                </a:cubicBezTo>
                <a:cubicBezTo>
                  <a:pt x="38" y="71"/>
                  <a:pt x="38" y="71"/>
                  <a:pt x="38" y="71"/>
                </a:cubicBezTo>
                <a:lnTo>
                  <a:pt x="49" y="71"/>
                </a:lnTo>
                <a:close/>
              </a:path>
            </a:pathLst>
          </a:custGeom>
          <a:solidFill>
            <a:schemeClr val="accent2"/>
          </a:solidFill>
          <a:ln>
            <a:noFill/>
          </a:ln>
        </p:spPr>
        <p:txBody>
          <a:bodyPr vert="horz" wrap="square" lIns="91343" tIns="45672" rIns="91343" bIns="45672" numCol="1" anchor="t" anchorCtr="0" compatLnSpc="1"/>
          <a:lstStyle/>
          <a:p>
            <a:pPr defTabSz="913130"/>
            <a:endParaRPr lang="zh-CN" altLang="en-US" sz="12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89" name="Freeform 454"/>
          <p:cNvSpPr>
            <a:spLocks noEditPoints="1"/>
          </p:cNvSpPr>
          <p:nvPr/>
        </p:nvSpPr>
        <p:spPr bwMode="auto">
          <a:xfrm>
            <a:off x="6290311" y="2254327"/>
            <a:ext cx="369570" cy="373842"/>
          </a:xfrm>
          <a:custGeom>
            <a:avLst/>
            <a:gdLst>
              <a:gd name="T0" fmla="*/ 33 w 73"/>
              <a:gd name="T1" fmla="*/ 12 h 74"/>
              <a:gd name="T2" fmla="*/ 55 w 73"/>
              <a:gd name="T3" fmla="*/ 18 h 74"/>
              <a:gd name="T4" fmla="*/ 66 w 73"/>
              <a:gd name="T5" fmla="*/ 38 h 74"/>
              <a:gd name="T6" fmla="*/ 60 w 73"/>
              <a:gd name="T7" fmla="*/ 59 h 74"/>
              <a:gd name="T8" fmla="*/ 62 w 73"/>
              <a:gd name="T9" fmla="*/ 74 h 74"/>
              <a:gd name="T10" fmla="*/ 58 w 73"/>
              <a:gd name="T11" fmla="*/ 74 h 74"/>
              <a:gd name="T12" fmla="*/ 53 w 73"/>
              <a:gd name="T13" fmla="*/ 67 h 74"/>
              <a:gd name="T14" fmla="*/ 39 w 73"/>
              <a:gd name="T15" fmla="*/ 72 h 74"/>
              <a:gd name="T16" fmla="*/ 39 w 73"/>
              <a:gd name="T17" fmla="*/ 72 h 74"/>
              <a:gd name="T18" fmla="*/ 39 w 73"/>
              <a:gd name="T19" fmla="*/ 72 h 74"/>
              <a:gd name="T20" fmla="*/ 20 w 73"/>
              <a:gd name="T21" fmla="*/ 67 h 74"/>
              <a:gd name="T22" fmla="*/ 15 w 73"/>
              <a:gd name="T23" fmla="*/ 74 h 74"/>
              <a:gd name="T24" fmla="*/ 11 w 73"/>
              <a:gd name="T25" fmla="*/ 74 h 74"/>
              <a:gd name="T26" fmla="*/ 13 w 73"/>
              <a:gd name="T27" fmla="*/ 60 h 74"/>
              <a:gd name="T28" fmla="*/ 6 w 73"/>
              <a:gd name="T29" fmla="*/ 45 h 74"/>
              <a:gd name="T30" fmla="*/ 6 w 73"/>
              <a:gd name="T31" fmla="*/ 45 h 74"/>
              <a:gd name="T32" fmla="*/ 6 w 73"/>
              <a:gd name="T33" fmla="*/ 45 h 74"/>
              <a:gd name="T34" fmla="*/ 33 w 73"/>
              <a:gd name="T35" fmla="*/ 12 h 74"/>
              <a:gd name="T36" fmla="*/ 37 w 73"/>
              <a:gd name="T37" fmla="*/ 37 h 74"/>
              <a:gd name="T38" fmla="*/ 34 w 73"/>
              <a:gd name="T39" fmla="*/ 37 h 74"/>
              <a:gd name="T40" fmla="*/ 26 w 73"/>
              <a:gd name="T41" fmla="*/ 24 h 74"/>
              <a:gd name="T42" fmla="*/ 25 w 73"/>
              <a:gd name="T43" fmla="*/ 24 h 74"/>
              <a:gd name="T44" fmla="*/ 33 w 73"/>
              <a:gd name="T45" fmla="*/ 38 h 74"/>
              <a:gd name="T46" fmla="*/ 32 w 73"/>
              <a:gd name="T47" fmla="*/ 42 h 74"/>
              <a:gd name="T48" fmla="*/ 37 w 73"/>
              <a:gd name="T49" fmla="*/ 47 h 74"/>
              <a:gd name="T50" fmla="*/ 42 w 73"/>
              <a:gd name="T51" fmla="*/ 42 h 74"/>
              <a:gd name="T52" fmla="*/ 42 w 73"/>
              <a:gd name="T53" fmla="*/ 41 h 74"/>
              <a:gd name="T54" fmla="*/ 51 w 73"/>
              <a:gd name="T55" fmla="*/ 31 h 74"/>
              <a:gd name="T56" fmla="*/ 48 w 73"/>
              <a:gd name="T57" fmla="*/ 28 h 74"/>
              <a:gd name="T58" fmla="*/ 39 w 73"/>
              <a:gd name="T59" fmla="*/ 37 h 74"/>
              <a:gd name="T60" fmla="*/ 37 w 73"/>
              <a:gd name="T61" fmla="*/ 37 h 74"/>
              <a:gd name="T62" fmla="*/ 67 w 73"/>
              <a:gd name="T63" fmla="*/ 0 h 74"/>
              <a:gd name="T64" fmla="*/ 63 w 73"/>
              <a:gd name="T65" fmla="*/ 3 h 74"/>
              <a:gd name="T66" fmla="*/ 45 w 73"/>
              <a:gd name="T67" fmla="*/ 7 h 74"/>
              <a:gd name="T68" fmla="*/ 45 w 73"/>
              <a:gd name="T69" fmla="*/ 7 h 74"/>
              <a:gd name="T70" fmla="*/ 68 w 73"/>
              <a:gd name="T71" fmla="*/ 27 h 74"/>
              <a:gd name="T72" fmla="*/ 68 w 73"/>
              <a:gd name="T73" fmla="*/ 26 h 74"/>
              <a:gd name="T74" fmla="*/ 68 w 73"/>
              <a:gd name="T75" fmla="*/ 7 h 74"/>
              <a:gd name="T76" fmla="*/ 70 w 73"/>
              <a:gd name="T77" fmla="*/ 2 h 74"/>
              <a:gd name="T78" fmla="*/ 67 w 73"/>
              <a:gd name="T79" fmla="*/ 0 h 74"/>
              <a:gd name="T80" fmla="*/ 5 w 73"/>
              <a:gd name="T81" fmla="*/ 2 h 74"/>
              <a:gd name="T82" fmla="*/ 6 w 73"/>
              <a:gd name="T83" fmla="*/ 6 h 74"/>
              <a:gd name="T84" fmla="*/ 4 w 73"/>
              <a:gd name="T85" fmla="*/ 25 h 74"/>
              <a:gd name="T86" fmla="*/ 4 w 73"/>
              <a:gd name="T87" fmla="*/ 25 h 74"/>
              <a:gd name="T88" fmla="*/ 29 w 73"/>
              <a:gd name="T89" fmla="*/ 8 h 74"/>
              <a:gd name="T90" fmla="*/ 29 w 73"/>
              <a:gd name="T91" fmla="*/ 8 h 74"/>
              <a:gd name="T92" fmla="*/ 11 w 73"/>
              <a:gd name="T93" fmla="*/ 3 h 74"/>
              <a:gd name="T94" fmla="*/ 7 w 73"/>
              <a:gd name="T95" fmla="*/ 0 h 74"/>
              <a:gd name="T96" fmla="*/ 5 w 73"/>
              <a:gd name="T97" fmla="*/ 2 h 74"/>
              <a:gd name="T98" fmla="*/ 51 w 73"/>
              <a:gd name="T99" fmla="*/ 23 h 74"/>
              <a:gd name="T100" fmla="*/ 33 w 73"/>
              <a:gd name="T101" fmla="*/ 18 h 74"/>
              <a:gd name="T102" fmla="*/ 17 w 73"/>
              <a:gd name="T103" fmla="*/ 27 h 74"/>
              <a:gd name="T104" fmla="*/ 12 w 73"/>
              <a:gd name="T105" fmla="*/ 44 h 74"/>
              <a:gd name="T106" fmla="*/ 12 w 73"/>
              <a:gd name="T107" fmla="*/ 44 h 74"/>
              <a:gd name="T108" fmla="*/ 21 w 73"/>
              <a:gd name="T109" fmla="*/ 60 h 74"/>
              <a:gd name="T110" fmla="*/ 39 w 73"/>
              <a:gd name="T111" fmla="*/ 65 h 74"/>
              <a:gd name="T112" fmla="*/ 39 w 73"/>
              <a:gd name="T113" fmla="*/ 65 h 74"/>
              <a:gd name="T114" fmla="*/ 55 w 73"/>
              <a:gd name="T115" fmla="*/ 57 h 74"/>
              <a:gd name="T116" fmla="*/ 60 w 73"/>
              <a:gd name="T117" fmla="*/ 39 h 74"/>
              <a:gd name="T118" fmla="*/ 51 w 73"/>
              <a:gd name="T119" fmla="*/ 2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3" h="74">
                <a:moveTo>
                  <a:pt x="33" y="12"/>
                </a:moveTo>
                <a:cubicBezTo>
                  <a:pt x="41" y="11"/>
                  <a:pt x="49" y="14"/>
                  <a:pt x="55" y="18"/>
                </a:cubicBezTo>
                <a:cubicBezTo>
                  <a:pt x="61" y="23"/>
                  <a:pt x="65" y="30"/>
                  <a:pt x="66" y="38"/>
                </a:cubicBezTo>
                <a:cubicBezTo>
                  <a:pt x="67" y="46"/>
                  <a:pt x="65" y="53"/>
                  <a:pt x="60" y="59"/>
                </a:cubicBezTo>
                <a:cubicBezTo>
                  <a:pt x="62" y="74"/>
                  <a:pt x="62" y="74"/>
                  <a:pt x="62" y="74"/>
                </a:cubicBezTo>
                <a:cubicBezTo>
                  <a:pt x="58" y="74"/>
                  <a:pt x="58" y="74"/>
                  <a:pt x="58" y="74"/>
                </a:cubicBezTo>
                <a:cubicBezTo>
                  <a:pt x="53" y="67"/>
                  <a:pt x="53" y="67"/>
                  <a:pt x="53" y="67"/>
                </a:cubicBezTo>
                <a:cubicBezTo>
                  <a:pt x="49" y="69"/>
                  <a:pt x="44" y="71"/>
                  <a:pt x="39" y="72"/>
                </a:cubicBezTo>
                <a:cubicBezTo>
                  <a:pt x="39" y="72"/>
                  <a:pt x="39" y="72"/>
                  <a:pt x="39" y="72"/>
                </a:cubicBezTo>
                <a:cubicBezTo>
                  <a:pt x="39" y="72"/>
                  <a:pt x="39" y="72"/>
                  <a:pt x="39" y="72"/>
                </a:cubicBezTo>
                <a:cubicBezTo>
                  <a:pt x="32" y="72"/>
                  <a:pt x="26" y="71"/>
                  <a:pt x="20" y="67"/>
                </a:cubicBezTo>
                <a:cubicBezTo>
                  <a:pt x="15" y="74"/>
                  <a:pt x="15" y="74"/>
                  <a:pt x="15" y="74"/>
                </a:cubicBezTo>
                <a:cubicBezTo>
                  <a:pt x="11" y="74"/>
                  <a:pt x="11" y="74"/>
                  <a:pt x="11" y="74"/>
                </a:cubicBezTo>
                <a:cubicBezTo>
                  <a:pt x="13" y="60"/>
                  <a:pt x="13" y="60"/>
                  <a:pt x="13" y="60"/>
                </a:cubicBezTo>
                <a:cubicBezTo>
                  <a:pt x="9" y="56"/>
                  <a:pt x="7" y="51"/>
                  <a:pt x="6" y="45"/>
                </a:cubicBezTo>
                <a:cubicBezTo>
                  <a:pt x="6" y="45"/>
                  <a:pt x="6" y="45"/>
                  <a:pt x="6" y="45"/>
                </a:cubicBezTo>
                <a:cubicBezTo>
                  <a:pt x="6" y="45"/>
                  <a:pt x="6" y="45"/>
                  <a:pt x="6" y="45"/>
                </a:cubicBezTo>
                <a:cubicBezTo>
                  <a:pt x="4" y="29"/>
                  <a:pt x="16" y="14"/>
                  <a:pt x="33" y="12"/>
                </a:cubicBezTo>
                <a:close/>
                <a:moveTo>
                  <a:pt x="37" y="37"/>
                </a:moveTo>
                <a:cubicBezTo>
                  <a:pt x="36" y="37"/>
                  <a:pt x="35" y="37"/>
                  <a:pt x="34" y="37"/>
                </a:cubicBezTo>
                <a:cubicBezTo>
                  <a:pt x="32" y="33"/>
                  <a:pt x="29" y="28"/>
                  <a:pt x="26" y="24"/>
                </a:cubicBezTo>
                <a:cubicBezTo>
                  <a:pt x="26" y="24"/>
                  <a:pt x="25" y="24"/>
                  <a:pt x="25" y="24"/>
                </a:cubicBezTo>
                <a:cubicBezTo>
                  <a:pt x="27" y="29"/>
                  <a:pt x="30" y="34"/>
                  <a:pt x="33" y="38"/>
                </a:cubicBezTo>
                <a:cubicBezTo>
                  <a:pt x="32" y="39"/>
                  <a:pt x="32" y="41"/>
                  <a:pt x="32" y="42"/>
                </a:cubicBezTo>
                <a:cubicBezTo>
                  <a:pt x="32" y="45"/>
                  <a:pt x="34" y="47"/>
                  <a:pt x="37" y="47"/>
                </a:cubicBezTo>
                <a:cubicBezTo>
                  <a:pt x="40" y="47"/>
                  <a:pt x="42" y="45"/>
                  <a:pt x="42" y="42"/>
                </a:cubicBezTo>
                <a:cubicBezTo>
                  <a:pt x="42" y="42"/>
                  <a:pt x="42" y="41"/>
                  <a:pt x="42" y="41"/>
                </a:cubicBezTo>
                <a:cubicBezTo>
                  <a:pt x="45" y="38"/>
                  <a:pt x="48" y="35"/>
                  <a:pt x="51" y="31"/>
                </a:cubicBezTo>
                <a:cubicBezTo>
                  <a:pt x="50" y="30"/>
                  <a:pt x="49" y="29"/>
                  <a:pt x="48" y="28"/>
                </a:cubicBezTo>
                <a:cubicBezTo>
                  <a:pt x="45" y="31"/>
                  <a:pt x="42" y="34"/>
                  <a:pt x="39" y="37"/>
                </a:cubicBezTo>
                <a:cubicBezTo>
                  <a:pt x="38" y="37"/>
                  <a:pt x="38" y="37"/>
                  <a:pt x="37" y="37"/>
                </a:cubicBezTo>
                <a:close/>
                <a:moveTo>
                  <a:pt x="67" y="0"/>
                </a:moveTo>
                <a:cubicBezTo>
                  <a:pt x="63" y="3"/>
                  <a:pt x="63" y="3"/>
                  <a:pt x="63" y="3"/>
                </a:cubicBezTo>
                <a:cubicBezTo>
                  <a:pt x="57" y="0"/>
                  <a:pt x="50" y="1"/>
                  <a:pt x="45" y="7"/>
                </a:cubicBezTo>
                <a:cubicBezTo>
                  <a:pt x="45" y="7"/>
                  <a:pt x="45" y="7"/>
                  <a:pt x="45" y="7"/>
                </a:cubicBezTo>
                <a:cubicBezTo>
                  <a:pt x="68" y="27"/>
                  <a:pt x="68" y="27"/>
                  <a:pt x="68" y="27"/>
                </a:cubicBezTo>
                <a:cubicBezTo>
                  <a:pt x="68" y="27"/>
                  <a:pt x="68" y="27"/>
                  <a:pt x="68" y="26"/>
                </a:cubicBezTo>
                <a:cubicBezTo>
                  <a:pt x="73" y="21"/>
                  <a:pt x="73" y="12"/>
                  <a:pt x="68" y="7"/>
                </a:cubicBezTo>
                <a:cubicBezTo>
                  <a:pt x="70" y="2"/>
                  <a:pt x="70" y="2"/>
                  <a:pt x="70" y="2"/>
                </a:cubicBezTo>
                <a:cubicBezTo>
                  <a:pt x="67" y="0"/>
                  <a:pt x="67" y="0"/>
                  <a:pt x="67" y="0"/>
                </a:cubicBezTo>
                <a:close/>
                <a:moveTo>
                  <a:pt x="5" y="2"/>
                </a:moveTo>
                <a:cubicBezTo>
                  <a:pt x="6" y="6"/>
                  <a:pt x="6" y="6"/>
                  <a:pt x="6" y="6"/>
                </a:cubicBezTo>
                <a:cubicBezTo>
                  <a:pt x="1" y="11"/>
                  <a:pt x="0" y="19"/>
                  <a:pt x="4" y="25"/>
                </a:cubicBezTo>
                <a:cubicBezTo>
                  <a:pt x="4" y="25"/>
                  <a:pt x="4" y="25"/>
                  <a:pt x="4" y="25"/>
                </a:cubicBezTo>
                <a:cubicBezTo>
                  <a:pt x="29" y="8"/>
                  <a:pt x="29" y="8"/>
                  <a:pt x="29" y="8"/>
                </a:cubicBezTo>
                <a:cubicBezTo>
                  <a:pt x="29" y="8"/>
                  <a:pt x="29" y="8"/>
                  <a:pt x="29" y="8"/>
                </a:cubicBezTo>
                <a:cubicBezTo>
                  <a:pt x="25" y="2"/>
                  <a:pt x="17" y="0"/>
                  <a:pt x="11" y="3"/>
                </a:cubicBezTo>
                <a:cubicBezTo>
                  <a:pt x="7" y="0"/>
                  <a:pt x="7" y="0"/>
                  <a:pt x="7" y="0"/>
                </a:cubicBezTo>
                <a:cubicBezTo>
                  <a:pt x="5" y="2"/>
                  <a:pt x="5" y="2"/>
                  <a:pt x="5" y="2"/>
                </a:cubicBezTo>
                <a:close/>
                <a:moveTo>
                  <a:pt x="51" y="23"/>
                </a:moveTo>
                <a:cubicBezTo>
                  <a:pt x="46" y="19"/>
                  <a:pt x="40" y="17"/>
                  <a:pt x="33" y="18"/>
                </a:cubicBezTo>
                <a:cubicBezTo>
                  <a:pt x="27" y="19"/>
                  <a:pt x="21" y="22"/>
                  <a:pt x="17" y="27"/>
                </a:cubicBezTo>
                <a:cubicBezTo>
                  <a:pt x="14" y="32"/>
                  <a:pt x="12" y="38"/>
                  <a:pt x="12" y="44"/>
                </a:cubicBezTo>
                <a:cubicBezTo>
                  <a:pt x="12" y="44"/>
                  <a:pt x="12" y="44"/>
                  <a:pt x="12" y="44"/>
                </a:cubicBezTo>
                <a:cubicBezTo>
                  <a:pt x="13" y="51"/>
                  <a:pt x="16" y="57"/>
                  <a:pt x="21" y="60"/>
                </a:cubicBezTo>
                <a:cubicBezTo>
                  <a:pt x="26" y="64"/>
                  <a:pt x="32" y="66"/>
                  <a:pt x="39" y="65"/>
                </a:cubicBezTo>
                <a:cubicBezTo>
                  <a:pt x="39" y="65"/>
                  <a:pt x="39" y="65"/>
                  <a:pt x="39" y="65"/>
                </a:cubicBezTo>
                <a:cubicBezTo>
                  <a:pt x="45" y="65"/>
                  <a:pt x="51" y="61"/>
                  <a:pt x="55" y="57"/>
                </a:cubicBezTo>
                <a:cubicBezTo>
                  <a:pt x="58" y="52"/>
                  <a:pt x="60" y="46"/>
                  <a:pt x="60" y="39"/>
                </a:cubicBezTo>
                <a:cubicBezTo>
                  <a:pt x="59" y="33"/>
                  <a:pt x="56" y="27"/>
                  <a:pt x="51" y="23"/>
                </a:cubicBezTo>
                <a:close/>
              </a:path>
            </a:pathLst>
          </a:custGeom>
          <a:solidFill>
            <a:schemeClr val="accent2"/>
          </a:solidFill>
          <a:ln>
            <a:noFill/>
          </a:ln>
        </p:spPr>
        <p:txBody>
          <a:bodyPr vert="horz" wrap="square" lIns="91343" tIns="45672" rIns="91343" bIns="45672" numCol="1" anchor="t" anchorCtr="0" compatLnSpc="1"/>
          <a:lstStyle/>
          <a:p>
            <a:pPr defTabSz="913130"/>
            <a:endParaRPr lang="zh-CN" altLang="en-US" sz="12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0" name="Freeform 292"/>
          <p:cNvSpPr>
            <a:spLocks noEditPoints="1"/>
          </p:cNvSpPr>
          <p:nvPr/>
        </p:nvSpPr>
        <p:spPr bwMode="auto">
          <a:xfrm>
            <a:off x="3186207" y="3265298"/>
            <a:ext cx="469972" cy="455021"/>
          </a:xfrm>
          <a:custGeom>
            <a:avLst/>
            <a:gdLst>
              <a:gd name="T0" fmla="*/ 44 w 93"/>
              <a:gd name="T1" fmla="*/ 0 h 90"/>
              <a:gd name="T2" fmla="*/ 83 w 93"/>
              <a:gd name="T3" fmla="*/ 0 h 90"/>
              <a:gd name="T4" fmla="*/ 90 w 93"/>
              <a:gd name="T5" fmla="*/ 3 h 90"/>
              <a:gd name="T6" fmla="*/ 93 w 93"/>
              <a:gd name="T7" fmla="*/ 11 h 90"/>
              <a:gd name="T8" fmla="*/ 93 w 93"/>
              <a:gd name="T9" fmla="*/ 33 h 90"/>
              <a:gd name="T10" fmla="*/ 90 w 93"/>
              <a:gd name="T11" fmla="*/ 40 h 90"/>
              <a:gd name="T12" fmla="*/ 83 w 93"/>
              <a:gd name="T13" fmla="*/ 43 h 90"/>
              <a:gd name="T14" fmla="*/ 61 w 93"/>
              <a:gd name="T15" fmla="*/ 43 h 90"/>
              <a:gd name="T16" fmla="*/ 50 w 93"/>
              <a:gd name="T17" fmla="*/ 53 h 90"/>
              <a:gd name="T18" fmla="*/ 49 w 93"/>
              <a:gd name="T19" fmla="*/ 52 h 90"/>
              <a:gd name="T20" fmla="*/ 46 w 93"/>
              <a:gd name="T21" fmla="*/ 50 h 90"/>
              <a:gd name="T22" fmla="*/ 48 w 93"/>
              <a:gd name="T23" fmla="*/ 43 h 90"/>
              <a:gd name="T24" fmla="*/ 47 w 93"/>
              <a:gd name="T25" fmla="*/ 43 h 90"/>
              <a:gd name="T26" fmla="*/ 48 w 93"/>
              <a:gd name="T27" fmla="*/ 39 h 90"/>
              <a:gd name="T28" fmla="*/ 51 w 93"/>
              <a:gd name="T29" fmla="*/ 39 h 90"/>
              <a:gd name="T30" fmla="*/ 54 w 93"/>
              <a:gd name="T31" fmla="*/ 39 h 90"/>
              <a:gd name="T32" fmla="*/ 53 w 93"/>
              <a:gd name="T33" fmla="*/ 41 h 90"/>
              <a:gd name="T34" fmla="*/ 52 w 93"/>
              <a:gd name="T35" fmla="*/ 44 h 90"/>
              <a:gd name="T36" fmla="*/ 58 w 93"/>
              <a:gd name="T37" fmla="*/ 39 h 90"/>
              <a:gd name="T38" fmla="*/ 59 w 93"/>
              <a:gd name="T39" fmla="*/ 39 h 90"/>
              <a:gd name="T40" fmla="*/ 60 w 93"/>
              <a:gd name="T41" fmla="*/ 39 h 90"/>
              <a:gd name="T42" fmla="*/ 83 w 93"/>
              <a:gd name="T43" fmla="*/ 39 h 90"/>
              <a:gd name="T44" fmla="*/ 87 w 93"/>
              <a:gd name="T45" fmla="*/ 37 h 90"/>
              <a:gd name="T46" fmla="*/ 89 w 93"/>
              <a:gd name="T47" fmla="*/ 33 h 90"/>
              <a:gd name="T48" fmla="*/ 89 w 93"/>
              <a:gd name="T49" fmla="*/ 11 h 90"/>
              <a:gd name="T50" fmla="*/ 87 w 93"/>
              <a:gd name="T51" fmla="*/ 7 h 90"/>
              <a:gd name="T52" fmla="*/ 83 w 93"/>
              <a:gd name="T53" fmla="*/ 5 h 90"/>
              <a:gd name="T54" fmla="*/ 44 w 93"/>
              <a:gd name="T55" fmla="*/ 5 h 90"/>
              <a:gd name="T56" fmla="*/ 39 w 93"/>
              <a:gd name="T57" fmla="*/ 7 h 90"/>
              <a:gd name="T58" fmla="*/ 38 w 93"/>
              <a:gd name="T59" fmla="*/ 11 h 90"/>
              <a:gd name="T60" fmla="*/ 38 w 93"/>
              <a:gd name="T61" fmla="*/ 14 h 90"/>
              <a:gd name="T62" fmla="*/ 33 w 93"/>
              <a:gd name="T63" fmla="*/ 12 h 90"/>
              <a:gd name="T64" fmla="*/ 33 w 93"/>
              <a:gd name="T65" fmla="*/ 11 h 90"/>
              <a:gd name="T66" fmla="*/ 36 w 93"/>
              <a:gd name="T67" fmla="*/ 3 h 90"/>
              <a:gd name="T68" fmla="*/ 44 w 93"/>
              <a:gd name="T69" fmla="*/ 0 h 90"/>
              <a:gd name="T70" fmla="*/ 75 w 93"/>
              <a:gd name="T71" fmla="*/ 18 h 90"/>
              <a:gd name="T72" fmla="*/ 71 w 93"/>
              <a:gd name="T73" fmla="*/ 22 h 90"/>
              <a:gd name="T74" fmla="*/ 75 w 93"/>
              <a:gd name="T75" fmla="*/ 25 h 90"/>
              <a:gd name="T76" fmla="*/ 79 w 93"/>
              <a:gd name="T77" fmla="*/ 22 h 90"/>
              <a:gd name="T78" fmla="*/ 75 w 93"/>
              <a:gd name="T79" fmla="*/ 18 h 90"/>
              <a:gd name="T80" fmla="*/ 63 w 93"/>
              <a:gd name="T81" fmla="*/ 18 h 90"/>
              <a:gd name="T82" fmla="*/ 59 w 93"/>
              <a:gd name="T83" fmla="*/ 22 h 90"/>
              <a:gd name="T84" fmla="*/ 63 w 93"/>
              <a:gd name="T85" fmla="*/ 25 h 90"/>
              <a:gd name="T86" fmla="*/ 67 w 93"/>
              <a:gd name="T87" fmla="*/ 22 h 90"/>
              <a:gd name="T88" fmla="*/ 63 w 93"/>
              <a:gd name="T89" fmla="*/ 18 h 90"/>
              <a:gd name="T90" fmla="*/ 51 w 93"/>
              <a:gd name="T91" fmla="*/ 18 h 90"/>
              <a:gd name="T92" fmla="*/ 48 w 93"/>
              <a:gd name="T93" fmla="*/ 22 h 90"/>
              <a:gd name="T94" fmla="*/ 51 w 93"/>
              <a:gd name="T95" fmla="*/ 25 h 90"/>
              <a:gd name="T96" fmla="*/ 55 w 93"/>
              <a:gd name="T97" fmla="*/ 22 h 90"/>
              <a:gd name="T98" fmla="*/ 51 w 93"/>
              <a:gd name="T99" fmla="*/ 18 h 90"/>
              <a:gd name="T100" fmla="*/ 27 w 93"/>
              <a:gd name="T101" fmla="*/ 18 h 90"/>
              <a:gd name="T102" fmla="*/ 12 w 93"/>
              <a:gd name="T103" fmla="*/ 33 h 90"/>
              <a:gd name="T104" fmla="*/ 27 w 93"/>
              <a:gd name="T105" fmla="*/ 48 h 90"/>
              <a:gd name="T106" fmla="*/ 43 w 93"/>
              <a:gd name="T107" fmla="*/ 33 h 90"/>
              <a:gd name="T108" fmla="*/ 27 w 93"/>
              <a:gd name="T109" fmla="*/ 18 h 90"/>
              <a:gd name="T110" fmla="*/ 55 w 93"/>
              <a:gd name="T111" fmla="*/ 82 h 90"/>
              <a:gd name="T112" fmla="*/ 38 w 93"/>
              <a:gd name="T113" fmla="*/ 53 h 90"/>
              <a:gd name="T114" fmla="*/ 28 w 93"/>
              <a:gd name="T115" fmla="*/ 69 h 90"/>
              <a:gd name="T116" fmla="*/ 18 w 93"/>
              <a:gd name="T117" fmla="*/ 53 h 90"/>
              <a:gd name="T118" fmla="*/ 0 w 93"/>
              <a:gd name="T119" fmla="*/ 82 h 90"/>
              <a:gd name="T120" fmla="*/ 55 w 93"/>
              <a:gd name="T121" fmla="*/ 8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3" h="90">
                <a:moveTo>
                  <a:pt x="44" y="0"/>
                </a:moveTo>
                <a:cubicBezTo>
                  <a:pt x="83" y="0"/>
                  <a:pt x="83" y="0"/>
                  <a:pt x="83" y="0"/>
                </a:cubicBezTo>
                <a:cubicBezTo>
                  <a:pt x="86" y="0"/>
                  <a:pt x="88" y="1"/>
                  <a:pt x="90" y="3"/>
                </a:cubicBezTo>
                <a:cubicBezTo>
                  <a:pt x="92" y="5"/>
                  <a:pt x="93" y="8"/>
                  <a:pt x="93" y="11"/>
                </a:cubicBezTo>
                <a:cubicBezTo>
                  <a:pt x="93" y="33"/>
                  <a:pt x="93" y="33"/>
                  <a:pt x="93" y="33"/>
                </a:cubicBezTo>
                <a:cubicBezTo>
                  <a:pt x="93" y="36"/>
                  <a:pt x="92" y="38"/>
                  <a:pt x="90" y="40"/>
                </a:cubicBezTo>
                <a:cubicBezTo>
                  <a:pt x="88" y="42"/>
                  <a:pt x="86" y="43"/>
                  <a:pt x="83" y="43"/>
                </a:cubicBezTo>
                <a:cubicBezTo>
                  <a:pt x="61" y="43"/>
                  <a:pt x="61" y="43"/>
                  <a:pt x="61" y="43"/>
                </a:cubicBezTo>
                <a:cubicBezTo>
                  <a:pt x="50" y="53"/>
                  <a:pt x="50" y="53"/>
                  <a:pt x="50" y="53"/>
                </a:cubicBezTo>
                <a:cubicBezTo>
                  <a:pt x="49" y="52"/>
                  <a:pt x="49" y="52"/>
                  <a:pt x="49" y="52"/>
                </a:cubicBezTo>
                <a:cubicBezTo>
                  <a:pt x="48" y="52"/>
                  <a:pt x="47" y="51"/>
                  <a:pt x="46" y="50"/>
                </a:cubicBezTo>
                <a:cubicBezTo>
                  <a:pt x="48" y="43"/>
                  <a:pt x="48" y="43"/>
                  <a:pt x="48" y="43"/>
                </a:cubicBezTo>
                <a:cubicBezTo>
                  <a:pt x="47" y="43"/>
                  <a:pt x="47" y="43"/>
                  <a:pt x="47" y="43"/>
                </a:cubicBezTo>
                <a:cubicBezTo>
                  <a:pt x="47" y="42"/>
                  <a:pt x="48" y="40"/>
                  <a:pt x="48" y="39"/>
                </a:cubicBezTo>
                <a:cubicBezTo>
                  <a:pt x="51" y="39"/>
                  <a:pt x="51" y="39"/>
                  <a:pt x="51" y="39"/>
                </a:cubicBezTo>
                <a:cubicBezTo>
                  <a:pt x="54" y="39"/>
                  <a:pt x="54" y="39"/>
                  <a:pt x="54" y="39"/>
                </a:cubicBezTo>
                <a:cubicBezTo>
                  <a:pt x="53" y="41"/>
                  <a:pt x="53" y="41"/>
                  <a:pt x="53" y="41"/>
                </a:cubicBezTo>
                <a:cubicBezTo>
                  <a:pt x="52" y="44"/>
                  <a:pt x="52" y="44"/>
                  <a:pt x="52" y="44"/>
                </a:cubicBezTo>
                <a:cubicBezTo>
                  <a:pt x="58" y="39"/>
                  <a:pt x="58" y="39"/>
                  <a:pt x="58" y="39"/>
                </a:cubicBezTo>
                <a:cubicBezTo>
                  <a:pt x="59" y="39"/>
                  <a:pt x="59" y="39"/>
                  <a:pt x="59" y="39"/>
                </a:cubicBezTo>
                <a:cubicBezTo>
                  <a:pt x="60" y="39"/>
                  <a:pt x="60" y="39"/>
                  <a:pt x="60" y="39"/>
                </a:cubicBezTo>
                <a:cubicBezTo>
                  <a:pt x="83" y="39"/>
                  <a:pt x="83" y="39"/>
                  <a:pt x="83" y="39"/>
                </a:cubicBezTo>
                <a:cubicBezTo>
                  <a:pt x="84" y="39"/>
                  <a:pt x="86" y="38"/>
                  <a:pt x="87" y="37"/>
                </a:cubicBezTo>
                <a:cubicBezTo>
                  <a:pt x="88" y="36"/>
                  <a:pt x="89" y="34"/>
                  <a:pt x="89" y="33"/>
                </a:cubicBezTo>
                <a:cubicBezTo>
                  <a:pt x="89" y="11"/>
                  <a:pt x="89" y="11"/>
                  <a:pt x="89" y="11"/>
                </a:cubicBezTo>
                <a:cubicBezTo>
                  <a:pt x="89" y="9"/>
                  <a:pt x="88" y="8"/>
                  <a:pt x="87" y="7"/>
                </a:cubicBezTo>
                <a:cubicBezTo>
                  <a:pt x="86" y="6"/>
                  <a:pt x="84" y="5"/>
                  <a:pt x="83" y="5"/>
                </a:cubicBezTo>
                <a:cubicBezTo>
                  <a:pt x="44" y="5"/>
                  <a:pt x="44" y="5"/>
                  <a:pt x="44" y="5"/>
                </a:cubicBezTo>
                <a:cubicBezTo>
                  <a:pt x="42" y="5"/>
                  <a:pt x="40" y="6"/>
                  <a:pt x="39" y="7"/>
                </a:cubicBezTo>
                <a:cubicBezTo>
                  <a:pt x="38" y="8"/>
                  <a:pt x="38" y="9"/>
                  <a:pt x="38" y="11"/>
                </a:cubicBezTo>
                <a:cubicBezTo>
                  <a:pt x="38" y="14"/>
                  <a:pt x="38" y="14"/>
                  <a:pt x="38" y="14"/>
                </a:cubicBezTo>
                <a:cubicBezTo>
                  <a:pt x="36" y="13"/>
                  <a:pt x="35" y="12"/>
                  <a:pt x="33" y="12"/>
                </a:cubicBezTo>
                <a:cubicBezTo>
                  <a:pt x="33" y="11"/>
                  <a:pt x="33" y="11"/>
                  <a:pt x="33" y="11"/>
                </a:cubicBezTo>
                <a:cubicBezTo>
                  <a:pt x="33" y="8"/>
                  <a:pt x="34" y="5"/>
                  <a:pt x="36" y="3"/>
                </a:cubicBezTo>
                <a:cubicBezTo>
                  <a:pt x="38" y="1"/>
                  <a:pt x="41" y="0"/>
                  <a:pt x="44" y="0"/>
                </a:cubicBezTo>
                <a:close/>
                <a:moveTo>
                  <a:pt x="75" y="18"/>
                </a:moveTo>
                <a:cubicBezTo>
                  <a:pt x="73" y="18"/>
                  <a:pt x="71" y="19"/>
                  <a:pt x="71" y="22"/>
                </a:cubicBezTo>
                <a:cubicBezTo>
                  <a:pt x="71" y="24"/>
                  <a:pt x="73" y="25"/>
                  <a:pt x="75" y="25"/>
                </a:cubicBezTo>
                <a:cubicBezTo>
                  <a:pt x="77" y="25"/>
                  <a:pt x="79" y="24"/>
                  <a:pt x="79" y="22"/>
                </a:cubicBezTo>
                <a:cubicBezTo>
                  <a:pt x="79" y="19"/>
                  <a:pt x="77" y="18"/>
                  <a:pt x="75" y="18"/>
                </a:cubicBezTo>
                <a:close/>
                <a:moveTo>
                  <a:pt x="63" y="18"/>
                </a:moveTo>
                <a:cubicBezTo>
                  <a:pt x="61" y="18"/>
                  <a:pt x="59" y="19"/>
                  <a:pt x="59" y="22"/>
                </a:cubicBezTo>
                <a:cubicBezTo>
                  <a:pt x="59" y="24"/>
                  <a:pt x="61" y="25"/>
                  <a:pt x="63" y="25"/>
                </a:cubicBezTo>
                <a:cubicBezTo>
                  <a:pt x="65" y="25"/>
                  <a:pt x="67" y="24"/>
                  <a:pt x="67" y="22"/>
                </a:cubicBezTo>
                <a:cubicBezTo>
                  <a:pt x="67" y="19"/>
                  <a:pt x="65" y="18"/>
                  <a:pt x="63" y="18"/>
                </a:cubicBezTo>
                <a:close/>
                <a:moveTo>
                  <a:pt x="51" y="18"/>
                </a:moveTo>
                <a:cubicBezTo>
                  <a:pt x="49" y="18"/>
                  <a:pt x="48" y="19"/>
                  <a:pt x="48" y="22"/>
                </a:cubicBezTo>
                <a:cubicBezTo>
                  <a:pt x="48" y="24"/>
                  <a:pt x="49" y="25"/>
                  <a:pt x="51" y="25"/>
                </a:cubicBezTo>
                <a:cubicBezTo>
                  <a:pt x="54" y="25"/>
                  <a:pt x="55" y="24"/>
                  <a:pt x="55" y="22"/>
                </a:cubicBezTo>
                <a:cubicBezTo>
                  <a:pt x="55" y="19"/>
                  <a:pt x="54" y="18"/>
                  <a:pt x="51" y="18"/>
                </a:cubicBezTo>
                <a:close/>
                <a:moveTo>
                  <a:pt x="27" y="18"/>
                </a:moveTo>
                <a:cubicBezTo>
                  <a:pt x="19" y="18"/>
                  <a:pt x="12" y="24"/>
                  <a:pt x="12" y="33"/>
                </a:cubicBezTo>
                <a:cubicBezTo>
                  <a:pt x="12" y="42"/>
                  <a:pt x="19" y="48"/>
                  <a:pt x="27" y="48"/>
                </a:cubicBezTo>
                <a:cubicBezTo>
                  <a:pt x="36" y="48"/>
                  <a:pt x="43" y="42"/>
                  <a:pt x="43" y="33"/>
                </a:cubicBezTo>
                <a:cubicBezTo>
                  <a:pt x="43" y="24"/>
                  <a:pt x="36" y="18"/>
                  <a:pt x="27" y="18"/>
                </a:cubicBezTo>
                <a:close/>
                <a:moveTo>
                  <a:pt x="55" y="82"/>
                </a:moveTo>
                <a:cubicBezTo>
                  <a:pt x="55" y="67"/>
                  <a:pt x="47" y="57"/>
                  <a:pt x="38" y="53"/>
                </a:cubicBezTo>
                <a:cubicBezTo>
                  <a:pt x="28" y="69"/>
                  <a:pt x="28" y="69"/>
                  <a:pt x="28" y="69"/>
                </a:cubicBezTo>
                <a:cubicBezTo>
                  <a:pt x="18" y="53"/>
                  <a:pt x="18" y="53"/>
                  <a:pt x="18" y="53"/>
                </a:cubicBezTo>
                <a:cubicBezTo>
                  <a:pt x="8" y="57"/>
                  <a:pt x="0" y="66"/>
                  <a:pt x="0" y="82"/>
                </a:cubicBezTo>
                <a:cubicBezTo>
                  <a:pt x="20" y="90"/>
                  <a:pt x="38" y="89"/>
                  <a:pt x="55" y="82"/>
                </a:cubicBezTo>
                <a:close/>
              </a:path>
            </a:pathLst>
          </a:custGeom>
          <a:solidFill>
            <a:schemeClr val="accent2"/>
          </a:solidFill>
          <a:ln>
            <a:noFill/>
          </a:ln>
        </p:spPr>
        <p:txBody>
          <a:bodyPr vert="horz" wrap="square" lIns="91343" tIns="45672" rIns="91343" bIns="45672" numCol="1" anchor="t" anchorCtr="0" compatLnSpc="1"/>
          <a:lstStyle/>
          <a:p>
            <a:pPr defTabSz="913130"/>
            <a:endParaRPr lang="zh-CN" altLang="en-US" sz="1200">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1" name="Rectangle 30"/>
          <p:cNvSpPr/>
          <p:nvPr/>
        </p:nvSpPr>
        <p:spPr>
          <a:xfrm>
            <a:off x="1363886" y="2341882"/>
            <a:ext cx="819106" cy="300082"/>
          </a:xfrm>
          <a:prstGeom prst="rect">
            <a:avLst/>
          </a:prstGeom>
        </p:spPr>
        <p:txBody>
          <a:bodyPr wrap="square">
            <a:spAutoFit/>
          </a:bodyPr>
          <a:lstStyle/>
          <a:p>
            <a:pPr algn="ctr">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熄灭</a:t>
            </a:r>
            <a:endPar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2" name="Rectangle 30"/>
          <p:cNvSpPr/>
          <p:nvPr/>
        </p:nvSpPr>
        <p:spPr>
          <a:xfrm>
            <a:off x="2602086" y="4002654"/>
            <a:ext cx="819106" cy="300082"/>
          </a:xfrm>
          <a:prstGeom prst="rect">
            <a:avLst/>
          </a:prstGeom>
        </p:spPr>
        <p:txBody>
          <a:bodyPr wrap="square">
            <a:spAutoFit/>
          </a:bodyPr>
          <a:lstStyle/>
          <a:p>
            <a:pPr algn="ctr">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下降</a:t>
            </a:r>
            <a:endPar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3" name="Rectangle 30"/>
          <p:cNvSpPr/>
          <p:nvPr/>
        </p:nvSpPr>
        <p:spPr>
          <a:xfrm>
            <a:off x="3762616" y="4560442"/>
            <a:ext cx="1681113" cy="507831"/>
          </a:xfrm>
          <a:prstGeom prst="rect">
            <a:avLst/>
          </a:prstGeom>
        </p:spPr>
        <p:txBody>
          <a:bodyPr wrap="square">
            <a:spAutoFit/>
          </a:bodyPr>
          <a:lstStyle/>
          <a:p>
            <a:pPr algn="ctr">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猛烈  </a:t>
            </a:r>
            <a:r>
              <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10--15  </a:t>
            </a: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分钟</a:t>
            </a:r>
            <a:endParaRPr lang="en-US" altLang="zh-CN" sz="1350"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4" name="Rectangle 30"/>
          <p:cNvSpPr/>
          <p:nvPr/>
        </p:nvSpPr>
        <p:spPr>
          <a:xfrm>
            <a:off x="5341818" y="4036410"/>
            <a:ext cx="1514279" cy="507831"/>
          </a:xfrm>
          <a:prstGeom prst="rect">
            <a:avLst/>
          </a:prstGeom>
        </p:spPr>
        <p:txBody>
          <a:bodyPr wrap="square">
            <a:spAutoFit/>
          </a:bodyPr>
          <a:lstStyle/>
          <a:p>
            <a:pPr algn="ctr">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发展  </a:t>
            </a:r>
            <a:r>
              <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5--10 </a:t>
            </a: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分钟</a:t>
            </a:r>
            <a:endParaRPr lang="en-US" altLang="zh-CN" sz="1350"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5" name="Rectangle 30"/>
          <p:cNvSpPr/>
          <p:nvPr/>
        </p:nvSpPr>
        <p:spPr>
          <a:xfrm>
            <a:off x="6737685" y="2683979"/>
            <a:ext cx="1328162" cy="507831"/>
          </a:xfrm>
          <a:prstGeom prst="rect">
            <a:avLst/>
          </a:prstGeom>
        </p:spPr>
        <p:txBody>
          <a:bodyPr wrap="square">
            <a:spAutoFit/>
          </a:bodyPr>
          <a:lstStyle/>
          <a:p>
            <a:pPr algn="ctr">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初起  </a:t>
            </a:r>
            <a:r>
              <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3--5 </a:t>
            </a: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分钟</a:t>
            </a:r>
            <a:endPar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96" name="矩形 95"/>
          <p:cNvSpPr/>
          <p:nvPr/>
        </p:nvSpPr>
        <p:spPr>
          <a:xfrm>
            <a:off x="1719213" y="1118045"/>
            <a:ext cx="5705573"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在时间和空间上失去控制的燃烧所造成的灾害</a:t>
            </a:r>
            <a:endParaRPr lang="zh-CN" altLang="en-US" sz="2100" b="1">
              <a:solidFill>
                <a:srgbClr val="EBC18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childTnLst>
                                    <p:set>
                                      <p:cBhvr>
                                        <p:cTn id="10" dur="1" fill="hold">
                                          <p:stCondLst>
                                            <p:cond delay="0"/>
                                          </p:stCondLst>
                                        </p:cTn>
                                        <p:tgtEl>
                                          <p:spTgt spid="84"/>
                                        </p:tgtEl>
                                        <p:attrNameLst>
                                          <p:attrName>style.visibility</p:attrName>
                                        </p:attrNameLst>
                                      </p:cBhvr>
                                      <p:to>
                                        <p:strVal val="visible"/>
                                      </p:to>
                                    </p:set>
                                    <p:anim calcmode="lin" valueType="num">
                                      <p:cBhvr>
                                        <p:cTn id="11" dur="500" fill="hold"/>
                                        <p:tgtEl>
                                          <p:spTgt spid="84"/>
                                        </p:tgtEl>
                                        <p:attrNameLst>
                                          <p:attrName>ppt_w</p:attrName>
                                        </p:attrNameLst>
                                      </p:cBhvr>
                                      <p:tavLst>
                                        <p:tav tm="0">
                                          <p:val>
                                            <p:fltVal val="0"/>
                                          </p:val>
                                        </p:tav>
                                        <p:tav tm="100000">
                                          <p:val>
                                            <p:strVal val="#ppt_w"/>
                                          </p:val>
                                        </p:tav>
                                      </p:tavLst>
                                    </p:anim>
                                    <p:anim calcmode="lin" valueType="num">
                                      <p:cBhvr>
                                        <p:cTn id="12" dur="500" fill="hold"/>
                                        <p:tgtEl>
                                          <p:spTgt spid="84"/>
                                        </p:tgtEl>
                                        <p:attrNameLst>
                                          <p:attrName>ppt_h</p:attrName>
                                        </p:attrNameLst>
                                      </p:cBhvr>
                                      <p:tavLst>
                                        <p:tav tm="0">
                                          <p:val>
                                            <p:fltVal val="0"/>
                                          </p:val>
                                        </p:tav>
                                        <p:tav tm="100000">
                                          <p:val>
                                            <p:strVal val="#ppt_h"/>
                                          </p:val>
                                        </p:tav>
                                      </p:tavLst>
                                    </p:anim>
                                    <p:animEffect transition="in" filter="fade">
                                      <p:cBhvr>
                                        <p:cTn id="13" dur="500"/>
                                        <p:tgtEl>
                                          <p:spTgt spid="84"/>
                                        </p:tgtEl>
                                      </p:cBhvr>
                                    </p:animEffect>
                                  </p:childTnLst>
                                </p:cTn>
                              </p:par>
                            </p:childTnLst>
                          </p:cTn>
                        </p:par>
                        <p:par>
                          <p:cTn id="14" fill="hold">
                            <p:stCondLst>
                              <p:cond delay="1000"/>
                            </p:stCondLst>
                            <p:childTnLst>
                              <p:par>
                                <p:cTn id="15" presetID="10" presetClass="entr" presetSubtype="0" fill="hold" grpId="0" nodeType="afterEffect">
                                  <p:childTnLst>
                                    <p:set>
                                      <p:cBhvr>
                                        <p:cTn id="16" dur="1" fill="hold">
                                          <p:stCondLst>
                                            <p:cond delay="0"/>
                                          </p:stCondLst>
                                        </p:cTn>
                                        <p:tgtEl>
                                          <p:spTgt spid="85"/>
                                        </p:tgtEl>
                                        <p:attrNameLst>
                                          <p:attrName>style.visibility</p:attrName>
                                        </p:attrNameLst>
                                      </p:cBhvr>
                                      <p:to>
                                        <p:strVal val="visible"/>
                                      </p:to>
                                    </p:set>
                                    <p:animEffect transition="in" filter="fade">
                                      <p:cBhvr>
                                        <p:cTn id="17" dur="500"/>
                                        <p:tgtEl>
                                          <p:spTgt spid="85"/>
                                        </p:tgtEl>
                                      </p:cBhvr>
                                    </p:animEffect>
                                  </p:childTnLst>
                                </p:cTn>
                              </p:par>
                            </p:childTnLst>
                          </p:cTn>
                        </p:par>
                        <p:par>
                          <p:cTn id="18" fill="hold">
                            <p:stCondLst>
                              <p:cond delay="1500"/>
                            </p:stCondLst>
                            <p:childTnLst>
                              <p:par>
                                <p:cTn id="19" presetID="16" presetClass="entr" presetSubtype="37" fill="hold" nodeType="afterEffect">
                                  <p:childTnLst>
                                    <p:set>
                                      <p:cBhvr>
                                        <p:cTn id="20" dur="1" fill="hold">
                                          <p:stCondLst>
                                            <p:cond delay="0"/>
                                          </p:stCondLst>
                                        </p:cTn>
                                        <p:tgtEl>
                                          <p:spTgt spid="75"/>
                                        </p:tgtEl>
                                        <p:attrNameLst>
                                          <p:attrName>style.visibility</p:attrName>
                                        </p:attrNameLst>
                                      </p:cBhvr>
                                      <p:to>
                                        <p:strVal val="visible"/>
                                      </p:to>
                                    </p:set>
                                    <p:animEffect transition="in" filter="barn(outVertical)">
                                      <p:cBhvr>
                                        <p:cTn id="21" dur="500"/>
                                        <p:tgtEl>
                                          <p:spTgt spid="75"/>
                                        </p:tgtEl>
                                      </p:cBhvr>
                                    </p:animEffect>
                                  </p:childTnLst>
                                </p:cTn>
                              </p:par>
                            </p:childTnLst>
                          </p:cTn>
                        </p:par>
                        <p:par>
                          <p:cTn id="22" fill="hold">
                            <p:stCondLst>
                              <p:cond delay="2000"/>
                            </p:stCondLst>
                            <p:childTnLst>
                              <p:par>
                                <p:cTn id="23" presetID="22" presetClass="entr" presetSubtype="1" fill="hold" nodeType="afterEffect">
                                  <p:childTnLst>
                                    <p:set>
                                      <p:cBhvr>
                                        <p:cTn id="24" dur="1" fill="hold">
                                          <p:stCondLst>
                                            <p:cond delay="0"/>
                                          </p:stCondLst>
                                        </p:cTn>
                                        <p:tgtEl>
                                          <p:spTgt spid="76"/>
                                        </p:tgtEl>
                                        <p:attrNameLst>
                                          <p:attrName>style.visibility</p:attrName>
                                        </p:attrNameLst>
                                      </p:cBhvr>
                                      <p:to>
                                        <p:strVal val="visible"/>
                                      </p:to>
                                    </p:set>
                                    <p:animEffect transition="in" filter="wipe(up)">
                                      <p:cBhvr>
                                        <p:cTn id="25" dur="500"/>
                                        <p:tgtEl>
                                          <p:spTgt spid="76"/>
                                        </p:tgtEl>
                                      </p:cBhvr>
                                    </p:animEffect>
                                  </p:childTnLst>
                                </p:cTn>
                              </p:par>
                            </p:childTnLst>
                          </p:cTn>
                        </p:par>
                        <p:par>
                          <p:cTn id="26" fill="hold">
                            <p:stCondLst>
                              <p:cond delay="2500"/>
                            </p:stCondLst>
                            <p:childTnLst>
                              <p:par>
                                <p:cTn id="27" presetID="22" presetClass="entr" presetSubtype="1" fill="hold" nodeType="afterEffect">
                                  <p:childTnLst>
                                    <p:set>
                                      <p:cBhvr>
                                        <p:cTn id="28" dur="1" fill="hold">
                                          <p:stCondLst>
                                            <p:cond delay="0"/>
                                          </p:stCondLst>
                                        </p:cTn>
                                        <p:tgtEl>
                                          <p:spTgt spid="78"/>
                                        </p:tgtEl>
                                        <p:attrNameLst>
                                          <p:attrName>style.visibility</p:attrName>
                                        </p:attrNameLst>
                                      </p:cBhvr>
                                      <p:to>
                                        <p:strVal val="visible"/>
                                      </p:to>
                                    </p:set>
                                    <p:animEffect transition="in" filter="wipe(up)">
                                      <p:cBhvr>
                                        <p:cTn id="29" dur="500"/>
                                        <p:tgtEl>
                                          <p:spTgt spid="78"/>
                                        </p:tgtEl>
                                      </p:cBhvr>
                                    </p:animEffect>
                                  </p:childTnLst>
                                </p:cTn>
                              </p:par>
                            </p:childTnLst>
                          </p:cTn>
                        </p:par>
                        <p:par>
                          <p:cTn id="30" fill="hold">
                            <p:stCondLst>
                              <p:cond delay="3000"/>
                            </p:stCondLst>
                            <p:childTnLst>
                              <p:par>
                                <p:cTn id="31" presetID="22" presetClass="entr" presetSubtype="1" fill="hold" nodeType="afterEffect">
                                  <p:childTnLst>
                                    <p:set>
                                      <p:cBhvr>
                                        <p:cTn id="32" dur="1" fill="hold">
                                          <p:stCondLst>
                                            <p:cond delay="0"/>
                                          </p:stCondLst>
                                        </p:cTn>
                                        <p:tgtEl>
                                          <p:spTgt spid="77"/>
                                        </p:tgtEl>
                                        <p:attrNameLst>
                                          <p:attrName>style.visibility</p:attrName>
                                        </p:attrNameLst>
                                      </p:cBhvr>
                                      <p:to>
                                        <p:strVal val="visible"/>
                                      </p:to>
                                    </p:set>
                                    <p:animEffect transition="in" filter="wipe(up)">
                                      <p:cBhvr>
                                        <p:cTn id="33" dur="500"/>
                                        <p:tgtEl>
                                          <p:spTgt spid="77"/>
                                        </p:tgtEl>
                                      </p:cBhvr>
                                    </p:animEffect>
                                  </p:childTnLst>
                                </p:cTn>
                              </p:par>
                            </p:childTnLst>
                          </p:cTn>
                        </p:par>
                        <p:par>
                          <p:cTn id="34" fill="hold">
                            <p:stCondLst>
                              <p:cond delay="3500"/>
                            </p:stCondLst>
                            <p:childTnLst>
                              <p:par>
                                <p:cTn id="35" presetID="53" presetClass="entr" presetSubtype="16" fill="hold" grpId="0" nodeType="afterEffect">
                                  <p:childTnLst>
                                    <p:set>
                                      <p:cBhvr>
                                        <p:cTn id="36" dur="1" fill="hold">
                                          <p:stCondLst>
                                            <p:cond delay="0"/>
                                          </p:stCondLst>
                                        </p:cTn>
                                        <p:tgtEl>
                                          <p:spTgt spid="79"/>
                                        </p:tgtEl>
                                        <p:attrNameLst>
                                          <p:attrName>style.visibility</p:attrName>
                                        </p:attrNameLst>
                                      </p:cBhvr>
                                      <p:to>
                                        <p:strVal val="visible"/>
                                      </p:to>
                                    </p:set>
                                    <p:anim calcmode="lin" valueType="num">
                                      <p:cBhvr>
                                        <p:cTn id="37" dur="500" fill="hold"/>
                                        <p:tgtEl>
                                          <p:spTgt spid="79"/>
                                        </p:tgtEl>
                                        <p:attrNameLst>
                                          <p:attrName>ppt_w</p:attrName>
                                        </p:attrNameLst>
                                      </p:cBhvr>
                                      <p:tavLst>
                                        <p:tav tm="0">
                                          <p:val>
                                            <p:fltVal val="0"/>
                                          </p:val>
                                        </p:tav>
                                        <p:tav tm="100000">
                                          <p:val>
                                            <p:strVal val="#ppt_w"/>
                                          </p:val>
                                        </p:tav>
                                      </p:tavLst>
                                    </p:anim>
                                    <p:anim calcmode="lin" valueType="num">
                                      <p:cBhvr>
                                        <p:cTn id="38" dur="500" fill="hold"/>
                                        <p:tgtEl>
                                          <p:spTgt spid="79"/>
                                        </p:tgtEl>
                                        <p:attrNameLst>
                                          <p:attrName>ppt_h</p:attrName>
                                        </p:attrNameLst>
                                      </p:cBhvr>
                                      <p:tavLst>
                                        <p:tav tm="0">
                                          <p:val>
                                            <p:fltVal val="0"/>
                                          </p:val>
                                        </p:tav>
                                        <p:tav tm="100000">
                                          <p:val>
                                            <p:strVal val="#ppt_h"/>
                                          </p:val>
                                        </p:tav>
                                      </p:tavLst>
                                    </p:anim>
                                    <p:animEffect transition="in" filter="fade">
                                      <p:cBhvr>
                                        <p:cTn id="39" dur="500"/>
                                        <p:tgtEl>
                                          <p:spTgt spid="79"/>
                                        </p:tgtEl>
                                      </p:cBhvr>
                                    </p:animEffect>
                                  </p:childTnLst>
                                </p:cTn>
                              </p:par>
                            </p:childTnLst>
                          </p:cTn>
                        </p:par>
                        <p:par>
                          <p:cTn id="40" fill="hold">
                            <p:stCondLst>
                              <p:cond delay="4000"/>
                            </p:stCondLst>
                            <p:childTnLst>
                              <p:par>
                                <p:cTn id="41" presetID="53" presetClass="entr" presetSubtype="16" fill="hold" grpId="0" nodeType="afterEffect">
                                  <p:childTnLst>
                                    <p:set>
                                      <p:cBhvr>
                                        <p:cTn id="42" dur="1" fill="hold">
                                          <p:stCondLst>
                                            <p:cond delay="0"/>
                                          </p:stCondLst>
                                        </p:cTn>
                                        <p:tgtEl>
                                          <p:spTgt spid="82"/>
                                        </p:tgtEl>
                                        <p:attrNameLst>
                                          <p:attrName>style.visibility</p:attrName>
                                        </p:attrNameLst>
                                      </p:cBhvr>
                                      <p:to>
                                        <p:strVal val="visible"/>
                                      </p:to>
                                    </p:set>
                                    <p:anim calcmode="lin" valueType="num">
                                      <p:cBhvr>
                                        <p:cTn id="43" dur="500" fill="hold"/>
                                        <p:tgtEl>
                                          <p:spTgt spid="82"/>
                                        </p:tgtEl>
                                        <p:attrNameLst>
                                          <p:attrName>ppt_w</p:attrName>
                                        </p:attrNameLst>
                                      </p:cBhvr>
                                      <p:tavLst>
                                        <p:tav tm="0">
                                          <p:val>
                                            <p:fltVal val="0"/>
                                          </p:val>
                                        </p:tav>
                                        <p:tav tm="100000">
                                          <p:val>
                                            <p:strVal val="#ppt_w"/>
                                          </p:val>
                                        </p:tav>
                                      </p:tavLst>
                                    </p:anim>
                                    <p:anim calcmode="lin" valueType="num">
                                      <p:cBhvr>
                                        <p:cTn id="44" dur="500" fill="hold"/>
                                        <p:tgtEl>
                                          <p:spTgt spid="82"/>
                                        </p:tgtEl>
                                        <p:attrNameLst>
                                          <p:attrName>ppt_h</p:attrName>
                                        </p:attrNameLst>
                                      </p:cBhvr>
                                      <p:tavLst>
                                        <p:tav tm="0">
                                          <p:val>
                                            <p:fltVal val="0"/>
                                          </p:val>
                                        </p:tav>
                                        <p:tav tm="100000">
                                          <p:val>
                                            <p:strVal val="#ppt_h"/>
                                          </p:val>
                                        </p:tav>
                                      </p:tavLst>
                                    </p:anim>
                                    <p:animEffect transition="in" filter="fade">
                                      <p:cBhvr>
                                        <p:cTn id="45" dur="500"/>
                                        <p:tgtEl>
                                          <p:spTgt spid="82"/>
                                        </p:tgtEl>
                                      </p:cBhvr>
                                    </p:animEffect>
                                  </p:childTnLst>
                                </p:cTn>
                              </p:par>
                            </p:childTnLst>
                          </p:cTn>
                        </p:par>
                        <p:par>
                          <p:cTn id="46" fill="hold">
                            <p:stCondLst>
                              <p:cond delay="4500"/>
                            </p:stCondLst>
                            <p:childTnLst>
                              <p:par>
                                <p:cTn id="47" presetID="53" presetClass="entr" presetSubtype="16" fill="hold" grpId="0" nodeType="afterEffect">
                                  <p:childTnLst>
                                    <p:set>
                                      <p:cBhvr>
                                        <p:cTn id="48" dur="1" fill="hold">
                                          <p:stCondLst>
                                            <p:cond delay="0"/>
                                          </p:stCondLst>
                                        </p:cTn>
                                        <p:tgtEl>
                                          <p:spTgt spid="83"/>
                                        </p:tgtEl>
                                        <p:attrNameLst>
                                          <p:attrName>style.visibility</p:attrName>
                                        </p:attrNameLst>
                                      </p:cBhvr>
                                      <p:to>
                                        <p:strVal val="visible"/>
                                      </p:to>
                                    </p:set>
                                    <p:anim calcmode="lin" valueType="num">
                                      <p:cBhvr>
                                        <p:cTn id="49" dur="500" fill="hold"/>
                                        <p:tgtEl>
                                          <p:spTgt spid="83"/>
                                        </p:tgtEl>
                                        <p:attrNameLst>
                                          <p:attrName>ppt_w</p:attrName>
                                        </p:attrNameLst>
                                      </p:cBhvr>
                                      <p:tavLst>
                                        <p:tav tm="0">
                                          <p:val>
                                            <p:fltVal val="0"/>
                                          </p:val>
                                        </p:tav>
                                        <p:tav tm="100000">
                                          <p:val>
                                            <p:strVal val="#ppt_w"/>
                                          </p:val>
                                        </p:tav>
                                      </p:tavLst>
                                    </p:anim>
                                    <p:anim calcmode="lin" valueType="num">
                                      <p:cBhvr>
                                        <p:cTn id="50" dur="500" fill="hold"/>
                                        <p:tgtEl>
                                          <p:spTgt spid="83"/>
                                        </p:tgtEl>
                                        <p:attrNameLst>
                                          <p:attrName>ppt_h</p:attrName>
                                        </p:attrNameLst>
                                      </p:cBhvr>
                                      <p:tavLst>
                                        <p:tav tm="0">
                                          <p:val>
                                            <p:fltVal val="0"/>
                                          </p:val>
                                        </p:tav>
                                        <p:tav tm="100000">
                                          <p:val>
                                            <p:strVal val="#ppt_h"/>
                                          </p:val>
                                        </p:tav>
                                      </p:tavLst>
                                    </p:anim>
                                    <p:animEffect transition="in" filter="fade">
                                      <p:cBhvr>
                                        <p:cTn id="51" dur="500"/>
                                        <p:tgtEl>
                                          <p:spTgt spid="83"/>
                                        </p:tgtEl>
                                      </p:cBhvr>
                                    </p:animEffect>
                                  </p:childTnLst>
                                </p:cTn>
                              </p:par>
                            </p:childTnLst>
                          </p:cTn>
                        </p:par>
                        <p:par>
                          <p:cTn id="52" fill="hold">
                            <p:stCondLst>
                              <p:cond delay="5000"/>
                            </p:stCondLst>
                            <p:childTnLst>
                              <p:par>
                                <p:cTn id="53" presetID="53" presetClass="entr" presetSubtype="16" fill="hold" grpId="0" nodeType="afterEffect">
                                  <p:childTnLst>
                                    <p:set>
                                      <p:cBhvr>
                                        <p:cTn id="54" dur="1" fill="hold">
                                          <p:stCondLst>
                                            <p:cond delay="0"/>
                                          </p:stCondLst>
                                        </p:cTn>
                                        <p:tgtEl>
                                          <p:spTgt spid="81"/>
                                        </p:tgtEl>
                                        <p:attrNameLst>
                                          <p:attrName>style.visibility</p:attrName>
                                        </p:attrNameLst>
                                      </p:cBhvr>
                                      <p:to>
                                        <p:strVal val="visible"/>
                                      </p:to>
                                    </p:set>
                                    <p:anim calcmode="lin" valueType="num">
                                      <p:cBhvr>
                                        <p:cTn id="55" dur="500" fill="hold"/>
                                        <p:tgtEl>
                                          <p:spTgt spid="81"/>
                                        </p:tgtEl>
                                        <p:attrNameLst>
                                          <p:attrName>ppt_w</p:attrName>
                                        </p:attrNameLst>
                                      </p:cBhvr>
                                      <p:tavLst>
                                        <p:tav tm="0">
                                          <p:val>
                                            <p:fltVal val="0"/>
                                          </p:val>
                                        </p:tav>
                                        <p:tav tm="100000">
                                          <p:val>
                                            <p:strVal val="#ppt_w"/>
                                          </p:val>
                                        </p:tav>
                                      </p:tavLst>
                                    </p:anim>
                                    <p:anim calcmode="lin" valueType="num">
                                      <p:cBhvr>
                                        <p:cTn id="56" dur="500" fill="hold"/>
                                        <p:tgtEl>
                                          <p:spTgt spid="81"/>
                                        </p:tgtEl>
                                        <p:attrNameLst>
                                          <p:attrName>ppt_h</p:attrName>
                                        </p:attrNameLst>
                                      </p:cBhvr>
                                      <p:tavLst>
                                        <p:tav tm="0">
                                          <p:val>
                                            <p:fltVal val="0"/>
                                          </p:val>
                                        </p:tav>
                                        <p:tav tm="100000">
                                          <p:val>
                                            <p:strVal val="#ppt_h"/>
                                          </p:val>
                                        </p:tav>
                                      </p:tavLst>
                                    </p:anim>
                                    <p:animEffect transition="in" filter="fade">
                                      <p:cBhvr>
                                        <p:cTn id="57" dur="500"/>
                                        <p:tgtEl>
                                          <p:spTgt spid="81"/>
                                        </p:tgtEl>
                                      </p:cBhvr>
                                    </p:animEffect>
                                  </p:childTnLst>
                                </p:cTn>
                              </p:par>
                            </p:childTnLst>
                          </p:cTn>
                        </p:par>
                        <p:par>
                          <p:cTn id="58" fill="hold">
                            <p:stCondLst>
                              <p:cond delay="5500"/>
                            </p:stCondLst>
                            <p:childTnLst>
                              <p:par>
                                <p:cTn id="59" presetID="53" presetClass="entr" presetSubtype="16" fill="hold" grpId="0" nodeType="afterEffect">
                                  <p:childTnLst>
                                    <p:set>
                                      <p:cBhvr>
                                        <p:cTn id="60" dur="1" fill="hold">
                                          <p:stCondLst>
                                            <p:cond delay="0"/>
                                          </p:stCondLst>
                                        </p:cTn>
                                        <p:tgtEl>
                                          <p:spTgt spid="80"/>
                                        </p:tgtEl>
                                        <p:attrNameLst>
                                          <p:attrName>style.visibility</p:attrName>
                                        </p:attrNameLst>
                                      </p:cBhvr>
                                      <p:to>
                                        <p:strVal val="visible"/>
                                      </p:to>
                                    </p:set>
                                    <p:anim calcmode="lin" valueType="num">
                                      <p:cBhvr>
                                        <p:cTn id="61" dur="500" fill="hold"/>
                                        <p:tgtEl>
                                          <p:spTgt spid="80"/>
                                        </p:tgtEl>
                                        <p:attrNameLst>
                                          <p:attrName>ppt_w</p:attrName>
                                        </p:attrNameLst>
                                      </p:cBhvr>
                                      <p:tavLst>
                                        <p:tav tm="0">
                                          <p:val>
                                            <p:fltVal val="0"/>
                                          </p:val>
                                        </p:tav>
                                        <p:tav tm="100000">
                                          <p:val>
                                            <p:strVal val="#ppt_w"/>
                                          </p:val>
                                        </p:tav>
                                      </p:tavLst>
                                    </p:anim>
                                    <p:anim calcmode="lin" valueType="num">
                                      <p:cBhvr>
                                        <p:cTn id="62" dur="500" fill="hold"/>
                                        <p:tgtEl>
                                          <p:spTgt spid="80"/>
                                        </p:tgtEl>
                                        <p:attrNameLst>
                                          <p:attrName>ppt_h</p:attrName>
                                        </p:attrNameLst>
                                      </p:cBhvr>
                                      <p:tavLst>
                                        <p:tav tm="0">
                                          <p:val>
                                            <p:fltVal val="0"/>
                                          </p:val>
                                        </p:tav>
                                        <p:tav tm="100000">
                                          <p:val>
                                            <p:strVal val="#ppt_h"/>
                                          </p:val>
                                        </p:tav>
                                      </p:tavLst>
                                    </p:anim>
                                    <p:animEffect transition="in" filter="fade">
                                      <p:cBhvr>
                                        <p:cTn id="63" dur="500"/>
                                        <p:tgtEl>
                                          <p:spTgt spid="80"/>
                                        </p:tgtEl>
                                      </p:cBhvr>
                                    </p:animEffect>
                                  </p:childTnLst>
                                </p:cTn>
                              </p:par>
                            </p:childTnLst>
                          </p:cTn>
                        </p:par>
                        <p:par>
                          <p:cTn id="64" fill="hold">
                            <p:stCondLst>
                              <p:cond delay="6000"/>
                            </p:stCondLst>
                            <p:childTnLst>
                              <p:par>
                                <p:cTn id="65" presetID="10" presetClass="entr" presetSubtype="0" fill="hold" grpId="0" nodeType="afterEffect">
                                  <p:childTnLst>
                                    <p:set>
                                      <p:cBhvr>
                                        <p:cTn id="66" dur="1" fill="hold">
                                          <p:stCondLst>
                                            <p:cond delay="0"/>
                                          </p:stCondLst>
                                        </p:cTn>
                                        <p:tgtEl>
                                          <p:spTgt spid="87"/>
                                        </p:tgtEl>
                                        <p:attrNameLst>
                                          <p:attrName>style.visibility</p:attrName>
                                        </p:attrNameLst>
                                      </p:cBhvr>
                                      <p:to>
                                        <p:strVal val="visible"/>
                                      </p:to>
                                    </p:set>
                                    <p:animEffect transition="in" filter="fade">
                                      <p:cBhvr>
                                        <p:cTn id="67" dur="500"/>
                                        <p:tgtEl>
                                          <p:spTgt spid="87"/>
                                        </p:tgtEl>
                                      </p:cBhvr>
                                    </p:animEffect>
                                  </p:childTnLst>
                                </p:cTn>
                              </p:par>
                            </p:childTnLst>
                          </p:cTn>
                        </p:par>
                        <p:par>
                          <p:cTn id="68" fill="hold">
                            <p:stCondLst>
                              <p:cond delay="6500"/>
                            </p:stCondLst>
                            <p:childTnLst>
                              <p:par>
                                <p:cTn id="69" presetID="10" presetClass="entr" presetSubtype="0" fill="hold" grpId="0" nodeType="afterEffect">
                                  <p:childTnLst>
                                    <p:set>
                                      <p:cBhvr>
                                        <p:cTn id="70" dur="1" fill="hold">
                                          <p:stCondLst>
                                            <p:cond delay="0"/>
                                          </p:stCondLst>
                                        </p:cTn>
                                        <p:tgtEl>
                                          <p:spTgt spid="90"/>
                                        </p:tgtEl>
                                        <p:attrNameLst>
                                          <p:attrName>style.visibility</p:attrName>
                                        </p:attrNameLst>
                                      </p:cBhvr>
                                      <p:to>
                                        <p:strVal val="visible"/>
                                      </p:to>
                                    </p:set>
                                    <p:animEffect transition="in" filter="fade">
                                      <p:cBhvr>
                                        <p:cTn id="71" dur="500"/>
                                        <p:tgtEl>
                                          <p:spTgt spid="90"/>
                                        </p:tgtEl>
                                      </p:cBhvr>
                                    </p:animEffect>
                                  </p:childTnLst>
                                </p:cTn>
                              </p:par>
                            </p:childTnLst>
                          </p:cTn>
                        </p:par>
                        <p:par>
                          <p:cTn id="72" fill="hold">
                            <p:stCondLst>
                              <p:cond delay="7000"/>
                            </p:stCondLst>
                            <p:childTnLst>
                              <p:par>
                                <p:cTn id="73" presetID="10" presetClass="entr" presetSubtype="0" fill="hold" grpId="0" nodeType="afterEffect">
                                  <p:childTnLst>
                                    <p:set>
                                      <p:cBhvr>
                                        <p:cTn id="74" dur="1" fill="hold">
                                          <p:stCondLst>
                                            <p:cond delay="0"/>
                                          </p:stCondLst>
                                        </p:cTn>
                                        <p:tgtEl>
                                          <p:spTgt spid="86"/>
                                        </p:tgtEl>
                                        <p:attrNameLst>
                                          <p:attrName>style.visibility</p:attrName>
                                        </p:attrNameLst>
                                      </p:cBhvr>
                                      <p:to>
                                        <p:strVal val="visible"/>
                                      </p:to>
                                    </p:set>
                                    <p:animEffect transition="in" filter="fade">
                                      <p:cBhvr>
                                        <p:cTn id="75" dur="500"/>
                                        <p:tgtEl>
                                          <p:spTgt spid="86"/>
                                        </p:tgtEl>
                                      </p:cBhvr>
                                    </p:animEffect>
                                  </p:childTnLst>
                                </p:cTn>
                              </p:par>
                            </p:childTnLst>
                          </p:cTn>
                        </p:par>
                        <p:par>
                          <p:cTn id="76" fill="hold">
                            <p:stCondLst>
                              <p:cond delay="7500"/>
                            </p:stCondLst>
                            <p:childTnLst>
                              <p:par>
                                <p:cTn id="77" presetID="10" presetClass="entr" presetSubtype="0" fill="hold" grpId="0" nodeType="afterEffect">
                                  <p:childTnLst>
                                    <p:set>
                                      <p:cBhvr>
                                        <p:cTn id="78" dur="1" fill="hold">
                                          <p:stCondLst>
                                            <p:cond delay="0"/>
                                          </p:stCondLst>
                                        </p:cTn>
                                        <p:tgtEl>
                                          <p:spTgt spid="88"/>
                                        </p:tgtEl>
                                        <p:attrNameLst>
                                          <p:attrName>style.visibility</p:attrName>
                                        </p:attrNameLst>
                                      </p:cBhvr>
                                      <p:to>
                                        <p:strVal val="visible"/>
                                      </p:to>
                                    </p:set>
                                    <p:animEffect transition="in" filter="fade">
                                      <p:cBhvr>
                                        <p:cTn id="79" dur="500"/>
                                        <p:tgtEl>
                                          <p:spTgt spid="88"/>
                                        </p:tgtEl>
                                      </p:cBhvr>
                                    </p:animEffect>
                                  </p:childTnLst>
                                </p:cTn>
                              </p:par>
                            </p:childTnLst>
                          </p:cTn>
                        </p:par>
                        <p:par>
                          <p:cTn id="80" fill="hold">
                            <p:stCondLst>
                              <p:cond delay="8000"/>
                            </p:stCondLst>
                            <p:childTnLst>
                              <p:par>
                                <p:cTn id="81" presetID="10" presetClass="entr" presetSubtype="0" fill="hold" grpId="0" nodeType="afterEffect">
                                  <p:childTnLst>
                                    <p:set>
                                      <p:cBhvr>
                                        <p:cTn id="82" dur="1" fill="hold">
                                          <p:stCondLst>
                                            <p:cond delay="0"/>
                                          </p:stCondLst>
                                        </p:cTn>
                                        <p:tgtEl>
                                          <p:spTgt spid="89"/>
                                        </p:tgtEl>
                                        <p:attrNameLst>
                                          <p:attrName>style.visibility</p:attrName>
                                        </p:attrNameLst>
                                      </p:cBhvr>
                                      <p:to>
                                        <p:strVal val="visible"/>
                                      </p:to>
                                    </p:set>
                                    <p:animEffect transition="in" filter="fade">
                                      <p:cBhvr>
                                        <p:cTn id="83" dur="500"/>
                                        <p:tgtEl>
                                          <p:spTgt spid="89"/>
                                        </p:tgtEl>
                                      </p:cBhvr>
                                    </p:animEffect>
                                  </p:childTnLst>
                                </p:cTn>
                              </p:par>
                            </p:childTnLst>
                          </p:cTn>
                        </p:par>
                        <p:par>
                          <p:cTn id="84" fill="hold">
                            <p:stCondLst>
                              <p:cond delay="8500"/>
                            </p:stCondLst>
                            <p:childTnLst>
                              <p:par>
                                <p:cTn id="85" presetID="42" presetClass="entr" presetSubtype="0" fill="hold" grpId="0" nodeType="afterEffect">
                                  <p:childTnLst>
                                    <p:set>
                                      <p:cBhvr>
                                        <p:cTn id="86" dur="1" fill="hold">
                                          <p:stCondLst>
                                            <p:cond delay="0"/>
                                          </p:stCondLst>
                                        </p:cTn>
                                        <p:tgtEl>
                                          <p:spTgt spid="91"/>
                                        </p:tgtEl>
                                        <p:attrNameLst>
                                          <p:attrName>style.visibility</p:attrName>
                                        </p:attrNameLst>
                                      </p:cBhvr>
                                      <p:to>
                                        <p:strVal val="visible"/>
                                      </p:to>
                                    </p:set>
                                    <p:animEffect transition="in" filter="fade">
                                      <p:cBhvr>
                                        <p:cTn id="87" dur="1000"/>
                                        <p:tgtEl>
                                          <p:spTgt spid="91"/>
                                        </p:tgtEl>
                                      </p:cBhvr>
                                    </p:animEffect>
                                    <p:anim calcmode="lin" valueType="num">
                                      <p:cBhvr>
                                        <p:cTn id="88" dur="1000" fill="hold"/>
                                        <p:tgtEl>
                                          <p:spTgt spid="91"/>
                                        </p:tgtEl>
                                        <p:attrNameLst>
                                          <p:attrName>ppt_x</p:attrName>
                                        </p:attrNameLst>
                                      </p:cBhvr>
                                      <p:tavLst>
                                        <p:tav tm="0">
                                          <p:val>
                                            <p:strVal val="#ppt_x"/>
                                          </p:val>
                                        </p:tav>
                                        <p:tav tm="100000">
                                          <p:val>
                                            <p:strVal val="#ppt_x"/>
                                          </p:val>
                                        </p:tav>
                                      </p:tavLst>
                                    </p:anim>
                                    <p:anim calcmode="lin" valueType="num">
                                      <p:cBhvr>
                                        <p:cTn id="89" dur="1000" fill="hold"/>
                                        <p:tgtEl>
                                          <p:spTgt spid="91"/>
                                        </p:tgtEl>
                                        <p:attrNameLst>
                                          <p:attrName>ppt_y</p:attrName>
                                        </p:attrNameLst>
                                      </p:cBhvr>
                                      <p:tavLst>
                                        <p:tav tm="0">
                                          <p:val>
                                            <p:strVal val="#ppt_y+.1"/>
                                          </p:val>
                                        </p:tav>
                                        <p:tav tm="100000">
                                          <p:val>
                                            <p:strVal val="#ppt_y"/>
                                          </p:val>
                                        </p:tav>
                                      </p:tavLst>
                                    </p:anim>
                                  </p:childTnLst>
                                </p:cTn>
                              </p:par>
                            </p:childTnLst>
                          </p:cTn>
                        </p:par>
                        <p:par>
                          <p:cTn id="90" fill="hold">
                            <p:stCondLst>
                              <p:cond delay="9500"/>
                            </p:stCondLst>
                            <p:childTnLst>
                              <p:par>
                                <p:cTn id="91" presetID="42" presetClass="entr" presetSubtype="0" fill="hold" grpId="0" nodeType="afterEffect">
                                  <p:childTnLst>
                                    <p:set>
                                      <p:cBhvr>
                                        <p:cTn id="92" dur="1" fill="hold">
                                          <p:stCondLst>
                                            <p:cond delay="0"/>
                                          </p:stCondLst>
                                        </p:cTn>
                                        <p:tgtEl>
                                          <p:spTgt spid="92"/>
                                        </p:tgtEl>
                                        <p:attrNameLst>
                                          <p:attrName>style.visibility</p:attrName>
                                        </p:attrNameLst>
                                      </p:cBhvr>
                                      <p:to>
                                        <p:strVal val="visible"/>
                                      </p:to>
                                    </p:set>
                                    <p:animEffect transition="in" filter="fade">
                                      <p:cBhvr>
                                        <p:cTn id="93" dur="1000"/>
                                        <p:tgtEl>
                                          <p:spTgt spid="92"/>
                                        </p:tgtEl>
                                      </p:cBhvr>
                                    </p:animEffect>
                                    <p:anim calcmode="lin" valueType="num">
                                      <p:cBhvr>
                                        <p:cTn id="94" dur="1000" fill="hold"/>
                                        <p:tgtEl>
                                          <p:spTgt spid="92"/>
                                        </p:tgtEl>
                                        <p:attrNameLst>
                                          <p:attrName>ppt_x</p:attrName>
                                        </p:attrNameLst>
                                      </p:cBhvr>
                                      <p:tavLst>
                                        <p:tav tm="0">
                                          <p:val>
                                            <p:strVal val="#ppt_x"/>
                                          </p:val>
                                        </p:tav>
                                        <p:tav tm="100000">
                                          <p:val>
                                            <p:strVal val="#ppt_x"/>
                                          </p:val>
                                        </p:tav>
                                      </p:tavLst>
                                    </p:anim>
                                    <p:anim calcmode="lin" valueType="num">
                                      <p:cBhvr>
                                        <p:cTn id="95" dur="1000" fill="hold"/>
                                        <p:tgtEl>
                                          <p:spTgt spid="92"/>
                                        </p:tgtEl>
                                        <p:attrNameLst>
                                          <p:attrName>ppt_y</p:attrName>
                                        </p:attrNameLst>
                                      </p:cBhvr>
                                      <p:tavLst>
                                        <p:tav tm="0">
                                          <p:val>
                                            <p:strVal val="#ppt_y+.1"/>
                                          </p:val>
                                        </p:tav>
                                        <p:tav tm="100000">
                                          <p:val>
                                            <p:strVal val="#ppt_y"/>
                                          </p:val>
                                        </p:tav>
                                      </p:tavLst>
                                    </p:anim>
                                  </p:childTnLst>
                                </p:cTn>
                              </p:par>
                            </p:childTnLst>
                          </p:cTn>
                        </p:par>
                        <p:par>
                          <p:cTn id="96" fill="hold">
                            <p:stCondLst>
                              <p:cond delay="10500"/>
                            </p:stCondLst>
                            <p:childTnLst>
                              <p:par>
                                <p:cTn id="97" presetID="42" presetClass="entr" presetSubtype="0" fill="hold" grpId="0" nodeType="afterEffect">
                                  <p:childTnLst>
                                    <p:set>
                                      <p:cBhvr>
                                        <p:cTn id="98" dur="1" fill="hold">
                                          <p:stCondLst>
                                            <p:cond delay="0"/>
                                          </p:stCondLst>
                                        </p:cTn>
                                        <p:tgtEl>
                                          <p:spTgt spid="93"/>
                                        </p:tgtEl>
                                        <p:attrNameLst>
                                          <p:attrName>style.visibility</p:attrName>
                                        </p:attrNameLst>
                                      </p:cBhvr>
                                      <p:to>
                                        <p:strVal val="visible"/>
                                      </p:to>
                                    </p:set>
                                    <p:animEffect transition="in" filter="fade">
                                      <p:cBhvr>
                                        <p:cTn id="99" dur="1000"/>
                                        <p:tgtEl>
                                          <p:spTgt spid="93"/>
                                        </p:tgtEl>
                                      </p:cBhvr>
                                    </p:animEffect>
                                    <p:anim calcmode="lin" valueType="num">
                                      <p:cBhvr>
                                        <p:cTn id="100" dur="1000" fill="hold"/>
                                        <p:tgtEl>
                                          <p:spTgt spid="93"/>
                                        </p:tgtEl>
                                        <p:attrNameLst>
                                          <p:attrName>ppt_x</p:attrName>
                                        </p:attrNameLst>
                                      </p:cBhvr>
                                      <p:tavLst>
                                        <p:tav tm="0">
                                          <p:val>
                                            <p:strVal val="#ppt_x"/>
                                          </p:val>
                                        </p:tav>
                                        <p:tav tm="100000">
                                          <p:val>
                                            <p:strVal val="#ppt_x"/>
                                          </p:val>
                                        </p:tav>
                                      </p:tavLst>
                                    </p:anim>
                                    <p:anim calcmode="lin" valueType="num">
                                      <p:cBhvr>
                                        <p:cTn id="101" dur="1000" fill="hold"/>
                                        <p:tgtEl>
                                          <p:spTgt spid="93"/>
                                        </p:tgtEl>
                                        <p:attrNameLst>
                                          <p:attrName>ppt_y</p:attrName>
                                        </p:attrNameLst>
                                      </p:cBhvr>
                                      <p:tavLst>
                                        <p:tav tm="0">
                                          <p:val>
                                            <p:strVal val="#ppt_y+.1"/>
                                          </p:val>
                                        </p:tav>
                                        <p:tav tm="100000">
                                          <p:val>
                                            <p:strVal val="#ppt_y"/>
                                          </p:val>
                                        </p:tav>
                                      </p:tavLst>
                                    </p:anim>
                                  </p:childTnLst>
                                </p:cTn>
                              </p:par>
                            </p:childTnLst>
                          </p:cTn>
                        </p:par>
                        <p:par>
                          <p:cTn id="102" fill="hold">
                            <p:stCondLst>
                              <p:cond delay="11500"/>
                            </p:stCondLst>
                            <p:childTnLst>
                              <p:par>
                                <p:cTn id="103" presetID="42" presetClass="entr" presetSubtype="0" fill="hold" grpId="0" nodeType="afterEffect">
                                  <p:childTnLst>
                                    <p:set>
                                      <p:cBhvr>
                                        <p:cTn id="104" dur="1" fill="hold">
                                          <p:stCondLst>
                                            <p:cond delay="0"/>
                                          </p:stCondLst>
                                        </p:cTn>
                                        <p:tgtEl>
                                          <p:spTgt spid="94"/>
                                        </p:tgtEl>
                                        <p:attrNameLst>
                                          <p:attrName>style.visibility</p:attrName>
                                        </p:attrNameLst>
                                      </p:cBhvr>
                                      <p:to>
                                        <p:strVal val="visible"/>
                                      </p:to>
                                    </p:set>
                                    <p:animEffect transition="in" filter="fade">
                                      <p:cBhvr>
                                        <p:cTn id="105" dur="1000"/>
                                        <p:tgtEl>
                                          <p:spTgt spid="94"/>
                                        </p:tgtEl>
                                      </p:cBhvr>
                                    </p:animEffect>
                                    <p:anim calcmode="lin" valueType="num">
                                      <p:cBhvr>
                                        <p:cTn id="106" dur="1000" fill="hold"/>
                                        <p:tgtEl>
                                          <p:spTgt spid="94"/>
                                        </p:tgtEl>
                                        <p:attrNameLst>
                                          <p:attrName>ppt_x</p:attrName>
                                        </p:attrNameLst>
                                      </p:cBhvr>
                                      <p:tavLst>
                                        <p:tav tm="0">
                                          <p:val>
                                            <p:strVal val="#ppt_x"/>
                                          </p:val>
                                        </p:tav>
                                        <p:tav tm="100000">
                                          <p:val>
                                            <p:strVal val="#ppt_x"/>
                                          </p:val>
                                        </p:tav>
                                      </p:tavLst>
                                    </p:anim>
                                    <p:anim calcmode="lin" valueType="num">
                                      <p:cBhvr>
                                        <p:cTn id="107" dur="1000" fill="hold"/>
                                        <p:tgtEl>
                                          <p:spTgt spid="94"/>
                                        </p:tgtEl>
                                        <p:attrNameLst>
                                          <p:attrName>ppt_y</p:attrName>
                                        </p:attrNameLst>
                                      </p:cBhvr>
                                      <p:tavLst>
                                        <p:tav tm="0">
                                          <p:val>
                                            <p:strVal val="#ppt_y+.1"/>
                                          </p:val>
                                        </p:tav>
                                        <p:tav tm="100000">
                                          <p:val>
                                            <p:strVal val="#ppt_y"/>
                                          </p:val>
                                        </p:tav>
                                      </p:tavLst>
                                    </p:anim>
                                  </p:childTnLst>
                                </p:cTn>
                              </p:par>
                            </p:childTnLst>
                          </p:cTn>
                        </p:par>
                        <p:par>
                          <p:cTn id="108" fill="hold">
                            <p:stCondLst>
                              <p:cond delay="12500"/>
                            </p:stCondLst>
                            <p:childTnLst>
                              <p:par>
                                <p:cTn id="109" presetID="42" presetClass="entr" presetSubtype="0" fill="hold" grpId="0" nodeType="afterEffect">
                                  <p:childTnLst>
                                    <p:set>
                                      <p:cBhvr>
                                        <p:cTn id="110" dur="1" fill="hold">
                                          <p:stCondLst>
                                            <p:cond delay="0"/>
                                          </p:stCondLst>
                                        </p:cTn>
                                        <p:tgtEl>
                                          <p:spTgt spid="95"/>
                                        </p:tgtEl>
                                        <p:attrNameLst>
                                          <p:attrName>style.visibility</p:attrName>
                                        </p:attrNameLst>
                                      </p:cBhvr>
                                      <p:to>
                                        <p:strVal val="visible"/>
                                      </p:to>
                                    </p:set>
                                    <p:animEffect transition="in" filter="fade">
                                      <p:cBhvr>
                                        <p:cTn id="111" dur="1000"/>
                                        <p:tgtEl>
                                          <p:spTgt spid="95"/>
                                        </p:tgtEl>
                                      </p:cBhvr>
                                    </p:animEffect>
                                    <p:anim calcmode="lin" valueType="num">
                                      <p:cBhvr>
                                        <p:cTn id="112" dur="1000" fill="hold"/>
                                        <p:tgtEl>
                                          <p:spTgt spid="95"/>
                                        </p:tgtEl>
                                        <p:attrNameLst>
                                          <p:attrName>ppt_x</p:attrName>
                                        </p:attrNameLst>
                                      </p:cBhvr>
                                      <p:tavLst>
                                        <p:tav tm="0">
                                          <p:val>
                                            <p:strVal val="#ppt_x"/>
                                          </p:val>
                                        </p:tav>
                                        <p:tav tm="100000">
                                          <p:val>
                                            <p:strVal val="#ppt_x"/>
                                          </p:val>
                                        </p:tav>
                                      </p:tavLst>
                                    </p:anim>
                                    <p:anim calcmode="lin" valueType="num">
                                      <p:cBhvr>
                                        <p:cTn id="113"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96"/>
                                        </p:tgtEl>
                                        <p:attrNameLst>
                                          <p:attrName>style.visibility</p:attrName>
                                        </p:attrNameLst>
                                      </p:cBhvr>
                                      <p:to>
                                        <p:strVal val="visible"/>
                                      </p:to>
                                    </p:set>
                                    <p:animEffect transition="in" filter="wipe(left)">
                                      <p:cBhvr>
                                        <p:cTn id="118"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animBg="1"/>
      <p:bldP spid="81" grpId="0" animBg="1"/>
      <p:bldP spid="82" grpId="0" animBg="1"/>
      <p:bldP spid="83" grpId="0" animBg="1"/>
      <p:bldP spid="84" grpId="0" animBg="1"/>
      <p:bldP spid="85" grpId="0"/>
      <p:bldP spid="86" grpId="0" animBg="1"/>
      <p:bldP spid="87" grpId="0" animBg="1"/>
      <p:bldP spid="88" grpId="0" animBg="1"/>
      <p:bldP spid="89" grpId="0" animBg="1"/>
      <p:bldP spid="90" grpId="0" animBg="1"/>
      <p:bldP spid="91" grpId="0"/>
      <p:bldP spid="92" grpId="0"/>
      <p:bldP spid="93" grpId="0"/>
      <p:bldP spid="94" grpId="0"/>
      <p:bldP spid="95" grpId="0"/>
      <p:bldP spid="9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1010310" y="1003158"/>
            <a:ext cx="7131314" cy="4080166"/>
            <a:chOff x="1010310" y="1003157"/>
            <a:chExt cx="7131313" cy="4080166"/>
          </a:xfrm>
        </p:grpSpPr>
        <p:grpSp>
          <p:nvGrpSpPr>
            <p:cNvPr id="4" name="Group 1"/>
            <p:cNvGrpSpPr/>
            <p:nvPr/>
          </p:nvGrpSpPr>
          <p:grpSpPr>
            <a:xfrm>
              <a:off x="1249710" y="2164582"/>
              <a:ext cx="1850347" cy="880836"/>
              <a:chOff x="1247621" y="3752850"/>
              <a:chExt cx="2467129" cy="971550"/>
            </a:xfrm>
          </p:grpSpPr>
          <p:cxnSp>
            <p:nvCxnSpPr>
              <p:cNvPr id="32" name="Straight Connector 2"/>
              <p:cNvCxnSpPr/>
              <p:nvPr/>
            </p:nvCxnSpPr>
            <p:spPr>
              <a:xfrm flipH="1">
                <a:off x="1247621" y="3752850"/>
                <a:ext cx="0" cy="971550"/>
              </a:xfrm>
              <a:prstGeom prst="line">
                <a:avLst/>
              </a:prstGeom>
              <a:ln>
                <a:solidFill>
                  <a:schemeClr val="bg1">
                    <a:lumMod val="75000"/>
                  </a:schemeClr>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
              <p:cNvCxnSpPr/>
              <p:nvPr/>
            </p:nvCxnSpPr>
            <p:spPr>
              <a:xfrm>
                <a:off x="1247621" y="4236843"/>
                <a:ext cx="2467129"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4393075" y="2164582"/>
              <a:ext cx="1832544" cy="880836"/>
              <a:chOff x="5438775" y="3752850"/>
              <a:chExt cx="2443392" cy="971550"/>
            </a:xfrm>
          </p:grpSpPr>
          <p:cxnSp>
            <p:nvCxnSpPr>
              <p:cNvPr id="30" name="Straight Connector 5"/>
              <p:cNvCxnSpPr/>
              <p:nvPr/>
            </p:nvCxnSpPr>
            <p:spPr>
              <a:xfrm flipH="1">
                <a:off x="7882167" y="3752850"/>
                <a:ext cx="0" cy="971550"/>
              </a:xfrm>
              <a:prstGeom prst="line">
                <a:avLst/>
              </a:prstGeom>
              <a:ln>
                <a:solidFill>
                  <a:schemeClr val="bg1">
                    <a:lumMod val="75000"/>
                  </a:schemeClr>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6"/>
              <p:cNvCxnSpPr/>
              <p:nvPr/>
            </p:nvCxnSpPr>
            <p:spPr>
              <a:xfrm>
                <a:off x="5438775" y="4236843"/>
                <a:ext cx="244339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 name="Oval 15"/>
            <p:cNvSpPr/>
            <p:nvPr/>
          </p:nvSpPr>
          <p:spPr>
            <a:xfrm>
              <a:off x="1010310" y="1349563"/>
              <a:ext cx="864000" cy="86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9" name="Oval 18"/>
            <p:cNvSpPr/>
            <p:nvPr/>
          </p:nvSpPr>
          <p:spPr>
            <a:xfrm>
              <a:off x="7025382" y="1349563"/>
              <a:ext cx="864000" cy="864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0" name="Oval 21"/>
            <p:cNvSpPr/>
            <p:nvPr/>
          </p:nvSpPr>
          <p:spPr>
            <a:xfrm>
              <a:off x="7025382" y="3045418"/>
              <a:ext cx="864000" cy="864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1" name="Oval 24"/>
            <p:cNvSpPr/>
            <p:nvPr/>
          </p:nvSpPr>
          <p:spPr>
            <a:xfrm>
              <a:off x="1010310" y="3045418"/>
              <a:ext cx="864000" cy="86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2" name="Oval 29"/>
            <p:cNvSpPr/>
            <p:nvPr/>
          </p:nvSpPr>
          <p:spPr>
            <a:xfrm>
              <a:off x="5786973" y="2195875"/>
              <a:ext cx="864000" cy="864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3" name="TextBox 38"/>
            <p:cNvSpPr txBox="1"/>
            <p:nvPr/>
          </p:nvSpPr>
          <p:spPr>
            <a:xfrm>
              <a:off x="1795650" y="1030463"/>
              <a:ext cx="1235076" cy="291940"/>
            </a:xfrm>
            <a:prstGeom prst="rect">
              <a:avLst/>
            </a:prstGeom>
            <a:noFill/>
          </p:spPr>
          <p:txBody>
            <a:bodyPr wrap="none" lIns="0" tIns="0" rIns="0" bIns="0" anchor="ctr" anchorCtr="1">
              <a:normAutofit/>
              <a:scene3d>
                <a:camera prst="orthographicFront">
                  <a:rot lat="0" lon="0" rev="0"/>
                </a:camera>
                <a:lightRig rig="glow" dir="t">
                  <a:rot lat="0" lon="0" rev="3600000"/>
                </a:lightRig>
              </a:scene3d>
              <a:sp3d prstMaterial="softEdge">
                <a:contourClr>
                  <a:schemeClr val="accent4">
                    <a:alpha val="95000"/>
                  </a:schemeClr>
                </a:contourClr>
              </a:sp3d>
            </a:bodyPr>
            <a:lstStyle/>
            <a:p>
              <a:r>
                <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a:t>
              </a:r>
              <a:r>
                <a:rPr lang="zh-CN" altLang="en-US"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endPar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15" name="Oval 32"/>
            <p:cNvSpPr/>
            <p:nvPr/>
          </p:nvSpPr>
          <p:spPr>
            <a:xfrm>
              <a:off x="2261607" y="2195875"/>
              <a:ext cx="864000" cy="864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6" name="Freeform: Shape 43"/>
            <p:cNvSpPr/>
            <p:nvPr/>
          </p:nvSpPr>
          <p:spPr bwMode="auto">
            <a:xfrm>
              <a:off x="7217556" y="1544112"/>
              <a:ext cx="474903" cy="474903"/>
            </a:xfrm>
            <a:custGeom>
              <a:avLst/>
              <a:gdLst>
                <a:gd name="T0" fmla="*/ 118 w 236"/>
                <a:gd name="T1" fmla="*/ 0 h 236"/>
                <a:gd name="T2" fmla="*/ 0 w 236"/>
                <a:gd name="T3" fmla="*/ 118 h 236"/>
                <a:gd name="T4" fmla="*/ 118 w 236"/>
                <a:gd name="T5" fmla="*/ 236 h 236"/>
                <a:gd name="T6" fmla="*/ 236 w 236"/>
                <a:gd name="T7" fmla="*/ 118 h 236"/>
                <a:gd name="T8" fmla="*/ 118 w 236"/>
                <a:gd name="T9" fmla="*/ 0 h 236"/>
                <a:gd name="T10" fmla="*/ 124 w 236"/>
                <a:gd name="T11" fmla="*/ 56 h 236"/>
                <a:gd name="T12" fmla="*/ 144 w 236"/>
                <a:gd name="T13" fmla="*/ 46 h 236"/>
                <a:gd name="T14" fmla="*/ 137 w 236"/>
                <a:gd name="T15" fmla="*/ 67 h 236"/>
                <a:gd name="T16" fmla="*/ 117 w 236"/>
                <a:gd name="T17" fmla="*/ 77 h 236"/>
                <a:gd name="T18" fmla="*/ 124 w 236"/>
                <a:gd name="T19" fmla="*/ 56 h 236"/>
                <a:gd name="T20" fmla="*/ 162 w 236"/>
                <a:gd name="T21" fmla="*/ 164 h 236"/>
                <a:gd name="T22" fmla="*/ 142 w 236"/>
                <a:gd name="T23" fmla="*/ 181 h 236"/>
                <a:gd name="T24" fmla="*/ 119 w 236"/>
                <a:gd name="T25" fmla="*/ 175 h 236"/>
                <a:gd name="T26" fmla="*/ 97 w 236"/>
                <a:gd name="T27" fmla="*/ 181 h 236"/>
                <a:gd name="T28" fmla="*/ 76 w 236"/>
                <a:gd name="T29" fmla="*/ 164 h 236"/>
                <a:gd name="T30" fmla="*/ 67 w 236"/>
                <a:gd name="T31" fmla="*/ 96 h 236"/>
                <a:gd name="T32" fmla="*/ 95 w 236"/>
                <a:gd name="T33" fmla="*/ 79 h 236"/>
                <a:gd name="T34" fmla="*/ 118 w 236"/>
                <a:gd name="T35" fmla="*/ 85 h 236"/>
                <a:gd name="T36" fmla="*/ 143 w 236"/>
                <a:gd name="T37" fmla="*/ 79 h 236"/>
                <a:gd name="T38" fmla="*/ 168 w 236"/>
                <a:gd name="T39" fmla="*/ 92 h 236"/>
                <a:gd name="T40" fmla="*/ 154 w 236"/>
                <a:gd name="T41" fmla="*/ 118 h 236"/>
                <a:gd name="T42" fmla="*/ 172 w 236"/>
                <a:gd name="T43" fmla="*/ 145 h 236"/>
                <a:gd name="T44" fmla="*/ 162 w 236"/>
                <a:gd name="T45" fmla="*/ 16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6" h="236">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24" y="56"/>
                  </a:moveTo>
                  <a:cubicBezTo>
                    <a:pt x="129" y="50"/>
                    <a:pt x="137" y="46"/>
                    <a:pt x="144" y="46"/>
                  </a:cubicBezTo>
                  <a:cubicBezTo>
                    <a:pt x="144" y="54"/>
                    <a:pt x="141" y="62"/>
                    <a:pt x="137" y="67"/>
                  </a:cubicBezTo>
                  <a:cubicBezTo>
                    <a:pt x="132" y="73"/>
                    <a:pt x="124" y="78"/>
                    <a:pt x="117" y="77"/>
                  </a:cubicBezTo>
                  <a:cubicBezTo>
                    <a:pt x="115" y="69"/>
                    <a:pt x="119" y="61"/>
                    <a:pt x="124" y="56"/>
                  </a:cubicBezTo>
                  <a:close/>
                  <a:moveTo>
                    <a:pt x="162" y="164"/>
                  </a:moveTo>
                  <a:cubicBezTo>
                    <a:pt x="157" y="172"/>
                    <a:pt x="151" y="180"/>
                    <a:pt x="142" y="181"/>
                  </a:cubicBezTo>
                  <a:cubicBezTo>
                    <a:pt x="133" y="181"/>
                    <a:pt x="130" y="175"/>
                    <a:pt x="119" y="175"/>
                  </a:cubicBezTo>
                  <a:cubicBezTo>
                    <a:pt x="109" y="175"/>
                    <a:pt x="106" y="180"/>
                    <a:pt x="97" y="181"/>
                  </a:cubicBezTo>
                  <a:cubicBezTo>
                    <a:pt x="88" y="181"/>
                    <a:pt x="82" y="172"/>
                    <a:pt x="76" y="164"/>
                  </a:cubicBezTo>
                  <a:cubicBezTo>
                    <a:pt x="64" y="147"/>
                    <a:pt x="55" y="116"/>
                    <a:pt x="67" y="96"/>
                  </a:cubicBezTo>
                  <a:cubicBezTo>
                    <a:pt x="73" y="85"/>
                    <a:pt x="84" y="79"/>
                    <a:pt x="95" y="79"/>
                  </a:cubicBezTo>
                  <a:cubicBezTo>
                    <a:pt x="104" y="79"/>
                    <a:pt x="112" y="85"/>
                    <a:pt x="118" y="85"/>
                  </a:cubicBezTo>
                  <a:cubicBezTo>
                    <a:pt x="123" y="85"/>
                    <a:pt x="133" y="77"/>
                    <a:pt x="143" y="79"/>
                  </a:cubicBezTo>
                  <a:cubicBezTo>
                    <a:pt x="148" y="79"/>
                    <a:pt x="160" y="80"/>
                    <a:pt x="168" y="92"/>
                  </a:cubicBezTo>
                  <a:cubicBezTo>
                    <a:pt x="167" y="92"/>
                    <a:pt x="153" y="100"/>
                    <a:pt x="154" y="118"/>
                  </a:cubicBezTo>
                  <a:cubicBezTo>
                    <a:pt x="154" y="138"/>
                    <a:pt x="171" y="145"/>
                    <a:pt x="172" y="145"/>
                  </a:cubicBezTo>
                  <a:cubicBezTo>
                    <a:pt x="171" y="145"/>
                    <a:pt x="169" y="155"/>
                    <a:pt x="162" y="164"/>
                  </a:cubicBezTo>
                  <a:close/>
                </a:path>
              </a:pathLst>
            </a:custGeom>
            <a:solidFill>
              <a:schemeClr val="accent6"/>
            </a:solidFill>
            <a:ln>
              <a:noFill/>
            </a:ln>
          </p:spPr>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7" name="Freeform: Shape 44"/>
            <p:cNvSpPr/>
            <p:nvPr/>
          </p:nvSpPr>
          <p:spPr bwMode="auto">
            <a:xfrm>
              <a:off x="5981521" y="2390424"/>
              <a:ext cx="474903" cy="474903"/>
            </a:xfrm>
            <a:custGeom>
              <a:avLst/>
              <a:gdLst>
                <a:gd name="T0" fmla="*/ 118 w 236"/>
                <a:gd name="T1" fmla="*/ 142 h 236"/>
                <a:gd name="T2" fmla="*/ 142 w 236"/>
                <a:gd name="T3" fmla="*/ 118 h 236"/>
                <a:gd name="T4" fmla="*/ 137 w 236"/>
                <a:gd name="T5" fmla="*/ 105 h 236"/>
                <a:gd name="T6" fmla="*/ 118 w 236"/>
                <a:gd name="T7" fmla="*/ 95 h 236"/>
                <a:gd name="T8" fmla="*/ 99 w 236"/>
                <a:gd name="T9" fmla="*/ 105 h 236"/>
                <a:gd name="T10" fmla="*/ 94 w 236"/>
                <a:gd name="T11" fmla="*/ 118 h 236"/>
                <a:gd name="T12" fmla="*/ 118 w 236"/>
                <a:gd name="T13" fmla="*/ 142 h 236"/>
                <a:gd name="T14" fmla="*/ 170 w 236"/>
                <a:gd name="T15" fmla="*/ 89 h 236"/>
                <a:gd name="T16" fmla="*/ 170 w 236"/>
                <a:gd name="T17" fmla="*/ 70 h 236"/>
                <a:gd name="T18" fmla="*/ 170 w 236"/>
                <a:gd name="T19" fmla="*/ 67 h 236"/>
                <a:gd name="T20" fmla="*/ 167 w 236"/>
                <a:gd name="T21" fmla="*/ 67 h 236"/>
                <a:gd name="T22" fmla="*/ 147 w 236"/>
                <a:gd name="T23" fmla="*/ 67 h 236"/>
                <a:gd name="T24" fmla="*/ 147 w 236"/>
                <a:gd name="T25" fmla="*/ 90 h 236"/>
                <a:gd name="T26" fmla="*/ 170 w 236"/>
                <a:gd name="T27" fmla="*/ 89 h 236"/>
                <a:gd name="T28" fmla="*/ 118 w 236"/>
                <a:gd name="T29" fmla="*/ 0 h 236"/>
                <a:gd name="T30" fmla="*/ 0 w 236"/>
                <a:gd name="T31" fmla="*/ 118 h 236"/>
                <a:gd name="T32" fmla="*/ 118 w 236"/>
                <a:gd name="T33" fmla="*/ 236 h 236"/>
                <a:gd name="T34" fmla="*/ 236 w 236"/>
                <a:gd name="T35" fmla="*/ 118 h 236"/>
                <a:gd name="T36" fmla="*/ 118 w 236"/>
                <a:gd name="T37" fmla="*/ 0 h 236"/>
                <a:gd name="T38" fmla="*/ 185 w 236"/>
                <a:gd name="T39" fmla="*/ 105 h 236"/>
                <a:gd name="T40" fmla="*/ 185 w 236"/>
                <a:gd name="T41" fmla="*/ 160 h 236"/>
                <a:gd name="T42" fmla="*/ 159 w 236"/>
                <a:gd name="T43" fmla="*/ 186 h 236"/>
                <a:gd name="T44" fmla="*/ 77 w 236"/>
                <a:gd name="T45" fmla="*/ 186 h 236"/>
                <a:gd name="T46" fmla="*/ 51 w 236"/>
                <a:gd name="T47" fmla="*/ 160 h 236"/>
                <a:gd name="T48" fmla="*/ 51 w 236"/>
                <a:gd name="T49" fmla="*/ 105 h 236"/>
                <a:gd name="T50" fmla="*/ 51 w 236"/>
                <a:gd name="T51" fmla="*/ 77 h 236"/>
                <a:gd name="T52" fmla="*/ 77 w 236"/>
                <a:gd name="T53" fmla="*/ 51 h 236"/>
                <a:gd name="T54" fmla="*/ 159 w 236"/>
                <a:gd name="T55" fmla="*/ 51 h 236"/>
                <a:gd name="T56" fmla="*/ 185 w 236"/>
                <a:gd name="T57" fmla="*/ 77 h 236"/>
                <a:gd name="T58" fmla="*/ 185 w 236"/>
                <a:gd name="T59" fmla="*/ 105 h 236"/>
                <a:gd name="T60" fmla="*/ 155 w 236"/>
                <a:gd name="T61" fmla="*/ 118 h 236"/>
                <a:gd name="T62" fmla="*/ 118 w 236"/>
                <a:gd name="T63" fmla="*/ 155 h 236"/>
                <a:gd name="T64" fmla="*/ 81 w 236"/>
                <a:gd name="T65" fmla="*/ 118 h 236"/>
                <a:gd name="T66" fmla="*/ 84 w 236"/>
                <a:gd name="T67" fmla="*/ 105 h 236"/>
                <a:gd name="T68" fmla="*/ 64 w 236"/>
                <a:gd name="T69" fmla="*/ 105 h 236"/>
                <a:gd name="T70" fmla="*/ 64 w 236"/>
                <a:gd name="T71" fmla="*/ 160 h 236"/>
                <a:gd name="T72" fmla="*/ 77 w 236"/>
                <a:gd name="T73" fmla="*/ 172 h 236"/>
                <a:gd name="T74" fmla="*/ 159 w 236"/>
                <a:gd name="T75" fmla="*/ 172 h 236"/>
                <a:gd name="T76" fmla="*/ 172 w 236"/>
                <a:gd name="T77" fmla="*/ 160 h 236"/>
                <a:gd name="T78" fmla="*/ 172 w 236"/>
                <a:gd name="T79" fmla="*/ 105 h 236"/>
                <a:gd name="T80" fmla="*/ 152 w 236"/>
                <a:gd name="T81" fmla="*/ 105 h 236"/>
                <a:gd name="T82" fmla="*/ 155 w 236"/>
                <a:gd name="T83" fmla="*/ 1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236">
                  <a:moveTo>
                    <a:pt x="118" y="142"/>
                  </a:moveTo>
                  <a:cubicBezTo>
                    <a:pt x="131" y="142"/>
                    <a:pt x="142" y="131"/>
                    <a:pt x="142" y="118"/>
                  </a:cubicBezTo>
                  <a:cubicBezTo>
                    <a:pt x="142" y="113"/>
                    <a:pt x="140" y="108"/>
                    <a:pt x="137" y="105"/>
                  </a:cubicBezTo>
                  <a:cubicBezTo>
                    <a:pt x="133" y="99"/>
                    <a:pt x="126" y="95"/>
                    <a:pt x="118" y="95"/>
                  </a:cubicBezTo>
                  <a:cubicBezTo>
                    <a:pt x="110" y="95"/>
                    <a:pt x="103" y="99"/>
                    <a:pt x="99" y="105"/>
                  </a:cubicBezTo>
                  <a:cubicBezTo>
                    <a:pt x="96" y="108"/>
                    <a:pt x="94" y="113"/>
                    <a:pt x="94" y="118"/>
                  </a:cubicBezTo>
                  <a:cubicBezTo>
                    <a:pt x="94" y="131"/>
                    <a:pt x="105" y="142"/>
                    <a:pt x="118" y="142"/>
                  </a:cubicBezTo>
                  <a:close/>
                  <a:moveTo>
                    <a:pt x="170" y="89"/>
                  </a:moveTo>
                  <a:cubicBezTo>
                    <a:pt x="170" y="70"/>
                    <a:pt x="170" y="70"/>
                    <a:pt x="170" y="70"/>
                  </a:cubicBezTo>
                  <a:cubicBezTo>
                    <a:pt x="170" y="67"/>
                    <a:pt x="170" y="67"/>
                    <a:pt x="170" y="67"/>
                  </a:cubicBezTo>
                  <a:cubicBezTo>
                    <a:pt x="167" y="67"/>
                    <a:pt x="167" y="67"/>
                    <a:pt x="167" y="67"/>
                  </a:cubicBezTo>
                  <a:cubicBezTo>
                    <a:pt x="147" y="67"/>
                    <a:pt x="147" y="67"/>
                    <a:pt x="147" y="67"/>
                  </a:cubicBezTo>
                  <a:cubicBezTo>
                    <a:pt x="147" y="90"/>
                    <a:pt x="147" y="90"/>
                    <a:pt x="147" y="90"/>
                  </a:cubicBezTo>
                  <a:lnTo>
                    <a:pt x="170" y="89"/>
                  </a:ln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85" y="105"/>
                  </a:moveTo>
                  <a:cubicBezTo>
                    <a:pt x="185" y="160"/>
                    <a:pt x="185" y="160"/>
                    <a:pt x="185" y="160"/>
                  </a:cubicBezTo>
                  <a:cubicBezTo>
                    <a:pt x="185" y="174"/>
                    <a:pt x="173" y="186"/>
                    <a:pt x="159" y="186"/>
                  </a:cubicBezTo>
                  <a:cubicBezTo>
                    <a:pt x="77" y="186"/>
                    <a:pt x="77" y="186"/>
                    <a:pt x="77" y="186"/>
                  </a:cubicBezTo>
                  <a:cubicBezTo>
                    <a:pt x="62" y="186"/>
                    <a:pt x="51" y="174"/>
                    <a:pt x="51" y="160"/>
                  </a:cubicBezTo>
                  <a:cubicBezTo>
                    <a:pt x="51" y="105"/>
                    <a:pt x="51" y="105"/>
                    <a:pt x="51" y="105"/>
                  </a:cubicBezTo>
                  <a:cubicBezTo>
                    <a:pt x="51" y="77"/>
                    <a:pt x="51" y="77"/>
                    <a:pt x="51" y="77"/>
                  </a:cubicBezTo>
                  <a:cubicBezTo>
                    <a:pt x="51" y="63"/>
                    <a:pt x="62" y="51"/>
                    <a:pt x="77" y="51"/>
                  </a:cubicBezTo>
                  <a:cubicBezTo>
                    <a:pt x="159" y="51"/>
                    <a:pt x="159" y="51"/>
                    <a:pt x="159" y="51"/>
                  </a:cubicBezTo>
                  <a:cubicBezTo>
                    <a:pt x="173" y="51"/>
                    <a:pt x="185" y="63"/>
                    <a:pt x="185" y="77"/>
                  </a:cubicBezTo>
                  <a:lnTo>
                    <a:pt x="185" y="105"/>
                  </a:lnTo>
                  <a:close/>
                  <a:moveTo>
                    <a:pt x="155" y="118"/>
                  </a:moveTo>
                  <a:cubicBezTo>
                    <a:pt x="155" y="139"/>
                    <a:pt x="138" y="155"/>
                    <a:pt x="118" y="155"/>
                  </a:cubicBezTo>
                  <a:cubicBezTo>
                    <a:pt x="98" y="155"/>
                    <a:pt x="81" y="139"/>
                    <a:pt x="81" y="118"/>
                  </a:cubicBezTo>
                  <a:cubicBezTo>
                    <a:pt x="81" y="114"/>
                    <a:pt x="82" y="109"/>
                    <a:pt x="84" y="105"/>
                  </a:cubicBezTo>
                  <a:cubicBezTo>
                    <a:pt x="64" y="105"/>
                    <a:pt x="64" y="105"/>
                    <a:pt x="64" y="105"/>
                  </a:cubicBezTo>
                  <a:cubicBezTo>
                    <a:pt x="64" y="160"/>
                    <a:pt x="64" y="160"/>
                    <a:pt x="64" y="160"/>
                  </a:cubicBezTo>
                  <a:cubicBezTo>
                    <a:pt x="64" y="167"/>
                    <a:pt x="70" y="172"/>
                    <a:pt x="77" y="172"/>
                  </a:cubicBezTo>
                  <a:cubicBezTo>
                    <a:pt x="159" y="172"/>
                    <a:pt x="159" y="172"/>
                    <a:pt x="159" y="172"/>
                  </a:cubicBezTo>
                  <a:cubicBezTo>
                    <a:pt x="166" y="172"/>
                    <a:pt x="172" y="167"/>
                    <a:pt x="172" y="160"/>
                  </a:cubicBezTo>
                  <a:cubicBezTo>
                    <a:pt x="172" y="105"/>
                    <a:pt x="172" y="105"/>
                    <a:pt x="172" y="105"/>
                  </a:cubicBezTo>
                  <a:cubicBezTo>
                    <a:pt x="152" y="105"/>
                    <a:pt x="152" y="105"/>
                    <a:pt x="152" y="105"/>
                  </a:cubicBezTo>
                  <a:cubicBezTo>
                    <a:pt x="154" y="109"/>
                    <a:pt x="155" y="114"/>
                    <a:pt x="155" y="118"/>
                  </a:cubicBezTo>
                  <a:close/>
                </a:path>
              </a:pathLst>
            </a:custGeom>
            <a:solidFill>
              <a:schemeClr val="accent6"/>
            </a:solidFill>
            <a:ln>
              <a:noFill/>
            </a:ln>
          </p:spPr>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8" name="Freeform: Shape 45"/>
            <p:cNvSpPr/>
            <p:nvPr/>
          </p:nvSpPr>
          <p:spPr bwMode="auto">
            <a:xfrm>
              <a:off x="2456155" y="2390424"/>
              <a:ext cx="474903" cy="474903"/>
            </a:xfrm>
            <a:custGeom>
              <a:avLst/>
              <a:gdLst>
                <a:gd name="T0" fmla="*/ 118 w 236"/>
                <a:gd name="T1" fmla="*/ 0 h 236"/>
                <a:gd name="T2" fmla="*/ 0 w 236"/>
                <a:gd name="T3" fmla="*/ 118 h 236"/>
                <a:gd name="T4" fmla="*/ 118 w 236"/>
                <a:gd name="T5" fmla="*/ 236 h 236"/>
                <a:gd name="T6" fmla="*/ 236 w 236"/>
                <a:gd name="T7" fmla="*/ 118 h 236"/>
                <a:gd name="T8" fmla="*/ 118 w 236"/>
                <a:gd name="T9" fmla="*/ 0 h 236"/>
                <a:gd name="T10" fmla="*/ 106 w 236"/>
                <a:gd name="T11" fmla="*/ 171 h 236"/>
                <a:gd name="T12" fmla="*/ 54 w 236"/>
                <a:gd name="T13" fmla="*/ 163 h 236"/>
                <a:gd name="T14" fmla="*/ 54 w 236"/>
                <a:gd name="T15" fmla="*/ 121 h 236"/>
                <a:gd name="T16" fmla="*/ 106 w 236"/>
                <a:gd name="T17" fmla="*/ 121 h 236"/>
                <a:gd name="T18" fmla="*/ 106 w 236"/>
                <a:gd name="T19" fmla="*/ 171 h 236"/>
                <a:gd name="T20" fmla="*/ 106 w 236"/>
                <a:gd name="T21" fmla="*/ 114 h 236"/>
                <a:gd name="T22" fmla="*/ 54 w 236"/>
                <a:gd name="T23" fmla="*/ 114 h 236"/>
                <a:gd name="T24" fmla="*/ 54 w 236"/>
                <a:gd name="T25" fmla="*/ 72 h 236"/>
                <a:gd name="T26" fmla="*/ 106 w 236"/>
                <a:gd name="T27" fmla="*/ 64 h 236"/>
                <a:gd name="T28" fmla="*/ 106 w 236"/>
                <a:gd name="T29" fmla="*/ 114 h 236"/>
                <a:gd name="T30" fmla="*/ 182 w 236"/>
                <a:gd name="T31" fmla="*/ 182 h 236"/>
                <a:gd name="T32" fmla="*/ 113 w 236"/>
                <a:gd name="T33" fmla="*/ 172 h 236"/>
                <a:gd name="T34" fmla="*/ 113 w 236"/>
                <a:gd name="T35" fmla="*/ 121 h 236"/>
                <a:gd name="T36" fmla="*/ 182 w 236"/>
                <a:gd name="T37" fmla="*/ 121 h 236"/>
                <a:gd name="T38" fmla="*/ 182 w 236"/>
                <a:gd name="T39" fmla="*/ 182 h 236"/>
                <a:gd name="T40" fmla="*/ 182 w 236"/>
                <a:gd name="T41" fmla="*/ 114 h 236"/>
                <a:gd name="T42" fmla="*/ 113 w 236"/>
                <a:gd name="T43" fmla="*/ 114 h 236"/>
                <a:gd name="T44" fmla="*/ 113 w 236"/>
                <a:gd name="T45" fmla="*/ 63 h 236"/>
                <a:gd name="T46" fmla="*/ 182 w 236"/>
                <a:gd name="T47" fmla="*/ 53 h 236"/>
                <a:gd name="T48" fmla="*/ 182 w 236"/>
                <a:gd name="T49" fmla="*/ 1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6" h="236">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06" y="171"/>
                  </a:moveTo>
                  <a:cubicBezTo>
                    <a:pt x="54" y="163"/>
                    <a:pt x="54" y="163"/>
                    <a:pt x="54" y="163"/>
                  </a:cubicBezTo>
                  <a:cubicBezTo>
                    <a:pt x="54" y="121"/>
                    <a:pt x="54" y="121"/>
                    <a:pt x="54" y="121"/>
                  </a:cubicBezTo>
                  <a:cubicBezTo>
                    <a:pt x="106" y="121"/>
                    <a:pt x="106" y="121"/>
                    <a:pt x="106" y="121"/>
                  </a:cubicBezTo>
                  <a:lnTo>
                    <a:pt x="106" y="171"/>
                  </a:lnTo>
                  <a:close/>
                  <a:moveTo>
                    <a:pt x="106" y="114"/>
                  </a:moveTo>
                  <a:cubicBezTo>
                    <a:pt x="54" y="114"/>
                    <a:pt x="54" y="114"/>
                    <a:pt x="54" y="114"/>
                  </a:cubicBezTo>
                  <a:cubicBezTo>
                    <a:pt x="54" y="72"/>
                    <a:pt x="54" y="72"/>
                    <a:pt x="54" y="72"/>
                  </a:cubicBezTo>
                  <a:cubicBezTo>
                    <a:pt x="106" y="64"/>
                    <a:pt x="106" y="64"/>
                    <a:pt x="106" y="64"/>
                  </a:cubicBezTo>
                  <a:lnTo>
                    <a:pt x="106" y="114"/>
                  </a:lnTo>
                  <a:close/>
                  <a:moveTo>
                    <a:pt x="182" y="182"/>
                  </a:moveTo>
                  <a:cubicBezTo>
                    <a:pt x="113" y="172"/>
                    <a:pt x="113" y="172"/>
                    <a:pt x="113" y="172"/>
                  </a:cubicBezTo>
                  <a:cubicBezTo>
                    <a:pt x="113" y="121"/>
                    <a:pt x="113" y="121"/>
                    <a:pt x="113" y="121"/>
                  </a:cubicBezTo>
                  <a:cubicBezTo>
                    <a:pt x="182" y="121"/>
                    <a:pt x="182" y="121"/>
                    <a:pt x="182" y="121"/>
                  </a:cubicBezTo>
                  <a:lnTo>
                    <a:pt x="182" y="182"/>
                  </a:lnTo>
                  <a:close/>
                  <a:moveTo>
                    <a:pt x="182" y="114"/>
                  </a:moveTo>
                  <a:cubicBezTo>
                    <a:pt x="113" y="114"/>
                    <a:pt x="113" y="114"/>
                    <a:pt x="113" y="114"/>
                  </a:cubicBezTo>
                  <a:cubicBezTo>
                    <a:pt x="113" y="63"/>
                    <a:pt x="113" y="63"/>
                    <a:pt x="113" y="63"/>
                  </a:cubicBezTo>
                  <a:cubicBezTo>
                    <a:pt x="182" y="53"/>
                    <a:pt x="182" y="53"/>
                    <a:pt x="182" y="53"/>
                  </a:cubicBezTo>
                  <a:lnTo>
                    <a:pt x="182" y="114"/>
                  </a:lnTo>
                  <a:close/>
                </a:path>
              </a:pathLst>
            </a:custGeom>
            <a:solidFill>
              <a:schemeClr val="accent6"/>
            </a:solidFill>
            <a:ln>
              <a:noFill/>
            </a:ln>
          </p:spPr>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19" name="Freeform: Shape 46"/>
            <p:cNvSpPr/>
            <p:nvPr/>
          </p:nvSpPr>
          <p:spPr bwMode="auto">
            <a:xfrm>
              <a:off x="1204858" y="1562404"/>
              <a:ext cx="474903" cy="474903"/>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accent6"/>
            </a:solidFill>
            <a:ln>
              <a:noFill/>
            </a:ln>
          </p:spPr>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0" name="Freeform: Shape 47"/>
            <p:cNvSpPr/>
            <p:nvPr/>
          </p:nvSpPr>
          <p:spPr bwMode="auto">
            <a:xfrm>
              <a:off x="1204858" y="3239967"/>
              <a:ext cx="474903" cy="474903"/>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chemeClr val="accent6"/>
            </a:solidFill>
            <a:ln>
              <a:noFill/>
            </a:ln>
          </p:spPr>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21" name="Freeform: Shape 48"/>
            <p:cNvSpPr/>
            <p:nvPr/>
          </p:nvSpPr>
          <p:spPr bwMode="auto">
            <a:xfrm>
              <a:off x="7222743" y="3247180"/>
              <a:ext cx="474903" cy="474903"/>
            </a:xfrm>
            <a:custGeom>
              <a:avLst/>
              <a:gdLst>
                <a:gd name="T0" fmla="*/ 119 w 236"/>
                <a:gd name="T1" fmla="*/ 123 h 236"/>
                <a:gd name="T2" fmla="*/ 111 w 236"/>
                <a:gd name="T3" fmla="*/ 131 h 236"/>
                <a:gd name="T4" fmla="*/ 115 w 236"/>
                <a:gd name="T5" fmla="*/ 138 h 236"/>
                <a:gd name="T6" fmla="*/ 115 w 236"/>
                <a:gd name="T7" fmla="*/ 150 h 236"/>
                <a:gd name="T8" fmla="*/ 118 w 236"/>
                <a:gd name="T9" fmla="*/ 154 h 236"/>
                <a:gd name="T10" fmla="*/ 119 w 236"/>
                <a:gd name="T11" fmla="*/ 154 h 236"/>
                <a:gd name="T12" fmla="*/ 122 w 236"/>
                <a:gd name="T13" fmla="*/ 150 h 236"/>
                <a:gd name="T14" fmla="*/ 122 w 236"/>
                <a:gd name="T15" fmla="*/ 138 h 236"/>
                <a:gd name="T16" fmla="*/ 126 w 236"/>
                <a:gd name="T17" fmla="*/ 131 h 236"/>
                <a:gd name="T18" fmla="*/ 119 w 236"/>
                <a:gd name="T19" fmla="*/ 123 h 236"/>
                <a:gd name="T20" fmla="*/ 119 w 236"/>
                <a:gd name="T21" fmla="*/ 66 h 236"/>
                <a:gd name="T22" fmla="*/ 100 w 236"/>
                <a:gd name="T23" fmla="*/ 84 h 236"/>
                <a:gd name="T24" fmla="*/ 100 w 236"/>
                <a:gd name="T25" fmla="*/ 102 h 236"/>
                <a:gd name="T26" fmla="*/ 137 w 236"/>
                <a:gd name="T27" fmla="*/ 102 h 236"/>
                <a:gd name="T28" fmla="*/ 137 w 236"/>
                <a:gd name="T29" fmla="*/ 84 h 236"/>
                <a:gd name="T30" fmla="*/ 119 w 236"/>
                <a:gd name="T31" fmla="*/ 66 h 236"/>
                <a:gd name="T32" fmla="*/ 118 w 236"/>
                <a:gd name="T33" fmla="*/ 0 h 236"/>
                <a:gd name="T34" fmla="*/ 0 w 236"/>
                <a:gd name="T35" fmla="*/ 118 h 236"/>
                <a:gd name="T36" fmla="*/ 118 w 236"/>
                <a:gd name="T37" fmla="*/ 236 h 236"/>
                <a:gd name="T38" fmla="*/ 236 w 236"/>
                <a:gd name="T39" fmla="*/ 118 h 236"/>
                <a:gd name="T40" fmla="*/ 118 w 236"/>
                <a:gd name="T41" fmla="*/ 0 h 236"/>
                <a:gd name="T42" fmla="*/ 164 w 236"/>
                <a:gd name="T43" fmla="*/ 161 h 236"/>
                <a:gd name="T44" fmla="*/ 149 w 236"/>
                <a:gd name="T45" fmla="*/ 176 h 236"/>
                <a:gd name="T46" fmla="*/ 88 w 236"/>
                <a:gd name="T47" fmla="*/ 176 h 236"/>
                <a:gd name="T48" fmla="*/ 73 w 236"/>
                <a:gd name="T49" fmla="*/ 161 h 236"/>
                <a:gd name="T50" fmla="*/ 73 w 236"/>
                <a:gd name="T51" fmla="*/ 105 h 236"/>
                <a:gd name="T52" fmla="*/ 76 w 236"/>
                <a:gd name="T53" fmla="*/ 102 h 236"/>
                <a:gd name="T54" fmla="*/ 86 w 236"/>
                <a:gd name="T55" fmla="*/ 102 h 236"/>
                <a:gd name="T56" fmla="*/ 86 w 236"/>
                <a:gd name="T57" fmla="*/ 84 h 236"/>
                <a:gd name="T58" fmla="*/ 118 w 236"/>
                <a:gd name="T59" fmla="*/ 51 h 236"/>
                <a:gd name="T60" fmla="*/ 119 w 236"/>
                <a:gd name="T61" fmla="*/ 51 h 236"/>
                <a:gd name="T62" fmla="*/ 152 w 236"/>
                <a:gd name="T63" fmla="*/ 84 h 236"/>
                <a:gd name="T64" fmla="*/ 152 w 236"/>
                <a:gd name="T65" fmla="*/ 102 h 236"/>
                <a:gd name="T66" fmla="*/ 161 w 236"/>
                <a:gd name="T67" fmla="*/ 102 h 236"/>
                <a:gd name="T68" fmla="*/ 164 w 236"/>
                <a:gd name="T69" fmla="*/ 105 h 236"/>
                <a:gd name="T70" fmla="*/ 164 w 236"/>
                <a:gd name="T71" fmla="*/ 16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6" h="236">
                  <a:moveTo>
                    <a:pt x="119" y="123"/>
                  </a:moveTo>
                  <a:cubicBezTo>
                    <a:pt x="114" y="123"/>
                    <a:pt x="111" y="127"/>
                    <a:pt x="111" y="131"/>
                  </a:cubicBezTo>
                  <a:cubicBezTo>
                    <a:pt x="111" y="134"/>
                    <a:pt x="112" y="136"/>
                    <a:pt x="115" y="138"/>
                  </a:cubicBezTo>
                  <a:cubicBezTo>
                    <a:pt x="115" y="150"/>
                    <a:pt x="115" y="150"/>
                    <a:pt x="115" y="150"/>
                  </a:cubicBezTo>
                  <a:cubicBezTo>
                    <a:pt x="115" y="152"/>
                    <a:pt x="116" y="154"/>
                    <a:pt x="118" y="154"/>
                  </a:cubicBezTo>
                  <a:cubicBezTo>
                    <a:pt x="119" y="154"/>
                    <a:pt x="119" y="154"/>
                    <a:pt x="119" y="154"/>
                  </a:cubicBezTo>
                  <a:cubicBezTo>
                    <a:pt x="121" y="154"/>
                    <a:pt x="122" y="152"/>
                    <a:pt x="122" y="150"/>
                  </a:cubicBezTo>
                  <a:cubicBezTo>
                    <a:pt x="122" y="138"/>
                    <a:pt x="122" y="138"/>
                    <a:pt x="122" y="138"/>
                  </a:cubicBezTo>
                  <a:cubicBezTo>
                    <a:pt x="125" y="136"/>
                    <a:pt x="126" y="134"/>
                    <a:pt x="126" y="131"/>
                  </a:cubicBezTo>
                  <a:cubicBezTo>
                    <a:pt x="126" y="126"/>
                    <a:pt x="123" y="123"/>
                    <a:pt x="119" y="123"/>
                  </a:cubicBezTo>
                  <a:close/>
                  <a:moveTo>
                    <a:pt x="119" y="66"/>
                  </a:moveTo>
                  <a:cubicBezTo>
                    <a:pt x="108" y="66"/>
                    <a:pt x="100" y="74"/>
                    <a:pt x="100" y="84"/>
                  </a:cubicBezTo>
                  <a:cubicBezTo>
                    <a:pt x="100" y="102"/>
                    <a:pt x="100" y="102"/>
                    <a:pt x="100" y="102"/>
                  </a:cubicBezTo>
                  <a:cubicBezTo>
                    <a:pt x="137" y="102"/>
                    <a:pt x="137" y="102"/>
                    <a:pt x="137" y="102"/>
                  </a:cubicBezTo>
                  <a:cubicBezTo>
                    <a:pt x="137" y="84"/>
                    <a:pt x="137" y="84"/>
                    <a:pt x="137" y="84"/>
                  </a:cubicBezTo>
                  <a:cubicBezTo>
                    <a:pt x="137" y="74"/>
                    <a:pt x="129" y="66"/>
                    <a:pt x="119" y="66"/>
                  </a:cubicBez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64" y="161"/>
                  </a:moveTo>
                  <a:cubicBezTo>
                    <a:pt x="164" y="169"/>
                    <a:pt x="157" y="176"/>
                    <a:pt x="149" y="176"/>
                  </a:cubicBezTo>
                  <a:cubicBezTo>
                    <a:pt x="88" y="176"/>
                    <a:pt x="88" y="176"/>
                    <a:pt x="88" y="176"/>
                  </a:cubicBezTo>
                  <a:cubicBezTo>
                    <a:pt x="80" y="176"/>
                    <a:pt x="73" y="169"/>
                    <a:pt x="73" y="161"/>
                  </a:cubicBezTo>
                  <a:cubicBezTo>
                    <a:pt x="73" y="105"/>
                    <a:pt x="73" y="105"/>
                    <a:pt x="73" y="105"/>
                  </a:cubicBezTo>
                  <a:cubicBezTo>
                    <a:pt x="73" y="103"/>
                    <a:pt x="74" y="102"/>
                    <a:pt x="76" y="102"/>
                  </a:cubicBezTo>
                  <a:cubicBezTo>
                    <a:pt x="86" y="102"/>
                    <a:pt x="86" y="102"/>
                    <a:pt x="86" y="102"/>
                  </a:cubicBezTo>
                  <a:cubicBezTo>
                    <a:pt x="86" y="84"/>
                    <a:pt x="86" y="84"/>
                    <a:pt x="86" y="84"/>
                  </a:cubicBezTo>
                  <a:cubicBezTo>
                    <a:pt x="86" y="66"/>
                    <a:pt x="100" y="52"/>
                    <a:pt x="118" y="51"/>
                  </a:cubicBezTo>
                  <a:cubicBezTo>
                    <a:pt x="119" y="51"/>
                    <a:pt x="119" y="51"/>
                    <a:pt x="119" y="51"/>
                  </a:cubicBezTo>
                  <a:cubicBezTo>
                    <a:pt x="137" y="52"/>
                    <a:pt x="152" y="66"/>
                    <a:pt x="152" y="84"/>
                  </a:cubicBezTo>
                  <a:cubicBezTo>
                    <a:pt x="152" y="102"/>
                    <a:pt x="152" y="102"/>
                    <a:pt x="152" y="102"/>
                  </a:cubicBezTo>
                  <a:cubicBezTo>
                    <a:pt x="161" y="102"/>
                    <a:pt x="161" y="102"/>
                    <a:pt x="161" y="102"/>
                  </a:cubicBezTo>
                  <a:cubicBezTo>
                    <a:pt x="163" y="102"/>
                    <a:pt x="164" y="103"/>
                    <a:pt x="164" y="105"/>
                  </a:cubicBezTo>
                  <a:lnTo>
                    <a:pt x="164" y="161"/>
                  </a:lnTo>
                  <a:close/>
                </a:path>
              </a:pathLst>
            </a:custGeom>
            <a:solidFill>
              <a:schemeClr val="accent5"/>
            </a:solidFill>
            <a:ln>
              <a:noFill/>
            </a:ln>
          </p:spPr>
          <p:txBody>
            <a:bodyPr anchor="ctr"/>
            <a:lstStyle/>
            <a:p>
              <a:pPr algn="ctr"/>
              <a:endParaRPr>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36" name="TextBox 50"/>
            <p:cNvSpPr txBox="1"/>
            <p:nvPr/>
          </p:nvSpPr>
          <p:spPr bwMode="auto">
            <a:xfrm>
              <a:off x="1948319" y="1331482"/>
              <a:ext cx="1965767" cy="824306"/>
            </a:xfrm>
            <a:prstGeom prst="rect">
              <a:avLst/>
            </a:prstGeom>
            <a:noFill/>
            <a:ln w="9525">
              <a:noFill/>
              <a:miter lim="800000"/>
            </a:ln>
          </p:spPr>
          <p:txBody>
            <a:bodyPr wrap="square" lIns="0" tIns="0" rIns="0" bIns="0" anchor="t" anchorCtr="1">
              <a:normAutofit fontScale="92500"/>
              <a:scene3d>
                <a:camera prst="orthographicFront"/>
                <a:lightRig rig="threePt" dir="t"/>
              </a:scene3d>
              <a:sp3d>
                <a:bevelT w="0" h="0"/>
              </a:sp3d>
            </a:bodyPr>
            <a:lstStyle/>
            <a:p>
              <a:pP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指固体物质火灾。</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如：木材、棉、麻、纸张等。</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37" name="TextBox 38"/>
            <p:cNvSpPr txBox="1"/>
            <p:nvPr/>
          </p:nvSpPr>
          <p:spPr>
            <a:xfrm>
              <a:off x="1010310" y="3957997"/>
              <a:ext cx="1235076" cy="291940"/>
            </a:xfrm>
            <a:prstGeom prst="rect">
              <a:avLst/>
            </a:prstGeom>
            <a:noFill/>
          </p:spPr>
          <p:txBody>
            <a:bodyPr wrap="none" lIns="0" tIns="0" rIns="0" bIns="0" anchor="ctr" anchorCtr="1">
              <a:normAutofit/>
              <a:scene3d>
                <a:camera prst="orthographicFront">
                  <a:rot lat="0" lon="0" rev="0"/>
                </a:camera>
                <a:lightRig rig="glow" dir="t">
                  <a:rot lat="0" lon="0" rev="3600000"/>
                </a:lightRig>
              </a:scene3d>
              <a:sp3d prstMaterial="softEdge">
                <a:contourClr>
                  <a:schemeClr val="accent4">
                    <a:alpha val="95000"/>
                  </a:schemeClr>
                </a:contourClr>
              </a:sp3d>
            </a:bodyPr>
            <a:lstStyle/>
            <a:p>
              <a:pPr algn="ctr"/>
              <a:r>
                <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C</a:t>
              </a:r>
              <a:r>
                <a:rPr lang="zh-CN" altLang="en-US"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endPar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38" name="TextBox 50"/>
            <p:cNvSpPr txBox="1"/>
            <p:nvPr/>
          </p:nvSpPr>
          <p:spPr bwMode="auto">
            <a:xfrm>
              <a:off x="1162979" y="4259017"/>
              <a:ext cx="2751107" cy="824306"/>
            </a:xfrm>
            <a:prstGeom prst="rect">
              <a:avLst/>
            </a:prstGeom>
            <a:noFill/>
            <a:ln w="9525">
              <a:noFill/>
              <a:miter lim="800000"/>
            </a:ln>
          </p:spPr>
          <p:txBody>
            <a:bodyPr wrap="square" lIns="0" tIns="0" rIns="0" bIns="0" anchor="t" anchorCtr="1">
              <a:normAutofit/>
              <a:scene3d>
                <a:camera prst="orthographicFront"/>
                <a:lightRig rig="threePt" dir="t"/>
              </a:scene3d>
              <a:sp3d>
                <a:bevelT w="0" h="0"/>
              </a:sp3d>
            </a:bodyPr>
            <a:lstStyle/>
            <a:p>
              <a:pP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指气体火灾。</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如：煤气、天然气、氢、甲烷等。</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39" name="TextBox 38"/>
            <p:cNvSpPr txBox="1"/>
            <p:nvPr/>
          </p:nvSpPr>
          <p:spPr>
            <a:xfrm>
              <a:off x="2155552" y="3099962"/>
              <a:ext cx="1235076" cy="291940"/>
            </a:xfrm>
            <a:prstGeom prst="rect">
              <a:avLst/>
            </a:prstGeom>
            <a:noFill/>
          </p:spPr>
          <p:txBody>
            <a:bodyPr wrap="none" lIns="0" tIns="0" rIns="0" bIns="0" anchor="ctr" anchorCtr="1">
              <a:normAutofit/>
              <a:scene3d>
                <a:camera prst="orthographicFront">
                  <a:rot lat="0" lon="0" rev="0"/>
                </a:camera>
                <a:lightRig rig="glow" dir="t">
                  <a:rot lat="0" lon="0" rev="3600000"/>
                </a:lightRig>
              </a:scene3d>
              <a:sp3d prstMaterial="softEdge">
                <a:contourClr>
                  <a:schemeClr val="accent4">
                    <a:alpha val="95000"/>
                  </a:schemeClr>
                </a:contourClr>
              </a:sp3d>
            </a:bodyPr>
            <a:lstStyle/>
            <a:p>
              <a:pPr algn="ctr"/>
              <a:r>
                <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B</a:t>
              </a:r>
              <a:r>
                <a:rPr lang="zh-CN" altLang="en-US"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endPar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0" name="TextBox 50"/>
            <p:cNvSpPr txBox="1"/>
            <p:nvPr/>
          </p:nvSpPr>
          <p:spPr bwMode="auto">
            <a:xfrm>
              <a:off x="2308221" y="3400982"/>
              <a:ext cx="1965767" cy="824306"/>
            </a:xfrm>
            <a:prstGeom prst="rect">
              <a:avLst/>
            </a:prstGeom>
            <a:noFill/>
            <a:ln w="9525">
              <a:noFill/>
              <a:miter lim="800000"/>
            </a:ln>
          </p:spPr>
          <p:txBody>
            <a:bodyPr wrap="square" lIns="0" tIns="0" rIns="0" bIns="0" anchor="t" anchorCtr="1">
              <a:normAutofit fontScale="92500"/>
              <a:scene3d>
                <a:camera prst="orthographicFront"/>
                <a:lightRig rig="threePt" dir="t"/>
              </a:scene3d>
              <a:sp3d>
                <a:bevelT w="0" h="0"/>
              </a:sp3d>
            </a:bodyPr>
            <a:lstStyle/>
            <a:p>
              <a:pP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指气体火灾。</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如：煤气、天然气、氢、甲烷等。</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1" name="TextBox 38"/>
            <p:cNvSpPr txBox="1"/>
            <p:nvPr/>
          </p:nvSpPr>
          <p:spPr>
            <a:xfrm>
              <a:off x="5782118" y="1003157"/>
              <a:ext cx="1235076" cy="291940"/>
            </a:xfrm>
            <a:prstGeom prst="rect">
              <a:avLst/>
            </a:prstGeom>
            <a:noFill/>
          </p:spPr>
          <p:txBody>
            <a:bodyPr wrap="none" lIns="0" tIns="0" rIns="0" bIns="0" anchor="ctr" anchorCtr="1">
              <a:normAutofit/>
              <a:scene3d>
                <a:camera prst="orthographicFront">
                  <a:rot lat="0" lon="0" rev="0"/>
                </a:camera>
                <a:lightRig rig="glow" dir="t">
                  <a:rot lat="0" lon="0" rev="3600000"/>
                </a:lightRig>
              </a:scene3d>
              <a:sp3d prstMaterial="softEdge">
                <a:contourClr>
                  <a:schemeClr val="accent4">
                    <a:alpha val="95000"/>
                  </a:schemeClr>
                </a:contourClr>
              </a:sp3d>
            </a:bodyPr>
            <a:lstStyle/>
            <a:p>
              <a:pPr algn="ctr"/>
              <a:r>
                <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D</a:t>
              </a:r>
              <a:r>
                <a:rPr lang="zh-CN" altLang="en-US"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endPar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2" name="TextBox 50"/>
            <p:cNvSpPr txBox="1"/>
            <p:nvPr/>
          </p:nvSpPr>
          <p:spPr bwMode="auto">
            <a:xfrm>
              <a:off x="5110584" y="1304176"/>
              <a:ext cx="1965767" cy="824306"/>
            </a:xfrm>
            <a:prstGeom prst="rect">
              <a:avLst/>
            </a:prstGeom>
            <a:noFill/>
            <a:ln w="9525">
              <a:noFill/>
              <a:miter lim="800000"/>
            </a:ln>
          </p:spPr>
          <p:txBody>
            <a:bodyPr wrap="square" lIns="0" tIns="0" rIns="0" bIns="0" anchor="t" anchorCtr="1">
              <a:normAutofit/>
              <a:scene3d>
                <a:camera prst="orthographicFront"/>
                <a:lightRig rig="threePt" dir="t"/>
              </a:scene3d>
              <a:sp3d>
                <a:bevelT w="0" h="0"/>
              </a:sp3d>
            </a:bodyPr>
            <a:lstStyle/>
            <a:p>
              <a:pPr algn="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指金属火灾。</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如：钾、钠、镁、铝等。</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3" name="TextBox 38"/>
            <p:cNvSpPr txBox="1"/>
            <p:nvPr/>
          </p:nvSpPr>
          <p:spPr>
            <a:xfrm>
              <a:off x="6824822" y="3720102"/>
              <a:ext cx="1235076" cy="291940"/>
            </a:xfrm>
            <a:prstGeom prst="rect">
              <a:avLst/>
            </a:prstGeom>
            <a:noFill/>
          </p:spPr>
          <p:txBody>
            <a:bodyPr wrap="none" lIns="0" tIns="0" rIns="0" bIns="0" anchor="ctr" anchorCtr="1">
              <a:normAutofit/>
              <a:scene3d>
                <a:camera prst="orthographicFront">
                  <a:rot lat="0" lon="0" rev="0"/>
                </a:camera>
                <a:lightRig rig="glow" dir="t">
                  <a:rot lat="0" lon="0" rev="3600000"/>
                </a:lightRig>
              </a:scene3d>
              <a:sp3d prstMaterial="softEdge">
                <a:contourClr>
                  <a:schemeClr val="accent4">
                    <a:alpha val="95000"/>
                  </a:schemeClr>
                </a:contourClr>
              </a:sp3d>
            </a:bodyPr>
            <a:lstStyle/>
            <a:p>
              <a:pPr algn="ctr"/>
              <a:r>
                <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F</a:t>
              </a:r>
              <a:r>
                <a:rPr lang="zh-CN" altLang="en-US"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endPar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4" name="TextBox 50"/>
            <p:cNvSpPr txBox="1"/>
            <p:nvPr/>
          </p:nvSpPr>
          <p:spPr bwMode="auto">
            <a:xfrm>
              <a:off x="6175856" y="4021121"/>
              <a:ext cx="1965767" cy="824306"/>
            </a:xfrm>
            <a:prstGeom prst="rect">
              <a:avLst/>
            </a:prstGeom>
            <a:noFill/>
            <a:ln w="9525">
              <a:noFill/>
              <a:miter lim="800000"/>
            </a:ln>
          </p:spPr>
          <p:txBody>
            <a:bodyPr wrap="square" lIns="0" tIns="0" rIns="0" bIns="0" anchor="t" anchorCtr="1">
              <a:normAutofit/>
              <a:scene3d>
                <a:camera prst="orthographicFront"/>
                <a:lightRig rig="threePt" dir="t"/>
              </a:scene3d>
              <a:sp3d>
                <a:bevelT w="0" h="0"/>
              </a:sp3d>
            </a:bodyPr>
            <a:lstStyle/>
            <a:p>
              <a:pPr algn="ct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烹饪器具内的烹饪物</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（如动植物油脂）火灾。</a:t>
              </a:r>
              <a:endParaRPr lang="en-US" altLang="zh-CN" sz="1350"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5" name="TextBox 38"/>
            <p:cNvSpPr txBox="1"/>
            <p:nvPr/>
          </p:nvSpPr>
          <p:spPr>
            <a:xfrm>
              <a:off x="5659399" y="3059734"/>
              <a:ext cx="1235076" cy="291940"/>
            </a:xfrm>
            <a:prstGeom prst="rect">
              <a:avLst/>
            </a:prstGeom>
            <a:noFill/>
          </p:spPr>
          <p:txBody>
            <a:bodyPr wrap="none" lIns="0" tIns="0" rIns="0" bIns="0" anchor="ctr" anchorCtr="1">
              <a:normAutofit/>
              <a:scene3d>
                <a:camera prst="orthographicFront">
                  <a:rot lat="0" lon="0" rev="0"/>
                </a:camera>
                <a:lightRig rig="glow" dir="t">
                  <a:rot lat="0" lon="0" rev="3600000"/>
                </a:lightRig>
              </a:scene3d>
              <a:sp3d prstMaterial="softEdge">
                <a:contourClr>
                  <a:schemeClr val="accent4">
                    <a:alpha val="95000"/>
                  </a:schemeClr>
                </a:contourClr>
              </a:sp3d>
            </a:bodyPr>
            <a:lstStyle/>
            <a:p>
              <a:pPr algn="ctr"/>
              <a:r>
                <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E</a:t>
              </a:r>
              <a:r>
                <a:rPr lang="zh-CN" altLang="en-US"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endParaRPr lang="en-US" altLang="zh-CN" b="1" spc="225">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46" name="TextBox 50"/>
            <p:cNvSpPr txBox="1"/>
            <p:nvPr/>
          </p:nvSpPr>
          <p:spPr bwMode="auto">
            <a:xfrm>
              <a:off x="4783242" y="3360753"/>
              <a:ext cx="1965767" cy="824306"/>
            </a:xfrm>
            <a:prstGeom prst="rect">
              <a:avLst/>
            </a:prstGeom>
            <a:noFill/>
            <a:ln w="9525">
              <a:noFill/>
              <a:miter lim="800000"/>
            </a:ln>
          </p:spPr>
          <p:txBody>
            <a:bodyPr wrap="square" lIns="0" tIns="0" rIns="0" bIns="0" anchor="t" anchorCtr="1">
              <a:normAutofit/>
              <a:scene3d>
                <a:camera prst="orthographicFront"/>
                <a:lightRig rig="threePt" dir="t"/>
              </a:scene3d>
              <a:sp3d>
                <a:bevelT w="0" h="0"/>
              </a:sp3d>
            </a:bodyPr>
            <a:lstStyle/>
            <a:p>
              <a:pPr algn="r">
                <a:lnSpc>
                  <a:spcPct val="150000"/>
                </a:lnSpc>
                <a:spcBef>
                  <a:spcPct val="0"/>
                </a:spcBef>
                <a:buFont typeface="Arial" panose="020B0604020202020204" pitchFamily="34" charset="0"/>
                <a:buNone/>
              </a:pPr>
              <a:r>
                <a:rPr lang="zh-CN" altLang="en-US"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指带电物体和精密仪器等物质的火灾。</a:t>
              </a:r>
              <a:endParaRPr lang="en-US"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grpSp>
        <p:nvGrpSpPr>
          <p:cNvPr id="34" name="组合 33"/>
          <p:cNvGrpSpPr/>
          <p:nvPr/>
        </p:nvGrpSpPr>
        <p:grpSpPr>
          <a:xfrm>
            <a:off x="3679050" y="1873934"/>
            <a:ext cx="1560103" cy="1462331"/>
            <a:chOff x="3679048" y="1873932"/>
            <a:chExt cx="1560103" cy="1462331"/>
          </a:xfrm>
        </p:grpSpPr>
        <p:sp>
          <p:nvSpPr>
            <p:cNvPr id="6" name="Rectangle: Rounded Corners 8"/>
            <p:cNvSpPr/>
            <p:nvPr/>
          </p:nvSpPr>
          <p:spPr>
            <a:xfrm>
              <a:off x="3679048" y="1873932"/>
              <a:ext cx="1560103" cy="1462331"/>
            </a:xfrm>
            <a:prstGeom prst="roundRect">
              <a:avLst/>
            </a:prstGeom>
            <a:solidFill>
              <a:schemeClr val="accent6"/>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720000" rIns="144000" anchor="t" anchorCtr="1">
              <a:normAutofit/>
            </a:bodyPr>
            <a:lstStyle/>
            <a:p>
              <a:pPr algn="ctr">
                <a:lnSpc>
                  <a:spcPct val="120000"/>
                </a:lnSpc>
              </a:pPr>
              <a:endParaRPr lang="zh-CN" altLang="en-US" sz="1100">
                <a:solidFill>
                  <a:schemeClr val="bg1"/>
                </a:solidFill>
                <a:latin typeface="印品灵秀体" panose="02000000000000000000" pitchFamily="2" charset="-122"/>
                <a:ea typeface="印品灵秀体" panose="02000000000000000000" pitchFamily="2" charset="-122"/>
                <a:sym typeface="印品灵秀体" panose="02000000000000000000" pitchFamily="2" charset="-122"/>
              </a:endParaRPr>
            </a:p>
          </p:txBody>
        </p:sp>
        <p:sp>
          <p:nvSpPr>
            <p:cNvPr id="7" name="TextBox 10"/>
            <p:cNvSpPr txBox="1"/>
            <p:nvPr/>
          </p:nvSpPr>
          <p:spPr bwMode="auto">
            <a:xfrm>
              <a:off x="3679048" y="2325643"/>
              <a:ext cx="1560103" cy="738664"/>
            </a:xfrm>
            <a:prstGeom prst="rect">
              <a:avLst/>
            </a:prstGeom>
            <a:noFill/>
          </p:spPr>
          <p:txBody>
            <a:bodyPr wrap="square" lIns="0" tIns="0" rIns="0" bIns="0" anchor="t" anchorCtr="1">
              <a:spAutoFit/>
              <a:scene3d>
                <a:camera prst="orthographicFront"/>
                <a:lightRig rig="threePt" dir="t"/>
              </a:scene3d>
            </a:bodyPr>
            <a:lstStyle/>
            <a:p>
              <a:pPr algn="ctr"/>
              <a:r>
                <a:rPr lang="zh-CN" altLang="en-US" sz="24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火灾的</a:t>
              </a:r>
              <a:endParaRPr lang="en-US" altLang="zh-CN" sz="24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r>
                <a:rPr lang="zh-CN" altLang="en-US" sz="24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分类</a:t>
              </a:r>
              <a:endParaRPr lang="zh-CN" altLang="en-US" sz="24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grpSp>
        <p:nvGrpSpPr>
          <p:cNvPr id="47" name="组合 46"/>
          <p:cNvGrpSpPr/>
          <p:nvPr/>
        </p:nvGrpSpPr>
        <p:grpSpPr>
          <a:xfrm>
            <a:off x="3328988" y="259046"/>
            <a:ext cx="2486024" cy="507831"/>
            <a:chOff x="4318000" y="428522"/>
            <a:chExt cx="3314699" cy="677108"/>
          </a:xfrm>
        </p:grpSpPr>
        <p:pic>
          <p:nvPicPr>
            <p:cNvPr id="48" name="图片 4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49" name="矩形 48"/>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arn(outVertical)">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482740" y="1307773"/>
            <a:ext cx="4606437" cy="3253061"/>
          </a:xfrm>
          <a:prstGeom prst="rect">
            <a:avLst/>
          </a:prstGeom>
        </p:spPr>
      </p:pic>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灭火的方法</a:t>
            </a:r>
            <a:r>
              <a:rPr lang="en-US" altLang="zh-CN"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7" name="矩形 4"/>
          <p:cNvSpPr>
            <a:spLocks noChangeArrowheads="1"/>
          </p:cNvSpPr>
          <p:nvPr/>
        </p:nvSpPr>
        <p:spPr bwMode="auto">
          <a:xfrm>
            <a:off x="1235403" y="1783495"/>
            <a:ext cx="5408285" cy="2522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300355" indent="-300355" algn="just">
              <a:lnSpc>
                <a:spcPct val="200000"/>
              </a:lnSpc>
              <a:spcBef>
                <a:spcPct val="0"/>
              </a:spcBef>
              <a:buClr>
                <a:schemeClr val="accent1"/>
              </a:buClr>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冷却法：如用水扑灭一般固体物质火灾，通过水来大量吸收热量，使燃烧物的温度迅速降低，燃烧终止。</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gn="just">
              <a:lnSpc>
                <a:spcPct val="200000"/>
              </a:lnSpc>
              <a:spcBef>
                <a:spcPct val="0"/>
              </a:spcBef>
              <a:buClr>
                <a:schemeClr val="accent1"/>
              </a:buClr>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窒息法：采取适当措施阻止空气流入燃烧区使燃烧物质缺氧而熄灭。</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gn="just">
              <a:lnSpc>
                <a:spcPct val="200000"/>
              </a:lnSpc>
              <a:spcBef>
                <a:spcPct val="0"/>
              </a:spcBef>
              <a:buClr>
                <a:schemeClr val="accent1"/>
              </a:buClr>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隔离法：将燃烧物与附近的可燃物隔离或疏散开，使燃烧终止。</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gn="just">
              <a:lnSpc>
                <a:spcPct val="200000"/>
              </a:lnSpc>
              <a:spcBef>
                <a:spcPct val="0"/>
              </a:spcBef>
              <a:buClr>
                <a:schemeClr val="accent1"/>
              </a:buClr>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抑制法：使用干粉灭火剂使燃烧产生链式化学反应，使燃烧停止。</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par>
                          <p:cTn id="18" fill="hold">
                            <p:stCondLst>
                              <p:cond delay="500"/>
                            </p:stCondLst>
                            <p:childTnLst>
                              <p:par>
                                <p:cTn id="19" presetID="22" presetClass="entr" presetSubtype="8" fill="hold" grpId="0" nodeType="afterEffec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灭火的基本措施</a:t>
            </a:r>
            <a:r>
              <a:rPr lang="en-US" altLang="zh-CN"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7" name="矩形 4"/>
          <p:cNvSpPr>
            <a:spLocks noChangeArrowheads="1"/>
          </p:cNvSpPr>
          <p:nvPr/>
        </p:nvSpPr>
        <p:spPr bwMode="auto">
          <a:xfrm>
            <a:off x="1235403" y="1783495"/>
            <a:ext cx="7365672" cy="286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300355" indent="-300355">
              <a:lnSpc>
                <a:spcPct val="150000"/>
              </a:lnSpc>
              <a:spcBef>
                <a:spcPct val="0"/>
              </a:spcBef>
              <a:buClr>
                <a:schemeClr val="accent2"/>
              </a:buClr>
              <a:buFont typeface="+mj-ea"/>
              <a:buAutoNum type="ea1JpnChsDbPeriod"/>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1</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类火灾：一般采用水冷却法，但对于忌水物质可采用二氧化碳、干粉灭火剂灭火。</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nSpc>
                <a:spcPct val="150000"/>
              </a:lnSpc>
              <a:spcBef>
                <a:spcPct val="0"/>
              </a:spcBef>
              <a:buClr>
                <a:schemeClr val="accent2"/>
              </a:buClr>
              <a:buFont typeface="+mj-ea"/>
              <a:buAutoNum type="ea1JpnChsDbPeriod"/>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2</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B</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类火灾：首先切断可燃液体的来源，同时将燃烧区容器内可燃液体排至安全地区，并用水冷却燃烧区可燃液体的容器壁，减慢蒸发速度，及时使用大剂量泡沫、干粉灭火剂灭火。</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nSpc>
                <a:spcPct val="150000"/>
              </a:lnSpc>
              <a:spcBef>
                <a:spcPct val="0"/>
              </a:spcBef>
              <a:buClr>
                <a:schemeClr val="accent2"/>
              </a:buClr>
              <a:buFont typeface="+mj-ea"/>
              <a:buAutoNum type="ea1JpnChsDbPeriod"/>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3</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C</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首先关闭可燃气阀门，防止可燃气发生爆炸，然后选用干粉、二氧化碳灭火器灭火。</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nSpc>
                <a:spcPct val="150000"/>
              </a:lnSpc>
              <a:spcBef>
                <a:spcPct val="0"/>
              </a:spcBef>
              <a:buClr>
                <a:schemeClr val="accent2"/>
              </a:buClr>
              <a:buFont typeface="+mj-ea"/>
              <a:buAutoNum type="ea1JpnChsDbPeriod"/>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4</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D</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镁、铝因其燃烧时温度非常高，水及其他普通灭火剂无效，钠、钾切忌用水，会发生反应释放大量热和氢，促进火灾猛烈发展，应用特殊灭火	剂，如干砂等。</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nSpc>
                <a:spcPct val="150000"/>
              </a:lnSpc>
              <a:spcBef>
                <a:spcPct val="0"/>
              </a:spcBef>
              <a:buClr>
                <a:schemeClr val="accent2"/>
              </a:buClr>
              <a:buFont typeface="+mj-ea"/>
              <a:buAutoNum type="ea1JpnChsDbPeriod"/>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5</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E</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类火灾</a:t>
            </a: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用干粉、二氧化碳灭火器效果好，其绝缘性能好。</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grpId="0" nodeType="afterEffec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592361" y="1591244"/>
            <a:ext cx="3650796" cy="2734872"/>
          </a:xfrm>
          <a:prstGeom prst="rect">
            <a:avLst/>
          </a:prstGeom>
        </p:spPr>
      </p:pic>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特别注意事项</a:t>
            </a:r>
            <a:r>
              <a:rPr lang="en-US" altLang="zh-CN"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7" name="矩形 4"/>
          <p:cNvSpPr>
            <a:spLocks noChangeArrowheads="1"/>
          </p:cNvSpPr>
          <p:nvPr/>
        </p:nvSpPr>
        <p:spPr bwMode="auto">
          <a:xfrm>
            <a:off x="1235403" y="1783495"/>
            <a:ext cx="4468263" cy="306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214630" indent="-214630" algn="just">
              <a:lnSpc>
                <a:spcPct val="200000"/>
              </a:lnSpc>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扑救电气火灾时，必须首先切断电源，再用水扑救；</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200000"/>
              </a:lnSpc>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扑救气体火灾时，切忌盲目扑灭火焰，在没有采取堵漏措施的情况下，必须保持燃烧稳定。</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200000"/>
              </a:lnSpc>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扑救爆炸物品火灾时，切忌用沙土盖压，以免增强爆炸威力。</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214630" indent="-214630" algn="just">
              <a:lnSpc>
                <a:spcPct val="200000"/>
              </a:lnSpc>
              <a:buFont typeface="Wingdings" panose="05000000000000000000" pitchFamily="2" charset="2"/>
              <a:buChar char="u"/>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扑救金属钾、钠遇湿易燃物品时，绝对禁止用水，泡沫灭火剂扑救。</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grpId="0" nodeType="afterEffec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3537920" y="876041"/>
            <a:ext cx="2277093"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火灾处置程序</a:t>
            </a:r>
            <a:r>
              <a:rPr lang="en-US" altLang="zh-CN"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cxnSp>
        <p:nvCxnSpPr>
          <p:cNvPr id="8" name="直接连接符 7"/>
          <p:cNvCxnSpPr>
            <a:stCxn id="18" idx="0"/>
          </p:cNvCxnSpPr>
          <p:nvPr/>
        </p:nvCxnSpPr>
        <p:spPr>
          <a:xfrm flipH="1" flipV="1">
            <a:off x="2841122" y="1599715"/>
            <a:ext cx="0" cy="411286"/>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H="1">
            <a:off x="2559509" y="1599713"/>
            <a:ext cx="281615" cy="0"/>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a:stCxn id="21" idx="0"/>
          </p:cNvCxnSpPr>
          <p:nvPr/>
        </p:nvCxnSpPr>
        <p:spPr>
          <a:xfrm flipH="1" flipV="1">
            <a:off x="4022459" y="1599715"/>
            <a:ext cx="0" cy="411286"/>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4022460" y="1599713"/>
            <a:ext cx="2542285" cy="0"/>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5203797" y="3194248"/>
            <a:ext cx="4922" cy="474179"/>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2559507" y="3668428"/>
            <a:ext cx="2649211" cy="0"/>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442784" y="3194248"/>
            <a:ext cx="0" cy="698603"/>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6442785" y="3892840"/>
            <a:ext cx="298621" cy="11"/>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nvGrpSpPr>
          <p:cNvPr id="17" name="组合 1"/>
          <p:cNvGrpSpPr/>
          <p:nvPr/>
        </p:nvGrpSpPr>
        <p:grpSpPr>
          <a:xfrm>
            <a:off x="2132322" y="2011001"/>
            <a:ext cx="1417603" cy="1418205"/>
            <a:chOff x="2714799" y="2648622"/>
            <a:chExt cx="1891378" cy="1891378"/>
          </a:xfrm>
          <a:solidFill>
            <a:schemeClr val="accent6"/>
          </a:solidFill>
        </p:grpSpPr>
        <p:sp>
          <p:nvSpPr>
            <p:cNvPr id="18" name="Oval 8"/>
            <p:cNvSpPr/>
            <p:nvPr/>
          </p:nvSpPr>
          <p:spPr>
            <a:xfrm>
              <a:off x="2714799" y="2648622"/>
              <a:ext cx="1891378" cy="1891378"/>
            </a:xfrm>
            <a:prstGeom prst="ellipse">
              <a:avLst/>
            </a:prstGeom>
            <a:grpFill/>
            <a:ln w="666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2" tIns="45706" rIns="91412" bIns="45706" numCol="1" spcCol="0" rtlCol="0" fromWordArt="0" anchor="ctr" anchorCtr="0" forceAA="0" compatLnSpc="1">
              <a:noAutofit/>
            </a:bodyPr>
            <a:lstStyle/>
            <a:p>
              <a:pPr algn="ctr"/>
              <a:endParaRPr lang="en-US">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9" name="Text Placeholder 2"/>
            <p:cNvSpPr txBox="1"/>
            <p:nvPr/>
          </p:nvSpPr>
          <p:spPr>
            <a:xfrm>
              <a:off x="3146847" y="3357786"/>
              <a:ext cx="1224135" cy="567411"/>
            </a:xfrm>
            <a:prstGeom prst="rect">
              <a:avLst/>
            </a:prstGeom>
            <a:grp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r>
                <a:rPr lang="zh-CN" altLang="en-US"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rPr>
                <a:t>程序一</a:t>
              </a:r>
              <a:endParaRPr lang="en-US" altLang="zh-CN"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grpSp>
      <p:grpSp>
        <p:nvGrpSpPr>
          <p:cNvPr id="20" name="组合 78"/>
          <p:cNvGrpSpPr/>
          <p:nvPr/>
        </p:nvGrpSpPr>
        <p:grpSpPr>
          <a:xfrm>
            <a:off x="3313659" y="2011001"/>
            <a:ext cx="1417603" cy="1418205"/>
            <a:chOff x="4290947" y="2648622"/>
            <a:chExt cx="1891378" cy="1891378"/>
          </a:xfrm>
          <a:solidFill>
            <a:schemeClr val="accent6"/>
          </a:solidFill>
        </p:grpSpPr>
        <p:sp>
          <p:nvSpPr>
            <p:cNvPr id="21" name="Oval 9"/>
            <p:cNvSpPr/>
            <p:nvPr/>
          </p:nvSpPr>
          <p:spPr>
            <a:xfrm>
              <a:off x="4290947" y="2648622"/>
              <a:ext cx="1891378" cy="1891378"/>
            </a:xfrm>
            <a:prstGeom prst="ellipse">
              <a:avLst/>
            </a:prstGeom>
            <a:grpFill/>
            <a:ln w="666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2" tIns="45706" rIns="91412" bIns="45706" numCol="1" spcCol="0" rtlCol="0" fromWordArt="0" anchor="ctr" anchorCtr="0" forceAA="0" compatLnSpc="1">
              <a:noAutofit/>
            </a:bodyPr>
            <a:lstStyle/>
            <a:p>
              <a:pPr algn="ctr"/>
              <a:endParaRPr lang="en-US">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2" name="Text Placeholder 2"/>
            <p:cNvSpPr txBox="1"/>
            <p:nvPr/>
          </p:nvSpPr>
          <p:spPr>
            <a:xfrm>
              <a:off x="4739406" y="3357786"/>
              <a:ext cx="1224135" cy="567411"/>
            </a:xfrm>
            <a:prstGeom prst="rect">
              <a:avLst/>
            </a:prstGeom>
            <a:grp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r>
                <a:rPr lang="zh-CN" altLang="en-US"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rPr>
                <a:t>程序二</a:t>
              </a:r>
              <a:endParaRPr lang="en-US" altLang="zh-CN"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grpSp>
      <p:grpSp>
        <p:nvGrpSpPr>
          <p:cNvPr id="23" name="组合 79"/>
          <p:cNvGrpSpPr/>
          <p:nvPr/>
        </p:nvGrpSpPr>
        <p:grpSpPr>
          <a:xfrm>
            <a:off x="4494996" y="2011001"/>
            <a:ext cx="1417603" cy="1418205"/>
            <a:chOff x="5867096" y="2648622"/>
            <a:chExt cx="1891378" cy="1891378"/>
          </a:xfrm>
          <a:solidFill>
            <a:schemeClr val="accent6"/>
          </a:solidFill>
        </p:grpSpPr>
        <p:sp>
          <p:nvSpPr>
            <p:cNvPr id="24" name="Oval 10"/>
            <p:cNvSpPr/>
            <p:nvPr/>
          </p:nvSpPr>
          <p:spPr>
            <a:xfrm>
              <a:off x="5867096" y="2648622"/>
              <a:ext cx="1891378" cy="1891378"/>
            </a:xfrm>
            <a:prstGeom prst="ellipse">
              <a:avLst/>
            </a:prstGeom>
            <a:grpFill/>
            <a:ln w="666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2" tIns="45706" rIns="91412" bIns="45706" numCol="1" spcCol="0" rtlCol="0" fromWordArt="0" anchor="ctr" anchorCtr="0" forceAA="0" compatLnSpc="1">
              <a:noAutofit/>
            </a:bodyPr>
            <a:lstStyle/>
            <a:p>
              <a:pPr algn="ctr"/>
              <a:endParaRPr lang="en-US">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5" name="Text Placeholder 2"/>
            <p:cNvSpPr txBox="1"/>
            <p:nvPr/>
          </p:nvSpPr>
          <p:spPr>
            <a:xfrm>
              <a:off x="6315199" y="3357786"/>
              <a:ext cx="1224135" cy="567411"/>
            </a:xfrm>
            <a:prstGeom prst="rect">
              <a:avLst/>
            </a:prstGeom>
            <a:grp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r>
                <a:rPr lang="zh-CN" altLang="en-US"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rPr>
                <a:t>程序三</a:t>
              </a:r>
              <a:endParaRPr lang="en-US" altLang="zh-CN"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grpSp>
      <p:grpSp>
        <p:nvGrpSpPr>
          <p:cNvPr id="26" name="组合 80"/>
          <p:cNvGrpSpPr/>
          <p:nvPr/>
        </p:nvGrpSpPr>
        <p:grpSpPr>
          <a:xfrm>
            <a:off x="5733984" y="2011001"/>
            <a:ext cx="1417603" cy="1418205"/>
            <a:chOff x="7520165" y="2648622"/>
            <a:chExt cx="1891378" cy="1891378"/>
          </a:xfrm>
          <a:solidFill>
            <a:schemeClr val="accent6"/>
          </a:solidFill>
        </p:grpSpPr>
        <p:sp>
          <p:nvSpPr>
            <p:cNvPr id="27" name="Oval 11"/>
            <p:cNvSpPr/>
            <p:nvPr/>
          </p:nvSpPr>
          <p:spPr>
            <a:xfrm>
              <a:off x="7520165" y="2648622"/>
              <a:ext cx="1891378" cy="1891378"/>
            </a:xfrm>
            <a:prstGeom prst="ellipse">
              <a:avLst/>
            </a:prstGeom>
            <a:grpFill/>
            <a:ln w="666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2" tIns="45706" rIns="91412" bIns="45706" numCol="1" spcCol="0" rtlCol="0" fromWordArt="0" anchor="ctr" anchorCtr="0" forceAA="0" compatLnSpc="1">
              <a:noAutofit/>
            </a:bodyPr>
            <a:lstStyle/>
            <a:p>
              <a:pPr algn="ctr"/>
              <a:endParaRPr lang="en-US">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8" name="Text Placeholder 2"/>
            <p:cNvSpPr txBox="1"/>
            <p:nvPr/>
          </p:nvSpPr>
          <p:spPr>
            <a:xfrm>
              <a:off x="7899375" y="3357786"/>
              <a:ext cx="1224135" cy="567411"/>
            </a:xfrm>
            <a:prstGeom prst="rect">
              <a:avLst/>
            </a:prstGeom>
            <a:grp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r>
                <a:rPr lang="zh-CN" altLang="en-US"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rPr>
                <a:t>程序四</a:t>
              </a:r>
              <a:endParaRPr lang="en-US" altLang="zh-CN" sz="1800" b="1">
                <a:solidFill>
                  <a:schemeClr val="accent1"/>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grpSp>
      <p:sp>
        <p:nvSpPr>
          <p:cNvPr id="29" name="iSlíďè"/>
          <p:cNvSpPr txBox="1"/>
          <p:nvPr/>
        </p:nvSpPr>
        <p:spPr bwMode="auto">
          <a:xfrm>
            <a:off x="554788" y="1250784"/>
            <a:ext cx="1895308" cy="99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r" defTabSz="685165">
              <a:lnSpc>
                <a:spcPct val="150000"/>
              </a:lnSpc>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发生火灾时要及时向消防控制室或消防队报告火警。</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30" name="iSlíďè"/>
          <p:cNvSpPr txBox="1"/>
          <p:nvPr/>
        </p:nvSpPr>
        <p:spPr bwMode="auto">
          <a:xfrm>
            <a:off x="936364" y="3668426"/>
            <a:ext cx="2214015" cy="99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algn="r" defTabSz="685165">
              <a:lnSpc>
                <a:spcPct val="150000"/>
              </a:lnSpc>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消防队到场后配合消防队灭火，保护现场，清点人员和物资。</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31" name="iSlíďè"/>
          <p:cNvSpPr txBox="1"/>
          <p:nvPr/>
        </p:nvSpPr>
        <p:spPr bwMode="auto">
          <a:xfrm>
            <a:off x="6693906" y="1318497"/>
            <a:ext cx="2198163" cy="67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defTabSz="685165">
              <a:lnSpc>
                <a:spcPct val="150000"/>
              </a:lnSpc>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本单位要及时组织人员进行疏散和扑救初期火灾</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32" name="iSlíďè"/>
          <p:cNvSpPr txBox="1"/>
          <p:nvPr/>
        </p:nvSpPr>
        <p:spPr bwMode="auto">
          <a:xfrm>
            <a:off x="6292101" y="3892839"/>
            <a:ext cx="2670363" cy="99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rIns="67500">
            <a:spAutoFit/>
          </a:bodyPr>
          <a:lstStyle/>
          <a:p>
            <a:pPr defTabSz="685165">
              <a:lnSpc>
                <a:spcPct val="150000"/>
              </a:lnSpc>
              <a:spcBef>
                <a:spcPct val="0"/>
              </a:spcBef>
              <a:defRPr/>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报警时应讲明起火地点、起火部位、燃烧的物品、 火势情况、报警人姓名、所在部门、电话。</a:t>
            </a:r>
            <a:endParaRPr lang="zh-CN" altLang="en-US" sz="1350" b="1">
              <a:solidFill>
                <a:schemeClr val="bg2">
                  <a:lumMod val="10000"/>
                </a:schemeClr>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10" presetClass="entr" presetSubtype="0" fill="hold" nodeType="afterEffec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1000"/>
                            </p:stCondLst>
                            <p:childTnLst>
                              <p:par>
                                <p:cTn id="18" presetID="22" presetClass="entr" presetSubtype="4" fill="hold" nodeType="afterEffec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par>
                          <p:cTn id="21" fill="hold">
                            <p:stCondLst>
                              <p:cond delay="1500"/>
                            </p:stCondLst>
                            <p:childTnLst>
                              <p:par>
                                <p:cTn id="22" presetID="22" presetClass="entr" presetSubtype="2" fill="hold" nodeType="afterEffect">
                                  <p:childTnLst>
                                    <p:set>
                                      <p:cBhvr>
                                        <p:cTn id="23" dur="1" fill="hold">
                                          <p:stCondLst>
                                            <p:cond delay="0"/>
                                          </p:stCondLst>
                                        </p:cTn>
                                        <p:tgtEl>
                                          <p:spTgt spid="10"/>
                                        </p:tgtEl>
                                        <p:attrNameLst>
                                          <p:attrName>style.visibility</p:attrName>
                                        </p:attrNameLst>
                                      </p:cBhvr>
                                      <p:to>
                                        <p:strVal val="visible"/>
                                      </p:to>
                                    </p:set>
                                    <p:animEffect transition="in" filter="wipe(right)">
                                      <p:cBhvr>
                                        <p:cTn id="24" dur="500"/>
                                        <p:tgtEl>
                                          <p:spTgt spid="10"/>
                                        </p:tgtEl>
                                      </p:cBhvr>
                                    </p:animEffect>
                                  </p:childTnLst>
                                </p:cTn>
                              </p:par>
                            </p:childTnLst>
                          </p:cTn>
                        </p:par>
                        <p:par>
                          <p:cTn id="25" fill="hold">
                            <p:stCondLst>
                              <p:cond delay="2000"/>
                            </p:stCondLst>
                            <p:childTnLst>
                              <p:par>
                                <p:cTn id="26" presetID="10" presetClass="entr" presetSubtype="0" fill="hold" nodeType="afterEffec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par>
                          <p:cTn id="29" fill="hold">
                            <p:stCondLst>
                              <p:cond delay="2500"/>
                            </p:stCondLst>
                            <p:childTnLst>
                              <p:par>
                                <p:cTn id="30" presetID="22" presetClass="entr" presetSubtype="4" fill="hold" nodeType="afterEffec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par>
                          <p:cTn id="33" fill="hold">
                            <p:stCondLst>
                              <p:cond delay="3000"/>
                            </p:stCondLst>
                            <p:childTnLst>
                              <p:par>
                                <p:cTn id="34" presetID="22" presetClass="entr" presetSubtype="8" fill="hold" nodeType="afterEffec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par>
                          <p:cTn id="37" fill="hold">
                            <p:stCondLst>
                              <p:cond delay="3500"/>
                            </p:stCondLst>
                            <p:childTnLst>
                              <p:par>
                                <p:cTn id="38" presetID="10" presetClass="entr" presetSubtype="0" fill="hold" nodeType="afterEffec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par>
                          <p:cTn id="41" fill="hold">
                            <p:stCondLst>
                              <p:cond delay="4000"/>
                            </p:stCondLst>
                            <p:childTnLst>
                              <p:par>
                                <p:cTn id="42" presetID="22" presetClass="entr" presetSubtype="1" fill="hold" nodeType="afterEffect">
                                  <p:childTnLst>
                                    <p:set>
                                      <p:cBhvr>
                                        <p:cTn id="43" dur="1" fill="hold">
                                          <p:stCondLst>
                                            <p:cond delay="0"/>
                                          </p:stCondLst>
                                        </p:cTn>
                                        <p:tgtEl>
                                          <p:spTgt spid="13"/>
                                        </p:tgtEl>
                                        <p:attrNameLst>
                                          <p:attrName>style.visibility</p:attrName>
                                        </p:attrNameLst>
                                      </p:cBhvr>
                                      <p:to>
                                        <p:strVal val="visible"/>
                                      </p:to>
                                    </p:set>
                                    <p:animEffect transition="in" filter="wipe(up)">
                                      <p:cBhvr>
                                        <p:cTn id="44" dur="500"/>
                                        <p:tgtEl>
                                          <p:spTgt spid="13"/>
                                        </p:tgtEl>
                                      </p:cBhvr>
                                    </p:animEffect>
                                  </p:childTnLst>
                                </p:cTn>
                              </p:par>
                            </p:childTnLst>
                          </p:cTn>
                        </p:par>
                        <p:par>
                          <p:cTn id="45" fill="hold">
                            <p:stCondLst>
                              <p:cond delay="4500"/>
                            </p:stCondLst>
                            <p:childTnLst>
                              <p:par>
                                <p:cTn id="46" presetID="22" presetClass="entr" presetSubtype="2" fill="hold" nodeType="afterEffect">
                                  <p:childTnLst>
                                    <p:set>
                                      <p:cBhvr>
                                        <p:cTn id="47" dur="1" fill="hold">
                                          <p:stCondLst>
                                            <p:cond delay="0"/>
                                          </p:stCondLst>
                                        </p:cTn>
                                        <p:tgtEl>
                                          <p:spTgt spid="14"/>
                                        </p:tgtEl>
                                        <p:attrNameLst>
                                          <p:attrName>style.visibility</p:attrName>
                                        </p:attrNameLst>
                                      </p:cBhvr>
                                      <p:to>
                                        <p:strVal val="visible"/>
                                      </p:to>
                                    </p:set>
                                    <p:animEffect transition="in" filter="wipe(right)">
                                      <p:cBhvr>
                                        <p:cTn id="48" dur="500"/>
                                        <p:tgtEl>
                                          <p:spTgt spid="14"/>
                                        </p:tgtEl>
                                      </p:cBhvr>
                                    </p:animEffect>
                                  </p:childTnLst>
                                </p:cTn>
                              </p:par>
                            </p:childTnLst>
                          </p:cTn>
                        </p:par>
                        <p:par>
                          <p:cTn id="49" fill="hold">
                            <p:stCondLst>
                              <p:cond delay="5000"/>
                            </p:stCondLst>
                            <p:childTnLst>
                              <p:par>
                                <p:cTn id="50" presetID="10" presetClass="entr" presetSubtype="0" fill="hold" nodeType="afterEffec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par>
                          <p:cTn id="53" fill="hold">
                            <p:stCondLst>
                              <p:cond delay="5500"/>
                            </p:stCondLst>
                            <p:childTnLst>
                              <p:par>
                                <p:cTn id="54" presetID="22" presetClass="entr" presetSubtype="1" fill="hold" nodeType="afterEffect">
                                  <p:childTnLst>
                                    <p:set>
                                      <p:cBhvr>
                                        <p:cTn id="55" dur="1" fill="hold">
                                          <p:stCondLst>
                                            <p:cond delay="0"/>
                                          </p:stCondLst>
                                        </p:cTn>
                                        <p:tgtEl>
                                          <p:spTgt spid="15"/>
                                        </p:tgtEl>
                                        <p:attrNameLst>
                                          <p:attrName>style.visibility</p:attrName>
                                        </p:attrNameLst>
                                      </p:cBhvr>
                                      <p:to>
                                        <p:strVal val="visible"/>
                                      </p:to>
                                    </p:set>
                                    <p:animEffect transition="in" filter="wipe(up)">
                                      <p:cBhvr>
                                        <p:cTn id="56" dur="500"/>
                                        <p:tgtEl>
                                          <p:spTgt spid="15"/>
                                        </p:tgtEl>
                                      </p:cBhvr>
                                    </p:animEffect>
                                  </p:childTnLst>
                                </p:cTn>
                              </p:par>
                            </p:childTnLst>
                          </p:cTn>
                        </p:par>
                        <p:par>
                          <p:cTn id="57" fill="hold">
                            <p:stCondLst>
                              <p:cond delay="6000"/>
                            </p:stCondLst>
                            <p:childTnLst>
                              <p:par>
                                <p:cTn id="58" presetID="22" presetClass="entr" presetSubtype="8" fill="hold" nodeType="afterEffect">
                                  <p:childTnLst>
                                    <p:set>
                                      <p:cBhvr>
                                        <p:cTn id="59" dur="1" fill="hold">
                                          <p:stCondLst>
                                            <p:cond delay="0"/>
                                          </p:stCondLst>
                                        </p:cTn>
                                        <p:tgtEl>
                                          <p:spTgt spid="16"/>
                                        </p:tgtEl>
                                        <p:attrNameLst>
                                          <p:attrName>style.visibility</p:attrName>
                                        </p:attrNameLst>
                                      </p:cBhvr>
                                      <p:to>
                                        <p:strVal val="visible"/>
                                      </p:to>
                                    </p:set>
                                    <p:animEffect transition="in" filter="wipe(left)">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wipe(down)">
                                      <p:cBhvr>
                                        <p:cTn id="65" dur="500"/>
                                        <p:tgtEl>
                                          <p:spTgt spid="2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wipe(down)">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ipe(down)">
                                      <p:cBhvr>
                                        <p:cTn id="75" dur="500"/>
                                        <p:tgtEl>
                                          <p:spTgt spid="31"/>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wipe(down)">
                                      <p:cBhvr>
                                        <p:cTn id="8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p:bldP spid="30" grpId="0"/>
      <p:bldP spid="31"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31" name="图片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pic>
        <p:nvPicPr>
          <p:cNvPr id="9" name="PA_图片 8"/>
          <p:cNvPicPr>
            <a:picLocks noChangeAspect="1"/>
          </p:cNvPicPr>
          <p:nvPr>
            <p:custDataLst>
              <p:tags r:id="rId8"/>
            </p:custDataLst>
          </p:nvPr>
        </p:nvPicPr>
        <p:blipFill rotWithShape="1">
          <a:blip r:embed="rId9">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0">
            <a:extLst>
              <a:ext uri="{28A0092B-C50C-407E-A947-70E740481C1C}">
                <a14:useLocalDpi xmlns:a14="http://schemas.microsoft.com/office/drawing/2010/main" val="0"/>
              </a:ext>
            </a:extLst>
          </a:blip>
          <a:srcRect l="31747" r="41386" b="14344"/>
          <a:stretch>
            <a:fillRect/>
          </a:stretch>
        </p:blipFill>
        <p:spPr>
          <a:xfrm flipH="1">
            <a:off x="7884929" y="2599523"/>
            <a:ext cx="826433" cy="1881673"/>
          </a:xfrm>
          <a:prstGeom prst="rect">
            <a:avLst/>
          </a:prstGeom>
        </p:spPr>
      </p:pic>
      <p:pic>
        <p:nvPicPr>
          <p:cNvPr id="10" name="图片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2">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30" name="椭圆 29"/>
          <p:cNvSpPr/>
          <p:nvPr/>
        </p:nvSpPr>
        <p:spPr>
          <a:xfrm>
            <a:off x="4091636" y="848201"/>
            <a:ext cx="945140" cy="81452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
        <p:nvSpPr>
          <p:cNvPr id="32" name="矩形 31"/>
          <p:cNvSpPr/>
          <p:nvPr/>
        </p:nvSpPr>
        <p:spPr>
          <a:xfrm>
            <a:off x="4131340" y="901520"/>
            <a:ext cx="816249"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rPr>
              <a:t>08</a:t>
            </a:r>
            <a:endParaRPr kumimoji="0" lang="zh-CN" altLang="en-US" sz="4000" b="1" i="0" u="none" strike="noStrike" kern="1200" cap="none" spc="0" normalizeH="0" baseline="0" noProof="0" dirty="0">
              <a:ln>
                <a:noFill/>
              </a:ln>
              <a:solidFill>
                <a:prstClr val="black"/>
              </a:solidFill>
              <a:effectLst/>
              <a:uLnTx/>
              <a:uFillTx/>
              <a:latin typeface="字体视界-单纯体" panose="02010601030101010101" pitchFamily="2" charset="-122"/>
              <a:ea typeface="字体视界-单纯体" panose="02010601030101010101" pitchFamily="2" charset="-122"/>
              <a:cs typeface="+mn-cs"/>
            </a:endParaRPr>
          </a:p>
        </p:txBody>
      </p:sp>
      <p:sp>
        <p:nvSpPr>
          <p:cNvPr id="34" name="矩形: 圆角 33"/>
          <p:cNvSpPr/>
          <p:nvPr/>
        </p:nvSpPr>
        <p:spPr>
          <a:xfrm>
            <a:off x="2756260" y="2060602"/>
            <a:ext cx="3901440" cy="85082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800" b="0" i="0" u="none" strike="noStrike" kern="1200" cap="none" spc="0" normalizeH="0" baseline="0" noProof="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
        <p:nvSpPr>
          <p:cNvPr id="37" name="文本框 36"/>
          <p:cNvSpPr txBox="1"/>
          <p:nvPr/>
        </p:nvSpPr>
        <p:spPr>
          <a:xfrm>
            <a:off x="3034779" y="2124351"/>
            <a:ext cx="3240696"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rPr>
              <a:t>防疫安全</a:t>
            </a:r>
            <a:endParaRPr kumimoji="0" lang="en-US" altLang="zh-CN" sz="44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down)">
                                      <p:cBhvr>
                                        <p:cTn id="33" dur="500"/>
                                        <p:tgtEl>
                                          <p:spTgt spid="38"/>
                                        </p:tgtEl>
                                      </p:cBhvr>
                                    </p:animEffect>
                                  </p:childTnLst>
                                </p:cTn>
                              </p:par>
                            </p:childTnLst>
                          </p:cTn>
                        </p:par>
                        <p:par>
                          <p:cTn id="34" fill="hold">
                            <p:stCondLst>
                              <p:cond delay="3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par>
                          <p:cTn id="42" fill="hold">
                            <p:stCondLst>
                              <p:cond delay="4500"/>
                            </p:stCondLst>
                            <p:childTnLst>
                              <p:par>
                                <p:cTn id="43" presetID="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ID="2" presetClass="entr" presetSubtype="2"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1+#ppt_w/2"/>
                                          </p:val>
                                        </p:tav>
                                        <p:tav tm="100000">
                                          <p:val>
                                            <p:strVal val="#ppt_x"/>
                                          </p:val>
                                        </p:tav>
                                      </p:tavLst>
                                    </p:anim>
                                    <p:anim calcmode="lin" valueType="num">
                                      <p:cBhvr additive="base">
                                        <p:cTn id="51" dur="500" fill="hold"/>
                                        <p:tgtEl>
                                          <p:spTgt spid="17"/>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ID="22" presetClass="entr" presetSubtype="4"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par>
                          <p:cTn id="56" fill="hold">
                            <p:stCondLst>
                              <p:cond delay="60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par>
                          <p:cTn id="60" fill="hold">
                            <p:stCondLst>
                              <p:cond delay="6500"/>
                            </p:stCondLst>
                            <p:childTnLst>
                              <p:par>
                                <p:cTn id="61" presetID="22" presetClass="entr" presetSubtype="4"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500"/>
                                        <p:tgtEl>
                                          <p:spTgt spid="29"/>
                                        </p:tgtEl>
                                      </p:cBhvr>
                                    </p:animEffect>
                                  </p:childTnLst>
                                </p:cTn>
                              </p:par>
                            </p:childTnLst>
                          </p:cTn>
                        </p:par>
                        <p:par>
                          <p:cTn id="64" fill="hold">
                            <p:stCondLst>
                              <p:cond delay="7000"/>
                            </p:stCondLst>
                            <p:childTnLst>
                              <p:par>
                                <p:cTn id="65" presetID="22" presetClass="entr" presetSubtype="4" fill="hold"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500"/>
                                        <p:tgtEl>
                                          <p:spTgt spid="13"/>
                                        </p:tgtEl>
                                      </p:cBhvr>
                                    </p:animEffect>
                                  </p:childTnLst>
                                </p:cTn>
                              </p:par>
                              <p:par>
                                <p:cTn id="68" presetID="2" presetClass="entr" presetSubtype="4"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ppt_x"/>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childTnLst>
                          </p:cTn>
                        </p:par>
                        <p:par>
                          <p:cTn id="76" fill="hold">
                            <p:stCondLst>
                              <p:cond delay="7500"/>
                            </p:stCondLst>
                            <p:childTnLst>
                              <p:par>
                                <p:cTn id="77" presetID="2" presetClass="entr" presetSubtype="4"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additive="base">
                                        <p:cTn id="83" dur="500" fill="hold"/>
                                        <p:tgtEl>
                                          <p:spTgt spid="37"/>
                                        </p:tgtEl>
                                        <p:attrNameLst>
                                          <p:attrName>ppt_x</p:attrName>
                                        </p:attrNameLst>
                                      </p:cBhvr>
                                      <p:tavLst>
                                        <p:tav tm="0">
                                          <p:val>
                                            <p:strVal val="#ppt_x"/>
                                          </p:val>
                                        </p:tav>
                                        <p:tav tm="100000">
                                          <p:val>
                                            <p:strVal val="#ppt_x"/>
                                          </p:val>
                                        </p:tav>
                                      </p:tavLst>
                                    </p:anim>
                                    <p:anim calcmode="lin" valueType="num">
                                      <p:cBhvr additive="base">
                                        <p:cTn id="8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4" grpId="0" animBg="1"/>
      <p:bldP spid="3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3328988" y="1247516"/>
            <a:ext cx="2428875"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100" dirty="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处置初期火灾要领</a:t>
            </a:r>
            <a:r>
              <a:rPr lang="en-US" altLang="zh-CN" sz="2100" b="1" dirty="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dirty="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33" name="Rectangle 3"/>
          <p:cNvSpPr txBox="1">
            <a:spLocks noRot="1" noChangeArrowheads="1"/>
          </p:cNvSpPr>
          <p:nvPr/>
        </p:nvSpPr>
        <p:spPr>
          <a:xfrm>
            <a:off x="1625854" y="2047879"/>
            <a:ext cx="2591872" cy="255245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报警早，损失小；</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边报警，边扑救；</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先救人，后救物；</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先救命，后救肢；</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endParaRPr lang="zh-CN"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34" name="Rectangle 3"/>
          <p:cNvSpPr txBox="1">
            <a:spLocks noRot="1" noChangeArrowheads="1"/>
          </p:cNvSpPr>
          <p:nvPr/>
        </p:nvSpPr>
        <p:spPr>
          <a:xfrm>
            <a:off x="4926275" y="2047879"/>
            <a:ext cx="2591872" cy="255245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防中毒，防窒息；</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低头跑，遮口鼻；</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听指挥，莫惊慌；</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r>
              <a:rPr lang="en-US" altLang="zh-CN"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  </a:t>
            </a: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安全经，要记牢。</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endParaRPr lang="zh-CN"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algn="ctr">
              <a:lnSpc>
                <a:spcPct val="200000"/>
              </a:lnSpc>
              <a:buFont typeface="Wingdings" panose="05000000000000000000" pitchFamily="2" charset="2"/>
              <a:buChar char="u"/>
            </a:pPr>
            <a:endParaRPr lang="zh-CN" altLang="zh-CN" sz="135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l="33890" t="29722" r="37378" b="36111"/>
          <a:stretch>
            <a:fillRect/>
          </a:stretch>
        </p:blipFill>
        <p:spPr>
          <a:xfrm>
            <a:off x="7586679" y="3000375"/>
            <a:ext cx="1274108" cy="214312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3" grpId="0"/>
      <p:bldP spid="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328988" y="259046"/>
            <a:ext cx="2486024" cy="507831"/>
            <a:chOff x="4318000" y="428522"/>
            <a:chExt cx="3314699" cy="677108"/>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318000" y="452894"/>
              <a:ext cx="3314699" cy="597589"/>
            </a:xfrm>
            <a:prstGeom prst="rect">
              <a:avLst/>
            </a:prstGeom>
          </p:spPr>
        </p:pic>
        <p:sp>
          <p:nvSpPr>
            <p:cNvPr id="2" name="矩形 1"/>
            <p:cNvSpPr/>
            <p:nvPr/>
          </p:nvSpPr>
          <p:spPr>
            <a:xfrm>
              <a:off x="4816584" y="428522"/>
              <a:ext cx="2400658" cy="677108"/>
            </a:xfrm>
            <a:prstGeom prst="rect">
              <a:avLst/>
            </a:prstGeom>
          </p:spPr>
          <p:txBody>
            <a:bodyPr wrap="none">
              <a:spAutoFit/>
            </a:bodyPr>
            <a:lstStyle/>
            <a:p>
              <a:pPr algn="dist"/>
              <a:r>
                <a:rPr lang="zh-CN" altLang="en-US" sz="2700" b="1" kern="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rPr>
                <a:t>消防安全</a:t>
              </a:r>
              <a:endParaRPr lang="zh-CN" altLang="en-US" sz="2700" spc="450">
                <a:solidFill>
                  <a:srgbClr val="C00000"/>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grpSp>
      <p:sp>
        <p:nvSpPr>
          <p:cNvPr id="3" name="矩形 2"/>
          <p:cNvSpPr/>
          <p:nvPr/>
        </p:nvSpPr>
        <p:spPr>
          <a:xfrm>
            <a:off x="954309" y="1118045"/>
            <a:ext cx="4749358" cy="473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火场自救应注意的问题</a:t>
            </a:r>
            <a:r>
              <a:rPr lang="en-US" altLang="zh-CN"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a:t>
            </a:r>
            <a:endParaRPr lang="zh-CN" altLang="en-US" sz="2100" b="1">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
        <p:nvSpPr>
          <p:cNvPr id="7" name="矩形 4"/>
          <p:cNvSpPr>
            <a:spLocks noChangeArrowheads="1"/>
          </p:cNvSpPr>
          <p:nvPr/>
        </p:nvSpPr>
        <p:spPr bwMode="auto">
          <a:xfrm>
            <a:off x="1235403" y="1783495"/>
            <a:ext cx="6971712" cy="286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300355" indent="-300355" algn="just">
              <a:lnSpc>
                <a:spcPct val="200000"/>
              </a:lnSpc>
              <a:spcBef>
                <a:spcPct val="0"/>
              </a:spcBef>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在室内发现外部起火，开启房门前，应先触摸门板，如果发热或有烟气从门缝窜人时，不要贸然开门，应设法从其他出口逃脱。必须开门时，应缓慢开启，并在一侧利用门扇等物做好掩护，防止被烟气熏倒或被热气浪灼伤。</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gn="just">
              <a:lnSpc>
                <a:spcPct val="150000"/>
              </a:lnSpc>
              <a:spcBef>
                <a:spcPct val="0"/>
              </a:spcBef>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不要大声喊叫，防止吸入毒气。要记得用水或者饮料打湿衣服捂住口腔和鼻孔并且匍匐爬行或者尽量弯下腰走路，以减少有毒气体对人体的伤害。</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gn="just">
              <a:lnSpc>
                <a:spcPct val="150000"/>
              </a:lnSpc>
              <a:spcBef>
                <a:spcPct val="0"/>
              </a:spcBef>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呼救时，除大声呼喊外，还应挥动鲜艳醒目的物品，夜间还可以用手电筒等发光信号，或敲击金属物等，以引起救援人员的注意。</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a:p>
            <a:pPr marL="300355" indent="-300355" algn="just">
              <a:lnSpc>
                <a:spcPct val="150000"/>
              </a:lnSpc>
              <a:spcBef>
                <a:spcPct val="0"/>
              </a:spcBef>
              <a:buFont typeface="+mj-ea"/>
              <a:buAutoNum type="ea1JpnChsDbPeriod"/>
            </a:pPr>
            <a:r>
              <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rPr>
              <a:t>如果身上衣服着火，应迅速将衣服脱下，或撕下，或就地翻滚，把火压灭。</a:t>
            </a:r>
            <a:endParaRPr lang="zh-CN" altLang="en-US" sz="1350">
              <a:solidFill>
                <a:schemeClr val="accent1"/>
              </a:solidFill>
              <a:latin typeface="印品灵秀体" panose="02000000000000000000" pitchFamily="2" charset="-122"/>
              <a:ea typeface="印品灵秀体" panose="02000000000000000000" pitchFamily="2" charset="-122"/>
              <a:cs typeface="+mn-ea"/>
              <a:sym typeface="印品灵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grpId="0" nodeType="afterEffec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07198" y="120301"/>
            <a:ext cx="372411" cy="584778"/>
          </a:xfrm>
          <a:prstGeom prst="rect">
            <a:avLst/>
          </a:prstGeom>
        </p:spPr>
      </p:pic>
      <p:sp>
        <p:nvSpPr>
          <p:cNvPr id="56" name="文本占位符 3"/>
          <p:cNvSpPr txBox="1"/>
          <p:nvPr/>
        </p:nvSpPr>
        <p:spPr>
          <a:xfrm>
            <a:off x="1567743" y="174414"/>
            <a:ext cx="5284749" cy="476551"/>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zh-CN" altLang="en-US" sz="2400" dirty="0">
                <a:solidFill>
                  <a:srgbClr val="3568C1"/>
                </a:solidFill>
                <a:latin typeface="微软雅黑" panose="020B0503020204020204" pitchFamily="34" charset="-122"/>
                <a:ea typeface="微软雅黑" panose="020B0503020204020204" pitchFamily="34" charset="-122"/>
              </a:rPr>
              <a:t>灭火常识</a:t>
            </a:r>
            <a:endParaRPr lang="zh-CN" altLang="en-US" sz="2400" dirty="0">
              <a:solidFill>
                <a:srgbClr val="3568C1"/>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1107199" y="1195155"/>
            <a:ext cx="3057177" cy="453236"/>
            <a:chOff x="5927074" y="1967140"/>
            <a:chExt cx="3094881" cy="619680"/>
          </a:xfrm>
        </p:grpSpPr>
        <p:sp>
          <p:nvSpPr>
            <p:cNvPr id="19" name="圆角矩形 18"/>
            <p:cNvSpPr/>
            <p:nvPr/>
          </p:nvSpPr>
          <p:spPr>
            <a:xfrm>
              <a:off x="6054237" y="1969129"/>
              <a:ext cx="2967718" cy="617691"/>
            </a:xfrm>
            <a:prstGeom prst="roundRect">
              <a:avLst/>
            </a:prstGeom>
            <a:solidFill>
              <a:schemeClr val="bg1">
                <a:lumMod val="95000"/>
              </a:schemeClr>
            </a:solidFill>
            <a:ln w="57150">
              <a:solidFill>
                <a:schemeClr val="bg1">
                  <a:lumMod val="85000"/>
                </a:schemeClr>
              </a:solidFill>
            </a:ln>
            <a:effectLst>
              <a:outerShdw blurRad="190500" dist="190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lumMod val="65000"/>
                    <a:lumOff val="35000"/>
                  </a:schemeClr>
                </a:solidFill>
                <a:latin typeface="华康方圆体W7(P)" panose="040B0700000000000000" pitchFamily="82" charset="-122"/>
                <a:ea typeface="华康方圆体W7(P)" panose="040B0700000000000000" pitchFamily="82" charset="-122"/>
              </a:endParaRPr>
            </a:p>
          </p:txBody>
        </p:sp>
        <p:sp>
          <p:nvSpPr>
            <p:cNvPr id="20" name="矩形 19"/>
            <p:cNvSpPr/>
            <p:nvPr/>
          </p:nvSpPr>
          <p:spPr>
            <a:xfrm>
              <a:off x="5927074" y="1967140"/>
              <a:ext cx="2967718" cy="598893"/>
            </a:xfrm>
            <a:prstGeom prst="rect">
              <a:avLst/>
            </a:prstGeom>
            <a:effectLst/>
          </p:spPr>
          <p:txBody>
            <a:bodyPr wrap="square" lIns="128994" tIns="64498" rIns="128994" bIns="64498">
              <a:spAutoFit/>
            </a:bodyPr>
            <a:lstStyle/>
            <a:p>
              <a:pPr algn="ctr"/>
              <a:r>
                <a:rPr lang="zh-CN" altLang="en-US" sz="2000" b="1" dirty="0">
                  <a:solidFill>
                    <a:srgbClr val="3568C1"/>
                  </a:solidFill>
                  <a:latin typeface="微软雅黑" panose="020B0503020204020204" pitchFamily="34" charset="-122"/>
                  <a:ea typeface="微软雅黑" panose="020B0503020204020204" pitchFamily="34" charset="-122"/>
                </a:rPr>
                <a:t>灭火常识</a:t>
              </a:r>
              <a:endParaRPr lang="zh-CN" altLang="en-US" sz="2000" b="1" dirty="0">
                <a:solidFill>
                  <a:srgbClr val="3568C1"/>
                </a:solidFill>
                <a:latin typeface="微软雅黑" panose="020B0503020204020204" pitchFamily="34" charset="-122"/>
                <a:ea typeface="微软雅黑" panose="020B0503020204020204" pitchFamily="34" charset="-122"/>
              </a:endParaRPr>
            </a:p>
          </p:txBody>
        </p:sp>
      </p:grpSp>
      <p:sp>
        <p:nvSpPr>
          <p:cNvPr id="21" name="矩形 20"/>
          <p:cNvSpPr/>
          <p:nvPr/>
        </p:nvSpPr>
        <p:spPr>
          <a:xfrm>
            <a:off x="1107198" y="2056015"/>
            <a:ext cx="7386562" cy="1275670"/>
          </a:xfrm>
          <a:prstGeom prst="rect">
            <a:avLst/>
          </a:prstGeom>
        </p:spPr>
        <p:txBody>
          <a:bodyPr wrap="square">
            <a:spAutoFit/>
          </a:bodyPr>
          <a:lstStyle/>
          <a:p>
            <a:pPr marL="285750" indent="-285750">
              <a:lnSpc>
                <a:spcPct val="150000"/>
              </a:lnSpc>
              <a:buFont typeface="Wingdings" panose="05000000000000000000" pitchFamily="2" charset="2"/>
              <a:buChar char="u"/>
            </a:pPr>
            <a:r>
              <a:rPr lang="en-US" altLang="zh-CN" sz="1050" dirty="0">
                <a:latin typeface="微软雅黑" panose="020B0503020204020204" pitchFamily="34" charset="-122"/>
                <a:ea typeface="微软雅黑" panose="020B0503020204020204" pitchFamily="34" charset="-122"/>
              </a:rPr>
              <a:t>1</a:t>
            </a:r>
            <a:r>
              <a:rPr lang="zh-CN" altLang="en-US" sz="1050" dirty="0">
                <a:latin typeface="微软雅黑" panose="020B0503020204020204" pitchFamily="34" charset="-122"/>
                <a:ea typeface="微软雅黑" panose="020B0503020204020204" pitchFamily="34" charset="-122"/>
              </a:rPr>
              <a:t>、发现火灾迅速拨打火警电话</a:t>
            </a:r>
            <a:r>
              <a:rPr lang="en-US" altLang="zh-CN" sz="1050" dirty="0">
                <a:latin typeface="微软雅黑" panose="020B0503020204020204" pitchFamily="34" charset="-122"/>
                <a:ea typeface="微软雅黑" panose="020B0503020204020204" pitchFamily="34" charset="-122"/>
              </a:rPr>
              <a:t>119</a:t>
            </a:r>
            <a:r>
              <a:rPr lang="zh-CN" altLang="en-US" sz="1050" dirty="0">
                <a:latin typeface="微软雅黑" panose="020B0503020204020204" pitchFamily="34" charset="-122"/>
                <a:ea typeface="微软雅黑" panose="020B0503020204020204" pitchFamily="34" charset="-122"/>
              </a:rPr>
              <a:t>。报警时要讲清详细地址、起火部位、着火物质、火势大小、报警人姓名及电话号码，并派人到路口迎候消防车。</a:t>
            </a:r>
            <a:endParaRPr lang="zh-CN" altLang="en-US" sz="105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u"/>
            </a:pPr>
            <a:r>
              <a:rPr lang="en-US" altLang="zh-CN" sz="1050" dirty="0">
                <a:latin typeface="微软雅黑" panose="020B0503020204020204" pitchFamily="34" charset="-122"/>
                <a:ea typeface="微软雅黑" panose="020B0503020204020204" pitchFamily="34" charset="-122"/>
              </a:rPr>
              <a:t>2</a:t>
            </a:r>
            <a:r>
              <a:rPr lang="zh-CN" altLang="en-US" sz="1050" dirty="0">
                <a:latin typeface="微软雅黑" panose="020B0503020204020204" pitchFamily="34" charset="-122"/>
                <a:ea typeface="微软雅黑" panose="020B0503020204020204" pitchFamily="34" charset="-122"/>
              </a:rPr>
              <a:t>、燃气罐着火，要用浸湿的被褥、衣物等捂盖灭火，并迅速关闭阀门。</a:t>
            </a:r>
            <a:endParaRPr lang="zh-CN" altLang="en-US" sz="105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u"/>
            </a:pPr>
            <a:r>
              <a:rPr lang="en-US" altLang="zh-CN" sz="1050" dirty="0">
                <a:latin typeface="微软雅黑" panose="020B0503020204020204" pitchFamily="34" charset="-122"/>
                <a:ea typeface="微软雅黑" panose="020B0503020204020204" pitchFamily="34" charset="-122"/>
              </a:rPr>
              <a:t>3</a:t>
            </a:r>
            <a:r>
              <a:rPr lang="zh-CN" altLang="en-US" sz="1050" dirty="0">
                <a:latin typeface="微软雅黑" panose="020B0503020204020204" pitchFamily="34" charset="-122"/>
                <a:ea typeface="微软雅黑" panose="020B0503020204020204" pitchFamily="34" charset="-122"/>
              </a:rPr>
              <a:t>、家用电器或线路着火，要先切断电源，再用干粉或气体灭火器灭火，不可直接泼水灭火，以防触电或电器爆炸伤人。</a:t>
            </a:r>
            <a:endParaRPr lang="zh-CN" altLang="en-US" sz="105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u"/>
            </a:pPr>
            <a:r>
              <a:rPr lang="en-US" altLang="zh-CN" sz="1050" dirty="0">
                <a:latin typeface="微软雅黑" panose="020B0503020204020204" pitchFamily="34" charset="-122"/>
                <a:ea typeface="微软雅黑" panose="020B0503020204020204" pitchFamily="34" charset="-122"/>
              </a:rPr>
              <a:t>4</a:t>
            </a:r>
            <a:r>
              <a:rPr lang="zh-CN" altLang="en-US" sz="1050" dirty="0">
                <a:latin typeface="微软雅黑" panose="020B0503020204020204" pitchFamily="34" charset="-122"/>
                <a:ea typeface="微软雅黑" panose="020B0503020204020204" pitchFamily="34" charset="-122"/>
              </a:rPr>
              <a:t>、救火时不要贸然开门窗，以免空气对流，加速火势蔓延。</a:t>
            </a:r>
            <a:endParaRPr lang="zh-CN" altLang="en-US" sz="105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3705" y="2693850"/>
            <a:ext cx="4250055" cy="3035264"/>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56"/>
                                        </p:tgtEl>
                                        <p:attrNameLst>
                                          <p:attrName>style.visibility</p:attrName>
                                        </p:attrNameLst>
                                      </p:cBhvr>
                                      <p:to>
                                        <p:strVal val="visible"/>
                                      </p:to>
                                    </p:set>
                                    <p:anim calcmode="lin" valueType="num">
                                      <p:cBhvr>
                                        <p:cTn id="13" dur="500" fill="hold"/>
                                        <p:tgtEl>
                                          <p:spTgt spid="56"/>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56"/>
                                        </p:tgtEl>
                                        <p:attrNameLst>
                                          <p:attrName>ppt_y</p:attrName>
                                        </p:attrNameLst>
                                      </p:cBhvr>
                                      <p:tavLst>
                                        <p:tav tm="0">
                                          <p:val>
                                            <p:strVal val="#ppt_y"/>
                                          </p:val>
                                        </p:tav>
                                        <p:tav tm="100000">
                                          <p:val>
                                            <p:strVal val="#ppt_y"/>
                                          </p:val>
                                        </p:tav>
                                      </p:tavLst>
                                    </p:anim>
                                    <p:anim calcmode="lin" valueType="num">
                                      <p:cBhvr>
                                        <p:cTn id="15" dur="500" fill="hold"/>
                                        <p:tgtEl>
                                          <p:spTgt spid="56"/>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56"/>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56"/>
                                        </p:tgtEl>
                                      </p:cBhvr>
                                    </p:animEffect>
                                  </p:childTnLst>
                                </p:cTn>
                              </p:par>
                            </p:childTnLst>
                          </p:cTn>
                        </p:par>
                        <p:par>
                          <p:cTn id="18" fill="hold">
                            <p:stCondLst>
                              <p:cond delay="1649"/>
                            </p:stCondLst>
                            <p:childTnLst>
                              <p:par>
                                <p:cTn id="19" presetID="53" presetClass="entr" presetSubtype="16"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par>
                          <p:cTn id="24" fill="hold">
                            <p:stCondLst>
                              <p:cond delay="2149"/>
                            </p:stCondLst>
                            <p:childTnLst>
                              <p:par>
                                <p:cTn id="25" presetID="22" presetClass="entr" presetSubtype="1"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1000"/>
                                        <p:tgtEl>
                                          <p:spTgt spid="21"/>
                                        </p:tgtEl>
                                      </p:cBhvr>
                                    </p:animEffect>
                                  </p:childTnLst>
                                </p:cTn>
                              </p:par>
                            </p:childTnLst>
                          </p:cTn>
                        </p:par>
                        <p:par>
                          <p:cTn id="28" fill="hold">
                            <p:stCondLst>
                              <p:cond delay="3149"/>
                            </p:stCondLst>
                            <p:childTnLst>
                              <p:par>
                                <p:cTn id="29" presetID="22" presetClass="entr" presetSubtype="2"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right)">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31" name="图片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pic>
        <p:nvPicPr>
          <p:cNvPr id="9" name="PA_图片 8"/>
          <p:cNvPicPr>
            <a:picLocks noChangeAspect="1"/>
          </p:cNvPicPr>
          <p:nvPr>
            <p:custDataLst>
              <p:tags r:id="rId8"/>
            </p:custDataLst>
          </p:nvPr>
        </p:nvPicPr>
        <p:blipFill rotWithShape="1">
          <a:blip r:embed="rId9">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0">
            <a:extLst>
              <a:ext uri="{28A0092B-C50C-407E-A947-70E740481C1C}">
                <a14:useLocalDpi xmlns:a14="http://schemas.microsoft.com/office/drawing/2010/main" val="0"/>
              </a:ext>
            </a:extLst>
          </a:blip>
          <a:srcRect l="31747" r="41386" b="14344"/>
          <a:stretch>
            <a:fillRect/>
          </a:stretch>
        </p:blipFill>
        <p:spPr>
          <a:xfrm flipH="1">
            <a:off x="7884929" y="2599523"/>
            <a:ext cx="826433" cy="1881673"/>
          </a:xfrm>
          <a:prstGeom prst="rect">
            <a:avLst/>
          </a:prstGeom>
        </p:spPr>
      </p:pic>
      <p:pic>
        <p:nvPicPr>
          <p:cNvPr id="10" name="图片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2">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01713" y="178409"/>
            <a:ext cx="3042956" cy="1192839"/>
          </a:xfrm>
          <a:prstGeom prst="rect">
            <a:avLst/>
          </a:prstGeom>
        </p:spPr>
      </p:pic>
      <p:sp>
        <p:nvSpPr>
          <p:cNvPr id="30" name="椭圆 29"/>
          <p:cNvSpPr/>
          <p:nvPr/>
        </p:nvSpPr>
        <p:spPr>
          <a:xfrm>
            <a:off x="4091636" y="848201"/>
            <a:ext cx="945140" cy="81452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
        <p:nvSpPr>
          <p:cNvPr id="32" name="矩形 31"/>
          <p:cNvSpPr/>
          <p:nvPr/>
        </p:nvSpPr>
        <p:spPr>
          <a:xfrm>
            <a:off x="4163875" y="896609"/>
            <a:ext cx="816249"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rPr>
              <a:t>05</a:t>
            </a:r>
            <a:endParaRPr kumimoji="0" lang="zh-CN" altLang="en-US" sz="4000" b="1" i="0" u="none" strike="noStrike" kern="1200" cap="none" spc="0" normalizeH="0" baseline="0" noProof="0" dirty="0">
              <a:ln>
                <a:noFill/>
              </a:ln>
              <a:solidFill>
                <a:prstClr val="black"/>
              </a:solidFill>
              <a:effectLst/>
              <a:uLnTx/>
              <a:uFillTx/>
              <a:latin typeface="字体视界-单纯体" panose="02010601030101010101" pitchFamily="2" charset="-122"/>
              <a:ea typeface="字体视界-单纯体" panose="02010601030101010101" pitchFamily="2" charset="-122"/>
              <a:cs typeface="+mn-cs"/>
            </a:endParaRPr>
          </a:p>
        </p:txBody>
      </p:sp>
      <p:sp>
        <p:nvSpPr>
          <p:cNvPr id="34" name="矩形: 圆角 33"/>
          <p:cNvSpPr/>
          <p:nvPr/>
        </p:nvSpPr>
        <p:spPr>
          <a:xfrm>
            <a:off x="2756260" y="2060602"/>
            <a:ext cx="3901440" cy="85082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800" b="0" i="0" u="none" strike="noStrike" kern="1200" cap="none" spc="0" normalizeH="0" baseline="0" noProof="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
        <p:nvSpPr>
          <p:cNvPr id="37" name="文本框 36"/>
          <p:cNvSpPr txBox="1"/>
          <p:nvPr/>
        </p:nvSpPr>
        <p:spPr>
          <a:xfrm>
            <a:off x="3034779" y="2124351"/>
            <a:ext cx="3240696"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rPr>
              <a:t>上网安全</a:t>
            </a:r>
            <a:endParaRPr kumimoji="0" lang="en-US" altLang="zh-CN" sz="44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down)">
                                      <p:cBhvr>
                                        <p:cTn id="33" dur="500"/>
                                        <p:tgtEl>
                                          <p:spTgt spid="38"/>
                                        </p:tgtEl>
                                      </p:cBhvr>
                                    </p:animEffect>
                                  </p:childTnLst>
                                </p:cTn>
                              </p:par>
                            </p:childTnLst>
                          </p:cTn>
                        </p:par>
                        <p:par>
                          <p:cTn id="34" fill="hold">
                            <p:stCondLst>
                              <p:cond delay="3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par>
                          <p:cTn id="42" fill="hold">
                            <p:stCondLst>
                              <p:cond delay="4500"/>
                            </p:stCondLst>
                            <p:childTnLst>
                              <p:par>
                                <p:cTn id="43" presetID="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ID="2" presetClass="entr" presetSubtype="2"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1+#ppt_w/2"/>
                                          </p:val>
                                        </p:tav>
                                        <p:tav tm="100000">
                                          <p:val>
                                            <p:strVal val="#ppt_x"/>
                                          </p:val>
                                        </p:tav>
                                      </p:tavLst>
                                    </p:anim>
                                    <p:anim calcmode="lin" valueType="num">
                                      <p:cBhvr additive="base">
                                        <p:cTn id="51" dur="500" fill="hold"/>
                                        <p:tgtEl>
                                          <p:spTgt spid="17"/>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ID="22" presetClass="entr" presetSubtype="4"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par>
                          <p:cTn id="56" fill="hold">
                            <p:stCondLst>
                              <p:cond delay="60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par>
                          <p:cTn id="60" fill="hold">
                            <p:stCondLst>
                              <p:cond delay="6500"/>
                            </p:stCondLst>
                            <p:childTnLst>
                              <p:par>
                                <p:cTn id="61" presetID="22" presetClass="entr" presetSubtype="4"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500"/>
                                        <p:tgtEl>
                                          <p:spTgt spid="29"/>
                                        </p:tgtEl>
                                      </p:cBhvr>
                                    </p:animEffect>
                                  </p:childTnLst>
                                </p:cTn>
                              </p:par>
                            </p:childTnLst>
                          </p:cTn>
                        </p:par>
                        <p:par>
                          <p:cTn id="64" fill="hold">
                            <p:stCondLst>
                              <p:cond delay="7000"/>
                            </p:stCondLst>
                            <p:childTnLst>
                              <p:par>
                                <p:cTn id="65" presetID="22" presetClass="entr" presetSubtype="4" fill="hold"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500"/>
                                        <p:tgtEl>
                                          <p:spTgt spid="13"/>
                                        </p:tgtEl>
                                      </p:cBhvr>
                                    </p:animEffect>
                                  </p:childTnLst>
                                </p:cTn>
                              </p:par>
                              <p:par>
                                <p:cTn id="68" presetID="2" presetClass="entr" presetSubtype="4"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ppt_x"/>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childTnLst>
                          </p:cTn>
                        </p:par>
                        <p:par>
                          <p:cTn id="76" fill="hold">
                            <p:stCondLst>
                              <p:cond delay="7500"/>
                            </p:stCondLst>
                            <p:childTnLst>
                              <p:par>
                                <p:cTn id="77" presetID="2" presetClass="entr" presetSubtype="4"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additive="base">
                                        <p:cTn id="83" dur="500" fill="hold"/>
                                        <p:tgtEl>
                                          <p:spTgt spid="37"/>
                                        </p:tgtEl>
                                        <p:attrNameLst>
                                          <p:attrName>ppt_x</p:attrName>
                                        </p:attrNameLst>
                                      </p:cBhvr>
                                      <p:tavLst>
                                        <p:tav tm="0">
                                          <p:val>
                                            <p:strVal val="#ppt_x"/>
                                          </p:val>
                                        </p:tav>
                                        <p:tav tm="100000">
                                          <p:val>
                                            <p:strVal val="#ppt_x"/>
                                          </p:val>
                                        </p:tav>
                                      </p:tavLst>
                                    </p:anim>
                                    <p:anim calcmode="lin" valueType="num">
                                      <p:cBhvr additive="base">
                                        <p:cTn id="8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4" grpId="0" animBg="1"/>
      <p:bldP spid="3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453304" y="2805068"/>
            <a:ext cx="473206" cy="307777"/>
          </a:xfrm>
          <a:prstGeom prst="rect">
            <a:avLst/>
          </a:prstGeom>
        </p:spPr>
        <p:txBody>
          <a:bodyPr wrap="none">
            <a:spAutoFit/>
          </a:bodyPr>
          <a:lstStyle>
            <a:lvl1pPr marL="285750" indent="-285750">
              <a:defRPr kumimoji="1">
                <a:solidFill>
                  <a:schemeClr val="tx1"/>
                </a:solidFill>
                <a:latin typeface="Agency FB" panose="020B0503020202020204" pitchFamily="34" charset="0"/>
                <a:ea typeface="造字工房悦黑（非商用）常规体" charset="-122"/>
              </a:defRPr>
            </a:lvl1pPr>
            <a:lvl2pPr marL="742950" indent="-285750">
              <a:defRPr kumimoji="1">
                <a:solidFill>
                  <a:schemeClr val="tx1"/>
                </a:solidFill>
                <a:latin typeface="Agency FB" panose="020B0503020202020204" pitchFamily="34" charset="0"/>
                <a:ea typeface="造字工房悦黑（非商用）常规体" charset="-122"/>
              </a:defRPr>
            </a:lvl2pPr>
            <a:lvl3pPr marL="1143000" indent="-228600">
              <a:defRPr kumimoji="1">
                <a:solidFill>
                  <a:schemeClr val="tx1"/>
                </a:solidFill>
                <a:latin typeface="Agency FB" panose="020B0503020202020204" pitchFamily="34" charset="0"/>
                <a:ea typeface="造字工房悦黑（非商用）常规体" charset="-122"/>
              </a:defRPr>
            </a:lvl3pPr>
            <a:lvl4pPr marL="1600200" indent="-228600">
              <a:defRPr kumimoji="1">
                <a:solidFill>
                  <a:schemeClr val="tx1"/>
                </a:solidFill>
                <a:latin typeface="Agency FB" panose="020B0503020202020204" pitchFamily="34" charset="0"/>
                <a:ea typeface="造字工房悦黑（非商用）常规体" charset="-122"/>
              </a:defRPr>
            </a:lvl4pPr>
            <a:lvl5pPr marL="2057400" indent="-228600">
              <a:defRPr kumimoji="1">
                <a:solidFill>
                  <a:schemeClr val="tx1"/>
                </a:solidFill>
                <a:latin typeface="Agency FB" panose="020B0503020202020204" pitchFamily="34" charset="0"/>
                <a:ea typeface="造字工房悦黑（非商用）常规体" charset="-122"/>
              </a:defRPr>
            </a:lvl5pPr>
            <a:lvl6pPr marL="25146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6pPr>
            <a:lvl7pPr marL="29718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7pPr>
            <a:lvl8pPr marL="34290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8pPr>
            <a:lvl9pPr marL="38862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9pPr>
          </a:lstStyle>
          <a:p>
            <a:pPr>
              <a:buFont typeface="Wingdings" panose="05000000000000000000" pitchFamily="2" charset="2"/>
              <a:buChar char="l"/>
            </a:pPr>
            <a:endParaRPr kumimoji="0" lang="zh-CN" altLang="en-US" sz="1400" dirty="0">
              <a:solidFill>
                <a:schemeClr val="accent1"/>
              </a:solidFill>
              <a:latin typeface="微软雅黑" panose="020B0503020204020204" pitchFamily="34" charset="-122"/>
              <a:ea typeface="微软雅黑" panose="020B0503020204020204" pitchFamily="34" charset="-122"/>
            </a:endParaRPr>
          </a:p>
        </p:txBody>
      </p:sp>
      <p:sp>
        <p:nvSpPr>
          <p:cNvPr id="10" name="TextBox 13"/>
          <p:cNvSpPr txBox="1"/>
          <p:nvPr/>
        </p:nvSpPr>
        <p:spPr>
          <a:xfrm>
            <a:off x="1170725" y="1733550"/>
            <a:ext cx="1496275" cy="1938992"/>
          </a:xfrm>
          <a:prstGeom prst="rect">
            <a:avLst/>
          </a:prstGeom>
          <a:noFill/>
        </p:spPr>
        <p:txBody>
          <a:bodyPr wrap="square" lIns="0" tIns="0" rIns="0" bIns="0" rtlCol="0" anchor="t" anchorCtr="0">
            <a:spAutoFit/>
          </a:bodyPr>
          <a:lstStyle/>
          <a:p>
            <a:pPr defTabSz="1216660">
              <a:spcBef>
                <a:spcPct val="20000"/>
              </a:spcBef>
              <a:defRPr/>
            </a:pPr>
            <a:r>
              <a:rPr lang="en-US" altLang="zh-CN"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1</a:t>
            </a: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、在网上，不要透露能确定身份的信息，包括：家庭地址、学校名称、家庭电话号码、父母职业、家庭经济状况等信息。同时，不向网上发送自己的照片。</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TextBox 13"/>
          <p:cNvSpPr txBox="1"/>
          <p:nvPr/>
        </p:nvSpPr>
        <p:spPr>
          <a:xfrm>
            <a:off x="3136201" y="1733550"/>
            <a:ext cx="1283400" cy="2154436"/>
          </a:xfrm>
          <a:prstGeom prst="rect">
            <a:avLst/>
          </a:prstGeom>
          <a:noFill/>
        </p:spPr>
        <p:txBody>
          <a:bodyPr wrap="square" lIns="0" tIns="0" rIns="0" bIns="0" rtlCol="0" anchor="t" anchorCtr="0">
            <a:spAutoFit/>
          </a:bodyPr>
          <a:lstStyle/>
          <a:p>
            <a:pPr defTabSz="1216660">
              <a:spcBef>
                <a:spcPct val="20000"/>
              </a:spcBef>
              <a:defRPr/>
            </a:pPr>
            <a:r>
              <a:rPr lang="en-US" altLang="zh-CN"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2</a:t>
            </a: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、不要轻信网上朋友的信息资料，不要自己单独与网上认识的朋友会面。如果认为非常有必要会面，则到公共场所，并且一定要由父母或其他家人陪同。</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13"/>
          <p:cNvSpPr txBox="1"/>
          <p:nvPr/>
        </p:nvSpPr>
        <p:spPr>
          <a:xfrm>
            <a:off x="4953000" y="1733550"/>
            <a:ext cx="1222925" cy="861774"/>
          </a:xfrm>
          <a:prstGeom prst="rect">
            <a:avLst/>
          </a:prstGeom>
          <a:noFill/>
        </p:spPr>
        <p:txBody>
          <a:bodyPr wrap="square" lIns="0" tIns="0" rIns="0" bIns="0" rtlCol="0" anchor="t" anchorCtr="0">
            <a:spAutoFit/>
          </a:bodyPr>
          <a:lstStyle/>
          <a:p>
            <a:pPr defTabSz="1216660">
              <a:spcBef>
                <a:spcPct val="20000"/>
              </a:spcBef>
              <a:defRPr/>
            </a:pPr>
            <a:r>
              <a:rPr lang="en-US" altLang="zh-CN"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3</a:t>
            </a: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、经常与父母沟通，让他们了解自己在网上的动态。</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TextBox 13"/>
          <p:cNvSpPr txBox="1"/>
          <p:nvPr/>
        </p:nvSpPr>
        <p:spPr>
          <a:xfrm>
            <a:off x="6858001" y="1733550"/>
            <a:ext cx="1219200" cy="1938992"/>
          </a:xfrm>
          <a:prstGeom prst="rect">
            <a:avLst/>
          </a:prstGeom>
          <a:noFill/>
        </p:spPr>
        <p:txBody>
          <a:bodyPr wrap="square" lIns="0" tIns="0" rIns="0" bIns="0" rtlCol="0" anchor="t" anchorCtr="0">
            <a:spAutoFit/>
          </a:bodyPr>
          <a:lstStyle/>
          <a:p>
            <a:pPr defTabSz="1216660">
              <a:spcBef>
                <a:spcPct val="20000"/>
              </a:spcBef>
              <a:defRPr/>
            </a:pPr>
            <a:r>
              <a:rPr lang="en-US" altLang="zh-CN"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4</a:t>
            </a: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、暑假期间，控制好上网时间，拒绝通宵上网，不要通宵玩游戏。长时间玩电脑，不但损害视力，而且容易产生心理疾病。</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Rounded Rectangle 31"/>
          <p:cNvSpPr/>
          <p:nvPr/>
        </p:nvSpPr>
        <p:spPr>
          <a:xfrm>
            <a:off x="1095375" y="1543050"/>
            <a:ext cx="1647825" cy="2400300"/>
          </a:xfrm>
          <a:prstGeom prst="roundRect">
            <a:avLst>
              <a:gd name="adj" fmla="val 4167"/>
            </a:avLst>
          </a:prstGeom>
          <a:no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a:ea typeface="微软雅黑" panose="020B0503020204020204" pitchFamily="34" charset="-122"/>
              <a:cs typeface="+mn-ea"/>
              <a:sym typeface="Arial" panose="020B0604020202020204"/>
            </a:endParaRPr>
          </a:p>
        </p:txBody>
      </p:sp>
      <p:sp>
        <p:nvSpPr>
          <p:cNvPr id="15" name="Rounded Rectangle 4"/>
          <p:cNvSpPr/>
          <p:nvPr/>
        </p:nvSpPr>
        <p:spPr>
          <a:xfrm>
            <a:off x="2924175" y="1543050"/>
            <a:ext cx="1647825" cy="2362200"/>
          </a:xfrm>
          <a:prstGeom prst="roundRect">
            <a:avLst>
              <a:gd name="adj" fmla="val 4167"/>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a:ea typeface="微软雅黑" panose="020B0503020204020204" pitchFamily="34" charset="-122"/>
              <a:cs typeface="+mn-ea"/>
              <a:sym typeface="Arial" panose="020B0604020202020204"/>
            </a:endParaRPr>
          </a:p>
        </p:txBody>
      </p:sp>
      <p:sp>
        <p:nvSpPr>
          <p:cNvPr id="16" name="Rounded Rectangle 32"/>
          <p:cNvSpPr/>
          <p:nvPr/>
        </p:nvSpPr>
        <p:spPr>
          <a:xfrm>
            <a:off x="4724401" y="1543050"/>
            <a:ext cx="1676400" cy="2400300"/>
          </a:xfrm>
          <a:prstGeom prst="roundRect">
            <a:avLst>
              <a:gd name="adj" fmla="val 4167"/>
            </a:avLst>
          </a:prstGeom>
          <a:no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a:ea typeface="微软雅黑" panose="020B0503020204020204" pitchFamily="34" charset="-122"/>
              <a:cs typeface="+mn-ea"/>
              <a:sym typeface="Arial" panose="020B0604020202020204"/>
            </a:endParaRPr>
          </a:p>
        </p:txBody>
      </p:sp>
      <p:sp>
        <p:nvSpPr>
          <p:cNvPr id="17" name="Rounded Rectangle 6"/>
          <p:cNvSpPr/>
          <p:nvPr/>
        </p:nvSpPr>
        <p:spPr>
          <a:xfrm>
            <a:off x="6629400" y="1543050"/>
            <a:ext cx="1647825" cy="2400300"/>
          </a:xfrm>
          <a:prstGeom prst="roundRect">
            <a:avLst>
              <a:gd name="adj" fmla="val 4167"/>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a:ea typeface="微软雅黑" panose="020B0503020204020204" pitchFamily="34" charset="-122"/>
              <a:cs typeface="+mn-ea"/>
              <a:sym typeface="Arial" panose="020B0604020202020204"/>
            </a:endParaRPr>
          </a:p>
        </p:txBody>
      </p:sp>
      <p:sp>
        <p:nvSpPr>
          <p:cNvPr id="2" name="矩形 1"/>
          <p:cNvSpPr/>
          <p:nvPr/>
        </p:nvSpPr>
        <p:spPr>
          <a:xfrm>
            <a:off x="1095375" y="293639"/>
            <a:ext cx="4698722" cy="769441"/>
          </a:xfrm>
          <a:prstGeom prst="rect">
            <a:avLst/>
          </a:prstGeom>
          <a:noFill/>
        </p:spPr>
        <p:txBody>
          <a:bodyPr wrap="none" lIns="91440" tIns="45720" rIns="91440" bIns="45720">
            <a:spAutoFit/>
          </a:bodyPr>
          <a:lstStyle/>
          <a:p>
            <a:pPr algn="ctr"/>
            <a:r>
              <a:rPr lang="zh-CN" altLang="en-US" sz="4400" b="1" cap="none" spc="0" dirty="0">
                <a:ln w="22225">
                  <a:solidFill>
                    <a:schemeClr val="accent2"/>
                  </a:solidFill>
                  <a:prstDash val="solid"/>
                </a:ln>
                <a:solidFill>
                  <a:schemeClr val="accent2">
                    <a:lumMod val="40000"/>
                    <a:lumOff val="60000"/>
                  </a:schemeClr>
                </a:solidFill>
                <a:effectLst>
                  <a:glow rad="63500">
                    <a:schemeClr val="accent4">
                      <a:satMod val="175000"/>
                      <a:alpha val="40000"/>
                    </a:schemeClr>
                  </a:glow>
                </a:effectLst>
              </a:rPr>
              <a:t>假期</a:t>
            </a:r>
            <a:r>
              <a:rPr lang="zh-CN" altLang="en-US" sz="4400" b="1" dirty="0">
                <a:ln w="22225">
                  <a:solidFill>
                    <a:schemeClr val="accent2"/>
                  </a:solidFill>
                  <a:prstDash val="solid"/>
                </a:ln>
                <a:solidFill>
                  <a:schemeClr val="accent2">
                    <a:lumMod val="40000"/>
                    <a:lumOff val="60000"/>
                  </a:schemeClr>
                </a:solidFill>
                <a:effectLst>
                  <a:glow rad="63500">
                    <a:schemeClr val="accent4">
                      <a:satMod val="175000"/>
                      <a:alpha val="40000"/>
                    </a:schemeClr>
                  </a:glow>
                </a:effectLst>
              </a:rPr>
              <a:t>安全</a:t>
            </a:r>
            <a:r>
              <a:rPr lang="zh-CN" altLang="en-US" sz="4400" b="1" cap="none" spc="0" dirty="0">
                <a:ln w="22225">
                  <a:solidFill>
                    <a:schemeClr val="accent2"/>
                  </a:solidFill>
                  <a:prstDash val="solid"/>
                </a:ln>
                <a:solidFill>
                  <a:schemeClr val="accent2">
                    <a:lumMod val="40000"/>
                    <a:lumOff val="60000"/>
                  </a:schemeClr>
                </a:solidFill>
                <a:effectLst>
                  <a:glow rad="63500">
                    <a:schemeClr val="accent4">
                      <a:satMod val="175000"/>
                      <a:alpha val="40000"/>
                    </a:schemeClr>
                  </a:glow>
                </a:effectLst>
              </a:rPr>
              <a:t>上网提示</a:t>
            </a:r>
            <a:endParaRPr lang="zh-CN" altLang="en-US" sz="4400" b="1" cap="none" spc="0" dirty="0">
              <a:ln w="22225">
                <a:solidFill>
                  <a:schemeClr val="accent2"/>
                </a:solidFill>
                <a:prstDash val="solid"/>
              </a:ln>
              <a:solidFill>
                <a:schemeClr val="accent2">
                  <a:lumMod val="40000"/>
                  <a:lumOff val="60000"/>
                </a:schemeClr>
              </a:solidFill>
              <a:effectLst>
                <a:glow rad="63500">
                  <a:schemeClr val="accent4">
                    <a:satMod val="175000"/>
                    <a:alpha val="40000"/>
                  </a:schemeClr>
                </a:glow>
              </a:effectLs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nodePh="1">
                                  <p:stCondLst>
                                    <p:cond delay="85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31" name="图片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pic>
        <p:nvPicPr>
          <p:cNvPr id="9" name="PA_图片 8"/>
          <p:cNvPicPr>
            <a:picLocks noChangeAspect="1"/>
          </p:cNvPicPr>
          <p:nvPr>
            <p:custDataLst>
              <p:tags r:id="rId8"/>
            </p:custDataLst>
          </p:nvPr>
        </p:nvPicPr>
        <p:blipFill rotWithShape="1">
          <a:blip r:embed="rId9">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0">
            <a:extLst>
              <a:ext uri="{28A0092B-C50C-407E-A947-70E740481C1C}">
                <a14:useLocalDpi xmlns:a14="http://schemas.microsoft.com/office/drawing/2010/main" val="0"/>
              </a:ext>
            </a:extLst>
          </a:blip>
          <a:srcRect l="31747" r="41386" b="14344"/>
          <a:stretch>
            <a:fillRect/>
          </a:stretch>
        </p:blipFill>
        <p:spPr>
          <a:xfrm flipH="1">
            <a:off x="7884929" y="2599523"/>
            <a:ext cx="826433" cy="1881673"/>
          </a:xfrm>
          <a:prstGeom prst="rect">
            <a:avLst/>
          </a:prstGeom>
        </p:spPr>
      </p:pic>
      <p:pic>
        <p:nvPicPr>
          <p:cNvPr id="10" name="图片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2">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30" name="椭圆 29"/>
          <p:cNvSpPr/>
          <p:nvPr/>
        </p:nvSpPr>
        <p:spPr>
          <a:xfrm>
            <a:off x="4091636" y="848201"/>
            <a:ext cx="945140" cy="81452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
        <p:nvSpPr>
          <p:cNvPr id="32" name="矩形 31"/>
          <p:cNvSpPr/>
          <p:nvPr/>
        </p:nvSpPr>
        <p:spPr>
          <a:xfrm>
            <a:off x="4131340" y="901520"/>
            <a:ext cx="816249"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rPr>
              <a:t>06</a:t>
            </a:r>
            <a:endParaRPr kumimoji="0" lang="zh-CN" altLang="en-US" sz="4000" b="1" i="0" u="none" strike="noStrike" kern="1200" cap="none" spc="0" normalizeH="0" baseline="0" noProof="0" dirty="0">
              <a:ln>
                <a:noFill/>
              </a:ln>
              <a:solidFill>
                <a:prstClr val="black"/>
              </a:solidFill>
              <a:effectLst/>
              <a:uLnTx/>
              <a:uFillTx/>
              <a:latin typeface="字体视界-单纯体" panose="02010601030101010101" pitchFamily="2" charset="-122"/>
              <a:ea typeface="字体视界-单纯体" panose="02010601030101010101" pitchFamily="2" charset="-122"/>
              <a:cs typeface="+mn-cs"/>
            </a:endParaRPr>
          </a:p>
        </p:txBody>
      </p:sp>
      <p:sp>
        <p:nvSpPr>
          <p:cNvPr id="34" name="矩形: 圆角 33"/>
          <p:cNvSpPr/>
          <p:nvPr/>
        </p:nvSpPr>
        <p:spPr>
          <a:xfrm>
            <a:off x="2756260" y="2060602"/>
            <a:ext cx="3901440" cy="85082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800" b="0" i="0" u="none" strike="noStrike" kern="1200" cap="none" spc="0" normalizeH="0" baseline="0" noProof="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
        <p:nvSpPr>
          <p:cNvPr id="37" name="文本框 36"/>
          <p:cNvSpPr txBox="1"/>
          <p:nvPr/>
        </p:nvSpPr>
        <p:spPr>
          <a:xfrm>
            <a:off x="3034779" y="2124351"/>
            <a:ext cx="3240696"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rPr>
              <a:t>饮食安全</a:t>
            </a:r>
            <a:endParaRPr kumimoji="0" lang="en-US" altLang="zh-CN" sz="4400" b="1" i="0" u="none" strike="noStrike" kern="1200" cap="none" spc="0" normalizeH="0" baseline="0" noProof="0" dirty="0">
              <a:ln>
                <a:noFill/>
              </a:ln>
              <a:solidFill>
                <a:prstClr val="white"/>
              </a:solidFill>
              <a:effectLst/>
              <a:uLnTx/>
              <a:uFillTx/>
              <a:latin typeface="字体视界-单纯体" panose="02010601030101010101" pitchFamily="2" charset="-122"/>
              <a:ea typeface="字体视界-单纯体" panose="02010601030101010101" pitchFamily="2" charset="-122"/>
              <a:cs typeface="+mn-c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down)">
                                      <p:cBhvr>
                                        <p:cTn id="33" dur="500"/>
                                        <p:tgtEl>
                                          <p:spTgt spid="38"/>
                                        </p:tgtEl>
                                      </p:cBhvr>
                                    </p:animEffect>
                                  </p:childTnLst>
                                </p:cTn>
                              </p:par>
                            </p:childTnLst>
                          </p:cTn>
                        </p:par>
                        <p:par>
                          <p:cTn id="34" fill="hold">
                            <p:stCondLst>
                              <p:cond delay="3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par>
                          <p:cTn id="42" fill="hold">
                            <p:stCondLst>
                              <p:cond delay="4500"/>
                            </p:stCondLst>
                            <p:childTnLst>
                              <p:par>
                                <p:cTn id="43" presetID="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ID="2" presetClass="entr" presetSubtype="2"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1+#ppt_w/2"/>
                                          </p:val>
                                        </p:tav>
                                        <p:tav tm="100000">
                                          <p:val>
                                            <p:strVal val="#ppt_x"/>
                                          </p:val>
                                        </p:tav>
                                      </p:tavLst>
                                    </p:anim>
                                    <p:anim calcmode="lin" valueType="num">
                                      <p:cBhvr additive="base">
                                        <p:cTn id="51" dur="500" fill="hold"/>
                                        <p:tgtEl>
                                          <p:spTgt spid="17"/>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ID="22" presetClass="entr" presetSubtype="4"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par>
                          <p:cTn id="56" fill="hold">
                            <p:stCondLst>
                              <p:cond delay="60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par>
                          <p:cTn id="60" fill="hold">
                            <p:stCondLst>
                              <p:cond delay="6500"/>
                            </p:stCondLst>
                            <p:childTnLst>
                              <p:par>
                                <p:cTn id="61" presetID="22" presetClass="entr" presetSubtype="4"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500"/>
                                        <p:tgtEl>
                                          <p:spTgt spid="29"/>
                                        </p:tgtEl>
                                      </p:cBhvr>
                                    </p:animEffect>
                                  </p:childTnLst>
                                </p:cTn>
                              </p:par>
                            </p:childTnLst>
                          </p:cTn>
                        </p:par>
                        <p:par>
                          <p:cTn id="64" fill="hold">
                            <p:stCondLst>
                              <p:cond delay="7000"/>
                            </p:stCondLst>
                            <p:childTnLst>
                              <p:par>
                                <p:cTn id="65" presetID="22" presetClass="entr" presetSubtype="4" fill="hold"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500"/>
                                        <p:tgtEl>
                                          <p:spTgt spid="13"/>
                                        </p:tgtEl>
                                      </p:cBhvr>
                                    </p:animEffect>
                                  </p:childTnLst>
                                </p:cTn>
                              </p:par>
                              <p:par>
                                <p:cTn id="68" presetID="2" presetClass="entr" presetSubtype="4"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ppt_x"/>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childTnLst>
                          </p:cTn>
                        </p:par>
                        <p:par>
                          <p:cTn id="76" fill="hold">
                            <p:stCondLst>
                              <p:cond delay="7500"/>
                            </p:stCondLst>
                            <p:childTnLst>
                              <p:par>
                                <p:cTn id="77" presetID="2" presetClass="entr" presetSubtype="4"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additive="base">
                                        <p:cTn id="83" dur="500" fill="hold"/>
                                        <p:tgtEl>
                                          <p:spTgt spid="37"/>
                                        </p:tgtEl>
                                        <p:attrNameLst>
                                          <p:attrName>ppt_x</p:attrName>
                                        </p:attrNameLst>
                                      </p:cBhvr>
                                      <p:tavLst>
                                        <p:tav tm="0">
                                          <p:val>
                                            <p:strVal val="#ppt_x"/>
                                          </p:val>
                                        </p:tav>
                                        <p:tav tm="100000">
                                          <p:val>
                                            <p:strVal val="#ppt_x"/>
                                          </p:val>
                                        </p:tav>
                                      </p:tavLst>
                                    </p:anim>
                                    <p:anim calcmode="lin" valueType="num">
                                      <p:cBhvr additive="base">
                                        <p:cTn id="8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4" grpId="0" animBg="1"/>
      <p:bldP spid="3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95375" y="293639"/>
            <a:ext cx="4698723" cy="769441"/>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w="22225">
                  <a:solidFill>
                    <a:srgbClr val="ED7D31"/>
                  </a:solidFill>
                  <a:prstDash val="solid"/>
                </a:ln>
                <a:solidFill>
                  <a:srgbClr val="ED7D31">
                    <a:lumMod val="40000"/>
                    <a:lumOff val="60000"/>
                  </a:srgbClr>
                </a:solidFill>
                <a:effectLst>
                  <a:glow rad="63500">
                    <a:srgbClr val="FFC000">
                      <a:satMod val="175000"/>
                      <a:alpha val="40000"/>
                    </a:srgbClr>
                  </a:glow>
                </a:effectLst>
                <a:uLnTx/>
                <a:uFillTx/>
                <a:latin typeface="等线" panose="02010600030101010101" charset="-122"/>
                <a:ea typeface="等线" panose="02010600030101010101" charset="-122"/>
                <a:cs typeface="+mn-cs"/>
              </a:rPr>
              <a:t>假期饮食安全提示</a:t>
            </a:r>
            <a:endParaRPr kumimoji="0" lang="zh-CN" altLang="en-US" sz="4400" b="1" i="0" u="none" strike="noStrike" kern="1200" cap="none" spc="0" normalizeH="0" baseline="0" noProof="0" dirty="0">
              <a:ln w="22225">
                <a:solidFill>
                  <a:srgbClr val="ED7D31"/>
                </a:solidFill>
                <a:prstDash val="solid"/>
              </a:ln>
              <a:solidFill>
                <a:srgbClr val="ED7D31">
                  <a:lumMod val="40000"/>
                  <a:lumOff val="60000"/>
                </a:srgbClr>
              </a:solidFill>
              <a:effectLst>
                <a:glow rad="63500">
                  <a:srgbClr val="FFC000">
                    <a:satMod val="175000"/>
                    <a:alpha val="40000"/>
                  </a:srgbClr>
                </a:glow>
              </a:effectLst>
              <a:uLnTx/>
              <a:uFillTx/>
              <a:latin typeface="等线" panose="02010600030101010101" charset="-122"/>
              <a:ea typeface="等线" panose="02010600030101010101" charset="-122"/>
              <a:cs typeface="+mn-cs"/>
            </a:endParaRPr>
          </a:p>
        </p:txBody>
      </p:sp>
      <p:sp>
        <p:nvSpPr>
          <p:cNvPr id="18" name="矩形 17"/>
          <p:cNvSpPr/>
          <p:nvPr/>
        </p:nvSpPr>
        <p:spPr>
          <a:xfrm>
            <a:off x="3389803" y="3046368"/>
            <a:ext cx="487099" cy="377411"/>
          </a:xfrm>
          <a:prstGeom prst="rect">
            <a:avLst/>
          </a:prstGeom>
        </p:spPr>
        <p:txBody>
          <a:bodyPr wrap="square">
            <a:spAutoFit/>
          </a:bodyPr>
          <a:lstStyle>
            <a:lvl1pPr marL="285750" indent="-285750">
              <a:defRPr kumimoji="1">
                <a:solidFill>
                  <a:schemeClr val="tx1"/>
                </a:solidFill>
                <a:latin typeface="Agency FB" panose="020B0503020202020204" pitchFamily="34" charset="0"/>
                <a:ea typeface="造字工房悦黑（非商用）常规体" charset="-122"/>
              </a:defRPr>
            </a:lvl1pPr>
            <a:lvl2pPr marL="742950" indent="-285750">
              <a:defRPr kumimoji="1">
                <a:solidFill>
                  <a:schemeClr val="tx1"/>
                </a:solidFill>
                <a:latin typeface="Agency FB" panose="020B0503020202020204" pitchFamily="34" charset="0"/>
                <a:ea typeface="造字工房悦黑（非商用）常规体" charset="-122"/>
              </a:defRPr>
            </a:lvl2pPr>
            <a:lvl3pPr marL="1143000" indent="-228600">
              <a:defRPr kumimoji="1">
                <a:solidFill>
                  <a:schemeClr val="tx1"/>
                </a:solidFill>
                <a:latin typeface="Agency FB" panose="020B0503020202020204" pitchFamily="34" charset="0"/>
                <a:ea typeface="造字工房悦黑（非商用）常规体" charset="-122"/>
              </a:defRPr>
            </a:lvl3pPr>
            <a:lvl4pPr marL="1600200" indent="-228600">
              <a:defRPr kumimoji="1">
                <a:solidFill>
                  <a:schemeClr val="tx1"/>
                </a:solidFill>
                <a:latin typeface="Agency FB" panose="020B0503020202020204" pitchFamily="34" charset="0"/>
                <a:ea typeface="造字工房悦黑（非商用）常规体" charset="-122"/>
              </a:defRPr>
            </a:lvl4pPr>
            <a:lvl5pPr marL="2057400" indent="-228600">
              <a:defRPr kumimoji="1">
                <a:solidFill>
                  <a:schemeClr val="tx1"/>
                </a:solidFill>
                <a:latin typeface="Agency FB" panose="020B0503020202020204" pitchFamily="34" charset="0"/>
                <a:ea typeface="造字工房悦黑（非商用）常规体" charset="-122"/>
              </a:defRPr>
            </a:lvl5pPr>
            <a:lvl6pPr marL="25146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6pPr>
            <a:lvl7pPr marL="29718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7pPr>
            <a:lvl8pPr marL="34290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8pPr>
            <a:lvl9pPr marL="3886200" indent="-228600" fontAlgn="base">
              <a:spcBef>
                <a:spcPct val="0"/>
              </a:spcBef>
              <a:spcAft>
                <a:spcPct val="0"/>
              </a:spcAft>
              <a:defRPr kumimoji="1">
                <a:solidFill>
                  <a:schemeClr val="tx1"/>
                </a:solidFill>
                <a:latin typeface="Agency FB" panose="020B0503020202020204" pitchFamily="34" charset="0"/>
                <a:ea typeface="造字工房悦黑（非商用）常规体" charset="-122"/>
              </a:defRPr>
            </a:lvl9pPr>
          </a:lstStyle>
          <a:p>
            <a:pPr>
              <a:lnSpc>
                <a:spcPct val="150000"/>
              </a:lnSpc>
              <a:buFont typeface="Wingdings" panose="05000000000000000000" pitchFamily="2" charset="2"/>
              <a:buChar char="l"/>
            </a:pPr>
            <a:endParaRPr kumimoji="0" lang="zh-CN" altLang="en-US" sz="1400" dirty="0">
              <a:solidFill>
                <a:schemeClr val="accent1"/>
              </a:solidFill>
              <a:latin typeface="微软雅黑" panose="020B0503020204020204" pitchFamily="34" charset="-122"/>
              <a:ea typeface="微软雅黑" panose="020B0503020204020204" pitchFamily="34" charset="-122"/>
            </a:endParaRPr>
          </a:p>
        </p:txBody>
      </p:sp>
      <p:sp>
        <p:nvSpPr>
          <p:cNvPr id="19" name="TextBox 13"/>
          <p:cNvSpPr txBox="1"/>
          <p:nvPr/>
        </p:nvSpPr>
        <p:spPr>
          <a:xfrm>
            <a:off x="2013641" y="1290016"/>
            <a:ext cx="2671563" cy="607859"/>
          </a:xfrm>
          <a:prstGeom prst="rect">
            <a:avLst/>
          </a:prstGeom>
          <a:noFill/>
        </p:spPr>
        <p:txBody>
          <a:bodyPr wrap="square" lIns="0" tIns="0" rIns="0" bIns="0" rtlCol="0" anchor="t" anchorCtr="0">
            <a:spAutoFit/>
          </a:bodyPr>
          <a:lstStyle/>
          <a:p>
            <a:pPr defTabSz="1216660">
              <a:lnSpc>
                <a:spcPct val="150000"/>
              </a:lnSpc>
              <a:spcBef>
                <a:spcPct val="20000"/>
              </a:spcBef>
              <a:defRPr/>
            </a:pP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少吃辛辣、油炸食品，不吃或少吃零食和甜食等</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TextBox 13"/>
          <p:cNvSpPr txBox="1"/>
          <p:nvPr/>
        </p:nvSpPr>
        <p:spPr>
          <a:xfrm>
            <a:off x="1989337" y="2105189"/>
            <a:ext cx="2671563" cy="607859"/>
          </a:xfrm>
          <a:prstGeom prst="rect">
            <a:avLst/>
          </a:prstGeom>
          <a:noFill/>
        </p:spPr>
        <p:txBody>
          <a:bodyPr wrap="square" lIns="0" tIns="0" rIns="0" bIns="0" rtlCol="0" anchor="t" anchorCtr="0">
            <a:spAutoFit/>
          </a:bodyPr>
          <a:lstStyle/>
          <a:p>
            <a:pPr defTabSz="1216660">
              <a:lnSpc>
                <a:spcPct val="150000"/>
              </a:lnSpc>
              <a:spcBef>
                <a:spcPct val="20000"/>
              </a:spcBef>
              <a:defRPr/>
            </a:pP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养成良好的个人卫生习惯，饭前便后勤洗手</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TextBox 13"/>
          <p:cNvSpPr txBox="1"/>
          <p:nvPr/>
        </p:nvSpPr>
        <p:spPr>
          <a:xfrm>
            <a:off x="1989337" y="3861441"/>
            <a:ext cx="2963663" cy="650947"/>
          </a:xfrm>
          <a:prstGeom prst="rect">
            <a:avLst/>
          </a:prstGeom>
          <a:noFill/>
        </p:spPr>
        <p:txBody>
          <a:bodyPr wrap="square" lIns="0" tIns="0" rIns="0" bIns="0" rtlCol="0" anchor="t" anchorCtr="0">
            <a:spAutoFit/>
          </a:bodyPr>
          <a:lstStyle/>
          <a:p>
            <a:pPr defTabSz="1216660">
              <a:lnSpc>
                <a:spcPct val="150000"/>
              </a:lnSpc>
              <a:spcBef>
                <a:spcPct val="20000"/>
              </a:spcBef>
              <a:defRPr/>
            </a:pP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不暴饮暴食，防止消化不良</a:t>
            </a:r>
            <a:endParaRPr lang="en-US" altLang="zh-CN"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a:p>
            <a:pPr defTabSz="1216660">
              <a:lnSpc>
                <a:spcPct val="150000"/>
              </a:lnSpc>
              <a:spcBef>
                <a:spcPct val="20000"/>
              </a:spcBef>
              <a:defRPr/>
            </a:pP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少吃含糖的雪糕、冷饮</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TextBox 13"/>
          <p:cNvSpPr txBox="1"/>
          <p:nvPr/>
        </p:nvSpPr>
        <p:spPr>
          <a:xfrm>
            <a:off x="2013641" y="3001512"/>
            <a:ext cx="2671563" cy="607859"/>
          </a:xfrm>
          <a:prstGeom prst="rect">
            <a:avLst/>
          </a:prstGeom>
          <a:noFill/>
        </p:spPr>
        <p:txBody>
          <a:bodyPr wrap="square" lIns="0" tIns="0" rIns="0" bIns="0" rtlCol="0" anchor="t" anchorCtr="0">
            <a:spAutoFit/>
          </a:bodyPr>
          <a:lstStyle/>
          <a:p>
            <a:pPr defTabSz="1216660">
              <a:lnSpc>
                <a:spcPct val="150000"/>
              </a:lnSpc>
              <a:spcBef>
                <a:spcPct val="20000"/>
              </a:spcBef>
              <a:defRPr/>
            </a:pPr>
            <a:r>
              <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不买街头或小店“三无”食品，不吃腐烂变质的食物，以免食物中毒</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price-ticket_70951"/>
          <p:cNvSpPr>
            <a:spLocks noChangeAspect="1"/>
          </p:cNvSpPr>
          <p:nvPr/>
        </p:nvSpPr>
        <p:spPr bwMode="auto">
          <a:xfrm>
            <a:off x="1601024" y="1365250"/>
            <a:ext cx="235707" cy="228696"/>
          </a:xfrm>
          <a:custGeom>
            <a:avLst/>
            <a:gdLst>
              <a:gd name="T0" fmla="*/ 5136 w 5158"/>
              <a:gd name="T1" fmla="*/ 1919 h 5159"/>
              <a:gd name="T2" fmla="*/ 4927 w 5158"/>
              <a:gd name="T3" fmla="*/ 600 h 5159"/>
              <a:gd name="T4" fmla="*/ 4559 w 5158"/>
              <a:gd name="T5" fmla="*/ 232 h 5159"/>
              <a:gd name="T6" fmla="*/ 3240 w 5158"/>
              <a:gd name="T7" fmla="*/ 22 h 5159"/>
              <a:gd name="T8" fmla="*/ 2858 w 5158"/>
              <a:gd name="T9" fmla="*/ 147 h 5159"/>
              <a:gd name="T10" fmla="*/ 173 w 5158"/>
              <a:gd name="T11" fmla="*/ 2831 h 5159"/>
              <a:gd name="T12" fmla="*/ 173 w 5158"/>
              <a:gd name="T13" fmla="*/ 3457 h 5159"/>
              <a:gd name="T14" fmla="*/ 1701 w 5158"/>
              <a:gd name="T15" fmla="*/ 4986 h 5159"/>
              <a:gd name="T16" fmla="*/ 2327 w 5158"/>
              <a:gd name="T17" fmla="*/ 4986 h 5159"/>
              <a:gd name="T18" fmla="*/ 5012 w 5158"/>
              <a:gd name="T19" fmla="*/ 2301 h 5159"/>
              <a:gd name="T20" fmla="*/ 5136 w 5158"/>
              <a:gd name="T21" fmla="*/ 1919 h 5159"/>
              <a:gd name="T22" fmla="*/ 2212 w 5158"/>
              <a:gd name="T23" fmla="*/ 4643 h 5159"/>
              <a:gd name="T24" fmla="*/ 1968 w 5158"/>
              <a:gd name="T25" fmla="*/ 4643 h 5159"/>
              <a:gd name="T26" fmla="*/ 515 w 5158"/>
              <a:gd name="T27" fmla="*/ 3191 h 5159"/>
              <a:gd name="T28" fmla="*/ 515 w 5158"/>
              <a:gd name="T29" fmla="*/ 2946 h 5159"/>
              <a:gd name="T30" fmla="*/ 760 w 5158"/>
              <a:gd name="T31" fmla="*/ 2946 h 5159"/>
              <a:gd name="T32" fmla="*/ 2212 w 5158"/>
              <a:gd name="T33" fmla="*/ 4399 h 5159"/>
              <a:gd name="T34" fmla="*/ 2212 w 5158"/>
              <a:gd name="T35" fmla="*/ 4643 h 5159"/>
              <a:gd name="T36" fmla="*/ 4166 w 5158"/>
              <a:gd name="T37" fmla="*/ 1464 h 5159"/>
              <a:gd name="T38" fmla="*/ 3695 w 5158"/>
              <a:gd name="T39" fmla="*/ 1464 h 5159"/>
              <a:gd name="T40" fmla="*/ 3695 w 5158"/>
              <a:gd name="T41" fmla="*/ 993 h 5159"/>
              <a:gd name="T42" fmla="*/ 4166 w 5158"/>
              <a:gd name="T43" fmla="*/ 993 h 5159"/>
              <a:gd name="T44" fmla="*/ 4166 w 5158"/>
              <a:gd name="T45" fmla="*/ 1464 h 5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58" h="5159">
                <a:moveTo>
                  <a:pt x="5136" y="1919"/>
                </a:moveTo>
                <a:lnTo>
                  <a:pt x="4927" y="600"/>
                </a:lnTo>
                <a:cubicBezTo>
                  <a:pt x="4897" y="411"/>
                  <a:pt x="4748" y="262"/>
                  <a:pt x="4559" y="232"/>
                </a:cubicBezTo>
                <a:lnTo>
                  <a:pt x="3240" y="22"/>
                </a:lnTo>
                <a:cubicBezTo>
                  <a:pt x="3100" y="0"/>
                  <a:pt x="2958" y="46"/>
                  <a:pt x="2858" y="147"/>
                </a:cubicBezTo>
                <a:lnTo>
                  <a:pt x="173" y="2831"/>
                </a:lnTo>
                <a:cubicBezTo>
                  <a:pt x="0" y="3004"/>
                  <a:pt x="0" y="3285"/>
                  <a:pt x="173" y="3457"/>
                </a:cubicBezTo>
                <a:lnTo>
                  <a:pt x="1701" y="4986"/>
                </a:lnTo>
                <a:cubicBezTo>
                  <a:pt x="1874" y="5159"/>
                  <a:pt x="2154" y="5159"/>
                  <a:pt x="2327" y="4986"/>
                </a:cubicBezTo>
                <a:lnTo>
                  <a:pt x="5012" y="2301"/>
                </a:lnTo>
                <a:cubicBezTo>
                  <a:pt x="5112" y="2201"/>
                  <a:pt x="5158" y="2059"/>
                  <a:pt x="5136" y="1919"/>
                </a:cubicBezTo>
                <a:close/>
                <a:moveTo>
                  <a:pt x="2212" y="4643"/>
                </a:moveTo>
                <a:cubicBezTo>
                  <a:pt x="2145" y="4711"/>
                  <a:pt x="2035" y="4711"/>
                  <a:pt x="1968" y="4643"/>
                </a:cubicBezTo>
                <a:lnTo>
                  <a:pt x="515" y="3191"/>
                </a:lnTo>
                <a:cubicBezTo>
                  <a:pt x="448" y="3124"/>
                  <a:pt x="448" y="3014"/>
                  <a:pt x="515" y="2946"/>
                </a:cubicBezTo>
                <a:cubicBezTo>
                  <a:pt x="583" y="2879"/>
                  <a:pt x="692" y="2879"/>
                  <a:pt x="760" y="2946"/>
                </a:cubicBezTo>
                <a:lnTo>
                  <a:pt x="2212" y="4399"/>
                </a:lnTo>
                <a:cubicBezTo>
                  <a:pt x="2280" y="4466"/>
                  <a:pt x="2280" y="4576"/>
                  <a:pt x="2212" y="4643"/>
                </a:cubicBezTo>
                <a:close/>
                <a:moveTo>
                  <a:pt x="4166" y="1464"/>
                </a:moveTo>
                <a:cubicBezTo>
                  <a:pt x="4036" y="1594"/>
                  <a:pt x="3825" y="1594"/>
                  <a:pt x="3695" y="1464"/>
                </a:cubicBezTo>
                <a:cubicBezTo>
                  <a:pt x="3565" y="1334"/>
                  <a:pt x="3565" y="1123"/>
                  <a:pt x="3695" y="993"/>
                </a:cubicBezTo>
                <a:cubicBezTo>
                  <a:pt x="3825" y="862"/>
                  <a:pt x="4036" y="862"/>
                  <a:pt x="4166" y="993"/>
                </a:cubicBezTo>
                <a:cubicBezTo>
                  <a:pt x="4296" y="1123"/>
                  <a:pt x="4296" y="1334"/>
                  <a:pt x="4166" y="1464"/>
                </a:cubicBezTo>
                <a:close/>
              </a:path>
            </a:pathLst>
          </a:custGeom>
          <a:solidFill>
            <a:schemeClr val="accent1"/>
          </a:solidFill>
          <a:ln>
            <a:noFill/>
          </a:ln>
        </p:spPr>
      </p:sp>
      <p:sp>
        <p:nvSpPr>
          <p:cNvPr id="24" name="price-ticket_70951"/>
          <p:cNvSpPr>
            <a:spLocks noChangeAspect="1"/>
          </p:cNvSpPr>
          <p:nvPr/>
        </p:nvSpPr>
        <p:spPr bwMode="auto">
          <a:xfrm>
            <a:off x="1601024" y="3085584"/>
            <a:ext cx="235707" cy="228696"/>
          </a:xfrm>
          <a:custGeom>
            <a:avLst/>
            <a:gdLst>
              <a:gd name="T0" fmla="*/ 5136 w 5158"/>
              <a:gd name="T1" fmla="*/ 1919 h 5159"/>
              <a:gd name="T2" fmla="*/ 4927 w 5158"/>
              <a:gd name="T3" fmla="*/ 600 h 5159"/>
              <a:gd name="T4" fmla="*/ 4559 w 5158"/>
              <a:gd name="T5" fmla="*/ 232 h 5159"/>
              <a:gd name="T6" fmla="*/ 3240 w 5158"/>
              <a:gd name="T7" fmla="*/ 22 h 5159"/>
              <a:gd name="T8" fmla="*/ 2858 w 5158"/>
              <a:gd name="T9" fmla="*/ 147 h 5159"/>
              <a:gd name="T10" fmla="*/ 173 w 5158"/>
              <a:gd name="T11" fmla="*/ 2831 h 5159"/>
              <a:gd name="T12" fmla="*/ 173 w 5158"/>
              <a:gd name="T13" fmla="*/ 3457 h 5159"/>
              <a:gd name="T14" fmla="*/ 1701 w 5158"/>
              <a:gd name="T15" fmla="*/ 4986 h 5159"/>
              <a:gd name="T16" fmla="*/ 2327 w 5158"/>
              <a:gd name="T17" fmla="*/ 4986 h 5159"/>
              <a:gd name="T18" fmla="*/ 5012 w 5158"/>
              <a:gd name="T19" fmla="*/ 2301 h 5159"/>
              <a:gd name="T20" fmla="*/ 5136 w 5158"/>
              <a:gd name="T21" fmla="*/ 1919 h 5159"/>
              <a:gd name="T22" fmla="*/ 2212 w 5158"/>
              <a:gd name="T23" fmla="*/ 4643 h 5159"/>
              <a:gd name="T24" fmla="*/ 1968 w 5158"/>
              <a:gd name="T25" fmla="*/ 4643 h 5159"/>
              <a:gd name="T26" fmla="*/ 515 w 5158"/>
              <a:gd name="T27" fmla="*/ 3191 h 5159"/>
              <a:gd name="T28" fmla="*/ 515 w 5158"/>
              <a:gd name="T29" fmla="*/ 2946 h 5159"/>
              <a:gd name="T30" fmla="*/ 760 w 5158"/>
              <a:gd name="T31" fmla="*/ 2946 h 5159"/>
              <a:gd name="T32" fmla="*/ 2212 w 5158"/>
              <a:gd name="T33" fmla="*/ 4399 h 5159"/>
              <a:gd name="T34" fmla="*/ 2212 w 5158"/>
              <a:gd name="T35" fmla="*/ 4643 h 5159"/>
              <a:gd name="T36" fmla="*/ 4166 w 5158"/>
              <a:gd name="T37" fmla="*/ 1464 h 5159"/>
              <a:gd name="T38" fmla="*/ 3695 w 5158"/>
              <a:gd name="T39" fmla="*/ 1464 h 5159"/>
              <a:gd name="T40" fmla="*/ 3695 w 5158"/>
              <a:gd name="T41" fmla="*/ 993 h 5159"/>
              <a:gd name="T42" fmla="*/ 4166 w 5158"/>
              <a:gd name="T43" fmla="*/ 993 h 5159"/>
              <a:gd name="T44" fmla="*/ 4166 w 5158"/>
              <a:gd name="T45" fmla="*/ 1464 h 5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58" h="5159">
                <a:moveTo>
                  <a:pt x="5136" y="1919"/>
                </a:moveTo>
                <a:lnTo>
                  <a:pt x="4927" y="600"/>
                </a:lnTo>
                <a:cubicBezTo>
                  <a:pt x="4897" y="411"/>
                  <a:pt x="4748" y="262"/>
                  <a:pt x="4559" y="232"/>
                </a:cubicBezTo>
                <a:lnTo>
                  <a:pt x="3240" y="22"/>
                </a:lnTo>
                <a:cubicBezTo>
                  <a:pt x="3100" y="0"/>
                  <a:pt x="2958" y="46"/>
                  <a:pt x="2858" y="147"/>
                </a:cubicBezTo>
                <a:lnTo>
                  <a:pt x="173" y="2831"/>
                </a:lnTo>
                <a:cubicBezTo>
                  <a:pt x="0" y="3004"/>
                  <a:pt x="0" y="3285"/>
                  <a:pt x="173" y="3457"/>
                </a:cubicBezTo>
                <a:lnTo>
                  <a:pt x="1701" y="4986"/>
                </a:lnTo>
                <a:cubicBezTo>
                  <a:pt x="1874" y="5159"/>
                  <a:pt x="2154" y="5159"/>
                  <a:pt x="2327" y="4986"/>
                </a:cubicBezTo>
                <a:lnTo>
                  <a:pt x="5012" y="2301"/>
                </a:lnTo>
                <a:cubicBezTo>
                  <a:pt x="5112" y="2201"/>
                  <a:pt x="5158" y="2059"/>
                  <a:pt x="5136" y="1919"/>
                </a:cubicBezTo>
                <a:close/>
                <a:moveTo>
                  <a:pt x="2212" y="4643"/>
                </a:moveTo>
                <a:cubicBezTo>
                  <a:pt x="2145" y="4711"/>
                  <a:pt x="2035" y="4711"/>
                  <a:pt x="1968" y="4643"/>
                </a:cubicBezTo>
                <a:lnTo>
                  <a:pt x="515" y="3191"/>
                </a:lnTo>
                <a:cubicBezTo>
                  <a:pt x="448" y="3124"/>
                  <a:pt x="448" y="3014"/>
                  <a:pt x="515" y="2946"/>
                </a:cubicBezTo>
                <a:cubicBezTo>
                  <a:pt x="583" y="2879"/>
                  <a:pt x="692" y="2879"/>
                  <a:pt x="760" y="2946"/>
                </a:cubicBezTo>
                <a:lnTo>
                  <a:pt x="2212" y="4399"/>
                </a:lnTo>
                <a:cubicBezTo>
                  <a:pt x="2280" y="4466"/>
                  <a:pt x="2280" y="4576"/>
                  <a:pt x="2212" y="4643"/>
                </a:cubicBezTo>
                <a:close/>
                <a:moveTo>
                  <a:pt x="4166" y="1464"/>
                </a:moveTo>
                <a:cubicBezTo>
                  <a:pt x="4036" y="1594"/>
                  <a:pt x="3825" y="1594"/>
                  <a:pt x="3695" y="1464"/>
                </a:cubicBezTo>
                <a:cubicBezTo>
                  <a:pt x="3565" y="1334"/>
                  <a:pt x="3565" y="1123"/>
                  <a:pt x="3695" y="993"/>
                </a:cubicBezTo>
                <a:cubicBezTo>
                  <a:pt x="3825" y="862"/>
                  <a:pt x="4036" y="862"/>
                  <a:pt x="4166" y="993"/>
                </a:cubicBezTo>
                <a:cubicBezTo>
                  <a:pt x="4296" y="1123"/>
                  <a:pt x="4296" y="1334"/>
                  <a:pt x="4166" y="1464"/>
                </a:cubicBezTo>
                <a:close/>
              </a:path>
            </a:pathLst>
          </a:custGeom>
          <a:solidFill>
            <a:schemeClr val="accent1"/>
          </a:solidFill>
          <a:ln>
            <a:noFill/>
          </a:ln>
        </p:spPr>
      </p:sp>
      <p:sp>
        <p:nvSpPr>
          <p:cNvPr id="25" name="price-ticket_70951"/>
          <p:cNvSpPr>
            <a:spLocks noChangeAspect="1"/>
          </p:cNvSpPr>
          <p:nvPr/>
        </p:nvSpPr>
        <p:spPr bwMode="auto">
          <a:xfrm>
            <a:off x="1601024" y="3945752"/>
            <a:ext cx="235707" cy="228696"/>
          </a:xfrm>
          <a:custGeom>
            <a:avLst/>
            <a:gdLst>
              <a:gd name="T0" fmla="*/ 5136 w 5158"/>
              <a:gd name="T1" fmla="*/ 1919 h 5159"/>
              <a:gd name="T2" fmla="*/ 4927 w 5158"/>
              <a:gd name="T3" fmla="*/ 600 h 5159"/>
              <a:gd name="T4" fmla="*/ 4559 w 5158"/>
              <a:gd name="T5" fmla="*/ 232 h 5159"/>
              <a:gd name="T6" fmla="*/ 3240 w 5158"/>
              <a:gd name="T7" fmla="*/ 22 h 5159"/>
              <a:gd name="T8" fmla="*/ 2858 w 5158"/>
              <a:gd name="T9" fmla="*/ 147 h 5159"/>
              <a:gd name="T10" fmla="*/ 173 w 5158"/>
              <a:gd name="T11" fmla="*/ 2831 h 5159"/>
              <a:gd name="T12" fmla="*/ 173 w 5158"/>
              <a:gd name="T13" fmla="*/ 3457 h 5159"/>
              <a:gd name="T14" fmla="*/ 1701 w 5158"/>
              <a:gd name="T15" fmla="*/ 4986 h 5159"/>
              <a:gd name="T16" fmla="*/ 2327 w 5158"/>
              <a:gd name="T17" fmla="*/ 4986 h 5159"/>
              <a:gd name="T18" fmla="*/ 5012 w 5158"/>
              <a:gd name="T19" fmla="*/ 2301 h 5159"/>
              <a:gd name="T20" fmla="*/ 5136 w 5158"/>
              <a:gd name="T21" fmla="*/ 1919 h 5159"/>
              <a:gd name="T22" fmla="*/ 2212 w 5158"/>
              <a:gd name="T23" fmla="*/ 4643 h 5159"/>
              <a:gd name="T24" fmla="*/ 1968 w 5158"/>
              <a:gd name="T25" fmla="*/ 4643 h 5159"/>
              <a:gd name="T26" fmla="*/ 515 w 5158"/>
              <a:gd name="T27" fmla="*/ 3191 h 5159"/>
              <a:gd name="T28" fmla="*/ 515 w 5158"/>
              <a:gd name="T29" fmla="*/ 2946 h 5159"/>
              <a:gd name="T30" fmla="*/ 760 w 5158"/>
              <a:gd name="T31" fmla="*/ 2946 h 5159"/>
              <a:gd name="T32" fmla="*/ 2212 w 5158"/>
              <a:gd name="T33" fmla="*/ 4399 h 5159"/>
              <a:gd name="T34" fmla="*/ 2212 w 5158"/>
              <a:gd name="T35" fmla="*/ 4643 h 5159"/>
              <a:gd name="T36" fmla="*/ 4166 w 5158"/>
              <a:gd name="T37" fmla="*/ 1464 h 5159"/>
              <a:gd name="T38" fmla="*/ 3695 w 5158"/>
              <a:gd name="T39" fmla="*/ 1464 h 5159"/>
              <a:gd name="T40" fmla="*/ 3695 w 5158"/>
              <a:gd name="T41" fmla="*/ 993 h 5159"/>
              <a:gd name="T42" fmla="*/ 4166 w 5158"/>
              <a:gd name="T43" fmla="*/ 993 h 5159"/>
              <a:gd name="T44" fmla="*/ 4166 w 5158"/>
              <a:gd name="T45" fmla="*/ 1464 h 5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58" h="5159">
                <a:moveTo>
                  <a:pt x="5136" y="1919"/>
                </a:moveTo>
                <a:lnTo>
                  <a:pt x="4927" y="600"/>
                </a:lnTo>
                <a:cubicBezTo>
                  <a:pt x="4897" y="411"/>
                  <a:pt x="4748" y="262"/>
                  <a:pt x="4559" y="232"/>
                </a:cubicBezTo>
                <a:lnTo>
                  <a:pt x="3240" y="22"/>
                </a:lnTo>
                <a:cubicBezTo>
                  <a:pt x="3100" y="0"/>
                  <a:pt x="2958" y="46"/>
                  <a:pt x="2858" y="147"/>
                </a:cubicBezTo>
                <a:lnTo>
                  <a:pt x="173" y="2831"/>
                </a:lnTo>
                <a:cubicBezTo>
                  <a:pt x="0" y="3004"/>
                  <a:pt x="0" y="3285"/>
                  <a:pt x="173" y="3457"/>
                </a:cubicBezTo>
                <a:lnTo>
                  <a:pt x="1701" y="4986"/>
                </a:lnTo>
                <a:cubicBezTo>
                  <a:pt x="1874" y="5159"/>
                  <a:pt x="2154" y="5159"/>
                  <a:pt x="2327" y="4986"/>
                </a:cubicBezTo>
                <a:lnTo>
                  <a:pt x="5012" y="2301"/>
                </a:lnTo>
                <a:cubicBezTo>
                  <a:pt x="5112" y="2201"/>
                  <a:pt x="5158" y="2059"/>
                  <a:pt x="5136" y="1919"/>
                </a:cubicBezTo>
                <a:close/>
                <a:moveTo>
                  <a:pt x="2212" y="4643"/>
                </a:moveTo>
                <a:cubicBezTo>
                  <a:pt x="2145" y="4711"/>
                  <a:pt x="2035" y="4711"/>
                  <a:pt x="1968" y="4643"/>
                </a:cubicBezTo>
                <a:lnTo>
                  <a:pt x="515" y="3191"/>
                </a:lnTo>
                <a:cubicBezTo>
                  <a:pt x="448" y="3124"/>
                  <a:pt x="448" y="3014"/>
                  <a:pt x="515" y="2946"/>
                </a:cubicBezTo>
                <a:cubicBezTo>
                  <a:pt x="583" y="2879"/>
                  <a:pt x="692" y="2879"/>
                  <a:pt x="760" y="2946"/>
                </a:cubicBezTo>
                <a:lnTo>
                  <a:pt x="2212" y="4399"/>
                </a:lnTo>
                <a:cubicBezTo>
                  <a:pt x="2280" y="4466"/>
                  <a:pt x="2280" y="4576"/>
                  <a:pt x="2212" y="4643"/>
                </a:cubicBezTo>
                <a:close/>
                <a:moveTo>
                  <a:pt x="4166" y="1464"/>
                </a:moveTo>
                <a:cubicBezTo>
                  <a:pt x="4036" y="1594"/>
                  <a:pt x="3825" y="1594"/>
                  <a:pt x="3695" y="1464"/>
                </a:cubicBezTo>
                <a:cubicBezTo>
                  <a:pt x="3565" y="1334"/>
                  <a:pt x="3565" y="1123"/>
                  <a:pt x="3695" y="993"/>
                </a:cubicBezTo>
                <a:cubicBezTo>
                  <a:pt x="3825" y="862"/>
                  <a:pt x="4036" y="862"/>
                  <a:pt x="4166" y="993"/>
                </a:cubicBezTo>
                <a:cubicBezTo>
                  <a:pt x="4296" y="1123"/>
                  <a:pt x="4296" y="1334"/>
                  <a:pt x="4166" y="1464"/>
                </a:cubicBezTo>
                <a:close/>
              </a:path>
            </a:pathLst>
          </a:custGeom>
          <a:solidFill>
            <a:schemeClr val="accent1"/>
          </a:solidFill>
          <a:ln>
            <a:noFill/>
          </a:ln>
        </p:spPr>
      </p:sp>
      <p:sp>
        <p:nvSpPr>
          <p:cNvPr id="26" name="price-ticket_70951"/>
          <p:cNvSpPr>
            <a:spLocks noChangeAspect="1"/>
          </p:cNvSpPr>
          <p:nvPr/>
        </p:nvSpPr>
        <p:spPr bwMode="auto">
          <a:xfrm>
            <a:off x="1601024" y="2225417"/>
            <a:ext cx="235707" cy="228696"/>
          </a:xfrm>
          <a:custGeom>
            <a:avLst/>
            <a:gdLst>
              <a:gd name="T0" fmla="*/ 5136 w 5158"/>
              <a:gd name="T1" fmla="*/ 1919 h 5159"/>
              <a:gd name="T2" fmla="*/ 4927 w 5158"/>
              <a:gd name="T3" fmla="*/ 600 h 5159"/>
              <a:gd name="T4" fmla="*/ 4559 w 5158"/>
              <a:gd name="T5" fmla="*/ 232 h 5159"/>
              <a:gd name="T6" fmla="*/ 3240 w 5158"/>
              <a:gd name="T7" fmla="*/ 22 h 5159"/>
              <a:gd name="T8" fmla="*/ 2858 w 5158"/>
              <a:gd name="T9" fmla="*/ 147 h 5159"/>
              <a:gd name="T10" fmla="*/ 173 w 5158"/>
              <a:gd name="T11" fmla="*/ 2831 h 5159"/>
              <a:gd name="T12" fmla="*/ 173 w 5158"/>
              <a:gd name="T13" fmla="*/ 3457 h 5159"/>
              <a:gd name="T14" fmla="*/ 1701 w 5158"/>
              <a:gd name="T15" fmla="*/ 4986 h 5159"/>
              <a:gd name="T16" fmla="*/ 2327 w 5158"/>
              <a:gd name="T17" fmla="*/ 4986 h 5159"/>
              <a:gd name="T18" fmla="*/ 5012 w 5158"/>
              <a:gd name="T19" fmla="*/ 2301 h 5159"/>
              <a:gd name="T20" fmla="*/ 5136 w 5158"/>
              <a:gd name="T21" fmla="*/ 1919 h 5159"/>
              <a:gd name="T22" fmla="*/ 2212 w 5158"/>
              <a:gd name="T23" fmla="*/ 4643 h 5159"/>
              <a:gd name="T24" fmla="*/ 1968 w 5158"/>
              <a:gd name="T25" fmla="*/ 4643 h 5159"/>
              <a:gd name="T26" fmla="*/ 515 w 5158"/>
              <a:gd name="T27" fmla="*/ 3191 h 5159"/>
              <a:gd name="T28" fmla="*/ 515 w 5158"/>
              <a:gd name="T29" fmla="*/ 2946 h 5159"/>
              <a:gd name="T30" fmla="*/ 760 w 5158"/>
              <a:gd name="T31" fmla="*/ 2946 h 5159"/>
              <a:gd name="T32" fmla="*/ 2212 w 5158"/>
              <a:gd name="T33" fmla="*/ 4399 h 5159"/>
              <a:gd name="T34" fmla="*/ 2212 w 5158"/>
              <a:gd name="T35" fmla="*/ 4643 h 5159"/>
              <a:gd name="T36" fmla="*/ 4166 w 5158"/>
              <a:gd name="T37" fmla="*/ 1464 h 5159"/>
              <a:gd name="T38" fmla="*/ 3695 w 5158"/>
              <a:gd name="T39" fmla="*/ 1464 h 5159"/>
              <a:gd name="T40" fmla="*/ 3695 w 5158"/>
              <a:gd name="T41" fmla="*/ 993 h 5159"/>
              <a:gd name="T42" fmla="*/ 4166 w 5158"/>
              <a:gd name="T43" fmla="*/ 993 h 5159"/>
              <a:gd name="T44" fmla="*/ 4166 w 5158"/>
              <a:gd name="T45" fmla="*/ 1464 h 5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58" h="5159">
                <a:moveTo>
                  <a:pt x="5136" y="1919"/>
                </a:moveTo>
                <a:lnTo>
                  <a:pt x="4927" y="600"/>
                </a:lnTo>
                <a:cubicBezTo>
                  <a:pt x="4897" y="411"/>
                  <a:pt x="4748" y="262"/>
                  <a:pt x="4559" y="232"/>
                </a:cubicBezTo>
                <a:lnTo>
                  <a:pt x="3240" y="22"/>
                </a:lnTo>
                <a:cubicBezTo>
                  <a:pt x="3100" y="0"/>
                  <a:pt x="2958" y="46"/>
                  <a:pt x="2858" y="147"/>
                </a:cubicBezTo>
                <a:lnTo>
                  <a:pt x="173" y="2831"/>
                </a:lnTo>
                <a:cubicBezTo>
                  <a:pt x="0" y="3004"/>
                  <a:pt x="0" y="3285"/>
                  <a:pt x="173" y="3457"/>
                </a:cubicBezTo>
                <a:lnTo>
                  <a:pt x="1701" y="4986"/>
                </a:lnTo>
                <a:cubicBezTo>
                  <a:pt x="1874" y="5159"/>
                  <a:pt x="2154" y="5159"/>
                  <a:pt x="2327" y="4986"/>
                </a:cubicBezTo>
                <a:lnTo>
                  <a:pt x="5012" y="2301"/>
                </a:lnTo>
                <a:cubicBezTo>
                  <a:pt x="5112" y="2201"/>
                  <a:pt x="5158" y="2059"/>
                  <a:pt x="5136" y="1919"/>
                </a:cubicBezTo>
                <a:close/>
                <a:moveTo>
                  <a:pt x="2212" y="4643"/>
                </a:moveTo>
                <a:cubicBezTo>
                  <a:pt x="2145" y="4711"/>
                  <a:pt x="2035" y="4711"/>
                  <a:pt x="1968" y="4643"/>
                </a:cubicBezTo>
                <a:lnTo>
                  <a:pt x="515" y="3191"/>
                </a:lnTo>
                <a:cubicBezTo>
                  <a:pt x="448" y="3124"/>
                  <a:pt x="448" y="3014"/>
                  <a:pt x="515" y="2946"/>
                </a:cubicBezTo>
                <a:cubicBezTo>
                  <a:pt x="583" y="2879"/>
                  <a:pt x="692" y="2879"/>
                  <a:pt x="760" y="2946"/>
                </a:cubicBezTo>
                <a:lnTo>
                  <a:pt x="2212" y="4399"/>
                </a:lnTo>
                <a:cubicBezTo>
                  <a:pt x="2280" y="4466"/>
                  <a:pt x="2280" y="4576"/>
                  <a:pt x="2212" y="4643"/>
                </a:cubicBezTo>
                <a:close/>
                <a:moveTo>
                  <a:pt x="4166" y="1464"/>
                </a:moveTo>
                <a:cubicBezTo>
                  <a:pt x="4036" y="1594"/>
                  <a:pt x="3825" y="1594"/>
                  <a:pt x="3695" y="1464"/>
                </a:cubicBezTo>
                <a:cubicBezTo>
                  <a:pt x="3565" y="1334"/>
                  <a:pt x="3565" y="1123"/>
                  <a:pt x="3695" y="993"/>
                </a:cubicBezTo>
                <a:cubicBezTo>
                  <a:pt x="3825" y="862"/>
                  <a:pt x="4036" y="862"/>
                  <a:pt x="4166" y="993"/>
                </a:cubicBezTo>
                <a:cubicBezTo>
                  <a:pt x="4296" y="1123"/>
                  <a:pt x="4296" y="1334"/>
                  <a:pt x="4166" y="1464"/>
                </a:cubicBezTo>
                <a:close/>
              </a:path>
            </a:pathLst>
          </a:custGeom>
          <a:solidFill>
            <a:schemeClr val="accent1"/>
          </a:solidFill>
          <a:ln>
            <a:noFill/>
          </a:ln>
        </p:spPr>
      </p:sp>
      <p:pic>
        <p:nvPicPr>
          <p:cNvPr id="27" name="图片 26" descr="5cefdfe1d1f19155922428921.png"/>
          <p:cNvPicPr>
            <a:picLocks noChangeAspect="1"/>
          </p:cNvPicPr>
          <p:nvPr/>
        </p:nvPicPr>
        <p:blipFill>
          <a:blip r:embed="rId1" cstate="print"/>
          <a:stretch>
            <a:fillRect/>
          </a:stretch>
        </p:blipFill>
        <p:spPr>
          <a:xfrm>
            <a:off x="4660900" y="1104384"/>
            <a:ext cx="3962400" cy="39624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nodePh="1">
                                  <p:stCondLst>
                                    <p:cond delay="850"/>
                                  </p:stCondLst>
                                  <p:endCondLst>
                                    <p:cond evt="begin" delay="0">
                                      <p:tn val="5"/>
                                    </p:cond>
                                  </p:end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3"/>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18"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sp>
        <p:nvSpPr>
          <p:cNvPr id="16" name="PA_圆角矩形 15"/>
          <p:cNvSpPr/>
          <p:nvPr>
            <p:custDataLst>
              <p:tags r:id="rId8"/>
            </p:custDataLst>
          </p:nvPr>
        </p:nvSpPr>
        <p:spPr>
          <a:xfrm>
            <a:off x="2681213" y="3108037"/>
            <a:ext cx="3369715" cy="353816"/>
          </a:xfrm>
          <a:prstGeom prst="roundRect">
            <a:avLst>
              <a:gd name="adj" fmla="val 36671"/>
            </a:avLst>
          </a:prstGeom>
          <a:solidFill>
            <a:srgbClr val="3568C1"/>
          </a:solidFill>
        </p:spPr>
        <p:txBody>
          <a:bodyPr wrap="none" rtlCol="0" anchor="ctr" anchorCtr="1">
            <a:noAutofit/>
          </a:bodyPr>
          <a:lstStyle/>
          <a:p>
            <a:r>
              <a:rPr lang="zh-CN" altLang="en-US" sz="2400" dirty="0">
                <a:solidFill>
                  <a:schemeClr val="bg1"/>
                </a:solidFill>
                <a:latin typeface="站酷快乐体2016修订版" panose="02010600030101010101" pitchFamily="2" charset="-122"/>
                <a:ea typeface="站酷快乐体2016修订版" panose="02010600030101010101" pitchFamily="2" charset="-122"/>
              </a:rPr>
              <a:t>感谢您的观看再见</a:t>
            </a:r>
            <a:endParaRPr lang="zh-CN" altLang="en-US" sz="2400" dirty="0">
              <a:solidFill>
                <a:schemeClr val="bg1"/>
              </a:solidFill>
              <a:latin typeface="站酷快乐体2016修订版" panose="02010600030101010101" pitchFamily="2" charset="-122"/>
              <a:ea typeface="站酷快乐体2016修订版" panose="02010600030101010101" pitchFamily="2" charset="-122"/>
            </a:endParaRPr>
          </a:p>
        </p:txBody>
      </p:sp>
      <p:pic>
        <p:nvPicPr>
          <p:cNvPr id="9" name="PA_图片 8"/>
          <p:cNvPicPr>
            <a:picLocks noChangeAspect="1"/>
          </p:cNvPicPr>
          <p:nvPr>
            <p:custDataLst>
              <p:tags r:id="rId9"/>
            </p:custDataLst>
          </p:nvPr>
        </p:nvPicPr>
        <p:blipFill rotWithShape="1">
          <a:blip r:embed="rId10">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1">
            <a:extLst>
              <a:ext uri="{28A0092B-C50C-407E-A947-70E740481C1C}">
                <a14:useLocalDpi xmlns:a14="http://schemas.microsoft.com/office/drawing/2010/main" val="0"/>
              </a:ext>
            </a:extLst>
          </a:blip>
          <a:srcRect l="31747" r="41386" b="14344"/>
          <a:stretch>
            <a:fillRect/>
          </a:stretch>
        </p:blipFill>
        <p:spPr>
          <a:xfrm flipH="1">
            <a:off x="7707165" y="2595777"/>
            <a:ext cx="826433" cy="1881673"/>
          </a:xfrm>
          <a:prstGeom prst="rect">
            <a:avLst/>
          </a:prstGeom>
        </p:spPr>
      </p:pic>
      <p:pic>
        <p:nvPicPr>
          <p:cNvPr id="10" name="图片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3">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25" name="文本框 24"/>
          <p:cNvSpPr txBox="1"/>
          <p:nvPr/>
        </p:nvSpPr>
        <p:spPr>
          <a:xfrm>
            <a:off x="1219575" y="518870"/>
            <a:ext cx="4416594" cy="1107996"/>
          </a:xfrm>
          <a:prstGeom prst="rect">
            <a:avLst/>
          </a:prstGeom>
          <a:noFill/>
        </p:spPr>
        <p:txBody>
          <a:bodyPr wrap="none" rtlCol="0">
            <a:spAutoFit/>
          </a:bodyPr>
          <a:lstStyle/>
          <a:p>
            <a:r>
              <a:rPr lang="zh-CN" altLang="en-US" sz="6600" dirty="0">
                <a:solidFill>
                  <a:srgbClr val="272727"/>
                </a:solidFill>
                <a:latin typeface="字体视界-单纯体" panose="02010601030101010101" pitchFamily="2" charset="-122"/>
                <a:ea typeface="字体视界-单纯体" panose="02010601030101010101" pitchFamily="2" charset="-122"/>
              </a:rPr>
              <a:t>快乐过假期</a:t>
            </a:r>
            <a:endParaRPr lang="zh-CN" altLang="en-US" sz="6600" dirty="0">
              <a:solidFill>
                <a:srgbClr val="272727"/>
              </a:solidFill>
              <a:latin typeface="字体视界-单纯体" panose="02010601030101010101" pitchFamily="2" charset="-122"/>
              <a:ea typeface="字体视界-单纯体" panose="02010601030101010101" pitchFamily="2" charset="-122"/>
            </a:endParaRPr>
          </a:p>
        </p:txBody>
      </p:sp>
      <p:sp>
        <p:nvSpPr>
          <p:cNvPr id="27" name="文本框 26"/>
          <p:cNvSpPr txBox="1"/>
          <p:nvPr/>
        </p:nvSpPr>
        <p:spPr>
          <a:xfrm>
            <a:off x="3256139" y="1432183"/>
            <a:ext cx="5413661" cy="1107996"/>
          </a:xfrm>
          <a:prstGeom prst="rect">
            <a:avLst/>
          </a:prstGeom>
          <a:noFill/>
        </p:spPr>
        <p:txBody>
          <a:bodyPr wrap="none" rtlCol="0">
            <a:spAutoFit/>
          </a:bodyPr>
          <a:lstStyle/>
          <a:p>
            <a:r>
              <a:rPr lang="zh-CN" altLang="en-US" sz="6600" dirty="0">
                <a:solidFill>
                  <a:srgbClr val="272727"/>
                </a:solidFill>
                <a:latin typeface="字体视界-单纯体" panose="02010601030101010101" pitchFamily="2" charset="-122"/>
                <a:ea typeface="字体视界-单纯体" panose="02010601030101010101" pitchFamily="2" charset="-122"/>
              </a:rPr>
              <a:t>安全不“放假</a:t>
            </a:r>
            <a:r>
              <a:rPr lang="en-US" altLang="zh-CN" sz="6600" dirty="0">
                <a:solidFill>
                  <a:srgbClr val="272727"/>
                </a:solidFill>
                <a:latin typeface="字体视界-单纯体" panose="02010601030101010101" pitchFamily="2" charset="-122"/>
                <a:ea typeface="字体视界-单纯体" panose="02010601030101010101" pitchFamily="2" charset="-122"/>
              </a:rPr>
              <a:t>”</a:t>
            </a:r>
            <a:endParaRPr lang="zh-CN" altLang="en-US" sz="6600" dirty="0">
              <a:solidFill>
                <a:srgbClr val="272727"/>
              </a:solidFill>
              <a:latin typeface="字体视界-单纯体" panose="02010601030101010101" pitchFamily="2" charset="-122"/>
              <a:ea typeface="字体视界-单纯体" panose="02010601030101010101" pitchFamily="2" charset="-122"/>
            </a:endParaRPr>
          </a:p>
        </p:txBody>
      </p:sp>
      <p:sp>
        <p:nvSpPr>
          <p:cNvPr id="30" name="文本框 29"/>
          <p:cNvSpPr txBox="1"/>
          <p:nvPr/>
        </p:nvSpPr>
        <p:spPr>
          <a:xfrm>
            <a:off x="1200525" y="481177"/>
            <a:ext cx="4416594" cy="1107996"/>
          </a:xfrm>
          <a:prstGeom prst="rect">
            <a:avLst/>
          </a:prstGeom>
          <a:noFill/>
          <a:ln>
            <a:noFill/>
          </a:ln>
        </p:spPr>
        <p:txBody>
          <a:bodyPr wrap="none" rtlCol="0">
            <a:spAutoFit/>
          </a:bodyPr>
          <a:lstStyle/>
          <a:p>
            <a:r>
              <a:rPr lang="zh-CN" altLang="en-US" sz="6600" dirty="0">
                <a:ln>
                  <a:solidFill>
                    <a:srgbClr val="272727"/>
                  </a:solidFill>
                </a:ln>
                <a:solidFill>
                  <a:srgbClr val="FFF100"/>
                </a:solidFill>
                <a:latin typeface="字体视界-单纯体" panose="02010601030101010101" pitchFamily="2" charset="-122"/>
                <a:ea typeface="字体视界-单纯体" panose="02010601030101010101" pitchFamily="2" charset="-122"/>
              </a:rPr>
              <a:t>快乐过假期</a:t>
            </a:r>
            <a:endParaRPr lang="zh-CN" altLang="en-US" sz="6600" dirty="0">
              <a:ln>
                <a:solidFill>
                  <a:srgbClr val="272727"/>
                </a:solidFill>
              </a:ln>
              <a:solidFill>
                <a:srgbClr val="FFF100"/>
              </a:solidFill>
              <a:latin typeface="字体视界-单纯体" panose="02010601030101010101" pitchFamily="2" charset="-122"/>
              <a:ea typeface="字体视界-单纯体" panose="02010601030101010101" pitchFamily="2" charset="-122"/>
            </a:endParaRPr>
          </a:p>
        </p:txBody>
      </p:sp>
      <p:sp>
        <p:nvSpPr>
          <p:cNvPr id="32" name="文本框 31"/>
          <p:cNvSpPr txBox="1"/>
          <p:nvPr/>
        </p:nvSpPr>
        <p:spPr>
          <a:xfrm>
            <a:off x="3237089" y="1394490"/>
            <a:ext cx="5413661" cy="1107996"/>
          </a:xfrm>
          <a:prstGeom prst="rect">
            <a:avLst/>
          </a:prstGeom>
          <a:noFill/>
          <a:ln>
            <a:noFill/>
          </a:ln>
        </p:spPr>
        <p:txBody>
          <a:bodyPr wrap="none" rtlCol="0">
            <a:spAutoFit/>
          </a:bodyPr>
          <a:lstStyle/>
          <a:p>
            <a:r>
              <a:rPr lang="zh-CN" altLang="en-US" sz="6600" dirty="0">
                <a:ln>
                  <a:solidFill>
                    <a:srgbClr val="272727"/>
                  </a:solidFill>
                </a:ln>
                <a:solidFill>
                  <a:srgbClr val="FFF100"/>
                </a:solidFill>
                <a:latin typeface="字体视界-单纯体" panose="02010601030101010101" pitchFamily="2" charset="-122"/>
                <a:ea typeface="字体视界-单纯体" panose="02010601030101010101" pitchFamily="2" charset="-122"/>
              </a:rPr>
              <a:t>安全不“放假</a:t>
            </a:r>
            <a:r>
              <a:rPr lang="en-US" altLang="zh-CN" sz="6600" dirty="0">
                <a:ln>
                  <a:solidFill>
                    <a:srgbClr val="272727"/>
                  </a:solidFill>
                </a:ln>
                <a:solidFill>
                  <a:srgbClr val="FFF100"/>
                </a:solidFill>
                <a:latin typeface="字体视界-单纯体" panose="02010601030101010101" pitchFamily="2" charset="-122"/>
                <a:ea typeface="字体视界-单纯体" panose="02010601030101010101" pitchFamily="2" charset="-122"/>
              </a:rPr>
              <a:t>”</a:t>
            </a:r>
            <a:endParaRPr lang="zh-CN" altLang="en-US" sz="6600" dirty="0">
              <a:ln>
                <a:solidFill>
                  <a:srgbClr val="272727"/>
                </a:solidFill>
              </a:ln>
              <a:solidFill>
                <a:srgbClr val="FFF100"/>
              </a:solidFill>
              <a:latin typeface="字体视界-单纯体" panose="02010601030101010101" pitchFamily="2" charset="-122"/>
              <a:ea typeface="字体视界-单纯体" panose="02010601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childTnLst>
                          </p:cTn>
                        </p:par>
                        <p:par>
                          <p:cTn id="34" fill="hold">
                            <p:stCondLst>
                              <p:cond delay="3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par>
                          <p:cTn id="42" fill="hold">
                            <p:stCondLst>
                              <p:cond delay="4500"/>
                            </p:stCondLst>
                            <p:childTnLst>
                              <p:par>
                                <p:cTn id="43" presetID="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ID="2" presetClass="entr" presetSubtype="2"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1+#ppt_w/2"/>
                                          </p:val>
                                        </p:tav>
                                        <p:tav tm="100000">
                                          <p:val>
                                            <p:strVal val="#ppt_x"/>
                                          </p:val>
                                        </p:tav>
                                      </p:tavLst>
                                    </p:anim>
                                    <p:anim calcmode="lin" valueType="num">
                                      <p:cBhvr additive="base">
                                        <p:cTn id="51" dur="500" fill="hold"/>
                                        <p:tgtEl>
                                          <p:spTgt spid="17"/>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ID="22" presetClass="entr" presetSubtype="4"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par>
                          <p:cTn id="56" fill="hold">
                            <p:stCondLst>
                              <p:cond delay="60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par>
                          <p:cTn id="60" fill="hold">
                            <p:stCondLst>
                              <p:cond delay="6500"/>
                            </p:stCondLst>
                            <p:childTnLst>
                              <p:par>
                                <p:cTn id="61" presetID="22" presetClass="entr" presetSubtype="4"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500"/>
                                        <p:tgtEl>
                                          <p:spTgt spid="29"/>
                                        </p:tgtEl>
                                      </p:cBhvr>
                                    </p:animEffect>
                                  </p:childTnLst>
                                </p:cTn>
                              </p:par>
                            </p:childTnLst>
                          </p:cTn>
                        </p:par>
                        <p:par>
                          <p:cTn id="64" fill="hold">
                            <p:stCondLst>
                              <p:cond delay="7000"/>
                            </p:stCondLst>
                            <p:childTnLst>
                              <p:par>
                                <p:cTn id="65" presetID="47" presetClass="entr" presetSubtype="0"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1000"/>
                                        <p:tgtEl>
                                          <p:spTgt spid="16"/>
                                        </p:tgtEl>
                                      </p:cBhvr>
                                    </p:animEffect>
                                    <p:anim calcmode="lin" valueType="num">
                                      <p:cBhvr>
                                        <p:cTn id="68" dur="1000" fill="hold"/>
                                        <p:tgtEl>
                                          <p:spTgt spid="16"/>
                                        </p:tgtEl>
                                        <p:attrNameLst>
                                          <p:attrName>ppt_x</p:attrName>
                                        </p:attrNameLst>
                                      </p:cBhvr>
                                      <p:tavLst>
                                        <p:tav tm="0">
                                          <p:val>
                                            <p:strVal val="#ppt_x"/>
                                          </p:val>
                                        </p:tav>
                                        <p:tav tm="100000">
                                          <p:val>
                                            <p:strVal val="#ppt_x"/>
                                          </p:val>
                                        </p:tav>
                                      </p:tavLst>
                                    </p:anim>
                                    <p:anim calcmode="lin" valueType="num">
                                      <p:cBhvr>
                                        <p:cTn id="69" dur="1000" fill="hold"/>
                                        <p:tgtEl>
                                          <p:spTgt spid="16"/>
                                        </p:tgtEl>
                                        <p:attrNameLst>
                                          <p:attrName>ppt_y</p:attrName>
                                        </p:attrNameLst>
                                      </p:cBhvr>
                                      <p:tavLst>
                                        <p:tav tm="0">
                                          <p:val>
                                            <p:strVal val="#ppt_y-.1"/>
                                          </p:val>
                                        </p:tav>
                                        <p:tav tm="100000">
                                          <p:val>
                                            <p:strVal val="#ppt_y"/>
                                          </p:val>
                                        </p:tav>
                                      </p:tavLst>
                                    </p:anim>
                                  </p:childTnLst>
                                </p:cTn>
                              </p:par>
                            </p:childTnLst>
                          </p:cTn>
                        </p:par>
                        <p:par>
                          <p:cTn id="70" fill="hold">
                            <p:stCondLst>
                              <p:cond delay="8000"/>
                            </p:stCondLst>
                            <p:childTnLst>
                              <p:par>
                                <p:cTn id="71" presetID="22" presetClass="entr" presetSubtype="4" fill="hold"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down)">
                                      <p:cBhvr>
                                        <p:cTn id="7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pic>
        <p:nvPicPr>
          <p:cNvPr id="2097167" name="图片 1"/>
          <p:cNvPicPr>
            <a:picLocks noChangeAspect="1"/>
          </p:cNvPicPr>
          <p:nvPr/>
        </p:nvPicPr>
        <p:blipFill>
          <a:blip r:embed="rId3" cstate="print"/>
          <a:stretch>
            <a:fillRect/>
          </a:stretch>
        </p:blipFill>
        <p:spPr>
          <a:xfrm flipH="1">
            <a:off x="6471000" y="1783649"/>
            <a:ext cx="2818635" cy="2588181"/>
          </a:xfrm>
          <a:prstGeom prst="rect">
            <a:avLst/>
          </a:prstGeom>
        </p:spPr>
      </p:pic>
      <p:sp>
        <p:nvSpPr>
          <p:cNvPr id="2" name="矩形 1"/>
          <p:cNvSpPr/>
          <p:nvPr/>
        </p:nvSpPr>
        <p:spPr>
          <a:xfrm>
            <a:off x="1783031" y="655536"/>
            <a:ext cx="4421827" cy="4524315"/>
          </a:xfrm>
          <a:prstGeom prst="rect">
            <a:avLst/>
          </a:prstGeom>
        </p:spPr>
        <p:txBody>
          <a:bodyPr wrap="square">
            <a:spAutoFit/>
          </a:bodyPr>
          <a:lstStyle/>
          <a:p>
            <a:pPr algn="ctr"/>
            <a: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t>在纷繁复杂的全球疫情变化面前</a:t>
            </a:r>
            <a:b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br>
            <a:endPar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endParaRPr>
          </a:p>
          <a:p>
            <a:pPr algn="ctr"/>
            <a: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t>虽然假期已到来</a:t>
            </a:r>
            <a:b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br>
            <a:endPar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endParaRPr>
          </a:p>
          <a:p>
            <a:pPr algn="ctr"/>
            <a: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t>但是</a:t>
            </a:r>
            <a:b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br>
            <a:endPar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endParaRPr>
          </a:p>
          <a:p>
            <a:pPr algn="ctr"/>
            <a: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t>在享受无忧无虑的假期时</a:t>
            </a:r>
            <a:b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br>
            <a:endPar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endParaRPr>
          </a:p>
          <a:p>
            <a:pPr algn="ctr"/>
            <a: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t>疫情问题不容忽视</a:t>
            </a:r>
            <a:b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br>
            <a:endPar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endParaRPr>
          </a:p>
          <a:p>
            <a:pPr algn="ctr"/>
            <a:r>
              <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rPr>
              <a:t>下面是防疫基础知识哦！</a:t>
            </a:r>
            <a:endParaRPr lang="zh-CN" altLang="en-US" sz="2400" dirty="0">
              <a:solidFill>
                <a:schemeClr val="accent5">
                  <a:lumMod val="75000"/>
                </a:schemeClr>
              </a:solidFill>
              <a:effectLst>
                <a:glow rad="63500">
                  <a:schemeClr val="accent6">
                    <a:satMod val="175000"/>
                    <a:alpha val="40000"/>
                  </a:schemeClr>
                </a:glow>
              </a:effectLst>
              <a:latin typeface="黑体" panose="02010609060101010101" pitchFamily="49" charset="-122"/>
              <a:ea typeface="黑体" panose="02010609060101010101" pitchFamily="49"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par>
                                <p:cTn id="15" presetID="2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2" name="矩形 1"/>
          <p:cNvSpPr/>
          <p:nvPr/>
        </p:nvSpPr>
        <p:spPr>
          <a:xfrm>
            <a:off x="953598" y="1044059"/>
            <a:ext cx="7398822" cy="3554819"/>
          </a:xfrm>
          <a:prstGeom prst="rect">
            <a:avLst/>
          </a:prstGeom>
        </p:spPr>
        <p:txBody>
          <a:bodyPr wrap="square">
            <a:spAutoFit/>
          </a:bodyPr>
          <a:lstStyle/>
          <a:p>
            <a:pPr>
              <a:lnSpc>
                <a:spcPct val="150000"/>
              </a:lnSpc>
            </a:pPr>
            <a:r>
              <a:rPr lang="zh-CN" altLang="en-US" b="1" dirty="0">
                <a:solidFill>
                  <a:srgbClr val="00B0F0"/>
                </a:solidFill>
              </a:rPr>
              <a:t>伪装性强</a:t>
            </a:r>
            <a:endParaRPr lang="zh-CN" altLang="en-US" b="1" dirty="0">
              <a:solidFill>
                <a:srgbClr val="00B0F0"/>
              </a:solidFill>
            </a:endParaRPr>
          </a:p>
          <a:p>
            <a:r>
              <a:rPr lang="zh-CN" altLang="en-US" dirty="0"/>
              <a:t>新冠病毒特征之一，就是极具伪装性。就是说，这种病毒可以伪装成没有症状，使感染者看起来像健康人一样。也可以伪装成各种症状，使感染者看起来像是患了一般感冒、急性肠胃炎、急性咽喉炎等。</a:t>
            </a:r>
            <a:endParaRPr lang="zh-CN" altLang="en-US" dirty="0"/>
          </a:p>
          <a:p>
            <a:pPr>
              <a:lnSpc>
                <a:spcPct val="150000"/>
              </a:lnSpc>
            </a:pPr>
            <a:r>
              <a:rPr lang="zh-CN" altLang="en-US" b="1" dirty="0">
                <a:solidFill>
                  <a:srgbClr val="00B0F0"/>
                </a:solidFill>
              </a:rPr>
              <a:t>潜伏期超长</a:t>
            </a:r>
            <a:endParaRPr lang="zh-CN" altLang="en-US" b="1" dirty="0">
              <a:solidFill>
                <a:srgbClr val="00B0F0"/>
              </a:solidFill>
            </a:endParaRPr>
          </a:p>
          <a:p>
            <a:r>
              <a:rPr lang="zh-CN" altLang="en-US" dirty="0"/>
              <a:t>针对新冠病毒，目前多数国家采取</a:t>
            </a:r>
            <a:r>
              <a:rPr lang="en-US" altLang="zh-CN" dirty="0"/>
              <a:t>14</a:t>
            </a:r>
            <a:r>
              <a:rPr lang="zh-CN" altLang="en-US" dirty="0"/>
              <a:t>天隔离期，这是根据常见的</a:t>
            </a:r>
            <a:r>
              <a:rPr lang="en-US" altLang="zh-CN" dirty="0"/>
              <a:t>14</a:t>
            </a:r>
            <a:r>
              <a:rPr lang="zh-CN" altLang="en-US" dirty="0"/>
              <a:t>天潜伏期而归确定的，潜伏期间仍具传染性。</a:t>
            </a:r>
            <a:endParaRPr lang="zh-CN" altLang="en-US" dirty="0"/>
          </a:p>
          <a:p>
            <a:pPr>
              <a:lnSpc>
                <a:spcPct val="150000"/>
              </a:lnSpc>
            </a:pPr>
            <a:r>
              <a:rPr lang="zh-CN" altLang="en-US" b="1" dirty="0">
                <a:solidFill>
                  <a:srgbClr val="00B0F0"/>
                </a:solidFill>
              </a:rPr>
              <a:t>传播途径多样</a:t>
            </a:r>
            <a:endParaRPr lang="zh-CN" altLang="en-US" b="1" dirty="0">
              <a:solidFill>
                <a:srgbClr val="00B0F0"/>
              </a:solidFill>
            </a:endParaRPr>
          </a:p>
          <a:p>
            <a:r>
              <a:rPr lang="zh-CN" altLang="en-US" dirty="0"/>
              <a:t>新冠病毒的传播方式几乎包括了各种传染病的传播途径，除了传染的飞沫传染之外，还包括接触传染、消化道传染、呼吸道传染、血液传染、空气传染，可谓全方位的无所不在的传播扩散。</a:t>
            </a:r>
            <a:endParaRPr lang="zh-CN" altLang="en-US" dirty="0"/>
          </a:p>
        </p:txBody>
      </p:sp>
      <p:sp>
        <p:nvSpPr>
          <p:cNvPr id="4" name="矩形 3"/>
          <p:cNvSpPr/>
          <p:nvPr/>
        </p:nvSpPr>
        <p:spPr>
          <a:xfrm>
            <a:off x="3348589" y="465516"/>
            <a:ext cx="2446824" cy="530915"/>
          </a:xfrm>
          <a:prstGeom prst="rect">
            <a:avLst/>
          </a:prstGeom>
          <a:noFill/>
        </p:spPr>
        <p:txBody>
          <a:bodyPr wrap="none" lIns="68580" tIns="34290" rIns="68580" bIns="34290">
            <a:spAutoFit/>
          </a:bodyPr>
          <a:lstStyle/>
          <a:p>
            <a:pPr algn="ctr"/>
            <a:r>
              <a:rPr lang="zh-CN" altLang="en-US" sz="3000" dirty="0">
                <a:ln w="12700">
                  <a:solidFill>
                    <a:srgbClr val="C00000"/>
                  </a:solidFill>
                  <a:prstDash val="solid"/>
                </a:ln>
                <a:solidFill>
                  <a:schemeClr val="accent2"/>
                </a:solidFill>
                <a:effectLst>
                  <a:innerShdw blurRad="177800">
                    <a:schemeClr val="accent3">
                      <a:lumMod val="50000"/>
                    </a:schemeClr>
                  </a:innerShdw>
                </a:effectLst>
                <a:latin typeface="黑体" panose="02010609060101010101" pitchFamily="49" charset="-122"/>
                <a:ea typeface="黑体" panose="02010609060101010101" pitchFamily="49" charset="-122"/>
              </a:rPr>
              <a:t>关于新冠肺炎</a:t>
            </a:r>
            <a:endParaRPr lang="zh-CN" altLang="en-US" sz="3000" dirty="0">
              <a:ln w="12700">
                <a:solidFill>
                  <a:srgbClr val="C00000"/>
                </a:solidFill>
                <a:prstDash val="solid"/>
              </a:ln>
              <a:solidFill>
                <a:schemeClr val="accent2"/>
              </a:solidFill>
              <a:effectLst>
                <a:innerShdw blurRad="177800">
                  <a:schemeClr val="accent3">
                    <a:lumMod val="50000"/>
                  </a:schemeClr>
                </a:innerShdw>
              </a:effectLst>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2" name="矩形 1"/>
          <p:cNvSpPr/>
          <p:nvPr/>
        </p:nvSpPr>
        <p:spPr>
          <a:xfrm>
            <a:off x="859088" y="1113588"/>
            <a:ext cx="7425825" cy="3789627"/>
          </a:xfrm>
          <a:prstGeom prst="rect">
            <a:avLst/>
          </a:prstGeom>
        </p:spPr>
        <p:txBody>
          <a:bodyPr wrap="square">
            <a:spAutoFit/>
          </a:bodyPr>
          <a:lstStyle/>
          <a:p>
            <a:pPr>
              <a:lnSpc>
                <a:spcPct val="150000"/>
              </a:lnSpc>
            </a:pPr>
            <a:r>
              <a:rPr lang="zh-CN" altLang="en-US" b="1" dirty="0">
                <a:solidFill>
                  <a:srgbClr val="00B0F0"/>
                </a:solidFill>
              </a:rPr>
              <a:t>变异性</a:t>
            </a:r>
            <a:endParaRPr lang="zh-CN" altLang="en-US" b="1" dirty="0">
              <a:solidFill>
                <a:srgbClr val="00B0F0"/>
              </a:solidFill>
            </a:endParaRPr>
          </a:p>
          <a:p>
            <a:pPr>
              <a:lnSpc>
                <a:spcPct val="150000"/>
              </a:lnSpc>
            </a:pPr>
            <a:r>
              <a:rPr lang="zh-CN" altLang="en-US" dirty="0"/>
              <a:t>新冠病毒的遗传物质结构是单链，比其他病毒更脆弱，也就更容易产生变异。这一特征使得疫苗开发的难度加大。</a:t>
            </a:r>
            <a:endParaRPr lang="zh-CN" altLang="en-US" dirty="0"/>
          </a:p>
          <a:p>
            <a:pPr>
              <a:lnSpc>
                <a:spcPct val="150000"/>
              </a:lnSpc>
            </a:pPr>
            <a:r>
              <a:rPr lang="zh-CN" altLang="en-US" b="1" dirty="0">
                <a:solidFill>
                  <a:srgbClr val="00B0F0"/>
                </a:solidFill>
              </a:rPr>
              <a:t>攻击免疫系统</a:t>
            </a:r>
            <a:endParaRPr lang="zh-CN" altLang="en-US" b="1" dirty="0">
              <a:solidFill>
                <a:srgbClr val="00B0F0"/>
              </a:solidFill>
            </a:endParaRPr>
          </a:p>
          <a:p>
            <a:pPr>
              <a:lnSpc>
                <a:spcPct val="150000"/>
              </a:lnSpc>
            </a:pPr>
            <a:r>
              <a:rPr lang="zh-CN" altLang="en-US" dirty="0"/>
              <a:t>人体免疫系统是一套抵抗病毒与细菌感染的自我保护系统，或者说疾病抵御系统。一旦人体免疫系统崩溃，那就意味着人体解除武装，放弃抵抗，任由病毒吞噬。萨斯（</a:t>
            </a:r>
            <a:r>
              <a:rPr lang="en-US" altLang="zh-CN" dirty="0"/>
              <a:t>SARS</a:t>
            </a:r>
            <a:r>
              <a:rPr lang="zh-CN" altLang="en-US" dirty="0"/>
              <a:t>）只攻击肺，不会伤害免疫系统；艾滋病（</a:t>
            </a:r>
            <a:r>
              <a:rPr lang="en-US" altLang="zh-CN" dirty="0"/>
              <a:t>AIDS</a:t>
            </a:r>
            <a:r>
              <a:rPr lang="zh-CN" altLang="en-US" dirty="0"/>
              <a:t>）只伤害免疫系统。而新冠病毒对危重症病人的损害，就像</a:t>
            </a:r>
            <a:r>
              <a:rPr lang="en-US" altLang="zh-CN" dirty="0"/>
              <a:t>SARS</a:t>
            </a:r>
            <a:r>
              <a:rPr lang="zh-CN" altLang="en-US" dirty="0"/>
              <a:t>加上</a:t>
            </a:r>
            <a:r>
              <a:rPr lang="en-US" altLang="zh-CN" dirty="0"/>
              <a:t>AIDS</a:t>
            </a:r>
            <a:r>
              <a:rPr lang="zh-CN" altLang="en-US" dirty="0"/>
              <a:t>。</a:t>
            </a:r>
            <a:endParaRPr lang="zh-CN" altLang="en-US" dirty="0"/>
          </a:p>
        </p:txBody>
      </p:sp>
      <p:sp>
        <p:nvSpPr>
          <p:cNvPr id="4" name="矩形 3"/>
          <p:cNvSpPr/>
          <p:nvPr/>
        </p:nvSpPr>
        <p:spPr>
          <a:xfrm>
            <a:off x="3348589" y="465516"/>
            <a:ext cx="2446824" cy="530915"/>
          </a:xfrm>
          <a:prstGeom prst="rect">
            <a:avLst/>
          </a:prstGeom>
          <a:noFill/>
        </p:spPr>
        <p:txBody>
          <a:bodyPr wrap="none" lIns="68580" tIns="34290" rIns="68580" bIns="34290">
            <a:spAutoFit/>
          </a:bodyPr>
          <a:lstStyle/>
          <a:p>
            <a:pPr algn="ctr"/>
            <a:r>
              <a:rPr lang="zh-CN" altLang="en-US" sz="3000" dirty="0">
                <a:ln w="12700">
                  <a:solidFill>
                    <a:srgbClr val="C00000"/>
                  </a:solidFill>
                  <a:prstDash val="solid"/>
                </a:ln>
                <a:solidFill>
                  <a:schemeClr val="accent2"/>
                </a:solidFill>
                <a:effectLst>
                  <a:innerShdw blurRad="177800">
                    <a:schemeClr val="accent3">
                      <a:lumMod val="50000"/>
                    </a:schemeClr>
                  </a:innerShdw>
                </a:effectLst>
                <a:latin typeface="黑体" panose="02010609060101010101" pitchFamily="49" charset="-122"/>
                <a:ea typeface="黑体" panose="02010609060101010101" pitchFamily="49" charset="-122"/>
              </a:rPr>
              <a:t>关于新冠肺炎</a:t>
            </a:r>
            <a:endParaRPr lang="zh-CN" altLang="en-US" sz="3000" dirty="0">
              <a:ln w="12700">
                <a:solidFill>
                  <a:srgbClr val="C00000"/>
                </a:solidFill>
                <a:prstDash val="solid"/>
              </a:ln>
              <a:solidFill>
                <a:schemeClr val="accent2"/>
              </a:solidFill>
              <a:effectLst>
                <a:innerShdw blurRad="177800">
                  <a:schemeClr val="accent3">
                    <a:lumMod val="50000"/>
                  </a:schemeClr>
                </a:innerShdw>
              </a:effectLst>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1799" y="658138"/>
            <a:ext cx="4297861" cy="4104456"/>
          </a:xfrm>
          <a:prstGeom prst="rect">
            <a:avLst/>
          </a:prstGeom>
        </p:spPr>
      </p:pic>
      <p:pic>
        <p:nvPicPr>
          <p:cNvPr id="7" name="图片 1"/>
          <p:cNvPicPr>
            <a:picLocks noChangeAspect="1"/>
          </p:cNvPicPr>
          <p:nvPr/>
        </p:nvPicPr>
        <p:blipFill>
          <a:blip r:embed="rId4" cstate="print"/>
          <a:stretch>
            <a:fillRect/>
          </a:stretch>
        </p:blipFill>
        <p:spPr>
          <a:xfrm flipH="1">
            <a:off x="6199082" y="1742846"/>
            <a:ext cx="2818635" cy="2588181"/>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par>
                                <p:cTn id="15" presetID="2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2963" y="709847"/>
            <a:ext cx="5866151" cy="419655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par>
                                <p:cTn id="15" presetID="2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47641" y="1501205"/>
            <a:ext cx="1594056" cy="2353130"/>
          </a:xfrm>
          <a:prstGeom prst="rect">
            <a:avLst/>
          </a:prstGeom>
        </p:spPr>
      </p:pic>
      <p:pic>
        <p:nvPicPr>
          <p:cNvPr id="31" name="图片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869920" y="3358427"/>
            <a:ext cx="1003353" cy="580578"/>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735" y="2876707"/>
            <a:ext cx="1341911" cy="109030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6614" y="2657388"/>
            <a:ext cx="1119646" cy="1224020"/>
          </a:xfrm>
          <a:prstGeom prst="rect">
            <a:avLst/>
          </a:prstGeom>
        </p:spPr>
      </p:pic>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684" y="2987925"/>
            <a:ext cx="639491" cy="888182"/>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9065" y="1899081"/>
            <a:ext cx="1223610" cy="1955253"/>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8" y="2926024"/>
            <a:ext cx="662652" cy="965579"/>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290" y="3269400"/>
            <a:ext cx="463280" cy="675066"/>
          </a:xfrm>
          <a:prstGeom prst="rect">
            <a:avLst/>
          </a:prstGeom>
        </p:spPr>
      </p:pic>
      <p:pic>
        <p:nvPicPr>
          <p:cNvPr id="9" name="PA_图片 8"/>
          <p:cNvPicPr>
            <a:picLocks noChangeAspect="1"/>
          </p:cNvPicPr>
          <p:nvPr>
            <p:custDataLst>
              <p:tags r:id="rId8"/>
            </p:custDataLst>
          </p:nvPr>
        </p:nvPicPr>
        <p:blipFill rotWithShape="1">
          <a:blip r:embed="rId9">
            <a:extLst>
              <a:ext uri="{28A0092B-C50C-407E-A947-70E740481C1C}">
                <a14:useLocalDpi xmlns:a14="http://schemas.microsoft.com/office/drawing/2010/main" val="0"/>
              </a:ext>
            </a:extLst>
          </a:blip>
          <a:srcRect b="37284"/>
          <a:stretch>
            <a:fillRect/>
          </a:stretch>
        </p:blipFill>
        <p:spPr>
          <a:xfrm>
            <a:off x="0" y="3854335"/>
            <a:ext cx="9144000" cy="1275211"/>
          </a:xfrm>
          <a:prstGeom prst="rect">
            <a:avLst/>
          </a:prstGeom>
        </p:spPr>
      </p:pic>
      <p:pic>
        <p:nvPicPr>
          <p:cNvPr id="13" name="图片 12"/>
          <p:cNvPicPr>
            <a:picLocks noChangeAspect="1"/>
          </p:cNvPicPr>
          <p:nvPr/>
        </p:nvPicPr>
        <p:blipFill rotWithShape="1">
          <a:blip r:embed="rId10">
            <a:extLst>
              <a:ext uri="{28A0092B-C50C-407E-A947-70E740481C1C}">
                <a14:useLocalDpi xmlns:a14="http://schemas.microsoft.com/office/drawing/2010/main" val="0"/>
              </a:ext>
            </a:extLst>
          </a:blip>
          <a:srcRect l="31747" r="41386" b="14344"/>
          <a:stretch>
            <a:fillRect/>
          </a:stretch>
        </p:blipFill>
        <p:spPr>
          <a:xfrm flipH="1">
            <a:off x="7884929" y="2599523"/>
            <a:ext cx="826433" cy="1881673"/>
          </a:xfrm>
          <a:prstGeom prst="rect">
            <a:avLst/>
          </a:prstGeom>
        </p:spPr>
      </p:pic>
      <p:pic>
        <p:nvPicPr>
          <p:cNvPr id="10" name="图片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5669" y="3529314"/>
            <a:ext cx="2044884" cy="1460396"/>
          </a:xfrm>
          <a:prstGeom prst="rect">
            <a:avLst/>
          </a:prstGeom>
        </p:spPr>
      </p:pic>
      <p:pic>
        <p:nvPicPr>
          <p:cNvPr id="17" name="图片 16"/>
          <p:cNvPicPr>
            <a:picLocks noChangeAspect="1"/>
          </p:cNvPicPr>
          <p:nvPr/>
        </p:nvPicPr>
        <p:blipFill rotWithShape="1">
          <a:blip r:embed="rId12">
            <a:extLst>
              <a:ext uri="{28A0092B-C50C-407E-A947-70E740481C1C}">
                <a14:useLocalDpi xmlns:a14="http://schemas.microsoft.com/office/drawing/2010/main" val="0"/>
              </a:ext>
            </a:extLst>
          </a:blip>
          <a:srcRect t="22112" b="26683"/>
          <a:stretch>
            <a:fillRect/>
          </a:stretch>
        </p:blipFill>
        <p:spPr>
          <a:xfrm>
            <a:off x="5156401" y="3778974"/>
            <a:ext cx="2269223" cy="1055580"/>
          </a:xfrm>
          <a:prstGeom prst="rect">
            <a:avLst/>
          </a:prstGeom>
        </p:spPr>
      </p:pic>
      <p:pic>
        <p:nvPicPr>
          <p:cNvPr id="33" name="图片 3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21652" y="48512"/>
            <a:ext cx="1142278" cy="1142278"/>
          </a:xfrm>
          <a:prstGeom prst="rect">
            <a:avLst/>
          </a:prstGeom>
        </p:spPr>
      </p:pic>
      <p:pic>
        <p:nvPicPr>
          <p:cNvPr id="35" name="图片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38390" y="419450"/>
            <a:ext cx="2045600" cy="801875"/>
          </a:xfrm>
          <a:prstGeom prst="rect">
            <a:avLst/>
          </a:prstGeom>
        </p:spPr>
      </p:pic>
      <p:pic>
        <p:nvPicPr>
          <p:cNvPr id="36" name="图片 3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49392" y="162578"/>
            <a:ext cx="3042956" cy="1192839"/>
          </a:xfrm>
          <a:prstGeom prst="rect">
            <a:avLst/>
          </a:prstGeom>
        </p:spPr>
      </p:pic>
      <p:sp>
        <p:nvSpPr>
          <p:cNvPr id="30" name="椭圆 29"/>
          <p:cNvSpPr/>
          <p:nvPr/>
        </p:nvSpPr>
        <p:spPr>
          <a:xfrm>
            <a:off x="4091636" y="848201"/>
            <a:ext cx="945140" cy="81452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350">
              <a:latin typeface="字体视界-单纯体" panose="02010601030101010101" pitchFamily="2" charset="-122"/>
              <a:ea typeface="字体视界-单纯体" panose="02010601030101010101" pitchFamily="2" charset="-122"/>
            </a:endParaRPr>
          </a:p>
        </p:txBody>
      </p:sp>
      <p:sp>
        <p:nvSpPr>
          <p:cNvPr id="32" name="矩形 31"/>
          <p:cNvSpPr/>
          <p:nvPr/>
        </p:nvSpPr>
        <p:spPr>
          <a:xfrm>
            <a:off x="4245849" y="888561"/>
            <a:ext cx="636713" cy="707886"/>
          </a:xfrm>
          <a:prstGeom prst="rect">
            <a:avLst/>
          </a:prstGeom>
        </p:spPr>
        <p:txBody>
          <a:bodyPr wrap="none">
            <a:spAutoFit/>
          </a:bodyPr>
          <a:lstStyle/>
          <a:p>
            <a:r>
              <a:rPr lang="en-US" altLang="zh-CN" sz="4000" b="1" dirty="0">
                <a:solidFill>
                  <a:schemeClr val="bg1"/>
                </a:solidFill>
                <a:latin typeface="字体视界-单纯体" panose="02010601030101010101" pitchFamily="2" charset="-122"/>
                <a:ea typeface="字体视界-单纯体" panose="02010601030101010101" pitchFamily="2" charset="-122"/>
              </a:rPr>
              <a:t>02</a:t>
            </a:r>
            <a:endParaRPr lang="zh-CN" altLang="en-US" sz="4000" b="1" dirty="0">
              <a:latin typeface="字体视界-单纯体" panose="02010601030101010101" pitchFamily="2" charset="-122"/>
              <a:ea typeface="字体视界-单纯体" panose="02010601030101010101" pitchFamily="2" charset="-122"/>
            </a:endParaRPr>
          </a:p>
        </p:txBody>
      </p:sp>
      <p:sp>
        <p:nvSpPr>
          <p:cNvPr id="34" name="矩形: 圆角 33"/>
          <p:cNvSpPr/>
          <p:nvPr/>
        </p:nvSpPr>
        <p:spPr>
          <a:xfrm>
            <a:off x="2756260" y="2060602"/>
            <a:ext cx="3901440" cy="85082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800">
              <a:latin typeface="字体视界-单纯体" panose="02010601030101010101" pitchFamily="2" charset="-122"/>
              <a:ea typeface="字体视界-单纯体" panose="02010601030101010101" pitchFamily="2" charset="-122"/>
            </a:endParaRPr>
          </a:p>
        </p:txBody>
      </p:sp>
      <p:sp>
        <p:nvSpPr>
          <p:cNvPr id="37" name="文本框 36"/>
          <p:cNvSpPr txBox="1"/>
          <p:nvPr/>
        </p:nvSpPr>
        <p:spPr>
          <a:xfrm>
            <a:off x="3086632" y="2023953"/>
            <a:ext cx="3240696" cy="769441"/>
          </a:xfrm>
          <a:prstGeom prst="rect">
            <a:avLst/>
          </a:prstGeom>
          <a:noFill/>
        </p:spPr>
        <p:txBody>
          <a:bodyPr wrap="square" rtlCol="0">
            <a:spAutoFit/>
          </a:bodyPr>
          <a:lstStyle/>
          <a:p>
            <a:pPr algn="ctr"/>
            <a:r>
              <a:rPr lang="zh-CN" altLang="en-US" sz="4400" b="1" dirty="0">
                <a:solidFill>
                  <a:schemeClr val="bg1"/>
                </a:solidFill>
                <a:latin typeface="字体视界-单纯体" panose="02010601030101010101" pitchFamily="2" charset="-122"/>
                <a:ea typeface="字体视界-单纯体" panose="02010601030101010101" pitchFamily="2" charset="-122"/>
              </a:rPr>
              <a:t>交通安全</a:t>
            </a:r>
            <a:endParaRPr lang="en-US" altLang="zh-CN" sz="4400" b="1" dirty="0">
              <a:solidFill>
                <a:schemeClr val="bg1"/>
              </a:solidFill>
              <a:latin typeface="字体视界-单纯体" panose="02010601030101010101" pitchFamily="2" charset="-122"/>
              <a:ea typeface="字体视界-单纯体" panose="0201060103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500"/>
                                        <p:tgtEl>
                                          <p:spTgt spid="36"/>
                                        </p:tgtEl>
                                      </p:cBhvr>
                                    </p:animEffect>
                                  </p:childTnLst>
                                </p:cTn>
                              </p:par>
                              <p:par>
                                <p:cTn id="15" presetID="2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down)">
                                      <p:cBhvr>
                                        <p:cTn id="33" dur="500"/>
                                        <p:tgtEl>
                                          <p:spTgt spid="38"/>
                                        </p:tgtEl>
                                      </p:cBhvr>
                                    </p:animEffect>
                                  </p:childTnLst>
                                </p:cTn>
                              </p:par>
                            </p:childTnLst>
                          </p:cTn>
                        </p:par>
                        <p:par>
                          <p:cTn id="34" fill="hold">
                            <p:stCondLst>
                              <p:cond delay="3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par>
                          <p:cTn id="42" fill="hold">
                            <p:stCondLst>
                              <p:cond delay="4500"/>
                            </p:stCondLst>
                            <p:childTnLst>
                              <p:par>
                                <p:cTn id="43" presetID="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ID="2" presetClass="entr" presetSubtype="2"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1+#ppt_w/2"/>
                                          </p:val>
                                        </p:tav>
                                        <p:tav tm="100000">
                                          <p:val>
                                            <p:strVal val="#ppt_x"/>
                                          </p:val>
                                        </p:tav>
                                      </p:tavLst>
                                    </p:anim>
                                    <p:anim calcmode="lin" valueType="num">
                                      <p:cBhvr additive="base">
                                        <p:cTn id="51" dur="500" fill="hold"/>
                                        <p:tgtEl>
                                          <p:spTgt spid="17"/>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ID="22" presetClass="entr" presetSubtype="4"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par>
                          <p:cTn id="56" fill="hold">
                            <p:stCondLst>
                              <p:cond delay="60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par>
                          <p:cTn id="60" fill="hold">
                            <p:stCondLst>
                              <p:cond delay="6500"/>
                            </p:stCondLst>
                            <p:childTnLst>
                              <p:par>
                                <p:cTn id="61" presetID="22" presetClass="entr" presetSubtype="4"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500"/>
                                        <p:tgtEl>
                                          <p:spTgt spid="29"/>
                                        </p:tgtEl>
                                      </p:cBhvr>
                                    </p:animEffect>
                                  </p:childTnLst>
                                </p:cTn>
                              </p:par>
                            </p:childTnLst>
                          </p:cTn>
                        </p:par>
                        <p:par>
                          <p:cTn id="64" fill="hold">
                            <p:stCondLst>
                              <p:cond delay="7000"/>
                            </p:stCondLst>
                            <p:childTnLst>
                              <p:par>
                                <p:cTn id="65" presetID="22" presetClass="entr" presetSubtype="4" fill="hold"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500"/>
                                        <p:tgtEl>
                                          <p:spTgt spid="13"/>
                                        </p:tgtEl>
                                      </p:cBhvr>
                                    </p:animEffect>
                                  </p:childTnLst>
                                </p:cTn>
                              </p:par>
                              <p:par>
                                <p:cTn id="68" presetID="2" presetClass="entr" presetSubtype="4"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ppt_x"/>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childTnLst>
                          </p:cTn>
                        </p:par>
                        <p:par>
                          <p:cTn id="76" fill="hold">
                            <p:stCondLst>
                              <p:cond delay="7500"/>
                            </p:stCondLst>
                            <p:childTnLst>
                              <p:par>
                                <p:cTn id="77" presetID="2" presetClass="entr" presetSubtype="4"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additive="base">
                                        <p:cTn id="83" dur="500" fill="hold"/>
                                        <p:tgtEl>
                                          <p:spTgt spid="37"/>
                                        </p:tgtEl>
                                        <p:attrNameLst>
                                          <p:attrName>ppt_x</p:attrName>
                                        </p:attrNameLst>
                                      </p:cBhvr>
                                      <p:tavLst>
                                        <p:tav tm="0">
                                          <p:val>
                                            <p:strVal val="#ppt_x"/>
                                          </p:val>
                                        </p:tav>
                                        <p:tav tm="100000">
                                          <p:val>
                                            <p:strVal val="#ppt_x"/>
                                          </p:val>
                                        </p:tav>
                                      </p:tavLst>
                                    </p:anim>
                                    <p:anim calcmode="lin" valueType="num">
                                      <p:cBhvr additive="base">
                                        <p:cTn id="8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4" grpId="0" animBg="1"/>
      <p:bldP spid="37" grpId="0"/>
    </p:bldLst>
  </p:timing>
</p:sld>
</file>

<file path=ppt/tags/tag1.xml><?xml version="1.0" encoding="utf-8"?>
<p:tagLst xmlns:p="http://schemas.openxmlformats.org/presentationml/2006/main">
  <p:tag name="PA" val="v3.0.1"/>
</p:tagLst>
</file>

<file path=ppt/tags/tag10.xml><?xml version="1.0" encoding="utf-8"?>
<p:tagLst xmlns:p="http://schemas.openxmlformats.org/presentationml/2006/main">
  <p:tag name="PA" val="v3.0.1"/>
</p:tagLst>
</file>

<file path=ppt/tags/tag11.xml><?xml version="1.0" encoding="utf-8"?>
<p:tagLst xmlns:p="http://schemas.openxmlformats.org/presentationml/2006/main">
  <p:tag name="PA" val="v3.0.1"/>
</p:tagLst>
</file>

<file path=ppt/tags/tag12.xml><?xml version="1.0" encoding="utf-8"?>
<p:tagLst xmlns:p="http://schemas.openxmlformats.org/presentationml/2006/main">
  <p:tag name="PA" val="v3.0.1"/>
</p:tagLst>
</file>

<file path=ppt/tags/tag13.xml><?xml version="1.0" encoding="utf-8"?>
<p:tagLst xmlns:p="http://schemas.openxmlformats.org/presentationml/2006/main">
  <p:tag name="PA" val="v3.0.1"/>
</p:tagLst>
</file>

<file path=ppt/tags/tag14.xml><?xml version="1.0" encoding="utf-8"?>
<p:tagLst xmlns:p="http://schemas.openxmlformats.org/presentationml/2006/main">
  <p:tag name="PA" val="v3.0.1"/>
</p:tagLst>
</file>

<file path=ppt/tags/tag15.xml><?xml version="1.0" encoding="utf-8"?>
<p:tagLst xmlns:p="http://schemas.openxmlformats.org/presentationml/2006/main">
  <p:tag name="ISPRING_PRESENTATION_TITLE" val="可爱卡通暑假安全教育PPT.pptx"/>
</p:tagLst>
</file>

<file path=ppt/tags/tag2.xml><?xml version="1.0" encoding="utf-8"?>
<p:tagLst xmlns:p="http://schemas.openxmlformats.org/presentationml/2006/main">
  <p:tag name="PA" val="v3.0.1"/>
</p:tagLst>
</file>

<file path=ppt/tags/tag3.xml><?xml version="1.0" encoding="utf-8"?>
<p:tagLst xmlns:p="http://schemas.openxmlformats.org/presentationml/2006/main">
  <p:tag name="PA" val="v3.0.1"/>
</p:tagLst>
</file>

<file path=ppt/tags/tag4.xml><?xml version="1.0" encoding="utf-8"?>
<p:tagLst xmlns:p="http://schemas.openxmlformats.org/presentationml/2006/main">
  <p:tag name="PA" val="v3.0.1"/>
</p:tagLst>
</file>

<file path=ppt/tags/tag5.xml><?xml version="1.0" encoding="utf-8"?>
<p:tagLst xmlns:p="http://schemas.openxmlformats.org/presentationml/2006/main">
  <p:tag name="PA" val="v3.0.1"/>
</p:tagLst>
</file>

<file path=ppt/tags/tag6.xml><?xml version="1.0" encoding="utf-8"?>
<p:tagLst xmlns:p="http://schemas.openxmlformats.org/presentationml/2006/main">
  <p:tag name="KSO_WM_BEAUTIFY_FLAG" val="#wm#"/>
  <p:tag name="KSO_WM_TEMPLATE_CATEGORY" val="custom"/>
  <p:tag name="KSO_WM_TEMPLATE_INDEX" val="20187308"/>
</p:tagLst>
</file>

<file path=ppt/tags/tag7.xml><?xml version="1.0" encoding="utf-8"?>
<p:tagLst xmlns:p="http://schemas.openxmlformats.org/presentationml/2006/main">
  <p:tag name="KSO_WM_BEAUTIFY_FLAG" val="#wm#"/>
  <p:tag name="KSO_WM_TEMPLATE_CATEGORY" val="custom"/>
  <p:tag name="KSO_WM_TEMPLATE_INDEX" val="20187308"/>
</p:tagLst>
</file>

<file path=ppt/tags/tag8.xml><?xml version="1.0" encoding="utf-8"?>
<p:tagLst xmlns:p="http://schemas.openxmlformats.org/presentationml/2006/main">
  <p:tag name="PA" val="v3.0.1"/>
</p:tagLst>
</file>

<file path=ppt/tags/tag9.xml><?xml version="1.0" encoding="utf-8"?>
<p:tagLst xmlns:p="http://schemas.openxmlformats.org/presentationml/2006/main">
  <p:tag name="PA" val="v3.0.1"/>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4683</Words>
  <Application>WPS 演示</Application>
  <PresentationFormat>全屏显示(16:9)</PresentationFormat>
  <Paragraphs>431</Paragraphs>
  <Slides>37</Slides>
  <Notes>20</Notes>
  <HiddenSlides>0</HiddenSlides>
  <MMClips>1</MMClips>
  <ScaleCrop>false</ScaleCrop>
  <HeadingPairs>
    <vt:vector size="6" baseType="variant">
      <vt:variant>
        <vt:lpstr>已用的字体</vt:lpstr>
      </vt:variant>
      <vt:variant>
        <vt:i4>25</vt:i4>
      </vt:variant>
      <vt:variant>
        <vt:lpstr>主题</vt:lpstr>
      </vt:variant>
      <vt:variant>
        <vt:i4>2</vt:i4>
      </vt:variant>
      <vt:variant>
        <vt:lpstr>幻灯片标题</vt:lpstr>
      </vt:variant>
      <vt:variant>
        <vt:i4>37</vt:i4>
      </vt:variant>
    </vt:vector>
  </HeadingPairs>
  <TitlesOfParts>
    <vt:vector size="64" baseType="lpstr">
      <vt:lpstr>Arial</vt:lpstr>
      <vt:lpstr>宋体</vt:lpstr>
      <vt:lpstr>Wingdings</vt:lpstr>
      <vt:lpstr>微软雅黑</vt:lpstr>
      <vt:lpstr>站酷快乐体2016修订版</vt:lpstr>
      <vt:lpstr>字体视界-单纯体</vt:lpstr>
      <vt:lpstr>黑体</vt:lpstr>
      <vt:lpstr>楷体</vt:lpstr>
      <vt:lpstr>等线</vt:lpstr>
      <vt:lpstr>幼圆</vt:lpstr>
      <vt:lpstr>Verdana</vt:lpstr>
      <vt:lpstr>Arial Unicode MS</vt:lpstr>
      <vt:lpstr>等线 Light</vt:lpstr>
      <vt:lpstr>方正大黑简体</vt:lpstr>
      <vt:lpstr>印品灵秀体</vt:lpstr>
      <vt:lpstr>Garamond</vt:lpstr>
      <vt:lpstr>Source Han Serif SC</vt:lpstr>
      <vt:lpstr>Helvetica Light</vt:lpstr>
      <vt:lpstr>Calibri</vt:lpstr>
      <vt:lpstr>Arial</vt:lpstr>
      <vt:lpstr>Roboto condensed</vt:lpstr>
      <vt:lpstr>华康方圆体W7(P)</vt:lpstr>
      <vt:lpstr>Agency FB</vt:lpstr>
      <vt:lpstr>造字工房悦黑（非商用）常规体</vt:lpstr>
      <vt:lpstr>Segoe Print</vt:lpstr>
      <vt:lpstr>1_Office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可爱卡通暑假安全教育PPT.pptx</dc:title>
  <dc:creator/>
  <cp:lastModifiedBy>灰灰</cp:lastModifiedBy>
  <cp:revision>2</cp:revision>
  <dcterms:created xsi:type="dcterms:W3CDTF">2018-06-20T03:40:00Z</dcterms:created>
  <dcterms:modified xsi:type="dcterms:W3CDTF">2021-12-28T01:31:13Z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BB67D8D31D5D480CA3CCD0DE8C714826</vt:lpwstr>
  </property>
  <property fmtid="{D5CDD505-2E9C-101B-9397-08002B2CF9AE}" pid="3" name="KSOProductBuildVer">
    <vt:lpwstr>2052-11.1.0.11115</vt:lpwstr>
  </property>
</Properties>
</file>