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77762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p>
            <a:r>
              <a:rPr lang="zh-CN" altLang="zh-CN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</a:rPr>
              <a:t>部队情况介绍</a:t>
            </a:r>
            <a:endParaRPr lang="zh-CN" altLang="zh-CN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许培林</a:t>
            </a:r>
            <a:r>
              <a:rPr lang="en-US" altLang="zh-CN"/>
              <a:t> </a:t>
            </a:r>
            <a:r>
              <a:rPr lang="zh-CN" altLang="en-US"/>
              <a:t>林学</a:t>
            </a:r>
            <a:r>
              <a:rPr lang="en-US" altLang="zh-CN"/>
              <a:t>1192</a:t>
            </a:r>
            <a:endParaRPr lang="en-US" altLang="zh-CN"/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2870" y="1130300"/>
            <a:ext cx="2863215" cy="5118735"/>
          </a:xfrm>
        </p:spPr>
        <p:txBody>
          <a:bodyPr>
            <a:normAutofit/>
          </a:bodyPr>
          <a:p>
            <a:r>
              <a:rPr lang="zh-CN" altLang="en-US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结合我入伍前的疑惑，为大家解答，去除大家对于部队的误解。</a:t>
            </a:r>
            <a:endParaRPr lang="zh-CN" altLang="en-US">
              <a:gradFill>
                <a:gsLst>
                  <a:gs pos="0">
                    <a:srgbClr val="9EE256"/>
                  </a:gs>
                  <a:gs pos="100000">
                    <a:srgbClr val="52762D"/>
                  </a:gs>
                </a:gsLst>
                <a:lin scaled="0"/>
              </a:gra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  <p:pic>
        <p:nvPicPr>
          <p:cNvPr id="4" name="图片 3" descr="23b26ebc4db5a3c57293f53195dfa9a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6085" y="1490345"/>
            <a:ext cx="9226550" cy="47586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1070045"/>
            <a:ext cx="10969200" cy="705600"/>
          </a:xfrm>
        </p:spPr>
        <p:txBody>
          <a:bodyPr/>
          <a:p>
            <a:r>
              <a:rPr lang="en-US" altLang="zh-CN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</a:rPr>
              <a:t>1</a:t>
            </a:r>
            <a:r>
              <a:rPr lang="zh-CN" altLang="en-US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</a:rPr>
              <a:t>，部队有打兵骂兵行为</a:t>
            </a:r>
            <a:endParaRPr lang="zh-CN" altLang="en-US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19150" y="2658110"/>
            <a:ext cx="1083564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rgbClr val="FF0000"/>
                </a:solidFill>
              </a:rPr>
              <a:t>根据《中国人民解放军纪律条令(试行》第一百三十五条，侮辱、打骂、体罚或者变相体罚部属，情节较轻的，给予警告、严重警告处分；</a:t>
            </a:r>
            <a:endParaRPr lang="zh-CN" altLang="en-US" sz="3200">
              <a:solidFill>
                <a:srgbClr val="FF0000"/>
              </a:solidFill>
            </a:endParaRPr>
          </a:p>
          <a:p>
            <a:r>
              <a:rPr lang="zh-CN" altLang="en-US" sz="3200">
                <a:solidFill>
                  <a:srgbClr val="FF0000"/>
                </a:solidFill>
              </a:rPr>
              <a:t>情节较重的，给予记过、记大过处分；情节严重的，给予降职（级）、降衔（级）、撤职处分。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2.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部队基础训练内容</a:t>
            </a:r>
            <a:endParaRPr lang="zh-CN" altLang="en-US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</a:endParaRPr>
          </a:p>
        </p:txBody>
      </p:sp>
      <p:pic>
        <p:nvPicPr>
          <p:cNvPr id="6" name="内容占位符 5" descr="跑步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075" y="2450465"/>
            <a:ext cx="2932430" cy="21215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2865" y="1574800"/>
            <a:ext cx="2932430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32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3000</a:t>
            </a:r>
            <a:r>
              <a:rPr lang="zh-CN" altLang="en-US" sz="32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米跑</a:t>
            </a:r>
            <a:endParaRPr lang="zh-CN" altLang="en-US" sz="32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0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3109595" y="2450465"/>
            <a:ext cx="2934000" cy="2121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3109595" y="1574800"/>
            <a:ext cx="2891790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2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单杆</a:t>
            </a:r>
            <a:endParaRPr lang="zh-CN" altLang="en-US" sz="32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图片 8" descr="image_360图片编辑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990" y="2450465"/>
            <a:ext cx="2934000" cy="2113973"/>
          </a:xfrm>
          <a:prstGeom prst="rect">
            <a:avLst/>
          </a:prstGeom>
        </p:spPr>
      </p:pic>
      <p:pic>
        <p:nvPicPr>
          <p:cNvPr id="10" name="图片 9" descr="image_360图片编辑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4320" y="2450465"/>
            <a:ext cx="2933700" cy="211391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157595" y="1570355"/>
            <a:ext cx="2891790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2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仰卧起坐</a:t>
            </a:r>
            <a:endParaRPr lang="zh-CN" altLang="en-US" sz="32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179560" y="1570355"/>
            <a:ext cx="2891790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32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30×2</a:t>
            </a:r>
            <a:r>
              <a:rPr lang="zh-CN" altLang="en-US" sz="32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蛇形跑</a:t>
            </a:r>
            <a:endParaRPr lang="zh-CN" altLang="en-US" sz="32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3505" y="4948555"/>
            <a:ext cx="1202817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部队名言：没有达到优秀的都是不及格，优秀只是最低标准，因为战场上，生命只有一条。</a:t>
            </a:r>
            <a:endParaRPr lang="zh-CN" altLang="en-US" sz="32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970350"/>
            <a:ext cx="10969200" cy="705600"/>
          </a:xfrm>
        </p:spPr>
        <p:txBody>
          <a:bodyPr/>
          <a:p>
            <a:r>
              <a:rPr lang="en-US" altLang="zh-CN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</a:rPr>
              <a:t>3.</a:t>
            </a:r>
            <a:r>
              <a:rPr lang="zh-CN" altLang="en-US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</a:rPr>
              <a:t>部队军衔和职务</a:t>
            </a:r>
            <a:endParaRPr lang="zh-CN" altLang="en-US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</a:endParaRPr>
          </a:p>
        </p:txBody>
      </p:sp>
      <p:pic>
        <p:nvPicPr>
          <p:cNvPr id="9" name="内容占位符 8" descr="微信截图_2021120710392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2765" y="2948940"/>
            <a:ext cx="5376545" cy="3101340"/>
          </a:xfrm>
          <a:prstGeom prst="rect">
            <a:avLst/>
          </a:prstGeom>
        </p:spPr>
      </p:pic>
      <p:pic>
        <p:nvPicPr>
          <p:cNvPr id="10" name="图片 9" descr="微信截图_202112071040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435" y="2948940"/>
            <a:ext cx="4505960" cy="314452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32765" y="2020570"/>
            <a:ext cx="5100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士兵军衔</a:t>
            </a:r>
            <a:endParaRPr lang="zh-CN" altLang="en-US" sz="3200" b="1">
              <a:gradFill>
                <a:gsLst>
                  <a:gs pos="0">
                    <a:srgbClr val="9EE256"/>
                  </a:gs>
                  <a:gs pos="100000">
                    <a:srgbClr val="52762D"/>
                  </a:gs>
                </a:gsLst>
                <a:lin scaled="0"/>
              </a:gra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477000" y="2020570"/>
            <a:ext cx="5100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军官军衔</a:t>
            </a:r>
            <a:endParaRPr lang="zh-CN" altLang="en-US" sz="3200" b="1">
              <a:gradFill>
                <a:gsLst>
                  <a:gs pos="0">
                    <a:srgbClr val="9EE256"/>
                  </a:gs>
                  <a:gs pos="100000">
                    <a:srgbClr val="52762D"/>
                  </a:gs>
                </a:gsLst>
                <a:lin scaled="0"/>
              </a:gra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1257370"/>
            <a:ext cx="10969200" cy="705600"/>
          </a:xfrm>
        </p:spPr>
        <p:txBody>
          <a:bodyPr/>
          <a:p>
            <a:r>
              <a:rPr lang="en-US" altLang="zh-CN">
                <a:solidFill>
                  <a:schemeClr val="accent3">
                    <a:lumMod val="75000"/>
                  </a:schemeClr>
                </a:solidFill>
              </a:rPr>
              <a:t>4.</a:t>
            </a:r>
            <a:r>
              <a:rPr lang="zh-CN" altLang="en-US">
                <a:solidFill>
                  <a:schemeClr val="accent3">
                    <a:lumMod val="75000"/>
                  </a:schemeClr>
                </a:solidFill>
              </a:rPr>
              <a:t>部队待遇</a:t>
            </a:r>
            <a:endParaRPr lang="zh-CN" altLang="en-US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内容占位符 3"/>
          <p:cNvSpPr/>
          <p:nvPr>
            <p:ph idx="1"/>
          </p:nvPr>
        </p:nvSpPr>
        <p:spPr>
          <a:xfrm>
            <a:off x="608330" y="2320290"/>
            <a:ext cx="4723130" cy="3914140"/>
          </a:xfrm>
        </p:spPr>
        <p:txBody>
          <a:bodyPr/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列兵（第一年）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1000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上等兵（第二年）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1100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下士（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3-5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年）</a:t>
            </a:r>
            <a:r>
              <a:rPr 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5800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中士（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6-8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年）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7500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上士（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9-12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年）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9000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</p:txBody>
      </p:sp>
      <p:sp>
        <p:nvSpPr>
          <p:cNvPr id="5" name="内容占位符 3"/>
          <p:cNvSpPr/>
          <p:nvPr/>
        </p:nvSpPr>
        <p:spPr>
          <a:xfrm>
            <a:off x="6181725" y="2461895"/>
            <a:ext cx="4723130" cy="391414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CN" altLang="en-US" sz="2800"/>
          </a:p>
        </p:txBody>
      </p:sp>
      <p:sp>
        <p:nvSpPr>
          <p:cNvPr id="6" name="内容占位符 3"/>
          <p:cNvSpPr/>
          <p:nvPr/>
        </p:nvSpPr>
        <p:spPr>
          <a:xfrm>
            <a:off x="5941060" y="1962785"/>
            <a:ext cx="4723130" cy="441325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伙食费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住宿费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衣服支出</a:t>
            </a:r>
            <a:r>
              <a:rPr lang="en-US" altLang="zh-CN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0</a:t>
            </a: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元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zh-CN" altLang="en-US" sz="28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休假按路途报销车费，工资照发，你没有吃的伙食费退到你的账户上。</a:t>
            </a: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endParaRPr lang="zh-CN" altLang="en-US" sz="28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1061155"/>
            <a:ext cx="10969200" cy="705600"/>
          </a:xfrm>
        </p:spPr>
        <p:txBody>
          <a:bodyPr/>
          <a:p>
            <a:r>
              <a:rPr lang="en-US" altLang="zh-CN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5.</a:t>
            </a:r>
            <a:r>
              <a:rPr lang="zh-CN" altLang="en-US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医疗</a:t>
            </a:r>
            <a:endParaRPr lang="zh-CN" altLang="en-US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400" y="1766625"/>
            <a:ext cx="10969200" cy="4759200"/>
          </a:xfrm>
        </p:spPr>
        <p:txBody>
          <a:bodyPr/>
          <a:p>
            <a:endParaRPr lang="zh-CN" altLang="en-US" sz="2000">
              <a:solidFill>
                <a:srgbClr val="FFC000"/>
              </a:solidFill>
            </a:endParaRPr>
          </a:p>
          <a:p>
            <a:r>
              <a:rPr lang="zh-CN" altLang="en-US" sz="2000">
                <a:solidFill>
                  <a:srgbClr val="FFC000"/>
                </a:solidFill>
              </a:rPr>
              <a:t>军人保障卡：</a:t>
            </a:r>
            <a:r>
              <a:rPr lang="en-US" altLang="zh-CN" sz="2000">
                <a:solidFill>
                  <a:srgbClr val="FFC000"/>
                </a:solidFill>
              </a:rPr>
              <a:t>                                                    </a:t>
            </a:r>
            <a:endParaRPr lang="zh-CN" altLang="en-US" sz="2000">
              <a:solidFill>
                <a:srgbClr val="FFC000"/>
              </a:solidFill>
            </a:endParaRPr>
          </a:p>
          <a:p>
            <a:r>
              <a:rPr lang="zh-CN" altLang="en-US" sz="2000">
                <a:solidFill>
                  <a:srgbClr val="FFC000"/>
                </a:solidFill>
              </a:rPr>
              <a:t>军人到体系医院看病免费，取药免费。</a:t>
            </a:r>
            <a:endParaRPr lang="zh-CN" altLang="en-US" sz="2000">
              <a:solidFill>
                <a:srgbClr val="FFC000"/>
              </a:solidFill>
            </a:endParaRPr>
          </a:p>
          <a:p>
            <a:r>
              <a:rPr lang="zh-CN" altLang="en-US" sz="2000">
                <a:solidFill>
                  <a:srgbClr val="FFC000"/>
                </a:solidFill>
              </a:rPr>
              <a:t>普通手术免费，重大手术报销</a:t>
            </a:r>
            <a:r>
              <a:rPr lang="en-US" altLang="zh-CN" sz="2000">
                <a:solidFill>
                  <a:srgbClr val="FFC000"/>
                </a:solidFill>
              </a:rPr>
              <a:t>90%</a:t>
            </a:r>
            <a:endParaRPr lang="en-US" altLang="zh-CN" sz="2000">
              <a:solidFill>
                <a:srgbClr val="FFC000"/>
              </a:solidFill>
            </a:endParaRPr>
          </a:p>
          <a:p>
            <a:r>
              <a:rPr lang="zh-CN" altLang="en-US" sz="2000">
                <a:solidFill>
                  <a:srgbClr val="FFC000"/>
                </a:solidFill>
              </a:rPr>
              <a:t>今年新推出军属保障卡，和军人享有同等权益。</a:t>
            </a:r>
            <a:endParaRPr lang="zh-CN" altLang="en-US" sz="2000">
              <a:solidFill>
                <a:srgbClr val="FFC000"/>
              </a:solidFill>
            </a:endParaRPr>
          </a:p>
        </p:txBody>
      </p:sp>
      <p:pic>
        <p:nvPicPr>
          <p:cNvPr id="4" name="图片 3" descr="3b18cac60fe7933f8ad7bc675ca9e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3300" y="2209800"/>
            <a:ext cx="3810000" cy="2438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7750" y="985590"/>
            <a:ext cx="10969200" cy="705600"/>
          </a:xfrm>
        </p:spPr>
        <p:txBody>
          <a:bodyPr/>
          <a:p>
            <a:r>
              <a:rPr lang="en-US" altLang="zh-CN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6.</a:t>
            </a:r>
            <a:r>
              <a:rPr lang="zh-CN" altLang="en-US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</a:rPr>
              <a:t>大学生优待</a:t>
            </a:r>
            <a:endParaRPr lang="zh-CN" altLang="en-US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7750" y="1691060"/>
            <a:ext cx="10969200" cy="4759200"/>
          </a:xfrm>
        </p:spPr>
        <p:txBody>
          <a:bodyPr/>
          <a:p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转士官时把大学学龄转兵龄。例如：</a:t>
            </a:r>
            <a:endParaRPr lang="zh-CN" altLang="en-US" sz="3200">
              <a:gradFill>
                <a:gsLst>
                  <a:gs pos="0">
                    <a:srgbClr val="9EE256"/>
                  </a:gs>
                  <a:gs pos="100000">
                    <a:srgbClr val="52762D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      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大学毕业学龄</a:t>
            </a: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=4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年</a:t>
            </a:r>
            <a:endParaRPr lang="zh-CN" altLang="en-US" sz="3200">
              <a:gradFill>
                <a:gsLst>
                  <a:gs pos="0">
                    <a:srgbClr val="9EE256"/>
                  </a:gs>
                  <a:gs pos="100000">
                    <a:srgbClr val="52762D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      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义务兵兵龄</a:t>
            </a: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=2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年</a:t>
            </a:r>
            <a:endParaRPr lang="zh-CN" altLang="en-US" sz="3200">
              <a:gradFill>
                <a:gsLst>
                  <a:gs pos="0">
                    <a:srgbClr val="9EE256"/>
                  </a:gs>
                  <a:gs pos="100000">
                    <a:srgbClr val="52762D"/>
                  </a:gs>
                </a:gsLst>
                <a:lin scaled="0"/>
              </a:gradFill>
            </a:endParaRPr>
          </a:p>
          <a:p>
            <a:pPr marL="0" indent="0">
              <a:buNone/>
            </a:pP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      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转士官兵龄</a:t>
            </a: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</a:rPr>
              <a:t>=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sym typeface="+mn-ea"/>
              </a:rPr>
              <a:t>大学毕业学龄</a:t>
            </a: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sym typeface="+mn-ea"/>
              </a:rPr>
              <a:t>+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sym typeface="+mn-ea"/>
              </a:rPr>
              <a:t>义务兵兵龄</a:t>
            </a:r>
            <a:r>
              <a:rPr lang="en-US" altLang="zh-CN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sym typeface="+mn-ea"/>
              </a:rPr>
              <a:t>=6</a:t>
            </a:r>
            <a:r>
              <a:rPr lang="zh-CN" altLang="en-US" sz="320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sym typeface="+mn-ea"/>
              </a:rPr>
              <a:t>年</a:t>
            </a:r>
            <a:endParaRPr lang="zh-CN" altLang="en-US" sz="3200">
              <a:gradFill>
                <a:gsLst>
                  <a:gs pos="0">
                    <a:srgbClr val="9EE256"/>
                  </a:gs>
                  <a:gs pos="100000">
                    <a:srgbClr val="52762D"/>
                  </a:gs>
                </a:gsLst>
                <a:lin scaled="0"/>
              </a:gradFill>
              <a:sym typeface="+mn-ea"/>
            </a:endParaRPr>
          </a:p>
          <a:p>
            <a:pPr marL="0" indent="0">
              <a:buNone/>
            </a:pPr>
            <a:r>
              <a:rPr lang="en-US" altLang="zh-CN" sz="32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  </a:t>
            </a:r>
            <a:r>
              <a:rPr lang="zh-CN" altLang="en-US" sz="32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你直接跳过下士阶段成功晋级中士，工资</a:t>
            </a:r>
            <a:r>
              <a:rPr lang="en-US" altLang="zh-CN" sz="32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7500</a:t>
            </a:r>
            <a:r>
              <a:rPr lang="zh-CN" altLang="en-US" sz="32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元</a:t>
            </a:r>
            <a:endParaRPr lang="zh-CN" altLang="en-US" sz="32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ctr">
              <a:buNone/>
            </a:pPr>
            <a:endParaRPr lang="zh-CN" altLang="en-US" sz="4400"/>
          </a:p>
          <a:p>
            <a:pPr marL="0" indent="0" algn="ctr">
              <a:buNone/>
            </a:pPr>
            <a:r>
              <a:rPr lang="zh-CN" altLang="en-US" sz="4400">
                <a:gradFill>
                  <a:gsLst>
                    <a:gs pos="9000">
                      <a:srgbClr val="F4D8CE"/>
                    </a:gs>
                    <a:gs pos="100000">
                      <a:srgbClr val="E0805E"/>
                    </a:gs>
                  </a:gsLst>
                  <a:lin scaled="1"/>
                </a:gradFill>
              </a:rPr>
              <a:t>我的分享完毕</a:t>
            </a:r>
            <a:endParaRPr lang="zh-CN" altLang="en-US" sz="4400">
              <a:gradFill>
                <a:gsLst>
                  <a:gs pos="9000">
                    <a:srgbClr val="F4D8CE"/>
                  </a:gs>
                  <a:gs pos="100000">
                    <a:srgbClr val="E0805E"/>
                  </a:gs>
                </a:gsLst>
                <a:lin scaled="1"/>
              </a:gradFill>
            </a:endParaRPr>
          </a:p>
          <a:p>
            <a:pPr marL="0" indent="0" algn="ctr">
              <a:buNone/>
            </a:pPr>
            <a:r>
              <a:rPr lang="zh-CN" altLang="en-US" sz="4400">
                <a:gradFill>
                  <a:gsLst>
                    <a:gs pos="3896">
                      <a:srgbClr val="F2E6CD"/>
                    </a:gs>
                    <a:gs pos="97000">
                      <a:srgbClr val="E3B84B"/>
                    </a:gs>
                  </a:gsLst>
                  <a:lin scaled="1"/>
                </a:gradFill>
              </a:rPr>
              <a:t>谢谢大家</a:t>
            </a:r>
            <a:endParaRPr lang="zh-CN" altLang="en-US" sz="4400">
              <a:gradFill>
                <a:gsLst>
                  <a:gs pos="3896">
                    <a:srgbClr val="F2E6CD"/>
                  </a:gs>
                  <a:gs pos="97000">
                    <a:srgbClr val="E3B84B"/>
                  </a:gs>
                </a:gsLst>
                <a:lin scaled="1"/>
              </a:gradFill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WPS 演示</Application>
  <PresentationFormat>宽屏</PresentationFormat>
  <Paragraphs>63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Wingdings</vt:lpstr>
      <vt:lpstr>Arial Unicode MS</vt:lpstr>
      <vt:lpstr>Calibri</vt:lpstr>
      <vt:lpstr>Office 主题​​</vt:lpstr>
      <vt:lpstr>空白演示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云羚羊</cp:lastModifiedBy>
  <cp:revision>172</cp:revision>
  <dcterms:created xsi:type="dcterms:W3CDTF">2019-06-19T02:08:00Z</dcterms:created>
  <dcterms:modified xsi:type="dcterms:W3CDTF">2021-12-07T04:10:45Z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2052-11.1.0.11045</vt:lpwstr>
  </property>
  <property fmtid="{D5CDD505-2E9C-101B-9397-08002B2CF9AE}" pid="3" name="ICV">
    <vt:lpwstr>7CB49BC3C70A42769558A9F030ABFA63</vt:lpwstr>
  </property>
</Properties>
</file>