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56" r:id="rId4"/>
    <p:sldId id="258" r:id="rId5"/>
    <p:sldId id="257" r:id="rId6"/>
    <p:sldId id="259" r:id="rId7"/>
    <p:sldId id="275" r:id="rId8"/>
    <p:sldId id="263" r:id="rId9"/>
    <p:sldId id="276" r:id="rId10"/>
    <p:sldId id="278" r:id="rId11"/>
    <p:sldId id="265" r:id="rId12"/>
    <p:sldId id="279" r:id="rId13"/>
    <p:sldId id="26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5.png"/><Relationship Id="rId2" Type="http://schemas.openxmlformats.org/officeDocument/2006/relationships/tags" Target="../tags/tag61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3.png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人脸识别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00" y="-338"/>
            <a:ext cx="12193200" cy="6858675"/>
          </a:xfrm>
          <a:prstGeom prst="rect">
            <a:avLst/>
          </a:prstGeom>
        </p:spPr>
      </p:pic>
      <p:sp>
        <p:nvSpPr>
          <p:cNvPr id="8" name="任意多边形 24"/>
          <p:cNvSpPr/>
          <p:nvPr>
            <p:custDataLst>
              <p:tags r:id="rId4"/>
            </p:custDataLst>
          </p:nvPr>
        </p:nvSpPr>
        <p:spPr>
          <a:xfrm>
            <a:off x="893445" y="1415733"/>
            <a:ext cx="5682615" cy="393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49" h="6199">
                <a:moveTo>
                  <a:pt x="0" y="0"/>
                </a:moveTo>
                <a:lnTo>
                  <a:pt x="8949" y="0"/>
                </a:lnTo>
                <a:lnTo>
                  <a:pt x="8949" y="5277"/>
                </a:lnTo>
                <a:lnTo>
                  <a:pt x="8027" y="6199"/>
                </a:lnTo>
                <a:lnTo>
                  <a:pt x="0" y="6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1973580" y="1415733"/>
            <a:ext cx="4149090" cy="0"/>
          </a:xfrm>
          <a:prstGeom prst="line">
            <a:avLst/>
          </a:prstGeom>
          <a:ln>
            <a:solidFill>
              <a:srgbClr val="12DAF2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26"/>
          <p:cNvSpPr/>
          <p:nvPr>
            <p:custDataLst>
              <p:tags r:id="rId6"/>
            </p:custDataLst>
          </p:nvPr>
        </p:nvSpPr>
        <p:spPr>
          <a:xfrm>
            <a:off x="893445" y="1397318"/>
            <a:ext cx="1181100" cy="3619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圆角矩形 27"/>
          <p:cNvSpPr/>
          <p:nvPr>
            <p:custDataLst>
              <p:tags r:id="rId7"/>
            </p:custDataLst>
          </p:nvPr>
        </p:nvSpPr>
        <p:spPr>
          <a:xfrm>
            <a:off x="6108065" y="1397318"/>
            <a:ext cx="467995" cy="3619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31"/>
          <p:cNvSpPr/>
          <p:nvPr>
            <p:custDataLst>
              <p:tags r:id="rId8"/>
            </p:custDataLst>
          </p:nvPr>
        </p:nvSpPr>
        <p:spPr>
          <a:xfrm>
            <a:off x="784860" y="1415733"/>
            <a:ext cx="5899785" cy="40455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49" h="6199">
                <a:moveTo>
                  <a:pt x="0" y="0"/>
                </a:moveTo>
                <a:lnTo>
                  <a:pt x="8949" y="0"/>
                </a:lnTo>
                <a:lnTo>
                  <a:pt x="8949" y="5277"/>
                </a:lnTo>
                <a:lnTo>
                  <a:pt x="8027" y="6199"/>
                </a:lnTo>
                <a:lnTo>
                  <a:pt x="0" y="619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1183640" y="4331830"/>
            <a:ext cx="4754880" cy="468013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183640" y="3061077"/>
            <a:ext cx="4754880" cy="899167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5400" b="0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>
            <p:custDataLst>
              <p:tags r:id="rId14"/>
            </p:custDataLst>
          </p:nvPr>
        </p:nvCxnSpPr>
        <p:spPr>
          <a:xfrm>
            <a:off x="1285240" y="4151948"/>
            <a:ext cx="460692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人脸识别-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00" y="-338"/>
            <a:ext cx="12193200" cy="685867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772795" y="2146935"/>
            <a:ext cx="6863715" cy="2549525"/>
            <a:chOff x="772795" y="2146935"/>
            <a:chExt cx="6863715" cy="2549525"/>
          </a:xfrm>
        </p:grpSpPr>
        <p:sp>
          <p:nvSpPr>
            <p:cNvPr id="8" name="任意多边形 24"/>
            <p:cNvSpPr/>
            <p:nvPr>
              <p:custDataLst>
                <p:tags r:id="rId5"/>
              </p:custDataLst>
            </p:nvPr>
          </p:nvSpPr>
          <p:spPr>
            <a:xfrm>
              <a:off x="772795" y="2161504"/>
              <a:ext cx="6859555" cy="2534956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49" h="6199">
                  <a:moveTo>
                    <a:pt x="0" y="0"/>
                  </a:moveTo>
                  <a:lnTo>
                    <a:pt x="8949" y="0"/>
                  </a:lnTo>
                  <a:lnTo>
                    <a:pt x="8949" y="5277"/>
                  </a:lnTo>
                  <a:lnTo>
                    <a:pt x="8027" y="6199"/>
                  </a:lnTo>
                  <a:lnTo>
                    <a:pt x="0" y="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>
              <a:stCxn id="10" idx="3"/>
              <a:endCxn id="11" idx="1"/>
            </p:cNvCxnSpPr>
            <p:nvPr>
              <p:custDataLst>
                <p:tags r:id="rId6"/>
              </p:custDataLst>
            </p:nvPr>
          </p:nvCxnSpPr>
          <p:spPr>
            <a:xfrm>
              <a:off x="1878216" y="2161001"/>
              <a:ext cx="5320285" cy="0"/>
            </a:xfrm>
            <a:prstGeom prst="line">
              <a:avLst/>
            </a:prstGeom>
            <a:ln>
              <a:solidFill>
                <a:schemeClr val="accent1"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26"/>
            <p:cNvSpPr/>
            <p:nvPr>
              <p:custDataLst>
                <p:tags r:id="rId7"/>
              </p:custDataLst>
            </p:nvPr>
          </p:nvSpPr>
          <p:spPr>
            <a:xfrm>
              <a:off x="772795" y="2146935"/>
              <a:ext cx="1105421" cy="2863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圆角矩形 27"/>
            <p:cNvSpPr/>
            <p:nvPr>
              <p:custDataLst>
                <p:tags r:id="rId8"/>
              </p:custDataLst>
            </p:nvPr>
          </p:nvSpPr>
          <p:spPr>
            <a:xfrm>
              <a:off x="7198502" y="2146935"/>
              <a:ext cx="438008" cy="2863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1230062" y="2529338"/>
            <a:ext cx="5728469" cy="109260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1225902" y="3916677"/>
            <a:ext cx="5728469" cy="458351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>
            <p:custDataLst>
              <p:tags r:id="rId14"/>
            </p:custDataLst>
          </p:nvPr>
        </p:nvCxnSpPr>
        <p:spPr>
          <a:xfrm>
            <a:off x="1272992" y="3752850"/>
            <a:ext cx="55943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11273790" y="5788660"/>
            <a:ext cx="572770" cy="534670"/>
            <a:chOff x="15126" y="6163"/>
            <a:chExt cx="1312" cy="1224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5126" y="6163"/>
              <a:ext cx="892" cy="892"/>
            </a:xfrm>
            <a:prstGeom prst="rect">
              <a:avLst/>
            </a:prstGeom>
            <a:noFill/>
            <a:ln>
              <a:solidFill>
                <a:schemeClr val="accent1">
                  <a:alpha val="71000"/>
                </a:schemeClr>
              </a:solidFill>
            </a:ln>
            <a:effectLst>
              <a:glow rad="50800">
                <a:schemeClr val="accent1">
                  <a:satMod val="175000"/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15546" y="6495"/>
              <a:ext cx="892" cy="892"/>
            </a:xfrm>
            <a:prstGeom prst="rect">
              <a:avLst/>
            </a:prstGeom>
            <a:noFill/>
            <a:ln>
              <a:solidFill>
                <a:schemeClr val="accent1">
                  <a:alpha val="71000"/>
                </a:schemeClr>
              </a:solidFill>
            </a:ln>
            <a:effectLst>
              <a:glow rad="50800">
                <a:schemeClr val="accent1">
                  <a:satMod val="175000"/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10073640" y="6256655"/>
            <a:ext cx="1606550" cy="92710"/>
            <a:chOff x="16130" y="9853"/>
            <a:chExt cx="2530" cy="146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6130" y="9853"/>
              <a:ext cx="1217" cy="147"/>
            </a:xfrm>
            <a:prstGeom prst="rect">
              <a:avLst/>
            </a:prstGeom>
            <a:ln>
              <a:noFill/>
            </a:ln>
            <a:effectLst>
              <a:glow rad="76200">
                <a:schemeClr val="accent1">
                  <a:satMod val="175000"/>
                  <a:alpha val="5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444" y="9853"/>
              <a:ext cx="1217" cy="147"/>
            </a:xfrm>
            <a:prstGeom prst="rect">
              <a:avLst/>
            </a:prstGeom>
            <a:ln>
              <a:noFill/>
            </a:ln>
            <a:effectLst>
              <a:glow rad="76200">
                <a:schemeClr val="accent1">
                  <a:satMod val="175000"/>
                  <a:alpha val="5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490220" y="5786755"/>
            <a:ext cx="572770" cy="534670"/>
            <a:chOff x="15126" y="6163"/>
            <a:chExt cx="1312" cy="1224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5126" y="6163"/>
              <a:ext cx="892" cy="892"/>
            </a:xfrm>
            <a:prstGeom prst="rect">
              <a:avLst/>
            </a:prstGeom>
            <a:noFill/>
            <a:ln>
              <a:solidFill>
                <a:schemeClr val="accent1">
                  <a:alpha val="71000"/>
                </a:schemeClr>
              </a:solidFill>
            </a:ln>
            <a:effectLst>
              <a:glow rad="50800">
                <a:schemeClr val="accent1">
                  <a:satMod val="175000"/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15546" y="6495"/>
              <a:ext cx="892" cy="892"/>
            </a:xfrm>
            <a:prstGeom prst="rect">
              <a:avLst/>
            </a:prstGeom>
            <a:noFill/>
            <a:ln>
              <a:solidFill>
                <a:schemeClr val="accent1">
                  <a:alpha val="71000"/>
                </a:schemeClr>
              </a:solidFill>
            </a:ln>
            <a:effectLst>
              <a:glow rad="50800">
                <a:schemeClr val="accent1">
                  <a:satMod val="175000"/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695960" y="872490"/>
            <a:ext cx="572770" cy="534670"/>
            <a:chOff x="15126" y="6163"/>
            <a:chExt cx="1312" cy="1224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5126" y="6163"/>
              <a:ext cx="892" cy="892"/>
            </a:xfrm>
            <a:prstGeom prst="rect">
              <a:avLst/>
            </a:prstGeom>
            <a:noFill/>
            <a:ln>
              <a:solidFill>
                <a:schemeClr val="accent1">
                  <a:alpha val="71000"/>
                </a:schemeClr>
              </a:solidFill>
            </a:ln>
            <a:effectLst>
              <a:glow rad="50800">
                <a:schemeClr val="accent1">
                  <a:satMod val="175000"/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15546" y="6495"/>
              <a:ext cx="892" cy="892"/>
            </a:xfrm>
            <a:prstGeom prst="rect">
              <a:avLst/>
            </a:prstGeom>
            <a:noFill/>
            <a:ln>
              <a:solidFill>
                <a:schemeClr val="accent1">
                  <a:alpha val="71000"/>
                </a:schemeClr>
              </a:solidFill>
            </a:ln>
            <a:effectLst>
              <a:glow rad="50800">
                <a:schemeClr val="accent1">
                  <a:satMod val="175000"/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11252200" y="5988685"/>
            <a:ext cx="572770" cy="534670"/>
            <a:chOff x="15126" y="6163"/>
            <a:chExt cx="1312" cy="1224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5126" y="6163"/>
              <a:ext cx="892" cy="892"/>
            </a:xfrm>
            <a:prstGeom prst="rect">
              <a:avLst/>
            </a:prstGeom>
            <a:noFill/>
            <a:ln>
              <a:solidFill>
                <a:schemeClr val="accent1">
                  <a:alpha val="71000"/>
                </a:schemeClr>
              </a:solidFill>
            </a:ln>
            <a:effectLst>
              <a:glow rad="50800">
                <a:schemeClr val="accent1">
                  <a:satMod val="175000"/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15546" y="6495"/>
              <a:ext cx="892" cy="892"/>
            </a:xfrm>
            <a:prstGeom prst="rect">
              <a:avLst/>
            </a:prstGeom>
            <a:noFill/>
            <a:ln>
              <a:solidFill>
                <a:schemeClr val="accent1">
                  <a:alpha val="71000"/>
                </a:schemeClr>
              </a:solidFill>
            </a:ln>
            <a:effectLst>
              <a:glow rad="50800">
                <a:schemeClr val="accent1">
                  <a:satMod val="175000"/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235565" y="496570"/>
            <a:ext cx="1606550" cy="92710"/>
            <a:chOff x="746" y="635"/>
            <a:chExt cx="2530" cy="146"/>
          </a:xfrm>
        </p:grpSpPr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746" y="635"/>
              <a:ext cx="1217" cy="147"/>
            </a:xfrm>
            <a:prstGeom prst="rect">
              <a:avLst/>
            </a:prstGeom>
            <a:ln>
              <a:noFill/>
            </a:ln>
            <a:effectLst>
              <a:glow rad="76200">
                <a:schemeClr val="accent1">
                  <a:satMod val="175000"/>
                  <a:alpha val="5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>
              <a:off x="2060" y="635"/>
              <a:ext cx="1217" cy="147"/>
            </a:xfrm>
            <a:prstGeom prst="rect">
              <a:avLst/>
            </a:prstGeom>
            <a:ln>
              <a:noFill/>
            </a:ln>
            <a:effectLst>
              <a:glow rad="76200">
                <a:schemeClr val="accent1">
                  <a:satMod val="175000"/>
                  <a:alpha val="5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sz="2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cap="all" baseline="0"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342900" y="506095"/>
            <a:ext cx="1606550" cy="92710"/>
            <a:chOff x="746" y="635"/>
            <a:chExt cx="2530" cy="146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746" y="635"/>
              <a:ext cx="1217" cy="147"/>
            </a:xfrm>
            <a:prstGeom prst="rect">
              <a:avLst/>
            </a:prstGeom>
            <a:ln>
              <a:noFill/>
            </a:ln>
            <a:effectLst>
              <a:glow rad="76200">
                <a:schemeClr val="accent1">
                  <a:satMod val="175000"/>
                  <a:alpha val="5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 fontScale="25000" lnSpcReduction="20000"/>
            </a:bodyPr>
            <a:lstStyle/>
            <a:p>
              <a:pPr algn="ctr"/>
              <a:endParaRPr lang="zh-CN" altLang="en-US" cap="all" baseline="0">
                <a:latin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2060" y="635"/>
              <a:ext cx="1217" cy="147"/>
            </a:xfrm>
            <a:prstGeom prst="rect">
              <a:avLst/>
            </a:prstGeom>
            <a:ln>
              <a:noFill/>
            </a:ln>
            <a:effectLst>
              <a:glow rad="76200">
                <a:schemeClr val="accent1">
                  <a:satMod val="175000"/>
                  <a:alpha val="5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 fontScale="25000" lnSpcReduction="20000"/>
            </a:bodyPr>
            <a:lstStyle/>
            <a:p>
              <a:pPr algn="ctr"/>
              <a:endParaRPr lang="zh-CN" altLang="en-US" cap="all" baseline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6"/>
            </p:custDataLst>
          </p:nvPr>
        </p:nvGrpSpPr>
        <p:grpSpPr>
          <a:xfrm>
            <a:off x="10242550" y="6256655"/>
            <a:ext cx="1606550" cy="92710"/>
            <a:chOff x="16130" y="9853"/>
            <a:chExt cx="2530" cy="146"/>
          </a:xfrm>
        </p:grpSpPr>
        <p:sp>
          <p:nvSpPr>
            <p:cNvPr id="9" name="矩形 8"/>
            <p:cNvSpPr/>
            <p:nvPr userDrawn="1">
              <p:custDataLst>
                <p:tags r:id="rId7"/>
              </p:custDataLst>
            </p:nvPr>
          </p:nvSpPr>
          <p:spPr>
            <a:xfrm>
              <a:off x="16130" y="9853"/>
              <a:ext cx="1217" cy="147"/>
            </a:xfrm>
            <a:prstGeom prst="rect">
              <a:avLst/>
            </a:prstGeom>
            <a:ln>
              <a:noFill/>
            </a:ln>
            <a:effectLst>
              <a:glow rad="76200">
                <a:schemeClr val="accent1">
                  <a:satMod val="175000"/>
                  <a:alpha val="5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 fontScale="25000" lnSpcReduction="20000"/>
            </a:bodyPr>
            <a:lstStyle/>
            <a:p>
              <a:pPr algn="ctr"/>
              <a:endParaRPr lang="zh-CN" altLang="en-US" cap="all" baseline="0">
                <a:latin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8"/>
              </p:custDataLst>
            </p:nvPr>
          </p:nvSpPr>
          <p:spPr>
            <a:xfrm>
              <a:off x="17444" y="9853"/>
              <a:ext cx="1217" cy="147"/>
            </a:xfrm>
            <a:prstGeom prst="rect">
              <a:avLst/>
            </a:prstGeom>
            <a:ln>
              <a:noFill/>
            </a:ln>
            <a:effectLst>
              <a:glow rad="76200">
                <a:schemeClr val="accent1">
                  <a:satMod val="175000"/>
                  <a:alpha val="5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 fontScale="25000" lnSpcReduction="20000"/>
            </a:bodyPr>
            <a:lstStyle/>
            <a:p>
              <a:pPr algn="ctr"/>
              <a:endParaRPr lang="zh-CN" altLang="en-US" cap="all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人脸识别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00" y="-338"/>
            <a:ext cx="12193200" cy="685867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307460" y="2768600"/>
            <a:ext cx="5537079" cy="864843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48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5307455" y="3711543"/>
            <a:ext cx="5537079" cy="747281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人脸识别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00" y="-338"/>
            <a:ext cx="12193200" cy="6858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6.xml"/><Relationship Id="rId2" Type="http://schemas.openxmlformats.org/officeDocument/2006/relationships/image" Target="../media/image8.png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4770"/>
            <a:ext cx="12124055" cy="6774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35" y="131445"/>
            <a:ext cx="11522710" cy="6209665"/>
          </a:xfrm>
        </p:spPr>
        <p:txBody>
          <a:bodyPr/>
          <a:p>
            <a:r>
              <a:rPr lang="en-US" altLang="zh-CN" sz="4000">
                <a:latin typeface="Indie Flower" panose="02000000000000000000" charset="0"/>
                <a:cs typeface="Indie Flower" panose="02000000000000000000" charset="0"/>
              </a:rPr>
              <a:t>Where the gun debate bothers me ,as a hunter,is when we're teaching people that guns are dangerous or that guns are someting that you should fear.</a:t>
            </a:r>
            <a:endParaRPr lang="en-US" altLang="zh-CN" sz="4000">
              <a:latin typeface="Indie Flower" panose="02000000000000000000" charset="0"/>
              <a:cs typeface="Indie Flower" panose="02000000000000000000" charset="0"/>
            </a:endParaRPr>
          </a:p>
          <a:p>
            <a:r>
              <a:rPr lang="en-US" altLang="zh-CN" sz="4000">
                <a:latin typeface="Indie Flower" panose="02000000000000000000" charset="0"/>
                <a:cs typeface="Indie Flower" panose="02000000000000000000" charset="0"/>
              </a:rPr>
              <a:t>To some extend,this stereotype becomes the way our culture thinks instead of teaching people to </a:t>
            </a:r>
            <a:r>
              <a:rPr lang="en-US" altLang="zh-CN" sz="4000">
                <a:solidFill>
                  <a:srgbClr val="FF0000"/>
                </a:solidFill>
                <a:latin typeface="Indie Flower" panose="02000000000000000000" charset="0"/>
                <a:cs typeface="Indie Flower" panose="02000000000000000000" charset="0"/>
              </a:rPr>
              <a:t>respect guns </a:t>
            </a:r>
            <a:r>
              <a:rPr lang="en-US" altLang="zh-CN" sz="4000">
                <a:latin typeface="Indie Flower" panose="02000000000000000000" charset="0"/>
                <a:cs typeface="Indie Flower" panose="02000000000000000000" charset="0"/>
              </a:rPr>
              <a:t>and to </a:t>
            </a:r>
            <a:r>
              <a:rPr lang="en-US" altLang="zh-CN" sz="4000">
                <a:solidFill>
                  <a:srgbClr val="FF0000"/>
                </a:solidFill>
                <a:latin typeface="Indie Flower" panose="02000000000000000000" charset="0"/>
                <a:cs typeface="Indie Flower" panose="02000000000000000000" charset="0"/>
              </a:rPr>
              <a:t>teach them  how to lawfully use guns</a:t>
            </a:r>
            <a:endParaRPr lang="en-US" altLang="zh-CN" sz="4000">
              <a:solidFill>
                <a:srgbClr val="FF0000"/>
              </a:solidFill>
              <a:latin typeface="Indie Flower" panose="02000000000000000000" charset="0"/>
              <a:cs typeface="Indie Flower" panose="02000000000000000000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" y="287020"/>
            <a:ext cx="11358245" cy="441960"/>
          </a:xfrm>
        </p:spPr>
        <p:txBody>
          <a:bodyPr/>
          <a:p>
            <a:r>
              <a:rPr lang="en-US" altLang="zh-CN" sz="4400">
                <a:solidFill>
                  <a:srgbClr val="FF0000"/>
                </a:solidFill>
                <a:latin typeface="Lobster" panose="02000506000000020003" charset="0"/>
                <a:cs typeface="Lobster" panose="02000506000000020003" charset="0"/>
              </a:rPr>
              <a:t>ATTITUDE</a:t>
            </a:r>
            <a:r>
              <a:rPr lang="en-US" altLang="zh-CN" sz="4400">
                <a:latin typeface="Lobster" panose="02000506000000020003" charset="0"/>
                <a:cs typeface="Lobster" panose="02000506000000020003" charset="0"/>
              </a:rPr>
              <a:t> WHEN FACING UNAVIODABLE BAD NEWS</a:t>
            </a:r>
            <a:endParaRPr lang="en-US" altLang="zh-CN" sz="4400">
              <a:latin typeface="Lobster" panose="02000506000000020003" charset="0"/>
              <a:cs typeface="Lobster" panose="02000506000000020003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675773"/>
            <a:ext cx="10852237" cy="5388907"/>
          </a:xfrm>
        </p:spPr>
        <p:txBody>
          <a:bodyPr/>
          <a:p>
            <a:r>
              <a:rPr lang="en-US" altLang="zh-CN" sz="3600">
                <a:latin typeface="Indie Flower" panose="02000000000000000000" charset="0"/>
                <a:cs typeface="Indie Flower" panose="02000000000000000000" charset="0"/>
              </a:rPr>
              <a:t>admit the darkness</a:t>
            </a:r>
            <a:endParaRPr lang="en-US" altLang="zh-CN" sz="3600">
              <a:latin typeface="Indie Flower" panose="02000000000000000000" charset="0"/>
              <a:cs typeface="Indie Flower" panose="02000000000000000000" charset="0"/>
            </a:endParaRPr>
          </a:p>
          <a:p>
            <a:r>
              <a:rPr lang="en-US" altLang="zh-CN" sz="3600">
                <a:latin typeface="Indie Flower" panose="02000000000000000000" charset="0"/>
                <a:cs typeface="Indie Flower" panose="02000000000000000000" charset="0"/>
              </a:rPr>
              <a:t>don't be so anxious about the future</a:t>
            </a:r>
            <a:endParaRPr lang="en-US" altLang="zh-CN" sz="3600">
              <a:latin typeface="Indie Flower" panose="02000000000000000000" charset="0"/>
              <a:cs typeface="Indie Flower" panose="02000000000000000000" charset="0"/>
            </a:endParaRPr>
          </a:p>
          <a:p>
            <a:r>
              <a:rPr lang="en-US" altLang="zh-CN" sz="3600">
                <a:latin typeface="Indie Flower" panose="02000000000000000000" charset="0"/>
                <a:cs typeface="Indie Flower" panose="02000000000000000000" charset="0"/>
              </a:rPr>
              <a:t>try to put more attention on the PRESENT  </a:t>
            </a:r>
            <a:endParaRPr lang="en-US" altLang="zh-CN" sz="3600">
              <a:latin typeface="Indie Flower" panose="02000000000000000000" charset="0"/>
              <a:cs typeface="Indie Flower" panose="02000000000000000000" charset="0"/>
            </a:endParaRPr>
          </a:p>
          <a:p>
            <a:r>
              <a:rPr lang="en-US" altLang="zh-CN" sz="3600">
                <a:latin typeface="Indie Flower" panose="02000000000000000000" charset="0"/>
                <a:cs typeface="Indie Flower" panose="02000000000000000000" charset="0"/>
              </a:rPr>
              <a:t>try to appreciate , gratitude(or even dramatize) every positive thing around you</a:t>
            </a:r>
            <a:endParaRPr lang="en-US" altLang="zh-CN" sz="3600"/>
          </a:p>
          <a:p>
            <a:pPr marL="0" indent="0">
              <a:buNone/>
            </a:pPr>
            <a:endParaRPr lang="en-US" altLang="zh-CN" sz="3600"/>
          </a:p>
          <a:p>
            <a:endParaRPr lang="en-US" altLang="zh-CN" sz="3600"/>
          </a:p>
          <a:p>
            <a:endParaRPr lang="en-US" altLang="zh-CN"/>
          </a:p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0840" y="598805"/>
            <a:ext cx="11165840" cy="8420100"/>
          </a:xfrm>
        </p:spPr>
        <p:txBody>
          <a:bodyPr>
            <a:normAutofit/>
          </a:bodyPr>
          <a:lstStyle/>
          <a:p>
            <a:r>
              <a:rPr lang="en-US" altLang="zh-CN" sz="7335">
                <a:latin typeface="Lobster" panose="02000506000000020003" charset="0"/>
                <a:cs typeface="Lobster" panose="02000506000000020003" charset="0"/>
              </a:rPr>
              <a:t>Wish you happy and healthy.</a:t>
            </a:r>
            <a:br>
              <a:rPr lang="en-US" altLang="zh-CN" sz="7335">
                <a:latin typeface="Lobster" panose="02000506000000020003" charset="0"/>
                <a:cs typeface="Lobster" panose="02000506000000020003" charset="0"/>
              </a:rPr>
            </a:br>
            <a:r>
              <a:rPr lang="en-US" altLang="zh-CN" sz="7335">
                <a:latin typeface="Lobster" panose="02000506000000020003" charset="0"/>
                <a:cs typeface="Lobster" panose="02000506000000020003" charset="0"/>
              </a:rPr>
              <a:t>Thank you so much</a:t>
            </a:r>
            <a:br>
              <a:rPr lang="en-US" altLang="zh-CN" sz="7335">
                <a:latin typeface="Lobster" panose="02000506000000020003" charset="0"/>
                <a:cs typeface="Lobster" panose="02000506000000020003" charset="0"/>
              </a:rPr>
            </a:br>
            <a:r>
              <a:rPr lang="en-US" altLang="zh-CN" sz="7335"/>
              <a:t>.Σ&gt;―(〃°ω°〃)♡→</a:t>
            </a:r>
            <a:br>
              <a:rPr lang="en-US" altLang="zh-CN" sz="7335"/>
            </a:br>
            <a:r>
              <a:rPr lang="en-US" altLang="zh-CN" sz="7335"/>
              <a:t> </a:t>
            </a:r>
            <a:endParaRPr lang="en-US" altLang="zh-CN" sz="7335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/>
      </p:transition>
    </mc:Choice>
    <mc:Fallback>
      <p:transition spd="slow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zh-CN" sz="8000">
                <a:latin typeface="Lobster" panose="02000506000000020003" charset="0"/>
                <a:cs typeface="Lobster" panose="02000506000000020003" charset="0"/>
              </a:rPr>
              <a:t>Guns in America</a:t>
            </a:r>
            <a:endParaRPr lang="en-US" altLang="zh-CN" sz="8000">
              <a:latin typeface="Lobster" panose="02000506000000020003" charset="0"/>
              <a:cs typeface="Lobster" panose="02000506000000020003" charset="0"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1273810" y="4331830"/>
            <a:ext cx="4754880" cy="468013"/>
          </a:xfrm>
        </p:spPr>
        <p:txBody>
          <a:bodyPr>
            <a:normAutofit fontScale="90000"/>
          </a:bodyPr>
          <a:p>
            <a:r>
              <a:rPr lang="en-US" altLang="zh-CN"/>
              <a:t>made by </a:t>
            </a:r>
            <a:r>
              <a:rPr lang="zh-CN" altLang="en-US"/>
              <a:t>沈子千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490529" y="2459017"/>
            <a:ext cx="1826141" cy="18620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115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30040" y="258445"/>
            <a:ext cx="8154670" cy="5593080"/>
          </a:xfrm>
        </p:spPr>
        <p:txBody>
          <a:bodyPr>
            <a:normAutofit/>
          </a:bodyPr>
          <a:lstStyle/>
          <a:p>
            <a:r>
              <a:rPr lang="en-US" altLang="zh-CN" sz="6600"/>
              <a:t>Q:</a:t>
            </a:r>
            <a:r>
              <a:rPr lang="en-US" altLang="zh-CN" sz="6600">
                <a:latin typeface="Indie Flower" panose="02000000000000000000" charset="0"/>
                <a:cs typeface="Indie Flower" panose="02000000000000000000" charset="0"/>
              </a:rPr>
              <a:t>what is the first word jumped into your mind when you hear</a:t>
            </a:r>
            <a:r>
              <a:rPr lang="en-US" altLang="zh-CN" sz="6600">
                <a:solidFill>
                  <a:srgbClr val="FF0000"/>
                </a:solidFill>
                <a:latin typeface="Indie Flower" panose="02000000000000000000" charset="0"/>
                <a:cs typeface="Indie Flower" panose="02000000000000000000" charset="0"/>
              </a:rPr>
              <a:t>“the </a:t>
            </a:r>
            <a:r>
              <a:rPr lang="en-US" altLang="zh-CN" sz="6600">
                <a:solidFill>
                  <a:srgbClr val="FF0000"/>
                </a:solidFill>
                <a:latin typeface="Indie Flower" panose="02000000000000000000" charset="0"/>
                <a:cs typeface="Indie Flower" panose="02000000000000000000" charset="0"/>
              </a:rPr>
              <a:t>gun of America”?</a:t>
            </a:r>
            <a:endParaRPr lang="en-US" altLang="zh-CN" sz="6600">
              <a:solidFill>
                <a:srgbClr val="FF0000"/>
              </a:solidFill>
              <a:latin typeface="Indie Flower" panose="02000000000000000000" charset="0"/>
              <a:cs typeface="Indie Flower" panose="02000000000000000000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8000">
                <a:latin typeface="Lobster" panose="02000506000000020003" charset="0"/>
                <a:cs typeface="Lobster" panose="02000506000000020003" charset="0"/>
              </a:rPr>
              <a:t>BAD IMPRESSIONS</a:t>
            </a:r>
            <a:endParaRPr lang="en-US" altLang="zh-CN" sz="8000">
              <a:latin typeface="Lobster" panose="02000506000000020003" charset="0"/>
              <a:cs typeface="Lobster" panose="02000506000000020003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866265"/>
            <a:ext cx="10852150" cy="5144770"/>
          </a:xfrm>
        </p:spPr>
        <p:txBody>
          <a:bodyPr/>
          <a:p>
            <a:r>
              <a:rPr lang="en-US" altLang="zh-CN" sz="6000">
                <a:latin typeface="Indie Flower" panose="02000000000000000000" charset="0"/>
                <a:cs typeface="Indie Flower" panose="02000000000000000000" charset="0"/>
              </a:rPr>
              <a:t>crime</a:t>
            </a:r>
            <a:endParaRPr lang="en-US" altLang="zh-CN" sz="6000">
              <a:latin typeface="Indie Flower" panose="02000000000000000000" charset="0"/>
              <a:cs typeface="Indie Flower" panose="02000000000000000000" charset="0"/>
            </a:endParaRPr>
          </a:p>
          <a:p>
            <a:r>
              <a:rPr lang="en-US" altLang="zh-CN" sz="6000">
                <a:latin typeface="Indie Flower" panose="02000000000000000000" charset="0"/>
                <a:cs typeface="Indie Flower" panose="02000000000000000000" charset="0"/>
              </a:rPr>
              <a:t>terrorism</a:t>
            </a:r>
            <a:endParaRPr lang="en-US" altLang="zh-CN" sz="6000">
              <a:latin typeface="Indie Flower" panose="02000000000000000000" charset="0"/>
              <a:cs typeface="Indie Flower" panose="02000000000000000000" charset="0"/>
            </a:endParaRPr>
          </a:p>
          <a:p>
            <a:r>
              <a:rPr lang="en-US" altLang="zh-CN" sz="6000">
                <a:latin typeface="Indie Flower" panose="02000000000000000000" charset="0"/>
                <a:cs typeface="Indie Flower" panose="02000000000000000000" charset="0"/>
              </a:rPr>
              <a:t>fear</a:t>
            </a:r>
            <a:endParaRPr lang="en-US" altLang="zh-CN" sz="6000">
              <a:latin typeface="Indie Flower" panose="02000000000000000000" charset="0"/>
              <a:cs typeface="Indie Flower" panose="02000000000000000000" charset="0"/>
            </a:endParaRPr>
          </a:p>
          <a:p>
            <a:endParaRPr lang="en-US" altLang="zh-CN" sz="6000">
              <a:latin typeface="Indie Flower" panose="02000000000000000000" charset="0"/>
              <a:cs typeface="Indie Flower" panose="02000000000000000000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8395" y="3091815"/>
            <a:ext cx="3945890" cy="3587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305" y="770255"/>
            <a:ext cx="10607675" cy="2422525"/>
          </a:xfrm>
        </p:spPr>
        <p:txBody>
          <a:bodyPr>
            <a:normAutofit/>
          </a:bodyPr>
          <a:lstStyle/>
          <a:p>
            <a:r>
              <a:rPr lang="en-US" altLang="zh-CN" sz="10665">
                <a:latin typeface="Indie Flower" panose="02000000000000000000" charset="0"/>
                <a:cs typeface="Indie Flower" panose="02000000000000000000" charset="0"/>
              </a:rPr>
              <a:t>A way of </a:t>
            </a:r>
            <a:r>
              <a:rPr lang="en-US" altLang="zh-CN" sz="10665">
                <a:solidFill>
                  <a:srgbClr val="FF0000"/>
                </a:solidFill>
                <a:latin typeface="Indie Flower" panose="02000000000000000000" charset="0"/>
                <a:cs typeface="Indie Flower" panose="02000000000000000000" charset="0"/>
              </a:rPr>
              <a:t>life</a:t>
            </a:r>
            <a:r>
              <a:rPr lang="en-US" altLang="zh-CN" sz="10665">
                <a:solidFill>
                  <a:srgbClr val="FF0000"/>
                </a:solidFill>
              </a:rPr>
              <a:t>             </a:t>
            </a:r>
            <a:endParaRPr lang="en-US" altLang="zh-CN" sz="10665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0">
            <a:off x="7670800" y="3086735"/>
            <a:ext cx="3430905" cy="3283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34410" y="203835"/>
            <a:ext cx="10949940" cy="5344795"/>
          </a:xfrm>
        </p:spPr>
        <p:txBody>
          <a:bodyPr>
            <a:normAutofit/>
          </a:bodyPr>
          <a:p>
            <a:r>
              <a:rPr lang="en-US" altLang="zh-CN" sz="8800">
                <a:latin typeface="Indie Flower" panose="02000000000000000000" charset="0"/>
                <a:cs typeface="Indie Flower" panose="02000000000000000000" charset="0"/>
              </a:rPr>
              <a:t>What are  the </a:t>
            </a:r>
            <a:r>
              <a:rPr lang="en-US" altLang="zh-CN" sz="8800">
                <a:solidFill>
                  <a:srgbClr val="FF0000"/>
                </a:solidFill>
                <a:latin typeface="Indie Flower" panose="02000000000000000000" charset="0"/>
                <a:cs typeface="Indie Flower" panose="02000000000000000000" charset="0"/>
              </a:rPr>
              <a:t>advantages</a:t>
            </a:r>
            <a:r>
              <a:rPr lang="en-US" altLang="zh-CN" sz="8800">
                <a:latin typeface="Indie Flower" panose="02000000000000000000" charset="0"/>
                <a:cs typeface="Indie Flower" panose="02000000000000000000" charset="0"/>
              </a:rPr>
              <a:t> guns have?</a:t>
            </a:r>
            <a:endParaRPr lang="en-US" altLang="zh-CN" sz="8800">
              <a:latin typeface="Indie Flower" panose="02000000000000000000" charset="0"/>
              <a:cs typeface="Indie Flower" panose="02000000000000000000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6000">
                <a:latin typeface="Lobster" panose="02000506000000020003" charset="0"/>
                <a:cs typeface="Lobster" panose="02000506000000020003" charset="0"/>
              </a:rPr>
              <a:t>HINT</a:t>
            </a:r>
            <a:r>
              <a:rPr lang="en-US" altLang="zh-CN" sz="4400"/>
              <a:t>(ﾉ)`ω´(ヾ) ​​​ </a:t>
            </a:r>
            <a:endParaRPr lang="en-US" altLang="zh-CN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0372" y="1231273"/>
            <a:ext cx="10852237" cy="5388907"/>
          </a:xfrm>
        </p:spPr>
        <p:txBody>
          <a:bodyPr/>
          <a:p>
            <a:pPr marL="0" indent="0">
              <a:buNone/>
            </a:pPr>
            <a:r>
              <a:rPr lang="en-US" altLang="zh-CN" sz="4400"/>
              <a:t>·</a:t>
            </a:r>
            <a:r>
              <a:rPr lang="en-US" altLang="zh-CN" sz="4400">
                <a:latin typeface="Indie Flower" panose="02000000000000000000" charset="0"/>
                <a:cs typeface="Indie Flower" panose="02000000000000000000" charset="0"/>
              </a:rPr>
              <a:t>a family in Nebraska</a:t>
            </a:r>
            <a:r>
              <a:rPr sz="4400">
                <a:latin typeface="Indie Flower" panose="02000000000000000000" charset="0"/>
                <a:cs typeface="Indie Flower" panose="02000000000000000000" charset="0"/>
              </a:rPr>
              <a:t>（内布拉斯加州）</a:t>
            </a:r>
            <a:endParaRPr sz="4400">
              <a:latin typeface="Indie Flower" panose="02000000000000000000" charset="0"/>
              <a:cs typeface="Indie Flower" panose="02000000000000000000" charset="0"/>
            </a:endParaRPr>
          </a:p>
          <a:p>
            <a:pPr marL="0" indent="0">
              <a:buNone/>
            </a:pPr>
            <a:r>
              <a:rPr lang="en-US" altLang="zh-CN" sz="4400">
                <a:latin typeface="Indie Flower" panose="02000000000000000000" charset="0"/>
                <a:cs typeface="Indie Flower" panose="02000000000000000000" charset="0"/>
              </a:rPr>
              <a:t>·a fun family tradition——</a:t>
            </a:r>
            <a:r>
              <a:rPr lang="en-US" altLang="zh-CN" sz="4400">
                <a:solidFill>
                  <a:srgbClr val="FF0000"/>
                </a:solidFill>
                <a:latin typeface="Indie Flower" panose="02000000000000000000" charset="0"/>
                <a:cs typeface="Indie Flower" panose="02000000000000000000" charset="0"/>
              </a:rPr>
              <a:t>hunting</a:t>
            </a:r>
            <a:endParaRPr lang="en-US" altLang="zh-CN" sz="4400">
              <a:latin typeface="Indie Flower" panose="02000000000000000000" charset="0"/>
              <a:cs typeface="Indie Flower" panose="02000000000000000000" charset="0"/>
            </a:endParaRPr>
          </a:p>
          <a:p>
            <a:pPr marL="0" indent="0">
              <a:buNone/>
            </a:pPr>
            <a:r>
              <a:rPr lang="en-US" altLang="zh-CN" sz="4400">
                <a:latin typeface="Indie Flower" panose="02000000000000000000" charset="0"/>
                <a:cs typeface="Indie Flower" panose="02000000000000000000" charset="0"/>
              </a:rPr>
              <a:t>·for chilren,hunting means...</a:t>
            </a:r>
            <a:endParaRPr lang="en-US" altLang="zh-CN" sz="4400">
              <a:latin typeface="Indie Flower" panose="02000000000000000000" charset="0"/>
              <a:cs typeface="Indie Flower" panose="02000000000000000000" charset="0"/>
            </a:endParaRPr>
          </a:p>
          <a:p>
            <a:pPr marL="0" indent="0">
              <a:buNone/>
            </a:pPr>
            <a:r>
              <a:rPr lang="en-US" altLang="zh-CN" sz="4400">
                <a:latin typeface="Indie Flower" panose="02000000000000000000" charset="0"/>
                <a:cs typeface="Indie Flower" panose="02000000000000000000" charset="0"/>
              </a:rPr>
              <a:t>·for the whole family,  .....</a:t>
            </a:r>
            <a:endParaRPr lang="en-US" altLang="zh-CN" sz="4400">
              <a:latin typeface="Indie Flower" panose="02000000000000000000" charset="0"/>
              <a:cs typeface="Indie Flower" panose="02000000000000000000" charset="0"/>
            </a:endParaRPr>
          </a:p>
          <a:p>
            <a:pPr marL="0" indent="0">
              <a:buNone/>
            </a:pPr>
            <a:r>
              <a:rPr lang="en-US" altLang="zh-CN" sz="4400">
                <a:latin typeface="Indie Flower" panose="02000000000000000000" charset="0"/>
                <a:cs typeface="Indie Flower" panose="02000000000000000000" charset="0"/>
              </a:rPr>
              <a:t>·for the macroscopic(</a:t>
            </a:r>
            <a:r>
              <a:rPr sz="4400">
                <a:latin typeface="Indie Flower" panose="02000000000000000000" charset="0"/>
                <a:cs typeface="Indie Flower" panose="02000000000000000000" charset="0"/>
              </a:rPr>
              <a:t>宏观）</a:t>
            </a:r>
            <a:r>
              <a:rPr lang="en-US" altLang="zh-CN" sz="4400">
                <a:latin typeface="Indie Flower" panose="02000000000000000000" charset="0"/>
                <a:cs typeface="Indie Flower" panose="02000000000000000000" charset="0"/>
              </a:rPr>
              <a:t> view,...</a:t>
            </a:r>
            <a:endParaRPr lang="en-US" altLang="zh-CN" sz="4400">
              <a:latin typeface="Indie Flower" panose="02000000000000000000" charset="0"/>
              <a:cs typeface="Indie Flower" panose="02000000000000000000" charset="0"/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/>
      </p:transition>
    </mc:Choice>
    <mc:Fallback>
      <p:transition spd="slow">
        <p:comb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1902" y="287024"/>
            <a:ext cx="10852237" cy="441964"/>
          </a:xfrm>
        </p:spPr>
        <p:txBody>
          <a:bodyPr/>
          <a:p>
            <a:r>
              <a:rPr lang="en-US" altLang="zh-CN" sz="5400">
                <a:latin typeface="Lobster" panose="02000506000000020003" charset="0"/>
                <a:cs typeface="Lobster" panose="02000506000000020003" charset="0"/>
              </a:rPr>
              <a:t>ANSWER</a:t>
            </a:r>
            <a:endParaRPr lang="en-US" altLang="zh-CN" sz="5400">
              <a:latin typeface="Lobster" panose="02000506000000020003" charset="0"/>
              <a:cs typeface="Lobster" panose="02000506000000020003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4800">
                <a:latin typeface="Indie Flower" panose="02000000000000000000" charset="0"/>
                <a:cs typeface="Indie Flower" panose="02000000000000000000" charset="0"/>
                <a:sym typeface="+mn-ea"/>
              </a:rPr>
              <a:t>For chilren,the beauty of nature</a:t>
            </a:r>
            <a:endParaRPr lang="en-US" altLang="zh-CN" sz="4800">
              <a:latin typeface="Indie Flower" panose="02000000000000000000" charset="0"/>
              <a:cs typeface="Indie Flower" panose="02000000000000000000" charset="0"/>
            </a:endParaRPr>
          </a:p>
          <a:p>
            <a:pPr marL="0" indent="0">
              <a:buNone/>
            </a:pPr>
            <a:r>
              <a:rPr lang="en-US" altLang="zh-CN" sz="4800">
                <a:latin typeface="Indie Flower" panose="02000000000000000000" charset="0"/>
                <a:cs typeface="Indie Flower" panose="02000000000000000000" charset="0"/>
                <a:sym typeface="+mn-ea"/>
              </a:rPr>
              <a:t>·For the whole family,a shared experience</a:t>
            </a:r>
            <a:endParaRPr lang="en-US" altLang="zh-CN" sz="4800">
              <a:latin typeface="Indie Flower" panose="02000000000000000000" charset="0"/>
              <a:cs typeface="Indie Flower" panose="02000000000000000000" charset="0"/>
            </a:endParaRPr>
          </a:p>
          <a:p>
            <a:pPr marL="0" indent="0">
              <a:buNone/>
            </a:pPr>
            <a:r>
              <a:rPr lang="en-US" altLang="zh-CN" sz="4800">
                <a:latin typeface="Indie Flower" panose="02000000000000000000" charset="0"/>
                <a:cs typeface="Indie Flower" panose="02000000000000000000" charset="0"/>
                <a:sym typeface="+mn-ea"/>
              </a:rPr>
              <a:t>·For the </a:t>
            </a:r>
            <a:r>
              <a:rPr lang="en-US" altLang="zh-CN" sz="4800">
                <a:solidFill>
                  <a:srgbClr val="FF0000"/>
                </a:solidFill>
                <a:latin typeface="Indie Flower" panose="02000000000000000000" charset="0"/>
                <a:cs typeface="Indie Flower" panose="02000000000000000000" charset="0"/>
                <a:sym typeface="+mn-ea"/>
              </a:rPr>
              <a:t>macroscopic(</a:t>
            </a:r>
            <a:r>
              <a:rPr sz="4800">
                <a:solidFill>
                  <a:srgbClr val="FF0000"/>
                </a:solidFill>
                <a:latin typeface="Indie Flower" panose="02000000000000000000" charset="0"/>
                <a:cs typeface="Indie Flower" panose="02000000000000000000" charset="0"/>
                <a:sym typeface="+mn-ea"/>
              </a:rPr>
              <a:t>宏观）</a:t>
            </a:r>
            <a:r>
              <a:rPr lang="en-US" altLang="zh-CN" sz="4800">
                <a:latin typeface="Indie Flower" panose="02000000000000000000" charset="0"/>
                <a:cs typeface="Indie Flower" panose="02000000000000000000" charset="0"/>
                <a:sym typeface="+mn-ea"/>
              </a:rPr>
              <a:t>view ,the tie to the motherland</a:t>
            </a:r>
            <a:endParaRPr lang="en-US" altLang="zh-CN" sz="4800">
              <a:latin typeface="Indie Flower" panose="02000000000000000000" charset="0"/>
              <a:cs typeface="Indie Flower" panose="02000000000000000000" charset="0"/>
            </a:endParaRPr>
          </a:p>
          <a:p>
            <a:endParaRPr lang="zh-CN" altLang="en-US" sz="4800">
              <a:latin typeface="Indie Flower" panose="02000000000000000000" charset="0"/>
              <a:cs typeface="Indie Flower" panose="02000000000000000000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5995" y="158750"/>
            <a:ext cx="11553825" cy="4978400"/>
          </a:xfrm>
        </p:spPr>
        <p:txBody>
          <a:bodyPr>
            <a:normAutofit/>
          </a:bodyPr>
          <a:lstStyle/>
          <a:p>
            <a:r>
              <a:rPr lang="en-US" altLang="zh-CN" sz="7200">
                <a:latin typeface="Indie Flower" panose="02000000000000000000" charset="0"/>
                <a:cs typeface="Indie Flower" panose="02000000000000000000" charset="0"/>
              </a:rPr>
              <a:t>What is this family's opinion when they knew plently of people are against the gun?</a:t>
            </a:r>
            <a:endParaRPr lang="en-US" altLang="zh-CN" sz="7200">
              <a:latin typeface="Indie Flower" panose="02000000000000000000" charset="0"/>
              <a:cs typeface="Indie Flower" panose="02000000000000000000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1"/>
  <p:tag name="KSO_WM_UNIT_BK_DARK_LIGHT" val="2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  <p:tag name="KSO_WM_TEMPLATE_SUBCATEGORY" val="0"/>
  <p:tag name="KSO_WM_TEMPLATE_MASTER_TYPE" val="1"/>
  <p:tag name="KSO_WM_TEMPLATE_COLOR_TYPE" val="1"/>
  <p:tag name="KSO_WM_TAG_VERSION" val="1.0"/>
  <p:tag name="KSO_WM_TEMPLATE_THUMBS_INDEX" val="1、4、7、10、13、15、17、18、19、20、22"/>
  <p:tag name="KSO_WM_TEMPLATE_MASTER_THUMB_INDEX" val="12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5172"/>
</p:tagLst>
</file>

<file path=ppt/tags/tag15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5172_7*e*1"/>
  <p:tag name="KSO_WM_TEMPLATE_CATEGORY" val="custom"/>
  <p:tag name="KSO_WM_TEMPLATE_INDEX" val="20205172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2_7*a*1"/>
  <p:tag name="KSO_WM_TEMPLATE_CATEGORY" val="custom"/>
  <p:tag name="KSO_WM_TEMPLATE_INDEX" val="20205172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9"/>
  <p:tag name="KSO_WM_UNIT_TYPE" val="a"/>
  <p:tag name="KSO_WM_UNIT_INDEX" val="1"/>
  <p:tag name="KSO_WM_UNIT_PRESET_TEXT" val="单击此处添加标题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  <p:tag name="KSO_WM_SLIDE_ID" val="custom20205172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SLIDE_TYPE" val="sectionTitle"/>
  <p:tag name="KSO_WM_SLIDE_SUBTYPE" val="pureTxt"/>
  <p:tag name="KSO_WM_SLIDE_LAYOUT" val="a_b_e"/>
  <p:tag name="KSO_WM_SLIDE_LAYOUT_CNT" val="1_1_1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2_22*a*1"/>
  <p:tag name="KSO_WM_TEMPLATE_CATEGORY" val="custom"/>
  <p:tag name="KSO_WM_TEMPLATE_INDEX" val="20205172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感谢您的聆听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  <p:tag name="KSO_WM_SLIDE_ID" val="custom20205172_22"/>
  <p:tag name="KSO_WM_TEMPLATE_SUBCATEGORY" val="0"/>
  <p:tag name="KSO_WM_TEMPLATE_MASTER_TYPE" val="1"/>
  <p:tag name="KSO_WM_TEMPLATE_COLOR_TYPE" val="1"/>
  <p:tag name="KSO_WM_SLIDE_ITEM_CNT" val="0"/>
  <p:tag name="KSO_WM_SLIDE_INDEX" val="22"/>
  <p:tag name="KSO_WM_TAG_VERSION" val="1.0"/>
  <p:tag name="KSO_WM_SLIDE_TYPE" val="endPage"/>
  <p:tag name="KSO_WM_SLIDE_SUBTYPE" val="pureTxt"/>
  <p:tag name="KSO_WM_SLIDE_LAYOUT" val="a_b"/>
  <p:tag name="KSO_WM_SLIDE_LAYOUT_CNT" val="1_1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2_7*a*1"/>
  <p:tag name="KSO_WM_TEMPLATE_CATEGORY" val="custom"/>
  <p:tag name="KSO_WM_TEMPLATE_INDEX" val="20205172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9"/>
  <p:tag name="KSO_WM_UNIT_TYPE" val="a"/>
  <p:tag name="KSO_WM_UNIT_INDEX" val="1"/>
  <p:tag name="KSO_WM_UNIT_PRESET_TEXT" val="单击此处添加标题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  <p:tag name="KSO_WM_SLIDE_ID" val="custom20205172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SLIDE_TYPE" val="sectionTitle"/>
  <p:tag name="KSO_WM_SLIDE_SUBTYPE" val="pureTxt"/>
  <p:tag name="KSO_WM_SLIDE_LAYOUT" val="a_b_e"/>
  <p:tag name="KSO_WM_SLIDE_LAYOUT_CNT" val="1_1_1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2_22*a*1"/>
  <p:tag name="KSO_WM_TEMPLATE_CATEGORY" val="custom"/>
  <p:tag name="KSO_WM_TEMPLATE_INDEX" val="20205172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感谢您的聆听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2"/>
  <p:tag name="KSO_WM_SLIDE_ID" val="custom20205172_22"/>
  <p:tag name="KSO_WM_TEMPLATE_SUBCATEGORY" val="0"/>
  <p:tag name="KSO_WM_TEMPLATE_MASTER_TYPE" val="1"/>
  <p:tag name="KSO_WM_TEMPLATE_COLOR_TYPE" val="1"/>
  <p:tag name="KSO_WM_SLIDE_ITEM_CNT" val="0"/>
  <p:tag name="KSO_WM_SLIDE_INDEX" val="22"/>
  <p:tag name="KSO_WM_TAG_VERSION" val="1.0"/>
  <p:tag name="KSO_WM_SLIDE_TYPE" val="endPage"/>
  <p:tag name="KSO_WM_SLIDE_SUBTYPE" val="pureTxt"/>
  <p:tag name="KSO_WM_SLIDE_LAYOUT" val="a_b"/>
  <p:tag name="KSO_WM_SLIDE_LAYOUT_CNT" val="1_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heme/theme1.xml><?xml version="1.0" encoding="utf-8"?>
<a:theme xmlns:a="http://schemas.openxmlformats.org/drawingml/2006/main" name="1_Office 主题​​">
  <a:themeElements>
    <a:clrScheme name="自定义 654">
      <a:dk1>
        <a:sysClr val="windowText" lastClr="000000"/>
      </a:dk1>
      <a:lt1>
        <a:sysClr val="window" lastClr="FFFFFF"/>
      </a:lt1>
      <a:dk2>
        <a:srgbClr val="091547"/>
      </a:dk2>
      <a:lt2>
        <a:srgbClr val="E3E5F1"/>
      </a:lt2>
      <a:accent1>
        <a:srgbClr val="54C3EE"/>
      </a:accent1>
      <a:accent2>
        <a:srgbClr val="74CCD0"/>
      </a:accent2>
      <a:accent3>
        <a:srgbClr val="82D4AF"/>
      </a:accent3>
      <a:accent4>
        <a:srgbClr val="91DD8F"/>
      </a:accent4>
      <a:accent5>
        <a:srgbClr val="A0E56D"/>
      </a:accent5>
      <a:accent6>
        <a:srgbClr val="AFEE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WPS 演示</Application>
  <PresentationFormat>宽屏</PresentationFormat>
  <Paragraphs>56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华文细黑</vt:lpstr>
      <vt:lpstr>Indie Flower</vt:lpstr>
      <vt:lpstr>华文新魏</vt:lpstr>
      <vt:lpstr>Impact</vt:lpstr>
      <vt:lpstr>Lobster</vt:lpstr>
      <vt:lpstr>1_Office 主题​​</vt:lpstr>
      <vt:lpstr>PowerPoint 演示文稿</vt:lpstr>
      <vt:lpstr>Guns in America</vt:lpstr>
      <vt:lpstr>Q:what is the first word jumped into your mind when you hear“the gun of America”?</vt:lpstr>
      <vt:lpstr>BAD IMPRESSIONS</vt:lpstr>
      <vt:lpstr>A way of life             </vt:lpstr>
      <vt:lpstr>What are  the advantages guns have?</vt:lpstr>
      <vt:lpstr>HINT</vt:lpstr>
      <vt:lpstr>ANSWER</vt:lpstr>
      <vt:lpstr>What is this family's opinion when they knew plently of people are against the gun?</vt:lpstr>
      <vt:lpstr>PowerPoint 演示文稿</vt:lpstr>
      <vt:lpstr>ATTITUDE WHEN FACING UNAVIODABLE BAD NEWS</vt:lpstr>
      <vt:lpstr>Wish you happy and healthy. Thank you so much.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沈某人</dc:creator>
  <cp:lastModifiedBy>沈某人</cp:lastModifiedBy>
  <cp:revision>42</cp:revision>
  <dcterms:created xsi:type="dcterms:W3CDTF">2020-10-16T09:29:00Z</dcterms:created>
  <dcterms:modified xsi:type="dcterms:W3CDTF">2021-04-08T14:51:40Z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F95C7065AF3944BA9760DC24AAF3ABA8</vt:lpwstr>
  </property>
</Properties>
</file>