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4" r:id="rId5"/>
    <p:sldId id="263" r:id="rId6"/>
    <p:sldId id="259" r:id="rId7"/>
    <p:sldId id="275" r:id="rId8"/>
    <p:sldId id="279" r:id="rId9"/>
    <p:sldId id="276" r:id="rId10"/>
    <p:sldId id="277" r:id="rId11"/>
    <p:sldId id="262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8.png"/><Relationship Id="rId7" Type="http://schemas.openxmlformats.org/officeDocument/2006/relationships/image" Target="../media/image17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5.xml"/><Relationship Id="rId7" Type="http://schemas.openxmlformats.org/officeDocument/2006/relationships/image" Target="../media/image5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slideLayout" Target="../slideLayouts/slideLayout1.xml"/><Relationship Id="rId11" Type="http://schemas.openxmlformats.org/officeDocument/2006/relationships/slide" Target="slide8.xml"/><Relationship Id="rId10" Type="http://schemas.openxmlformats.org/officeDocument/2006/relationships/slide" Target="slide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4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4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4.xml"/><Relationship Id="rId7" Type="http://schemas.openxmlformats.org/officeDocument/2006/relationships/image" Target="../media/image15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1.xml"/><Relationship Id="rId10" Type="http://schemas.openxmlformats.org/officeDocument/2006/relationships/slide" Target="slide1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8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">
            <a:off x="850265" y="4135755"/>
            <a:ext cx="2694305" cy="202374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5" y="665480"/>
            <a:ext cx="1809750" cy="189992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170" y="939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68300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505" y="151765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40000">
            <a:off x="9839325" y="2991485"/>
            <a:ext cx="1400175" cy="873125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890" y="5104765"/>
            <a:ext cx="562610" cy="513715"/>
          </a:xfrm>
          <a:prstGeom prst="rect">
            <a:avLst/>
          </a:prstGeom>
        </p:spPr>
      </p:pic>
      <p:pic>
        <p:nvPicPr>
          <p:cNvPr id="3" name="图片 2" descr="微信图片_20210330200154"/>
          <p:cNvPicPr>
            <a:picLocks noChangeAspect="1"/>
          </p:cNvPicPr>
          <p:nvPr/>
        </p:nvPicPr>
        <p:blipFill>
          <a:blip r:embed="rId9"/>
          <a:srcRect t="2959" b="20691"/>
          <a:stretch>
            <a:fillRect/>
          </a:stretch>
        </p:blipFill>
        <p:spPr>
          <a:xfrm>
            <a:off x="3157855" y="2329815"/>
            <a:ext cx="6414770" cy="20897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14540" y="4744085"/>
            <a:ext cx="2458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演讲人：刘敬文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云形 2"/>
          <p:cNvSpPr/>
          <p:nvPr/>
        </p:nvSpPr>
        <p:spPr>
          <a:xfrm>
            <a:off x="2727325" y="1767840"/>
            <a:ext cx="6337300" cy="362140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">
            <a:off x="797560" y="4646930"/>
            <a:ext cx="2272030" cy="170688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5" y="665480"/>
            <a:ext cx="1809750" cy="189992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222250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68300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890" y="1851025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40000">
            <a:off x="9839325" y="2991485"/>
            <a:ext cx="1400175" cy="873125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890" y="5104765"/>
            <a:ext cx="562610" cy="5137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75230" y="2651125"/>
            <a:ext cx="707961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感</a:t>
            </a:r>
            <a:r>
              <a:rPr lang="zh-CN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谢观看</a:t>
            </a:r>
            <a:endParaRPr lang="zh-CN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51225" y="3920490"/>
            <a:ext cx="512762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>
              <a:buClrTx/>
              <a:buSzTx/>
              <a:buFontTx/>
            </a:pPr>
            <a:r>
              <a:rPr lang="en-US" altLang="zh-CN" sz="2000" b="1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 for watching</a:t>
            </a:r>
            <a:endParaRPr lang="en-US" altLang="zh-CN" sz="2000" b="1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" y="800100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80" y="4419600"/>
            <a:ext cx="562610" cy="513715"/>
          </a:xfrm>
          <a:prstGeom prst="rect">
            <a:avLst/>
          </a:prstGeom>
        </p:spPr>
      </p:pic>
      <p:pic>
        <p:nvPicPr>
          <p:cNvPr id="2" name="图片 1" descr="微信图片_20210331154817"/>
          <p:cNvPicPr>
            <a:picLocks noChangeAspect="1"/>
          </p:cNvPicPr>
          <p:nvPr/>
        </p:nvPicPr>
        <p:blipFill>
          <a:blip r:embed="rId7"/>
          <a:srcRect l="30773" t="-634" r="26922" b="634"/>
          <a:stretch>
            <a:fillRect/>
          </a:stretch>
        </p:blipFill>
        <p:spPr>
          <a:xfrm>
            <a:off x="1394460" y="1356360"/>
            <a:ext cx="4187825" cy="4145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65520" y="1607185"/>
            <a:ext cx="1714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token</a:t>
            </a:r>
            <a:endParaRPr lang="en-US" altLang="zh-CN" sz="44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6110" y="2483485"/>
            <a:ext cx="60572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Britannic Bold" panose="020B0903060703020204" charset="0"/>
                <a:cs typeface="Britannic Bold" panose="020B0903060703020204" charset="0"/>
              </a:rPr>
              <a:t>adj</a:t>
            </a:r>
            <a:r>
              <a:rPr lang="en-US" altLang="zh-CN" sz="2800"/>
              <a:t>. </a:t>
            </a:r>
            <a:r>
              <a:rPr lang="zh-CN" altLang="en-US" sz="2800"/>
              <a:t>装样子的；作为标志的；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 </a:t>
            </a:r>
            <a:r>
              <a:rPr lang="en-US" altLang="zh-CN" sz="2800"/>
              <a:t>       </a:t>
            </a:r>
            <a:r>
              <a:rPr lang="zh-CN" altLang="en-US" sz="2800"/>
              <a:t>象征性当选的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Britannic Bold" panose="020B0903060703020204" charset="0"/>
                <a:cs typeface="Britannic Bold" panose="020B0903060703020204" charset="0"/>
              </a:rPr>
              <a:t> n.  </a:t>
            </a:r>
            <a:r>
              <a:rPr lang="zh-CN" altLang="en-US" sz="2800"/>
              <a:t>象征性代表；礼券；标志；标记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8140700" y="1699260"/>
            <a:ext cx="2145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taken</a:t>
            </a:r>
            <a:endParaRPr lang="en-US" altLang="zh-CN" sz="3200">
              <a:solidFill>
                <a:schemeClr val="tx2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pic>
        <p:nvPicPr>
          <p:cNvPr id="12" name="图片 11" descr="303b333633333133353bb2e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80000">
            <a:off x="8967470" y="1772920"/>
            <a:ext cx="740410" cy="74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0">
            <a:off x="10500995" y="2848610"/>
            <a:ext cx="1400175" cy="873125"/>
          </a:xfrm>
          <a:prstGeom prst="rect">
            <a:avLst/>
          </a:prstGeom>
        </p:spPr>
      </p:pic>
      <p:pic>
        <p:nvPicPr>
          <p:cNvPr id="23" name="图片 2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" y="399415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665" y="5063490"/>
            <a:ext cx="562610" cy="513715"/>
          </a:xfrm>
          <a:prstGeom prst="rect">
            <a:avLst/>
          </a:prstGeom>
        </p:spPr>
      </p:pic>
      <p:pic>
        <p:nvPicPr>
          <p:cNvPr id="2" name="图片 1" descr="微信图片_202103311547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255" y="1384300"/>
            <a:ext cx="8765540" cy="42335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281295" y="5152390"/>
            <a:ext cx="733425" cy="560705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0">
            <a:off x="10500995" y="2848610"/>
            <a:ext cx="1400175" cy="873125"/>
          </a:xfrm>
          <a:prstGeom prst="rect">
            <a:avLst/>
          </a:prstGeom>
        </p:spPr>
      </p:pic>
      <p:pic>
        <p:nvPicPr>
          <p:cNvPr id="23" name="图片 2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" y="399415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665" y="5063490"/>
            <a:ext cx="562610" cy="513715"/>
          </a:xfrm>
          <a:prstGeom prst="rect">
            <a:avLst/>
          </a:prstGeom>
        </p:spPr>
      </p:pic>
      <p:pic>
        <p:nvPicPr>
          <p:cNvPr id="3" name="图片 2" descr="微信图片_202103311552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760" y="1450340"/>
            <a:ext cx="3441065" cy="3957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01360" y="1811020"/>
            <a:ext cx="6184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a new recruit in the police office</a:t>
            </a:r>
            <a:endParaRPr lang="en-US" altLang="zh-CN" sz="3200">
              <a:latin typeface="Britannic Bold" panose="020B0903060703020204" charset="0"/>
              <a:cs typeface="Britannic Bold" panose="020B0903060703020204" charset="0"/>
            </a:endParaRPr>
          </a:p>
        </p:txBody>
      </p:sp>
      <p:pic>
        <p:nvPicPr>
          <p:cNvPr id="12" name="图片 11" descr="32313537363133303b32313537363132363bbcfdcdb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0000">
            <a:off x="5019675" y="1911350"/>
            <a:ext cx="914400" cy="9417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01360" y="2748915"/>
            <a:ext cx="4829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recruit     newcomer </a:t>
            </a:r>
            <a:endParaRPr lang="en-US" altLang="zh-CN" sz="40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7512685" y="3126105"/>
            <a:ext cx="539115" cy="1079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01360" y="3686175"/>
            <a:ext cx="362521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latin typeface="+mn-ea"/>
                <a:cs typeface="+mn-ea"/>
              </a:rPr>
              <a:t>v. </a:t>
            </a:r>
            <a:r>
              <a:rPr lang="zh-CN" altLang="en-US" sz="2800" b="1">
                <a:latin typeface="+mn-ea"/>
                <a:cs typeface="+mn-ea"/>
              </a:rPr>
              <a:t>征募</a:t>
            </a:r>
            <a:r>
              <a:rPr lang="en-US" altLang="zh-CN" sz="2800" b="1">
                <a:latin typeface="+mn-ea"/>
                <a:cs typeface="+mn-ea"/>
              </a:rPr>
              <a:t>;</a:t>
            </a:r>
            <a:r>
              <a:rPr lang="zh-CN" altLang="en-US" sz="2800" b="1">
                <a:latin typeface="+mn-ea"/>
                <a:cs typeface="+mn-ea"/>
              </a:rPr>
              <a:t>聘用</a:t>
            </a:r>
            <a:endParaRPr lang="zh-CN" altLang="en-US" sz="2800" b="1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+mn-ea"/>
                <a:cs typeface="+mn-ea"/>
              </a:rPr>
              <a:t>n.</a:t>
            </a:r>
            <a:r>
              <a:rPr lang="zh-CN" altLang="en-US" sz="2800" b="1">
                <a:latin typeface="+mn-ea"/>
                <a:cs typeface="+mn-ea"/>
              </a:rPr>
              <a:t>招聘</a:t>
            </a:r>
            <a:r>
              <a:rPr lang="en-US" altLang="zh-CN" sz="2800" b="1">
                <a:latin typeface="+mn-ea"/>
                <a:cs typeface="+mn-ea"/>
              </a:rPr>
              <a:t> ; </a:t>
            </a:r>
            <a:r>
              <a:rPr lang="zh-CN" altLang="en-US" sz="2800" b="1">
                <a:latin typeface="+mn-ea"/>
                <a:cs typeface="+mn-ea"/>
              </a:rPr>
              <a:t>新成员</a:t>
            </a:r>
            <a:r>
              <a:rPr lang="en-US" altLang="zh-CN" sz="2800" b="1">
                <a:latin typeface="+mn-ea"/>
                <a:cs typeface="+mn-ea"/>
              </a:rPr>
              <a:t>;</a:t>
            </a:r>
            <a:r>
              <a:rPr lang="zh-CN" altLang="en-US" sz="2800" b="1">
                <a:latin typeface="+mn-ea"/>
                <a:cs typeface="+mn-ea"/>
              </a:rPr>
              <a:t>新兵</a:t>
            </a:r>
            <a:endParaRPr lang="zh-CN" altLang="en-US" sz="2800" b="1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0">
            <a:off x="10500995" y="2848610"/>
            <a:ext cx="1400175" cy="873125"/>
          </a:xfrm>
          <a:prstGeom prst="rect">
            <a:avLst/>
          </a:prstGeom>
        </p:spPr>
      </p:pic>
      <p:pic>
        <p:nvPicPr>
          <p:cNvPr id="23" name="图片 2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35" y="497840"/>
            <a:ext cx="1344930" cy="141224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240" y="4206875"/>
            <a:ext cx="562610" cy="513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33830" y="1381125"/>
            <a:ext cx="1032954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600">
                <a:latin typeface="Britannic Bold" panose="020B0903060703020204" charset="0"/>
                <a:cs typeface="Britannic Bold" panose="020B0903060703020204" charset="0"/>
              </a:rPr>
              <a:t>Q1</a:t>
            </a:r>
            <a:r>
              <a:rPr lang="zh-CN" altLang="en-US" sz="3600">
                <a:latin typeface="Britannic Bold" panose="020B0903060703020204" charset="0"/>
                <a:cs typeface="Britannic Bold" panose="020B0903060703020204" charset="0"/>
              </a:rPr>
              <a:t>：</a:t>
            </a:r>
            <a:r>
              <a:rPr lang="en-US" altLang="zh-CN" sz="3600">
                <a:latin typeface="Britannic Bold" panose="020B0903060703020204" charset="0"/>
                <a:cs typeface="Britannic Bold" panose="020B0903060703020204" charset="0"/>
              </a:rPr>
              <a:t>How many items are placed </a:t>
            </a:r>
            <a:r>
              <a:rPr lang="en-US" altLang="zh-CN" sz="36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  <a:hlinkClick r:id="rId8" action="ppaction://hlinksldjump"/>
              </a:rPr>
              <a:t>on the docket</a:t>
            </a:r>
            <a:r>
              <a:rPr lang="en-US" altLang="zh-CN" sz="36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 </a:t>
            </a:r>
            <a:r>
              <a:rPr lang="en-US" altLang="zh-CN" sz="3600">
                <a:solidFill>
                  <a:schemeClr val="tx1"/>
                </a:solidFill>
                <a:latin typeface="Britannic Bold" panose="020B0903060703020204" charset="0"/>
                <a:cs typeface="Britannic Bold" panose="020B0903060703020204" charset="0"/>
              </a:rPr>
              <a:t>by               </a:t>
            </a:r>
            <a:r>
              <a:rPr lang="en-US" altLang="zh-CN" sz="3600">
                <a:solidFill>
                  <a:schemeClr val="bg1"/>
                </a:solidFill>
                <a:latin typeface="Britannic Bold" panose="020B0903060703020204" charset="0"/>
                <a:cs typeface="Britannic Bold" panose="020B0903060703020204" charset="0"/>
              </a:rPr>
              <a:t>1111</a:t>
            </a:r>
            <a:r>
              <a:rPr lang="en-US" altLang="zh-CN" sz="3600">
                <a:solidFill>
                  <a:schemeClr val="tx1"/>
                </a:solidFill>
                <a:latin typeface="Britannic Bold" panose="020B0903060703020204" charset="0"/>
                <a:cs typeface="Britannic Bold" panose="020B0903060703020204" charset="0"/>
              </a:rPr>
              <a:t>Chief Bogo</a:t>
            </a:r>
            <a:r>
              <a:rPr lang="zh-CN" altLang="en-US" sz="3600">
                <a:latin typeface="Britannic Bold" panose="020B0903060703020204" charset="0"/>
                <a:cs typeface="Britannic Bold" panose="020B0903060703020204" charset="0"/>
              </a:rPr>
              <a:t>？</a:t>
            </a:r>
            <a:endParaRPr lang="zh-CN" altLang="en-US" sz="36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3830" y="2825115"/>
            <a:ext cx="9602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Britannic Bold" panose="020B0903060703020204" charset="0"/>
                <a:cs typeface="Britannic Bold" panose="020B0903060703020204" charset="0"/>
              </a:rPr>
              <a:t>Q2</a:t>
            </a:r>
            <a:r>
              <a:rPr lang="zh-CN" altLang="en-US" sz="3600">
                <a:latin typeface="Britannic Bold" panose="020B0903060703020204" charset="0"/>
                <a:cs typeface="Britannic Bold" panose="020B0903060703020204" charset="0"/>
              </a:rPr>
              <a:t>：</a:t>
            </a:r>
            <a:r>
              <a:rPr lang="en-US" altLang="zh-CN" sz="3600">
                <a:latin typeface="Britannic Bold" panose="020B0903060703020204" charset="0"/>
                <a:cs typeface="Britannic Bold" panose="020B0903060703020204" charset="0"/>
              </a:rPr>
              <a:t>which items is the </a:t>
            </a:r>
            <a:r>
              <a:rPr lang="en-US" altLang="zh-CN" sz="36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  <a:hlinkClick r:id="rId9" action="ppaction://hlinksldjump"/>
              </a:rPr>
              <a:t>priority</a:t>
            </a:r>
            <a:r>
              <a:rPr lang="en-US" altLang="zh-CN" sz="3600">
                <a:latin typeface="Britannic Bold" panose="020B0903060703020204" charset="0"/>
                <a:cs typeface="Britannic Bold" panose="020B0903060703020204" charset="0"/>
              </a:rPr>
              <a:t> number one</a:t>
            </a:r>
            <a:r>
              <a:rPr lang="zh-CN" altLang="en-US" sz="3600">
                <a:latin typeface="Britannic Bold" panose="020B0903060703020204" charset="0"/>
                <a:cs typeface="Britannic Bold" panose="020B0903060703020204" charset="0"/>
              </a:rPr>
              <a:t>？</a:t>
            </a:r>
            <a:r>
              <a:rPr lang="en-US" altLang="zh-CN" sz="3600">
                <a:latin typeface="Britannic Bold" panose="020B0903060703020204" charset="0"/>
                <a:cs typeface="Britannic Bold" panose="020B0903060703020204" charset="0"/>
              </a:rPr>
              <a:t> </a:t>
            </a:r>
            <a:endParaRPr lang="en-US" altLang="zh-CN" sz="36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58975" y="3670300"/>
            <a:ext cx="100260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A.Today is elephant’s</a:t>
            </a:r>
            <a:r>
              <a:rPr lang="zh-CN" altLang="en-US" sz="2400">
                <a:latin typeface="Britannic Bold" panose="020B0903060703020204" charset="0"/>
                <a:cs typeface="Britannic Bold" panose="020B0903060703020204" charset="0"/>
              </a:rPr>
              <a:t>（</a:t>
            </a: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Francine</a:t>
            </a:r>
            <a:r>
              <a:rPr lang="zh-CN" altLang="en-US" sz="2400">
                <a:latin typeface="Britannic Bold" panose="020B0903060703020204" charset="0"/>
                <a:cs typeface="Britannic Bold" panose="020B0903060703020204" charset="0"/>
              </a:rPr>
              <a:t>）</a:t>
            </a: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birthday.</a:t>
            </a:r>
            <a:endParaRPr lang="en-US" altLang="zh-CN" sz="2400">
              <a:latin typeface="Britannic Bold" panose="020B0903060703020204" charset="0"/>
              <a:cs typeface="Britannic Bold" panose="020B090306070302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B.Introduce some new recruits.</a:t>
            </a:r>
            <a:endParaRPr lang="en-US" altLang="zh-CN" sz="2400">
              <a:latin typeface="Britannic Bold" panose="020B0903060703020204" charset="0"/>
              <a:cs typeface="Britannic Bold" panose="020B090306070302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C.14 missing </a:t>
            </a:r>
            <a:r>
              <a:rPr lang="en-US" altLang="zh-CN" sz="24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  <a:hlinkClick r:id="rId10" action="ppaction://hlinksldjump"/>
              </a:rPr>
              <a:t>mammal</a:t>
            </a: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 cases happended so they need to find the</a:t>
            </a:r>
            <a:endParaRPr lang="en-US" altLang="zh-CN" sz="2400">
              <a:latin typeface="Britannic Bold" panose="020B0903060703020204" charset="0"/>
              <a:cs typeface="Britannic Bold" panose="020B090306070302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Britannic Bold" panose="020B0903060703020204" charset="0"/>
                <a:cs typeface="Britannic Bold" panose="020B0903060703020204" charset="0"/>
              </a:rPr>
              <a:t>   missing predators.</a:t>
            </a:r>
            <a:endParaRPr lang="en-US" altLang="zh-CN" sz="24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2" name="椭圆 1">
            <a:hlinkClick r:id="rId11" tooltip="" action="ppaction://hlinksldjump"/>
          </p:cNvPr>
          <p:cNvSpPr/>
          <p:nvPr/>
        </p:nvSpPr>
        <p:spPr>
          <a:xfrm>
            <a:off x="8990330" y="5443220"/>
            <a:ext cx="582295" cy="50673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" y="800100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80" y="4419600"/>
            <a:ext cx="562610" cy="513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50440" y="1245870"/>
            <a:ext cx="3601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on the docket  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Britannic Bold" panose="020B0903060703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4700" y="2027555"/>
            <a:ext cx="9009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something is being researched / surveyed</a:t>
            </a:r>
            <a:endParaRPr lang="en-US" altLang="zh-CN" sz="32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50440" y="2862580"/>
            <a:ext cx="74428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近义词：</a:t>
            </a:r>
            <a:r>
              <a:rPr lang="zh-CN" altLang="en-US" sz="2400" b="1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在审查中</a:t>
            </a:r>
            <a:r>
              <a:rPr lang="en-US" altLang="zh-CN" sz="2400" b="1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/</a:t>
            </a:r>
            <a:r>
              <a:rPr lang="zh-CN" altLang="en-US" sz="2400" b="1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在审理中</a:t>
            </a:r>
            <a:endParaRPr lang="zh-CN" altLang="en-US" sz="2400" b="1">
              <a:solidFill>
                <a:schemeClr val="tx2"/>
              </a:solidFill>
              <a:latin typeface="Britannic Bold" panose="020B0903060703020204" charset="0"/>
              <a:cs typeface="Britannic Bold" panose="020B0903060703020204" charset="0"/>
            </a:endParaRPr>
          </a:p>
          <a:p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      on the fire/on the carpet</a:t>
            </a:r>
            <a:endParaRPr lang="zh-CN" altLang="en-US" sz="32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44700" y="4102100"/>
            <a:ext cx="528193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be placed on the docket</a:t>
            </a:r>
            <a:endParaRPr lang="en-US" altLang="zh-CN" sz="32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           </a:t>
            </a:r>
            <a:r>
              <a:rPr lang="zh-CN" altLang="en-US" sz="2800" b="1">
                <a:latin typeface="Britannic Bold" panose="020B0903060703020204" charset="0"/>
                <a:cs typeface="Britannic Bold" panose="020B0903060703020204" charset="0"/>
              </a:rPr>
              <a:t>列入议事日程</a:t>
            </a:r>
            <a:endParaRPr lang="zh-CN" altLang="en-US" sz="2800" b="1">
              <a:latin typeface="Britannic Bold" panose="020B0903060703020204" charset="0"/>
              <a:cs typeface="Britannic Bold" panose="020B0903060703020204" charset="0"/>
            </a:endParaRPr>
          </a:p>
        </p:txBody>
      </p:sp>
      <p:pic>
        <p:nvPicPr>
          <p:cNvPr id="25" name="图片 24" descr="微信图片_20210331163728"/>
          <p:cNvPicPr>
            <a:picLocks noChangeAspect="1"/>
          </p:cNvPicPr>
          <p:nvPr/>
        </p:nvPicPr>
        <p:blipFill>
          <a:blip r:embed="rId8"/>
          <a:srcRect l="14063" r="28117"/>
          <a:stretch>
            <a:fillRect/>
          </a:stretch>
        </p:blipFill>
        <p:spPr>
          <a:xfrm>
            <a:off x="7690485" y="2729865"/>
            <a:ext cx="4474845" cy="3241040"/>
          </a:xfrm>
          <a:prstGeom prst="rect">
            <a:avLst/>
          </a:prstGeom>
        </p:spPr>
      </p:pic>
      <p:sp>
        <p:nvSpPr>
          <p:cNvPr id="26" name="椭圆 25">
            <a:hlinkClick r:id="rId4" action="ppaction://hlinksldjump"/>
          </p:cNvPr>
          <p:cNvSpPr/>
          <p:nvPr/>
        </p:nvSpPr>
        <p:spPr>
          <a:xfrm>
            <a:off x="990600" y="5442585"/>
            <a:ext cx="528320" cy="528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" y="800100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80" y="4419600"/>
            <a:ext cx="562610" cy="513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18740" y="1091565"/>
            <a:ext cx="4366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priority</a:t>
            </a:r>
            <a:endParaRPr lang="en-US" altLang="zh-CN" sz="48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1545" y="2694305"/>
            <a:ext cx="7993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Britannic Bold" panose="020B0903060703020204" charset="0"/>
                <a:cs typeface="Britannic Bold" panose="020B0903060703020204" charset="0"/>
              </a:rPr>
              <a:t>you have special rights to finish something ahead of time. </a:t>
            </a:r>
            <a:endParaRPr lang="en-US" altLang="zh-CN" sz="28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8740" y="2103755"/>
            <a:ext cx="544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+mn-ea"/>
                <a:cs typeface="+mn-ea"/>
              </a:rPr>
              <a:t>n. </a:t>
            </a:r>
            <a:r>
              <a:rPr lang="zh-CN" altLang="en-US" sz="2400" b="1">
                <a:latin typeface="+mn-ea"/>
                <a:cs typeface="+mn-ea"/>
              </a:rPr>
              <a:t>优先权；优先；优先考虑的事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18740" y="3811270"/>
            <a:ext cx="363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近义词：</a:t>
            </a:r>
            <a:r>
              <a:rPr lang="en-US" altLang="zh-CN" sz="2800" b="1">
                <a:solidFill>
                  <a:schemeClr val="tx2"/>
                </a:solidFill>
                <a:latin typeface="Britannic Bold" panose="020B0903060703020204" charset="0"/>
                <a:cs typeface="Britannic Bold" panose="020B0903060703020204" charset="0"/>
              </a:rPr>
              <a:t>precedence</a:t>
            </a:r>
            <a:endParaRPr lang="en-US" altLang="zh-CN" sz="2800" b="1">
              <a:solidFill>
                <a:schemeClr val="tx2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pic>
        <p:nvPicPr>
          <p:cNvPr id="19" name="图片 18" descr="微信图片_20210331154739"/>
          <p:cNvPicPr>
            <a:picLocks noChangeAspect="1"/>
          </p:cNvPicPr>
          <p:nvPr/>
        </p:nvPicPr>
        <p:blipFill>
          <a:blip r:embed="rId8"/>
          <a:srcRect l="6906" t="317" r="28117" b="-317"/>
          <a:stretch>
            <a:fillRect/>
          </a:stretch>
        </p:blipFill>
        <p:spPr>
          <a:xfrm>
            <a:off x="6047740" y="3260725"/>
            <a:ext cx="5315585" cy="3479165"/>
          </a:xfrm>
          <a:prstGeom prst="rect">
            <a:avLst/>
          </a:prstGeom>
        </p:spPr>
      </p:pic>
      <p:sp>
        <p:nvSpPr>
          <p:cNvPr id="21" name="椭圆 20">
            <a:hlinkClick r:id="rId4" action="ppaction://hlinksldjump"/>
          </p:cNvPr>
          <p:cNvSpPr/>
          <p:nvPr/>
        </p:nvSpPr>
        <p:spPr>
          <a:xfrm>
            <a:off x="1057275" y="5518785"/>
            <a:ext cx="571500" cy="5391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" y="800100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80" y="4419600"/>
            <a:ext cx="562610" cy="513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44700" y="2353945"/>
            <a:ext cx="27171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mammal</a:t>
            </a:r>
            <a:endParaRPr lang="en-US" altLang="zh-CN" sz="44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8680" y="3466465"/>
            <a:ext cx="2190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【脊柱】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哺乳动物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微信图片_20210331171452"/>
          <p:cNvPicPr>
            <a:picLocks noChangeAspect="1"/>
          </p:cNvPicPr>
          <p:nvPr/>
        </p:nvPicPr>
        <p:blipFill>
          <a:blip r:embed="rId7"/>
          <a:srcRect l="5119" r="7286"/>
          <a:stretch>
            <a:fillRect/>
          </a:stretch>
        </p:blipFill>
        <p:spPr>
          <a:xfrm>
            <a:off x="4526280" y="1895475"/>
            <a:ext cx="6626225" cy="3168015"/>
          </a:xfrm>
          <a:prstGeom prst="rect">
            <a:avLst/>
          </a:prstGeom>
        </p:spPr>
      </p:pic>
      <p:sp>
        <p:nvSpPr>
          <p:cNvPr id="12" name="椭圆 11">
            <a:hlinkClick r:id="rId8" action="ppaction://hlinksldjump"/>
          </p:cNvPr>
          <p:cNvSpPr/>
          <p:nvPr/>
        </p:nvSpPr>
        <p:spPr>
          <a:xfrm>
            <a:off x="1228090" y="5497195"/>
            <a:ext cx="506730" cy="4635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0">
            <a:off x="10500995" y="2848610"/>
            <a:ext cx="1400175" cy="873125"/>
          </a:xfrm>
          <a:prstGeom prst="rect">
            <a:avLst/>
          </a:prstGeom>
        </p:spPr>
      </p:pic>
      <p:pic>
        <p:nvPicPr>
          <p:cNvPr id="23" name="图片 2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" y="800100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580" y="4419600"/>
            <a:ext cx="562610" cy="513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44700" y="1883410"/>
            <a:ext cx="812673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Q3</a:t>
            </a:r>
            <a:r>
              <a:rPr lang="zh-CN" altLang="en-US" sz="3200">
                <a:latin typeface="Britannic Bold" panose="020B0903060703020204" charset="0"/>
                <a:cs typeface="Britannic Bold" panose="020B0903060703020204" charset="0"/>
              </a:rPr>
              <a:t>：</a:t>
            </a:r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What is Judy’s main responsibility </a:t>
            </a:r>
            <a:r>
              <a:rPr lang="en-US" altLang="zh-CN" sz="3200">
                <a:solidFill>
                  <a:schemeClr val="bg1"/>
                </a:solidFill>
                <a:latin typeface="Britannic Bold" panose="020B0903060703020204" charset="0"/>
                <a:cs typeface="Britannic Bold" panose="020B0903060703020204" charset="0"/>
              </a:rPr>
              <a:t>1111</a:t>
            </a:r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when Chief Bogo </a:t>
            </a:r>
            <a:r>
              <a:rPr lang="en-US" altLang="zh-CN" sz="32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  <a:hlinkClick r:id="rId9" action="ppaction://hlinksldjump"/>
              </a:rPr>
              <a:t>assigning</a:t>
            </a:r>
            <a:r>
              <a:rPr lang="en-US" altLang="zh-CN" sz="3200">
                <a:latin typeface="Britannic Bold" panose="020B0903060703020204" charset="0"/>
                <a:cs typeface="Britannic Bold" panose="020B0903060703020204" charset="0"/>
              </a:rPr>
              <a:t> the items?</a:t>
            </a:r>
            <a:endParaRPr lang="en-US" altLang="zh-CN" sz="32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4700" y="3265170"/>
            <a:ext cx="85909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>
                <a:latin typeface="Britannic Bold" panose="020B0903060703020204" charset="0"/>
                <a:cs typeface="Britannic Bold" panose="020B0903060703020204" charset="0"/>
              </a:rPr>
              <a:t>A.  To handle a part of the missing mammal cases.</a:t>
            </a:r>
            <a:endParaRPr lang="en-US" altLang="zh-CN" sz="2800">
              <a:latin typeface="Britannic Bold" panose="020B0903060703020204" charset="0"/>
              <a:cs typeface="Britannic Bold" panose="020B0903060703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Britannic Bold" panose="020B0903060703020204" charset="0"/>
                <a:cs typeface="Britannic Bold" panose="020B0903060703020204" charset="0"/>
              </a:rPr>
              <a:t>B. doing the parking duty.</a:t>
            </a:r>
            <a:endParaRPr lang="en-US" altLang="zh-CN" sz="2800">
              <a:latin typeface="Britannic Bold" panose="020B0903060703020204" charset="0"/>
              <a:cs typeface="Britannic Bold" panose="020B0903060703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Britannic Bold" panose="020B0903060703020204" charset="0"/>
                <a:cs typeface="Britannic Bold" panose="020B0903060703020204" charset="0"/>
              </a:rPr>
              <a:t>C. To celebrate Francine’s birthday.</a:t>
            </a:r>
            <a:endParaRPr lang="en-US" altLang="zh-CN" sz="2800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5" name="椭圆 4">
            <a:hlinkClick r:id="rId10" tooltip="" action="ppaction://hlinksldjump"/>
          </p:cNvPr>
          <p:cNvSpPr/>
          <p:nvPr/>
        </p:nvSpPr>
        <p:spPr>
          <a:xfrm>
            <a:off x="8935720" y="5400675"/>
            <a:ext cx="571500" cy="5391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2555" y="5939790"/>
            <a:ext cx="1425575" cy="91821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0" y="222250"/>
            <a:ext cx="632460" cy="57785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3023870"/>
            <a:ext cx="570865" cy="521970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0"/>
            <a:ext cx="876300" cy="800100"/>
          </a:xfrm>
          <a:prstGeom prst="rect">
            <a:avLst/>
          </a:prstGeom>
        </p:spPr>
      </p:pic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10" y="6057900"/>
            <a:ext cx="876300" cy="8001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5063490"/>
            <a:ext cx="1670050" cy="1544955"/>
          </a:xfrm>
          <a:prstGeom prst="rect">
            <a:avLst/>
          </a:prstGeom>
        </p:spPr>
      </p:pic>
      <p:pic>
        <p:nvPicPr>
          <p:cNvPr id="6" name="图片 5" descr="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" y="800100"/>
            <a:ext cx="1344930" cy="141224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0000">
            <a:off x="384175" y="4368165"/>
            <a:ext cx="1048385" cy="1066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5" y="399415"/>
            <a:ext cx="2190750" cy="127635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5939790"/>
            <a:ext cx="876300" cy="80010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-1270"/>
            <a:ext cx="12191365" cy="6859270"/>
          </a:xfrm>
          <a:prstGeom prst="frame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80" y="4419600"/>
            <a:ext cx="562610" cy="513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28850" y="1315085"/>
            <a:ext cx="4020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assign</a:t>
            </a:r>
            <a:endParaRPr lang="en-US" altLang="zh-CN" sz="40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8850" y="2136775"/>
            <a:ext cx="492633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v.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分配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;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指派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Britannic Bold" panose="020B0903060703020204" charset="0"/>
                <a:ea typeface="微软雅黑" panose="020B0503020204020204" charset="-122"/>
                <a:cs typeface="Britannic Bold" panose="020B0903060703020204" charset="0"/>
              </a:rPr>
              <a:t>give out / allot  (tasks) </a:t>
            </a:r>
            <a:endParaRPr lang="zh-CN" altLang="en-US" sz="2800">
              <a:latin typeface="Britannic Bold" panose="020B0903060703020204" charset="0"/>
              <a:ea typeface="微软雅黑" panose="020B0503020204020204" charset="-122"/>
              <a:cs typeface="Britannic Bold" panose="020B0903060703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8850" y="3686175"/>
            <a:ext cx="33305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assignment</a:t>
            </a:r>
            <a:endParaRPr lang="en-US" altLang="zh-CN" sz="4000">
              <a:solidFill>
                <a:srgbClr val="C00000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28850" y="4493895"/>
            <a:ext cx="4549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分配；任务；作业；功课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8" descr="微信图片_20210331154755"/>
          <p:cNvPicPr>
            <a:picLocks noChangeAspect="1"/>
          </p:cNvPicPr>
          <p:nvPr/>
        </p:nvPicPr>
        <p:blipFill>
          <a:blip r:embed="rId8"/>
          <a:srcRect l="15268" r="15557"/>
          <a:stretch>
            <a:fillRect/>
          </a:stretch>
        </p:blipFill>
        <p:spPr>
          <a:xfrm>
            <a:off x="6337300" y="1881505"/>
            <a:ext cx="5426075" cy="3598545"/>
          </a:xfrm>
          <a:prstGeom prst="rect">
            <a:avLst/>
          </a:prstGeom>
        </p:spPr>
      </p:pic>
      <p:sp>
        <p:nvSpPr>
          <p:cNvPr id="21" name="椭圆 20">
            <a:hlinkClick r:id="rId4" action="ppaction://hlinksldjump"/>
          </p:cNvPr>
          <p:cNvSpPr/>
          <p:nvPr/>
        </p:nvSpPr>
        <p:spPr>
          <a:xfrm>
            <a:off x="979805" y="5480050"/>
            <a:ext cx="517525" cy="4959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演示</Application>
  <PresentationFormat>宽屏</PresentationFormat>
  <Paragraphs>68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Britannic Bold</vt:lpstr>
      <vt:lpstr>微软雅黑</vt:lpstr>
      <vt:lpstr>幼圆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刘敬文</cp:lastModifiedBy>
  <cp:revision>27</cp:revision>
  <dcterms:created xsi:type="dcterms:W3CDTF">2020-04-21T05:48:00Z</dcterms:created>
  <dcterms:modified xsi:type="dcterms:W3CDTF">2021-03-31T14:49:14Z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2052-11.1.0.10446</vt:lpwstr>
  </property>
  <property fmtid="{D5CDD505-2E9C-101B-9397-08002B2CF9AE}" pid="3" name="KSOTemplateUUID">
    <vt:lpwstr>v1.0_mb_/o249SNqQ5yzi4jF3oOprw==</vt:lpwstr>
  </property>
  <property fmtid="{D5CDD505-2E9C-101B-9397-08002B2CF9AE}" pid="4" name="ICV">
    <vt:lpwstr>61763CA396C24C4BBF24EE8B6F0EE3B2</vt:lpwstr>
  </property>
</Properties>
</file>