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7" r:id="rId3"/>
  </p:sldMasterIdLst>
  <p:notesMasterIdLst>
    <p:notesMasterId r:id="rId29"/>
  </p:notesMasterIdLst>
  <p:sldIdLst>
    <p:sldId id="256" r:id="rId4"/>
    <p:sldId id="257" r:id="rId5"/>
    <p:sldId id="258" r:id="rId6"/>
    <p:sldId id="259" r:id="rId7"/>
    <p:sldId id="286" r:id="rId8"/>
    <p:sldId id="287" r:id="rId9"/>
    <p:sldId id="288" r:id="rId10"/>
    <p:sldId id="262" r:id="rId11"/>
    <p:sldId id="272" r:id="rId12"/>
    <p:sldId id="263" r:id="rId13"/>
    <p:sldId id="266" r:id="rId14"/>
    <p:sldId id="271" r:id="rId15"/>
    <p:sldId id="292" r:id="rId16"/>
    <p:sldId id="293" r:id="rId17"/>
    <p:sldId id="294" r:id="rId18"/>
    <p:sldId id="296" r:id="rId19"/>
    <p:sldId id="277" r:id="rId20"/>
    <p:sldId id="297" r:id="rId21"/>
    <p:sldId id="298" r:id="rId22"/>
    <p:sldId id="275" r:id="rId23"/>
    <p:sldId id="270" r:id="rId24"/>
    <p:sldId id="319" r:id="rId25"/>
    <p:sldId id="261" r:id="rId26"/>
    <p:sldId id="320" r:id="rId27"/>
    <p:sldId id="28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0"/>
    <p:restoredTop sz="93673"/>
  </p:normalViewPr>
  <p:slideViewPr>
    <p:cSldViewPr snapToGrid="0" snapToObjects="1">
      <p:cViewPr varScale="1">
        <p:scale>
          <a:sx n="119" d="100"/>
          <a:sy n="119" d="100"/>
        </p:scale>
        <p:origin x="168" y="102"/>
      </p:cViewPr>
      <p:guideLst/>
    </p:cSldViewPr>
  </p:slideViewPr>
  <p:notesTextViewPr>
    <p:cViewPr>
      <p:scale>
        <a:sx n="1" d="1"/>
        <a:sy n="1" d="1"/>
      </p:scale>
      <p:origin x="0" y="0"/>
    </p:cViewPr>
  </p:notesTextViewPr>
  <p:notesViewPr>
    <p:cSldViewPr snapToGrid="0" snapToObjects="1">
      <p:cViewPr varScale="1">
        <p:scale>
          <a:sx n="85" d="100"/>
          <a:sy n="85" d="100"/>
        </p:scale>
        <p:origin x="2680" y="1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E1E63-6347-BD4F-A808-7F54FA34CE72}"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DE8F-5748-564A-B104-45C8D6344219}"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officeplus.cn/"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组 2"/>
          <p:cNvGrpSpPr/>
          <p:nvPr userDrawn="1"/>
        </p:nvGrpSpPr>
        <p:grpSpPr>
          <a:xfrm>
            <a:off x="1" y="2266932"/>
            <a:ext cx="12192000" cy="1446549"/>
            <a:chOff x="1" y="2266932"/>
            <a:chExt cx="12192000" cy="1446549"/>
          </a:xfrm>
        </p:grpSpPr>
        <p:sp>
          <p:nvSpPr>
            <p:cNvPr id="4" name="矩形 3"/>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8" name="文本占位符 7"/>
          <p:cNvSpPr>
            <a:spLocks noGrp="1"/>
          </p:cNvSpPr>
          <p:nvPr>
            <p:ph type="body" sz="quarter" idx="10"/>
          </p:nvPr>
        </p:nvSpPr>
        <p:spPr>
          <a:xfrm>
            <a:off x="1404505" y="2266933"/>
            <a:ext cx="9382991" cy="1446550"/>
          </a:xfrm>
          <a:prstGeom prst="rect">
            <a:avLst/>
          </a:prstGeom>
          <a:solidFill>
            <a:schemeClr val="tx1">
              <a:lumMod val="75000"/>
              <a:lumOff val="25000"/>
            </a:schemeClr>
          </a:solidFill>
        </p:spPr>
        <p:txBody>
          <a:bodyPr anchor="ctr"/>
          <a:lstStyle>
            <a:lvl1pPr marL="0" indent="0" algn="ctr">
              <a:buNone/>
              <a:defRPr sz="8800" b="1">
                <a:solidFill>
                  <a:schemeClr val="bg1"/>
                </a:solidFill>
              </a:defRPr>
            </a:lvl1pPr>
          </a:lstStyle>
          <a:p>
            <a:pPr lvl="0"/>
            <a:endParaRPr kumimoji="1" lang="zh-CN" altLang="en-US" dirty="0"/>
          </a:p>
        </p:txBody>
      </p:sp>
      <p:sp>
        <p:nvSpPr>
          <p:cNvPr id="9" name="文本占位符 7"/>
          <p:cNvSpPr>
            <a:spLocks noGrp="1"/>
          </p:cNvSpPr>
          <p:nvPr>
            <p:ph type="body" sz="quarter" idx="11"/>
          </p:nvPr>
        </p:nvSpPr>
        <p:spPr>
          <a:xfrm>
            <a:off x="1404505" y="3816147"/>
            <a:ext cx="9382991" cy="505227"/>
          </a:xfrm>
          <a:prstGeom prst="rect">
            <a:avLst/>
          </a:prstGeom>
          <a:noFill/>
        </p:spPr>
        <p:txBody>
          <a:bodyPr anchor="t"/>
          <a:lstStyle>
            <a:lvl1pPr marL="0" indent="0" algn="ctr">
              <a:buNone/>
              <a:defRPr sz="2400" b="1">
                <a:solidFill>
                  <a:schemeClr val="tx1">
                    <a:lumMod val="75000"/>
                    <a:lumOff val="25000"/>
                  </a:schemeClr>
                </a:solidFill>
              </a:defRPr>
            </a:lvl1pPr>
          </a:lstStyle>
          <a:p>
            <a:pPr lvl="0"/>
            <a:endParaRPr kumimoji="1" lang="zh-CN" altLang="en-US"/>
          </a:p>
        </p:txBody>
      </p:sp>
      <p:sp>
        <p:nvSpPr>
          <p:cNvPr id="10" name="文本占位符 7"/>
          <p:cNvSpPr>
            <a:spLocks noGrp="1"/>
          </p:cNvSpPr>
          <p:nvPr>
            <p:ph type="body" sz="quarter" idx="12"/>
          </p:nvPr>
        </p:nvSpPr>
        <p:spPr>
          <a:xfrm>
            <a:off x="1404505" y="4424038"/>
            <a:ext cx="9382991" cy="505227"/>
          </a:xfrm>
          <a:prstGeom prst="rect">
            <a:avLst/>
          </a:prstGeom>
          <a:noFill/>
        </p:spPr>
        <p:txBody>
          <a:bodyPr anchor="t"/>
          <a:lstStyle>
            <a:lvl1pPr marL="285750" indent="-285750" algn="ctr">
              <a:buFont typeface="Wingdings" panose="05000000000000000000" pitchFamily="2" charset="2"/>
              <a:buChar char="n"/>
              <a:defRPr sz="1400" b="1">
                <a:solidFill>
                  <a:schemeClr val="tx1">
                    <a:lumMod val="75000"/>
                    <a:lumOff val="25000"/>
                  </a:schemeClr>
                </a:solidFill>
              </a:defRPr>
            </a:lvl1pPr>
          </a:lstStyle>
          <a:p>
            <a:pPr lvl="0"/>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背景图片素材">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defTabSz="609600"/>
            <a:r>
              <a:rPr lang="zh-CN" altLang="en-US" sz="18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背景图片素材</a:t>
            </a:r>
            <a:endParaRPr lang="zh-CN" altLang="en-US" sz="18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endParaRPr>
          </a:p>
        </p:txBody>
      </p:sp>
      <p:sp>
        <p:nvSpPr>
          <p:cNvPr id="5" name="矩形 4"/>
          <p:cNvSpPr/>
          <p:nvPr userDrawn="1"/>
        </p:nvSpPr>
        <p:spPr>
          <a:xfrm>
            <a:off x="440603" y="182445"/>
            <a:ext cx="777777" cy="246221"/>
          </a:xfrm>
          <a:prstGeom prst="rect">
            <a:avLst/>
          </a:prstGeom>
        </p:spPr>
        <p:txBody>
          <a:bodyPr wrap="none">
            <a:spAutoFit/>
          </a:bodyPr>
          <a:lstStyle/>
          <a:p>
            <a:pPr defTabSz="609600"/>
            <a:r>
              <a:rPr kumimoji="1" lang="en-US" altLang="zh-CN" sz="10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fficePLUS">
    <p:spTree>
      <p:nvGrpSpPr>
        <p:cNvPr id="1" name=""/>
        <p:cNvGrpSpPr/>
        <p:nvPr/>
      </p:nvGrpSpPr>
      <p:grpSpPr>
        <a:xfrm>
          <a:off x="0" y="0"/>
          <a:ext cx="0" cy="0"/>
          <a:chOff x="0" y="0"/>
          <a:chExt cx="0" cy="0"/>
        </a:xfrm>
      </p:grpSpPr>
      <p:sp>
        <p:nvSpPr>
          <p:cNvPr id="7" name="文本框 6"/>
          <p:cNvSpPr txBox="1"/>
          <p:nvPr userDrawn="1"/>
        </p:nvSpPr>
        <p:spPr>
          <a:xfrm>
            <a:off x="4447955" y="4458724"/>
            <a:ext cx="3296095" cy="297454"/>
          </a:xfrm>
          <a:prstGeom prst="rect">
            <a:avLst/>
          </a:prstGeom>
          <a:noFill/>
        </p:spPr>
        <p:txBody>
          <a:bodyPr wrap="none" rtlCol="0">
            <a:spAutoFit/>
          </a:bodyPr>
          <a:lstStyle/>
          <a:p>
            <a:pPr marL="0" marR="0" lvl="0" indent="0" algn="ctr" defTabSz="609600" eaLnBrk="1" fontAlgn="auto" latinLnBrk="0" hangingPunct="1">
              <a:lnSpc>
                <a:spcPct val="100000"/>
              </a:lnSpc>
              <a:spcBef>
                <a:spcPts val="0"/>
              </a:spcBef>
              <a:spcAft>
                <a:spcPts val="0"/>
              </a:spcAft>
              <a:buClrTx/>
              <a:buSzTx/>
              <a:buFontTx/>
              <a:buNone/>
              <a:defRPr/>
            </a:pPr>
            <a:r>
              <a:rPr kumimoji="1" lang="zh-CN" altLang="en-US" sz="1335" b="0" i="0" u="none" strike="noStrike" kern="0" cap="none" spc="0" normalizeH="0" baseline="0" noProof="0" dirty="0">
                <a:ln>
                  <a:noFill/>
                </a:ln>
                <a:solidFill>
                  <a:srgbClr val="000000"/>
                </a:solidFill>
                <a:effectLst/>
                <a:uLnTx/>
                <a:uFillTx/>
                <a:latin typeface="Century Gothic"/>
                <a:ea typeface="微软雅黑" panose="020B0503020204020204" pitchFamily="34" charset="-122"/>
              </a:rPr>
              <a:t>点击</a:t>
            </a:r>
            <a:r>
              <a:rPr kumimoji="1" lang="en-US" altLang="zh-CN" sz="1335" b="0" i="0" u="none" strike="noStrike" kern="0" cap="none" spc="0" normalizeH="0" baseline="0" noProof="0" dirty="0">
                <a:ln>
                  <a:noFill/>
                </a:ln>
                <a:solidFill>
                  <a:srgbClr val="000000"/>
                </a:solidFill>
                <a:effectLst/>
                <a:uLnTx/>
                <a:uFillTx/>
                <a:latin typeface="Segoe UI Light" panose="020B0502040204020203" charset="0"/>
                <a:ea typeface="Segoe UI Light" panose="020B0502040204020203" charset="0"/>
                <a:cs typeface="Segoe UI Light" panose="020B0502040204020203" charset="0"/>
              </a:rPr>
              <a:t>Logo</a:t>
            </a:r>
            <a:r>
              <a:rPr kumimoji="1" lang="zh-CN" altLang="en-US" sz="1335" b="0" i="0" u="none" strike="noStrike" kern="0" cap="none" spc="0" normalizeH="0" baseline="0" noProof="0" dirty="0">
                <a:ln>
                  <a:noFill/>
                </a:ln>
                <a:solidFill>
                  <a:srgbClr val="000000"/>
                </a:solidFill>
                <a:effectLst/>
                <a:uLnTx/>
                <a:uFillTx/>
                <a:latin typeface="Century Gothic"/>
                <a:ea typeface="微软雅黑" panose="020B0503020204020204" pitchFamily="34" charset="-122"/>
              </a:rPr>
              <a:t>获取更多优质模板（放映模式）</a:t>
            </a:r>
            <a:endParaRPr kumimoji="1" lang="zh-CN" altLang="en-US" sz="1335" b="0" i="0" u="none" strike="noStrike" kern="0" cap="none" spc="0" normalizeH="0" baseline="0" noProof="0" dirty="0">
              <a:ln>
                <a:noFill/>
              </a:ln>
              <a:solidFill>
                <a:srgbClr val="000000"/>
              </a:solidFill>
              <a:effectLst/>
              <a:uLnTx/>
              <a:uFillTx/>
              <a:latin typeface="Century Gothic"/>
              <a:ea typeface="微软雅黑" panose="020B0503020204020204" pitchFamily="34" charset="-122"/>
            </a:endParaRPr>
          </a:p>
        </p:txBody>
      </p:sp>
      <p:pic>
        <p:nvPicPr>
          <p:cNvPr id="4" name="图片 3">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3227832"/>
            <a:ext cx="3048000" cy="4023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_三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组 2"/>
          <p:cNvGrpSpPr/>
          <p:nvPr userDrawn="1"/>
        </p:nvGrpSpPr>
        <p:grpSpPr>
          <a:xfrm>
            <a:off x="1" y="812206"/>
            <a:ext cx="12192000" cy="850340"/>
            <a:chOff x="1" y="2266932"/>
            <a:chExt cx="12192000" cy="1446549"/>
          </a:xfrm>
        </p:grpSpPr>
        <p:sp>
          <p:nvSpPr>
            <p:cNvPr id="4" name="矩形 3"/>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0" name="文本占位符 7"/>
          <p:cNvSpPr>
            <a:spLocks noGrp="1"/>
          </p:cNvSpPr>
          <p:nvPr>
            <p:ph type="body" sz="quarter" idx="10"/>
          </p:nvPr>
        </p:nvSpPr>
        <p:spPr>
          <a:xfrm>
            <a:off x="3584865" y="812206"/>
            <a:ext cx="5022272" cy="842459"/>
          </a:xfrm>
          <a:prstGeom prst="rect">
            <a:avLst/>
          </a:prstGeom>
          <a:solidFill>
            <a:schemeClr val="tx1">
              <a:lumMod val="75000"/>
              <a:lumOff val="25000"/>
            </a:schemeClr>
          </a:solidFill>
        </p:spPr>
        <p:txBody>
          <a:bodyPr anchor="ctr"/>
          <a:lstStyle>
            <a:lvl1pPr marL="0" indent="0" algn="ctr">
              <a:buNone/>
              <a:defRPr sz="4400" b="1">
                <a:solidFill>
                  <a:schemeClr val="bg1"/>
                </a:solidFill>
              </a:defRPr>
            </a:lvl1pPr>
          </a:lstStyle>
          <a:p>
            <a:pPr lvl="0"/>
            <a:endParaRPr kumimoji="1" lang="zh-CN" altLang="en-US" dirty="0"/>
          </a:p>
        </p:txBody>
      </p:sp>
      <p:grpSp>
        <p:nvGrpSpPr>
          <p:cNvPr id="15" name="组 14"/>
          <p:cNvGrpSpPr/>
          <p:nvPr userDrawn="1"/>
        </p:nvGrpSpPr>
        <p:grpSpPr>
          <a:xfrm>
            <a:off x="-1" y="3494585"/>
            <a:ext cx="12192001" cy="250400"/>
            <a:chOff x="1" y="2266932"/>
            <a:chExt cx="12192000" cy="1446549"/>
          </a:xfrm>
        </p:grpSpPr>
        <p:sp>
          <p:nvSpPr>
            <p:cNvPr id="16" name="矩形 15"/>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1" name="文本占位符 7"/>
          <p:cNvSpPr>
            <a:spLocks noGrp="1"/>
          </p:cNvSpPr>
          <p:nvPr>
            <p:ph type="body" sz="quarter" idx="11" hasCustomPrompt="1"/>
          </p:nvPr>
        </p:nvSpPr>
        <p:spPr>
          <a:xfrm>
            <a:off x="1825338" y="3304115"/>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4" name="文本占位符 7"/>
          <p:cNvSpPr>
            <a:spLocks noGrp="1"/>
          </p:cNvSpPr>
          <p:nvPr>
            <p:ph type="body" sz="quarter" idx="12" hasCustomPrompt="1"/>
          </p:nvPr>
        </p:nvSpPr>
        <p:spPr>
          <a:xfrm>
            <a:off x="5013612" y="3311997"/>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5" name="文本占位符 7"/>
          <p:cNvSpPr>
            <a:spLocks noGrp="1"/>
          </p:cNvSpPr>
          <p:nvPr>
            <p:ph type="body" sz="quarter" idx="13" hasCustomPrompt="1"/>
          </p:nvPr>
        </p:nvSpPr>
        <p:spPr>
          <a:xfrm>
            <a:off x="8201886" y="3304115"/>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_四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组 2"/>
          <p:cNvGrpSpPr/>
          <p:nvPr userDrawn="1"/>
        </p:nvGrpSpPr>
        <p:grpSpPr>
          <a:xfrm>
            <a:off x="1" y="812206"/>
            <a:ext cx="12192000" cy="850340"/>
            <a:chOff x="1" y="2266932"/>
            <a:chExt cx="12192000" cy="1446549"/>
          </a:xfrm>
        </p:grpSpPr>
        <p:sp>
          <p:nvSpPr>
            <p:cNvPr id="4" name="矩形 3"/>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0" name="文本占位符 7"/>
          <p:cNvSpPr>
            <a:spLocks noGrp="1"/>
          </p:cNvSpPr>
          <p:nvPr>
            <p:ph type="body" sz="quarter" idx="10"/>
          </p:nvPr>
        </p:nvSpPr>
        <p:spPr>
          <a:xfrm>
            <a:off x="3584865" y="812206"/>
            <a:ext cx="5022272" cy="842459"/>
          </a:xfrm>
          <a:prstGeom prst="rect">
            <a:avLst/>
          </a:prstGeom>
          <a:solidFill>
            <a:schemeClr val="tx1">
              <a:lumMod val="75000"/>
              <a:lumOff val="25000"/>
            </a:schemeClr>
          </a:solidFill>
        </p:spPr>
        <p:txBody>
          <a:bodyPr anchor="ctr"/>
          <a:lstStyle>
            <a:lvl1pPr marL="0" indent="0" algn="ctr">
              <a:buNone/>
              <a:defRPr sz="4400" b="1">
                <a:solidFill>
                  <a:schemeClr val="bg1"/>
                </a:solidFill>
              </a:defRPr>
            </a:lvl1pPr>
          </a:lstStyle>
          <a:p>
            <a:pPr lvl="0"/>
            <a:endParaRPr kumimoji="1" lang="zh-CN" altLang="en-US" dirty="0"/>
          </a:p>
        </p:txBody>
      </p:sp>
      <p:grpSp>
        <p:nvGrpSpPr>
          <p:cNvPr id="11" name="组 10"/>
          <p:cNvGrpSpPr/>
          <p:nvPr userDrawn="1"/>
        </p:nvGrpSpPr>
        <p:grpSpPr>
          <a:xfrm>
            <a:off x="-2" y="4472199"/>
            <a:ext cx="12192001" cy="250400"/>
            <a:chOff x="1" y="2266932"/>
            <a:chExt cx="12192000" cy="1446549"/>
          </a:xfrm>
        </p:grpSpPr>
        <p:sp>
          <p:nvSpPr>
            <p:cNvPr id="12" name="矩形 11"/>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5" name="组 14"/>
          <p:cNvGrpSpPr/>
          <p:nvPr userDrawn="1"/>
        </p:nvGrpSpPr>
        <p:grpSpPr>
          <a:xfrm>
            <a:off x="-1" y="3075199"/>
            <a:ext cx="12192001" cy="250400"/>
            <a:chOff x="1" y="2266932"/>
            <a:chExt cx="12192000" cy="1446549"/>
          </a:xfrm>
        </p:grpSpPr>
        <p:sp>
          <p:nvSpPr>
            <p:cNvPr id="16" name="矩形 15"/>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9" name="文本占位符 7"/>
          <p:cNvSpPr>
            <a:spLocks noGrp="1"/>
          </p:cNvSpPr>
          <p:nvPr>
            <p:ph type="body" sz="quarter" idx="11" hasCustomPrompt="1"/>
          </p:nvPr>
        </p:nvSpPr>
        <p:spPr>
          <a:xfrm>
            <a:off x="1825338" y="2884729"/>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0" name="文本占位符 7"/>
          <p:cNvSpPr>
            <a:spLocks noGrp="1"/>
          </p:cNvSpPr>
          <p:nvPr>
            <p:ph type="body" sz="quarter" idx="12" hasCustomPrompt="1"/>
          </p:nvPr>
        </p:nvSpPr>
        <p:spPr>
          <a:xfrm>
            <a:off x="5013612" y="2892611"/>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2" name="文本占位符 7"/>
          <p:cNvSpPr>
            <a:spLocks noGrp="1"/>
          </p:cNvSpPr>
          <p:nvPr>
            <p:ph type="body" sz="quarter" idx="14" hasCustomPrompt="1"/>
          </p:nvPr>
        </p:nvSpPr>
        <p:spPr>
          <a:xfrm>
            <a:off x="3584865" y="4296624"/>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3" name="文本占位符 7"/>
          <p:cNvSpPr>
            <a:spLocks noGrp="1"/>
          </p:cNvSpPr>
          <p:nvPr>
            <p:ph type="body" sz="quarter" idx="15" hasCustomPrompt="1"/>
          </p:nvPr>
        </p:nvSpPr>
        <p:spPr>
          <a:xfrm>
            <a:off x="6773139" y="4304506"/>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dirty="0"/>
              <a:t>标题</a:t>
            </a:r>
            <a:endParaRPr kumimoji="1"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页_五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组 2"/>
          <p:cNvGrpSpPr/>
          <p:nvPr userDrawn="1"/>
        </p:nvGrpSpPr>
        <p:grpSpPr>
          <a:xfrm>
            <a:off x="1" y="812206"/>
            <a:ext cx="12192000" cy="850340"/>
            <a:chOff x="1" y="2266932"/>
            <a:chExt cx="12192000" cy="1446549"/>
          </a:xfrm>
        </p:grpSpPr>
        <p:sp>
          <p:nvSpPr>
            <p:cNvPr id="4" name="矩形 3"/>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0" name="文本占位符 7"/>
          <p:cNvSpPr>
            <a:spLocks noGrp="1"/>
          </p:cNvSpPr>
          <p:nvPr>
            <p:ph type="body" sz="quarter" idx="10"/>
          </p:nvPr>
        </p:nvSpPr>
        <p:spPr>
          <a:xfrm>
            <a:off x="3584865" y="812206"/>
            <a:ext cx="5022272" cy="842459"/>
          </a:xfrm>
          <a:prstGeom prst="rect">
            <a:avLst/>
          </a:prstGeom>
          <a:solidFill>
            <a:schemeClr val="tx1">
              <a:lumMod val="75000"/>
              <a:lumOff val="25000"/>
            </a:schemeClr>
          </a:solidFill>
        </p:spPr>
        <p:txBody>
          <a:bodyPr anchor="ctr"/>
          <a:lstStyle>
            <a:lvl1pPr marL="0" indent="0" algn="ctr">
              <a:buNone/>
              <a:defRPr sz="4400" b="1">
                <a:solidFill>
                  <a:schemeClr val="bg1"/>
                </a:solidFill>
              </a:defRPr>
            </a:lvl1pPr>
          </a:lstStyle>
          <a:p>
            <a:pPr lvl="0"/>
            <a:endParaRPr kumimoji="1" lang="zh-CN" altLang="en-US" dirty="0"/>
          </a:p>
        </p:txBody>
      </p:sp>
      <p:grpSp>
        <p:nvGrpSpPr>
          <p:cNvPr id="11" name="组 10"/>
          <p:cNvGrpSpPr/>
          <p:nvPr userDrawn="1"/>
        </p:nvGrpSpPr>
        <p:grpSpPr>
          <a:xfrm>
            <a:off x="-2" y="4472199"/>
            <a:ext cx="12192001" cy="250400"/>
            <a:chOff x="1" y="2266932"/>
            <a:chExt cx="12192000" cy="1446549"/>
          </a:xfrm>
        </p:grpSpPr>
        <p:sp>
          <p:nvSpPr>
            <p:cNvPr id="12" name="矩形 11"/>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5" name="组 14"/>
          <p:cNvGrpSpPr/>
          <p:nvPr userDrawn="1"/>
        </p:nvGrpSpPr>
        <p:grpSpPr>
          <a:xfrm>
            <a:off x="-1" y="3075199"/>
            <a:ext cx="12192001" cy="250400"/>
            <a:chOff x="1" y="2266932"/>
            <a:chExt cx="12192000" cy="1446549"/>
          </a:xfrm>
        </p:grpSpPr>
        <p:sp>
          <p:nvSpPr>
            <p:cNvPr id="16" name="矩形 15"/>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9" name="文本占位符 7"/>
          <p:cNvSpPr>
            <a:spLocks noGrp="1"/>
          </p:cNvSpPr>
          <p:nvPr>
            <p:ph type="body" sz="quarter" idx="11" hasCustomPrompt="1"/>
          </p:nvPr>
        </p:nvSpPr>
        <p:spPr>
          <a:xfrm>
            <a:off x="1825338" y="2884729"/>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0" name="文本占位符 7"/>
          <p:cNvSpPr>
            <a:spLocks noGrp="1"/>
          </p:cNvSpPr>
          <p:nvPr>
            <p:ph type="body" sz="quarter" idx="12" hasCustomPrompt="1"/>
          </p:nvPr>
        </p:nvSpPr>
        <p:spPr>
          <a:xfrm>
            <a:off x="5013612" y="2892611"/>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1" name="文本占位符 7"/>
          <p:cNvSpPr>
            <a:spLocks noGrp="1"/>
          </p:cNvSpPr>
          <p:nvPr>
            <p:ph type="body" sz="quarter" idx="13" hasCustomPrompt="1"/>
          </p:nvPr>
        </p:nvSpPr>
        <p:spPr>
          <a:xfrm>
            <a:off x="8201886" y="2884729"/>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2" name="文本占位符 7"/>
          <p:cNvSpPr>
            <a:spLocks noGrp="1"/>
          </p:cNvSpPr>
          <p:nvPr>
            <p:ph type="body" sz="quarter" idx="14" hasCustomPrompt="1"/>
          </p:nvPr>
        </p:nvSpPr>
        <p:spPr>
          <a:xfrm>
            <a:off x="3584865" y="4296624"/>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3" name="文本占位符 7"/>
          <p:cNvSpPr>
            <a:spLocks noGrp="1"/>
          </p:cNvSpPr>
          <p:nvPr>
            <p:ph type="body" sz="quarter" idx="15" hasCustomPrompt="1"/>
          </p:nvPr>
        </p:nvSpPr>
        <p:spPr>
          <a:xfrm>
            <a:off x="6773139" y="4304506"/>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dirty="0"/>
              <a:t>标题</a:t>
            </a:r>
            <a:endParaRPr kumimoji="1"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页_六项目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组 2"/>
          <p:cNvGrpSpPr/>
          <p:nvPr userDrawn="1"/>
        </p:nvGrpSpPr>
        <p:grpSpPr>
          <a:xfrm>
            <a:off x="1" y="812206"/>
            <a:ext cx="12192000" cy="850340"/>
            <a:chOff x="1" y="2266932"/>
            <a:chExt cx="12192000" cy="1446549"/>
          </a:xfrm>
        </p:grpSpPr>
        <p:sp>
          <p:nvSpPr>
            <p:cNvPr id="4" name="矩形 3"/>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0" name="文本占位符 7"/>
          <p:cNvSpPr>
            <a:spLocks noGrp="1"/>
          </p:cNvSpPr>
          <p:nvPr>
            <p:ph type="body" sz="quarter" idx="10"/>
          </p:nvPr>
        </p:nvSpPr>
        <p:spPr>
          <a:xfrm>
            <a:off x="3584865" y="812206"/>
            <a:ext cx="5022272" cy="842459"/>
          </a:xfrm>
          <a:prstGeom prst="rect">
            <a:avLst/>
          </a:prstGeom>
          <a:solidFill>
            <a:schemeClr val="tx1">
              <a:lumMod val="75000"/>
              <a:lumOff val="25000"/>
            </a:schemeClr>
          </a:solidFill>
        </p:spPr>
        <p:txBody>
          <a:bodyPr anchor="ctr"/>
          <a:lstStyle>
            <a:lvl1pPr marL="0" indent="0" algn="ctr">
              <a:buNone/>
              <a:defRPr sz="4400" b="1">
                <a:solidFill>
                  <a:schemeClr val="bg1"/>
                </a:solidFill>
              </a:defRPr>
            </a:lvl1pPr>
          </a:lstStyle>
          <a:p>
            <a:pPr lvl="0"/>
            <a:endParaRPr kumimoji="1" lang="zh-CN" altLang="en-US" dirty="0"/>
          </a:p>
        </p:txBody>
      </p:sp>
      <p:grpSp>
        <p:nvGrpSpPr>
          <p:cNvPr id="11" name="组 10"/>
          <p:cNvGrpSpPr/>
          <p:nvPr userDrawn="1"/>
        </p:nvGrpSpPr>
        <p:grpSpPr>
          <a:xfrm>
            <a:off x="-2" y="4472199"/>
            <a:ext cx="12192001" cy="250400"/>
            <a:chOff x="1" y="2266932"/>
            <a:chExt cx="12192000" cy="1446549"/>
          </a:xfrm>
        </p:grpSpPr>
        <p:sp>
          <p:nvSpPr>
            <p:cNvPr id="12" name="矩形 11"/>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5" name="组 14"/>
          <p:cNvGrpSpPr/>
          <p:nvPr userDrawn="1"/>
        </p:nvGrpSpPr>
        <p:grpSpPr>
          <a:xfrm>
            <a:off x="-1" y="3075199"/>
            <a:ext cx="12192001" cy="250400"/>
            <a:chOff x="1" y="2266932"/>
            <a:chExt cx="12192000" cy="1446549"/>
          </a:xfrm>
        </p:grpSpPr>
        <p:sp>
          <p:nvSpPr>
            <p:cNvPr id="16" name="矩形 15"/>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9" name="文本占位符 7"/>
          <p:cNvSpPr>
            <a:spLocks noGrp="1"/>
          </p:cNvSpPr>
          <p:nvPr>
            <p:ph type="body" sz="quarter" idx="11" hasCustomPrompt="1"/>
          </p:nvPr>
        </p:nvSpPr>
        <p:spPr>
          <a:xfrm>
            <a:off x="1825338" y="2884729"/>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0" name="文本占位符 7"/>
          <p:cNvSpPr>
            <a:spLocks noGrp="1"/>
          </p:cNvSpPr>
          <p:nvPr>
            <p:ph type="body" sz="quarter" idx="12" hasCustomPrompt="1"/>
          </p:nvPr>
        </p:nvSpPr>
        <p:spPr>
          <a:xfrm>
            <a:off x="5013612" y="2892611"/>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1" name="文本占位符 7"/>
          <p:cNvSpPr>
            <a:spLocks noGrp="1"/>
          </p:cNvSpPr>
          <p:nvPr>
            <p:ph type="body" sz="quarter" idx="13" hasCustomPrompt="1"/>
          </p:nvPr>
        </p:nvSpPr>
        <p:spPr>
          <a:xfrm>
            <a:off x="8201886" y="2884729"/>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2" name="文本占位符 7"/>
          <p:cNvSpPr>
            <a:spLocks noGrp="1"/>
          </p:cNvSpPr>
          <p:nvPr>
            <p:ph type="body" sz="quarter" idx="14" hasCustomPrompt="1"/>
          </p:nvPr>
        </p:nvSpPr>
        <p:spPr>
          <a:xfrm>
            <a:off x="1825338" y="4296624"/>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3" name="文本占位符 7"/>
          <p:cNvSpPr>
            <a:spLocks noGrp="1"/>
          </p:cNvSpPr>
          <p:nvPr>
            <p:ph type="body" sz="quarter" idx="15" hasCustomPrompt="1"/>
          </p:nvPr>
        </p:nvSpPr>
        <p:spPr>
          <a:xfrm>
            <a:off x="5013612" y="4304506"/>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
        <p:nvSpPr>
          <p:cNvPr id="24" name="文本占位符 7"/>
          <p:cNvSpPr>
            <a:spLocks noGrp="1"/>
          </p:cNvSpPr>
          <p:nvPr>
            <p:ph type="body" sz="quarter" idx="16" hasCustomPrompt="1"/>
          </p:nvPr>
        </p:nvSpPr>
        <p:spPr>
          <a:xfrm>
            <a:off x="8201886" y="4296624"/>
            <a:ext cx="2164772" cy="624302"/>
          </a:xfrm>
          <a:prstGeom prst="rect">
            <a:avLst/>
          </a:prstGeom>
          <a:solidFill>
            <a:schemeClr val="tx1">
              <a:lumMod val="75000"/>
              <a:lumOff val="25000"/>
            </a:schemeClr>
          </a:solidFill>
        </p:spPr>
        <p:txBody>
          <a:bodyPr anchor="ctr"/>
          <a:lstStyle>
            <a:lvl1pPr marL="0" indent="0" algn="l">
              <a:buNone/>
              <a:defRPr sz="3200" b="1">
                <a:solidFill>
                  <a:schemeClr val="bg1"/>
                </a:solidFill>
              </a:defRPr>
            </a:lvl1pPr>
          </a:lstStyle>
          <a:p>
            <a:pPr lvl="0"/>
            <a:r>
              <a:rPr kumimoji="1" lang="zh-CN" altLang="en-US"/>
              <a:t>标题</a:t>
            </a:r>
            <a:endParaRPr kumimoji="1"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 1"/>
          <p:cNvGrpSpPr/>
          <p:nvPr userDrawn="1"/>
        </p:nvGrpSpPr>
        <p:grpSpPr>
          <a:xfrm>
            <a:off x="0" y="4077323"/>
            <a:ext cx="12192000" cy="1446549"/>
            <a:chOff x="1" y="2266932"/>
            <a:chExt cx="12192000" cy="1446549"/>
          </a:xfrm>
        </p:grpSpPr>
        <p:sp>
          <p:nvSpPr>
            <p:cNvPr id="3" name="矩形 2"/>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7" name="文本占位符 7"/>
          <p:cNvSpPr>
            <a:spLocks noGrp="1"/>
          </p:cNvSpPr>
          <p:nvPr>
            <p:ph type="body" sz="quarter" idx="10"/>
          </p:nvPr>
        </p:nvSpPr>
        <p:spPr>
          <a:xfrm>
            <a:off x="988869" y="4077323"/>
            <a:ext cx="9382991" cy="1446550"/>
          </a:xfrm>
          <a:prstGeom prst="rect">
            <a:avLst/>
          </a:prstGeom>
          <a:solidFill>
            <a:schemeClr val="tx1">
              <a:lumMod val="75000"/>
              <a:lumOff val="25000"/>
            </a:schemeClr>
          </a:solidFill>
        </p:spPr>
        <p:txBody>
          <a:bodyPr anchor="ctr"/>
          <a:lstStyle>
            <a:lvl1pPr marL="0" indent="0" algn="l">
              <a:buNone/>
              <a:defRPr sz="8800" b="1">
                <a:solidFill>
                  <a:schemeClr val="bg1"/>
                </a:solidFill>
              </a:defRPr>
            </a:lvl1pPr>
          </a:lstStyle>
          <a:p>
            <a:pPr lvl="0"/>
            <a:endParaRPr kumimoji="1"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文本占位符 7"/>
          <p:cNvSpPr>
            <a:spLocks noGrp="1"/>
          </p:cNvSpPr>
          <p:nvPr>
            <p:ph type="body" sz="quarter" idx="10" hasCustomPrompt="1"/>
          </p:nvPr>
        </p:nvSpPr>
        <p:spPr>
          <a:xfrm>
            <a:off x="1227883" y="182033"/>
            <a:ext cx="5338017" cy="529569"/>
          </a:xfrm>
          <a:prstGeom prst="rect">
            <a:avLst/>
          </a:prstGeom>
          <a:solidFill>
            <a:schemeClr val="tx1">
              <a:lumMod val="75000"/>
              <a:lumOff val="25000"/>
            </a:schemeClr>
          </a:solidFill>
          <a:ln w="12700" cmpd="sng">
            <a:noFill/>
          </a:ln>
        </p:spPr>
        <p:txBody>
          <a:bodyPr vert="horz" anchor="ctr"/>
          <a:lstStyle>
            <a:lvl1pPr marL="0" indent="0" algn="l">
              <a:buNone/>
              <a:def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grpSp>
        <p:nvGrpSpPr>
          <p:cNvPr id="6" name="组 5"/>
          <p:cNvGrpSpPr/>
          <p:nvPr userDrawn="1"/>
        </p:nvGrpSpPr>
        <p:grpSpPr>
          <a:xfrm>
            <a:off x="-1" y="182033"/>
            <a:ext cx="1104901" cy="529569"/>
            <a:chOff x="1" y="2266932"/>
            <a:chExt cx="12192000" cy="1446549"/>
          </a:xfrm>
        </p:grpSpPr>
        <p:sp>
          <p:nvSpPr>
            <p:cNvPr id="7" name="矩形 6"/>
            <p:cNvSpPr/>
            <p:nvPr/>
          </p:nvSpPr>
          <p:spPr>
            <a:xfrm rot="16200000">
              <a:off x="5854909" y="-2623610"/>
              <a:ext cx="482183" cy="12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p:nvSpPr>
          <p:spPr>
            <a:xfrm rot="16200000">
              <a:off x="5854909" y="-3105793"/>
              <a:ext cx="482183"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p:nvSpPr>
          <p:spPr>
            <a:xfrm rot="16200000">
              <a:off x="5854909" y="-3587976"/>
              <a:ext cx="482183"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标注</a:t>
            </a:r>
            <a:endParaRPr kumimoji="0" lang="zh-CN" altLang="en-US" sz="18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字体使用 </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行距</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背景图片出处</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声明</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英文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rPr>
              <a:t>Century Gothic</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正文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1.3</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en-US" altLang="zh-CN" sz="1400" b="0" i="0" u="none" strike="noStrike" kern="0" cap="none" spc="0" normalizeH="0" baseline="0" noProof="0" dirty="0" err="1">
                <a:ln>
                  <a:noFill/>
                </a:ln>
                <a:solidFill>
                  <a:srgbClr val="FFFFFF"/>
                </a:solidFill>
                <a:effectLst/>
                <a:uLnTx/>
                <a:uFillTx/>
                <a:latin typeface="Segoe UI Light" panose="020B0502040204020203"/>
                <a:ea typeface="微软雅黑" panose="020B0503020204020204" pitchFamily="34" charset="-122"/>
                <a:cs typeface="Segoe UI Light" panose="020B0502040204020203"/>
              </a:rPr>
              <a:t>cn.bing.com</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pitchFamily="3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本网站所提供的任何信息内容（包括但不限于 </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PPT</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模板、</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Word</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文档、</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Excel</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图表、图片素材等）均受</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中华人民共和国著作权法</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信息网络传播权保护条例</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及其他适用的法律法规的保护，未经权利人书面明确授权，信息内容的任何部分</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包括图片或图表</a:t>
            </a:r>
            <a:r>
              <a:rPr kumimoji="0" lang="en-US" altLang="zh-CN"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rPr>
              <a:t>不得被全部或部分的复制、传播、销售，否则将承担法律责任。</a:t>
            </a:r>
            <a:endPar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pitchFamily="34" charset="-122"/>
              <a:cs typeface="+mn-cs"/>
            </a:endParaRP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pitchFamily="34" charset="-122"/>
                <a:cs typeface="Segoe UI Light" panose="020B0502040204020203"/>
              </a:rPr>
              <a:t>OfficePLUS</a:t>
            </a:r>
            <a:endParaRPr kumimoji="0" lang="zh-CN" altLang="en-US"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pitchFamily="34" charset="-122"/>
              <a:cs typeface="Segoe UI Light" panose="020B0502040204020203"/>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hyperlink" Target="https://www.bilibili.com/video/BV1ME411177j?from=search&amp;seid=3290143695851257233"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hyperlink" Target="http://m.iyuba.cn/news.html?id=12638&amp;type=vo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hyperlink" Target="https://www.bilibili.com/video/BV1tW411h7sP"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057275" y="2266950"/>
            <a:ext cx="10706100" cy="1446530"/>
          </a:xfrm>
        </p:spPr>
        <p:txBody>
          <a:bodyPr/>
          <a:lstStyle/>
          <a:p>
            <a:r>
              <a:rPr lang="en-US" altLang="zh-CN" sz="7200">
                <a:ln w="0"/>
                <a:latin typeface="微软雅黑" panose="020B0503020204020204" pitchFamily="34" charset="-122"/>
                <a:ea typeface="微软雅黑" panose="020B0503020204020204" pitchFamily="34" charset="-122"/>
              </a:rPr>
              <a:t>Energy and food crises</a:t>
            </a:r>
            <a:endParaRPr lang="en-US" altLang="zh-CN" sz="7200">
              <a:ln w="0"/>
              <a:latin typeface="微软雅黑" panose="020B0503020204020204" pitchFamily="34" charset="-122"/>
              <a:ea typeface="微软雅黑" panose="020B0503020204020204" pitchFamily="34" charset="-122"/>
            </a:endParaRPr>
          </a:p>
        </p:txBody>
      </p:sp>
      <p:sp>
        <p:nvSpPr>
          <p:cNvPr id="4" name="文本占位符 3"/>
          <p:cNvSpPr>
            <a:spLocks noGrp="1"/>
          </p:cNvSpPr>
          <p:nvPr>
            <p:ph type="body" sz="quarter" idx="12"/>
          </p:nvPr>
        </p:nvSpPr>
        <p:spPr>
          <a:xfrm>
            <a:off x="1404505" y="4424038"/>
            <a:ext cx="9382991" cy="1194564"/>
          </a:xfrm>
        </p:spPr>
        <p:txBody>
          <a:bodyPr/>
          <a:lstStyle/>
          <a:p>
            <a:pPr>
              <a:lnSpc>
                <a:spcPct val="130000"/>
              </a:lnSpc>
            </a:pPr>
            <a:r>
              <a:rPr lang="zh-CN" altLang="en-US" dirty="0">
                <a:latin typeface="微软雅黑" panose="020B0503020204020204" pitchFamily="34" charset="-122"/>
                <a:ea typeface="微软雅黑" panose="020B0503020204020204" pitchFamily="34" charset="-122"/>
              </a:rPr>
              <a:t>十二组</a:t>
            </a:r>
            <a:endParaRPr lang="zh-CN" altLang="en-US" dirty="0">
              <a:latin typeface="微软雅黑" panose="020B0503020204020204" pitchFamily="34" charset="-122"/>
              <a:ea typeface="微软雅黑" panose="020B0503020204020204" pitchFamily="34" charset="-122"/>
            </a:endParaRPr>
          </a:p>
          <a:p>
            <a:pPr>
              <a:lnSpc>
                <a:spcPct val="130000"/>
              </a:lnSpc>
            </a:pPr>
            <a:r>
              <a:rPr lang="zh-CN" altLang="en-US" dirty="0">
                <a:latin typeface="微软雅黑" panose="020B0503020204020204" pitchFamily="34" charset="-122"/>
                <a:ea typeface="微软雅黑" panose="020B0503020204020204" pitchFamily="34" charset="-122"/>
              </a:rPr>
              <a:t>汇报人：</a:t>
            </a:r>
            <a:r>
              <a:rPr lang="zh-CN" altLang="en-US" dirty="0">
                <a:latin typeface="微软雅黑" panose="020B0503020204020204" pitchFamily="34" charset="-122"/>
                <a:ea typeface="微软雅黑" panose="020B0503020204020204" pitchFamily="34" charset="-122"/>
              </a:rPr>
              <a:t>刘玲</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7884" y="182033"/>
            <a:ext cx="1834806" cy="529569"/>
          </a:xfrm>
        </p:spPr>
        <p:txBody>
          <a:bodyPr/>
          <a:lstStyle/>
          <a:p>
            <a:r>
              <a:rPr kumimoji="1" lang="en-US" altLang="zh-CN" dirty="0"/>
              <a:t>2</a:t>
            </a:r>
            <a:r>
              <a:rPr kumimoji="1" lang="zh-CN" altLang="en-US" dirty="0"/>
              <a:t> </a:t>
            </a:r>
            <a:r>
              <a:rPr kumimoji="1" lang="en-US" altLang="zh-CN" dirty="0"/>
              <a:t>Lead in</a:t>
            </a:r>
            <a:endParaRPr kumimoji="1" lang="en-US" altLang="zh-CN" dirty="0"/>
          </a:p>
        </p:txBody>
      </p:sp>
      <p:grpSp>
        <p:nvGrpSpPr>
          <p:cNvPr id="18" name="组 17"/>
          <p:cNvGrpSpPr/>
          <p:nvPr/>
        </p:nvGrpSpPr>
        <p:grpSpPr>
          <a:xfrm>
            <a:off x="1847850" y="1005205"/>
            <a:ext cx="3850005" cy="3721735"/>
            <a:chOff x="1350851" y="1287868"/>
            <a:chExt cx="2655451" cy="4144411"/>
          </a:xfrm>
        </p:grpSpPr>
        <p:sp>
          <p:nvSpPr>
            <p:cNvPr id="19" name="矩形 18"/>
            <p:cNvSpPr/>
            <p:nvPr/>
          </p:nvSpPr>
          <p:spPr>
            <a:xfrm>
              <a:off x="1350851" y="2347787"/>
              <a:ext cx="2655451" cy="308449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0000"/>
                </a:solidFill>
                <a:latin typeface="Century Gothic"/>
                <a:ea typeface="微软雅黑" panose="020B0503020204020204" pitchFamily="34" charset="-122"/>
              </a:endParaRPr>
            </a:p>
          </p:txBody>
        </p:sp>
        <p:sp>
          <p:nvSpPr>
            <p:cNvPr id="20" name="文本框 8"/>
            <p:cNvSpPr txBox="1"/>
            <p:nvPr/>
          </p:nvSpPr>
          <p:spPr>
            <a:xfrm>
              <a:off x="1488633" y="2549935"/>
              <a:ext cx="2397567" cy="27280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2800" b="1" dirty="0">
                  <a:solidFill>
                    <a:schemeClr val="accent1"/>
                  </a:solidFill>
                  <a:latin typeface="Century Gothic"/>
                  <a:ea typeface="微软雅黑" panose="020B0503020204020204" pitchFamily="34" charset="-122"/>
                </a:rPr>
                <a:t>answer</a:t>
              </a:r>
              <a:endParaRPr lang="en-US" altLang="zh-CN" sz="2800" b="1" dirty="0">
                <a:solidFill>
                  <a:schemeClr val="accent1"/>
                </a:solidFill>
                <a:latin typeface="Century Gothic"/>
                <a:ea typeface="微软雅黑" panose="020B0503020204020204" pitchFamily="34" charset="-122"/>
              </a:endParaRPr>
            </a:p>
            <a:p>
              <a:pPr>
                <a:lnSpc>
                  <a:spcPct val="130000"/>
                </a:lnSpc>
              </a:pPr>
              <a:r>
                <a:rPr b="1" dirty="0">
                  <a:solidFill>
                    <a:schemeClr val="tx1">
                      <a:lumMod val="75000"/>
                      <a:lumOff val="25000"/>
                    </a:schemeClr>
                  </a:solidFill>
                  <a:latin typeface="Times New Roman" panose="02020603050405020304" charset="0"/>
                  <a:ea typeface="微软雅黑" panose="020B0503020204020204" pitchFamily="34" charset="-122"/>
                  <a:cs typeface="Times New Roman" panose="02020603050405020304" charset="0"/>
                </a:rPr>
                <a:t>1.The massive scale of fossil fuel dependence pollutes the Earth and threatens our health.</a:t>
              </a:r>
              <a:endParaRPr b="1" dirty="0">
                <a:solidFill>
                  <a:schemeClr val="tx1">
                    <a:lumMod val="75000"/>
                    <a:lumOff val="25000"/>
                  </a:schemeClr>
                </a:solidFill>
                <a:latin typeface="Times New Roman" panose="02020603050405020304" charset="0"/>
                <a:ea typeface="微软雅黑" panose="020B0503020204020204" pitchFamily="34" charset="-122"/>
                <a:cs typeface="Times New Roman" panose="02020603050405020304" charset="0"/>
              </a:endParaRPr>
            </a:p>
            <a:p>
              <a:pPr>
                <a:lnSpc>
                  <a:spcPct val="130000"/>
                </a:lnSpc>
              </a:pPr>
              <a:r>
                <a:rPr b="1" dirty="0">
                  <a:solidFill>
                    <a:schemeClr val="tx1">
                      <a:lumMod val="75000"/>
                      <a:lumOff val="25000"/>
                    </a:schemeClr>
                  </a:solidFill>
                  <a:latin typeface="Times New Roman" panose="02020603050405020304" charset="0"/>
                  <a:ea typeface="微软雅黑" panose="020B0503020204020204" pitchFamily="34" charset="-122"/>
                  <a:cs typeface="Times New Roman" panose="02020603050405020304" charset="0"/>
                </a:rPr>
                <a:t>2. The amount of fossil fuels is drastically decreasing.</a:t>
              </a:r>
              <a:endParaRPr lang="zh-CN" altLang="en-US" b="1" dirty="0">
                <a:solidFill>
                  <a:schemeClr val="tx1">
                    <a:lumMod val="75000"/>
                    <a:lumOff val="2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21" name="五边形 20"/>
            <p:cNvSpPr/>
            <p:nvPr/>
          </p:nvSpPr>
          <p:spPr>
            <a:xfrm>
              <a:off x="1350852" y="1291432"/>
              <a:ext cx="2655449" cy="90281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zh-CN" sz="1865" dirty="0">
                <a:solidFill>
                  <a:srgbClr val="FFFFFF"/>
                </a:solidFill>
                <a:latin typeface="Century Gothic"/>
                <a:ea typeface="微软雅黑" panose="020B0503020204020204" pitchFamily="34" charset="-122"/>
              </a:endParaRPr>
            </a:p>
          </p:txBody>
        </p:sp>
        <p:sp>
          <p:nvSpPr>
            <p:cNvPr id="22" name="矩形 21"/>
            <p:cNvSpPr/>
            <p:nvPr/>
          </p:nvSpPr>
          <p:spPr>
            <a:xfrm>
              <a:off x="1350851" y="1287868"/>
              <a:ext cx="2230267" cy="1061382"/>
            </a:xfrm>
            <a:prstGeom prst="rect">
              <a:avLst/>
            </a:prstGeom>
          </p:spPr>
          <p:txBody>
            <a:bodyPr wrap="square">
              <a:spAutoFit/>
            </a:bodyPr>
            <a:lstStyle/>
            <a:p>
              <a:r>
                <a:rPr lang="en-US" altLang="zh-CN" sz="3200" b="1" dirty="0">
                  <a:solidFill>
                    <a:srgbClr val="FFFFFF"/>
                  </a:solidFill>
                  <a:latin typeface="Century Gothic"/>
                  <a:ea typeface="微软雅黑" panose="020B0503020204020204" pitchFamily="34" charset="-122"/>
                </a:rPr>
                <a:t>Question 1</a:t>
              </a:r>
              <a:endParaRPr lang="en-US" altLang="zh-CN" sz="3200" b="1" dirty="0">
                <a:solidFill>
                  <a:srgbClr val="FFFFFF"/>
                </a:solidFill>
                <a:latin typeface="Century Gothic"/>
                <a:ea typeface="微软雅黑" panose="020B0503020204020204" pitchFamily="34" charset="-122"/>
              </a:endParaRPr>
            </a:p>
            <a:p>
              <a:endParaRPr lang="en-US" altLang="zh-CN" sz="2400" dirty="0">
                <a:solidFill>
                  <a:srgbClr val="FFFFFF"/>
                </a:solidFill>
                <a:latin typeface="Century Gothic"/>
                <a:ea typeface="微软雅黑" panose="020B0503020204020204" pitchFamily="34" charset="-122"/>
              </a:endParaRPr>
            </a:p>
          </p:txBody>
        </p:sp>
      </p:grpSp>
      <p:grpSp>
        <p:nvGrpSpPr>
          <p:cNvPr id="3" name="组 17"/>
          <p:cNvGrpSpPr/>
          <p:nvPr/>
        </p:nvGrpSpPr>
        <p:grpSpPr>
          <a:xfrm>
            <a:off x="7004050" y="1002030"/>
            <a:ext cx="3861435" cy="3732530"/>
            <a:chOff x="1350851" y="1287868"/>
            <a:chExt cx="2655451" cy="4144411"/>
          </a:xfrm>
        </p:grpSpPr>
        <p:sp>
          <p:nvSpPr>
            <p:cNvPr id="4" name="矩形 3"/>
            <p:cNvSpPr/>
            <p:nvPr/>
          </p:nvSpPr>
          <p:spPr>
            <a:xfrm>
              <a:off x="1350851" y="2347787"/>
              <a:ext cx="2655451" cy="3084492"/>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000000"/>
                </a:solidFill>
                <a:latin typeface="Century Gothic"/>
                <a:ea typeface="微软雅黑" panose="020B0503020204020204" pitchFamily="34" charset="-122"/>
              </a:endParaRPr>
            </a:p>
          </p:txBody>
        </p:sp>
        <p:sp>
          <p:nvSpPr>
            <p:cNvPr id="5" name="文本框 8"/>
            <p:cNvSpPr txBox="1"/>
            <p:nvPr/>
          </p:nvSpPr>
          <p:spPr>
            <a:xfrm>
              <a:off x="1488633" y="2549935"/>
              <a:ext cx="2397567" cy="20552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sz="2800" b="1" dirty="0">
                  <a:solidFill>
                    <a:schemeClr val="accent2"/>
                  </a:solidFill>
                  <a:latin typeface="Century Gothic"/>
                  <a:ea typeface="微软雅黑" panose="020B0503020204020204" pitchFamily="34" charset="-122"/>
                  <a:sym typeface="+mn-ea"/>
                </a:rPr>
                <a:t>answer</a:t>
              </a:r>
              <a:endParaRPr lang="en-US" sz="2800" b="1" dirty="0">
                <a:solidFill>
                  <a:schemeClr val="accent2"/>
                </a:solidFill>
                <a:latin typeface="Century Gothic"/>
                <a:ea typeface="微软雅黑" panose="020B0503020204020204" pitchFamily="34" charset="-122"/>
                <a:sym typeface="+mn-ea"/>
              </a:endParaRPr>
            </a:p>
            <a:p>
              <a:pPr>
                <a:lnSpc>
                  <a:spcPct val="130000"/>
                </a:lnSpc>
              </a:pPr>
              <a:r>
                <a:rPr sz="2000" b="1" dirty="0">
                  <a:solidFill>
                    <a:schemeClr val="tx1">
                      <a:lumMod val="75000"/>
                      <a:lumOff val="25000"/>
                    </a:schemeClr>
                  </a:solidFill>
                  <a:latin typeface="Times New Roman" panose="02020603050405020304" charset="0"/>
                  <a:ea typeface="微软雅黑" panose="020B0503020204020204" pitchFamily="34" charset="-122"/>
                  <a:cs typeface="Times New Roman" panose="02020603050405020304" charset="0"/>
                </a:rPr>
                <a:t>The cost is too high, the technology is not efficient enough and economical.</a:t>
              </a:r>
              <a:endParaRPr sz="2000" b="1" dirty="0">
                <a:solidFill>
                  <a:schemeClr val="tx1">
                    <a:lumMod val="75000"/>
                    <a:lumOff val="2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6" name="五边形 5"/>
            <p:cNvSpPr/>
            <p:nvPr/>
          </p:nvSpPr>
          <p:spPr>
            <a:xfrm>
              <a:off x="1350852" y="1291432"/>
              <a:ext cx="2655449" cy="90281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zh-CN" sz="1865" dirty="0">
                <a:solidFill>
                  <a:srgbClr val="FFFFFF"/>
                </a:solidFill>
                <a:latin typeface="Century Gothic"/>
                <a:ea typeface="微软雅黑" panose="020B0503020204020204" pitchFamily="34" charset="-122"/>
              </a:endParaRPr>
            </a:p>
          </p:txBody>
        </p:sp>
        <p:sp>
          <p:nvSpPr>
            <p:cNvPr id="7" name="矩形 6"/>
            <p:cNvSpPr/>
            <p:nvPr/>
          </p:nvSpPr>
          <p:spPr>
            <a:xfrm>
              <a:off x="1350851" y="1287868"/>
              <a:ext cx="2230267" cy="1058313"/>
            </a:xfrm>
            <a:prstGeom prst="rect">
              <a:avLst/>
            </a:prstGeom>
          </p:spPr>
          <p:txBody>
            <a:bodyPr wrap="square">
              <a:spAutoFit/>
            </a:bodyPr>
            <a:lstStyle/>
            <a:p>
              <a:r>
                <a:rPr lang="en-US" altLang="zh-CN" sz="3200" b="1" dirty="0">
                  <a:solidFill>
                    <a:srgbClr val="FFFFFF"/>
                  </a:solidFill>
                  <a:latin typeface="Century Gothic"/>
                  <a:ea typeface="微软雅黑" panose="020B0503020204020204" pitchFamily="34" charset="-122"/>
                </a:rPr>
                <a:t>Question 2</a:t>
              </a:r>
              <a:endParaRPr lang="en-US" altLang="zh-CN" sz="3200" b="1" dirty="0">
                <a:solidFill>
                  <a:srgbClr val="FFFFFF"/>
                </a:solidFill>
                <a:latin typeface="Century Gothic"/>
                <a:ea typeface="微软雅黑" panose="020B0503020204020204" pitchFamily="34" charset="-122"/>
              </a:endParaRPr>
            </a:p>
            <a:p>
              <a:endParaRPr lang="en-US" altLang="zh-CN" sz="2400" dirty="0">
                <a:solidFill>
                  <a:srgbClr val="FFFFFF"/>
                </a:solidFill>
                <a:latin typeface="Century Gothic"/>
                <a:ea typeface="微软雅黑" panose="020B0503020204020204" pitchFamily="34" charset="-122"/>
              </a:endParaRPr>
            </a:p>
          </p:txBody>
        </p:sp>
      </p:grpSp>
      <p:pic>
        <p:nvPicPr>
          <p:cNvPr id="8" name="图片 7"/>
          <p:cNvPicPr>
            <a:picLocks noChangeAspect="1"/>
          </p:cNvPicPr>
          <p:nvPr/>
        </p:nvPicPr>
        <p:blipFill>
          <a:blip r:embed="rId1"/>
          <a:stretch>
            <a:fillRect/>
          </a:stretch>
        </p:blipFill>
        <p:spPr>
          <a:xfrm>
            <a:off x="2261235" y="4836160"/>
            <a:ext cx="3023235" cy="1950720"/>
          </a:xfrm>
          <a:prstGeom prst="rect">
            <a:avLst/>
          </a:prstGeom>
        </p:spPr>
      </p:pic>
      <p:pic>
        <p:nvPicPr>
          <p:cNvPr id="10" name="图片 9"/>
          <p:cNvPicPr>
            <a:picLocks noChangeAspect="1"/>
          </p:cNvPicPr>
          <p:nvPr/>
        </p:nvPicPr>
        <p:blipFill>
          <a:blip r:embed="rId2"/>
          <a:srcRect t="7324" b="5137"/>
          <a:stretch>
            <a:fillRect/>
          </a:stretch>
        </p:blipFill>
        <p:spPr>
          <a:xfrm>
            <a:off x="7347585" y="4846320"/>
            <a:ext cx="3173730" cy="1950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988869" y="4077323"/>
            <a:ext cx="5995825" cy="1446550"/>
          </a:xfrm>
        </p:spPr>
        <p:txBody>
          <a:bodyPr/>
          <a:lstStyle/>
          <a:p>
            <a:r>
              <a:rPr lang="en-US" altLang="zh-CN" dirty="0">
                <a:ln w="0"/>
                <a:latin typeface="微软雅黑" panose="020B0503020204020204" pitchFamily="34" charset="-122"/>
                <a:ea typeface="微软雅黑" panose="020B0503020204020204" pitchFamily="34" charset="-122"/>
              </a:rPr>
              <a:t>3</a:t>
            </a:r>
            <a:r>
              <a:rPr lang="zh-CN" altLang="en-US" dirty="0">
                <a:ln w="0"/>
                <a:latin typeface="微软雅黑" panose="020B0503020204020204" pitchFamily="34" charset="-122"/>
                <a:ea typeface="微软雅黑" panose="020B0503020204020204" pitchFamily="34" charset="-122"/>
              </a:rPr>
              <a:t> </a:t>
            </a:r>
            <a:r>
              <a:rPr lang="en-US" altLang="zh-CN" dirty="0">
                <a:ln w="0"/>
                <a:latin typeface="微软雅黑" panose="020B0503020204020204" pitchFamily="34" charset="-122"/>
                <a:ea typeface="微软雅黑" panose="020B0503020204020204" pitchFamily="34" charset="-122"/>
              </a:rPr>
              <a:t>Text</a:t>
            </a:r>
            <a:endParaRPr lang="en-US" altLang="zh-CN" dirty="0">
              <a:ln w="0"/>
              <a:latin typeface="微软雅黑" panose="020B0503020204020204" pitchFamily="34" charset="-122"/>
              <a:ea typeface="微软雅黑" panose="020B0503020204020204" pitchFamily="34" charset="-122"/>
            </a:endParaRPr>
          </a:p>
        </p:txBody>
      </p:sp>
      <p:sp>
        <p:nvSpPr>
          <p:cNvPr id="3" name="矩形 2"/>
          <p:cNvSpPr/>
          <p:nvPr/>
        </p:nvSpPr>
        <p:spPr>
          <a:xfrm>
            <a:off x="2288332" y="1219200"/>
            <a:ext cx="9903668" cy="21209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90" name="组 89"/>
          <p:cNvGrpSpPr/>
          <p:nvPr/>
        </p:nvGrpSpPr>
        <p:grpSpPr>
          <a:xfrm>
            <a:off x="1209040" y="1219200"/>
            <a:ext cx="2286635" cy="2120900"/>
            <a:chOff x="1399665" y="1371600"/>
            <a:chExt cx="2158365" cy="2120900"/>
          </a:xfrm>
        </p:grpSpPr>
        <p:sp>
          <p:nvSpPr>
            <p:cNvPr id="91" name="椭圆 90"/>
            <p:cNvSpPr/>
            <p:nvPr/>
          </p:nvSpPr>
          <p:spPr>
            <a:xfrm>
              <a:off x="1418383" y="1371600"/>
              <a:ext cx="2120900" cy="2120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lnSpc>
                  <a:spcPct val="90000"/>
                </a:lnSpc>
                <a:spcBef>
                  <a:spcPts val="1000"/>
                </a:spcBef>
              </a:pPr>
              <a:endParaRPr kumimoji="1"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 name="矩形 91"/>
            <p:cNvSpPr/>
            <p:nvPr/>
          </p:nvSpPr>
          <p:spPr>
            <a:xfrm>
              <a:off x="1399665" y="2219684"/>
              <a:ext cx="2158365" cy="423545"/>
            </a:xfrm>
            <a:prstGeom prst="rect">
              <a:avLst/>
            </a:prstGeom>
          </p:spPr>
          <p:txBody>
            <a:bodyPr wrap="square">
              <a:spAutoFit/>
            </a:bodyPr>
            <a:lstStyle/>
            <a:p>
              <a:pPr lvl="0" algn="ctr" defTabSz="914400">
                <a:lnSpc>
                  <a:spcPct val="90000"/>
                </a:lnSpc>
                <a:spcBef>
                  <a:spcPts val="1000"/>
                </a:spcBef>
              </a:pPr>
              <a:r>
                <a:rPr kumimoji="1"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Requirement</a:t>
              </a:r>
              <a:endParaRPr kumimoji="1"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3" name="椭圆 92"/>
            <p:cNvSpPr/>
            <p:nvPr/>
          </p:nvSpPr>
          <p:spPr>
            <a:xfrm>
              <a:off x="1519983" y="1473200"/>
              <a:ext cx="1917700" cy="19177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lnSpc>
                  <a:spcPct val="90000"/>
                </a:lnSpc>
                <a:spcBef>
                  <a:spcPts val="1000"/>
                </a:spcBef>
              </a:pPr>
              <a:endParaRPr kumimoji="1"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 name="矩形 3"/>
          <p:cNvSpPr/>
          <p:nvPr/>
        </p:nvSpPr>
        <p:spPr>
          <a:xfrm>
            <a:off x="3704105" y="1705904"/>
            <a:ext cx="7324871" cy="1529715"/>
          </a:xfrm>
          <a:prstGeom prst="rect">
            <a:avLst/>
          </a:prstGeom>
        </p:spPr>
        <p:txBody>
          <a:bodyPr wrap="square">
            <a:spAutoFit/>
          </a:bodyPr>
          <a:lstStyle/>
          <a:p>
            <a:pPr defTabSz="609600">
              <a:lnSpc>
                <a:spcPct val="130000"/>
              </a:lnSpc>
            </a:pPr>
            <a:r>
              <a:rPr lang="en-US" altLang="zh-CN" sz="2400" dirty="0">
                <a:solidFill>
                  <a:schemeClr val="bg1"/>
                </a:solidFill>
                <a:latin typeface="微软雅黑" panose="020B0503020204020204" pitchFamily="34" charset="-122"/>
                <a:ea typeface="微软雅黑" panose="020B0503020204020204" pitchFamily="34" charset="-122"/>
              </a:rPr>
              <a:t>turn to page 191 and complete the following three tasks</a:t>
            </a:r>
            <a:r>
              <a:rPr lang="zh-CN" altLang="en-US" sz="24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reading details</a:t>
            </a:r>
            <a:r>
              <a:rPr lang="zh-CN" altLang="en-US" sz="24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translation</a:t>
            </a:r>
            <a:r>
              <a:rPr lang="zh-CN" altLang="en-US" sz="24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critical thinking</a:t>
            </a:r>
            <a:r>
              <a:rPr lang="zh-CN" altLang="en-US" sz="24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7884" y="182033"/>
            <a:ext cx="1834806" cy="529569"/>
          </a:xfrm>
        </p:spPr>
        <p:txBody>
          <a:bodyPr/>
          <a:lstStyle/>
          <a:p>
            <a:r>
              <a:rPr kumimoji="1" lang="en-US" altLang="zh-CN" dirty="0"/>
              <a:t>3 Text</a:t>
            </a:r>
            <a:endParaRPr kumimoji="1" lang="en-US" altLang="zh-CN" dirty="0"/>
          </a:p>
        </p:txBody>
      </p:sp>
      <p:grpSp>
        <p:nvGrpSpPr>
          <p:cNvPr id="19" name="组 18"/>
          <p:cNvGrpSpPr/>
          <p:nvPr/>
        </p:nvGrpSpPr>
        <p:grpSpPr>
          <a:xfrm>
            <a:off x="1228090" y="1007110"/>
            <a:ext cx="10785475" cy="5726430"/>
            <a:chOff x="1552348" y="1268361"/>
            <a:chExt cx="4804207" cy="2208093"/>
          </a:xfrm>
        </p:grpSpPr>
        <p:sp>
          <p:nvSpPr>
            <p:cNvPr id="20" name="矩形 19"/>
            <p:cNvSpPr/>
            <p:nvPr/>
          </p:nvSpPr>
          <p:spPr>
            <a:xfrm>
              <a:off x="1552348" y="1268361"/>
              <a:ext cx="4804207" cy="220809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0"/>
            <p:cNvSpPr/>
            <p:nvPr/>
          </p:nvSpPr>
          <p:spPr>
            <a:xfrm>
              <a:off x="1552348" y="1268361"/>
              <a:ext cx="815649" cy="2208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8"/>
            <p:cNvSpPr txBox="1"/>
            <p:nvPr/>
          </p:nvSpPr>
          <p:spPr>
            <a:xfrm>
              <a:off x="2487450" y="1501951"/>
              <a:ext cx="3659796" cy="40498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Q: Which parts can the article be divided into? What is the main idea of each part?</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2784587" y="1320965"/>
              <a:ext cx="2236510" cy="220124"/>
            </a:xfrm>
            <a:prstGeom prst="rect">
              <a:avLst/>
            </a:prstGeom>
          </p:spPr>
          <p:txBody>
            <a:bodyPr wrap="square">
              <a:spAutoFit/>
            </a:bodyPr>
            <a:lstStyle/>
            <a:p>
              <a:pPr algn="ctr" defTabSz="609600">
                <a:lnSpc>
                  <a:spcPct val="130000"/>
                </a:lnSpc>
              </a:pPr>
              <a:r>
                <a:rPr lang="en-US" altLang="zh-CN" sz="2400" b="1" dirty="0">
                  <a:solidFill>
                    <a:schemeClr val="accent1"/>
                  </a:solidFill>
                  <a:ea typeface="微软雅黑" panose="020B0503020204020204" pitchFamily="34" charset="-122"/>
                </a:rPr>
                <a:t>Qusetion 1</a:t>
              </a:r>
              <a:endParaRPr lang="en-US" altLang="zh-CN" sz="2400" b="1" dirty="0">
                <a:solidFill>
                  <a:schemeClr val="accent1"/>
                </a:solidFill>
                <a:ea typeface="微软雅黑" panose="020B0503020204020204" pitchFamily="34" charset="-122"/>
              </a:endParaRPr>
            </a:p>
          </p:txBody>
        </p:sp>
        <p:sp>
          <p:nvSpPr>
            <p:cNvPr id="24" name="椭圆 23"/>
            <p:cNvSpPr/>
            <p:nvPr/>
          </p:nvSpPr>
          <p:spPr>
            <a:xfrm>
              <a:off x="1814052" y="2224923"/>
              <a:ext cx="294968" cy="294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 name="文本占位符 1"/>
          <p:cNvSpPr>
            <a:spLocks noGrp="1"/>
          </p:cNvSpPr>
          <p:nvPr/>
        </p:nvSpPr>
        <p:spPr>
          <a:xfrm>
            <a:off x="5271770" y="182245"/>
            <a:ext cx="2432050" cy="529590"/>
          </a:xfrm>
          <a:prstGeom prst="rect">
            <a:avLst/>
          </a:prstGeom>
          <a:solidFill>
            <a:schemeClr val="tx1">
              <a:lumMod val="75000"/>
              <a:lumOff val="25000"/>
            </a:schemeClr>
          </a:solidFill>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dirty="0"/>
              <a:t>Reading detail</a:t>
            </a:r>
            <a:endParaRPr kumimoji="1" lang="en-US" altLang="zh-CN" dirty="0"/>
          </a:p>
        </p:txBody>
      </p:sp>
      <p:sp>
        <p:nvSpPr>
          <p:cNvPr id="4" name="矩形 3"/>
          <p:cNvSpPr/>
          <p:nvPr/>
        </p:nvSpPr>
        <p:spPr>
          <a:xfrm>
            <a:off x="3327400" y="2545080"/>
            <a:ext cx="8406765"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pPr>
            <a:endParaRPr lang="en-US" altLang="zh-CN" dirty="0">
              <a:latin typeface="微软雅黑" panose="020B0503020204020204" pitchFamily="34" charset="-122"/>
              <a:ea typeface="微软雅黑" panose="020B0503020204020204" pitchFamily="34" charset="-122"/>
            </a:endParaRPr>
          </a:p>
          <a:p>
            <a:pPr algn="l">
              <a:lnSpc>
                <a:spcPct val="130000"/>
              </a:lnSpc>
            </a:pPr>
            <a:r>
              <a:rPr lang="zh-CN" altLang="en-US" dirty="0">
                <a:latin typeface="微软雅黑" panose="020B0503020204020204" pitchFamily="34" charset="-122"/>
                <a:ea typeface="微软雅黑" panose="020B0503020204020204" pitchFamily="34" charset="-122"/>
              </a:rPr>
              <a:t>A: Three parts. The frist part (1-3) introduces the traditional non-renewable fossil fuels such as oil, coal, oil, natural gas and so on. At the same time, it tells us that these fuels will eventually be exploited and exhausted. We need to be prepared for the arrival of the new energy era and develop renewable energy. The second part (4-8) introduces the advantages and disadvantages of solar energy, wind power, hydroelectric power, biomass energy. The last part (9) compares the advantages and disadvantages of renewable energy and non-renewable energy in terms of economic benefits, and draws the conclusion that we should act as soon as possible, seek international cooperation and find the most effective solution to the energy problem.</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7884" y="182033"/>
            <a:ext cx="1834806" cy="529569"/>
          </a:xfrm>
        </p:spPr>
        <p:txBody>
          <a:bodyPr/>
          <a:lstStyle/>
          <a:p>
            <a:r>
              <a:rPr kumimoji="1" lang="en-US" altLang="zh-CN" dirty="0"/>
              <a:t>3 Text</a:t>
            </a:r>
            <a:endParaRPr kumimoji="1" lang="en-US" altLang="zh-CN" dirty="0"/>
          </a:p>
        </p:txBody>
      </p:sp>
      <p:sp>
        <p:nvSpPr>
          <p:cNvPr id="3" name="文本占位符 1"/>
          <p:cNvSpPr>
            <a:spLocks noGrp="1"/>
          </p:cNvSpPr>
          <p:nvPr/>
        </p:nvSpPr>
        <p:spPr>
          <a:xfrm>
            <a:off x="5271770" y="182245"/>
            <a:ext cx="2432050" cy="529590"/>
          </a:xfrm>
          <a:prstGeom prst="rect">
            <a:avLst/>
          </a:prstGeom>
          <a:solidFill>
            <a:schemeClr val="tx1">
              <a:lumMod val="75000"/>
              <a:lumOff val="25000"/>
            </a:schemeClr>
          </a:solidFill>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dirty="0"/>
              <a:t>Reading detail</a:t>
            </a:r>
            <a:endParaRPr kumimoji="1" lang="en-US" altLang="zh-CN" dirty="0"/>
          </a:p>
        </p:txBody>
      </p:sp>
      <p:grpSp>
        <p:nvGrpSpPr>
          <p:cNvPr id="5" name="组 18"/>
          <p:cNvGrpSpPr/>
          <p:nvPr/>
        </p:nvGrpSpPr>
        <p:grpSpPr>
          <a:xfrm>
            <a:off x="1228090" y="864235"/>
            <a:ext cx="10785475" cy="5844540"/>
            <a:chOff x="1552348" y="1268361"/>
            <a:chExt cx="4804207" cy="2208093"/>
          </a:xfrm>
        </p:grpSpPr>
        <p:sp>
          <p:nvSpPr>
            <p:cNvPr id="6" name="矩形 5"/>
            <p:cNvSpPr/>
            <p:nvPr/>
          </p:nvSpPr>
          <p:spPr>
            <a:xfrm>
              <a:off x="1552348" y="1268361"/>
              <a:ext cx="4804207" cy="220809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1552348" y="1268361"/>
              <a:ext cx="815649" cy="22080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8"/>
            <p:cNvSpPr txBox="1"/>
            <p:nvPr/>
          </p:nvSpPr>
          <p:spPr>
            <a:xfrm>
              <a:off x="2487450" y="1501951"/>
              <a:ext cx="3659796" cy="3368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b="1" dirty="0">
                  <a:solidFill>
                    <a:schemeClr val="accent4"/>
                  </a:solidFill>
                  <a:latin typeface="微软雅黑" panose="020B0503020204020204" pitchFamily="34" charset="-122"/>
                  <a:ea typeface="微软雅黑" panose="020B0503020204020204" pitchFamily="34" charset="-122"/>
                </a:rPr>
                <a:t>Q:  Besides the ideas listed in the above questionnaire, what else do you think we can do to help conserve energy?</a:t>
              </a:r>
              <a:endParaRPr lang="zh-CN" altLang="en-US" sz="2000" b="1" dirty="0">
                <a:solidFill>
                  <a:schemeClr val="accent4"/>
                </a:solidFill>
                <a:latin typeface="微软雅黑" panose="020B0503020204020204" pitchFamily="34" charset="-122"/>
                <a:ea typeface="微软雅黑" panose="020B0503020204020204" pitchFamily="34" charset="-122"/>
              </a:endParaRPr>
            </a:p>
          </p:txBody>
        </p:sp>
        <p:sp>
          <p:nvSpPr>
            <p:cNvPr id="9" name="矩形 8"/>
            <p:cNvSpPr/>
            <p:nvPr/>
          </p:nvSpPr>
          <p:spPr>
            <a:xfrm>
              <a:off x="2784587" y="1320965"/>
              <a:ext cx="2236510" cy="215675"/>
            </a:xfrm>
            <a:prstGeom prst="rect">
              <a:avLst/>
            </a:prstGeom>
          </p:spPr>
          <p:txBody>
            <a:bodyPr wrap="square">
              <a:spAutoFit/>
            </a:bodyPr>
            <a:lstStyle/>
            <a:p>
              <a:pPr algn="ctr" defTabSz="609600">
                <a:lnSpc>
                  <a:spcPct val="130000"/>
                </a:lnSpc>
              </a:pPr>
              <a:r>
                <a:rPr lang="en-US" altLang="zh-CN" sz="2400" b="1" dirty="0">
                  <a:solidFill>
                    <a:schemeClr val="tx1"/>
                  </a:solidFill>
                  <a:ea typeface="微软雅黑" panose="020B0503020204020204" pitchFamily="34" charset="-122"/>
                </a:rPr>
                <a:t>Qusetion 2</a:t>
              </a:r>
              <a:endParaRPr lang="en-US" altLang="zh-CN" sz="2400" b="1" dirty="0">
                <a:solidFill>
                  <a:schemeClr val="tx1"/>
                </a:solidFill>
                <a:ea typeface="微软雅黑" panose="020B0503020204020204" pitchFamily="34" charset="-122"/>
              </a:endParaRPr>
            </a:p>
          </p:txBody>
        </p:sp>
        <p:sp>
          <p:nvSpPr>
            <p:cNvPr id="10" name="椭圆 9"/>
            <p:cNvSpPr/>
            <p:nvPr/>
          </p:nvSpPr>
          <p:spPr>
            <a:xfrm>
              <a:off x="1814052" y="2224923"/>
              <a:ext cx="294968" cy="294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1" name="矩形 10"/>
          <p:cNvSpPr/>
          <p:nvPr/>
        </p:nvSpPr>
        <p:spPr>
          <a:xfrm>
            <a:off x="3327400" y="2447925"/>
            <a:ext cx="8406765" cy="4260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pPr>
            <a:endParaRPr lang="en-US" altLang="zh-CN" dirty="0">
              <a:latin typeface="微软雅黑" panose="020B0503020204020204" pitchFamily="34" charset="-122"/>
              <a:ea typeface="微软雅黑" panose="020B0503020204020204" pitchFamily="34" charset="-122"/>
            </a:endParaRPr>
          </a:p>
          <a:p>
            <a:pPr algn="l">
              <a:lnSpc>
                <a:spcPct val="130000"/>
              </a:lnSpc>
            </a:pPr>
            <a:r>
              <a:rPr lang="zh-CN" altLang="en-US" dirty="0">
                <a:latin typeface="微软雅黑" panose="020B0503020204020204" pitchFamily="34" charset="-122"/>
                <a:ea typeface="微软雅黑" panose="020B0503020204020204" pitchFamily="34" charset="-122"/>
              </a:rPr>
              <a:t>A:  There are many other things we can do to save energy, such as:</a:t>
            </a:r>
            <a:endParaRPr lang="zh-CN" altLang="en-US" dirty="0">
              <a:latin typeface="微软雅黑" panose="020B0503020204020204" pitchFamily="34" charset="-122"/>
              <a:ea typeface="微软雅黑" panose="020B0503020204020204" pitchFamily="34" charset="-122"/>
            </a:endParaRPr>
          </a:p>
          <a:p>
            <a:pPr algn="l">
              <a:lnSpc>
                <a:spcPct val="130000"/>
              </a:lnSpc>
            </a:pPr>
            <a:r>
              <a:rPr lang="zh-CN" altLang="en-US" dirty="0">
                <a:latin typeface="微软雅黑" panose="020B0503020204020204" pitchFamily="34" charset="-122"/>
                <a:ea typeface="微软雅黑" panose="020B0503020204020204" pitchFamily="34" charset="-122"/>
              </a:rPr>
              <a:t>·Not to overheat or overcool our rooms.</a:t>
            </a:r>
            <a:endParaRPr lang="zh-CN" altLang="en-US" dirty="0">
              <a:latin typeface="微软雅黑" panose="020B0503020204020204" pitchFamily="34" charset="-122"/>
              <a:ea typeface="微软雅黑" panose="020B0503020204020204" pitchFamily="34" charset="-122"/>
            </a:endParaRPr>
          </a:p>
          <a:p>
            <a:pPr algn="l">
              <a:lnSpc>
                <a:spcPct val="130000"/>
              </a:lnSpc>
            </a:pPr>
            <a:r>
              <a:rPr lang="zh-CN" altLang="en-US" dirty="0">
                <a:latin typeface="微软雅黑" panose="020B0503020204020204" pitchFamily="34" charset="-122"/>
                <a:ea typeface="微软雅黑" panose="020B0503020204020204" pitchFamily="34" charset="-122"/>
              </a:rPr>
              <a:t>·Reduce the amount of waste we produce by buying minimally packaged goods.</a:t>
            </a:r>
            <a:endParaRPr lang="zh-CN" altLang="en-US" dirty="0">
              <a:latin typeface="微软雅黑" panose="020B0503020204020204" pitchFamily="34" charset="-122"/>
              <a:ea typeface="微软雅黑" panose="020B0503020204020204" pitchFamily="34" charset="-122"/>
            </a:endParaRPr>
          </a:p>
          <a:p>
            <a:pPr algn="l">
              <a:lnSpc>
                <a:spcPct val="130000"/>
              </a:lnSpc>
            </a:pPr>
            <a:r>
              <a:rPr lang="zh-CN" altLang="en-US" dirty="0">
                <a:latin typeface="微软雅黑" panose="020B0503020204020204" pitchFamily="34" charset="-122"/>
                <a:ea typeface="微软雅黑" panose="020B0503020204020204" pitchFamily="34" charset="-122"/>
              </a:rPr>
              <a:t>·Choose reusable products over disposable ones,and recycle.</a:t>
            </a:r>
            <a:endParaRPr lang="zh-CN" altLang="en-US" dirty="0">
              <a:latin typeface="微软雅黑" panose="020B0503020204020204" pitchFamily="34" charset="-122"/>
              <a:ea typeface="微软雅黑" panose="020B0503020204020204" pitchFamily="34" charset="-122"/>
            </a:endParaRPr>
          </a:p>
          <a:p>
            <a:pPr algn="l">
              <a:lnSpc>
                <a:spcPct val="130000"/>
              </a:lnSpc>
            </a:pPr>
            <a:r>
              <a:rPr lang="zh-CN" altLang="en-US" dirty="0">
                <a:latin typeface="微软雅黑" panose="020B0503020204020204" pitchFamily="34" charset="-122"/>
                <a:ea typeface="微软雅黑" panose="020B0503020204020204" pitchFamily="34" charset="-122"/>
              </a:rPr>
              <a:t>·Plan carefully and cluster our errands and shopping to minimize the miles we drive.</a:t>
            </a:r>
            <a:endParaRPr lang="zh-CN" altLang="en-US" dirty="0">
              <a:latin typeface="微软雅黑" panose="020B0503020204020204" pitchFamily="34" charset="-122"/>
              <a:ea typeface="微软雅黑" panose="020B0503020204020204" pitchFamily="34" charset="-122"/>
            </a:endParaRPr>
          </a:p>
          <a:p>
            <a:pPr algn="l">
              <a:lnSpc>
                <a:spcPct val="130000"/>
              </a:lnSpc>
            </a:pPr>
            <a:r>
              <a:rPr lang="zh-CN" altLang="en-US" dirty="0">
                <a:latin typeface="微软雅黑" panose="020B0503020204020204" pitchFamily="34" charset="-122"/>
                <a:ea typeface="微软雅黑" panose="020B0503020204020204" pitchFamily="34" charset="-122"/>
              </a:rPr>
              <a:t>·Use less hot water by installing low-flow shower heads.</a:t>
            </a:r>
            <a:endParaRPr lang="zh-CN" altLang="en-US" dirty="0">
              <a:latin typeface="微软雅黑" panose="020B0503020204020204" pitchFamily="34" charset="-122"/>
              <a:ea typeface="微软雅黑" panose="020B0503020204020204" pitchFamily="34" charset="-122"/>
            </a:endParaRPr>
          </a:p>
          <a:p>
            <a:pPr algn="l">
              <a:lnSpc>
                <a:spcPct val="130000"/>
              </a:lnSpc>
            </a:pPr>
            <a:r>
              <a:rPr lang="zh-CN" altLang="en-US" dirty="0">
                <a:latin typeface="微软雅黑" panose="020B0503020204020204" pitchFamily="34" charset="-122"/>
                <a:ea typeface="微软雅黑" panose="020B0503020204020204" pitchFamily="34" charset="-122"/>
              </a:rPr>
              <a:t>·Install a solar water heater for our home.</a:t>
            </a:r>
            <a:endParaRPr lang="zh-CN" altLang="en-US" dirty="0">
              <a:latin typeface="微软雅黑" panose="020B0503020204020204" pitchFamily="34" charset="-122"/>
              <a:ea typeface="微软雅黑" panose="020B0503020204020204" pitchFamily="34" charset="-122"/>
            </a:endParaRPr>
          </a:p>
          <a:p>
            <a:pPr algn="l">
              <a:lnSpc>
                <a:spcPct val="130000"/>
              </a:lnSpc>
            </a:pPr>
            <a:r>
              <a:rPr lang="zh-CN" altLang="en-US" dirty="0">
                <a:latin typeface="微软雅黑" panose="020B0503020204020204" pitchFamily="34" charset="-122"/>
                <a:ea typeface="微软雅黑" panose="020B0503020204020204" pitchFamily="34" charset="-122"/>
              </a:rPr>
              <a:t>·Drive a pure electric car(with a back-up generator for out-of-range driving).</a:t>
            </a:r>
            <a:endParaRPr lang="zh-CN" altLang="en-US" dirty="0">
              <a:latin typeface="微软雅黑" panose="020B0503020204020204" pitchFamily="34" charset="-122"/>
              <a:ea typeface="微软雅黑" panose="020B0503020204020204" pitchFamily="34" charset="-122"/>
            </a:endParaRPr>
          </a:p>
          <a:p>
            <a:pPr algn="l">
              <a:lnSpc>
                <a:spcPct val="130000"/>
              </a:lnSpc>
            </a:pPr>
            <a:r>
              <a:rPr lang="zh-CN" altLang="en-US" dirty="0">
                <a:latin typeface="微软雅黑" panose="020B0503020204020204" pitchFamily="34" charset="-122"/>
                <a:ea typeface="微软雅黑" panose="020B0503020204020204" pitchFamily="34" charset="-122"/>
              </a:rPr>
              <a:t>·Walk or ride a bicycle whenever we can.</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7884" y="182033"/>
            <a:ext cx="1834806" cy="529569"/>
          </a:xfrm>
        </p:spPr>
        <p:txBody>
          <a:bodyPr/>
          <a:lstStyle/>
          <a:p>
            <a:r>
              <a:rPr kumimoji="1" lang="en-US" altLang="zh-CN" dirty="0"/>
              <a:t>3 Text</a:t>
            </a:r>
            <a:endParaRPr kumimoji="1" lang="en-US" altLang="zh-CN" dirty="0"/>
          </a:p>
        </p:txBody>
      </p:sp>
      <p:sp>
        <p:nvSpPr>
          <p:cNvPr id="3" name="文本占位符 1"/>
          <p:cNvSpPr>
            <a:spLocks noGrp="1"/>
          </p:cNvSpPr>
          <p:nvPr/>
        </p:nvSpPr>
        <p:spPr>
          <a:xfrm>
            <a:off x="5271770" y="182245"/>
            <a:ext cx="2432050" cy="529590"/>
          </a:xfrm>
          <a:prstGeom prst="rect">
            <a:avLst/>
          </a:prstGeom>
          <a:solidFill>
            <a:schemeClr val="tx1">
              <a:lumMod val="75000"/>
              <a:lumOff val="25000"/>
            </a:schemeClr>
          </a:solidFill>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dirty="0"/>
              <a:t>Reading detail</a:t>
            </a:r>
            <a:endParaRPr kumimoji="1" lang="en-US" altLang="zh-CN" dirty="0"/>
          </a:p>
        </p:txBody>
      </p:sp>
      <p:grpSp>
        <p:nvGrpSpPr>
          <p:cNvPr id="18" name="组 18"/>
          <p:cNvGrpSpPr/>
          <p:nvPr/>
        </p:nvGrpSpPr>
        <p:grpSpPr>
          <a:xfrm>
            <a:off x="1228090" y="979805"/>
            <a:ext cx="10785475" cy="5726430"/>
            <a:chOff x="1552348" y="1268361"/>
            <a:chExt cx="4804207" cy="2208093"/>
          </a:xfrm>
        </p:grpSpPr>
        <p:sp>
          <p:nvSpPr>
            <p:cNvPr id="39" name="矩形 38"/>
            <p:cNvSpPr/>
            <p:nvPr/>
          </p:nvSpPr>
          <p:spPr>
            <a:xfrm>
              <a:off x="1552348" y="1268361"/>
              <a:ext cx="4804207" cy="220809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矩形 39"/>
            <p:cNvSpPr/>
            <p:nvPr/>
          </p:nvSpPr>
          <p:spPr>
            <a:xfrm>
              <a:off x="1552348" y="1268361"/>
              <a:ext cx="815649" cy="22080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文本框 8"/>
            <p:cNvSpPr txBox="1"/>
            <p:nvPr/>
          </p:nvSpPr>
          <p:spPr>
            <a:xfrm>
              <a:off x="2487450" y="1501951"/>
              <a:ext cx="3659796" cy="40498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Q: Is it important to conserve energy? Why do you think so?</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2784587" y="1320965"/>
              <a:ext cx="2236510" cy="220124"/>
            </a:xfrm>
            <a:prstGeom prst="rect">
              <a:avLst/>
            </a:prstGeom>
          </p:spPr>
          <p:txBody>
            <a:bodyPr wrap="square">
              <a:spAutoFit/>
            </a:bodyPr>
            <a:lstStyle/>
            <a:p>
              <a:pPr algn="ctr" defTabSz="609600">
                <a:lnSpc>
                  <a:spcPct val="130000"/>
                </a:lnSpc>
              </a:pPr>
              <a:r>
                <a:rPr lang="en-US" altLang="zh-CN" sz="2400" b="1" dirty="0">
                  <a:solidFill>
                    <a:schemeClr val="accent3"/>
                  </a:solidFill>
                  <a:ea typeface="微软雅黑" panose="020B0503020204020204" pitchFamily="34" charset="-122"/>
                </a:rPr>
                <a:t>Qusetion 3</a:t>
              </a:r>
              <a:endParaRPr lang="en-US" altLang="zh-CN" sz="2400" b="1" dirty="0">
                <a:solidFill>
                  <a:schemeClr val="accent3"/>
                </a:solidFill>
                <a:ea typeface="微软雅黑" panose="020B0503020204020204" pitchFamily="34" charset="-122"/>
              </a:endParaRPr>
            </a:p>
          </p:txBody>
        </p:sp>
        <p:sp>
          <p:nvSpPr>
            <p:cNvPr id="43" name="椭圆 42"/>
            <p:cNvSpPr/>
            <p:nvPr/>
          </p:nvSpPr>
          <p:spPr>
            <a:xfrm>
              <a:off x="1814052" y="2224923"/>
              <a:ext cx="294968" cy="294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4" name="矩形 43"/>
          <p:cNvSpPr/>
          <p:nvPr/>
        </p:nvSpPr>
        <p:spPr>
          <a:xfrm>
            <a:off x="3327400" y="2763520"/>
            <a:ext cx="8406765" cy="38271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pPr>
            <a:r>
              <a:rPr lang="zh-CN" altLang="en-US" sz="2000" dirty="0">
                <a:latin typeface="微软雅黑" panose="020B0503020204020204" pitchFamily="34" charset="-122"/>
                <a:ea typeface="微软雅黑" panose="020B0503020204020204" pitchFamily="34" charset="-122"/>
              </a:rPr>
              <a:t>A: Yes, it's definitely important to conserve energy. There are several reasons. First, it reduces our consumption of fossil fuels which have fixed quantity of availability and are rapidly diminishing. Second, it saves us money because we don't have to build more power plants. Third, it reduces carbon emission, which will contribute greatly to the improvement of our air quality and natural environment.</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7884" y="182033"/>
            <a:ext cx="1834806" cy="529569"/>
          </a:xfrm>
        </p:spPr>
        <p:txBody>
          <a:bodyPr/>
          <a:lstStyle/>
          <a:p>
            <a:r>
              <a:rPr kumimoji="1" lang="en-US" altLang="zh-CN" dirty="0"/>
              <a:t>3 Text</a:t>
            </a:r>
            <a:endParaRPr kumimoji="1" lang="en-US" altLang="zh-CN" dirty="0"/>
          </a:p>
        </p:txBody>
      </p:sp>
      <p:grpSp>
        <p:nvGrpSpPr>
          <p:cNvPr id="19" name="组 18"/>
          <p:cNvGrpSpPr/>
          <p:nvPr/>
        </p:nvGrpSpPr>
        <p:grpSpPr>
          <a:xfrm>
            <a:off x="1228090" y="812063"/>
            <a:ext cx="10785475" cy="5792572"/>
            <a:chOff x="1552348" y="1242857"/>
            <a:chExt cx="4804207" cy="2233597"/>
          </a:xfrm>
        </p:grpSpPr>
        <p:sp>
          <p:nvSpPr>
            <p:cNvPr id="20" name="矩形 19"/>
            <p:cNvSpPr/>
            <p:nvPr/>
          </p:nvSpPr>
          <p:spPr>
            <a:xfrm>
              <a:off x="1552348" y="1268361"/>
              <a:ext cx="4804207" cy="220809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0"/>
            <p:cNvSpPr/>
            <p:nvPr/>
          </p:nvSpPr>
          <p:spPr>
            <a:xfrm>
              <a:off x="1552348" y="1268361"/>
              <a:ext cx="815649" cy="2208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8"/>
            <p:cNvSpPr txBox="1"/>
            <p:nvPr/>
          </p:nvSpPr>
          <p:spPr>
            <a:xfrm>
              <a:off x="2487450" y="1374626"/>
              <a:ext cx="3659796" cy="343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Q: What are the problems of nuclear power according to Paragraph2?</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2776950" y="1242857"/>
              <a:ext cx="2236510" cy="220124"/>
            </a:xfrm>
            <a:prstGeom prst="rect">
              <a:avLst/>
            </a:prstGeom>
          </p:spPr>
          <p:txBody>
            <a:bodyPr wrap="square">
              <a:spAutoFit/>
            </a:bodyPr>
            <a:lstStyle/>
            <a:p>
              <a:pPr algn="ctr" defTabSz="609600">
                <a:lnSpc>
                  <a:spcPct val="130000"/>
                </a:lnSpc>
              </a:pPr>
              <a:r>
                <a:rPr lang="en-US" altLang="zh-CN" sz="2400" b="1" dirty="0">
                  <a:solidFill>
                    <a:schemeClr val="accent1"/>
                  </a:solidFill>
                  <a:ea typeface="微软雅黑" panose="020B0503020204020204" pitchFamily="34" charset="-122"/>
                </a:rPr>
                <a:t>Qusetion 4 &amp; 5</a:t>
              </a:r>
              <a:endParaRPr lang="en-US" altLang="zh-CN" sz="2400" b="1" dirty="0">
                <a:solidFill>
                  <a:schemeClr val="accent1"/>
                </a:solidFill>
                <a:ea typeface="微软雅黑" panose="020B0503020204020204" pitchFamily="34" charset="-122"/>
              </a:endParaRPr>
            </a:p>
          </p:txBody>
        </p:sp>
        <p:sp>
          <p:nvSpPr>
            <p:cNvPr id="24" name="椭圆 23"/>
            <p:cNvSpPr/>
            <p:nvPr/>
          </p:nvSpPr>
          <p:spPr>
            <a:xfrm>
              <a:off x="1814052" y="2224923"/>
              <a:ext cx="294968" cy="294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 name="文本占位符 1"/>
          <p:cNvSpPr>
            <a:spLocks noGrp="1"/>
          </p:cNvSpPr>
          <p:nvPr/>
        </p:nvSpPr>
        <p:spPr>
          <a:xfrm>
            <a:off x="5271770" y="182245"/>
            <a:ext cx="2432050" cy="529590"/>
          </a:xfrm>
          <a:prstGeom prst="rect">
            <a:avLst/>
          </a:prstGeom>
          <a:solidFill>
            <a:schemeClr val="tx1">
              <a:lumMod val="75000"/>
              <a:lumOff val="25000"/>
            </a:schemeClr>
          </a:solidFill>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dirty="0"/>
              <a:t>Reading detail</a:t>
            </a:r>
            <a:endParaRPr kumimoji="1" lang="en-US" altLang="zh-CN" dirty="0"/>
          </a:p>
        </p:txBody>
      </p:sp>
      <p:sp>
        <p:nvSpPr>
          <p:cNvPr id="4" name="矩形 3"/>
          <p:cNvSpPr/>
          <p:nvPr/>
        </p:nvSpPr>
        <p:spPr>
          <a:xfrm>
            <a:off x="3327400" y="2045335"/>
            <a:ext cx="8406765" cy="14878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pPr>
            <a:r>
              <a:rPr lang="zh-CN" altLang="en-US" dirty="0">
                <a:latin typeface="微软雅黑" panose="020B0503020204020204" pitchFamily="34" charset="-122"/>
                <a:ea typeface="微软雅黑" panose="020B0503020204020204" pitchFamily="34" charset="-122"/>
              </a:rPr>
              <a:t>A: (1) Nuclear power is not really cheap when all costs are considered;</a:t>
            </a:r>
            <a:endParaRPr lang="zh-CN" altLang="en-US" dirty="0">
              <a:latin typeface="微软雅黑" panose="020B0503020204020204" pitchFamily="34" charset="-122"/>
              <a:ea typeface="微软雅黑" panose="020B0503020204020204" pitchFamily="34" charset="-122"/>
            </a:endParaRPr>
          </a:p>
          <a:p>
            <a:pPr algn="l">
              <a:lnSpc>
                <a:spcPct val="130000"/>
              </a:lnSpc>
            </a:pPr>
            <a:r>
              <a:rPr lang="zh-CN" altLang="en-US" dirty="0">
                <a:latin typeface="微软雅黑" panose="020B0503020204020204" pitchFamily="34" charset="-122"/>
                <a:ea typeface="微软雅黑" panose="020B0503020204020204" pitchFamily="34" charset="-122"/>
              </a:rPr>
              <a:t>(2) Disastrous nuclear accidents could happen; </a:t>
            </a:r>
            <a:endParaRPr lang="zh-CN" altLang="en-US" dirty="0">
              <a:latin typeface="微软雅黑" panose="020B0503020204020204" pitchFamily="34" charset="-122"/>
              <a:ea typeface="微软雅黑" panose="020B0503020204020204" pitchFamily="34" charset="-122"/>
            </a:endParaRPr>
          </a:p>
          <a:p>
            <a:pPr algn="l">
              <a:lnSpc>
                <a:spcPct val="130000"/>
              </a:lnSpc>
            </a:pPr>
            <a:r>
              <a:rPr lang="zh-CN" altLang="en-US" dirty="0">
                <a:latin typeface="微软雅黑" panose="020B0503020204020204" pitchFamily="34" charset="-122"/>
                <a:ea typeface="微软雅黑" panose="020B0503020204020204" pitchFamily="34" charset="-122"/>
              </a:rPr>
              <a:t>3) Nuclear waste can be used improperly to cause damage.</a:t>
            </a:r>
            <a:endParaRPr lang="zh-CN" altLang="en-US" dirty="0">
              <a:latin typeface="微软雅黑" panose="020B0503020204020204" pitchFamily="34" charset="-122"/>
              <a:ea typeface="微软雅黑" panose="020B0503020204020204" pitchFamily="34" charset="-122"/>
            </a:endParaRPr>
          </a:p>
        </p:txBody>
      </p:sp>
      <p:sp>
        <p:nvSpPr>
          <p:cNvPr id="5" name="文本框 8"/>
          <p:cNvSpPr txBox="1"/>
          <p:nvPr/>
        </p:nvSpPr>
        <p:spPr>
          <a:xfrm>
            <a:off x="3327400" y="3456938"/>
            <a:ext cx="8216265" cy="1291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Q: What point does the author want to illustrate by telling us the advantages and disadvantages of different renewable energy sources?</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3327400" y="4748530"/>
            <a:ext cx="8406765" cy="14878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pPr>
            <a:r>
              <a:rPr lang="zh-CN" altLang="en-US" dirty="0">
                <a:latin typeface="微软雅黑" panose="020B0503020204020204" pitchFamily="34" charset="-122"/>
                <a:ea typeface="微软雅黑" panose="020B0503020204020204" pitchFamily="34" charset="-122"/>
              </a:rPr>
              <a:t>A: The point the author wants to illustrate is: Although renewable energy sources are promising, there are still various problems with these "new energy" technologies. The greatest problem is to find ways to use these technologies more efficiently and at lower costs.</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7884" y="182033"/>
            <a:ext cx="1834806" cy="529569"/>
          </a:xfrm>
        </p:spPr>
        <p:txBody>
          <a:bodyPr/>
          <a:lstStyle/>
          <a:p>
            <a:r>
              <a:rPr kumimoji="1" lang="en-US" altLang="zh-CN" dirty="0"/>
              <a:t>3 Text</a:t>
            </a:r>
            <a:endParaRPr kumimoji="1" lang="en-US" altLang="zh-CN" dirty="0"/>
          </a:p>
        </p:txBody>
      </p:sp>
      <p:sp>
        <p:nvSpPr>
          <p:cNvPr id="3" name="文本占位符 1"/>
          <p:cNvSpPr>
            <a:spLocks noGrp="1"/>
          </p:cNvSpPr>
          <p:nvPr/>
        </p:nvSpPr>
        <p:spPr>
          <a:xfrm>
            <a:off x="5271770" y="182245"/>
            <a:ext cx="2432050" cy="529590"/>
          </a:xfrm>
          <a:prstGeom prst="rect">
            <a:avLst/>
          </a:prstGeom>
          <a:solidFill>
            <a:schemeClr val="tx1">
              <a:lumMod val="75000"/>
              <a:lumOff val="25000"/>
            </a:schemeClr>
          </a:solidFill>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dirty="0"/>
              <a:t>Reading detail</a:t>
            </a:r>
            <a:endParaRPr kumimoji="1" lang="en-US" altLang="zh-CN" dirty="0"/>
          </a:p>
        </p:txBody>
      </p:sp>
      <p:grpSp>
        <p:nvGrpSpPr>
          <p:cNvPr id="5" name="组 18"/>
          <p:cNvGrpSpPr/>
          <p:nvPr/>
        </p:nvGrpSpPr>
        <p:grpSpPr>
          <a:xfrm>
            <a:off x="1228090" y="864235"/>
            <a:ext cx="10785475" cy="5726430"/>
            <a:chOff x="1552348" y="1268361"/>
            <a:chExt cx="4804207" cy="2208093"/>
          </a:xfrm>
        </p:grpSpPr>
        <p:sp>
          <p:nvSpPr>
            <p:cNvPr id="6" name="矩形 5"/>
            <p:cNvSpPr/>
            <p:nvPr/>
          </p:nvSpPr>
          <p:spPr>
            <a:xfrm>
              <a:off x="1552348" y="1268361"/>
              <a:ext cx="4804207" cy="220809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1552348" y="1268361"/>
              <a:ext cx="815649" cy="22080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8"/>
            <p:cNvSpPr txBox="1"/>
            <p:nvPr/>
          </p:nvSpPr>
          <p:spPr>
            <a:xfrm>
              <a:off x="2487450" y="1501951"/>
              <a:ext cx="3659796" cy="343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Q: According to the author, what is the best solution to the world's energy problem?</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2784587" y="1320965"/>
              <a:ext cx="2236510" cy="220124"/>
            </a:xfrm>
            <a:prstGeom prst="rect">
              <a:avLst/>
            </a:prstGeom>
          </p:spPr>
          <p:txBody>
            <a:bodyPr wrap="square">
              <a:spAutoFit/>
            </a:bodyPr>
            <a:lstStyle/>
            <a:p>
              <a:pPr algn="ctr" defTabSz="609600">
                <a:lnSpc>
                  <a:spcPct val="130000"/>
                </a:lnSpc>
              </a:pPr>
              <a:r>
                <a:rPr lang="en-US" altLang="zh-CN" sz="2400" b="1" dirty="0">
                  <a:solidFill>
                    <a:srgbClr val="FF0000"/>
                  </a:solidFill>
                  <a:ea typeface="微软雅黑" panose="020B0503020204020204" pitchFamily="34" charset="-122"/>
                </a:rPr>
                <a:t>Qusetion 6</a:t>
              </a:r>
              <a:endParaRPr lang="en-US" altLang="zh-CN" sz="2400" b="1" dirty="0">
                <a:solidFill>
                  <a:srgbClr val="FF0000"/>
                </a:solidFill>
                <a:ea typeface="微软雅黑" panose="020B0503020204020204" pitchFamily="34" charset="-122"/>
              </a:endParaRPr>
            </a:p>
          </p:txBody>
        </p:sp>
        <p:sp>
          <p:nvSpPr>
            <p:cNvPr id="10" name="椭圆 9"/>
            <p:cNvSpPr/>
            <p:nvPr/>
          </p:nvSpPr>
          <p:spPr>
            <a:xfrm>
              <a:off x="1814052" y="2224923"/>
              <a:ext cx="294968" cy="294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1" name="矩形 10"/>
          <p:cNvSpPr/>
          <p:nvPr/>
        </p:nvSpPr>
        <p:spPr>
          <a:xfrm>
            <a:off x="3327400" y="2994025"/>
            <a:ext cx="8382000" cy="29794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pPr>
            <a:r>
              <a:rPr lang="zh-CN" altLang="en-US" sz="2400" dirty="0">
                <a:latin typeface="微软雅黑" panose="020B0503020204020204" pitchFamily="34" charset="-122"/>
                <a:ea typeface="微软雅黑" panose="020B0503020204020204" pitchFamily="34" charset="-122"/>
              </a:rPr>
              <a:t>A: According to the author, the best solution to the world's energy problem must come from various energy technologies that are non-damaging to the environment, rather than from any single technology.</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7884" y="182033"/>
            <a:ext cx="1834806" cy="529569"/>
          </a:xfrm>
        </p:spPr>
        <p:txBody>
          <a:bodyPr/>
          <a:lstStyle/>
          <a:p>
            <a:r>
              <a:rPr kumimoji="1" lang="en-US" altLang="zh-CN" dirty="0"/>
              <a:t>3 Text</a:t>
            </a:r>
            <a:endParaRPr kumimoji="1" lang="en-US" altLang="zh-CN" dirty="0"/>
          </a:p>
        </p:txBody>
      </p:sp>
      <p:sp>
        <p:nvSpPr>
          <p:cNvPr id="46" name="圆角矩形 45"/>
          <p:cNvSpPr/>
          <p:nvPr/>
        </p:nvSpPr>
        <p:spPr>
          <a:xfrm>
            <a:off x="1348740" y="986790"/>
            <a:ext cx="4905375" cy="4741545"/>
          </a:xfrm>
          <a:prstGeom prst="roundRect">
            <a:avLst>
              <a:gd name="adj" fmla="val 56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zh-CN" altLang="en-US"/>
              <a:t> </a:t>
            </a:r>
            <a:r>
              <a:rPr kumimoji="1" lang="zh-CN" altLang="en-US" sz="2800" b="1">
                <a:latin typeface="Times New Roman" panose="02020603050405020304" charset="0"/>
                <a:cs typeface="Times New Roman" panose="02020603050405020304" charset="0"/>
              </a:rPr>
              <a:t>At some indefinite time in the near future, the last drop of oil, lump of coal or wisp of natural gas will be collected from the earth. The eventual depletion of fossil fuels that hitherto proved so reliable has left us with no choice but to prepare for a new age of energy synthesis. (para 3)</a:t>
            </a:r>
            <a:endParaRPr kumimoji="1" lang="zh-CN" altLang="en-US" sz="2800" b="1">
              <a:latin typeface="Times New Roman" panose="02020603050405020304" charset="0"/>
              <a:cs typeface="Times New Roman" panose="02020603050405020304" charset="0"/>
            </a:endParaRPr>
          </a:p>
        </p:txBody>
      </p:sp>
      <p:sp>
        <p:nvSpPr>
          <p:cNvPr id="47" name="圆角矩形 46"/>
          <p:cNvSpPr/>
          <p:nvPr/>
        </p:nvSpPr>
        <p:spPr>
          <a:xfrm>
            <a:off x="6789420" y="986790"/>
            <a:ext cx="4866640" cy="4741545"/>
          </a:xfrm>
          <a:prstGeom prst="roundRect">
            <a:avLst>
              <a:gd name="adj" fmla="val 56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zh-CN" altLang="en-US" sz="28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在不久的将来的某个时候，地球上最后一滴石油、最后一块煤或最后一缕天然气将被开采。迄今为止一直被证明是稳定可靠的矿物燃料终将消失，这让我们别无选择，只能作好准备，迎接新的能源综合利用时代的到来。</a:t>
            </a:r>
            <a:endParaRPr kumimoji="1" lang="zh-CN" altLang="en-US" sz="28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p:txBody>
      </p:sp>
      <p:sp>
        <p:nvSpPr>
          <p:cNvPr id="3" name="文本占位符 1"/>
          <p:cNvSpPr>
            <a:spLocks noGrp="1"/>
          </p:cNvSpPr>
          <p:nvPr/>
        </p:nvSpPr>
        <p:spPr>
          <a:xfrm>
            <a:off x="5584190" y="258445"/>
            <a:ext cx="1944370" cy="529590"/>
          </a:xfrm>
          <a:prstGeom prst="rect">
            <a:avLst/>
          </a:prstGeom>
          <a:solidFill>
            <a:schemeClr val="tx1">
              <a:lumMod val="75000"/>
              <a:lumOff val="25000"/>
            </a:schemeClr>
          </a:solidFill>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dirty="0"/>
              <a:t>Translation</a:t>
            </a:r>
            <a:endParaRPr kumimoji="1" lang="en-US" altLang="zh-CN" dirty="0"/>
          </a:p>
        </p:txBody>
      </p:sp>
      <p:pic>
        <p:nvPicPr>
          <p:cNvPr id="4" name="图片 3" descr="C:/Users/DELL/AppData/Local/Temp/kaimatting/20201216141557/output_aiMatting_20201216141610.pngoutput_aiMatting_20201216141610"/>
          <p:cNvPicPr>
            <a:picLocks noChangeAspect="1"/>
          </p:cNvPicPr>
          <p:nvPr/>
        </p:nvPicPr>
        <p:blipFill>
          <a:blip r:embed="rId1"/>
          <a:stretch>
            <a:fillRect/>
          </a:stretch>
        </p:blipFill>
        <p:spPr>
          <a:xfrm>
            <a:off x="10584180" y="5728335"/>
            <a:ext cx="1393190" cy="1087755"/>
          </a:xfrm>
          <a:prstGeom prst="rect">
            <a:avLst/>
          </a:prstGeom>
        </p:spPr>
      </p:pic>
      <p:pic>
        <p:nvPicPr>
          <p:cNvPr id="5" name="图片 4" descr="C:/Users/DELL/AppData/Local/Temp/kaimatting/20201216141910/output_aiMatting_20201216141926.pngoutput_aiMatting_20201216141926"/>
          <p:cNvPicPr>
            <a:picLocks noChangeAspect="1"/>
          </p:cNvPicPr>
          <p:nvPr/>
        </p:nvPicPr>
        <p:blipFill>
          <a:blip r:embed="rId2"/>
          <a:srcRect l="65393" b="69000"/>
          <a:stretch>
            <a:fillRect/>
          </a:stretch>
        </p:blipFill>
        <p:spPr>
          <a:xfrm>
            <a:off x="10776585" y="-86995"/>
            <a:ext cx="1200785" cy="1220470"/>
          </a:xfrm>
          <a:prstGeom prst="rect">
            <a:avLst/>
          </a:prstGeom>
        </p:spPr>
      </p:pic>
      <p:pic>
        <p:nvPicPr>
          <p:cNvPr id="6" name="图片 5" descr="C:/Users/DELL/AppData/Local/Temp/kaimatting/20201216142047/output_aiMatting_20201216142052.pngoutput_aiMatting_20201216142052"/>
          <p:cNvPicPr>
            <a:picLocks noChangeAspect="1"/>
          </p:cNvPicPr>
          <p:nvPr/>
        </p:nvPicPr>
        <p:blipFill>
          <a:blip r:embed="rId3"/>
          <a:srcRect r="67066" b="67629"/>
          <a:stretch>
            <a:fillRect/>
          </a:stretch>
        </p:blipFill>
        <p:spPr>
          <a:xfrm>
            <a:off x="6045518" y="5804535"/>
            <a:ext cx="1253490" cy="1274445"/>
          </a:xfrm>
          <a:prstGeom prst="rect">
            <a:avLst/>
          </a:prstGeom>
        </p:spPr>
      </p:pic>
      <p:pic>
        <p:nvPicPr>
          <p:cNvPr id="7" name="图片 6" descr="C:/Users/DELL/AppData/Local/Temp/kaimatting/20201216142152/output_aiMatting_20201216142158.pngoutput_aiMatting_20201216142158"/>
          <p:cNvPicPr>
            <a:picLocks noChangeAspect="1"/>
          </p:cNvPicPr>
          <p:nvPr/>
        </p:nvPicPr>
        <p:blipFill>
          <a:blip r:embed="rId4"/>
          <a:srcRect t="33129" r="69574" b="32581"/>
          <a:stretch>
            <a:fillRect/>
          </a:stretch>
        </p:blipFill>
        <p:spPr>
          <a:xfrm>
            <a:off x="418465" y="5660390"/>
            <a:ext cx="1178560" cy="11976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linds(horizontal)">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animBg="1"/>
      <p:bldP spid="4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7884" y="182033"/>
            <a:ext cx="1834806" cy="529569"/>
          </a:xfrm>
        </p:spPr>
        <p:txBody>
          <a:bodyPr/>
          <a:lstStyle/>
          <a:p>
            <a:r>
              <a:rPr kumimoji="1" lang="en-US" altLang="zh-CN" dirty="0"/>
              <a:t>3 Text</a:t>
            </a:r>
            <a:endParaRPr kumimoji="1" lang="en-US" altLang="zh-CN" dirty="0"/>
          </a:p>
        </p:txBody>
      </p:sp>
      <p:sp>
        <p:nvSpPr>
          <p:cNvPr id="46" name="圆角矩形 45"/>
          <p:cNvSpPr/>
          <p:nvPr/>
        </p:nvSpPr>
        <p:spPr>
          <a:xfrm>
            <a:off x="1348740" y="986790"/>
            <a:ext cx="4905375" cy="4741545"/>
          </a:xfrm>
          <a:prstGeom prst="roundRect">
            <a:avLst>
              <a:gd name="adj" fmla="val 56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zh-CN" altLang="en-US"/>
              <a:t> </a:t>
            </a:r>
            <a:r>
              <a:rPr kumimoji="1" lang="zh-CN" altLang="en-US" sz="2800" b="1">
                <a:latin typeface="Times New Roman" panose="02020603050405020304" charset="0"/>
                <a:cs typeface="Times New Roman" panose="02020603050405020304" charset="0"/>
              </a:rPr>
              <a:t>The solar apparatus itself is ready for many new business and consumer applications, but it is way too expensive to replace the old combustion machinery of gears and motors with new electronic technology of semiconductors and transistors on a global or even a national scale. (para 5)</a:t>
            </a:r>
            <a:endParaRPr kumimoji="1" lang="zh-CN" altLang="en-US" sz="2800" b="1">
              <a:latin typeface="Times New Roman" panose="02020603050405020304" charset="0"/>
              <a:cs typeface="Times New Roman" panose="02020603050405020304" charset="0"/>
            </a:endParaRPr>
          </a:p>
        </p:txBody>
      </p:sp>
      <p:sp>
        <p:nvSpPr>
          <p:cNvPr id="47" name="圆角矩形 46"/>
          <p:cNvSpPr/>
          <p:nvPr/>
        </p:nvSpPr>
        <p:spPr>
          <a:xfrm>
            <a:off x="6789420" y="986790"/>
            <a:ext cx="4866640" cy="4741545"/>
          </a:xfrm>
          <a:prstGeom prst="roundRect">
            <a:avLst>
              <a:gd name="adj" fmla="val 56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l"/>
            <a:r>
              <a:rPr kumimoji="1" lang="zh-CN" altLang="en-US" sz="28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太阳能设备本身已是技术成熟，可以使商业和消费者进行许多新型应用，但是，在全球或者即便是在全国范围内，用新型的半导体和晶体管电子技术取代老式的用齿轮和发动机驱动的燃烧设备，其成本实在太高。</a:t>
            </a:r>
            <a:endParaRPr kumimoji="1" lang="zh-CN" altLang="en-US" sz="28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p:txBody>
      </p:sp>
      <p:sp>
        <p:nvSpPr>
          <p:cNvPr id="3" name="文本占位符 1"/>
          <p:cNvSpPr>
            <a:spLocks noGrp="1"/>
          </p:cNvSpPr>
          <p:nvPr/>
        </p:nvSpPr>
        <p:spPr>
          <a:xfrm>
            <a:off x="5584190" y="258445"/>
            <a:ext cx="1944370" cy="529590"/>
          </a:xfrm>
          <a:prstGeom prst="rect">
            <a:avLst/>
          </a:prstGeom>
          <a:solidFill>
            <a:schemeClr val="tx1">
              <a:lumMod val="75000"/>
              <a:lumOff val="25000"/>
            </a:schemeClr>
          </a:solidFill>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dirty="0"/>
              <a:t>Translation</a:t>
            </a:r>
            <a:endParaRPr kumimoji="1" lang="en-US" altLang="zh-CN" dirty="0"/>
          </a:p>
        </p:txBody>
      </p:sp>
      <p:pic>
        <p:nvPicPr>
          <p:cNvPr id="4" name="图片 3" descr="C:/Users/DELL/AppData/Local/Temp/kaimatting/20201216160926/output_aiMatting_20201216160930.pngoutput_aiMatting_20201216160930"/>
          <p:cNvPicPr>
            <a:picLocks noChangeAspect="1"/>
          </p:cNvPicPr>
          <p:nvPr/>
        </p:nvPicPr>
        <p:blipFill>
          <a:blip r:embed="rId1"/>
          <a:srcRect l="30885" t="30129" r="27279" b="32597"/>
          <a:stretch>
            <a:fillRect/>
          </a:stretch>
        </p:blipFill>
        <p:spPr>
          <a:xfrm>
            <a:off x="496253" y="5390515"/>
            <a:ext cx="1443355" cy="1467485"/>
          </a:xfrm>
          <a:prstGeom prst="rect">
            <a:avLst/>
          </a:prstGeom>
        </p:spPr>
      </p:pic>
      <p:pic>
        <p:nvPicPr>
          <p:cNvPr id="5" name="图片 4" descr="C:/Users/DELL/AppData/Local/Temp/kaimatting/20201216161012/output_aiMatting_20201216161017.pngoutput_aiMatting_20201216161017"/>
          <p:cNvPicPr>
            <a:picLocks noChangeAspect="1"/>
          </p:cNvPicPr>
          <p:nvPr/>
        </p:nvPicPr>
        <p:blipFill>
          <a:blip r:embed="rId2"/>
          <a:srcRect l="65951" t="26290" b="31774"/>
          <a:stretch>
            <a:fillRect/>
          </a:stretch>
        </p:blipFill>
        <p:spPr>
          <a:xfrm>
            <a:off x="10411460" y="-176530"/>
            <a:ext cx="1671955" cy="1699260"/>
          </a:xfrm>
          <a:prstGeom prst="rect">
            <a:avLst/>
          </a:prstGeom>
        </p:spPr>
      </p:pic>
      <p:pic>
        <p:nvPicPr>
          <p:cNvPr id="6" name="图片 5" descr="C:/Users/DELL/AppData/Local/Temp/kaimatting/20201216161103/output_aiMatting_20201216161128.pngoutput_aiMatting_20201216161128"/>
          <p:cNvPicPr>
            <a:picLocks noChangeAspect="1"/>
          </p:cNvPicPr>
          <p:nvPr/>
        </p:nvPicPr>
        <p:blipFill>
          <a:blip r:embed="rId3"/>
          <a:stretch>
            <a:fillRect/>
          </a:stretch>
        </p:blipFill>
        <p:spPr>
          <a:xfrm>
            <a:off x="10239375" y="5165090"/>
            <a:ext cx="1651000" cy="1606550"/>
          </a:xfrm>
          <a:prstGeom prst="rect">
            <a:avLst/>
          </a:prstGeom>
        </p:spPr>
      </p:pic>
      <p:pic>
        <p:nvPicPr>
          <p:cNvPr id="7" name="图片 6" descr="C:/Users/DELL/AppData/Local/Temp/kaimatting/20201216161248/output_aiMatting_20201216161251.pngoutput_aiMatting_20201216161251"/>
          <p:cNvPicPr>
            <a:picLocks noChangeAspect="1"/>
          </p:cNvPicPr>
          <p:nvPr/>
        </p:nvPicPr>
        <p:blipFill>
          <a:blip r:embed="rId4"/>
          <a:srcRect l="30049" r="29492" b="69000"/>
          <a:stretch>
            <a:fillRect/>
          </a:stretch>
        </p:blipFill>
        <p:spPr>
          <a:xfrm>
            <a:off x="5815965" y="5540375"/>
            <a:ext cx="1481455" cy="1505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linds(horizontal)">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animBg="1"/>
      <p:bldP spid="4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7884" y="182033"/>
            <a:ext cx="1834806" cy="529569"/>
          </a:xfrm>
        </p:spPr>
        <p:txBody>
          <a:bodyPr/>
          <a:lstStyle/>
          <a:p>
            <a:r>
              <a:rPr kumimoji="1" lang="en-US" altLang="zh-CN" dirty="0"/>
              <a:t>3 Text</a:t>
            </a:r>
            <a:endParaRPr kumimoji="1" lang="en-US" altLang="zh-CN" dirty="0"/>
          </a:p>
        </p:txBody>
      </p:sp>
      <p:sp>
        <p:nvSpPr>
          <p:cNvPr id="46" name="圆角矩形 45"/>
          <p:cNvSpPr/>
          <p:nvPr/>
        </p:nvSpPr>
        <p:spPr>
          <a:xfrm>
            <a:off x="1348740" y="986790"/>
            <a:ext cx="4905375" cy="4741545"/>
          </a:xfrm>
          <a:prstGeom prst="roundRect">
            <a:avLst>
              <a:gd name="adj" fmla="val 563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zh-CN" altLang="en-US"/>
              <a:t> </a:t>
            </a:r>
            <a:r>
              <a:rPr kumimoji="1" lang="zh-CN" altLang="en-US" sz="2800" b="1">
                <a:latin typeface="Times New Roman" panose="02020603050405020304" charset="0"/>
                <a:cs typeface="Times New Roman" panose="02020603050405020304" charset="0"/>
              </a:rPr>
              <a:t>Organic waste in the form of dead trees, leaves, animal corpses and food processing waste exists in abundance and can be used to produce energy. (para 8)</a:t>
            </a:r>
            <a:endParaRPr kumimoji="1" lang="zh-CN" altLang="en-US" sz="2800" b="1">
              <a:latin typeface="Times New Roman" panose="02020603050405020304" charset="0"/>
              <a:cs typeface="Times New Roman" panose="02020603050405020304" charset="0"/>
            </a:endParaRPr>
          </a:p>
        </p:txBody>
      </p:sp>
      <p:sp>
        <p:nvSpPr>
          <p:cNvPr id="47" name="圆角矩形 46"/>
          <p:cNvSpPr/>
          <p:nvPr/>
        </p:nvSpPr>
        <p:spPr>
          <a:xfrm>
            <a:off x="6789420" y="1007110"/>
            <a:ext cx="4866640" cy="4741545"/>
          </a:xfrm>
          <a:prstGeom prst="roundRect">
            <a:avLst>
              <a:gd name="adj" fmla="val 56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l"/>
            <a:r>
              <a:rPr kumimoji="1" lang="zh-CN" altLang="en-US" sz="28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以死树、枯叶、动物尸体以及食品加工废料的形式存在的有机废物十分充足，可以被用来制造能源。</a:t>
            </a:r>
            <a:endParaRPr kumimoji="1" lang="zh-CN" altLang="en-US" sz="28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p:txBody>
      </p:sp>
      <p:sp>
        <p:nvSpPr>
          <p:cNvPr id="3" name="文本占位符 1"/>
          <p:cNvSpPr>
            <a:spLocks noGrp="1"/>
          </p:cNvSpPr>
          <p:nvPr/>
        </p:nvSpPr>
        <p:spPr>
          <a:xfrm>
            <a:off x="5584190" y="258445"/>
            <a:ext cx="1944370" cy="529590"/>
          </a:xfrm>
          <a:prstGeom prst="rect">
            <a:avLst/>
          </a:prstGeom>
          <a:solidFill>
            <a:schemeClr val="tx1">
              <a:lumMod val="75000"/>
              <a:lumOff val="25000"/>
            </a:schemeClr>
          </a:solidFill>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dirty="0"/>
              <a:t>Translation</a:t>
            </a:r>
            <a:endParaRPr kumimoji="1" lang="en-US" altLang="zh-CN" dirty="0"/>
          </a:p>
        </p:txBody>
      </p:sp>
      <p:pic>
        <p:nvPicPr>
          <p:cNvPr id="4" name="图片 3" descr="C:/Users/DELL/AppData/Local/Temp/kaimatting/20201216161331/output_aiMatting_20201216161334.pngoutput_aiMatting_20201216161334"/>
          <p:cNvPicPr>
            <a:picLocks noChangeAspect="1"/>
          </p:cNvPicPr>
          <p:nvPr/>
        </p:nvPicPr>
        <p:blipFill>
          <a:blip r:embed="rId1"/>
          <a:stretch>
            <a:fillRect/>
          </a:stretch>
        </p:blipFill>
        <p:spPr>
          <a:xfrm>
            <a:off x="10003155" y="-45720"/>
            <a:ext cx="1921510" cy="1137920"/>
          </a:xfrm>
          <a:prstGeom prst="rect">
            <a:avLst/>
          </a:prstGeom>
        </p:spPr>
      </p:pic>
      <p:pic>
        <p:nvPicPr>
          <p:cNvPr id="5" name="图片 4" descr="C:/Users/DELL/AppData/Local/Temp/kaimatting/20201216161419/output_aiMatting_20201216161423.pngoutput_aiMatting_20201216161423"/>
          <p:cNvPicPr>
            <a:picLocks noChangeAspect="1"/>
          </p:cNvPicPr>
          <p:nvPr/>
        </p:nvPicPr>
        <p:blipFill>
          <a:blip r:embed="rId2"/>
          <a:srcRect b="3432"/>
          <a:stretch>
            <a:fillRect/>
          </a:stretch>
        </p:blipFill>
        <p:spPr>
          <a:xfrm>
            <a:off x="84455" y="4255770"/>
            <a:ext cx="2347595" cy="2625725"/>
          </a:xfrm>
          <a:prstGeom prst="rect">
            <a:avLst/>
          </a:prstGeom>
        </p:spPr>
      </p:pic>
      <p:pic>
        <p:nvPicPr>
          <p:cNvPr id="6" name="图片 5" descr="C:/Users/DELL/AppData/Local/Temp/kaimatting/20201216161614/output_aiMatting_20201216161617.pngoutput_aiMatting_20201216161617"/>
          <p:cNvPicPr>
            <a:picLocks noChangeAspect="1"/>
          </p:cNvPicPr>
          <p:nvPr/>
        </p:nvPicPr>
        <p:blipFill>
          <a:blip r:embed="rId3"/>
          <a:srcRect r="39388" b="71148"/>
          <a:stretch>
            <a:fillRect/>
          </a:stretch>
        </p:blipFill>
        <p:spPr>
          <a:xfrm>
            <a:off x="9902825" y="5155565"/>
            <a:ext cx="2021840" cy="1565910"/>
          </a:xfrm>
          <a:prstGeom prst="rect">
            <a:avLst/>
          </a:prstGeom>
        </p:spPr>
      </p:pic>
      <p:pic>
        <p:nvPicPr>
          <p:cNvPr id="7" name="图片 6" descr="C:/Users/DELL/AppData/Local/Temp/kaimatting/20201216161725/output_aiMatting_20201216161727.pngoutput_aiMatting_20201216161727"/>
          <p:cNvPicPr>
            <a:picLocks noChangeAspect="1"/>
          </p:cNvPicPr>
          <p:nvPr/>
        </p:nvPicPr>
        <p:blipFill>
          <a:blip r:embed="rId4"/>
          <a:srcRect l="61962" t="73217" b="1774"/>
          <a:stretch>
            <a:fillRect/>
          </a:stretch>
        </p:blipFill>
        <p:spPr>
          <a:xfrm>
            <a:off x="5979795" y="5577840"/>
            <a:ext cx="1153160" cy="11436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linds(horizontal)">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bldLvl="0" animBg="1"/>
      <p:bldP spid="4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dirty="0">
                <a:latin typeface="微软雅黑" panose="020B0503020204020204" pitchFamily="34" charset="-122"/>
                <a:ea typeface="微软雅黑" panose="020B0503020204020204" pitchFamily="34" charset="-122"/>
                <a:cs typeface="微软雅黑" panose="020B0503020204020204" pitchFamily="34" charset="-122"/>
              </a:rPr>
              <a:t>CONTENTS</a:t>
            </a:r>
            <a:endParaRPr kumimoji="1"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占位符 2"/>
          <p:cNvSpPr>
            <a:spLocks noGrp="1"/>
          </p:cNvSpPr>
          <p:nvPr>
            <p:ph type="body" sz="quarter" idx="11"/>
          </p:nvPr>
        </p:nvSpPr>
        <p:spPr/>
        <p:txBody>
          <a:bodyPr/>
          <a:lstStyle/>
          <a:p>
            <a:r>
              <a:rPr kumimoji="1" lang="en-US" altLang="zh-CN" sz="4000" dirty="0">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4000" dirty="0">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sz="4000" dirty="0">
                <a:latin typeface="微软雅黑" panose="020B0503020204020204" pitchFamily="34" charset="-122"/>
                <a:ea typeface="微软雅黑" panose="020B0503020204020204" pitchFamily="34" charset="-122"/>
                <a:cs typeface="微软雅黑" panose="020B0503020204020204" pitchFamily="34" charset="-122"/>
              </a:rPr>
              <a:t>News </a:t>
            </a:r>
            <a:endParaRPr kumimoji="1" lang="en-US" altLang="zh-CN" sz="4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占位符 2"/>
          <p:cNvSpPr>
            <a:spLocks noGrp="1"/>
          </p:cNvSpPr>
          <p:nvPr/>
        </p:nvSpPr>
        <p:spPr>
          <a:xfrm>
            <a:off x="5196840" y="2884805"/>
            <a:ext cx="2498090" cy="624205"/>
          </a:xfrm>
          <a:prstGeom prst="rect">
            <a:avLst/>
          </a:prstGeom>
          <a:solidFill>
            <a:schemeClr val="tx1">
              <a:lumMod val="75000"/>
              <a:lumOff val="25000"/>
            </a:schemeClr>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sz="4000" dirty="0">
                <a:latin typeface="微软雅黑" panose="020B0503020204020204" pitchFamily="34" charset="-122"/>
                <a:ea typeface="微软雅黑" panose="020B0503020204020204" pitchFamily="34" charset="-122"/>
                <a:cs typeface="微软雅黑" panose="020B0503020204020204" pitchFamily="34" charset="-122"/>
              </a:rPr>
              <a:t>2 Lead in </a:t>
            </a:r>
            <a:endParaRPr kumimoji="1" lang="en-US" altLang="zh-CN" sz="4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占位符 2"/>
          <p:cNvSpPr>
            <a:spLocks noGrp="1"/>
          </p:cNvSpPr>
          <p:nvPr/>
        </p:nvSpPr>
        <p:spPr>
          <a:xfrm>
            <a:off x="3138518" y="4304589"/>
            <a:ext cx="2164772" cy="624302"/>
          </a:xfrm>
          <a:prstGeom prst="rect">
            <a:avLst/>
          </a:prstGeom>
          <a:solidFill>
            <a:schemeClr val="tx1">
              <a:lumMod val="75000"/>
              <a:lumOff val="25000"/>
            </a:schemeClr>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sz="4000" dirty="0">
                <a:latin typeface="微软雅黑" panose="020B0503020204020204" pitchFamily="34" charset="-122"/>
                <a:ea typeface="微软雅黑" panose="020B0503020204020204" pitchFamily="34" charset="-122"/>
                <a:cs typeface="微软雅黑" panose="020B0503020204020204" pitchFamily="34" charset="-122"/>
              </a:rPr>
              <a:t>3 Text </a:t>
            </a:r>
            <a:endParaRPr kumimoji="1" lang="en-US" altLang="zh-CN" sz="4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占位符 2"/>
          <p:cNvSpPr>
            <a:spLocks noGrp="1"/>
          </p:cNvSpPr>
          <p:nvPr/>
        </p:nvSpPr>
        <p:spPr>
          <a:xfrm>
            <a:off x="6825615" y="4304665"/>
            <a:ext cx="3683635" cy="624205"/>
          </a:xfrm>
          <a:prstGeom prst="rect">
            <a:avLst/>
          </a:prstGeom>
          <a:solidFill>
            <a:schemeClr val="tx1">
              <a:lumMod val="75000"/>
              <a:lumOff val="25000"/>
            </a:schemeClr>
          </a:solidFill>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sz="4000" dirty="0">
                <a:latin typeface="微软雅黑" panose="020B0503020204020204" pitchFamily="34" charset="-122"/>
                <a:ea typeface="微软雅黑" panose="020B0503020204020204" pitchFamily="34" charset="-122"/>
                <a:cs typeface="微软雅黑" panose="020B0503020204020204" pitchFamily="34" charset="-122"/>
              </a:rPr>
              <a:t>4 Connection </a:t>
            </a:r>
            <a:endParaRPr kumimoji="1" lang="en-US" altLang="zh-CN" sz="4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7884" y="182033"/>
            <a:ext cx="1834806" cy="529569"/>
          </a:xfrm>
        </p:spPr>
        <p:txBody>
          <a:bodyPr/>
          <a:lstStyle/>
          <a:p>
            <a:r>
              <a:rPr kumimoji="1" lang="en-US" altLang="zh-CN" dirty="0"/>
              <a:t>3 Text</a:t>
            </a:r>
            <a:endParaRPr kumimoji="1" lang="en-US" altLang="zh-CN" dirty="0"/>
          </a:p>
        </p:txBody>
      </p:sp>
      <p:grpSp>
        <p:nvGrpSpPr>
          <p:cNvPr id="7" name="组 6"/>
          <p:cNvGrpSpPr/>
          <p:nvPr/>
        </p:nvGrpSpPr>
        <p:grpSpPr>
          <a:xfrm>
            <a:off x="4288155" y="711835"/>
            <a:ext cx="7903845" cy="4144010"/>
            <a:chOff x="2756248" y="1356852"/>
            <a:chExt cx="9611032" cy="4660490"/>
          </a:xfrm>
        </p:grpSpPr>
        <p:sp>
          <p:nvSpPr>
            <p:cNvPr id="8" name="矩形 7"/>
            <p:cNvSpPr/>
            <p:nvPr/>
          </p:nvSpPr>
          <p:spPr>
            <a:xfrm>
              <a:off x="2756248" y="1356852"/>
              <a:ext cx="9611032" cy="46604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p:nvSpPr>
          <p:spPr>
            <a:xfrm>
              <a:off x="2756248" y="1477447"/>
              <a:ext cx="9611032" cy="58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2756248" y="5825613"/>
              <a:ext cx="9611032" cy="58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1" name="组 10"/>
          <p:cNvGrpSpPr/>
          <p:nvPr/>
        </p:nvGrpSpPr>
        <p:grpSpPr>
          <a:xfrm>
            <a:off x="1987421" y="1378928"/>
            <a:ext cx="2638704" cy="2638702"/>
            <a:chOff x="1261616" y="1986345"/>
            <a:chExt cx="2638704" cy="2638702"/>
          </a:xfrm>
        </p:grpSpPr>
        <p:sp>
          <p:nvSpPr>
            <p:cNvPr id="12" name="椭圆 11"/>
            <p:cNvSpPr/>
            <p:nvPr/>
          </p:nvSpPr>
          <p:spPr>
            <a:xfrm>
              <a:off x="1261616" y="1986345"/>
              <a:ext cx="2638704" cy="2638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4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同心圆 16"/>
            <p:cNvSpPr/>
            <p:nvPr/>
          </p:nvSpPr>
          <p:spPr>
            <a:xfrm>
              <a:off x="1261618" y="1986347"/>
              <a:ext cx="2638700" cy="2638700"/>
            </a:xfrm>
            <a:prstGeom prst="donut">
              <a:avLst>
                <a:gd name="adj" fmla="val 326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solidFill>
                  <a:schemeClr val="tx1"/>
                </a:solidFill>
              </a:endParaRPr>
            </a:p>
          </p:txBody>
        </p:sp>
        <p:sp>
          <p:nvSpPr>
            <p:cNvPr id="18" name="椭圆 17"/>
            <p:cNvSpPr/>
            <p:nvPr/>
          </p:nvSpPr>
          <p:spPr>
            <a:xfrm>
              <a:off x="1405309" y="2130038"/>
              <a:ext cx="2351318" cy="235131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latin typeface="Times New Roman" panose="02020603050405020304" charset="0"/>
                  <a:cs typeface="Times New Roman" panose="02020603050405020304" charset="0"/>
                  <a:sym typeface="+mn-ea"/>
                </a:rPr>
                <a:t>Critical thinking</a:t>
              </a:r>
              <a:endParaRPr kumimoji="1" lang="zh-CN" altLang="en-US" sz="2800" b="1" dirty="0">
                <a:latin typeface="Times New Roman" panose="02020603050405020304" charset="0"/>
                <a:ea typeface="微软雅黑" panose="020B0503020204020204" pitchFamily="34" charset="-122"/>
                <a:cs typeface="Times New Roman" panose="02020603050405020304" charset="0"/>
              </a:endParaRPr>
            </a:p>
          </p:txBody>
        </p:sp>
      </p:grpSp>
      <p:pic>
        <p:nvPicPr>
          <p:cNvPr id="5" name="图片 4" descr="C:/Users/DELL/AppData/Local/Temp/kaimatting/20201216140328/output_aiMatting_20201216140332.pngoutput_aiMatting_20201216140332"/>
          <p:cNvPicPr>
            <a:picLocks noChangeAspect="1"/>
          </p:cNvPicPr>
          <p:nvPr/>
        </p:nvPicPr>
        <p:blipFill>
          <a:blip r:embed="rId1"/>
          <a:stretch>
            <a:fillRect/>
          </a:stretch>
        </p:blipFill>
        <p:spPr>
          <a:xfrm>
            <a:off x="5310505" y="4871085"/>
            <a:ext cx="1570990" cy="1986915"/>
          </a:xfrm>
          <a:prstGeom prst="rect">
            <a:avLst/>
          </a:prstGeom>
        </p:spPr>
      </p:pic>
      <p:sp>
        <p:nvSpPr>
          <p:cNvPr id="19" name="文本框 8"/>
          <p:cNvSpPr txBox="1"/>
          <p:nvPr/>
        </p:nvSpPr>
        <p:spPr>
          <a:xfrm>
            <a:off x="4558030" y="1229995"/>
            <a:ext cx="7720330" cy="31076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pPr>
            <a:r>
              <a:rPr lang="zh-CN" altLang="en-US" sz="1200" dirty="0">
                <a:solidFill>
                  <a:schemeClr val="bg1"/>
                </a:solidFill>
                <a:latin typeface="微软雅黑" panose="020B0503020204020204" pitchFamily="34" charset="-122"/>
                <a:ea typeface="微软雅黑" panose="020B0503020204020204" pitchFamily="34" charset="-122"/>
              </a:rPr>
              <a:t> </a:t>
            </a:r>
            <a:r>
              <a:rPr lang="zh-CN" altLang="en-US" sz="2800" dirty="0">
                <a:solidFill>
                  <a:schemeClr val="bg1"/>
                </a:solidFill>
                <a:latin typeface="微软雅黑" panose="020B0503020204020204" pitchFamily="34" charset="-122"/>
                <a:ea typeface="微软雅黑" panose="020B0503020204020204" pitchFamily="34" charset="-122"/>
              </a:rPr>
              <a:t>Do you agree with the author's discussion and comparison of the advantages and disadvantages of renewable energy and non-renewable energy? If not, what's your point of view? What do you think is the best solution to the energy crisis in the future? (Free response，please)</a:t>
            </a:r>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3" name="图片 2" descr="C:/Users/DELL/AppData/Local/Temp/kaimatting/20201216140038/output_aiMatting_20201216140052.pngoutput_aiMatting_20201216140052"/>
          <p:cNvPicPr>
            <a:picLocks noChangeAspect="1"/>
          </p:cNvPicPr>
          <p:nvPr/>
        </p:nvPicPr>
        <p:blipFill>
          <a:blip r:embed="rId2"/>
          <a:stretch>
            <a:fillRect/>
          </a:stretch>
        </p:blipFill>
        <p:spPr>
          <a:xfrm>
            <a:off x="268605" y="3733800"/>
            <a:ext cx="2794000" cy="3124200"/>
          </a:xfrm>
          <a:prstGeom prst="rect">
            <a:avLst/>
          </a:prstGeom>
        </p:spPr>
      </p:pic>
      <p:pic>
        <p:nvPicPr>
          <p:cNvPr id="4" name="图片 3" descr="C:/Users/DELL/AppData/Local/Temp/kaimatting/20201216140159/output_aiMatting_20201216140224.pngoutput_aiMatting_20201216140224"/>
          <p:cNvPicPr>
            <a:picLocks noChangeAspect="1"/>
          </p:cNvPicPr>
          <p:nvPr/>
        </p:nvPicPr>
        <p:blipFill>
          <a:blip r:embed="rId3"/>
          <a:stretch>
            <a:fillRect/>
          </a:stretch>
        </p:blipFill>
        <p:spPr>
          <a:xfrm>
            <a:off x="9915525" y="4788535"/>
            <a:ext cx="2276475" cy="20694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988695" y="4077335"/>
            <a:ext cx="7849870" cy="1446530"/>
          </a:xfrm>
        </p:spPr>
        <p:txBody>
          <a:bodyPr/>
          <a:lstStyle/>
          <a:p>
            <a:r>
              <a:rPr lang="en-US" altLang="zh-CN" dirty="0">
                <a:ln w="0"/>
                <a:latin typeface="微软雅黑" panose="020B0503020204020204" pitchFamily="34" charset="-122"/>
                <a:ea typeface="微软雅黑" panose="020B0503020204020204" pitchFamily="34" charset="-122"/>
              </a:rPr>
              <a:t>4</a:t>
            </a:r>
            <a:r>
              <a:rPr lang="zh-CN" altLang="en-US" dirty="0">
                <a:ln w="0"/>
                <a:latin typeface="微软雅黑" panose="020B0503020204020204" pitchFamily="34" charset="-122"/>
                <a:ea typeface="微软雅黑" panose="020B0503020204020204" pitchFamily="34" charset="-122"/>
              </a:rPr>
              <a:t> </a:t>
            </a:r>
            <a:r>
              <a:rPr lang="en-US" altLang="zh-CN" dirty="0">
                <a:ln w="0"/>
                <a:latin typeface="微软雅黑" panose="020B0503020204020204" pitchFamily="34" charset="-122"/>
                <a:ea typeface="微软雅黑" panose="020B0503020204020204" pitchFamily="34" charset="-122"/>
              </a:rPr>
              <a:t>Connection</a:t>
            </a:r>
            <a:endParaRPr lang="en-US" altLang="zh-CN" dirty="0">
              <a:ln w="0"/>
              <a:latin typeface="微软雅黑" panose="020B0503020204020204" pitchFamily="34" charset="-122"/>
              <a:ea typeface="微软雅黑" panose="020B0503020204020204" pitchFamily="34" charset="-122"/>
            </a:endParaRPr>
          </a:p>
        </p:txBody>
      </p:sp>
      <p:sp>
        <p:nvSpPr>
          <p:cNvPr id="89" name="矩形 88"/>
          <p:cNvSpPr/>
          <p:nvPr/>
        </p:nvSpPr>
        <p:spPr>
          <a:xfrm>
            <a:off x="2288332" y="1219200"/>
            <a:ext cx="9903668" cy="21209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90" name="组 89"/>
          <p:cNvGrpSpPr/>
          <p:nvPr/>
        </p:nvGrpSpPr>
        <p:grpSpPr>
          <a:xfrm>
            <a:off x="1227883" y="1219200"/>
            <a:ext cx="2120900" cy="2120900"/>
            <a:chOff x="1418383" y="1371600"/>
            <a:chExt cx="2120900" cy="2120900"/>
          </a:xfrm>
        </p:grpSpPr>
        <p:sp>
          <p:nvSpPr>
            <p:cNvPr id="91" name="椭圆 90"/>
            <p:cNvSpPr/>
            <p:nvPr/>
          </p:nvSpPr>
          <p:spPr>
            <a:xfrm>
              <a:off x="1418383" y="1371600"/>
              <a:ext cx="2120900" cy="2120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lnSpc>
                  <a:spcPct val="90000"/>
                </a:lnSpc>
                <a:spcBef>
                  <a:spcPts val="1000"/>
                </a:spcBef>
              </a:pPr>
              <a:endParaRPr kumimoji="1"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 name="矩形 91"/>
            <p:cNvSpPr/>
            <p:nvPr/>
          </p:nvSpPr>
          <p:spPr>
            <a:xfrm>
              <a:off x="1555876" y="2219684"/>
              <a:ext cx="1845945" cy="423545"/>
            </a:xfrm>
            <a:prstGeom prst="rect">
              <a:avLst/>
            </a:prstGeom>
          </p:spPr>
          <p:txBody>
            <a:bodyPr wrap="none">
              <a:spAutoFit/>
            </a:bodyPr>
            <a:lstStyle/>
            <a:p>
              <a:pPr lvl="0" algn="ctr" defTabSz="914400">
                <a:lnSpc>
                  <a:spcPct val="90000"/>
                </a:lnSpc>
                <a:spcBef>
                  <a:spcPts val="1000"/>
                </a:spcBef>
              </a:pPr>
              <a:r>
                <a:rPr kumimoji="1"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instruction</a:t>
              </a:r>
              <a:endParaRPr kumimoji="1"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3" name="椭圆 92"/>
            <p:cNvSpPr/>
            <p:nvPr/>
          </p:nvSpPr>
          <p:spPr>
            <a:xfrm>
              <a:off x="1519983" y="1473200"/>
              <a:ext cx="1917700" cy="19177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lnSpc>
                  <a:spcPct val="90000"/>
                </a:lnSpc>
                <a:spcBef>
                  <a:spcPts val="1000"/>
                </a:spcBef>
              </a:pPr>
              <a:endParaRPr kumimoji="1"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94" name="矩形 93"/>
          <p:cNvSpPr/>
          <p:nvPr/>
        </p:nvSpPr>
        <p:spPr>
          <a:xfrm>
            <a:off x="3704105" y="1593308"/>
            <a:ext cx="7324871" cy="1050290"/>
          </a:xfrm>
          <a:prstGeom prst="rect">
            <a:avLst/>
          </a:prstGeom>
        </p:spPr>
        <p:txBody>
          <a:bodyPr wrap="square">
            <a:spAutoFit/>
          </a:bodyPr>
          <a:lstStyle/>
          <a:p>
            <a:pPr defTabSz="609600">
              <a:lnSpc>
                <a:spcPct val="130000"/>
              </a:lnSpc>
            </a:pPr>
            <a:r>
              <a:rPr lang="en-US" altLang="zh-CN" sz="2400" dirty="0">
                <a:solidFill>
                  <a:schemeClr val="bg1"/>
                </a:solidFill>
                <a:latin typeface="微软雅黑" panose="020B0503020204020204" pitchFamily="34" charset="-122"/>
                <a:ea typeface="微软雅黑" panose="020B0503020204020204" pitchFamily="34" charset="-122"/>
              </a:rPr>
              <a:t>introduce some relavant and meaningful  information.</a:t>
            </a:r>
            <a:endParaRPr lang="en-US" altLang="zh-CN" sz="2400" dirty="0">
              <a:solidFill>
                <a:schemeClr val="bg1"/>
              </a:solidFill>
              <a:latin typeface="微软雅黑" panose="020B0503020204020204" pitchFamily="34" charset="-122"/>
              <a:ea typeface="微软雅黑" panose="020B0503020204020204" pitchFamily="34" charset="-122"/>
            </a:endParaRPr>
          </a:p>
        </p:txBody>
      </p:sp>
      <p:pic>
        <p:nvPicPr>
          <p:cNvPr id="4" name="图形 3" descr="媒体演示文稿">
            <a:hlinkClick r:id="rId1"/>
          </p:cNvPr>
          <p:cNvPicPr>
            <a:picLocks noChangeAspect="1"/>
          </p:cNvPicPr>
          <p:nvPr/>
        </p:nvPicPr>
        <p:blipFill>
          <a:blip r:embed="rId2"/>
          <a:stretch>
            <a:fillRect/>
          </a:stretch>
        </p:blipFill>
        <p:spPr>
          <a:xfrm>
            <a:off x="5462337" y="5803900"/>
            <a:ext cx="91440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8090" y="182245"/>
            <a:ext cx="2427605" cy="529590"/>
          </a:xfrm>
        </p:spPr>
        <p:txBody>
          <a:bodyPr/>
          <a:lstStyle/>
          <a:p>
            <a:r>
              <a:rPr kumimoji="1" lang="en-US" altLang="zh-CN" dirty="0"/>
              <a:t>4 Connection</a:t>
            </a:r>
            <a:endParaRPr kumimoji="1" lang="en-US" altLang="zh-CN" dirty="0"/>
          </a:p>
        </p:txBody>
      </p:sp>
      <p:grpSp>
        <p:nvGrpSpPr>
          <p:cNvPr id="95" name="组 94"/>
          <p:cNvGrpSpPr/>
          <p:nvPr/>
        </p:nvGrpSpPr>
        <p:grpSpPr>
          <a:xfrm>
            <a:off x="1228090" y="1405889"/>
            <a:ext cx="4961890" cy="4531361"/>
            <a:chOff x="1227779" y="1397225"/>
            <a:chExt cx="4961890" cy="4404271"/>
          </a:xfrm>
        </p:grpSpPr>
        <p:sp>
          <p:nvSpPr>
            <p:cNvPr id="96" name="矩形 95"/>
            <p:cNvSpPr/>
            <p:nvPr/>
          </p:nvSpPr>
          <p:spPr>
            <a:xfrm>
              <a:off x="2718862" y="1397225"/>
              <a:ext cx="1979930" cy="507330"/>
            </a:xfrm>
            <a:prstGeom prst="rect">
              <a:avLst/>
            </a:prstGeom>
            <a:solidFill>
              <a:schemeClr val="accent1"/>
            </a:solidFill>
          </p:spPr>
          <p:txBody>
            <a:bodyPr wrap="square">
              <a:spAutoFit/>
            </a:bodyPr>
            <a:lstStyle/>
            <a:p>
              <a:pPr algn="ctr" defTabSz="609600"/>
              <a:r>
                <a:rPr lang="en-US" altLang="zh-CN" sz="2800" b="1" dirty="0">
                  <a:solidFill>
                    <a:schemeClr val="bg1"/>
                  </a:solidFill>
                  <a:ea typeface="微软雅黑" panose="020B0503020204020204" pitchFamily="34" charset="-122"/>
                </a:rPr>
                <a:t>Background</a:t>
              </a:r>
              <a:endParaRPr lang="en-US" altLang="zh-CN" sz="2800" b="1" dirty="0">
                <a:solidFill>
                  <a:schemeClr val="bg1"/>
                </a:solidFill>
                <a:ea typeface="微软雅黑" panose="020B0503020204020204" pitchFamily="34" charset="-122"/>
              </a:endParaRPr>
            </a:p>
          </p:txBody>
        </p:sp>
        <p:sp>
          <p:nvSpPr>
            <p:cNvPr id="97" name="矩形 96"/>
            <p:cNvSpPr/>
            <p:nvPr/>
          </p:nvSpPr>
          <p:spPr>
            <a:xfrm>
              <a:off x="1227779" y="1904556"/>
              <a:ext cx="4961890" cy="3896940"/>
            </a:xfrm>
            <a:prstGeom prst="rect">
              <a:avLst/>
            </a:prstGeom>
          </p:spPr>
          <p:txBody>
            <a:bodyPr wrap="square">
              <a:spAutoFit/>
            </a:bodyPr>
            <a:lstStyle/>
            <a:p>
              <a:pPr algn="just" defTabSz="609600">
                <a:lnSpc>
                  <a:spcPct val="130000"/>
                </a:lnSpc>
              </a:pPr>
              <a:r>
                <a:rPr lang="en-US" altLang="zh-CN" sz="2800">
                  <a:latin typeface="Times New Roman" panose="02020603050405020304" charset="0"/>
                  <a:cs typeface="Times New Roman" panose="02020603050405020304" charset="0"/>
                  <a:sym typeface="+mn-ea"/>
                </a:rPr>
                <a:t>According to the general estimation of economists and scientists, by the middle of this century, that is, </a:t>
              </a:r>
              <a:r>
                <a:rPr lang="en-US" altLang="zh-CN" sz="2800" b="1">
                  <a:latin typeface="Times New Roman" panose="02020603050405020304" charset="0"/>
                  <a:cs typeface="Times New Roman" panose="02020603050405020304" charset="0"/>
                  <a:sym typeface="+mn-ea"/>
                </a:rPr>
                <a:t>around 2050</a:t>
              </a:r>
              <a:r>
                <a:rPr lang="en-US" altLang="zh-CN" sz="2800">
                  <a:latin typeface="Times New Roman" panose="02020603050405020304" charset="0"/>
                  <a:cs typeface="Times New Roman" panose="02020603050405020304" charset="0"/>
                  <a:sym typeface="+mn-ea"/>
                </a:rPr>
                <a:t>, the oil resources will be exhausted, and the price will</a:t>
              </a:r>
              <a:r>
                <a:rPr lang="en-US" altLang="zh-CN" sz="2800" b="1">
                  <a:latin typeface="Times New Roman" panose="02020603050405020304" charset="0"/>
                  <a:cs typeface="Times New Roman" panose="02020603050405020304" charset="0"/>
                  <a:sym typeface="+mn-ea"/>
                </a:rPr>
                <a:t> rise to a very high level.</a:t>
              </a:r>
              <a:endParaRPr lang="en-US" altLang="zh-CN" sz="2800" b="1" dirty="0">
                <a:solidFill>
                  <a:schemeClr val="tx1">
                    <a:lumMod val="75000"/>
                    <a:lumOff val="25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grpSp>
      <p:pic>
        <p:nvPicPr>
          <p:cNvPr id="3" name="图片 2"/>
          <p:cNvPicPr>
            <a:picLocks noChangeAspect="1"/>
          </p:cNvPicPr>
          <p:nvPr/>
        </p:nvPicPr>
        <p:blipFill>
          <a:blip r:embed="rId1"/>
          <a:stretch>
            <a:fillRect/>
          </a:stretch>
        </p:blipFill>
        <p:spPr>
          <a:xfrm>
            <a:off x="7482205" y="4034790"/>
            <a:ext cx="2985770" cy="1902460"/>
          </a:xfrm>
          <a:prstGeom prst="rect">
            <a:avLst/>
          </a:prstGeom>
        </p:spPr>
      </p:pic>
      <p:pic>
        <p:nvPicPr>
          <p:cNvPr id="4" name="图片 3"/>
          <p:cNvPicPr>
            <a:picLocks noChangeAspect="1"/>
          </p:cNvPicPr>
          <p:nvPr/>
        </p:nvPicPr>
        <p:blipFill>
          <a:blip r:embed="rId2"/>
          <a:stretch>
            <a:fillRect/>
          </a:stretch>
        </p:blipFill>
        <p:spPr>
          <a:xfrm>
            <a:off x="6899275" y="1685290"/>
            <a:ext cx="4344670" cy="18027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linds(horizontal)">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8090" y="182245"/>
            <a:ext cx="2427605" cy="529590"/>
          </a:xfrm>
        </p:spPr>
        <p:txBody>
          <a:bodyPr/>
          <a:lstStyle/>
          <a:p>
            <a:r>
              <a:rPr kumimoji="1" lang="en-US" altLang="zh-CN" dirty="0"/>
              <a:t>4 Connection</a:t>
            </a:r>
            <a:endParaRPr kumimoji="1" lang="en-US" altLang="zh-CN" dirty="0"/>
          </a:p>
        </p:txBody>
      </p:sp>
      <p:grpSp>
        <p:nvGrpSpPr>
          <p:cNvPr id="95" name="组 94"/>
          <p:cNvGrpSpPr/>
          <p:nvPr/>
        </p:nvGrpSpPr>
        <p:grpSpPr>
          <a:xfrm>
            <a:off x="1228090" y="1405889"/>
            <a:ext cx="4961890" cy="3971926"/>
            <a:chOff x="1227779" y="1397225"/>
            <a:chExt cx="4961890" cy="3860526"/>
          </a:xfrm>
        </p:grpSpPr>
        <p:sp>
          <p:nvSpPr>
            <p:cNvPr id="96" name="矩形 95"/>
            <p:cNvSpPr/>
            <p:nvPr/>
          </p:nvSpPr>
          <p:spPr>
            <a:xfrm>
              <a:off x="2718862" y="1397225"/>
              <a:ext cx="1979930" cy="507330"/>
            </a:xfrm>
            <a:prstGeom prst="rect">
              <a:avLst/>
            </a:prstGeom>
            <a:solidFill>
              <a:schemeClr val="accent2"/>
            </a:solidFill>
          </p:spPr>
          <p:txBody>
            <a:bodyPr wrap="square">
              <a:spAutoFit/>
            </a:bodyPr>
            <a:lstStyle/>
            <a:p>
              <a:pPr algn="ctr" defTabSz="609600"/>
              <a:r>
                <a:rPr lang="en-US" altLang="zh-CN" sz="2800" b="1" dirty="0">
                  <a:solidFill>
                    <a:schemeClr val="bg1"/>
                  </a:solidFill>
                  <a:ea typeface="微软雅黑" panose="020B0503020204020204" pitchFamily="34" charset="-122"/>
                </a:rPr>
                <a:t>Detriment</a:t>
              </a:r>
              <a:endParaRPr lang="en-US" altLang="zh-CN" sz="2800" b="1" dirty="0">
                <a:solidFill>
                  <a:schemeClr val="bg1"/>
                </a:solidFill>
                <a:ea typeface="微软雅黑" panose="020B0503020204020204" pitchFamily="34" charset="-122"/>
              </a:endParaRPr>
            </a:p>
          </p:txBody>
        </p:sp>
        <p:sp>
          <p:nvSpPr>
            <p:cNvPr id="97" name="矩形 96"/>
            <p:cNvSpPr/>
            <p:nvPr/>
          </p:nvSpPr>
          <p:spPr>
            <a:xfrm>
              <a:off x="1227779" y="1904556"/>
              <a:ext cx="4961890" cy="3353195"/>
            </a:xfrm>
            <a:prstGeom prst="rect">
              <a:avLst/>
            </a:prstGeom>
          </p:spPr>
          <p:txBody>
            <a:bodyPr wrap="square">
              <a:spAutoFit/>
            </a:bodyPr>
            <a:lstStyle/>
            <a:p>
              <a:pPr algn="just" defTabSz="609600">
                <a:lnSpc>
                  <a:spcPct val="130000"/>
                </a:lnSpc>
              </a:pPr>
              <a:r>
                <a:rPr lang="en-US" altLang="zh-CN" sz="2800">
                  <a:latin typeface="Times New Roman" panose="02020603050405020304" charset="0"/>
                  <a:cs typeface="Times New Roman" panose="02020603050405020304" charset="0"/>
                  <a:sym typeface="+mn-ea"/>
                </a:rPr>
                <a:t>Energy shortage, resource competition and environmental pollution caused by excessive use of energy </a:t>
              </a:r>
              <a:r>
                <a:rPr lang="en-US" altLang="zh-CN" sz="2800" b="1">
                  <a:latin typeface="Times New Roman" panose="02020603050405020304" charset="0"/>
                  <a:cs typeface="Times New Roman" panose="02020603050405020304" charset="0"/>
                  <a:sym typeface="+mn-ea"/>
                </a:rPr>
                <a:t>threaten </a:t>
              </a:r>
              <a:r>
                <a:rPr lang="en-US" altLang="zh-CN" sz="2800">
                  <a:latin typeface="Times New Roman" panose="02020603050405020304" charset="0"/>
                  <a:cs typeface="Times New Roman" panose="02020603050405020304" charset="0"/>
                  <a:sym typeface="+mn-ea"/>
                </a:rPr>
                <a:t>the </a:t>
              </a:r>
              <a:r>
                <a:rPr lang="en-US" altLang="zh-CN" sz="2800" b="1">
                  <a:latin typeface="Times New Roman" panose="02020603050405020304" charset="0"/>
                  <a:cs typeface="Times New Roman" panose="02020603050405020304" charset="0"/>
                  <a:sym typeface="+mn-ea"/>
                </a:rPr>
                <a:t>survival</a:t>
              </a:r>
              <a:r>
                <a:rPr lang="en-US" altLang="zh-CN" sz="2800">
                  <a:latin typeface="Times New Roman" panose="02020603050405020304" charset="0"/>
                  <a:cs typeface="Times New Roman" panose="02020603050405020304" charset="0"/>
                  <a:sym typeface="+mn-ea"/>
                </a:rPr>
                <a:t> and</a:t>
              </a:r>
              <a:r>
                <a:rPr lang="en-US" altLang="zh-CN" sz="2800" b="1">
                  <a:latin typeface="Times New Roman" panose="02020603050405020304" charset="0"/>
                  <a:cs typeface="Times New Roman" panose="02020603050405020304" charset="0"/>
                  <a:sym typeface="+mn-ea"/>
                </a:rPr>
                <a:t> development</a:t>
              </a:r>
              <a:r>
                <a:rPr lang="en-US" altLang="zh-CN" sz="2800">
                  <a:latin typeface="Times New Roman" panose="02020603050405020304" charset="0"/>
                  <a:cs typeface="Times New Roman" panose="02020603050405020304" charset="0"/>
                  <a:sym typeface="+mn-ea"/>
                </a:rPr>
                <a:t> of human beings</a:t>
              </a:r>
              <a:endParaRPr lang="en-US" altLang="zh-CN" sz="2800" b="1" dirty="0">
                <a:solidFill>
                  <a:schemeClr val="tx1">
                    <a:lumMod val="75000"/>
                    <a:lumOff val="25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grpSp>
      <p:pic>
        <p:nvPicPr>
          <p:cNvPr id="3" name="图片 2"/>
          <p:cNvPicPr>
            <a:picLocks noChangeAspect="1"/>
          </p:cNvPicPr>
          <p:nvPr/>
        </p:nvPicPr>
        <p:blipFill>
          <a:blip r:embed="rId1"/>
          <a:stretch>
            <a:fillRect/>
          </a:stretch>
        </p:blipFill>
        <p:spPr>
          <a:xfrm>
            <a:off x="7025005" y="1178560"/>
            <a:ext cx="3921760" cy="2613025"/>
          </a:xfrm>
          <a:prstGeom prst="rect">
            <a:avLst/>
          </a:prstGeom>
        </p:spPr>
      </p:pic>
      <p:pic>
        <p:nvPicPr>
          <p:cNvPr id="4" name="图片 3"/>
          <p:cNvPicPr>
            <a:picLocks noChangeAspect="1"/>
          </p:cNvPicPr>
          <p:nvPr/>
        </p:nvPicPr>
        <p:blipFill>
          <a:blip r:embed="rId2"/>
          <a:stretch>
            <a:fillRect/>
          </a:stretch>
        </p:blipFill>
        <p:spPr>
          <a:xfrm>
            <a:off x="7025005" y="3981450"/>
            <a:ext cx="3986530" cy="2658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linds(horizontal)">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8090" y="182245"/>
            <a:ext cx="2427605" cy="529590"/>
          </a:xfrm>
        </p:spPr>
        <p:txBody>
          <a:bodyPr/>
          <a:lstStyle/>
          <a:p>
            <a:r>
              <a:rPr kumimoji="1" lang="en-US" altLang="zh-CN" dirty="0"/>
              <a:t>4 Connection</a:t>
            </a:r>
            <a:endParaRPr kumimoji="1" lang="en-US" altLang="zh-CN" dirty="0"/>
          </a:p>
        </p:txBody>
      </p:sp>
      <p:grpSp>
        <p:nvGrpSpPr>
          <p:cNvPr id="95" name="组 94"/>
          <p:cNvGrpSpPr/>
          <p:nvPr/>
        </p:nvGrpSpPr>
        <p:grpSpPr>
          <a:xfrm>
            <a:off x="1228090" y="1416685"/>
            <a:ext cx="5414010" cy="5043958"/>
            <a:chOff x="1227779" y="1397225"/>
            <a:chExt cx="4961890" cy="4913005"/>
          </a:xfrm>
        </p:grpSpPr>
        <p:sp>
          <p:nvSpPr>
            <p:cNvPr id="96" name="矩形 95"/>
            <p:cNvSpPr/>
            <p:nvPr/>
          </p:nvSpPr>
          <p:spPr>
            <a:xfrm>
              <a:off x="2718862" y="1397225"/>
              <a:ext cx="1979930" cy="508418"/>
            </a:xfrm>
            <a:prstGeom prst="rect">
              <a:avLst/>
            </a:prstGeom>
            <a:solidFill>
              <a:schemeClr val="accent3"/>
            </a:solidFill>
          </p:spPr>
          <p:txBody>
            <a:bodyPr wrap="square">
              <a:spAutoFit/>
            </a:bodyPr>
            <a:lstStyle/>
            <a:p>
              <a:pPr algn="ctr" defTabSz="609600"/>
              <a:r>
                <a:rPr lang="en-US" altLang="zh-CN" sz="2800" b="1" dirty="0">
                  <a:solidFill>
                    <a:schemeClr val="bg1"/>
                  </a:solidFill>
                  <a:ea typeface="微软雅黑" panose="020B0503020204020204" pitchFamily="34" charset="-122"/>
                </a:rPr>
                <a:t>Measures</a:t>
              </a:r>
              <a:endParaRPr lang="en-US" altLang="zh-CN" sz="2800" b="1" dirty="0">
                <a:solidFill>
                  <a:schemeClr val="bg1"/>
                </a:solidFill>
                <a:ea typeface="微软雅黑" panose="020B0503020204020204" pitchFamily="34" charset="-122"/>
              </a:endParaRPr>
            </a:p>
          </p:txBody>
        </p:sp>
        <p:sp>
          <p:nvSpPr>
            <p:cNvPr id="97" name="矩形 96"/>
            <p:cNvSpPr/>
            <p:nvPr/>
          </p:nvSpPr>
          <p:spPr>
            <a:xfrm>
              <a:off x="1227779" y="1904556"/>
              <a:ext cx="4961890" cy="4405674"/>
            </a:xfrm>
            <a:prstGeom prst="rect">
              <a:avLst/>
            </a:prstGeom>
          </p:spPr>
          <p:txBody>
            <a:bodyPr wrap="square">
              <a:spAutoFit/>
            </a:bodyPr>
            <a:lstStyle/>
            <a:p>
              <a:pPr algn="just" defTabSz="609600" fontAlgn="auto">
                <a:lnSpc>
                  <a:spcPct val="100000"/>
                </a:lnSpc>
              </a:pPr>
              <a:r>
                <a:rPr lang="en-US" sz="2400">
                  <a:solidFill>
                    <a:srgbClr val="000000"/>
                  </a:solidFill>
                  <a:latin typeface="Times New Roman" panose="02020603050405020304" charset="0"/>
                  <a:cs typeface="Times New Roman" panose="02020603050405020304" charset="0"/>
                  <a:sym typeface="+mn-ea"/>
                </a:rPr>
                <a:t>China's measures to deal with energy crisis:
1. </a:t>
              </a:r>
              <a:r>
                <a:rPr lang="en-US" sz="2400" b="1">
                  <a:solidFill>
                    <a:srgbClr val="000000"/>
                  </a:solidFill>
                  <a:latin typeface="Times New Roman" panose="02020603050405020304" charset="0"/>
                  <a:cs typeface="Times New Roman" panose="02020603050405020304" charset="0"/>
                  <a:sym typeface="+mn-ea"/>
                </a:rPr>
                <a:t>Strive to expand energy sources, </a:t>
              </a:r>
              <a:r>
                <a:rPr lang="en-US" sz="2400">
                  <a:solidFill>
                    <a:srgbClr val="000000"/>
                  </a:solidFill>
                  <a:latin typeface="Times New Roman" panose="02020603050405020304" charset="0"/>
                  <a:cs typeface="Times New Roman" panose="02020603050405020304" charset="0"/>
                  <a:sym typeface="+mn-ea"/>
                </a:rPr>
                <a:t>such as Sino Russian oil pipeline(中俄石油管道), and Middle East oil import(中东石油进口).
2.</a:t>
              </a:r>
              <a:r>
                <a:rPr lang="en-US" sz="2400" b="1">
                  <a:solidFill>
                    <a:srgbClr val="000000"/>
                  </a:solidFill>
                  <a:latin typeface="Times New Roman" panose="02020603050405020304" charset="0"/>
                  <a:cs typeface="Times New Roman" panose="02020603050405020304" charset="0"/>
                  <a:sym typeface="+mn-ea"/>
                </a:rPr>
                <a:t> Invest in foreign energy,</a:t>
              </a:r>
              <a:r>
                <a:rPr lang="en-US" sz="2400">
                  <a:solidFill>
                    <a:srgbClr val="000000"/>
                  </a:solidFill>
                  <a:latin typeface="Times New Roman" panose="02020603050405020304" charset="0"/>
                  <a:cs typeface="Times New Roman" panose="02020603050405020304" charset="0"/>
                  <a:sym typeface="+mn-ea"/>
                </a:rPr>
                <a:t> such as Afghanistan and Sudan. Coal mines in Mongolia.
3. </a:t>
              </a:r>
              <a:r>
                <a:rPr lang="en-US" sz="2400" b="1">
                  <a:solidFill>
                    <a:srgbClr val="000000"/>
                  </a:solidFill>
                  <a:latin typeface="Times New Roman" panose="02020603050405020304" charset="0"/>
                  <a:cs typeface="Times New Roman" panose="02020603050405020304" charset="0"/>
                  <a:sym typeface="+mn-ea"/>
                </a:rPr>
                <a:t>Subsidies to promote the development of domestic new energy enterprises.</a:t>
              </a:r>
              <a:endParaRPr lang="en-US" altLang="zh-CN" sz="2400" b="1" dirty="0">
                <a:solidFill>
                  <a:schemeClr val="tx1">
                    <a:lumMod val="75000"/>
                    <a:lumOff val="25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grpSp>
      <p:pic>
        <p:nvPicPr>
          <p:cNvPr id="2097154" name="图片 2097153"/>
          <p:cNvPicPr/>
          <p:nvPr/>
        </p:nvPicPr>
        <p:blipFill>
          <a:blip r:embed="rId1"/>
          <a:stretch>
            <a:fillRect/>
          </a:stretch>
        </p:blipFill>
        <p:spPr>
          <a:xfrm>
            <a:off x="7037705" y="1416685"/>
            <a:ext cx="5067935" cy="2701290"/>
          </a:xfrm>
          <a:prstGeom prst="rect">
            <a:avLst/>
          </a:prstGeom>
        </p:spPr>
      </p:pic>
      <p:pic>
        <p:nvPicPr>
          <p:cNvPr id="4" name="图片 3"/>
          <p:cNvPicPr>
            <a:picLocks noChangeAspect="1"/>
          </p:cNvPicPr>
          <p:nvPr/>
        </p:nvPicPr>
        <p:blipFill>
          <a:blip r:embed="rId2"/>
          <a:srcRect b="6963"/>
          <a:stretch>
            <a:fillRect/>
          </a:stretch>
        </p:blipFill>
        <p:spPr>
          <a:xfrm>
            <a:off x="10131425" y="4370070"/>
            <a:ext cx="2060575" cy="1917700"/>
          </a:xfrm>
          <a:prstGeom prst="rect">
            <a:avLst/>
          </a:prstGeom>
        </p:spPr>
      </p:pic>
      <p:pic>
        <p:nvPicPr>
          <p:cNvPr id="5" name="图片 4"/>
          <p:cNvPicPr>
            <a:picLocks noChangeAspect="1"/>
          </p:cNvPicPr>
          <p:nvPr/>
        </p:nvPicPr>
        <p:blipFill>
          <a:blip r:embed="rId3"/>
          <a:stretch>
            <a:fillRect/>
          </a:stretch>
        </p:blipFill>
        <p:spPr>
          <a:xfrm>
            <a:off x="7037705" y="4356735"/>
            <a:ext cx="2937510" cy="19310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linds(horizontal)">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97154"/>
                                        </p:tgtEl>
                                        <p:attrNameLst>
                                          <p:attrName>style.visibility</p:attrName>
                                        </p:attrNameLst>
                                      </p:cBhvr>
                                      <p:to>
                                        <p:strVal val="visible"/>
                                      </p:to>
                                    </p:set>
                                    <p:animEffect transition="in" filter="box(in)">
                                      <p:cBhvr>
                                        <p:cTn id="12" dur="2000"/>
                                        <p:tgtEl>
                                          <p:spTgt spid="209715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489813" y="2266933"/>
            <a:ext cx="7212376" cy="1446550"/>
          </a:xfrm>
        </p:spPr>
        <p:txBody>
          <a:bodyPr/>
          <a:lstStyle/>
          <a:p>
            <a:r>
              <a:rPr lang="en-US" altLang="zh-CN" dirty="0">
                <a:ln w="0"/>
                <a:latin typeface="微软雅黑" panose="020B0503020204020204" pitchFamily="34" charset="-122"/>
                <a:ea typeface="微软雅黑" panose="020B0503020204020204" pitchFamily="34" charset="-122"/>
              </a:rPr>
              <a:t>THANK</a:t>
            </a:r>
            <a:r>
              <a:rPr lang="zh-CN" altLang="en-US" dirty="0">
                <a:ln w="0"/>
                <a:latin typeface="微软雅黑" panose="020B0503020204020204" pitchFamily="34" charset="-122"/>
                <a:ea typeface="微软雅黑" panose="020B0503020204020204" pitchFamily="34" charset="-122"/>
              </a:rPr>
              <a:t> </a:t>
            </a:r>
            <a:r>
              <a:rPr lang="en-US" altLang="zh-CN" dirty="0">
                <a:ln w="0"/>
                <a:latin typeface="微软雅黑" panose="020B0503020204020204" pitchFamily="34" charset="-122"/>
                <a:ea typeface="微软雅黑" panose="020B0503020204020204" pitchFamily="34" charset="-122"/>
              </a:rPr>
              <a:t>YOU</a:t>
            </a:r>
            <a:endParaRPr lang="zh-CN" altLang="en-US" dirty="0">
              <a:ln w="0"/>
              <a:latin typeface="微软雅黑" panose="020B0503020204020204" pitchFamily="34" charset="-122"/>
              <a:ea typeface="微软雅黑" panose="020B0503020204020204" pitchFamily="34" charset="-122"/>
            </a:endParaRPr>
          </a:p>
        </p:txBody>
      </p:sp>
      <p:sp>
        <p:nvSpPr>
          <p:cNvPr id="4" name="文本占位符 3"/>
          <p:cNvSpPr>
            <a:spLocks noGrp="1"/>
          </p:cNvSpPr>
          <p:nvPr>
            <p:ph type="body" sz="quarter" idx="12"/>
          </p:nvPr>
        </p:nvSpPr>
        <p:spPr>
          <a:xfrm>
            <a:off x="1404505" y="4424038"/>
            <a:ext cx="9382991" cy="1194564"/>
          </a:xfrm>
        </p:spPr>
        <p:txBody>
          <a:bodyPr/>
          <a:lstStyle/>
          <a:p>
            <a:pPr marL="0" indent="0">
              <a:lnSpc>
                <a:spcPct val="130000"/>
              </a:lnSpc>
              <a:buNone/>
            </a:pPr>
            <a:endParaRPr lang="zh-CN" altLang="en-US" dirty="0">
              <a:latin typeface="微软雅黑" panose="020B0503020204020204" pitchFamily="34" charset="-122"/>
              <a:ea typeface="微软雅黑" panose="020B0503020204020204" pitchFamily="34" charset="-122"/>
            </a:endParaRPr>
          </a:p>
          <a:p>
            <a:pPr marL="0" indent="0">
              <a:lnSpc>
                <a:spcPct val="130000"/>
              </a:lnSpc>
              <a:buNone/>
            </a:pPr>
            <a:endParaRPr lang="zh-CN" altLang="en-US" dirty="0">
              <a:latin typeface="微软雅黑" panose="020B0503020204020204" pitchFamily="34" charset="-122"/>
              <a:ea typeface="微软雅黑" panose="020B0503020204020204" pitchFamily="34" charset="-122"/>
            </a:endParaRPr>
          </a:p>
          <a:p>
            <a:pPr marL="0" indent="0">
              <a:lnSpc>
                <a:spcPct val="130000"/>
              </a:lnSpc>
              <a:buNone/>
            </a:pP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988869" y="4077323"/>
            <a:ext cx="5995825" cy="1446550"/>
          </a:xfrm>
        </p:spPr>
        <p:txBody>
          <a:bodyPr/>
          <a:lstStyle/>
          <a:p>
            <a:r>
              <a:rPr lang="en-US" altLang="zh-CN" dirty="0">
                <a:ln w="0"/>
                <a:latin typeface="微软雅黑" panose="020B0503020204020204" pitchFamily="34" charset="-122"/>
                <a:ea typeface="微软雅黑" panose="020B0503020204020204" pitchFamily="34" charset="-122"/>
              </a:rPr>
              <a:t>1</a:t>
            </a:r>
            <a:r>
              <a:rPr lang="zh-CN" altLang="en-US" dirty="0">
                <a:ln w="0"/>
                <a:latin typeface="微软雅黑" panose="020B0503020204020204" pitchFamily="34" charset="-122"/>
                <a:ea typeface="微软雅黑" panose="020B0503020204020204" pitchFamily="34" charset="-122"/>
              </a:rPr>
              <a:t> </a:t>
            </a:r>
            <a:r>
              <a:rPr lang="en-US" altLang="zh-CN" dirty="0">
                <a:ln w="0"/>
                <a:latin typeface="微软雅黑" panose="020B0503020204020204" pitchFamily="34" charset="-122"/>
                <a:ea typeface="微软雅黑" panose="020B0503020204020204" pitchFamily="34" charset="-122"/>
              </a:rPr>
              <a:t>News </a:t>
            </a:r>
            <a:endParaRPr lang="en-US" altLang="zh-CN" dirty="0">
              <a:ln w="0"/>
              <a:latin typeface="微软雅黑" panose="020B0503020204020204" pitchFamily="34" charset="-122"/>
              <a:ea typeface="微软雅黑" panose="020B0503020204020204" pitchFamily="34" charset="-122"/>
            </a:endParaRPr>
          </a:p>
        </p:txBody>
      </p:sp>
      <p:sp>
        <p:nvSpPr>
          <p:cNvPr id="89" name="矩形 88"/>
          <p:cNvSpPr/>
          <p:nvPr/>
        </p:nvSpPr>
        <p:spPr>
          <a:xfrm>
            <a:off x="2288332" y="1219200"/>
            <a:ext cx="9903668" cy="21209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90" name="组 89"/>
          <p:cNvGrpSpPr/>
          <p:nvPr/>
        </p:nvGrpSpPr>
        <p:grpSpPr>
          <a:xfrm>
            <a:off x="1227883" y="1219200"/>
            <a:ext cx="2120900" cy="2120900"/>
            <a:chOff x="1418383" y="1371600"/>
            <a:chExt cx="2120900" cy="2120900"/>
          </a:xfrm>
        </p:grpSpPr>
        <p:sp>
          <p:nvSpPr>
            <p:cNvPr id="91" name="椭圆 90"/>
            <p:cNvSpPr/>
            <p:nvPr/>
          </p:nvSpPr>
          <p:spPr>
            <a:xfrm>
              <a:off x="1418383" y="1371600"/>
              <a:ext cx="2120900" cy="2120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lnSpc>
                  <a:spcPct val="90000"/>
                </a:lnSpc>
                <a:spcBef>
                  <a:spcPts val="1000"/>
                </a:spcBef>
              </a:pPr>
              <a:endParaRPr kumimoji="1"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 name="矩形 91"/>
            <p:cNvSpPr/>
            <p:nvPr/>
          </p:nvSpPr>
          <p:spPr>
            <a:xfrm>
              <a:off x="1769864" y="2219684"/>
              <a:ext cx="1417955" cy="423545"/>
            </a:xfrm>
            <a:prstGeom prst="rect">
              <a:avLst/>
            </a:prstGeom>
          </p:spPr>
          <p:txBody>
            <a:bodyPr wrap="none">
              <a:spAutoFit/>
            </a:bodyPr>
            <a:lstStyle/>
            <a:p>
              <a:pPr lvl="0" algn="ctr" defTabSz="914400">
                <a:lnSpc>
                  <a:spcPct val="90000"/>
                </a:lnSpc>
                <a:spcBef>
                  <a:spcPts val="1000"/>
                </a:spcBef>
              </a:pPr>
              <a:r>
                <a:rPr kumimoji="1"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Request</a:t>
              </a:r>
              <a:endParaRPr kumimoji="1"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3" name="椭圆 92"/>
            <p:cNvSpPr/>
            <p:nvPr/>
          </p:nvSpPr>
          <p:spPr>
            <a:xfrm>
              <a:off x="1519983" y="1473200"/>
              <a:ext cx="1917700" cy="19177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lnSpc>
                  <a:spcPct val="90000"/>
                </a:lnSpc>
                <a:spcBef>
                  <a:spcPts val="1000"/>
                </a:spcBef>
              </a:pPr>
              <a:endParaRPr kumimoji="1"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94" name="矩形 93"/>
          <p:cNvSpPr/>
          <p:nvPr/>
        </p:nvSpPr>
        <p:spPr>
          <a:xfrm>
            <a:off x="3704105" y="1593308"/>
            <a:ext cx="7324871" cy="1050290"/>
          </a:xfrm>
          <a:prstGeom prst="rect">
            <a:avLst/>
          </a:prstGeom>
        </p:spPr>
        <p:txBody>
          <a:bodyPr wrap="square">
            <a:spAutoFit/>
          </a:bodyPr>
          <a:lstStyle/>
          <a:p>
            <a:pPr defTabSz="609600">
              <a:lnSpc>
                <a:spcPct val="130000"/>
              </a:lnSpc>
            </a:pPr>
            <a:r>
              <a:rPr lang="en-US" altLang="zh-CN" sz="2400" dirty="0">
                <a:solidFill>
                  <a:schemeClr val="bg1"/>
                </a:solidFill>
                <a:latin typeface="微软雅黑" panose="020B0503020204020204" pitchFamily="34" charset="-122"/>
                <a:ea typeface="微软雅黑" panose="020B0503020204020204" pitchFamily="34" charset="-122"/>
              </a:rPr>
              <a:t>Listen  carefully and grasp the  main idea of the news.</a:t>
            </a:r>
            <a:endParaRPr lang="en-US" altLang="zh-CN" sz="2400" dirty="0">
              <a:solidFill>
                <a:schemeClr val="bg1"/>
              </a:solidFill>
              <a:latin typeface="微软雅黑" panose="020B0503020204020204" pitchFamily="34" charset="-122"/>
              <a:ea typeface="微软雅黑" panose="020B0503020204020204" pitchFamily="34" charset="-122"/>
            </a:endParaRPr>
          </a:p>
        </p:txBody>
      </p:sp>
      <p:pic>
        <p:nvPicPr>
          <p:cNvPr id="6" name="图形 5" descr="媒体演示文稿">
            <a:hlinkClick r:id="rId1"/>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66611" y="5706978"/>
            <a:ext cx="91440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7884" y="182033"/>
            <a:ext cx="1834806" cy="529569"/>
          </a:xfrm>
        </p:spPr>
        <p:txBody>
          <a:bodyPr/>
          <a:lstStyle/>
          <a:p>
            <a:r>
              <a:rPr kumimoji="1" lang="en-US" altLang="zh-CN" dirty="0"/>
              <a:t>1</a:t>
            </a:r>
            <a:r>
              <a:rPr kumimoji="1" lang="zh-CN" altLang="en-US" dirty="0"/>
              <a:t> </a:t>
            </a:r>
            <a:r>
              <a:rPr kumimoji="1" lang="en-US" altLang="zh-CN" dirty="0"/>
              <a:t>News</a:t>
            </a:r>
            <a:endParaRPr kumimoji="1" lang="en-US" altLang="zh-CN" dirty="0"/>
          </a:p>
        </p:txBody>
      </p:sp>
      <p:sp>
        <p:nvSpPr>
          <p:cNvPr id="3" name="矩形 2"/>
          <p:cNvSpPr/>
          <p:nvPr/>
        </p:nvSpPr>
        <p:spPr>
          <a:xfrm>
            <a:off x="4612898" y="1317886"/>
            <a:ext cx="2720340" cy="768350"/>
          </a:xfrm>
          <a:prstGeom prst="rect">
            <a:avLst/>
          </a:prstGeom>
          <a:solidFill>
            <a:schemeClr val="accent1">
              <a:lumMod val="75000"/>
            </a:schemeClr>
          </a:solidFill>
        </p:spPr>
        <p:txBody>
          <a:bodyPr wrap="none">
            <a:spAutoFit/>
          </a:bodyPr>
          <a:lstStyle/>
          <a:p>
            <a:pPr defTabSz="609600"/>
            <a:r>
              <a:rPr lang="en-US" altLang="zh-CN" sz="4400" b="1" dirty="0">
                <a:solidFill>
                  <a:schemeClr val="bg1"/>
                </a:solidFill>
                <a:ea typeface="微软雅黑" panose="020B0503020204020204" pitchFamily="34" charset="-122"/>
              </a:rPr>
              <a:t>Listening </a:t>
            </a:r>
            <a:endParaRPr lang="en-US" altLang="zh-CN" sz="4400" b="1" dirty="0">
              <a:solidFill>
                <a:schemeClr val="bg1"/>
              </a:solidFill>
              <a:ea typeface="微软雅黑" panose="020B0503020204020204" pitchFamily="34" charset="-122"/>
            </a:endParaRPr>
          </a:p>
        </p:txBody>
      </p:sp>
      <p:sp>
        <p:nvSpPr>
          <p:cNvPr id="4" name="矩形 3"/>
          <p:cNvSpPr/>
          <p:nvPr/>
        </p:nvSpPr>
        <p:spPr>
          <a:xfrm>
            <a:off x="2087141" y="2942298"/>
            <a:ext cx="8988636" cy="3290570"/>
          </a:xfrm>
          <a:prstGeom prst="rect">
            <a:avLst/>
          </a:prstGeom>
        </p:spPr>
        <p:txBody>
          <a:bodyPr wrap="square">
            <a:spAutoFit/>
          </a:bodyPr>
          <a:lstStyle/>
          <a:p>
            <a:pPr defTabSz="609600">
              <a:lnSpc>
                <a:spcPct val="130000"/>
              </a:lnSpc>
            </a:pPr>
            <a:r>
              <a:rPr sz="1600" dirty="0">
                <a:solidFill>
                  <a:schemeClr val="tx1">
                    <a:lumMod val="75000"/>
                    <a:lumOff val="25000"/>
                  </a:schemeClr>
                </a:solidFill>
                <a:latin typeface="微软雅黑" panose="020B0503020204020204" pitchFamily="34" charset="-122"/>
                <a:ea typeface="微软雅黑" panose="020B0503020204020204" pitchFamily="34" charset="-122"/>
              </a:rPr>
              <a:t>Researchers believe they have found a previously unknown kind of whale in waters off Mexico's western coast.If others confirm the finding,the new whale would be an important discovery among giant animals.The team of researchers came upon three unusual whales while following a rare group of beaked whales on Nov. 17.The whales were near Mexico's distant San Benito Islands,about 500 km south of the U.S. border.Beaked whales usually avoid contact with humans.</a:t>
            </a:r>
            <a:endParaRPr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609600">
              <a:lnSpc>
                <a:spcPct val="130000"/>
              </a:lnSpc>
            </a:pPr>
            <a:r>
              <a:rPr sz="1600" dirty="0">
                <a:solidFill>
                  <a:schemeClr val="tx1">
                    <a:lumMod val="75000"/>
                    <a:lumOff val="25000"/>
                  </a:schemeClr>
                </a:solidFill>
                <a:latin typeface="微软雅黑" panose="020B0503020204020204" pitchFamily="34" charset="-122"/>
                <a:ea typeface="微软雅黑" panose="020B0503020204020204" pitchFamily="34" charset="-122"/>
              </a:rPr>
              <a:t>研究人员认为，他们在墨西哥西海岸海域发现了一种前所未知的鲸鱼。如果其他人证实这一发现，</a:t>
            </a:r>
            <a:endParaRPr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609600">
              <a:lnSpc>
                <a:spcPct val="130000"/>
              </a:lnSpc>
            </a:pPr>
            <a:r>
              <a:rPr sz="1600" dirty="0">
                <a:solidFill>
                  <a:schemeClr val="tx1">
                    <a:lumMod val="75000"/>
                    <a:lumOff val="25000"/>
                  </a:schemeClr>
                </a:solidFill>
                <a:latin typeface="微软雅黑" panose="020B0503020204020204" pitchFamily="34" charset="-122"/>
                <a:ea typeface="微软雅黑" panose="020B0503020204020204" pitchFamily="34" charset="-122"/>
              </a:rPr>
              <a:t>那么这个鲸鱼新物种将是大型动物领域内的一个重要发现。该研究小组在11月17日跟踪一群罕见的喙鲸时，发现了三只不同寻常的鲸鱼。这些鲸鱼出现在墨西哥遥远的圣贝尼托群岛附近，</a:t>
            </a:r>
            <a:endParaRPr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609600">
              <a:lnSpc>
                <a:spcPct val="130000"/>
              </a:lnSpc>
            </a:pPr>
            <a:r>
              <a:rPr sz="1600" dirty="0">
                <a:solidFill>
                  <a:schemeClr val="tx1">
                    <a:lumMod val="75000"/>
                    <a:lumOff val="25000"/>
                  </a:schemeClr>
                </a:solidFill>
                <a:latin typeface="微软雅黑" panose="020B0503020204020204" pitchFamily="34" charset="-122"/>
                <a:ea typeface="微软雅黑" panose="020B0503020204020204" pitchFamily="34" charset="-122"/>
              </a:rPr>
              <a:t>位于美国边境以南约500公里处。喙鲸通常避免与人类接触。</a:t>
            </a:r>
            <a:endParaRPr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rot="16200000">
            <a:off x="1873250" y="-551815"/>
            <a:ext cx="769620" cy="451548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200000">
            <a:off x="9426027" y="-678682"/>
            <a:ext cx="769441" cy="47625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4996815" y="2091055"/>
            <a:ext cx="1951355" cy="730885"/>
          </a:xfrm>
          <a:prstGeom prst="rect">
            <a:avLst/>
          </a:prstGeom>
          <a:noFill/>
        </p:spPr>
        <p:txBody>
          <a:bodyPr wrap="square" rtlCol="0">
            <a:spAutoFit/>
            <a:scene3d>
              <a:camera prst="orthographicFront"/>
              <a:lightRig rig="threePt" dir="t"/>
            </a:scene3d>
          </a:bodyPr>
          <a:lstStyle/>
          <a:p>
            <a:pPr algn="ctr">
              <a:lnSpc>
                <a:spcPct val="130000"/>
              </a:lnSpc>
              <a:spcBef>
                <a:spcPts val="600"/>
              </a:spcBef>
            </a:pPr>
            <a:r>
              <a:rPr lang="en-US" altLang="zh-CN" sz="3200" b="1" kern="0" dirty="0">
                <a:solidFill>
                  <a:schemeClr val="accent1"/>
                </a:solidFill>
                <a:effectLst>
                  <a:outerShdw blurRad="38100" dist="25400" dir="5400000" algn="ctr" rotWithShape="0">
                    <a:srgbClr val="6E747A">
                      <a:alpha val="43000"/>
                    </a:srgbClr>
                  </a:outerShdw>
                </a:effectLst>
                <a:latin typeface="+mj-ea"/>
                <a:ea typeface="+mj-ea"/>
                <a:cs typeface="+mn-ea"/>
                <a:sym typeface="+mn-lt"/>
              </a:rPr>
              <a:t>Part 1</a:t>
            </a:r>
            <a:endParaRPr lang="en-US" altLang="zh-CN" sz="3200" b="1" kern="0" dirty="0">
              <a:solidFill>
                <a:schemeClr val="accent1"/>
              </a:solidFill>
              <a:effectLst>
                <a:outerShdw blurRad="38100" dist="25400" dir="5400000" algn="ctr" rotWithShape="0">
                  <a:srgbClr val="6E747A">
                    <a:alpha val="43000"/>
                  </a:srgbClr>
                </a:outerShdw>
              </a:effectLst>
              <a:latin typeface="+mj-ea"/>
              <a:ea typeface="+mj-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 calcmode="lin" valueType="num">
                                      <p:cBhvr additive="base">
                                        <p:cTn id="2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7884" y="182033"/>
            <a:ext cx="1834806" cy="529569"/>
          </a:xfrm>
        </p:spPr>
        <p:txBody>
          <a:bodyPr/>
          <a:lstStyle/>
          <a:p>
            <a:r>
              <a:rPr kumimoji="1" lang="en-US" altLang="zh-CN" dirty="0"/>
              <a:t>1</a:t>
            </a:r>
            <a:r>
              <a:rPr kumimoji="1" lang="zh-CN" altLang="en-US" dirty="0"/>
              <a:t> </a:t>
            </a:r>
            <a:r>
              <a:rPr kumimoji="1" lang="en-US" altLang="zh-CN" dirty="0"/>
              <a:t>News</a:t>
            </a:r>
            <a:endParaRPr kumimoji="1" lang="en-US" altLang="zh-CN" dirty="0"/>
          </a:p>
        </p:txBody>
      </p:sp>
      <p:sp>
        <p:nvSpPr>
          <p:cNvPr id="3" name="矩形 2"/>
          <p:cNvSpPr/>
          <p:nvPr/>
        </p:nvSpPr>
        <p:spPr>
          <a:xfrm>
            <a:off x="4612898" y="1317886"/>
            <a:ext cx="2720340" cy="768350"/>
          </a:xfrm>
          <a:prstGeom prst="rect">
            <a:avLst/>
          </a:prstGeom>
          <a:solidFill>
            <a:schemeClr val="accent1">
              <a:lumMod val="75000"/>
            </a:schemeClr>
          </a:solidFill>
        </p:spPr>
        <p:txBody>
          <a:bodyPr wrap="none">
            <a:spAutoFit/>
          </a:bodyPr>
          <a:lstStyle/>
          <a:p>
            <a:pPr defTabSz="609600"/>
            <a:r>
              <a:rPr lang="en-US" altLang="zh-CN" sz="4400" b="1" dirty="0">
                <a:solidFill>
                  <a:schemeClr val="bg1"/>
                </a:solidFill>
                <a:ea typeface="微软雅黑" panose="020B0503020204020204" pitchFamily="34" charset="-122"/>
              </a:rPr>
              <a:t>Listening </a:t>
            </a:r>
            <a:endParaRPr lang="en-US" altLang="zh-CN" sz="4400" b="1" dirty="0">
              <a:solidFill>
                <a:schemeClr val="bg1"/>
              </a:solidFill>
              <a:ea typeface="微软雅黑" panose="020B0503020204020204" pitchFamily="34" charset="-122"/>
            </a:endParaRPr>
          </a:p>
        </p:txBody>
      </p:sp>
      <p:sp>
        <p:nvSpPr>
          <p:cNvPr id="4" name="矩形 3"/>
          <p:cNvSpPr/>
          <p:nvPr/>
        </p:nvSpPr>
        <p:spPr>
          <a:xfrm>
            <a:off x="1228090" y="2683510"/>
            <a:ext cx="10194925" cy="3930650"/>
          </a:xfrm>
          <a:prstGeom prst="rect">
            <a:avLst/>
          </a:prstGeom>
        </p:spPr>
        <p:txBody>
          <a:bodyPr wrap="square">
            <a:spAutoFit/>
          </a:bodyPr>
          <a:lstStyle/>
          <a:p>
            <a:pPr defTabSz="609600">
              <a:lnSpc>
                <a:spcPct val="130000"/>
              </a:lnSpc>
            </a:pPr>
            <a:r>
              <a:rPr sz="1600" dirty="0">
                <a:solidFill>
                  <a:schemeClr val="tx1">
                    <a:lumMod val="75000"/>
                    <a:lumOff val="25000"/>
                  </a:schemeClr>
                </a:solidFill>
                <a:latin typeface="微软雅黑" panose="020B0503020204020204" pitchFamily="34" charset="-122"/>
                <a:ea typeface="微软雅黑" panose="020B0503020204020204" pitchFamily="34" charset="-122"/>
              </a:rPr>
              <a:t>Jay Barlow studies sea animals at the Scripps Institution of Oceanography in San Diego.He said, "These animals popped to the surface right next to the boat."He noted that it was a very unusual meeting."It's very rare to even see a beaked whale,“and to find a friendly group of beaked whales, it's even rarer," he said.Barlow said he and other researchers did not realize they were seeing a possible new kind of whale until later.</a:t>
            </a:r>
            <a:r>
              <a:rPr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The group, led by the non-profit Sea Shepherd Conservation Society,saw something different about the whales' teeth when they studied photos they took of the animals.The underwater recordings of the whales' calls also suggested they were different from all others.</a:t>
            </a:r>
            <a:endParaRPr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609600">
              <a:lnSpc>
                <a:spcPct val="130000"/>
              </a:lnSpc>
            </a:pPr>
            <a:r>
              <a:rPr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杰伊·巴洛在圣地亚哥的斯克里普斯海洋研究所研究海洋动物。他说：“这些动物就在船边蹿出了水面。”他指出，看到这些鲸鱼新物种非常不寻常。“看到喙鲸都非常罕见，而找到一群友好的喙鲸就更罕见了”，他说。</a:t>
            </a:r>
            <a:r>
              <a:rPr sz="1600" dirty="0">
                <a:solidFill>
                  <a:schemeClr val="tx1">
                    <a:lumMod val="75000"/>
                    <a:lumOff val="25000"/>
                  </a:schemeClr>
                </a:solidFill>
                <a:latin typeface="微软雅黑" panose="020B0503020204020204" pitchFamily="34" charset="-122"/>
                <a:ea typeface="微软雅黑" panose="020B0503020204020204" pitchFamily="34" charset="-122"/>
              </a:rPr>
              <a:t>巴洛说，直到后来，他和其他研究人员才意识到他们所看到的可能是一种全新的鲸鱼物种。</a:t>
            </a:r>
            <a:r>
              <a:rPr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这个由非营利性组织海洋守护者协会领导的团队，在研究他们所拍摄的鲸鱼照片时发现它们牙齿有所不同。鲸鱼叫声的水下录音也表明它们和其它所有鲸鱼不同。</a:t>
            </a:r>
            <a:endParaRPr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rot="16200000">
            <a:off x="1873250" y="-551815"/>
            <a:ext cx="769620" cy="451548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200000">
            <a:off x="9426027" y="-678682"/>
            <a:ext cx="769441" cy="47625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4996815" y="2091055"/>
            <a:ext cx="1951355" cy="730885"/>
          </a:xfrm>
          <a:prstGeom prst="rect">
            <a:avLst/>
          </a:prstGeom>
          <a:noFill/>
        </p:spPr>
        <p:txBody>
          <a:bodyPr wrap="square" rtlCol="0">
            <a:spAutoFit/>
            <a:scene3d>
              <a:camera prst="orthographicFront"/>
              <a:lightRig rig="threePt" dir="t"/>
            </a:scene3d>
          </a:bodyPr>
          <a:lstStyle/>
          <a:p>
            <a:pPr algn="ctr">
              <a:lnSpc>
                <a:spcPct val="130000"/>
              </a:lnSpc>
              <a:spcBef>
                <a:spcPts val="600"/>
              </a:spcBef>
            </a:pPr>
            <a:r>
              <a:rPr lang="en-US" altLang="zh-CN" sz="3200" b="1" kern="0" dirty="0">
                <a:solidFill>
                  <a:schemeClr val="accent1"/>
                </a:solidFill>
                <a:effectLst>
                  <a:outerShdw blurRad="38100" dist="25400" dir="5400000" algn="ctr" rotWithShape="0">
                    <a:srgbClr val="6E747A">
                      <a:alpha val="43000"/>
                    </a:srgbClr>
                  </a:outerShdw>
                </a:effectLst>
                <a:latin typeface="+mj-ea"/>
                <a:ea typeface="+mj-ea"/>
                <a:cs typeface="+mn-ea"/>
                <a:sym typeface="+mn-lt"/>
              </a:rPr>
              <a:t>Part 2</a:t>
            </a:r>
            <a:endParaRPr lang="en-US" altLang="zh-CN" sz="3200" b="1" kern="0" dirty="0">
              <a:solidFill>
                <a:schemeClr val="accent1"/>
              </a:solidFill>
              <a:effectLst>
                <a:outerShdw blurRad="38100" dist="25400" dir="5400000" algn="ctr" rotWithShape="0">
                  <a:srgbClr val="6E747A">
                    <a:alpha val="43000"/>
                  </a:srgbClr>
                </a:outerShdw>
              </a:effectLst>
              <a:latin typeface="+mj-ea"/>
              <a:ea typeface="+mj-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7884" y="182033"/>
            <a:ext cx="1834806" cy="529569"/>
          </a:xfrm>
        </p:spPr>
        <p:txBody>
          <a:bodyPr/>
          <a:lstStyle/>
          <a:p>
            <a:r>
              <a:rPr kumimoji="1" lang="en-US" altLang="zh-CN" dirty="0"/>
              <a:t>1</a:t>
            </a:r>
            <a:r>
              <a:rPr kumimoji="1" lang="zh-CN" altLang="en-US" dirty="0"/>
              <a:t> </a:t>
            </a:r>
            <a:r>
              <a:rPr kumimoji="1" lang="en-US" altLang="zh-CN" dirty="0"/>
              <a:t>News</a:t>
            </a:r>
            <a:endParaRPr kumimoji="1" lang="en-US" altLang="zh-CN" dirty="0"/>
          </a:p>
        </p:txBody>
      </p:sp>
      <p:sp>
        <p:nvSpPr>
          <p:cNvPr id="3" name="矩形 2"/>
          <p:cNvSpPr/>
          <p:nvPr/>
        </p:nvSpPr>
        <p:spPr>
          <a:xfrm>
            <a:off x="4612898" y="1317886"/>
            <a:ext cx="2720340" cy="768350"/>
          </a:xfrm>
          <a:prstGeom prst="rect">
            <a:avLst/>
          </a:prstGeom>
          <a:solidFill>
            <a:schemeClr val="accent1">
              <a:lumMod val="75000"/>
            </a:schemeClr>
          </a:solidFill>
        </p:spPr>
        <p:txBody>
          <a:bodyPr wrap="none">
            <a:spAutoFit/>
          </a:bodyPr>
          <a:lstStyle/>
          <a:p>
            <a:pPr defTabSz="609600"/>
            <a:r>
              <a:rPr lang="en-US" altLang="zh-CN" sz="4400" b="1" dirty="0">
                <a:solidFill>
                  <a:schemeClr val="bg1"/>
                </a:solidFill>
                <a:ea typeface="微软雅黑" panose="020B0503020204020204" pitchFamily="34" charset="-122"/>
              </a:rPr>
              <a:t>Listening </a:t>
            </a:r>
            <a:endParaRPr lang="en-US" altLang="zh-CN" sz="4400" b="1" dirty="0">
              <a:solidFill>
                <a:schemeClr val="bg1"/>
              </a:solidFill>
              <a:ea typeface="微软雅黑" panose="020B0503020204020204" pitchFamily="34" charset="-122"/>
            </a:endParaRPr>
          </a:p>
        </p:txBody>
      </p:sp>
      <p:sp>
        <p:nvSpPr>
          <p:cNvPr id="4" name="矩形 3"/>
          <p:cNvSpPr/>
          <p:nvPr/>
        </p:nvSpPr>
        <p:spPr>
          <a:xfrm>
            <a:off x="1005840" y="2821940"/>
            <a:ext cx="10895330" cy="3610610"/>
          </a:xfrm>
          <a:prstGeom prst="rect">
            <a:avLst/>
          </a:prstGeom>
        </p:spPr>
        <p:txBody>
          <a:bodyPr wrap="square">
            <a:spAutoFit/>
          </a:bodyPr>
          <a:lstStyle/>
          <a:p>
            <a:pPr defTabSz="609600">
              <a:lnSpc>
                <a:spcPct val="130000"/>
              </a:lnSpc>
            </a:pPr>
            <a:r>
              <a:rPr sz="1600" dirty="0">
                <a:solidFill>
                  <a:schemeClr val="tx1">
                    <a:lumMod val="75000"/>
                    <a:lumOff val="25000"/>
                  </a:schemeClr>
                </a:solidFill>
                <a:latin typeface="微软雅黑" panose="020B0503020204020204" pitchFamily="34" charset="-122"/>
                <a:ea typeface="微软雅黑" panose="020B0503020204020204" pitchFamily="34" charset="-122"/>
              </a:rPr>
              <a:t>The researchers are now waiting for test results on water they collected near the whales.There could be skin cells in the water from the whales.If so, they will examine the DNA to confirm whether the whales are a new species.Beaked whales get that name because of their pointy noses.They live mostly in waters far away from the mainland,such as off the San Benito Islands.Though up to 5 meters long, they can be hard for scientists to see.That is because they usually swim and eat at depths of around 914 meters.They only come up at times for air.In the deep water, the animals can stay away from their main enemy, killer whales.</a:t>
            </a:r>
            <a:endParaRPr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609600">
              <a:lnSpc>
                <a:spcPct val="130000"/>
              </a:lnSpc>
            </a:pPr>
            <a:r>
              <a:rPr sz="1600" dirty="0">
                <a:solidFill>
                  <a:schemeClr val="tx1">
                    <a:lumMod val="75000"/>
                    <a:lumOff val="25000"/>
                  </a:schemeClr>
                </a:solidFill>
                <a:latin typeface="微软雅黑" panose="020B0503020204020204" pitchFamily="34" charset="-122"/>
                <a:ea typeface="微软雅黑" panose="020B0503020204020204" pitchFamily="34" charset="-122"/>
              </a:rPr>
              <a:t>研究人员正在等待他们在鲸鱼附近收集到的水的测试结果。水里面可能有鲸鱼的皮肤细胞。如果是那样的话，他们将检查其DNA以确定这些鲸鱼是否是一个新物种。喙鲸因其尖尖的鼻子而得名。它们大多生活在远离大陆的水域</a:t>
            </a:r>
            <a:r>
              <a:rPr lang="zh-CN" sz="1600" dirty="0">
                <a:solidFill>
                  <a:schemeClr val="tx1">
                    <a:lumMod val="75000"/>
                    <a:lumOff val="25000"/>
                  </a:schemeClr>
                </a:solidFill>
                <a:latin typeface="微软雅黑" panose="020B0503020204020204" pitchFamily="34" charset="-122"/>
                <a:ea typeface="微软雅黑" panose="020B0503020204020204" pitchFamily="34" charset="-122"/>
              </a:rPr>
              <a:t>，比如圣贝尼托群岛附近。虽然它们长达5米，但科学家很难看到它们。那是因为它们通常在水深914米的地方游动和进食。它们只是偶尔浮上来换气。在深水中，这些动物可以远离它们的主要敌人——虎鲸。</a:t>
            </a:r>
            <a:endParaRPr 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609600">
              <a:lnSpc>
                <a:spcPct val="130000"/>
              </a:lnSpc>
            </a:pPr>
            <a:endParaRPr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rot="16200000">
            <a:off x="1873250" y="-551815"/>
            <a:ext cx="769620" cy="451548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200000">
            <a:off x="9426027" y="-678682"/>
            <a:ext cx="769441" cy="47625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4996815" y="2091055"/>
            <a:ext cx="1951355" cy="730885"/>
          </a:xfrm>
          <a:prstGeom prst="rect">
            <a:avLst/>
          </a:prstGeom>
          <a:noFill/>
        </p:spPr>
        <p:txBody>
          <a:bodyPr wrap="square" rtlCol="0">
            <a:spAutoFit/>
            <a:scene3d>
              <a:camera prst="orthographicFront"/>
              <a:lightRig rig="threePt" dir="t"/>
            </a:scene3d>
          </a:bodyPr>
          <a:lstStyle/>
          <a:p>
            <a:pPr algn="ctr">
              <a:lnSpc>
                <a:spcPct val="130000"/>
              </a:lnSpc>
              <a:spcBef>
                <a:spcPts val="600"/>
              </a:spcBef>
            </a:pPr>
            <a:r>
              <a:rPr lang="en-US" altLang="zh-CN" sz="3200" b="1" kern="0" dirty="0">
                <a:solidFill>
                  <a:schemeClr val="accent1"/>
                </a:solidFill>
                <a:effectLst>
                  <a:outerShdw blurRad="38100" dist="25400" dir="5400000" algn="ctr" rotWithShape="0">
                    <a:srgbClr val="6E747A">
                      <a:alpha val="43000"/>
                    </a:srgbClr>
                  </a:outerShdw>
                </a:effectLst>
                <a:latin typeface="+mj-ea"/>
                <a:ea typeface="+mj-ea"/>
                <a:cs typeface="+mn-ea"/>
                <a:sym typeface="+mn-lt"/>
              </a:rPr>
              <a:t>Part 3</a:t>
            </a:r>
            <a:endParaRPr lang="en-US" altLang="zh-CN" sz="3200" b="1" kern="0" dirty="0">
              <a:solidFill>
                <a:schemeClr val="accent1"/>
              </a:solidFill>
              <a:effectLst>
                <a:outerShdw blurRad="38100" dist="25400" dir="5400000" algn="ctr" rotWithShape="0">
                  <a:srgbClr val="6E747A">
                    <a:alpha val="43000"/>
                  </a:srgbClr>
                </a:outerShdw>
              </a:effectLst>
              <a:latin typeface="+mj-ea"/>
              <a:ea typeface="+mj-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7884" y="182033"/>
            <a:ext cx="1834806" cy="529569"/>
          </a:xfrm>
        </p:spPr>
        <p:txBody>
          <a:bodyPr/>
          <a:lstStyle/>
          <a:p>
            <a:r>
              <a:rPr kumimoji="1" lang="en-US" altLang="zh-CN" dirty="0"/>
              <a:t>1</a:t>
            </a:r>
            <a:r>
              <a:rPr kumimoji="1" lang="zh-CN" altLang="en-US" dirty="0"/>
              <a:t> </a:t>
            </a:r>
            <a:r>
              <a:rPr kumimoji="1" lang="en-US" altLang="zh-CN" dirty="0"/>
              <a:t>News</a:t>
            </a:r>
            <a:endParaRPr kumimoji="1" lang="en-US" altLang="zh-CN" dirty="0"/>
          </a:p>
        </p:txBody>
      </p:sp>
      <p:sp>
        <p:nvSpPr>
          <p:cNvPr id="3" name="矩形 2"/>
          <p:cNvSpPr/>
          <p:nvPr/>
        </p:nvSpPr>
        <p:spPr>
          <a:xfrm>
            <a:off x="4612898" y="1317886"/>
            <a:ext cx="2720340" cy="768350"/>
          </a:xfrm>
          <a:prstGeom prst="rect">
            <a:avLst/>
          </a:prstGeom>
          <a:solidFill>
            <a:schemeClr val="accent1">
              <a:lumMod val="75000"/>
            </a:schemeClr>
          </a:solidFill>
        </p:spPr>
        <p:txBody>
          <a:bodyPr wrap="none">
            <a:spAutoFit/>
          </a:bodyPr>
          <a:lstStyle/>
          <a:p>
            <a:pPr defTabSz="609600"/>
            <a:r>
              <a:rPr lang="en-US" altLang="zh-CN" sz="4400" b="1" dirty="0">
                <a:solidFill>
                  <a:schemeClr val="bg1"/>
                </a:solidFill>
                <a:ea typeface="微软雅黑" panose="020B0503020204020204" pitchFamily="34" charset="-122"/>
              </a:rPr>
              <a:t>Listening </a:t>
            </a:r>
            <a:endParaRPr lang="en-US" altLang="zh-CN" sz="4400" b="1" dirty="0">
              <a:solidFill>
                <a:schemeClr val="bg1"/>
              </a:solidFill>
              <a:ea typeface="微软雅黑" panose="020B0503020204020204" pitchFamily="34" charset="-122"/>
            </a:endParaRPr>
          </a:p>
        </p:txBody>
      </p:sp>
      <p:sp>
        <p:nvSpPr>
          <p:cNvPr id="4" name="矩形 3"/>
          <p:cNvSpPr/>
          <p:nvPr/>
        </p:nvSpPr>
        <p:spPr>
          <a:xfrm>
            <a:off x="969010" y="2369185"/>
            <a:ext cx="11222990" cy="4570730"/>
          </a:xfrm>
          <a:prstGeom prst="rect">
            <a:avLst/>
          </a:prstGeom>
        </p:spPr>
        <p:txBody>
          <a:bodyPr wrap="square">
            <a:spAutoFit/>
          </a:bodyPr>
          <a:lstStyle/>
          <a:p>
            <a:pPr defTabSz="609600">
              <a:lnSpc>
                <a:spcPct val="130000"/>
              </a:lnSpc>
            </a:pPr>
            <a:r>
              <a:rPr sz="1600" dirty="0">
                <a:solidFill>
                  <a:schemeClr val="tx1">
                    <a:lumMod val="75000"/>
                    <a:lumOff val="25000"/>
                  </a:schemeClr>
                </a:solidFill>
                <a:latin typeface="微软雅黑" panose="020B0503020204020204" pitchFamily="34" charset="-122"/>
                <a:ea typeface="微软雅黑" panose="020B0503020204020204" pitchFamily="34" charset="-122"/>
              </a:rPr>
              <a:t>Andrew Read is a marine biologist at Duke University.He said, "The fact that they were looking for a very rare whale,and that they happen to find something completely different,is remarkable and wonderful, and just the joy of doing science.That's what we all live for."Read said that finding a new species is a rare event.Barlow's team has evidence about the whales that looks like a new discovery.Read said the DNA testing would help confirm it.Barlow was hopeful about the chance of confirming the beaked whales as a new species.That would bring the number of known beaked whale species to 24.Barlow said the whales are as big as a horse.He noted that it is hard to imagine people not seeing something that big on land,"But there's a lot of mysteries in the sea."I'm Jill Robbins.</a:t>
            </a:r>
            <a:endParaRPr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609600">
              <a:lnSpc>
                <a:spcPct val="130000"/>
              </a:lnSpc>
            </a:pPr>
            <a:r>
              <a:rPr sz="1600" dirty="0">
                <a:solidFill>
                  <a:schemeClr val="tx1">
                    <a:lumMod val="75000"/>
                    <a:lumOff val="25000"/>
                  </a:schemeClr>
                </a:solidFill>
                <a:latin typeface="微软雅黑" panose="020B0503020204020204" pitchFamily="34" charset="-122"/>
                <a:ea typeface="微软雅黑" panose="020B0503020204020204" pitchFamily="34" charset="-122"/>
              </a:rPr>
              <a:t>安德鲁·里德是杜克大学的海洋生物学家。他说：“事实是，他们在寻找一种非常罕见的鲸鱼，而他们碰巧发现了一种完全不同的生物，这非常了不起，很棒，而那正是从事科学研究的乐趣。那是我们活着的目的。”里德说，发现新物种是一件罕见的事情。里德说，发现新物种是一件罕见的事情。巴洛的团队有关于这种鲸鱼的证据，那使这看起来像是一项新发现。里德说，DNA测试将有助于确认这一点。巴洛对确认这种喙鲸为新物种充满希望。那将使已知的喙鲸物种总数达到24种。巴洛说，这种鲸鱼像马一样大。他指出，难以想象，人们在陆地上看不到这么大的东西，“但海洋中有很多神秘事物。”吉尔·罗宾斯为您播报。</a:t>
            </a:r>
            <a:endParaRPr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rot="16200000">
            <a:off x="1873250" y="-551815"/>
            <a:ext cx="769620" cy="451548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200000">
            <a:off x="9426027" y="-678682"/>
            <a:ext cx="769441" cy="47625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4997450" y="1907540"/>
            <a:ext cx="1951355" cy="730885"/>
          </a:xfrm>
          <a:prstGeom prst="rect">
            <a:avLst/>
          </a:prstGeom>
          <a:noFill/>
        </p:spPr>
        <p:txBody>
          <a:bodyPr wrap="square" rtlCol="0">
            <a:spAutoFit/>
            <a:scene3d>
              <a:camera prst="orthographicFront"/>
              <a:lightRig rig="threePt" dir="t"/>
            </a:scene3d>
          </a:bodyPr>
          <a:lstStyle/>
          <a:p>
            <a:pPr algn="ctr">
              <a:lnSpc>
                <a:spcPct val="130000"/>
              </a:lnSpc>
              <a:spcBef>
                <a:spcPts val="600"/>
              </a:spcBef>
            </a:pPr>
            <a:r>
              <a:rPr lang="en-US" altLang="zh-CN" sz="3200" b="1" kern="0" dirty="0">
                <a:solidFill>
                  <a:schemeClr val="accent1"/>
                </a:solidFill>
                <a:effectLst>
                  <a:outerShdw blurRad="38100" dist="25400" dir="5400000" algn="ctr" rotWithShape="0">
                    <a:srgbClr val="6E747A">
                      <a:alpha val="43000"/>
                    </a:srgbClr>
                  </a:outerShdw>
                </a:effectLst>
                <a:latin typeface="+mj-ea"/>
                <a:ea typeface="+mj-ea"/>
                <a:cs typeface="+mn-ea"/>
                <a:sym typeface="+mn-lt"/>
              </a:rPr>
              <a:t>Part 4</a:t>
            </a:r>
            <a:endParaRPr lang="en-US" altLang="zh-CN" sz="3200" b="1" kern="0" dirty="0">
              <a:solidFill>
                <a:schemeClr val="accent1"/>
              </a:solidFill>
              <a:effectLst>
                <a:outerShdw blurRad="38100" dist="25400" dir="5400000" algn="ctr" rotWithShape="0">
                  <a:srgbClr val="6E747A">
                    <a:alpha val="43000"/>
                  </a:srgbClr>
                </a:outerShdw>
              </a:effectLst>
              <a:latin typeface="+mj-ea"/>
              <a:ea typeface="+mj-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988869" y="4077323"/>
            <a:ext cx="5995825" cy="1446550"/>
          </a:xfrm>
        </p:spPr>
        <p:txBody>
          <a:bodyPr/>
          <a:lstStyle/>
          <a:p>
            <a:r>
              <a:rPr lang="en-US" altLang="zh-CN" dirty="0">
                <a:ln w="0"/>
                <a:latin typeface="微软雅黑" panose="020B0503020204020204" pitchFamily="34" charset="-122"/>
                <a:ea typeface="微软雅黑" panose="020B0503020204020204" pitchFamily="34" charset="-122"/>
              </a:rPr>
              <a:t>2</a:t>
            </a:r>
            <a:r>
              <a:rPr lang="zh-CN" altLang="en-US" dirty="0">
                <a:ln w="0"/>
                <a:latin typeface="微软雅黑" panose="020B0503020204020204" pitchFamily="34" charset="-122"/>
                <a:ea typeface="微软雅黑" panose="020B0503020204020204" pitchFamily="34" charset="-122"/>
              </a:rPr>
              <a:t> </a:t>
            </a:r>
            <a:r>
              <a:rPr lang="en-US" altLang="zh-CN" dirty="0">
                <a:ln w="0"/>
                <a:latin typeface="微软雅黑" panose="020B0503020204020204" pitchFamily="34" charset="-122"/>
                <a:ea typeface="微软雅黑" panose="020B0503020204020204" pitchFamily="34" charset="-122"/>
              </a:rPr>
              <a:t>Lead in</a:t>
            </a:r>
            <a:endParaRPr lang="en-US" altLang="zh-CN" dirty="0">
              <a:ln w="0"/>
              <a:latin typeface="微软雅黑" panose="020B0503020204020204" pitchFamily="34" charset="-122"/>
              <a:ea typeface="微软雅黑" panose="020B0503020204020204" pitchFamily="34" charset="-122"/>
            </a:endParaRPr>
          </a:p>
        </p:txBody>
      </p:sp>
      <p:sp>
        <p:nvSpPr>
          <p:cNvPr id="89" name="矩形 88"/>
          <p:cNvSpPr/>
          <p:nvPr/>
        </p:nvSpPr>
        <p:spPr>
          <a:xfrm>
            <a:off x="2288332" y="1219200"/>
            <a:ext cx="9903668" cy="21209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90" name="组 89"/>
          <p:cNvGrpSpPr/>
          <p:nvPr/>
        </p:nvGrpSpPr>
        <p:grpSpPr>
          <a:xfrm>
            <a:off x="1227883" y="1219200"/>
            <a:ext cx="2120900" cy="2120900"/>
            <a:chOff x="1418383" y="1371600"/>
            <a:chExt cx="2120900" cy="2120900"/>
          </a:xfrm>
        </p:grpSpPr>
        <p:sp>
          <p:nvSpPr>
            <p:cNvPr id="91" name="椭圆 90"/>
            <p:cNvSpPr/>
            <p:nvPr/>
          </p:nvSpPr>
          <p:spPr>
            <a:xfrm>
              <a:off x="1418383" y="1371600"/>
              <a:ext cx="2120900" cy="2120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lnSpc>
                  <a:spcPct val="90000"/>
                </a:lnSpc>
                <a:spcBef>
                  <a:spcPts val="1000"/>
                </a:spcBef>
              </a:pPr>
              <a:endParaRPr kumimoji="1"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 name="矩形 91"/>
            <p:cNvSpPr/>
            <p:nvPr/>
          </p:nvSpPr>
          <p:spPr>
            <a:xfrm>
              <a:off x="1740648" y="2219684"/>
              <a:ext cx="1476375" cy="423545"/>
            </a:xfrm>
            <a:prstGeom prst="rect">
              <a:avLst/>
            </a:prstGeom>
          </p:spPr>
          <p:txBody>
            <a:bodyPr wrap="none">
              <a:spAutoFit/>
            </a:bodyPr>
            <a:lstStyle/>
            <a:p>
              <a:pPr lvl="0" algn="ctr" defTabSz="914400">
                <a:lnSpc>
                  <a:spcPct val="90000"/>
                </a:lnSpc>
                <a:spcBef>
                  <a:spcPts val="1000"/>
                </a:spcBef>
              </a:pPr>
              <a:r>
                <a:rPr kumimoji="1"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Demand</a:t>
              </a:r>
              <a:endParaRPr kumimoji="1" lang="en-US" altLang="zh-CN"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3" name="椭圆 92"/>
            <p:cNvSpPr/>
            <p:nvPr/>
          </p:nvSpPr>
          <p:spPr>
            <a:xfrm>
              <a:off x="1519983" y="1473200"/>
              <a:ext cx="1917700" cy="19177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lnSpc>
                  <a:spcPct val="90000"/>
                </a:lnSpc>
                <a:spcBef>
                  <a:spcPts val="1000"/>
                </a:spcBef>
              </a:pPr>
              <a:endParaRPr kumimoji="1"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94" name="矩形 93"/>
          <p:cNvSpPr/>
          <p:nvPr/>
        </p:nvSpPr>
        <p:spPr>
          <a:xfrm>
            <a:off x="3704105" y="1593308"/>
            <a:ext cx="7324871" cy="1050290"/>
          </a:xfrm>
          <a:prstGeom prst="rect">
            <a:avLst/>
          </a:prstGeom>
        </p:spPr>
        <p:txBody>
          <a:bodyPr wrap="square">
            <a:spAutoFit/>
          </a:bodyPr>
          <a:lstStyle/>
          <a:p>
            <a:pPr defTabSz="609600">
              <a:lnSpc>
                <a:spcPct val="130000"/>
              </a:lnSpc>
            </a:pPr>
            <a:r>
              <a:rPr lang="en-US" altLang="zh-CN" sz="2400" dirty="0">
                <a:solidFill>
                  <a:schemeClr val="bg1"/>
                </a:solidFill>
                <a:latin typeface="微软雅黑" panose="020B0503020204020204" pitchFamily="34" charset="-122"/>
                <a:ea typeface="微软雅黑" panose="020B0503020204020204" pitchFamily="34" charset="-122"/>
              </a:rPr>
              <a:t>Watch the video carefully and think about the questions deeply.</a:t>
            </a:r>
            <a:endParaRPr lang="en-US" altLang="zh-CN" sz="2400" dirty="0">
              <a:solidFill>
                <a:schemeClr val="bg1"/>
              </a:solidFill>
              <a:latin typeface="微软雅黑" panose="020B0503020204020204" pitchFamily="34" charset="-122"/>
              <a:ea typeface="微软雅黑" panose="020B0503020204020204" pitchFamily="34" charset="-122"/>
            </a:endParaRPr>
          </a:p>
        </p:txBody>
      </p:sp>
      <p:pic>
        <p:nvPicPr>
          <p:cNvPr id="4" name="图形 3" descr="媒体演示文稿">
            <a:hlinkClick r:id="rId1"/>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54842" y="5706979"/>
            <a:ext cx="91440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227884" y="182033"/>
            <a:ext cx="1834806" cy="529569"/>
          </a:xfrm>
        </p:spPr>
        <p:txBody>
          <a:bodyPr/>
          <a:lstStyle/>
          <a:p>
            <a:r>
              <a:rPr kumimoji="1" lang="en-US" altLang="zh-CN" dirty="0"/>
              <a:t>2 Lead in</a:t>
            </a:r>
            <a:endParaRPr kumimoji="1" lang="en-US" altLang="zh-CN" dirty="0"/>
          </a:p>
        </p:txBody>
      </p:sp>
      <p:sp>
        <p:nvSpPr>
          <p:cNvPr id="42" name="矩形 41"/>
          <p:cNvSpPr/>
          <p:nvPr/>
        </p:nvSpPr>
        <p:spPr>
          <a:xfrm>
            <a:off x="1611341" y="4743468"/>
            <a:ext cx="2031325" cy="452432"/>
          </a:xfrm>
          <a:prstGeom prst="rect">
            <a:avLst/>
          </a:prstGeom>
        </p:spPr>
        <p:txBody>
          <a:bodyPr wrap="none">
            <a:spAutoFit/>
          </a:bodyPr>
          <a:lstStyle/>
          <a:p>
            <a:pPr defTabSz="609600">
              <a:lnSpc>
                <a:spcPct val="130000"/>
              </a:lnSpc>
            </a:pPr>
            <a:r>
              <a:rPr lang="zh-CN" altLang="en-US" b="1" dirty="0">
                <a:solidFill>
                  <a:schemeClr val="bg1"/>
                </a:solidFill>
                <a:ea typeface="微软雅黑" panose="020B0503020204020204" pitchFamily="34" charset="-122"/>
              </a:rPr>
              <a:t>点击此处添加标题</a:t>
            </a:r>
            <a:endParaRPr lang="en-US" altLang="zh-CN" b="1" dirty="0">
              <a:solidFill>
                <a:schemeClr val="bg1"/>
              </a:solidFill>
              <a:ea typeface="微软雅黑" panose="020B0503020204020204" pitchFamily="34" charset="-122"/>
            </a:endParaRPr>
          </a:p>
        </p:txBody>
      </p:sp>
      <p:sp>
        <p:nvSpPr>
          <p:cNvPr id="43" name="文本框 8"/>
          <p:cNvSpPr txBox="1"/>
          <p:nvPr/>
        </p:nvSpPr>
        <p:spPr>
          <a:xfrm>
            <a:off x="7077075" y="2647315"/>
            <a:ext cx="5203825" cy="7067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Why we urgently need to reduce our dependence on fossil fuels?</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7076848" y="4022642"/>
            <a:ext cx="1979930" cy="650875"/>
          </a:xfrm>
          <a:prstGeom prst="rect">
            <a:avLst/>
          </a:prstGeom>
          <a:solidFill>
            <a:schemeClr val="accent2"/>
          </a:solidFill>
        </p:spPr>
        <p:txBody>
          <a:bodyPr wrap="none">
            <a:spAutoFit/>
          </a:bodyPr>
          <a:lstStyle/>
          <a:p>
            <a:pPr defTabSz="609600">
              <a:lnSpc>
                <a:spcPct val="130000"/>
              </a:lnSpc>
            </a:pPr>
            <a:r>
              <a:rPr lang="en-US" altLang="zh-CN" sz="2800" b="1" dirty="0">
                <a:solidFill>
                  <a:schemeClr val="bg1"/>
                </a:solidFill>
                <a:ea typeface="微软雅黑" panose="020B0503020204020204" pitchFamily="34" charset="-122"/>
              </a:rPr>
              <a:t>question 2</a:t>
            </a:r>
            <a:endParaRPr lang="en-US" altLang="zh-CN" sz="2800" b="1" dirty="0">
              <a:solidFill>
                <a:schemeClr val="bg1"/>
              </a:solidFill>
              <a:ea typeface="微软雅黑" panose="020B0503020204020204" pitchFamily="34" charset="-122"/>
            </a:endParaRPr>
          </a:p>
        </p:txBody>
      </p:sp>
      <p:sp>
        <p:nvSpPr>
          <p:cNvPr id="5" name="矩形 4"/>
          <p:cNvSpPr/>
          <p:nvPr/>
        </p:nvSpPr>
        <p:spPr>
          <a:xfrm>
            <a:off x="7076848" y="1810302"/>
            <a:ext cx="1979930" cy="650875"/>
          </a:xfrm>
          <a:prstGeom prst="rect">
            <a:avLst/>
          </a:prstGeom>
          <a:solidFill>
            <a:schemeClr val="accent1"/>
          </a:solidFill>
        </p:spPr>
        <p:txBody>
          <a:bodyPr wrap="none">
            <a:spAutoFit/>
          </a:bodyPr>
          <a:lstStyle/>
          <a:p>
            <a:pPr defTabSz="609600">
              <a:lnSpc>
                <a:spcPct val="130000"/>
              </a:lnSpc>
            </a:pPr>
            <a:r>
              <a:rPr lang="en-US" altLang="zh-CN" sz="2800" b="1" dirty="0">
                <a:solidFill>
                  <a:schemeClr val="bg1"/>
                </a:solidFill>
                <a:ea typeface="微软雅黑" panose="020B0503020204020204" pitchFamily="34" charset="-122"/>
              </a:rPr>
              <a:t>question 1</a:t>
            </a:r>
            <a:endParaRPr lang="en-US" altLang="zh-CN" sz="2800" b="1" dirty="0">
              <a:solidFill>
                <a:schemeClr val="bg1"/>
              </a:solidFill>
              <a:ea typeface="微软雅黑" panose="020B0503020204020204" pitchFamily="34" charset="-122"/>
            </a:endParaRPr>
          </a:p>
        </p:txBody>
      </p:sp>
      <p:sp>
        <p:nvSpPr>
          <p:cNvPr id="8" name="文本框 8"/>
          <p:cNvSpPr txBox="1"/>
          <p:nvPr/>
        </p:nvSpPr>
        <p:spPr>
          <a:xfrm>
            <a:off x="7077075" y="4751070"/>
            <a:ext cx="5203825"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What are the biggest challenges facing the large-scale use of renewable energy?</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9" name="图片 8" descr="dd0d906d1a70e8443bb98183f95ac16"/>
          <p:cNvPicPr>
            <a:picLocks noChangeAspect="1"/>
          </p:cNvPicPr>
          <p:nvPr/>
        </p:nvPicPr>
        <p:blipFill>
          <a:blip r:embed="rId1"/>
          <a:srcRect l="547" t="37500" r="-547" b="37500"/>
          <a:stretch>
            <a:fillRect/>
          </a:stretch>
        </p:blipFill>
        <p:spPr>
          <a:xfrm>
            <a:off x="1163320" y="850900"/>
            <a:ext cx="5463540" cy="2959735"/>
          </a:xfrm>
          <a:prstGeom prst="rect">
            <a:avLst/>
          </a:prstGeom>
        </p:spPr>
      </p:pic>
      <p:pic>
        <p:nvPicPr>
          <p:cNvPr id="4" name="图片 3"/>
          <p:cNvPicPr>
            <a:picLocks noChangeAspect="1"/>
          </p:cNvPicPr>
          <p:nvPr/>
        </p:nvPicPr>
        <p:blipFill>
          <a:blip r:embed="rId2"/>
          <a:stretch>
            <a:fillRect/>
          </a:stretch>
        </p:blipFill>
        <p:spPr>
          <a:xfrm>
            <a:off x="1163320" y="4126230"/>
            <a:ext cx="5463540" cy="2522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3">
                                            <p:txEl>
                                              <p:pRg st="0" end="0"/>
                                            </p:txEl>
                                          </p:spTgt>
                                        </p:tgtEl>
                                        <p:attrNameLst>
                                          <p:attrName>style.visibility</p:attrName>
                                        </p:attrNameLst>
                                      </p:cBhvr>
                                      <p:to>
                                        <p:strVal val="visible"/>
                                      </p:to>
                                    </p:set>
                                    <p:animEffect transition="in" filter="blinds(horizontal)">
                                      <p:cBhvr>
                                        <p:cTn id="24" dur="500"/>
                                        <p:tgtEl>
                                          <p:spTgt spid="4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blinds(horizontal)">
                                      <p:cBhvr>
                                        <p:cTn id="3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Lst>
  </p:timing>
</p:sld>
</file>

<file path=ppt/theme/theme1.xml><?xml version="1.0" encoding="utf-8"?>
<a:theme xmlns:a="http://schemas.openxmlformats.org/drawingml/2006/main" name="模板页面">
  <a:themeElements>
    <a:clrScheme name="自定义 61">
      <a:dk1>
        <a:srgbClr val="000000"/>
      </a:dk1>
      <a:lt1>
        <a:srgbClr val="FFFFFF"/>
      </a:lt1>
      <a:dk2>
        <a:srgbClr val="000000"/>
      </a:dk2>
      <a:lt2>
        <a:srgbClr val="FFFDFD"/>
      </a:lt2>
      <a:accent1>
        <a:srgbClr val="0092E8"/>
      </a:accent1>
      <a:accent2>
        <a:srgbClr val="FFC100"/>
      </a:accent2>
      <a:accent3>
        <a:srgbClr val="FF5100"/>
      </a:accent3>
      <a:accent4>
        <a:srgbClr val="515151"/>
      </a:accent4>
      <a:accent5>
        <a:srgbClr val="919191"/>
      </a:accent5>
      <a:accent6>
        <a:srgbClr val="CACACA"/>
      </a:accent6>
      <a:hlink>
        <a:srgbClr val="0563C1"/>
      </a:hlink>
      <a:folHlink>
        <a:srgbClr val="954F72"/>
      </a:folHlink>
    </a:clrScheme>
    <a:fontScheme name="自定义 49">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9428</Words>
  <Application>WPS 演示</Application>
  <PresentationFormat>宽屏</PresentationFormat>
  <Paragraphs>222</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25</vt:i4>
      </vt:variant>
    </vt:vector>
  </HeadingPairs>
  <TitlesOfParts>
    <vt:vector size="37" baseType="lpstr">
      <vt:lpstr>Arial</vt:lpstr>
      <vt:lpstr>宋体</vt:lpstr>
      <vt:lpstr>Wingdings</vt:lpstr>
      <vt:lpstr>微软雅黑</vt:lpstr>
      <vt:lpstr>Segoe UI Light</vt:lpstr>
      <vt:lpstr>Century Gothic</vt:lpstr>
      <vt:lpstr>Segoe UI Light</vt:lpstr>
      <vt:lpstr>Times New Roman</vt:lpstr>
      <vt:lpstr>Arial Unicode MS</vt:lpstr>
      <vt:lpstr>Calibri</vt:lpstr>
      <vt:lpstr>模板页面</vt:lpstr>
      <vt:lpstr>OfficePLUS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iggy</cp:lastModifiedBy>
  <cp:revision>69</cp:revision>
  <dcterms:created xsi:type="dcterms:W3CDTF">2015-08-18T02:51:00Z</dcterms:created>
  <dcterms:modified xsi:type="dcterms:W3CDTF">2021-03-28T16:12:25Z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825B06FC2FE44578986416FE46091330</vt:lpwstr>
  </property>
</Properties>
</file>