
<file path=[Content_Types].xml><?xml version="1.0" encoding="utf-8"?>
<Types xmlns="http://schemas.openxmlformats.org/package/2006/content-types">
  <Default Extension="jpeg" ContentType="image/jpeg"/>
  <Default Extension="xlsx" ContentType="application/vnd.openxmlformats-officedocument.spreadsheetml.sheet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3"/>
    <p:sldId id="304" r:id="rId5"/>
    <p:sldId id="305" r:id="rId6"/>
    <p:sldId id="261" r:id="rId7"/>
    <p:sldId id="307" r:id="rId8"/>
    <p:sldId id="308" r:id="rId9"/>
    <p:sldId id="279" r:id="rId10"/>
    <p:sldId id="286" r:id="rId11"/>
    <p:sldId id="309" r:id="rId12"/>
    <p:sldId id="287" r:id="rId13"/>
    <p:sldId id="288" r:id="rId14"/>
  </p:sldIdLst>
  <p:sldSz cx="12192000" cy="6858000"/>
  <p:notesSz cx="6858000" cy="9144000"/>
  <p:embeddedFontLst>
    <p:embeddedFont>
      <p:font typeface="等线" panose="02010600030101010101" charset="-122"/>
      <p:regular r:id="rId18"/>
    </p:embeddedFont>
    <p:embeddedFont>
      <p:font typeface="黑体" panose="02010609060101010101" charset="-122"/>
      <p:regular r:id="rId19"/>
    </p:embeddedFont>
  </p:embeddedFontLst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1.xml"/><Relationship Id="rId2" Type="http://schemas.openxmlformats.org/officeDocument/2006/relationships/theme" Target="theme/theme1.xml"/><Relationship Id="rId19" Type="http://schemas.openxmlformats.org/officeDocument/2006/relationships/font" Target="fonts/font2.fntdata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14300">
              <a:solidFill>
                <a:schemeClr val="bg1">
                  <a:lumMod val="85000"/>
                </a:schemeClr>
              </a:solidFill>
            </a:ln>
          </c:spPr>
          <c:explosion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88900">
                <a:solidFill>
                  <a:schemeClr val="bg1">
                    <a:lumMod val="95000"/>
                  </a:schemeClr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B0F0"/>
              </a:solidFill>
              <a:ln w="152400">
                <a:solidFill>
                  <a:srgbClr val="00B0F0"/>
                </a:solidFill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辅助</c:v>
                </c:pt>
                <c:pt idx="1">
                  <c:v>数据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AB8C7-B0B6-481D-9FA6-8BA6A8F72FA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42942-3EB6-43F4-8D1B-FACD510CAC3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42942-3EB6-43F4-8D1B-FACD510CAC3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74034-DA9B-49F4-9296-BDC11F7BAD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74034-DA9B-49F4-9296-BDC11F7BAD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5C695-CA5D-436E-9CB4-CEB352FE1A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74034-DA9B-49F4-9296-BDC11F7BAD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74034-DA9B-49F4-9296-BDC11F7BAD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42942-3EB6-43F4-8D1B-FACD510CAC3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checker/>
      </p:transition>
    </mc:Choice>
    <mc:Fallback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d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3"/>
          <p:cNvSpPr>
            <a:spLocks noGrp="1"/>
          </p:cNvSpPr>
          <p:nvPr>
            <p:ph type="body" sz="quarter" idx="10" hasCustomPrompt="1"/>
          </p:nvPr>
        </p:nvSpPr>
        <p:spPr>
          <a:xfrm>
            <a:off x="769859" y="486254"/>
            <a:ext cx="6390891" cy="5197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spc="3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请在此处添加标题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769859" y="930223"/>
            <a:ext cx="6390891" cy="2983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en-US" altLang="zh-CN" dirty="0"/>
              <a:t>Design &amp; Creativity Space Studio</a:t>
            </a:r>
            <a:endParaRPr lang="zh-CN" altLang="en-US" dirty="0"/>
          </a:p>
        </p:txBody>
      </p:sp>
      <p:sp>
        <p:nvSpPr>
          <p:cNvPr id="5" name="矩形 4"/>
          <p:cNvSpPr/>
          <p:nvPr userDrawn="1"/>
        </p:nvSpPr>
        <p:spPr>
          <a:xfrm>
            <a:off x="0" y="559059"/>
            <a:ext cx="651933" cy="5967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0"/>
            <a:ext cx="12192000" cy="6855480"/>
          </a:xfrm>
          <a:prstGeom prst="rect">
            <a:avLst/>
          </a:prstGeom>
        </p:spPr>
      </p:pic>
      <p:sp>
        <p:nvSpPr>
          <p:cNvPr id="3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926415" y="506510"/>
            <a:ext cx="4664899" cy="4812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spc="300">
                <a:solidFill>
                  <a:srgbClr val="51B9D6"/>
                </a:solidFill>
              </a:defRPr>
            </a:lvl1pPr>
          </a:lstStyle>
          <a:p>
            <a:pPr lvl="0"/>
            <a:r>
              <a:rPr lang="zh-CN" altLang="en-US" dirty="0"/>
              <a:t>请在此处添加标题</a:t>
            </a:r>
            <a:endParaRPr lang="zh-CN" altLang="en-US" dirty="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1" hasCustomPrompt="1"/>
          </p:nvPr>
        </p:nvSpPr>
        <p:spPr>
          <a:xfrm>
            <a:off x="926416" y="992028"/>
            <a:ext cx="4664898" cy="23881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spc="100" baseline="0">
                <a:solidFill>
                  <a:srgbClr val="51B9D6"/>
                </a:solidFill>
              </a:defRPr>
            </a:lvl1pPr>
          </a:lstStyle>
          <a:p>
            <a:pPr lvl="0"/>
            <a:r>
              <a:rPr lang="en-US" altLang="zh-CN" dirty="0"/>
              <a:t>Creativity / Innovation / Specialty / Exquisite</a:t>
            </a:r>
            <a:endParaRPr lang="en-US" altLang="zh-CN" dirty="0"/>
          </a:p>
        </p:txBody>
      </p:sp>
      <p:sp>
        <p:nvSpPr>
          <p:cNvPr id="5" name="矩形 4"/>
          <p:cNvSpPr/>
          <p:nvPr userDrawn="1"/>
        </p:nvSpPr>
        <p:spPr>
          <a:xfrm>
            <a:off x="11929532" y="477322"/>
            <a:ext cx="262467" cy="763291"/>
          </a:xfrm>
          <a:prstGeom prst="rect">
            <a:avLst/>
          </a:prstGeom>
          <a:solidFill>
            <a:srgbClr val="51B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1" r="14311"/>
          <a:stretch>
            <a:fillRect/>
          </a:stretch>
        </p:blipFill>
        <p:spPr>
          <a:xfrm>
            <a:off x="355600" y="459643"/>
            <a:ext cx="537856" cy="753533"/>
          </a:xfrm>
          <a:prstGeom prst="rect">
            <a:avLst/>
          </a:prstGeom>
        </p:spPr>
      </p:pic>
      <p:sp>
        <p:nvSpPr>
          <p:cNvPr id="13" name="文本占位符 7"/>
          <p:cNvSpPr>
            <a:spLocks noGrp="1"/>
          </p:cNvSpPr>
          <p:nvPr>
            <p:ph type="body" sz="quarter" idx="12" hasCustomPrompt="1"/>
          </p:nvPr>
        </p:nvSpPr>
        <p:spPr>
          <a:xfrm>
            <a:off x="11929532" y="477635"/>
            <a:ext cx="262467" cy="753206"/>
          </a:xfrm>
          <a:prstGeom prst="rect">
            <a:avLst/>
          </a:prstGeom>
        </p:spPr>
        <p:txBody>
          <a:bodyPr vert="eaVert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DESIGN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25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13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3.jpe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NULL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347461" y="2582586"/>
            <a:ext cx="688848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湛江滨海线海洋资源调查</a:t>
            </a:r>
            <a:endParaRPr lang="zh-CN" altLang="en-US" sz="4800" dirty="0">
              <a:solidFill>
                <a:schemeClr val="bg1"/>
              </a:solidFill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47461" y="4681019"/>
            <a:ext cx="1859280" cy="1076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1600" spc="600" dirty="0">
                <a:solidFill>
                  <a:schemeClr val="bg1"/>
                </a:solidFill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宋体" panose="02010600030101010101" pitchFamily="2" charset="-122"/>
              </a:rPr>
              <a:t>小组成员</a:t>
            </a:r>
            <a:endParaRPr lang="zh-CN" sz="1600" spc="600" dirty="0">
              <a:solidFill>
                <a:schemeClr val="bg1"/>
              </a:solidFill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宋体" panose="02010600030101010101" pitchFamily="2" charset="-122"/>
            </a:endParaRPr>
          </a:p>
          <a:p>
            <a:r>
              <a:rPr lang="zh-CN" sz="1600" spc="600" dirty="0">
                <a:solidFill>
                  <a:schemeClr val="bg1"/>
                </a:solidFill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宋体" panose="02010600030101010101" pitchFamily="2" charset="-122"/>
              </a:rPr>
              <a:t>调查：杨宝婷 </a:t>
            </a:r>
            <a:endParaRPr lang="zh-CN" sz="1600" spc="600" dirty="0">
              <a:solidFill>
                <a:schemeClr val="bg1"/>
              </a:solidFill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宋体" panose="02010600030101010101" pitchFamily="2" charset="-122"/>
            </a:endParaRPr>
          </a:p>
          <a:p>
            <a:r>
              <a:rPr lang="zh-CN" sz="1600" spc="600" dirty="0">
                <a:solidFill>
                  <a:schemeClr val="bg1"/>
                </a:solidFill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宋体" panose="02010600030101010101" pitchFamily="2" charset="-122"/>
              </a:rPr>
              <a:t>记录：许泽良 </a:t>
            </a:r>
            <a:endParaRPr lang="zh-CN" sz="1600" spc="600" dirty="0">
              <a:solidFill>
                <a:schemeClr val="bg1"/>
              </a:solidFill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宋体" panose="02010600030101010101" pitchFamily="2" charset="-122"/>
            </a:endParaRPr>
          </a:p>
          <a:p>
            <a:r>
              <a:rPr lang="zh-CN" sz="1600" spc="600" dirty="0">
                <a:solidFill>
                  <a:schemeClr val="bg1"/>
                </a:solidFill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宋体" panose="02010600030101010101" pitchFamily="2" charset="-122"/>
              </a:rPr>
              <a:t>总结：杨如意</a:t>
            </a:r>
            <a:endParaRPr lang="zh-CN" sz="1600" spc="600" dirty="0">
              <a:solidFill>
                <a:schemeClr val="bg1"/>
              </a:solidFill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75745" y="4129387"/>
            <a:ext cx="1942740" cy="4571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alan walker - Spectr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00.000000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552116" y="6367564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7" grpId="0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1"/>
          <p:cNvSpPr txBox="1">
            <a:spLocks noChangeArrowheads="1"/>
          </p:cNvSpPr>
          <p:nvPr/>
        </p:nvSpPr>
        <p:spPr bwMode="auto">
          <a:xfrm>
            <a:off x="4017739" y="2524482"/>
            <a:ext cx="30716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 dirty="0">
                <a:solidFill>
                  <a:srgbClr val="00B0F0"/>
                </a:solidFill>
                <a:latin typeface="+mj-ea"/>
                <a:ea typeface="+mj-ea"/>
                <a:cs typeface="Arial" panose="020B0604020202020204" pitchFamily="34" charset="0"/>
              </a:rPr>
              <a:t>PART FOUR</a:t>
            </a:r>
            <a:endParaRPr lang="zh-CN" altLang="en-US" sz="3600" b="1" dirty="0">
              <a:solidFill>
                <a:srgbClr val="00B0F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文本框 25"/>
          <p:cNvSpPr txBox="1">
            <a:spLocks noChangeArrowheads="1"/>
          </p:cNvSpPr>
          <p:nvPr/>
        </p:nvSpPr>
        <p:spPr bwMode="auto">
          <a:xfrm>
            <a:off x="4017739" y="3170813"/>
            <a:ext cx="2407920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5400" spc="6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  </a:t>
            </a:r>
            <a:r>
              <a:rPr lang="zh-CN" altLang="en-US" sz="5400" spc="6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总结</a:t>
            </a:r>
            <a:endParaRPr lang="zh-CN" altLang="en-US" sz="5400" spc="600" dirty="0">
              <a:solidFill>
                <a:schemeClr val="bg1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文本框 21"/>
          <p:cNvSpPr txBox="1">
            <a:spLocks noChangeArrowheads="1"/>
          </p:cNvSpPr>
          <p:nvPr/>
        </p:nvSpPr>
        <p:spPr bwMode="auto">
          <a:xfrm>
            <a:off x="2115144" y="1968264"/>
            <a:ext cx="1883849" cy="31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9900" b="1" dirty="0">
                <a:solidFill>
                  <a:srgbClr val="00B0F0"/>
                </a:solidFill>
                <a:latin typeface="+mj-ea"/>
                <a:ea typeface="+mj-ea"/>
                <a:cs typeface="Arial" panose="020B0604020202020204" pitchFamily="34" charset="0"/>
              </a:rPr>
              <a:t>4</a:t>
            </a:r>
            <a:endParaRPr lang="zh-CN" altLang="en-US" sz="19900" b="1" dirty="0">
              <a:solidFill>
                <a:srgbClr val="00B0F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5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47461" y="3974794"/>
            <a:ext cx="5920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spc="100" dirty="0">
                <a:solidFill>
                  <a:schemeClr val="bg1"/>
                </a:solidFill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THANKS FOR WATCHING</a:t>
            </a:r>
            <a:endParaRPr lang="zh-CN" altLang="en-US" sz="3200" spc="100" dirty="0">
              <a:solidFill>
                <a:schemeClr val="bg1"/>
              </a:solidFill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47461" y="2284202"/>
            <a:ext cx="608371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500" dirty="0">
                <a:solidFill>
                  <a:schemeClr val="bg1"/>
                </a:solidFill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谢谢观看</a:t>
            </a:r>
            <a:endParaRPr lang="zh-CN" altLang="en-US" sz="11500" dirty="0">
              <a:solidFill>
                <a:schemeClr val="bg1"/>
              </a:solidFill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de06e32cfc76f4b026f7e16013348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3115" y="635"/>
            <a:ext cx="6318885" cy="68573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26465" y="431800"/>
            <a:ext cx="3255645" cy="42157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湛江滨海线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渔人码头</a:t>
            </a:r>
            <a:endParaRPr lang="zh-CN" alt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↓</a:t>
            </a:r>
            <a:endParaRPr lang="en-US" altLang="zh-CN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海滨公园</a:t>
            </a:r>
            <a:endParaRPr lang="zh-CN" alt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↓</a:t>
            </a:r>
            <a:endParaRPr lang="en-US" altLang="zh-CN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渔港公园</a:t>
            </a:r>
            <a:endParaRPr lang="zh-CN" alt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↓</a:t>
            </a:r>
            <a:endParaRPr lang="en-US" altLang="zh-CN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金沙湾观海长廊</a:t>
            </a:r>
            <a:endParaRPr lang="zh-CN" alt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↓</a:t>
            </a:r>
            <a:endParaRPr lang="en-US" altLang="zh-CN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滨湖湿地公园</a:t>
            </a:r>
            <a:endParaRPr lang="zh-CN" alt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22345" y="576580"/>
            <a:ext cx="4121150" cy="5507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目录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en-US" altLang="zh-CN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、调查目的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en-US" altLang="zh-CN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、调查内容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en-US" altLang="zh-CN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、调查讨论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en-US" altLang="zh-CN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、总结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1"/>
          <p:cNvSpPr txBox="1">
            <a:spLocks noChangeArrowheads="1"/>
          </p:cNvSpPr>
          <p:nvPr/>
        </p:nvSpPr>
        <p:spPr bwMode="auto">
          <a:xfrm>
            <a:off x="4017739" y="2524482"/>
            <a:ext cx="27542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 dirty="0">
                <a:solidFill>
                  <a:srgbClr val="00B0F0"/>
                </a:solidFill>
                <a:latin typeface="+mj-ea"/>
                <a:ea typeface="+mj-ea"/>
                <a:cs typeface="Arial" panose="020B0604020202020204" pitchFamily="34" charset="0"/>
              </a:rPr>
              <a:t>PART ONE</a:t>
            </a:r>
            <a:endParaRPr lang="zh-CN" altLang="en-US" sz="3600" b="1" dirty="0">
              <a:solidFill>
                <a:srgbClr val="00B0F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文本框 25"/>
          <p:cNvSpPr txBox="1">
            <a:spLocks noChangeArrowheads="1"/>
          </p:cNvSpPr>
          <p:nvPr/>
        </p:nvSpPr>
        <p:spPr bwMode="auto">
          <a:xfrm>
            <a:off x="4017739" y="3170813"/>
            <a:ext cx="3931920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5400" spc="6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  </a:t>
            </a:r>
            <a:r>
              <a:rPr lang="zh-CN" altLang="en-US" sz="5400" spc="6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调查目的</a:t>
            </a:r>
            <a:endParaRPr lang="zh-CN" altLang="en-US" sz="5400" spc="600" dirty="0">
              <a:solidFill>
                <a:schemeClr val="bg1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文本框 21"/>
          <p:cNvSpPr txBox="1">
            <a:spLocks noChangeArrowheads="1"/>
          </p:cNvSpPr>
          <p:nvPr/>
        </p:nvSpPr>
        <p:spPr bwMode="auto">
          <a:xfrm>
            <a:off x="2115144" y="1968264"/>
            <a:ext cx="1883849" cy="31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9900" b="1" dirty="0">
                <a:solidFill>
                  <a:srgbClr val="00B0F0"/>
                </a:solidFill>
                <a:latin typeface="+mj-ea"/>
                <a:ea typeface="+mj-ea"/>
                <a:cs typeface="Arial" panose="020B0604020202020204" pitchFamily="34" charset="0"/>
              </a:rPr>
              <a:t>1</a:t>
            </a:r>
            <a:endParaRPr lang="zh-CN" altLang="en-US" sz="19900" b="1" dirty="0">
              <a:solidFill>
                <a:srgbClr val="00B0F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5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890395" y="1690370"/>
            <a:ext cx="792289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调查湛江滨海沿线的海洋资源，了解湛江海洋特色，掌握湛江滨海地区海洋文化及海洋经济的发展，发现不足并思考解决方案。</a:t>
            </a:r>
            <a:endParaRPr lang="zh-CN" altLang="en-US" sz="32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1"/>
          <p:cNvSpPr txBox="1">
            <a:spLocks noChangeArrowheads="1"/>
          </p:cNvSpPr>
          <p:nvPr/>
        </p:nvSpPr>
        <p:spPr bwMode="auto">
          <a:xfrm>
            <a:off x="4017739" y="2524482"/>
            <a:ext cx="28488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 dirty="0">
                <a:solidFill>
                  <a:srgbClr val="00B0F0"/>
                </a:solidFill>
                <a:latin typeface="+mj-ea"/>
                <a:ea typeface="+mj-ea"/>
                <a:cs typeface="Arial" panose="020B0604020202020204" pitchFamily="34" charset="0"/>
              </a:rPr>
              <a:t>PART TWO</a:t>
            </a:r>
            <a:endParaRPr lang="zh-CN" altLang="en-US" sz="3600" b="1" dirty="0">
              <a:solidFill>
                <a:srgbClr val="00B0F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文本框 25"/>
          <p:cNvSpPr txBox="1">
            <a:spLocks noChangeArrowheads="1"/>
          </p:cNvSpPr>
          <p:nvPr/>
        </p:nvSpPr>
        <p:spPr bwMode="auto">
          <a:xfrm>
            <a:off x="4017739" y="3170813"/>
            <a:ext cx="3931920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5400" spc="6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  </a:t>
            </a:r>
            <a:r>
              <a:rPr lang="zh-CN" altLang="en-US" sz="5400" spc="6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调查内容</a:t>
            </a:r>
            <a:endParaRPr lang="zh-CN" altLang="en-US" sz="5400" spc="600" dirty="0">
              <a:solidFill>
                <a:schemeClr val="bg1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文本框 21"/>
          <p:cNvSpPr txBox="1">
            <a:spLocks noChangeArrowheads="1"/>
          </p:cNvSpPr>
          <p:nvPr/>
        </p:nvSpPr>
        <p:spPr bwMode="auto">
          <a:xfrm>
            <a:off x="2115144" y="1968264"/>
            <a:ext cx="1883849" cy="31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9900" b="1" dirty="0">
                <a:solidFill>
                  <a:srgbClr val="00B0F0"/>
                </a:solidFill>
                <a:latin typeface="+mj-ea"/>
                <a:ea typeface="+mj-ea"/>
                <a:cs typeface="Arial" panose="020B0604020202020204" pitchFamily="34" charset="0"/>
              </a:rPr>
              <a:t>2</a:t>
            </a:r>
            <a:endParaRPr lang="zh-CN" altLang="en-US" sz="19900" b="1" dirty="0">
              <a:solidFill>
                <a:srgbClr val="00B0F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5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998408" y="2039944"/>
            <a:ext cx="3881600" cy="3881600"/>
          </a:xfrm>
          <a:prstGeom prst="ellipse">
            <a:avLst/>
          </a:prstGeom>
          <a:noFill/>
          <a:ln w="19050" cmpd="sng">
            <a:solidFill>
              <a:schemeClr val="bg1">
                <a:lumMod val="8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  <a:latin typeface="+mn-ea"/>
            </a:endParaRPr>
          </a:p>
        </p:txBody>
      </p:sp>
      <p:graphicFrame>
        <p:nvGraphicFramePr>
          <p:cNvPr id="7" name="图表 6"/>
          <p:cNvGraphicFramePr/>
          <p:nvPr/>
        </p:nvGraphicFramePr>
        <p:xfrm>
          <a:off x="1103991" y="2197385"/>
          <a:ext cx="3670434" cy="3566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cxnSp>
        <p:nvCxnSpPr>
          <p:cNvPr id="20" name="Straight Connector 19"/>
          <p:cNvCxnSpPr/>
          <p:nvPr/>
        </p:nvCxnSpPr>
        <p:spPr>
          <a:xfrm>
            <a:off x="5737115" y="4514951"/>
            <a:ext cx="23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91314" y="3545358"/>
            <a:ext cx="995680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defPPr>
              <a:defRPr lang="zh-CN"/>
            </a:defPPr>
            <a:lvl1pPr>
              <a:defRPr sz="1600" b="1">
                <a:solidFill>
                  <a:srgbClr val="51B9D6"/>
                </a:solidFill>
                <a:latin typeface="+mn-ea"/>
              </a:defRPr>
            </a:lvl1pPr>
          </a:lstStyle>
          <a:p>
            <a:r>
              <a:rPr lang="zh-CN" dirty="0">
                <a:solidFill>
                  <a:srgbClr val="00B0F0"/>
                </a:solidFill>
              </a:rPr>
              <a:t>海洋资源</a:t>
            </a:r>
            <a:endParaRPr lang="zh-CN" dirty="0">
              <a:solidFill>
                <a:srgbClr val="00B0F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5692914" y="4514951"/>
            <a:ext cx="406400" cy="0"/>
          </a:xfrm>
          <a:prstGeom prst="line">
            <a:avLst/>
          </a:prstGeom>
          <a:ln w="12700" cmpd="sng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683515" y="4514951"/>
            <a:ext cx="23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537714" y="3545358"/>
            <a:ext cx="995680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defPPr>
              <a:defRPr lang="zh-CN"/>
            </a:defPPr>
            <a:lvl1pPr>
              <a:defRPr sz="1600" b="1">
                <a:solidFill>
                  <a:srgbClr val="51B9D6"/>
                </a:solidFill>
                <a:latin typeface="+mn-ea"/>
              </a:defRPr>
            </a:lvl1pPr>
          </a:lstStyle>
          <a:p>
            <a:r>
              <a:rPr lang="zh-CN" dirty="0">
                <a:solidFill>
                  <a:srgbClr val="00B0F0"/>
                </a:solidFill>
              </a:rPr>
              <a:t>海洋文化</a:t>
            </a:r>
            <a:endParaRPr lang="zh-CN" dirty="0">
              <a:solidFill>
                <a:srgbClr val="00B0F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8639314" y="4514951"/>
            <a:ext cx="406400" cy="0"/>
          </a:xfrm>
          <a:prstGeom prst="line">
            <a:avLst/>
          </a:prstGeom>
          <a:ln w="12700" cmpd="sng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737115" y="5718475"/>
            <a:ext cx="23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91314" y="4801627"/>
            <a:ext cx="1198880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defPPr>
              <a:defRPr lang="zh-CN"/>
            </a:defPPr>
            <a:lvl1pPr>
              <a:defRPr sz="1600" b="1">
                <a:solidFill>
                  <a:srgbClr val="51B9D6"/>
                </a:solidFill>
                <a:latin typeface="+mn-ea"/>
              </a:defRPr>
            </a:lvl1pPr>
          </a:lstStyle>
          <a:p>
            <a:r>
              <a:rPr lang="zh-CN" dirty="0">
                <a:solidFill>
                  <a:srgbClr val="00B0F0"/>
                </a:solidFill>
              </a:rPr>
              <a:t>饰物及建筑</a:t>
            </a:r>
            <a:endParaRPr lang="zh-CN" dirty="0">
              <a:solidFill>
                <a:srgbClr val="00B0F0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5692914" y="5718475"/>
            <a:ext cx="406400" cy="0"/>
          </a:xfrm>
          <a:prstGeom prst="line">
            <a:avLst/>
          </a:prstGeom>
          <a:ln w="12700" cmpd="sng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683515" y="5718475"/>
            <a:ext cx="23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537714" y="4801627"/>
            <a:ext cx="995680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defPPr>
              <a:defRPr lang="zh-CN"/>
            </a:defPPr>
            <a:lvl1pPr>
              <a:defRPr sz="1600" b="1">
                <a:solidFill>
                  <a:srgbClr val="51B9D6"/>
                </a:solidFill>
                <a:latin typeface="+mn-ea"/>
              </a:defRPr>
            </a:lvl1pPr>
          </a:lstStyle>
          <a:p>
            <a:r>
              <a:rPr lang="zh-CN" dirty="0">
                <a:solidFill>
                  <a:srgbClr val="00B0F0"/>
                </a:solidFill>
              </a:rPr>
              <a:t>海洋经济</a:t>
            </a:r>
            <a:endParaRPr lang="zh-CN" dirty="0">
              <a:solidFill>
                <a:srgbClr val="00B0F0"/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8639314" y="5718475"/>
            <a:ext cx="406400" cy="0"/>
          </a:xfrm>
          <a:prstGeom prst="line">
            <a:avLst/>
          </a:prstGeom>
          <a:ln w="12700" cmpd="sng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>
            <a:off x="5693983" y="2144178"/>
            <a:ext cx="711200" cy="711200"/>
            <a:chOff x="5791200" y="2311400"/>
            <a:chExt cx="711200" cy="711200"/>
          </a:xfrm>
        </p:grpSpPr>
        <p:sp>
          <p:nvSpPr>
            <p:cNvPr id="49" name="Oval 48"/>
            <p:cNvSpPr/>
            <p:nvPr/>
          </p:nvSpPr>
          <p:spPr>
            <a:xfrm>
              <a:off x="5791200" y="2311400"/>
              <a:ext cx="711200" cy="711200"/>
            </a:xfrm>
            <a:prstGeom prst="ellipse">
              <a:avLst/>
            </a:prstGeom>
            <a:noFill/>
            <a:ln w="38100" cmpd="sng">
              <a:solidFill>
                <a:srgbClr val="00B0F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  <a:latin typeface="+mn-ea"/>
              </a:endParaRP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 flipV="1">
              <a:off x="6146800" y="2499002"/>
              <a:ext cx="0" cy="335997"/>
            </a:xfrm>
            <a:prstGeom prst="straightConnector1">
              <a:avLst/>
            </a:prstGeom>
            <a:ln w="38100">
              <a:solidFill>
                <a:srgbClr val="00B0F0"/>
              </a:solidFill>
              <a:miter lim="800000"/>
              <a:headEnd type="none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调查滨海沿线海洋资源及文化</a:t>
            </a:r>
            <a:endParaRPr lang="zh-CN" altLang="en-US" dirty="0"/>
          </a:p>
        </p:txBody>
      </p:sp>
      <p:sp>
        <p:nvSpPr>
          <p:cNvPr id="40" name="文本框 39"/>
          <p:cNvSpPr txBox="1"/>
          <p:nvPr/>
        </p:nvSpPr>
        <p:spPr>
          <a:xfrm>
            <a:off x="5591314" y="3886818"/>
            <a:ext cx="2629819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海鲜产品</a:t>
            </a:r>
            <a:endParaRPr lang="zh-CN" sz="10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矿物质资源</a:t>
            </a:r>
            <a:endParaRPr lang="zh-CN" sz="10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海底石油开采</a:t>
            </a:r>
            <a:r>
              <a:rPr lang="en-US" altLang="zh-CN" sz="1000" dirty="0">
                <a:solidFill>
                  <a:schemeClr val="bg1"/>
                </a:solidFill>
              </a:rPr>
              <a:t>......</a:t>
            </a:r>
            <a:endParaRPr lang="en-US" altLang="zh-CN" sz="1000" dirty="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8537714" y="3886818"/>
            <a:ext cx="2629819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滨海沿线特色文化景区及历史旧址</a:t>
            </a:r>
            <a:endParaRPr lang="zh-CN" sz="10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滨海沿线历史故事及传说</a:t>
            </a:r>
            <a:endParaRPr lang="zh-CN" sz="10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</a:rPr>
              <a:t>......</a:t>
            </a:r>
            <a:endParaRPr lang="en-US" altLang="zh-CN" sz="1000" dirty="0">
              <a:solidFill>
                <a:schemeClr val="bg1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5591314" y="5137505"/>
            <a:ext cx="2629819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滨海沿线特色建筑  如：贝壳屋</a:t>
            </a:r>
            <a:endParaRPr lang="zh-CN" sz="10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海洋资源加工饰品  如：贝壳项链</a:t>
            </a:r>
            <a:endParaRPr lang="zh-CN" sz="10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</a:pPr>
            <a:endParaRPr lang="zh-CN" sz="1000" dirty="0">
              <a:solidFill>
                <a:schemeClr val="bg1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537714" y="5137505"/>
            <a:ext cx="2629819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海产品批发</a:t>
            </a:r>
            <a:endParaRPr lang="zh-CN" sz="10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zh-CN" sz="1000" dirty="0">
                <a:solidFill>
                  <a:schemeClr val="bg1"/>
                </a:solidFill>
              </a:rPr>
              <a:t>滨海旅游开发</a:t>
            </a:r>
            <a:endParaRPr lang="zh-CN" sz="10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</a:rPr>
              <a:t>......</a:t>
            </a:r>
            <a:endParaRPr lang="en-US" altLang="zh-CN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Graphic spid="7" grpId="0">
        <p:bldAsOne/>
      </p:bldGraphic>
      <p:bldP spid="22" grpId="0"/>
      <p:bldP spid="26" grpId="0"/>
      <p:bldP spid="30" grpId="0"/>
      <p:bldP spid="46" grpId="0"/>
      <p:bldP spid="40" grpId="0"/>
      <p:bldP spid="41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1"/>
          <p:cNvSpPr txBox="1">
            <a:spLocks noChangeArrowheads="1"/>
          </p:cNvSpPr>
          <p:nvPr/>
        </p:nvSpPr>
        <p:spPr bwMode="auto">
          <a:xfrm>
            <a:off x="4017739" y="2524482"/>
            <a:ext cx="35253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 dirty="0">
                <a:solidFill>
                  <a:srgbClr val="00B0F0"/>
                </a:solidFill>
                <a:latin typeface="+mj-ea"/>
                <a:ea typeface="+mj-ea"/>
                <a:cs typeface="Arial" panose="020B0604020202020204" pitchFamily="34" charset="0"/>
              </a:rPr>
              <a:t>PART THREE</a:t>
            </a:r>
            <a:endParaRPr lang="zh-CN" altLang="en-US" sz="3600" b="1" dirty="0">
              <a:solidFill>
                <a:srgbClr val="00B0F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文本框 25"/>
          <p:cNvSpPr txBox="1">
            <a:spLocks noChangeArrowheads="1"/>
          </p:cNvSpPr>
          <p:nvPr/>
        </p:nvSpPr>
        <p:spPr bwMode="auto">
          <a:xfrm>
            <a:off x="4017739" y="3170813"/>
            <a:ext cx="3931920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5400" spc="6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  </a:t>
            </a:r>
            <a:r>
              <a:rPr lang="zh-CN" altLang="en-US" sz="5400" spc="6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调查讨论</a:t>
            </a:r>
            <a:endParaRPr lang="zh-CN" altLang="en-US" sz="5400" spc="600" dirty="0">
              <a:solidFill>
                <a:schemeClr val="bg1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文本框 21"/>
          <p:cNvSpPr txBox="1">
            <a:spLocks noChangeArrowheads="1"/>
          </p:cNvSpPr>
          <p:nvPr/>
        </p:nvSpPr>
        <p:spPr bwMode="auto">
          <a:xfrm>
            <a:off x="2115144" y="1968264"/>
            <a:ext cx="1883849" cy="31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9900" b="1" dirty="0">
                <a:solidFill>
                  <a:srgbClr val="00B0F0"/>
                </a:solidFill>
                <a:latin typeface="+mj-ea"/>
                <a:ea typeface="+mj-ea"/>
                <a:cs typeface="Arial" panose="020B0604020202020204" pitchFamily="34" charset="0"/>
              </a:rPr>
              <a:t>3</a:t>
            </a:r>
            <a:endParaRPr lang="zh-CN" altLang="en-US" sz="19900" b="1" dirty="0">
              <a:solidFill>
                <a:srgbClr val="00B0F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5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387600" y="1243965"/>
            <a:ext cx="676846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湛江地区海洋资源有哪些？</a:t>
            </a:r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、有哪些海洋文化？</a:t>
            </a:r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、滨海经济如何发展？</a:t>
            </a:r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、湛江地区海洋开发存在的优势及不足</a:t>
            </a:r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r>
              <a: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、湛江滨海地区海洋经济发展前景</a:t>
            </a:r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>
</file>

<file path=ppt/tags/tag1.xml><?xml version="1.0" encoding="utf-8"?>
<p:tagLst xmlns:p="http://schemas.openxmlformats.org/presentationml/2006/main">
  <p:tag name="ISPRING_ULTRA_SCORM_COURSE_ID" val="D0B6285C-DFB6-424C-9392-1A7586794523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52-星际风暴科技模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MStiffHei PRC UltraBold"/>
        <a:ea typeface="MStiffHei PRC UltraBold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</Words>
  <Application>WPS 演示</Application>
  <PresentationFormat>宽屏</PresentationFormat>
  <Paragraphs>94</Paragraphs>
  <Slides>11</Slides>
  <Notes>26</Notes>
  <HiddenSlides>0</HiddenSlides>
  <MMClips>1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宋体</vt:lpstr>
      <vt:lpstr>Wingdings</vt:lpstr>
      <vt:lpstr>Calibri</vt:lpstr>
      <vt:lpstr>MStiffHei PRC UltraBold</vt:lpstr>
      <vt:lpstr>Segoe Print</vt:lpstr>
      <vt:lpstr>等线</vt:lpstr>
      <vt:lpstr>微软雅黑</vt:lpstr>
      <vt:lpstr>Arial Unicode MS</vt:lpstr>
      <vt:lpstr>Source Sans Pro</vt:lpstr>
      <vt:lpstr>楷体</vt:lpstr>
      <vt:lpstr>仿宋</vt:lpstr>
      <vt:lpstr>等线 Light</vt:lpstr>
      <vt:lpstr>黑体</vt:lpstr>
      <vt:lpstr>方正兰亭超细黑简体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Ting</cp:lastModifiedBy>
  <cp:revision>5</cp:revision>
  <dcterms:created xsi:type="dcterms:W3CDTF">2016-07-10T05:35:00Z</dcterms:created>
  <dcterms:modified xsi:type="dcterms:W3CDTF">2021-02-21T15:50:55Z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