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7" d="100"/>
          <a:sy n="67" d="100"/>
        </p:scale>
        <p:origin x="64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BD69F40-BDCD-4C2A-B8EF-368A6266E1A9}" type="datetimeFigureOut">
              <a:rPr lang="zh-CN" altLang="en-US" smtClean="0"/>
              <a:t>2020/12/29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E398B82-3B30-4E1E-BC01-EDA389AB07E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D69F40-BDCD-4C2A-B8EF-368A6266E1A9}" type="datetimeFigureOut">
              <a:rPr lang="zh-CN" altLang="en-US" smtClean="0"/>
              <a:t>2020/12/29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98B82-3B30-4E1E-BC01-EDA389AB07E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media" Target="../media/media1.mp3"/><Relationship Id="rId13" Type="http://schemas.openxmlformats.org/officeDocument/2006/relationships/image" Target="../media/image3.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png"/><Relationship Id="rId2" Type="http://schemas.openxmlformats.org/officeDocument/2006/relationships/tags" Target="../tags/tag2.xml"/><Relationship Id="rId16" Type="http://schemas.openxmlformats.org/officeDocument/2006/relationships/image" Target="../media/image6.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jpeg"/><Relationship Id="rId5" Type="http://schemas.openxmlformats.org/officeDocument/2006/relationships/tags" Target="../tags/tag5.xml"/><Relationship Id="rId15" Type="http://schemas.openxmlformats.org/officeDocument/2006/relationships/image" Target="../media/image5.png"/><Relationship Id="rId10" Type="http://schemas.openxmlformats.org/officeDocument/2006/relationships/slideLayout" Target="../slideLayouts/slideLayout1.xml"/><Relationship Id="rId4" Type="http://schemas.openxmlformats.org/officeDocument/2006/relationships/tags" Target="../tags/tag4.xml"/><Relationship Id="rId9" Type="http://schemas.openxmlformats.org/officeDocument/2006/relationships/audio" Target="../media/media1.mp3"/><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44000"/>
          </a:schemeClr>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a:xfrm>
            <a:off x="0" y="4780971"/>
            <a:ext cx="12192000" cy="1971040"/>
          </a:xfrm>
          <a:prstGeom prst="rect">
            <a:avLst/>
          </a:prstGeom>
        </p:spPr>
      </p:pic>
      <p:sp>
        <p:nvSpPr>
          <p:cNvPr id="14" name="文本框 13"/>
          <p:cNvSpPr txBox="1"/>
          <p:nvPr/>
        </p:nvSpPr>
        <p:spPr>
          <a:xfrm>
            <a:off x="2612964" y="2959894"/>
            <a:ext cx="7432310" cy="646331"/>
          </a:xfrm>
          <a:prstGeom prst="rect">
            <a:avLst/>
          </a:prstGeom>
          <a:noFill/>
        </p:spPr>
        <p:txBody>
          <a:bodyPr wrap="square" rtlCol="0">
            <a:spAutoFit/>
          </a:bodyPr>
          <a:lstStyle/>
          <a:p>
            <a:pPr algn="ctr" defTabSz="685800"/>
            <a:r>
              <a:rPr lang="zh-CN" altLang="en-US" sz="3600" b="1" dirty="0">
                <a:solidFill>
                  <a:srgbClr val="C00000"/>
                </a:solidFill>
                <a:latin typeface="Aa侠笔笑书" panose="02010600010101010101" pitchFamily="2" charset="-122"/>
                <a:ea typeface="Aa侠笔笑书" panose="02010600010101010101" pitchFamily="2" charset="-122"/>
              </a:rPr>
              <a:t>十九届五中全会会议公报全面解读</a:t>
            </a:r>
            <a:endParaRPr lang="zh-CN" altLang="en-US" sz="3600" b="1" dirty="0">
              <a:solidFill>
                <a:srgbClr val="C00000"/>
              </a:solidFill>
              <a:effectLst>
                <a:outerShdw blurRad="50800" dist="38100" dir="2700000" algn="tl" rotWithShape="0">
                  <a:prstClr val="black">
                    <a:alpha val="40000"/>
                  </a:prstClr>
                </a:outerShdw>
              </a:effectLst>
              <a:latin typeface="Aa侠笔笑书" panose="02010600010101010101" pitchFamily="2" charset="-122"/>
              <a:ea typeface="Aa侠笔笑书" panose="02010600010101010101" pitchFamily="2" charset="-122"/>
            </a:endParaRPr>
          </a:p>
        </p:txBody>
      </p:sp>
      <p:sp>
        <p:nvSpPr>
          <p:cNvPr id="15" name="文本框 14"/>
          <p:cNvSpPr txBox="1"/>
          <p:nvPr/>
        </p:nvSpPr>
        <p:spPr>
          <a:xfrm>
            <a:off x="1687417" y="1672211"/>
            <a:ext cx="9283405" cy="1200329"/>
          </a:xfrm>
          <a:prstGeom prst="rect">
            <a:avLst/>
          </a:prstGeom>
          <a:noFill/>
        </p:spPr>
        <p:txBody>
          <a:bodyPr wrap="square" rtlCol="0">
            <a:spAutoFit/>
          </a:bodyPr>
          <a:lstStyle/>
          <a:p>
            <a:pPr algn="ctr"/>
            <a:r>
              <a:rPr lang="zh-CN" altLang="en-US" sz="7200" b="1" dirty="0">
                <a:solidFill>
                  <a:srgbClr val="C00000"/>
                </a:solidFill>
                <a:latin typeface="Aa侠笔笑书" panose="02010600010101010101" pitchFamily="2" charset="-122"/>
                <a:ea typeface="Aa侠笔笑书" panose="02010600010101010101" pitchFamily="2" charset="-122"/>
              </a:rPr>
              <a:t>聚焦十九届五中全会</a:t>
            </a:r>
          </a:p>
        </p:txBody>
      </p:sp>
      <p:sp>
        <p:nvSpPr>
          <p:cNvPr id="16" name="Rectangle 4"/>
          <p:cNvSpPr txBox="1">
            <a:spLocks noChangeArrowheads="1"/>
          </p:cNvSpPr>
          <p:nvPr/>
        </p:nvSpPr>
        <p:spPr bwMode="auto">
          <a:xfrm>
            <a:off x="2337615" y="3785338"/>
            <a:ext cx="7983008" cy="3726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lvl="0" fontAlgn="base">
              <a:spcBef>
                <a:spcPct val="0"/>
              </a:spcBef>
              <a:spcAft>
                <a:spcPct val="0"/>
              </a:spcAft>
            </a:pPr>
            <a:r>
              <a:rPr lang="zh-CN" altLang="en-US" sz="1800" b="0" dirty="0">
                <a:solidFill>
                  <a:schemeClr val="tx1"/>
                </a:solidFill>
                <a:latin typeface="思源宋体" panose="02020400000000000000" pitchFamily="18" charset="-122"/>
                <a:ea typeface="思源宋体" panose="02020400000000000000" pitchFamily="18" charset="-122"/>
              </a:rPr>
              <a:t>为实现“两个一百年”奋斗目标进而实现伟大复兴的制度和治理体系努力奋斗</a:t>
            </a:r>
          </a:p>
        </p:txBody>
      </p:sp>
      <p:cxnSp>
        <p:nvCxnSpPr>
          <p:cNvPr id="19" name="直接连接符 18"/>
          <p:cNvCxnSpPr/>
          <p:nvPr/>
        </p:nvCxnSpPr>
        <p:spPr>
          <a:xfrm flipV="1">
            <a:off x="2066301" y="3693579"/>
            <a:ext cx="8525637" cy="4405"/>
          </a:xfrm>
          <a:prstGeom prst="line">
            <a:avLst/>
          </a:prstGeom>
          <a:ln w="57150">
            <a:solidFill>
              <a:srgbClr val="C00000"/>
            </a:solidFill>
            <a:prstDash val="solid"/>
          </a:ln>
          <a:effectLst/>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3177238" y="4245381"/>
            <a:ext cx="6432002" cy="425017"/>
            <a:chOff x="3290306" y="3870133"/>
            <a:chExt cx="6432002" cy="425017"/>
          </a:xfrm>
        </p:grpSpPr>
        <p:grpSp>
          <p:nvGrpSpPr>
            <p:cNvPr id="21" name="Group 15"/>
            <p:cNvGrpSpPr/>
            <p:nvPr/>
          </p:nvGrpSpPr>
          <p:grpSpPr>
            <a:xfrm>
              <a:off x="3290306" y="3870133"/>
              <a:ext cx="2093157" cy="425017"/>
              <a:chOff x="2577247" y="6265866"/>
              <a:chExt cx="2093157" cy="425017"/>
            </a:xfrm>
          </p:grpSpPr>
          <p:sp>
            <p:nvSpPr>
              <p:cNvPr id="25" name="矩形 24"/>
              <p:cNvSpPr/>
              <p:nvPr/>
            </p:nvSpPr>
            <p:spPr>
              <a:xfrm>
                <a:off x="3049447" y="6309097"/>
                <a:ext cx="1620957" cy="338554"/>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dirty="0">
                    <a:latin typeface="思源宋体" panose="02020400000000000000" pitchFamily="18" charset="-122"/>
                    <a:ea typeface="思源宋体" panose="02020400000000000000" pitchFamily="18" charset="-122"/>
                    <a:cs typeface="+mn-ea"/>
                    <a:sym typeface="+mn-lt"/>
                  </a:rPr>
                  <a:t>演讲</a:t>
                </a:r>
                <a:r>
                  <a:rPr kumimoji="0" lang="zh-CN" altLang="en-US"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人：侯心怡</a:t>
                </a:r>
              </a:p>
            </p:txBody>
          </p:sp>
          <p:sp>
            <p:nvSpPr>
              <p:cNvPr id="26" name="delivery-package_45936"/>
              <p:cNvSpPr>
                <a:spLocks noChangeAspect="1"/>
              </p:cNvSpPr>
              <p:nvPr/>
            </p:nvSpPr>
            <p:spPr bwMode="auto">
              <a:xfrm>
                <a:off x="2577247" y="6265866"/>
                <a:ext cx="472199" cy="425017"/>
              </a:xfrm>
              <a:custGeom>
                <a:avLst/>
                <a:gdLst>
                  <a:gd name="T0" fmla="*/ 56 w 12800"/>
                  <a:gd name="T1" fmla="*/ 0 h 11520"/>
                  <a:gd name="T2" fmla="*/ 0 w 12800"/>
                  <a:gd name="T3" fmla="*/ 11464 h 11520"/>
                  <a:gd name="T4" fmla="*/ 2337 w 12800"/>
                  <a:gd name="T5" fmla="*/ 11520 h 11520"/>
                  <a:gd name="T6" fmla="*/ 4424 w 12800"/>
                  <a:gd name="T7" fmla="*/ 9322 h 11520"/>
                  <a:gd name="T8" fmla="*/ 6706 w 12800"/>
                  <a:gd name="T9" fmla="*/ 11520 h 11520"/>
                  <a:gd name="T10" fmla="*/ 6762 w 12800"/>
                  <a:gd name="T11" fmla="*/ 83 h 11520"/>
                  <a:gd name="T12" fmla="*/ 2894 w 12800"/>
                  <a:gd name="T13" fmla="*/ 7652 h 11520"/>
                  <a:gd name="T14" fmla="*/ 1280 w 12800"/>
                  <a:gd name="T15" fmla="*/ 6066 h 11520"/>
                  <a:gd name="T16" fmla="*/ 2894 w 12800"/>
                  <a:gd name="T17" fmla="*/ 7652 h 11520"/>
                  <a:gd name="T18" fmla="*/ 1280 w 12800"/>
                  <a:gd name="T19" fmla="*/ 5287 h 11520"/>
                  <a:gd name="T20" fmla="*/ 2894 w 12800"/>
                  <a:gd name="T21" fmla="*/ 3701 h 11520"/>
                  <a:gd name="T22" fmla="*/ 2894 w 12800"/>
                  <a:gd name="T23" fmla="*/ 2922 h 11520"/>
                  <a:gd name="T24" fmla="*/ 1280 w 12800"/>
                  <a:gd name="T25" fmla="*/ 1336 h 11520"/>
                  <a:gd name="T26" fmla="*/ 2894 w 12800"/>
                  <a:gd name="T27" fmla="*/ 2922 h 11520"/>
                  <a:gd name="T28" fmla="*/ 3840 w 12800"/>
                  <a:gd name="T29" fmla="*/ 7652 h 11520"/>
                  <a:gd name="T30" fmla="*/ 5454 w 12800"/>
                  <a:gd name="T31" fmla="*/ 6066 h 11520"/>
                  <a:gd name="T32" fmla="*/ 5454 w 12800"/>
                  <a:gd name="T33" fmla="*/ 5287 h 11520"/>
                  <a:gd name="T34" fmla="*/ 3840 w 12800"/>
                  <a:gd name="T35" fmla="*/ 3701 h 11520"/>
                  <a:gd name="T36" fmla="*/ 5454 w 12800"/>
                  <a:gd name="T37" fmla="*/ 5287 h 11520"/>
                  <a:gd name="T38" fmla="*/ 3840 w 12800"/>
                  <a:gd name="T39" fmla="*/ 2922 h 11520"/>
                  <a:gd name="T40" fmla="*/ 5454 w 12800"/>
                  <a:gd name="T41" fmla="*/ 1336 h 11520"/>
                  <a:gd name="T42" fmla="*/ 12466 w 12800"/>
                  <a:gd name="T43" fmla="*/ 3701 h 11520"/>
                  <a:gd name="T44" fmla="*/ 7763 w 12800"/>
                  <a:gd name="T45" fmla="*/ 4035 h 11520"/>
                  <a:gd name="T46" fmla="*/ 7791 w 12800"/>
                  <a:gd name="T47" fmla="*/ 11492 h 11520"/>
                  <a:gd name="T48" fmla="*/ 9544 w 12800"/>
                  <a:gd name="T49" fmla="*/ 10045 h 11520"/>
                  <a:gd name="T50" fmla="*/ 11019 w 12800"/>
                  <a:gd name="T51" fmla="*/ 11492 h 11520"/>
                  <a:gd name="T52" fmla="*/ 12772 w 12800"/>
                  <a:gd name="T53" fmla="*/ 11464 h 11520"/>
                  <a:gd name="T54" fmla="*/ 12466 w 12800"/>
                  <a:gd name="T55" fmla="*/ 3701 h 11520"/>
                  <a:gd name="T56" fmla="*/ 8403 w 12800"/>
                  <a:gd name="T57" fmla="*/ 8821 h 11520"/>
                  <a:gd name="T58" fmla="*/ 12104 w 12800"/>
                  <a:gd name="T59" fmla="*/ 8042 h 11520"/>
                  <a:gd name="T60" fmla="*/ 12104 w 12800"/>
                  <a:gd name="T61" fmla="*/ 7263 h 11520"/>
                  <a:gd name="T62" fmla="*/ 8403 w 12800"/>
                  <a:gd name="T63" fmla="*/ 6483 h 11520"/>
                  <a:gd name="T64" fmla="*/ 12104 w 12800"/>
                  <a:gd name="T65" fmla="*/ 7263 h 11520"/>
                  <a:gd name="T66" fmla="*/ 8403 w 12800"/>
                  <a:gd name="T67" fmla="*/ 5677 h 11520"/>
                  <a:gd name="T68" fmla="*/ 12104 w 12800"/>
                  <a:gd name="T69" fmla="*/ 4897 h 11520"/>
                  <a:gd name="T70" fmla="*/ 12104 w 12800"/>
                  <a:gd name="T71" fmla="*/ 5677 h 1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00" h="11520">
                    <a:moveTo>
                      <a:pt x="6706" y="0"/>
                    </a:moveTo>
                    <a:lnTo>
                      <a:pt x="56" y="0"/>
                    </a:lnTo>
                    <a:cubicBezTo>
                      <a:pt x="28" y="0"/>
                      <a:pt x="0" y="28"/>
                      <a:pt x="0" y="83"/>
                    </a:cubicBezTo>
                    <a:lnTo>
                      <a:pt x="0" y="11464"/>
                    </a:lnTo>
                    <a:cubicBezTo>
                      <a:pt x="0" y="11492"/>
                      <a:pt x="28" y="11520"/>
                      <a:pt x="56" y="11520"/>
                    </a:cubicBezTo>
                    <a:lnTo>
                      <a:pt x="2337" y="11520"/>
                    </a:lnTo>
                    <a:lnTo>
                      <a:pt x="2337" y="9322"/>
                    </a:lnTo>
                    <a:lnTo>
                      <a:pt x="4424" y="9322"/>
                    </a:lnTo>
                    <a:lnTo>
                      <a:pt x="4424" y="11520"/>
                    </a:lnTo>
                    <a:lnTo>
                      <a:pt x="6706" y="11520"/>
                    </a:lnTo>
                    <a:cubicBezTo>
                      <a:pt x="6734" y="11520"/>
                      <a:pt x="6762" y="11492"/>
                      <a:pt x="6762" y="11464"/>
                    </a:cubicBezTo>
                    <a:lnTo>
                      <a:pt x="6762" y="83"/>
                    </a:lnTo>
                    <a:cubicBezTo>
                      <a:pt x="6762" y="28"/>
                      <a:pt x="6734" y="0"/>
                      <a:pt x="6706" y="0"/>
                    </a:cubicBezTo>
                    <a:close/>
                    <a:moveTo>
                      <a:pt x="2894" y="7652"/>
                    </a:moveTo>
                    <a:lnTo>
                      <a:pt x="1280" y="7652"/>
                    </a:lnTo>
                    <a:lnTo>
                      <a:pt x="1280" y="6066"/>
                    </a:lnTo>
                    <a:lnTo>
                      <a:pt x="2894" y="6066"/>
                    </a:lnTo>
                    <a:lnTo>
                      <a:pt x="2894" y="7652"/>
                    </a:lnTo>
                    <a:close/>
                    <a:moveTo>
                      <a:pt x="2894" y="5287"/>
                    </a:moveTo>
                    <a:lnTo>
                      <a:pt x="1280" y="5287"/>
                    </a:lnTo>
                    <a:lnTo>
                      <a:pt x="1280" y="3701"/>
                    </a:lnTo>
                    <a:lnTo>
                      <a:pt x="2894" y="3701"/>
                    </a:lnTo>
                    <a:lnTo>
                      <a:pt x="2894" y="5287"/>
                    </a:lnTo>
                    <a:close/>
                    <a:moveTo>
                      <a:pt x="2894" y="2922"/>
                    </a:moveTo>
                    <a:lnTo>
                      <a:pt x="1280" y="2922"/>
                    </a:lnTo>
                    <a:lnTo>
                      <a:pt x="1280" y="1336"/>
                    </a:lnTo>
                    <a:lnTo>
                      <a:pt x="2894" y="1336"/>
                    </a:lnTo>
                    <a:lnTo>
                      <a:pt x="2894" y="2922"/>
                    </a:lnTo>
                    <a:close/>
                    <a:moveTo>
                      <a:pt x="5454" y="7652"/>
                    </a:moveTo>
                    <a:lnTo>
                      <a:pt x="3840" y="7652"/>
                    </a:lnTo>
                    <a:lnTo>
                      <a:pt x="3840" y="6066"/>
                    </a:lnTo>
                    <a:lnTo>
                      <a:pt x="5454" y="6066"/>
                    </a:lnTo>
                    <a:lnTo>
                      <a:pt x="5454" y="7652"/>
                    </a:lnTo>
                    <a:close/>
                    <a:moveTo>
                      <a:pt x="5454" y="5287"/>
                    </a:moveTo>
                    <a:lnTo>
                      <a:pt x="3840" y="5287"/>
                    </a:lnTo>
                    <a:lnTo>
                      <a:pt x="3840" y="3701"/>
                    </a:lnTo>
                    <a:lnTo>
                      <a:pt x="5454" y="3701"/>
                    </a:lnTo>
                    <a:lnTo>
                      <a:pt x="5454" y="5287"/>
                    </a:lnTo>
                    <a:close/>
                    <a:moveTo>
                      <a:pt x="5454" y="2922"/>
                    </a:moveTo>
                    <a:lnTo>
                      <a:pt x="3840" y="2922"/>
                    </a:lnTo>
                    <a:lnTo>
                      <a:pt x="3840" y="1336"/>
                    </a:lnTo>
                    <a:lnTo>
                      <a:pt x="5454" y="1336"/>
                    </a:lnTo>
                    <a:lnTo>
                      <a:pt x="5454" y="2922"/>
                    </a:lnTo>
                    <a:close/>
                    <a:moveTo>
                      <a:pt x="12466" y="3701"/>
                    </a:moveTo>
                    <a:lnTo>
                      <a:pt x="8097" y="3701"/>
                    </a:lnTo>
                    <a:cubicBezTo>
                      <a:pt x="7903" y="3701"/>
                      <a:pt x="7763" y="3840"/>
                      <a:pt x="7763" y="4035"/>
                    </a:cubicBezTo>
                    <a:lnTo>
                      <a:pt x="7763" y="11464"/>
                    </a:lnTo>
                    <a:cubicBezTo>
                      <a:pt x="7763" y="11492"/>
                      <a:pt x="7791" y="11492"/>
                      <a:pt x="7791" y="11492"/>
                    </a:cubicBezTo>
                    <a:lnTo>
                      <a:pt x="9544" y="11492"/>
                    </a:lnTo>
                    <a:lnTo>
                      <a:pt x="9544" y="10045"/>
                    </a:lnTo>
                    <a:lnTo>
                      <a:pt x="11019" y="10045"/>
                    </a:lnTo>
                    <a:lnTo>
                      <a:pt x="11019" y="11492"/>
                    </a:lnTo>
                    <a:lnTo>
                      <a:pt x="12744" y="11492"/>
                    </a:lnTo>
                    <a:cubicBezTo>
                      <a:pt x="12772" y="11492"/>
                      <a:pt x="12772" y="11464"/>
                      <a:pt x="12772" y="11464"/>
                    </a:cubicBezTo>
                    <a:lnTo>
                      <a:pt x="12772" y="4035"/>
                    </a:lnTo>
                    <a:cubicBezTo>
                      <a:pt x="12800" y="3868"/>
                      <a:pt x="12633" y="3701"/>
                      <a:pt x="12466" y="3701"/>
                    </a:cubicBezTo>
                    <a:close/>
                    <a:moveTo>
                      <a:pt x="12104" y="8821"/>
                    </a:moveTo>
                    <a:lnTo>
                      <a:pt x="8403" y="8821"/>
                    </a:lnTo>
                    <a:lnTo>
                      <a:pt x="8403" y="8042"/>
                    </a:lnTo>
                    <a:lnTo>
                      <a:pt x="12104" y="8042"/>
                    </a:lnTo>
                    <a:lnTo>
                      <a:pt x="12104" y="8821"/>
                    </a:lnTo>
                    <a:close/>
                    <a:moveTo>
                      <a:pt x="12104" y="7263"/>
                    </a:moveTo>
                    <a:lnTo>
                      <a:pt x="8403" y="7263"/>
                    </a:lnTo>
                    <a:lnTo>
                      <a:pt x="8403" y="6483"/>
                    </a:lnTo>
                    <a:lnTo>
                      <a:pt x="12104" y="6483"/>
                    </a:lnTo>
                    <a:lnTo>
                      <a:pt x="12104" y="7263"/>
                    </a:lnTo>
                    <a:close/>
                    <a:moveTo>
                      <a:pt x="12104" y="5677"/>
                    </a:moveTo>
                    <a:lnTo>
                      <a:pt x="8403" y="5677"/>
                    </a:lnTo>
                    <a:lnTo>
                      <a:pt x="8403" y="4897"/>
                    </a:lnTo>
                    <a:lnTo>
                      <a:pt x="12104" y="4897"/>
                    </a:lnTo>
                    <a:lnTo>
                      <a:pt x="12104" y="5677"/>
                    </a:lnTo>
                    <a:close/>
                    <a:moveTo>
                      <a:pt x="12104" y="5677"/>
                    </a:move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i="0" u="none" strike="noStrike" kern="1200" cap="none" spc="0" normalizeH="0" baseline="0" noProof="0" dirty="0">
                  <a:ln>
                    <a:noFill/>
                  </a:ln>
                  <a:solidFill>
                    <a:srgbClr val="131313"/>
                  </a:solidFill>
                  <a:effectLst/>
                  <a:uLnTx/>
                  <a:uFillTx/>
                  <a:latin typeface="思源宋体" panose="02020400000000000000" pitchFamily="18" charset="-122"/>
                  <a:ea typeface="思源宋体" panose="02020400000000000000" pitchFamily="18" charset="-122"/>
                </a:endParaRPr>
              </a:p>
            </p:txBody>
          </p:sp>
        </p:grpSp>
        <p:grpSp>
          <p:nvGrpSpPr>
            <p:cNvPr id="22" name="Group 18"/>
            <p:cNvGrpSpPr/>
            <p:nvPr/>
          </p:nvGrpSpPr>
          <p:grpSpPr>
            <a:xfrm>
              <a:off x="6966455" y="3874716"/>
              <a:ext cx="2755853" cy="415849"/>
              <a:chOff x="6317542" y="6256588"/>
              <a:chExt cx="2755853" cy="415849"/>
            </a:xfrm>
          </p:grpSpPr>
          <p:sp>
            <p:nvSpPr>
              <p:cNvPr id="23" name="矩形 22"/>
              <p:cNvSpPr/>
              <p:nvPr/>
            </p:nvSpPr>
            <p:spPr>
              <a:xfrm>
                <a:off x="6801619" y="6295235"/>
                <a:ext cx="2271776" cy="338554"/>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汇报时间：</a:t>
                </a:r>
                <a:r>
                  <a:rPr kumimoji="0" lang="en-US" altLang="zh-CN"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2020.</a:t>
                </a:r>
                <a:r>
                  <a:rPr lang="en-US" altLang="zh-CN" sz="1600" dirty="0">
                    <a:latin typeface="思源宋体" panose="02020400000000000000" pitchFamily="18" charset="-122"/>
                    <a:ea typeface="思源宋体" panose="02020400000000000000" pitchFamily="18" charset="-122"/>
                    <a:cs typeface="+mn-ea"/>
                    <a:sym typeface="+mn-lt"/>
                  </a:rPr>
                  <a:t>12</a:t>
                </a:r>
                <a:r>
                  <a:rPr kumimoji="0" lang="en-US" altLang="zh-CN"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a:t>
                </a:r>
                <a:r>
                  <a:rPr lang="en-US" altLang="zh-CN" sz="1600" dirty="0">
                    <a:latin typeface="思源宋体" panose="02020400000000000000" pitchFamily="18" charset="-122"/>
                    <a:ea typeface="思源宋体" panose="02020400000000000000" pitchFamily="18" charset="-122"/>
                    <a:cs typeface="+mn-ea"/>
                    <a:sym typeface="+mn-lt"/>
                  </a:rPr>
                  <a:t>31</a:t>
                </a:r>
                <a:endParaRPr kumimoji="0" lang="zh-CN" altLang="en-US"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endParaRPr>
              </a:p>
            </p:txBody>
          </p:sp>
          <p:sp>
            <p:nvSpPr>
              <p:cNvPr id="24" name="24-hours-phone-service_45765"/>
              <p:cNvSpPr>
                <a:spLocks noChangeAspect="1"/>
              </p:cNvSpPr>
              <p:nvPr/>
            </p:nvSpPr>
            <p:spPr bwMode="auto">
              <a:xfrm>
                <a:off x="6317542" y="6256588"/>
                <a:ext cx="415779" cy="415849"/>
              </a:xfrm>
              <a:custGeom>
                <a:avLst/>
                <a:gdLst>
                  <a:gd name="T0" fmla="*/ 6602 w 12428"/>
                  <a:gd name="T1" fmla="*/ 5826 h 12428"/>
                  <a:gd name="T2" fmla="*/ 6602 w 12428"/>
                  <a:gd name="T3" fmla="*/ 3105 h 12428"/>
                  <a:gd name="T4" fmla="*/ 6214 w 12428"/>
                  <a:gd name="T5" fmla="*/ 2719 h 12428"/>
                  <a:gd name="T6" fmla="*/ 5826 w 12428"/>
                  <a:gd name="T7" fmla="*/ 3105 h 12428"/>
                  <a:gd name="T8" fmla="*/ 5826 w 12428"/>
                  <a:gd name="T9" fmla="*/ 6216 h 12428"/>
                  <a:gd name="T10" fmla="*/ 5939 w 12428"/>
                  <a:gd name="T11" fmla="*/ 6488 h 12428"/>
                  <a:gd name="T12" fmla="*/ 6212 w 12428"/>
                  <a:gd name="T13" fmla="*/ 6602 h 12428"/>
                  <a:gd name="T14" fmla="*/ 9323 w 12428"/>
                  <a:gd name="T15" fmla="*/ 6602 h 12428"/>
                  <a:gd name="T16" fmla="*/ 9709 w 12428"/>
                  <a:gd name="T17" fmla="*/ 6214 h 12428"/>
                  <a:gd name="T18" fmla="*/ 9323 w 12428"/>
                  <a:gd name="T19" fmla="*/ 5826 h 12428"/>
                  <a:gd name="T20" fmla="*/ 6602 w 12428"/>
                  <a:gd name="T21" fmla="*/ 5826 h 12428"/>
                  <a:gd name="T22" fmla="*/ 6214 w 12428"/>
                  <a:gd name="T23" fmla="*/ 12428 h 12428"/>
                  <a:gd name="T24" fmla="*/ 0 w 12428"/>
                  <a:gd name="T25" fmla="*/ 6214 h 12428"/>
                  <a:gd name="T26" fmla="*/ 6214 w 12428"/>
                  <a:gd name="T27" fmla="*/ 0 h 12428"/>
                  <a:gd name="T28" fmla="*/ 12428 w 12428"/>
                  <a:gd name="T29" fmla="*/ 6214 h 12428"/>
                  <a:gd name="T30" fmla="*/ 6214 w 12428"/>
                  <a:gd name="T31" fmla="*/ 12428 h 12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428" h="12428">
                    <a:moveTo>
                      <a:pt x="6602" y="5826"/>
                    </a:moveTo>
                    <a:lnTo>
                      <a:pt x="6602" y="3105"/>
                    </a:lnTo>
                    <a:cubicBezTo>
                      <a:pt x="6601" y="2891"/>
                      <a:pt x="6428" y="2719"/>
                      <a:pt x="6214" y="2719"/>
                    </a:cubicBezTo>
                    <a:cubicBezTo>
                      <a:pt x="5998" y="2719"/>
                      <a:pt x="5826" y="2892"/>
                      <a:pt x="5826" y="3105"/>
                    </a:cubicBezTo>
                    <a:lnTo>
                      <a:pt x="5826" y="6216"/>
                    </a:lnTo>
                    <a:cubicBezTo>
                      <a:pt x="5826" y="6322"/>
                      <a:pt x="5869" y="6418"/>
                      <a:pt x="5939" y="6488"/>
                    </a:cubicBezTo>
                    <a:cubicBezTo>
                      <a:pt x="6009" y="6559"/>
                      <a:pt x="6106" y="6602"/>
                      <a:pt x="6212" y="6602"/>
                    </a:cubicBezTo>
                    <a:lnTo>
                      <a:pt x="9323" y="6602"/>
                    </a:lnTo>
                    <a:cubicBezTo>
                      <a:pt x="9536" y="6601"/>
                      <a:pt x="9709" y="6428"/>
                      <a:pt x="9709" y="6214"/>
                    </a:cubicBezTo>
                    <a:cubicBezTo>
                      <a:pt x="9709" y="5998"/>
                      <a:pt x="9536" y="5826"/>
                      <a:pt x="9323" y="5826"/>
                    </a:cubicBezTo>
                    <a:lnTo>
                      <a:pt x="6602" y="5826"/>
                    </a:lnTo>
                    <a:close/>
                    <a:moveTo>
                      <a:pt x="6214" y="12428"/>
                    </a:moveTo>
                    <a:cubicBezTo>
                      <a:pt x="2782" y="12428"/>
                      <a:pt x="0" y="9646"/>
                      <a:pt x="0" y="6214"/>
                    </a:cubicBezTo>
                    <a:cubicBezTo>
                      <a:pt x="0" y="2782"/>
                      <a:pt x="2782" y="0"/>
                      <a:pt x="6214" y="0"/>
                    </a:cubicBezTo>
                    <a:cubicBezTo>
                      <a:pt x="9646" y="0"/>
                      <a:pt x="12428" y="2782"/>
                      <a:pt x="12428" y="6214"/>
                    </a:cubicBezTo>
                    <a:cubicBezTo>
                      <a:pt x="12428" y="9646"/>
                      <a:pt x="9646" y="12428"/>
                      <a:pt x="6214" y="12428"/>
                    </a:cubicBez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i="0" u="none" strike="noStrike" kern="1200" cap="none" spc="0" normalizeH="0" baseline="0" noProof="0">
                  <a:ln>
                    <a:noFill/>
                  </a:ln>
                  <a:solidFill>
                    <a:srgbClr val="131313"/>
                  </a:solidFill>
                  <a:effectLst/>
                  <a:uLnTx/>
                  <a:uFillTx/>
                  <a:latin typeface="思源宋体" panose="02020400000000000000" pitchFamily="18" charset="-122"/>
                  <a:ea typeface="思源宋体" panose="02020400000000000000" pitchFamily="18" charset="-122"/>
                </a:endParaRPr>
              </a:p>
            </p:txBody>
          </p:sp>
        </p:grpSp>
      </p:grpSp>
      <p:sp>
        <p:nvSpPr>
          <p:cNvPr id="27" name="PA_五角星 15"/>
          <p:cNvSpPr/>
          <p:nvPr>
            <p:custDataLst>
              <p:tags r:id="rId1"/>
            </p:custDataLst>
          </p:nvPr>
        </p:nvSpPr>
        <p:spPr>
          <a:xfrm rot="21146867">
            <a:off x="-1677120" y="8212701"/>
            <a:ext cx="1289984" cy="1289984"/>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n-ea"/>
              <a:cs typeface="+mn-ea"/>
              <a:sym typeface="+mn-lt"/>
            </a:endParaRPr>
          </a:p>
        </p:txBody>
      </p:sp>
      <p:sp>
        <p:nvSpPr>
          <p:cNvPr id="28" name="PA_五角星 16"/>
          <p:cNvSpPr/>
          <p:nvPr>
            <p:custDataLst>
              <p:tags r:id="rId2"/>
            </p:custDataLst>
          </p:nvPr>
        </p:nvSpPr>
        <p:spPr>
          <a:xfrm rot="21146867">
            <a:off x="-684581" y="7448943"/>
            <a:ext cx="644992" cy="644992"/>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n-ea"/>
              <a:cs typeface="+mn-ea"/>
              <a:sym typeface="+mn-lt"/>
            </a:endParaRPr>
          </a:p>
        </p:txBody>
      </p:sp>
      <p:sp>
        <p:nvSpPr>
          <p:cNvPr id="29" name="PA_五角星 17"/>
          <p:cNvSpPr/>
          <p:nvPr>
            <p:custDataLst>
              <p:tags r:id="rId3"/>
            </p:custDataLst>
          </p:nvPr>
        </p:nvSpPr>
        <p:spPr>
          <a:xfrm rot="21146867">
            <a:off x="-1737287" y="7086568"/>
            <a:ext cx="644992" cy="644992"/>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n-ea"/>
              <a:cs typeface="+mn-ea"/>
              <a:sym typeface="+mn-lt"/>
            </a:endParaRPr>
          </a:p>
        </p:txBody>
      </p:sp>
      <p:sp>
        <p:nvSpPr>
          <p:cNvPr id="30" name="PA_五角星 18"/>
          <p:cNvSpPr/>
          <p:nvPr>
            <p:custDataLst>
              <p:tags r:id="rId4"/>
            </p:custDataLst>
          </p:nvPr>
        </p:nvSpPr>
        <p:spPr>
          <a:xfrm rot="21146867">
            <a:off x="-3713923" y="8020677"/>
            <a:ext cx="1289984" cy="1289984"/>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n-ea"/>
              <a:cs typeface="+mn-ea"/>
              <a:sym typeface="+mn-lt"/>
            </a:endParaRPr>
          </a:p>
        </p:txBody>
      </p:sp>
      <p:sp>
        <p:nvSpPr>
          <p:cNvPr id="31" name="PA_五角星 19"/>
          <p:cNvSpPr/>
          <p:nvPr>
            <p:custDataLst>
              <p:tags r:id="rId5"/>
            </p:custDataLst>
          </p:nvPr>
        </p:nvSpPr>
        <p:spPr>
          <a:xfrm rot="21146867">
            <a:off x="-2313818" y="7553027"/>
            <a:ext cx="637387" cy="637387"/>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n-ea"/>
              <a:cs typeface="+mn-ea"/>
              <a:sym typeface="+mn-lt"/>
            </a:endParaRPr>
          </a:p>
        </p:txBody>
      </p:sp>
      <p:sp>
        <p:nvSpPr>
          <p:cNvPr id="32" name="PA_五角星 14"/>
          <p:cNvSpPr/>
          <p:nvPr>
            <p:custDataLst>
              <p:tags r:id="rId6"/>
            </p:custDataLst>
          </p:nvPr>
        </p:nvSpPr>
        <p:spPr>
          <a:xfrm rot="21146867">
            <a:off x="-4943456" y="5732424"/>
            <a:ext cx="3114957" cy="3114957"/>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n-ea"/>
              <a:cs typeface="+mn-ea"/>
              <a:sym typeface="+mn-lt"/>
            </a:endParaRPr>
          </a:p>
        </p:txBody>
      </p:sp>
      <p:sp>
        <p:nvSpPr>
          <p:cNvPr id="33" name="PA_五角星 20"/>
          <p:cNvSpPr/>
          <p:nvPr>
            <p:custDataLst>
              <p:tags r:id="rId7"/>
            </p:custDataLst>
          </p:nvPr>
        </p:nvSpPr>
        <p:spPr>
          <a:xfrm rot="21146867">
            <a:off x="-2780292" y="5956426"/>
            <a:ext cx="3114957" cy="3114957"/>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mn-ea"/>
              <a:cs typeface="+mn-ea"/>
              <a:sym typeface="+mn-lt"/>
            </a:endParaRPr>
          </a:p>
        </p:txBody>
      </p:sp>
      <p:pic>
        <p:nvPicPr>
          <p:cNvPr id="34" name="51miz-S310118-593E1302">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16"/>
          <a:stretch>
            <a:fillRect/>
          </a:stretch>
        </p:blipFill>
        <p:spPr>
          <a:xfrm>
            <a:off x="-695708" y="0"/>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par>
                          <p:cTn id="7" fill="hold">
                            <p:stCondLst>
                              <p:cond delay="0"/>
                            </p:stCondLst>
                            <p:childTnLst>
                              <p:par>
                                <p:cTn id="8" presetID="0" presetClass="path" presetSubtype="0" accel="50000" decel="50000" fill="hold" grpId="0" nodeType="afterEffect">
                                  <p:stCondLst>
                                    <p:cond delay="0"/>
                                  </p:stCondLst>
                                  <p:childTnLst>
                                    <p:animMotion origin="layout" path="M 1.11111E-6 -0.00056 C 0.56389 -0.13611 1.57708 -0.82556 1.18611 -1.34028 C 0.79549 -1.85667 0.10694 -1.30472 0.79444 -0.48278 " pathEditMode="relative" rAng="0" ptsTypes="sss">
                                      <p:cBhvr>
                                        <p:cTn id="9" dur="5000" fill="hold"/>
                                        <p:tgtEl>
                                          <p:spTgt spid="32"/>
                                        </p:tgtEl>
                                        <p:attrNameLst>
                                          <p:attrName>ppt_x</p:attrName>
                                          <p:attrName>ppt_y</p:attrName>
                                        </p:attrNameLst>
                                      </p:cBhvr>
                                      <p:rCtr x="78854" y="-92806"/>
                                    </p:animMotion>
                                  </p:childTnLst>
                                </p:cTn>
                              </p:par>
                              <p:par>
                                <p:cTn id="10" presetID="8" presetClass="emph" presetSubtype="0" repeatCount="2000" fill="hold" grpId="1" nodeType="withEffect">
                                  <p:stCondLst>
                                    <p:cond delay="1250"/>
                                  </p:stCondLst>
                                  <p:childTnLst>
                                    <p:animRot by="21600000">
                                      <p:cBhvr>
                                        <p:cTn id="11" dur="1750" fill="hold"/>
                                        <p:tgtEl>
                                          <p:spTgt spid="32"/>
                                        </p:tgtEl>
                                        <p:attrNameLst>
                                          <p:attrName>r</p:attrName>
                                        </p:attrNameLst>
                                      </p:cBhvr>
                                    </p:animRot>
                                  </p:childTnLst>
                                </p:cTn>
                              </p:par>
                              <p:par>
                                <p:cTn id="12" presetID="6" presetClass="emph" presetSubtype="0" decel="32000" fill="hold" grpId="2" nodeType="withEffect">
                                  <p:stCondLst>
                                    <p:cond delay="4500"/>
                                  </p:stCondLst>
                                  <p:childTnLst>
                                    <p:animScale>
                                      <p:cBhvr>
                                        <p:cTn id="13" dur="1500" fill="hold"/>
                                        <p:tgtEl>
                                          <p:spTgt spid="32"/>
                                        </p:tgtEl>
                                      </p:cBhvr>
                                      <p:by x="750000" y="750000"/>
                                    </p:animScale>
                                  </p:childTnLst>
                                </p:cTn>
                              </p:par>
                              <p:par>
                                <p:cTn id="14" presetID="10" presetClass="exit" presetSubtype="0" fill="hold" grpId="3" nodeType="withEffect">
                                  <p:stCondLst>
                                    <p:cond delay="5000"/>
                                  </p:stCondLst>
                                  <p:childTnLst>
                                    <p:animEffect transition="out" filter="fade">
                                      <p:cBhvr>
                                        <p:cTn id="15" dur="1000"/>
                                        <p:tgtEl>
                                          <p:spTgt spid="32"/>
                                        </p:tgtEl>
                                      </p:cBhvr>
                                    </p:animEffect>
                                    <p:set>
                                      <p:cBhvr>
                                        <p:cTn id="16" dur="1" fill="hold">
                                          <p:stCondLst>
                                            <p:cond delay="999"/>
                                          </p:stCondLst>
                                        </p:cTn>
                                        <p:tgtEl>
                                          <p:spTgt spid="32"/>
                                        </p:tgtEl>
                                        <p:attrNameLst>
                                          <p:attrName>style.visibility</p:attrName>
                                        </p:attrNameLst>
                                      </p:cBhvr>
                                      <p:to>
                                        <p:strVal val="hidden"/>
                                      </p:to>
                                    </p:set>
                                  </p:childTnLst>
                                </p:cTn>
                              </p:par>
                              <p:par>
                                <p:cTn id="17" presetID="0" presetClass="path" presetSubtype="0" accel="50000" decel="50000" fill="hold" grpId="0" nodeType="withEffect">
                                  <p:stCondLst>
                                    <p:cond delay="250"/>
                                  </p:stCondLst>
                                  <p:childTnLst>
                                    <p:animMotion origin="layout" path="M -2.77778E-6 4.44444E-6 C 0.19688 -0.005 1.09705 -0.51639 1.13316 -1.40306 " pathEditMode="relative" rAng="0" ptsTypes="ss">
                                      <p:cBhvr>
                                        <p:cTn id="18" dur="2000" fill="hold"/>
                                        <p:tgtEl>
                                          <p:spTgt spid="27"/>
                                        </p:tgtEl>
                                        <p:attrNameLst>
                                          <p:attrName>ppt_x</p:attrName>
                                          <p:attrName>ppt_y</p:attrName>
                                        </p:attrNameLst>
                                      </p:cBhvr>
                                      <p:rCtr x="56649" y="-70167"/>
                                    </p:animMotion>
                                  </p:childTnLst>
                                </p:cTn>
                              </p:par>
                              <p:par>
                                <p:cTn id="19" presetID="8" presetClass="emph" presetSubtype="0" fill="hold" grpId="1" nodeType="withEffect">
                                  <p:stCondLst>
                                    <p:cond delay="250"/>
                                  </p:stCondLst>
                                  <p:childTnLst>
                                    <p:animRot by="21600000">
                                      <p:cBhvr>
                                        <p:cTn id="20" dur="3500" fill="hold"/>
                                        <p:tgtEl>
                                          <p:spTgt spid="27"/>
                                        </p:tgtEl>
                                        <p:attrNameLst>
                                          <p:attrName>r</p:attrName>
                                        </p:attrNameLst>
                                      </p:cBhvr>
                                    </p:animRot>
                                  </p:childTnLst>
                                </p:cTn>
                              </p:par>
                              <p:par>
                                <p:cTn id="21" presetID="0" presetClass="path" presetSubtype="0" accel="50000" decel="50000" fill="hold" grpId="0" nodeType="withEffect">
                                  <p:stCondLst>
                                    <p:cond delay="500"/>
                                  </p:stCondLst>
                                  <p:childTnLst>
                                    <p:animMotion origin="layout" path="M -0.00069 0.02278 C 0.20469 0.01833 1.06146 -0.455 1.09896 -1.26833 " pathEditMode="relative" rAng="0" ptsTypes="ss">
                                      <p:cBhvr>
                                        <p:cTn id="22" dur="2000" fill="hold"/>
                                        <p:tgtEl>
                                          <p:spTgt spid="28"/>
                                        </p:tgtEl>
                                        <p:attrNameLst>
                                          <p:attrName>ppt_x</p:attrName>
                                          <p:attrName>ppt_y</p:attrName>
                                        </p:attrNameLst>
                                      </p:cBhvr>
                                      <p:rCtr x="54983" y="-64556"/>
                                    </p:animMotion>
                                  </p:childTnLst>
                                </p:cTn>
                              </p:par>
                              <p:par>
                                <p:cTn id="23" presetID="8" presetClass="emph" presetSubtype="0" fill="hold" grpId="1" nodeType="withEffect">
                                  <p:stCondLst>
                                    <p:cond delay="500"/>
                                  </p:stCondLst>
                                  <p:childTnLst>
                                    <p:animRot by="21600000">
                                      <p:cBhvr>
                                        <p:cTn id="24" dur="4500" fill="hold"/>
                                        <p:tgtEl>
                                          <p:spTgt spid="28"/>
                                        </p:tgtEl>
                                        <p:attrNameLst>
                                          <p:attrName>r</p:attrName>
                                        </p:attrNameLst>
                                      </p:cBhvr>
                                    </p:animRot>
                                  </p:childTnLst>
                                </p:cTn>
                              </p:par>
                              <p:par>
                                <p:cTn id="25" presetID="0" presetClass="path" presetSubtype="0" accel="50000" decel="50000" fill="hold" grpId="0" nodeType="withEffect">
                                  <p:stCondLst>
                                    <p:cond delay="750"/>
                                  </p:stCondLst>
                                  <p:childTnLst>
                                    <p:animMotion origin="layout" path="M -3.33333E-6 2.22222E-6 C 0.20834 -0.005 1.16129 -0.51584 1.19948 -1.40195 " pathEditMode="relative" rAng="0" ptsTypes="ss">
                                      <p:cBhvr>
                                        <p:cTn id="26" dur="2000" fill="hold"/>
                                        <p:tgtEl>
                                          <p:spTgt spid="29"/>
                                        </p:tgtEl>
                                        <p:attrNameLst>
                                          <p:attrName>ppt_x</p:attrName>
                                          <p:attrName>ppt_y</p:attrName>
                                        </p:attrNameLst>
                                      </p:cBhvr>
                                      <p:rCtr x="59965" y="-70111"/>
                                    </p:animMotion>
                                  </p:childTnLst>
                                </p:cTn>
                              </p:par>
                              <p:par>
                                <p:cTn id="27" presetID="8" presetClass="emph" presetSubtype="0" fill="hold" grpId="1" nodeType="withEffect">
                                  <p:stCondLst>
                                    <p:cond delay="750"/>
                                  </p:stCondLst>
                                  <p:childTnLst>
                                    <p:animRot by="21600000">
                                      <p:cBhvr>
                                        <p:cTn id="28" dur="3500" fill="hold"/>
                                        <p:tgtEl>
                                          <p:spTgt spid="29"/>
                                        </p:tgtEl>
                                        <p:attrNameLst>
                                          <p:attrName>r</p:attrName>
                                        </p:attrNameLst>
                                      </p:cBhvr>
                                    </p:animRot>
                                  </p:childTnLst>
                                </p:cTn>
                              </p:par>
                              <p:par>
                                <p:cTn id="29" presetID="0" presetClass="path" presetSubtype="0" accel="50000" decel="50000" fill="hold" grpId="0" nodeType="withEffect">
                                  <p:stCondLst>
                                    <p:cond delay="1000"/>
                                  </p:stCondLst>
                                  <p:childTnLst>
                                    <p:animMotion origin="layout" path="M -3.88889E-6 -0.00028 C 0.19688 -0.005 1.17952 -0.51222 1.21563 -1.39889 " pathEditMode="relative" rAng="0" ptsTypes="ss">
                                      <p:cBhvr>
                                        <p:cTn id="30" dur="2000" fill="hold"/>
                                        <p:tgtEl>
                                          <p:spTgt spid="30"/>
                                        </p:tgtEl>
                                        <p:attrNameLst>
                                          <p:attrName>ppt_x</p:attrName>
                                          <p:attrName>ppt_y</p:attrName>
                                        </p:attrNameLst>
                                      </p:cBhvr>
                                      <p:rCtr x="60781" y="-69917"/>
                                    </p:animMotion>
                                  </p:childTnLst>
                                </p:cTn>
                              </p:par>
                              <p:par>
                                <p:cTn id="31" presetID="8" presetClass="emph" presetSubtype="0" fill="hold" grpId="1" nodeType="withEffect">
                                  <p:stCondLst>
                                    <p:cond delay="1000"/>
                                  </p:stCondLst>
                                  <p:childTnLst>
                                    <p:animRot by="21600000">
                                      <p:cBhvr>
                                        <p:cTn id="32" dur="4500" fill="hold"/>
                                        <p:tgtEl>
                                          <p:spTgt spid="30"/>
                                        </p:tgtEl>
                                        <p:attrNameLst>
                                          <p:attrName>r</p:attrName>
                                        </p:attrNameLst>
                                      </p:cBhvr>
                                    </p:animRot>
                                  </p:childTnLst>
                                </p:cTn>
                              </p:par>
                              <p:par>
                                <p:cTn id="33" presetID="0" presetClass="path" presetSubtype="0" accel="50000" decel="50000" fill="hold" grpId="0" nodeType="withEffect">
                                  <p:stCondLst>
                                    <p:cond delay="2000"/>
                                  </p:stCondLst>
                                  <p:childTnLst>
                                    <p:animMotion origin="layout" path="M 1.66667E-6 4.44444E-6 C 0.19687 -0.005 1.12743 -0.44139 1.16354 -1.32806 " pathEditMode="relative" rAng="0" ptsTypes="ss">
                                      <p:cBhvr>
                                        <p:cTn id="34" dur="2000" fill="hold"/>
                                        <p:tgtEl>
                                          <p:spTgt spid="31"/>
                                        </p:tgtEl>
                                        <p:attrNameLst>
                                          <p:attrName>ppt_x</p:attrName>
                                          <p:attrName>ppt_y</p:attrName>
                                        </p:attrNameLst>
                                      </p:cBhvr>
                                      <p:rCtr x="58177" y="-66417"/>
                                    </p:animMotion>
                                  </p:childTnLst>
                                </p:cTn>
                              </p:par>
                              <p:par>
                                <p:cTn id="35" presetID="8" presetClass="emph" presetSubtype="0" fill="hold" grpId="1" nodeType="withEffect">
                                  <p:stCondLst>
                                    <p:cond delay="1250"/>
                                  </p:stCondLst>
                                  <p:childTnLst>
                                    <p:animRot by="21600000">
                                      <p:cBhvr>
                                        <p:cTn id="36" dur="4500" fill="hold"/>
                                        <p:tgtEl>
                                          <p:spTgt spid="31"/>
                                        </p:tgtEl>
                                        <p:attrNameLst>
                                          <p:attrName>r</p:attrName>
                                        </p:attrNameLst>
                                      </p:cBhvr>
                                    </p:animRot>
                                  </p:childTnLst>
                                </p:cTn>
                              </p:par>
                              <p:par>
                                <p:cTn id="37" presetID="0" presetClass="path" presetSubtype="0" accel="50000" decel="50000" fill="hold" grpId="0" nodeType="withEffect">
                                  <p:stCondLst>
                                    <p:cond delay="1250"/>
                                  </p:stCondLst>
                                  <p:childTnLst>
                                    <p:animMotion origin="layout" path="M 1.11111E-6 -0.00056 C 0.56389 -0.13611 1.57708 -0.82556 1.18611 -1.34028 C 0.79549 -1.85667 0.10694 -1.30472 0.79444 -0.48278 " pathEditMode="relative" rAng="0" ptsTypes="sss">
                                      <p:cBhvr>
                                        <p:cTn id="38" dur="5000" fill="hold"/>
                                        <p:tgtEl>
                                          <p:spTgt spid="33"/>
                                        </p:tgtEl>
                                        <p:attrNameLst>
                                          <p:attrName>ppt_x</p:attrName>
                                          <p:attrName>ppt_y</p:attrName>
                                        </p:attrNameLst>
                                      </p:cBhvr>
                                      <p:rCtr x="78854" y="-92806"/>
                                    </p:animMotion>
                                  </p:childTnLst>
                                </p:cTn>
                              </p:par>
                              <p:par>
                                <p:cTn id="39" presetID="8" presetClass="emph" presetSubtype="0" repeatCount="2000" fill="hold" grpId="1" nodeType="withEffect">
                                  <p:stCondLst>
                                    <p:cond delay="750"/>
                                  </p:stCondLst>
                                  <p:childTnLst>
                                    <p:animRot by="21600000">
                                      <p:cBhvr>
                                        <p:cTn id="40" dur="1750" fill="hold"/>
                                        <p:tgtEl>
                                          <p:spTgt spid="33"/>
                                        </p:tgtEl>
                                        <p:attrNameLst>
                                          <p:attrName>r</p:attrName>
                                        </p:attrNameLst>
                                      </p:cBhvr>
                                    </p:animRot>
                                  </p:childTnLst>
                                </p:cTn>
                              </p:par>
                              <p:par>
                                <p:cTn id="41" presetID="6" presetClass="emph" presetSubtype="0" decel="32000" fill="hold" grpId="2" nodeType="withEffect">
                                  <p:stCondLst>
                                    <p:cond delay="1250"/>
                                  </p:stCondLst>
                                  <p:childTnLst>
                                    <p:animScale>
                                      <p:cBhvr>
                                        <p:cTn id="42" dur="1500" fill="hold"/>
                                        <p:tgtEl>
                                          <p:spTgt spid="33"/>
                                        </p:tgtEl>
                                      </p:cBhvr>
                                      <p:by x="750000" y="750000"/>
                                    </p:animScale>
                                  </p:childTnLst>
                                </p:cTn>
                              </p:par>
                              <p:par>
                                <p:cTn id="43" presetID="10" presetClass="exit" presetSubtype="0" fill="hold" grpId="3" nodeType="withEffect">
                                  <p:stCondLst>
                                    <p:cond delay="750"/>
                                  </p:stCondLst>
                                  <p:childTnLst>
                                    <p:animEffect transition="out" filter="fade">
                                      <p:cBhvr>
                                        <p:cTn id="44" dur="1000"/>
                                        <p:tgtEl>
                                          <p:spTgt spid="33"/>
                                        </p:tgtEl>
                                      </p:cBhvr>
                                    </p:animEffect>
                                    <p:set>
                                      <p:cBhvr>
                                        <p:cTn id="45" dur="1" fill="hold">
                                          <p:stCondLst>
                                            <p:cond delay="999"/>
                                          </p:stCondLst>
                                        </p:cTn>
                                        <p:tgtEl>
                                          <p:spTgt spid="33"/>
                                        </p:tgtEl>
                                        <p:attrNameLst>
                                          <p:attrName>style.visibility</p:attrName>
                                        </p:attrNameLst>
                                      </p:cBhvr>
                                      <p:to>
                                        <p:strVal val="hidden"/>
                                      </p:to>
                                    </p:set>
                                  </p:childTnLst>
                                </p:cTn>
                              </p:par>
                            </p:childTnLst>
                          </p:cTn>
                        </p:par>
                        <p:par>
                          <p:cTn id="46" fill="hold">
                            <p:stCondLst>
                              <p:cond delay="5000"/>
                            </p:stCondLst>
                            <p:childTnLst>
                              <p:par>
                                <p:cTn id="47" presetID="42" presetClass="entr" presetSubtype="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par>
                          <p:cTn id="52" fill="hold">
                            <p:stCondLst>
                              <p:cond delay="6000"/>
                            </p:stCondLst>
                            <p:childTnLst>
                              <p:par>
                                <p:cTn id="53" presetID="42" presetClass="entr" presetSubtype="0"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anim calcmode="lin" valueType="num">
                                      <p:cBhvr>
                                        <p:cTn id="56" dur="1000" fill="hold"/>
                                        <p:tgtEl>
                                          <p:spTgt spid="14"/>
                                        </p:tgtEl>
                                        <p:attrNameLst>
                                          <p:attrName>ppt_x</p:attrName>
                                        </p:attrNameLst>
                                      </p:cBhvr>
                                      <p:tavLst>
                                        <p:tav tm="0">
                                          <p:val>
                                            <p:strVal val="#ppt_x"/>
                                          </p:val>
                                        </p:tav>
                                        <p:tav tm="100000">
                                          <p:val>
                                            <p:strVal val="#ppt_x"/>
                                          </p:val>
                                        </p:tav>
                                      </p:tavLst>
                                    </p:anim>
                                    <p:anim calcmode="lin" valueType="num">
                                      <p:cBhvr>
                                        <p:cTn id="57" dur="1000" fill="hold"/>
                                        <p:tgtEl>
                                          <p:spTgt spid="14"/>
                                        </p:tgtEl>
                                        <p:attrNameLst>
                                          <p:attrName>ppt_y</p:attrName>
                                        </p:attrNameLst>
                                      </p:cBhvr>
                                      <p:tavLst>
                                        <p:tav tm="0">
                                          <p:val>
                                            <p:strVal val="#ppt_y+.1"/>
                                          </p:val>
                                        </p:tav>
                                        <p:tav tm="100000">
                                          <p:val>
                                            <p:strVal val="#ppt_y"/>
                                          </p:val>
                                        </p:tav>
                                      </p:tavLst>
                                    </p:anim>
                                  </p:childTnLst>
                                </p:cTn>
                              </p:par>
                            </p:childTnLst>
                          </p:cTn>
                        </p:par>
                        <p:par>
                          <p:cTn id="58" fill="hold">
                            <p:stCondLst>
                              <p:cond delay="7000"/>
                            </p:stCondLst>
                            <p:childTnLst>
                              <p:par>
                                <p:cTn id="59" presetID="2" presetClass="entr" presetSubtype="2" fill="hold" nodeType="after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250" fill="hold"/>
                                        <p:tgtEl>
                                          <p:spTgt spid="19"/>
                                        </p:tgtEl>
                                        <p:attrNameLst>
                                          <p:attrName>ppt_x</p:attrName>
                                        </p:attrNameLst>
                                      </p:cBhvr>
                                      <p:tavLst>
                                        <p:tav tm="0">
                                          <p:val>
                                            <p:strVal val="1+#ppt_w/2"/>
                                          </p:val>
                                        </p:tav>
                                        <p:tav tm="100000">
                                          <p:val>
                                            <p:strVal val="#ppt_x"/>
                                          </p:val>
                                        </p:tav>
                                      </p:tavLst>
                                    </p:anim>
                                    <p:anim calcmode="lin" valueType="num">
                                      <p:cBhvr additive="base">
                                        <p:cTn id="62" dur="250" fill="hold"/>
                                        <p:tgtEl>
                                          <p:spTgt spid="19"/>
                                        </p:tgtEl>
                                        <p:attrNameLst>
                                          <p:attrName>ppt_y</p:attrName>
                                        </p:attrNameLst>
                                      </p:cBhvr>
                                      <p:tavLst>
                                        <p:tav tm="0">
                                          <p:val>
                                            <p:strVal val="#ppt_y"/>
                                          </p:val>
                                        </p:tav>
                                        <p:tav tm="100000">
                                          <p:val>
                                            <p:strVal val="#ppt_y"/>
                                          </p:val>
                                        </p:tav>
                                      </p:tavLst>
                                    </p:anim>
                                  </p:childTnLst>
                                </p:cTn>
                              </p:par>
                            </p:childTnLst>
                          </p:cTn>
                        </p:par>
                        <p:par>
                          <p:cTn id="63" fill="hold">
                            <p:stCondLst>
                              <p:cond delay="7500"/>
                            </p:stCondLst>
                            <p:childTnLst>
                              <p:par>
                                <p:cTn id="64" presetID="41" presetClass="entr" presetSubtype="0" fill="hold" grpId="0" nodeType="afterEffect">
                                  <p:stCondLst>
                                    <p:cond delay="0"/>
                                  </p:stCondLst>
                                  <p:iterate type="lt">
                                    <p:tmPct val="10000"/>
                                  </p:iterate>
                                  <p:childTnLst>
                                    <p:set>
                                      <p:cBhvr>
                                        <p:cTn id="65" dur="1" fill="hold">
                                          <p:stCondLst>
                                            <p:cond delay="0"/>
                                          </p:stCondLst>
                                        </p:cTn>
                                        <p:tgtEl>
                                          <p:spTgt spid="16"/>
                                        </p:tgtEl>
                                        <p:attrNameLst>
                                          <p:attrName>style.visibility</p:attrName>
                                        </p:attrNameLst>
                                      </p:cBhvr>
                                      <p:to>
                                        <p:strVal val="visible"/>
                                      </p:to>
                                    </p:set>
                                    <p:anim calcmode="lin" valueType="num">
                                      <p:cBhvr>
                                        <p:cTn id="66"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16"/>
                                        </p:tgtEl>
                                        <p:attrNameLst>
                                          <p:attrName>ppt_y</p:attrName>
                                        </p:attrNameLst>
                                      </p:cBhvr>
                                      <p:tavLst>
                                        <p:tav tm="0">
                                          <p:val>
                                            <p:strVal val="#ppt_y"/>
                                          </p:val>
                                        </p:tav>
                                        <p:tav tm="100000">
                                          <p:val>
                                            <p:strVal val="#ppt_y"/>
                                          </p:val>
                                        </p:tav>
                                      </p:tavLst>
                                    </p:anim>
                                    <p:anim calcmode="lin" valueType="num">
                                      <p:cBhvr>
                                        <p:cTn id="68"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16"/>
                                        </p:tgtEl>
                                      </p:cBhvr>
                                    </p:animEffect>
                                  </p:childTnLst>
                                </p:cTn>
                              </p:par>
                            </p:childTnLst>
                          </p:cTn>
                        </p:par>
                        <p:par>
                          <p:cTn id="71" fill="hold">
                            <p:stCondLst>
                              <p:cond delay="10651"/>
                            </p:stCondLst>
                            <p:childTnLst>
                              <p:par>
                                <p:cTn id="72" presetID="42" presetClass="entr" presetSubtype="0" fill="hold" nodeType="after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1000"/>
                                        <p:tgtEl>
                                          <p:spTgt spid="20"/>
                                        </p:tgtEl>
                                      </p:cBhvr>
                                    </p:animEffect>
                                    <p:anim calcmode="lin" valueType="num">
                                      <p:cBhvr>
                                        <p:cTn id="75" dur="1000" fill="hold"/>
                                        <p:tgtEl>
                                          <p:spTgt spid="20"/>
                                        </p:tgtEl>
                                        <p:attrNameLst>
                                          <p:attrName>ppt_x</p:attrName>
                                        </p:attrNameLst>
                                      </p:cBhvr>
                                      <p:tavLst>
                                        <p:tav tm="0">
                                          <p:val>
                                            <p:strVal val="#ppt_x"/>
                                          </p:val>
                                        </p:tav>
                                        <p:tav tm="100000">
                                          <p:val>
                                            <p:strVal val="#ppt_x"/>
                                          </p:val>
                                        </p:tav>
                                      </p:tavLst>
                                    </p:anim>
                                    <p:anim calcmode="lin" valueType="num">
                                      <p:cBhvr>
                                        <p:cTn id="7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7" repeatCount="indefinite" fill="hold" display="0">
                  <p:stCondLst>
                    <p:cond delay="indefinite"/>
                  </p:stCondLst>
                  <p:endCondLst>
                    <p:cond evt="onStopAudio" delay="0">
                      <p:tgtEl>
                        <p:sldTgt/>
                      </p:tgtEl>
                    </p:cond>
                  </p:endCondLst>
                </p:cTn>
                <p:tgtEl>
                  <p:spTgt spid="34"/>
                </p:tgtEl>
              </p:cMediaNode>
            </p:audio>
          </p:childTnLst>
        </p:cTn>
      </p:par>
    </p:tnLst>
    <p:bldLst>
      <p:bldP spid="14" grpId="0"/>
      <p:bldP spid="15" grpId="0"/>
      <p:bldP spid="16" grpId="0"/>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2" grpId="2" animBg="1"/>
      <p:bldP spid="32" grpId="3" animBg="1"/>
      <p:bldP spid="33" grpId="0" animBg="1"/>
      <p:bldP spid="33" grpId="1" animBg="1"/>
      <p:bldP spid="33" grpId="2" animBg="1"/>
      <p:bldP spid="33" grpId="3"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652615"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defTabSz="914400">
              <a:defRPr/>
            </a:pPr>
            <a:r>
              <a:rPr lang="zh-CN" altLang="en-US" sz="3200" b="1" dirty="0">
                <a:solidFill>
                  <a:srgbClr val="C00000"/>
                </a:solidFill>
                <a:latin typeface="Aa侠笔笑书" panose="02010600010101010101" pitchFamily="2" charset="-122"/>
                <a:ea typeface="Aa侠笔笑书" panose="02010600010101010101" pitchFamily="2" charset="-122"/>
              </a:rPr>
              <a:t>决胜全面建成小康社会取得的决定性成就</a:t>
            </a:r>
            <a:endParaRPr lang="zh-CN" altLang="en-US" sz="3200" b="1" kern="0"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768113" y="1161959"/>
            <a:ext cx="465577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en-US" altLang="zh-CN" sz="2400" b="1" dirty="0">
                  <a:solidFill>
                    <a:schemeClr val="bg1"/>
                  </a:solidFill>
                  <a:latin typeface="思源宋体" panose="02020400000000000000" pitchFamily="18" charset="-122"/>
                  <a:ea typeface="思源宋体" panose="02020400000000000000" pitchFamily="18" charset="-122"/>
                </a:rPr>
                <a:t>10</a:t>
              </a:r>
              <a:r>
                <a:rPr lang="zh-CN" altLang="en-US" sz="2400" b="1" dirty="0">
                  <a:solidFill>
                    <a:schemeClr val="bg1"/>
                  </a:solidFill>
                  <a:latin typeface="思源宋体" panose="02020400000000000000" pitchFamily="18" charset="-122"/>
                  <a:ea typeface="思源宋体" panose="02020400000000000000" pitchFamily="18" charset="-122"/>
                </a:rPr>
                <a:t>大决定性成就</a:t>
              </a:r>
            </a:p>
          </p:txBody>
        </p:sp>
      </p:grpSp>
      <p:grpSp>
        <p:nvGrpSpPr>
          <p:cNvPr id="19" name="组合 18"/>
          <p:cNvGrpSpPr/>
          <p:nvPr/>
        </p:nvGrpSpPr>
        <p:grpSpPr>
          <a:xfrm>
            <a:off x="2766727" y="2171498"/>
            <a:ext cx="6658545" cy="445660"/>
            <a:chOff x="2766727" y="2171498"/>
            <a:chExt cx="6658545" cy="445660"/>
          </a:xfrm>
        </p:grpSpPr>
        <p:grpSp>
          <p:nvGrpSpPr>
            <p:cNvPr id="45" name="组合 44"/>
            <p:cNvGrpSpPr/>
            <p:nvPr/>
          </p:nvGrpSpPr>
          <p:grpSpPr>
            <a:xfrm>
              <a:off x="2766727" y="2171498"/>
              <a:ext cx="6658545" cy="445660"/>
              <a:chOff x="1115726" y="1931780"/>
              <a:chExt cx="6658545" cy="445660"/>
            </a:xfrm>
          </p:grpSpPr>
          <p:sp>
            <p:nvSpPr>
              <p:cNvPr id="46" name="矩形 45"/>
              <p:cNvSpPr/>
              <p:nvPr/>
            </p:nvSpPr>
            <p:spPr>
              <a:xfrm>
                <a:off x="1433644" y="1931780"/>
                <a:ext cx="6340627" cy="436089"/>
              </a:xfrm>
              <a:prstGeom prst="rect">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溜溜圆" panose="02000000000000000000" pitchFamily="2" charset="-122"/>
                  <a:ea typeface="印品溜溜圆" panose="02000000000000000000" pitchFamily="2" charset="-122"/>
                </a:endParaRPr>
              </a:p>
            </p:txBody>
          </p:sp>
          <p:sp>
            <p:nvSpPr>
              <p:cNvPr id="47" name="矩形 46"/>
              <p:cNvSpPr/>
              <p:nvPr/>
            </p:nvSpPr>
            <p:spPr>
              <a:xfrm>
                <a:off x="1115726" y="1931780"/>
                <a:ext cx="589382" cy="4456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latin typeface="思源宋体 Heavy" panose="02020900000000000000" pitchFamily="18" charset="-122"/>
                    <a:ea typeface="思源宋体 Heavy" panose="02020900000000000000" pitchFamily="18" charset="-122"/>
                  </a:rPr>
                  <a:t>4</a:t>
                </a:r>
                <a:endParaRPr lang="zh-CN" altLang="en-US" sz="2800" dirty="0">
                  <a:latin typeface="思源宋体 Heavy" panose="02020900000000000000" pitchFamily="18" charset="-122"/>
                  <a:ea typeface="思源宋体 Heavy" panose="02020900000000000000" pitchFamily="18" charset="-122"/>
                </a:endParaRPr>
              </a:p>
            </p:txBody>
          </p:sp>
        </p:grpSp>
        <p:sp>
          <p:nvSpPr>
            <p:cNvPr id="7" name="文本框 6"/>
            <p:cNvSpPr txBox="1"/>
            <p:nvPr/>
          </p:nvSpPr>
          <p:spPr>
            <a:xfrm>
              <a:off x="3364817" y="2209662"/>
              <a:ext cx="5790758" cy="369332"/>
            </a:xfrm>
            <a:prstGeom prst="rect">
              <a:avLst/>
            </a:prstGeom>
            <a:noFill/>
          </p:spPr>
          <p:txBody>
            <a:bodyPr wrap="square" rtlCol="0">
              <a:spAutoFit/>
            </a:bodyPr>
            <a:lstStyle/>
            <a:p>
              <a:r>
                <a:rPr lang="zh-CN" altLang="en-US" dirty="0">
                  <a:latin typeface="思源宋体" panose="02020400000000000000" pitchFamily="18" charset="-122"/>
                  <a:ea typeface="思源宋体" panose="02020400000000000000" pitchFamily="18" charset="-122"/>
                </a:rPr>
                <a:t>粮食年产量连续五年稳定在</a:t>
              </a:r>
              <a:r>
                <a:rPr lang="zh-CN" altLang="en-US" b="1" dirty="0">
                  <a:solidFill>
                    <a:srgbClr val="C00000"/>
                  </a:solidFill>
                  <a:latin typeface="思源宋体" panose="02020400000000000000" pitchFamily="18" charset="-122"/>
                  <a:ea typeface="思源宋体" panose="02020400000000000000" pitchFamily="18" charset="-122"/>
                </a:rPr>
                <a:t>一万三千亿斤</a:t>
              </a:r>
              <a:r>
                <a:rPr lang="zh-CN" altLang="en-US" dirty="0">
                  <a:latin typeface="思源宋体" panose="02020400000000000000" pitchFamily="18" charset="-122"/>
                  <a:ea typeface="思源宋体" panose="02020400000000000000" pitchFamily="18" charset="-122"/>
                </a:rPr>
                <a:t>以上；</a:t>
              </a:r>
              <a:endParaRPr lang="en-US" altLang="zh-CN" dirty="0">
                <a:latin typeface="思源宋体" panose="02020400000000000000" pitchFamily="18" charset="-122"/>
                <a:ea typeface="思源宋体" panose="02020400000000000000" pitchFamily="18" charset="-122"/>
              </a:endParaRPr>
            </a:p>
          </p:txBody>
        </p:sp>
      </p:grpSp>
      <p:grpSp>
        <p:nvGrpSpPr>
          <p:cNvPr id="63" name="组合 62"/>
          <p:cNvGrpSpPr/>
          <p:nvPr/>
        </p:nvGrpSpPr>
        <p:grpSpPr>
          <a:xfrm>
            <a:off x="2766727" y="3086633"/>
            <a:ext cx="6658545" cy="445660"/>
            <a:chOff x="2766727" y="3086633"/>
            <a:chExt cx="6658545" cy="445660"/>
          </a:xfrm>
        </p:grpSpPr>
        <p:grpSp>
          <p:nvGrpSpPr>
            <p:cNvPr id="48" name="组合 47"/>
            <p:cNvGrpSpPr/>
            <p:nvPr/>
          </p:nvGrpSpPr>
          <p:grpSpPr>
            <a:xfrm>
              <a:off x="2766727" y="3086633"/>
              <a:ext cx="6658545" cy="445660"/>
              <a:chOff x="1115726" y="1931780"/>
              <a:chExt cx="6658545" cy="445660"/>
            </a:xfrm>
          </p:grpSpPr>
          <p:sp>
            <p:nvSpPr>
              <p:cNvPr id="49" name="矩形 48"/>
              <p:cNvSpPr/>
              <p:nvPr/>
            </p:nvSpPr>
            <p:spPr>
              <a:xfrm>
                <a:off x="1433644" y="1931780"/>
                <a:ext cx="6340627" cy="436089"/>
              </a:xfrm>
              <a:prstGeom prst="rect">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溜溜圆" panose="02000000000000000000" pitchFamily="2" charset="-122"/>
                  <a:ea typeface="印品溜溜圆" panose="02000000000000000000" pitchFamily="2" charset="-122"/>
                </a:endParaRPr>
              </a:p>
            </p:txBody>
          </p:sp>
          <p:sp>
            <p:nvSpPr>
              <p:cNvPr id="50" name="矩形 49"/>
              <p:cNvSpPr/>
              <p:nvPr/>
            </p:nvSpPr>
            <p:spPr>
              <a:xfrm>
                <a:off x="1115726" y="1931780"/>
                <a:ext cx="589382" cy="4456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latin typeface="思源宋体 Heavy" panose="02020900000000000000" pitchFamily="18" charset="-122"/>
                    <a:ea typeface="思源宋体 Heavy" panose="02020900000000000000" pitchFamily="18" charset="-122"/>
                  </a:rPr>
                  <a:t>5</a:t>
                </a:r>
                <a:endParaRPr lang="zh-CN" altLang="en-US" sz="2800" dirty="0">
                  <a:latin typeface="思源宋体 Heavy" panose="02020900000000000000" pitchFamily="18" charset="-122"/>
                  <a:ea typeface="思源宋体 Heavy" panose="02020900000000000000" pitchFamily="18" charset="-122"/>
                </a:endParaRPr>
              </a:p>
            </p:txBody>
          </p:sp>
        </p:grpSp>
        <p:sp>
          <p:nvSpPr>
            <p:cNvPr id="8" name="文本框 7"/>
            <p:cNvSpPr txBox="1"/>
            <p:nvPr/>
          </p:nvSpPr>
          <p:spPr>
            <a:xfrm>
              <a:off x="3364817" y="3124797"/>
              <a:ext cx="5790758" cy="369332"/>
            </a:xfrm>
            <a:prstGeom prst="rect">
              <a:avLst/>
            </a:prstGeom>
            <a:noFill/>
          </p:spPr>
          <p:txBody>
            <a:bodyPr wrap="square" rtlCol="0">
              <a:spAutoFit/>
            </a:bodyPr>
            <a:lstStyle/>
            <a:p>
              <a:pPr lvl="0" algn="just"/>
              <a:r>
                <a:rPr lang="zh-CN" altLang="en-US" dirty="0">
                  <a:latin typeface="思源宋体" panose="02020400000000000000" pitchFamily="18" charset="-122"/>
                  <a:ea typeface="思源宋体" panose="02020400000000000000" pitchFamily="18" charset="-122"/>
                </a:rPr>
                <a:t>污染防治力度加大，生态环境明显改善；</a:t>
              </a:r>
              <a:endParaRPr lang="en-US" altLang="zh-CN" dirty="0">
                <a:latin typeface="思源宋体" panose="02020400000000000000" pitchFamily="18" charset="-122"/>
                <a:ea typeface="思源宋体" panose="02020400000000000000" pitchFamily="18" charset="-122"/>
              </a:endParaRPr>
            </a:p>
          </p:txBody>
        </p:sp>
      </p:grpSp>
      <p:grpSp>
        <p:nvGrpSpPr>
          <p:cNvPr id="64" name="组合 63"/>
          <p:cNvGrpSpPr/>
          <p:nvPr/>
        </p:nvGrpSpPr>
        <p:grpSpPr>
          <a:xfrm>
            <a:off x="2766727" y="4012539"/>
            <a:ext cx="6658545" cy="445660"/>
            <a:chOff x="2766727" y="4012539"/>
            <a:chExt cx="6658545" cy="445660"/>
          </a:xfrm>
        </p:grpSpPr>
        <p:grpSp>
          <p:nvGrpSpPr>
            <p:cNvPr id="54" name="组合 53"/>
            <p:cNvGrpSpPr/>
            <p:nvPr/>
          </p:nvGrpSpPr>
          <p:grpSpPr>
            <a:xfrm>
              <a:off x="2766727" y="4012539"/>
              <a:ext cx="6658545" cy="445660"/>
              <a:chOff x="1115726" y="1931780"/>
              <a:chExt cx="6658545" cy="445660"/>
            </a:xfrm>
          </p:grpSpPr>
          <p:sp>
            <p:nvSpPr>
              <p:cNvPr id="55" name="矩形 54"/>
              <p:cNvSpPr/>
              <p:nvPr/>
            </p:nvSpPr>
            <p:spPr>
              <a:xfrm>
                <a:off x="1433644" y="1931780"/>
                <a:ext cx="6340627" cy="436089"/>
              </a:xfrm>
              <a:prstGeom prst="rect">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溜溜圆" panose="02000000000000000000" pitchFamily="2" charset="-122"/>
                  <a:ea typeface="印品溜溜圆" panose="02000000000000000000" pitchFamily="2" charset="-122"/>
                </a:endParaRPr>
              </a:p>
            </p:txBody>
          </p:sp>
          <p:sp>
            <p:nvSpPr>
              <p:cNvPr id="56" name="矩形 55"/>
              <p:cNvSpPr/>
              <p:nvPr/>
            </p:nvSpPr>
            <p:spPr>
              <a:xfrm>
                <a:off x="1115726" y="1931780"/>
                <a:ext cx="598090" cy="4456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latin typeface="思源宋体 Heavy" panose="02020900000000000000" pitchFamily="18" charset="-122"/>
                    <a:ea typeface="思源宋体 Heavy" panose="02020900000000000000" pitchFamily="18" charset="-122"/>
                  </a:rPr>
                  <a:t>6</a:t>
                </a:r>
                <a:endParaRPr lang="zh-CN" altLang="en-US" sz="2800" dirty="0">
                  <a:latin typeface="思源宋体 Heavy" panose="02020900000000000000" pitchFamily="18" charset="-122"/>
                  <a:ea typeface="思源宋体 Heavy" panose="02020900000000000000" pitchFamily="18" charset="-122"/>
                </a:endParaRPr>
              </a:p>
            </p:txBody>
          </p:sp>
        </p:grpSp>
        <p:sp>
          <p:nvSpPr>
            <p:cNvPr id="17" name="文本框 16"/>
            <p:cNvSpPr txBox="1"/>
            <p:nvPr/>
          </p:nvSpPr>
          <p:spPr>
            <a:xfrm>
              <a:off x="3356109" y="4050703"/>
              <a:ext cx="5790758" cy="369332"/>
            </a:xfrm>
            <a:prstGeom prst="rect">
              <a:avLst/>
            </a:prstGeom>
            <a:noFill/>
          </p:spPr>
          <p:txBody>
            <a:bodyPr wrap="square" rtlCol="0">
              <a:spAutoFit/>
            </a:bodyPr>
            <a:lstStyle/>
            <a:p>
              <a:pPr lvl="0" algn="just"/>
              <a:r>
                <a:rPr lang="zh-CN" altLang="en-US" dirty="0">
                  <a:latin typeface="思源宋体" panose="02020400000000000000" pitchFamily="18" charset="-122"/>
                  <a:ea typeface="思源宋体" panose="02020400000000000000" pitchFamily="18" charset="-122"/>
                </a:rPr>
                <a:t>对外开放持续扩大，共建“一带一路”成果丰硕；</a:t>
              </a:r>
              <a:endParaRPr lang="en-US" altLang="zh-CN" dirty="0">
                <a:latin typeface="思源宋体" panose="02020400000000000000" pitchFamily="18" charset="-122"/>
                <a:ea typeface="思源宋体" panose="02020400000000000000" pitchFamily="18" charset="-122"/>
              </a:endParaRPr>
            </a:p>
          </p:txBody>
        </p:sp>
      </p:grpSp>
      <p:grpSp>
        <p:nvGrpSpPr>
          <p:cNvPr id="65" name="组合 64"/>
          <p:cNvGrpSpPr/>
          <p:nvPr/>
        </p:nvGrpSpPr>
        <p:grpSpPr>
          <a:xfrm>
            <a:off x="2766727" y="4916904"/>
            <a:ext cx="6658545" cy="445660"/>
            <a:chOff x="2766727" y="4916904"/>
            <a:chExt cx="6658545" cy="445660"/>
          </a:xfrm>
        </p:grpSpPr>
        <p:grpSp>
          <p:nvGrpSpPr>
            <p:cNvPr id="57" name="组合 56"/>
            <p:cNvGrpSpPr/>
            <p:nvPr/>
          </p:nvGrpSpPr>
          <p:grpSpPr>
            <a:xfrm>
              <a:off x="2766727" y="4916904"/>
              <a:ext cx="6658545" cy="445660"/>
              <a:chOff x="1115726" y="1931780"/>
              <a:chExt cx="6658545" cy="445660"/>
            </a:xfrm>
          </p:grpSpPr>
          <p:sp>
            <p:nvSpPr>
              <p:cNvPr id="58" name="矩形 57"/>
              <p:cNvSpPr/>
              <p:nvPr/>
            </p:nvSpPr>
            <p:spPr>
              <a:xfrm>
                <a:off x="1433644" y="1931780"/>
                <a:ext cx="6340627" cy="436089"/>
              </a:xfrm>
              <a:prstGeom prst="rect">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溜溜圆" panose="02000000000000000000" pitchFamily="2" charset="-122"/>
                  <a:ea typeface="印品溜溜圆" panose="02000000000000000000" pitchFamily="2" charset="-122"/>
                </a:endParaRPr>
              </a:p>
            </p:txBody>
          </p:sp>
          <p:sp>
            <p:nvSpPr>
              <p:cNvPr id="59" name="矩形 58"/>
              <p:cNvSpPr/>
              <p:nvPr/>
            </p:nvSpPr>
            <p:spPr>
              <a:xfrm>
                <a:off x="1115726" y="1931780"/>
                <a:ext cx="589382" cy="4456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latin typeface="思源宋体 Heavy" panose="02020900000000000000" pitchFamily="18" charset="-122"/>
                    <a:ea typeface="思源宋体 Heavy" panose="02020900000000000000" pitchFamily="18" charset="-122"/>
                  </a:rPr>
                  <a:t>7</a:t>
                </a:r>
                <a:endParaRPr lang="zh-CN" altLang="en-US" sz="2800" dirty="0">
                  <a:latin typeface="思源宋体 Heavy" panose="02020900000000000000" pitchFamily="18" charset="-122"/>
                  <a:ea typeface="思源宋体 Heavy" panose="02020900000000000000" pitchFamily="18" charset="-122"/>
                </a:endParaRPr>
              </a:p>
            </p:txBody>
          </p:sp>
        </p:grpSp>
        <p:sp>
          <p:nvSpPr>
            <p:cNvPr id="18" name="文本框 17"/>
            <p:cNvSpPr txBox="1"/>
            <p:nvPr/>
          </p:nvSpPr>
          <p:spPr>
            <a:xfrm>
              <a:off x="3364817" y="4955068"/>
              <a:ext cx="5790758" cy="369332"/>
            </a:xfrm>
            <a:prstGeom prst="rect">
              <a:avLst/>
            </a:prstGeom>
            <a:noFill/>
          </p:spPr>
          <p:txBody>
            <a:bodyPr wrap="square" rtlCol="0">
              <a:spAutoFit/>
            </a:bodyPr>
            <a:lstStyle/>
            <a:p>
              <a:pPr lvl="0" algn="just"/>
              <a:r>
                <a:rPr lang="zh-CN" altLang="en-US" dirty="0">
                  <a:latin typeface="思源宋体" panose="02020400000000000000" pitchFamily="18" charset="-122"/>
                  <a:ea typeface="思源宋体" panose="02020400000000000000" pitchFamily="18" charset="-122"/>
                </a:rPr>
                <a:t>文化事业和文化产业繁荣发展；</a:t>
              </a:r>
              <a:endParaRPr lang="en-US" altLang="zh-CN" dirty="0">
                <a:latin typeface="思源宋体" panose="02020400000000000000" pitchFamily="18" charset="-122"/>
                <a:ea typeface="思源宋体" panose="02020400000000000000" pitchFamily="18"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1000"/>
                                        <p:tgtEl>
                                          <p:spTgt spid="63"/>
                                        </p:tgtEl>
                                      </p:cBhvr>
                                    </p:animEffect>
                                    <p:anim calcmode="lin" valueType="num">
                                      <p:cBhvr>
                                        <p:cTn id="18" dur="1000" fill="hold"/>
                                        <p:tgtEl>
                                          <p:spTgt spid="63"/>
                                        </p:tgtEl>
                                        <p:attrNameLst>
                                          <p:attrName>ppt_x</p:attrName>
                                        </p:attrNameLst>
                                      </p:cBhvr>
                                      <p:tavLst>
                                        <p:tav tm="0">
                                          <p:val>
                                            <p:strVal val="#ppt_x"/>
                                          </p:val>
                                        </p:tav>
                                        <p:tav tm="100000">
                                          <p:val>
                                            <p:strVal val="#ppt_x"/>
                                          </p:val>
                                        </p:tav>
                                      </p:tavLst>
                                    </p:anim>
                                    <p:anim calcmode="lin" valueType="num">
                                      <p:cBhvr>
                                        <p:cTn id="19" dur="1000" fill="hold"/>
                                        <p:tgtEl>
                                          <p:spTgt spid="63"/>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1000"/>
                                        <p:tgtEl>
                                          <p:spTgt spid="64"/>
                                        </p:tgtEl>
                                      </p:cBhvr>
                                    </p:animEffect>
                                    <p:anim calcmode="lin" valueType="num">
                                      <p:cBhvr>
                                        <p:cTn id="24" dur="1000" fill="hold"/>
                                        <p:tgtEl>
                                          <p:spTgt spid="64"/>
                                        </p:tgtEl>
                                        <p:attrNameLst>
                                          <p:attrName>ppt_x</p:attrName>
                                        </p:attrNameLst>
                                      </p:cBhvr>
                                      <p:tavLst>
                                        <p:tav tm="0">
                                          <p:val>
                                            <p:strVal val="#ppt_x"/>
                                          </p:val>
                                        </p:tav>
                                        <p:tav tm="100000">
                                          <p:val>
                                            <p:strVal val="#ppt_x"/>
                                          </p:val>
                                        </p:tav>
                                      </p:tavLst>
                                    </p:anim>
                                    <p:anim calcmode="lin" valueType="num">
                                      <p:cBhvr>
                                        <p:cTn id="25" dur="1000" fill="hold"/>
                                        <p:tgtEl>
                                          <p:spTgt spid="64"/>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1000"/>
                                        <p:tgtEl>
                                          <p:spTgt spid="65"/>
                                        </p:tgtEl>
                                      </p:cBhvr>
                                    </p:animEffect>
                                    <p:anim calcmode="lin" valueType="num">
                                      <p:cBhvr>
                                        <p:cTn id="30" dur="1000" fill="hold"/>
                                        <p:tgtEl>
                                          <p:spTgt spid="65"/>
                                        </p:tgtEl>
                                        <p:attrNameLst>
                                          <p:attrName>ppt_x</p:attrName>
                                        </p:attrNameLst>
                                      </p:cBhvr>
                                      <p:tavLst>
                                        <p:tav tm="0">
                                          <p:val>
                                            <p:strVal val="#ppt_x"/>
                                          </p:val>
                                        </p:tav>
                                        <p:tav tm="100000">
                                          <p:val>
                                            <p:strVal val="#ppt_x"/>
                                          </p:val>
                                        </p:tav>
                                      </p:tavLst>
                                    </p:anim>
                                    <p:anim calcmode="lin" valueType="num">
                                      <p:cBhvr>
                                        <p:cTn id="31"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779937"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defTabSz="914400">
              <a:defRPr/>
            </a:pPr>
            <a:r>
              <a:rPr lang="zh-CN" altLang="en-US" sz="3200" b="1" dirty="0">
                <a:solidFill>
                  <a:srgbClr val="C00000"/>
                </a:solidFill>
                <a:latin typeface="Aa侠笔笑书" panose="02010600010101010101" pitchFamily="2" charset="-122"/>
                <a:ea typeface="Aa侠笔笑书" panose="02010600010101010101" pitchFamily="2" charset="-122"/>
              </a:rPr>
              <a:t>决胜全面建成小康社会取得的决定性成就</a:t>
            </a:r>
            <a:endParaRPr lang="zh-CN" altLang="en-US" sz="3200" b="1" kern="0"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768113" y="1161959"/>
            <a:ext cx="465577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en-US" altLang="zh-CN" sz="2400" b="1" dirty="0">
                  <a:solidFill>
                    <a:schemeClr val="bg1"/>
                  </a:solidFill>
                  <a:latin typeface="思源宋体" panose="02020400000000000000" pitchFamily="18" charset="-122"/>
                  <a:ea typeface="思源宋体" panose="02020400000000000000" pitchFamily="18" charset="-122"/>
                </a:rPr>
                <a:t>10</a:t>
              </a:r>
              <a:r>
                <a:rPr lang="zh-CN" altLang="en-US" sz="2400" b="1" dirty="0">
                  <a:solidFill>
                    <a:schemeClr val="bg1"/>
                  </a:solidFill>
                  <a:latin typeface="思源宋体" panose="02020400000000000000" pitchFamily="18" charset="-122"/>
                  <a:ea typeface="思源宋体" panose="02020400000000000000" pitchFamily="18" charset="-122"/>
                </a:rPr>
                <a:t>大决定性成就</a:t>
              </a:r>
            </a:p>
          </p:txBody>
        </p:sp>
      </p:grpSp>
      <p:grpSp>
        <p:nvGrpSpPr>
          <p:cNvPr id="2" name="组合 1"/>
          <p:cNvGrpSpPr/>
          <p:nvPr/>
        </p:nvGrpSpPr>
        <p:grpSpPr>
          <a:xfrm>
            <a:off x="1444182" y="2047602"/>
            <a:ext cx="9303637" cy="1527894"/>
            <a:chOff x="1806322" y="2047602"/>
            <a:chExt cx="9303637" cy="1527894"/>
          </a:xfrm>
        </p:grpSpPr>
        <p:sp>
          <p:nvSpPr>
            <p:cNvPr id="24" name="TextBox 7"/>
            <p:cNvSpPr>
              <a:spLocks noChangeArrowheads="1"/>
            </p:cNvSpPr>
            <p:nvPr/>
          </p:nvSpPr>
          <p:spPr bwMode="auto">
            <a:xfrm>
              <a:off x="2572407" y="2212667"/>
              <a:ext cx="8100214" cy="1197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lnSpc>
                  <a:spcPct val="150000"/>
                </a:lnSpc>
              </a:pPr>
              <a:r>
                <a:rPr lang="zh-CN" altLang="en-US" dirty="0">
                  <a:latin typeface="思源宋体" panose="02020400000000000000" pitchFamily="18" charset="-122"/>
                  <a:ea typeface="思源宋体" panose="02020400000000000000" pitchFamily="18" charset="-122"/>
                </a:rPr>
                <a:t>人民生活水平显著提高，高等教育进入普及化阶段，城镇新增就业超过</a:t>
              </a:r>
              <a:r>
                <a:rPr lang="zh-CN" altLang="en-US" b="1" dirty="0">
                  <a:solidFill>
                    <a:srgbClr val="C00000"/>
                  </a:solidFill>
                  <a:latin typeface="思源宋体" panose="02020400000000000000" pitchFamily="18" charset="-122"/>
                  <a:ea typeface="思源宋体" panose="02020400000000000000" pitchFamily="18" charset="-122"/>
                </a:rPr>
                <a:t>六千万人</a:t>
              </a:r>
              <a:r>
                <a:rPr lang="zh-CN" altLang="en-US" dirty="0">
                  <a:latin typeface="思源宋体" panose="02020400000000000000" pitchFamily="18" charset="-122"/>
                  <a:ea typeface="思源宋体" panose="02020400000000000000" pitchFamily="18" charset="-122"/>
                </a:rPr>
                <a:t>，建成世界上规模最大的社会保障体系，基本医疗保险覆盖超过</a:t>
              </a:r>
              <a:r>
                <a:rPr lang="zh-CN" altLang="en-US" b="1" dirty="0">
                  <a:solidFill>
                    <a:srgbClr val="C00000"/>
                  </a:solidFill>
                  <a:latin typeface="思源宋体" panose="02020400000000000000" pitchFamily="18" charset="-122"/>
                  <a:ea typeface="思源宋体" panose="02020400000000000000" pitchFamily="18" charset="-122"/>
                </a:rPr>
                <a:t>十三亿人</a:t>
              </a:r>
              <a:r>
                <a:rPr lang="zh-CN" altLang="en-US" dirty="0">
                  <a:latin typeface="思源宋体" panose="02020400000000000000" pitchFamily="18" charset="-122"/>
                  <a:ea typeface="思源宋体" panose="02020400000000000000" pitchFamily="18" charset="-122"/>
                </a:rPr>
                <a:t>，基本养老保险覆盖</a:t>
              </a:r>
              <a:r>
                <a:rPr lang="zh-CN" altLang="en-US" dirty="0">
                  <a:solidFill>
                    <a:srgbClr val="C00000"/>
                  </a:solidFill>
                  <a:latin typeface="思源宋体" panose="02020400000000000000" pitchFamily="18" charset="-122"/>
                  <a:ea typeface="思源宋体" panose="02020400000000000000" pitchFamily="18" charset="-122"/>
                </a:rPr>
                <a:t>近</a:t>
              </a:r>
              <a:r>
                <a:rPr lang="zh-CN" altLang="en-US" b="1" dirty="0">
                  <a:solidFill>
                    <a:srgbClr val="C00000"/>
                  </a:solidFill>
                  <a:latin typeface="思源宋体" panose="02020400000000000000" pitchFamily="18" charset="-122"/>
                  <a:ea typeface="思源宋体" panose="02020400000000000000" pitchFamily="18" charset="-122"/>
                </a:rPr>
                <a:t>十亿人</a:t>
              </a:r>
              <a:r>
                <a:rPr lang="zh-CN" altLang="en-US" dirty="0">
                  <a:latin typeface="思源宋体" panose="02020400000000000000" pitchFamily="18" charset="-122"/>
                  <a:ea typeface="思源宋体" panose="02020400000000000000" pitchFamily="18" charset="-122"/>
                </a:rPr>
                <a:t>，新冠肺炎疫情防控取得重大战略成果；</a:t>
              </a:r>
              <a:endParaRPr lang="en-US" altLang="zh-CN" dirty="0">
                <a:latin typeface="思源宋体" panose="02020400000000000000" pitchFamily="18" charset="-122"/>
                <a:ea typeface="思源宋体" panose="02020400000000000000" pitchFamily="18" charset="-122"/>
              </a:endParaRPr>
            </a:p>
          </p:txBody>
        </p:sp>
        <p:sp>
          <p:nvSpPr>
            <p:cNvPr id="25" name="圆角矩形 76"/>
            <p:cNvSpPr/>
            <p:nvPr/>
          </p:nvSpPr>
          <p:spPr>
            <a:xfrm>
              <a:off x="2135070" y="2047602"/>
              <a:ext cx="8974889" cy="1527894"/>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nvGrpSpPr>
            <p:cNvPr id="26" name="组合 25"/>
            <p:cNvGrpSpPr/>
            <p:nvPr/>
          </p:nvGrpSpPr>
          <p:grpSpPr>
            <a:xfrm>
              <a:off x="1806322" y="2482800"/>
              <a:ext cx="657499" cy="657499"/>
              <a:chOff x="1417067" y="4277724"/>
              <a:chExt cx="657499" cy="657499"/>
            </a:xfrm>
          </p:grpSpPr>
          <p:grpSp>
            <p:nvGrpSpPr>
              <p:cNvPr id="27" name="组合 2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9" name="椭圆 28"/>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sp>
              <p:nvSpPr>
                <p:cNvPr id="30" name="椭圆 29"/>
                <p:cNvSpPr/>
                <p:nvPr/>
              </p:nvSpPr>
              <p:spPr>
                <a:xfrm>
                  <a:off x="3839837" y="2029500"/>
                  <a:ext cx="1098123" cy="1098123"/>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sp>
            <p:nvSpPr>
              <p:cNvPr id="28" name="TextBox 7"/>
              <p:cNvSpPr>
                <a:spLocks noChangeArrowheads="1"/>
              </p:cNvSpPr>
              <p:nvPr/>
            </p:nvSpPr>
            <p:spPr bwMode="auto">
              <a:xfrm>
                <a:off x="1517646" y="4393726"/>
                <a:ext cx="45634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FFFFF"/>
                    </a:solidFill>
                    <a:latin typeface="思源宋体" panose="02020400000000000000" pitchFamily="18" charset="-122"/>
                    <a:ea typeface="思源宋体" panose="02020400000000000000" pitchFamily="18" charset="-122"/>
                    <a:sym typeface="微软雅黑" panose="020B0503020204020204" pitchFamily="34" charset="-122"/>
                  </a:rPr>
                  <a:t>8</a:t>
                </a:r>
                <a:endParaRPr kumimoji="0" lang="zh-CN" altLang="en-US"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endParaRPr>
              </a:p>
            </p:txBody>
          </p:sp>
        </p:grpSp>
      </p:grpSp>
      <p:grpSp>
        <p:nvGrpSpPr>
          <p:cNvPr id="3" name="组合 2"/>
          <p:cNvGrpSpPr/>
          <p:nvPr/>
        </p:nvGrpSpPr>
        <p:grpSpPr>
          <a:xfrm>
            <a:off x="1445834" y="4074604"/>
            <a:ext cx="9300332" cy="660909"/>
            <a:chOff x="1445834" y="4074604"/>
            <a:chExt cx="9300332" cy="660909"/>
          </a:xfrm>
        </p:grpSpPr>
        <p:sp>
          <p:nvSpPr>
            <p:cNvPr id="31" name="TextBox 7"/>
            <p:cNvSpPr>
              <a:spLocks noChangeArrowheads="1"/>
            </p:cNvSpPr>
            <p:nvPr/>
          </p:nvSpPr>
          <p:spPr bwMode="auto">
            <a:xfrm>
              <a:off x="2292603" y="4252875"/>
              <a:ext cx="680059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dist"/>
              <a:r>
                <a:rPr lang="zh-CN" altLang="en-US" dirty="0">
                  <a:latin typeface="思源宋体" panose="02020400000000000000" pitchFamily="18" charset="-122"/>
                  <a:ea typeface="思源宋体" panose="02020400000000000000" pitchFamily="18" charset="-122"/>
                </a:rPr>
                <a:t>国防和军队建设水平大幅提升，军队组织形态实现重大变革；</a:t>
              </a:r>
              <a:endParaRPr lang="en-US" altLang="zh-CN" dirty="0">
                <a:latin typeface="思源宋体" panose="02020400000000000000" pitchFamily="18" charset="-122"/>
                <a:ea typeface="思源宋体" panose="02020400000000000000" pitchFamily="18" charset="-122"/>
              </a:endParaRPr>
            </a:p>
          </p:txBody>
        </p:sp>
        <p:sp>
          <p:nvSpPr>
            <p:cNvPr id="32" name="圆角矩形 76"/>
            <p:cNvSpPr/>
            <p:nvPr/>
          </p:nvSpPr>
          <p:spPr>
            <a:xfrm>
              <a:off x="1774582" y="4074604"/>
              <a:ext cx="897158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nvGrpSpPr>
            <p:cNvPr id="33" name="组合 32"/>
            <p:cNvGrpSpPr/>
            <p:nvPr/>
          </p:nvGrpSpPr>
          <p:grpSpPr>
            <a:xfrm>
              <a:off x="1445834" y="4078014"/>
              <a:ext cx="657499" cy="657499"/>
              <a:chOff x="1417067" y="4277724"/>
              <a:chExt cx="657499" cy="657499"/>
            </a:xfrm>
          </p:grpSpPr>
          <p:grpSp>
            <p:nvGrpSpPr>
              <p:cNvPr id="34" name="组合 3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椭圆 35"/>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sp>
              <p:nvSpPr>
                <p:cNvPr id="37" name="椭圆 36"/>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sp>
            <p:nvSpPr>
              <p:cNvPr id="35" name="TextBox 7"/>
              <p:cNvSpPr>
                <a:spLocks noChangeArrowheads="1"/>
              </p:cNvSpPr>
              <p:nvPr/>
            </p:nvSpPr>
            <p:spPr bwMode="auto">
              <a:xfrm>
                <a:off x="1517646" y="4391030"/>
                <a:ext cx="45634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FFFFF"/>
                    </a:solidFill>
                    <a:latin typeface="思源宋体" panose="02020400000000000000" pitchFamily="18" charset="-122"/>
                    <a:ea typeface="思源宋体" panose="02020400000000000000" pitchFamily="18" charset="-122"/>
                    <a:sym typeface="微软雅黑" panose="020B0503020204020204" pitchFamily="34" charset="-122"/>
                  </a:rPr>
                  <a:t>9</a:t>
                </a:r>
                <a:endParaRPr kumimoji="0" lang="zh-CN" altLang="en-US"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endParaRPr>
              </a:p>
            </p:txBody>
          </p:sp>
        </p:grpSp>
      </p:grpSp>
      <p:grpSp>
        <p:nvGrpSpPr>
          <p:cNvPr id="6" name="组合 5"/>
          <p:cNvGrpSpPr/>
          <p:nvPr/>
        </p:nvGrpSpPr>
        <p:grpSpPr>
          <a:xfrm>
            <a:off x="1444181" y="5164910"/>
            <a:ext cx="9301985" cy="660909"/>
            <a:chOff x="1444181" y="5164910"/>
            <a:chExt cx="9301985" cy="660909"/>
          </a:xfrm>
        </p:grpSpPr>
        <p:sp>
          <p:nvSpPr>
            <p:cNvPr id="38" name="TextBox 7"/>
            <p:cNvSpPr>
              <a:spLocks noChangeArrowheads="1"/>
            </p:cNvSpPr>
            <p:nvPr/>
          </p:nvSpPr>
          <p:spPr bwMode="auto">
            <a:xfrm>
              <a:off x="2236593" y="5343181"/>
              <a:ext cx="685660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dist"/>
              <a:r>
                <a:rPr lang="zh-CN" altLang="en-US" dirty="0">
                  <a:latin typeface="思源宋体" panose="02020400000000000000" pitchFamily="18" charset="-122"/>
                  <a:ea typeface="思源宋体" panose="02020400000000000000" pitchFamily="18" charset="-122"/>
                </a:rPr>
                <a:t>国家安全全面加强，社会保持和谐稳定。</a:t>
              </a:r>
              <a:endParaRPr lang="en-US" altLang="zh-CN" b="0" i="0" dirty="0">
                <a:effectLst/>
                <a:latin typeface="思源宋体" panose="02020400000000000000" pitchFamily="18" charset="-122"/>
                <a:ea typeface="思源宋体" panose="02020400000000000000" pitchFamily="18" charset="-122"/>
              </a:endParaRPr>
            </a:p>
          </p:txBody>
        </p:sp>
        <p:sp>
          <p:nvSpPr>
            <p:cNvPr id="39" name="圆角矩形 76"/>
            <p:cNvSpPr/>
            <p:nvPr/>
          </p:nvSpPr>
          <p:spPr>
            <a:xfrm>
              <a:off x="1772930" y="5164910"/>
              <a:ext cx="897323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nvGrpSpPr>
            <p:cNvPr id="40" name="组合 39"/>
            <p:cNvGrpSpPr/>
            <p:nvPr/>
          </p:nvGrpSpPr>
          <p:grpSpPr>
            <a:xfrm>
              <a:off x="1444181" y="5168320"/>
              <a:ext cx="657499" cy="657499"/>
              <a:chOff x="1417067" y="4277724"/>
              <a:chExt cx="657499" cy="657499"/>
            </a:xfrm>
          </p:grpSpPr>
          <p:grpSp>
            <p:nvGrpSpPr>
              <p:cNvPr id="41" name="组合 4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43" name="椭圆 42"/>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sp>
              <p:nvSpPr>
                <p:cNvPr id="44" name="椭圆 43"/>
                <p:cNvSpPr/>
                <p:nvPr/>
              </p:nvSpPr>
              <p:spPr>
                <a:xfrm>
                  <a:off x="3839837" y="2029500"/>
                  <a:ext cx="1098123" cy="1098123"/>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sp>
            <p:nvSpPr>
              <p:cNvPr id="42" name="TextBox 7"/>
              <p:cNvSpPr>
                <a:spLocks noChangeArrowheads="1"/>
              </p:cNvSpPr>
              <p:nvPr/>
            </p:nvSpPr>
            <p:spPr bwMode="auto">
              <a:xfrm>
                <a:off x="1517646" y="4393726"/>
                <a:ext cx="45634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FFFFF"/>
                    </a:solidFill>
                    <a:latin typeface="思源宋体" panose="02020400000000000000" pitchFamily="18" charset="-122"/>
                    <a:ea typeface="思源宋体" panose="02020400000000000000" pitchFamily="18" charset="-122"/>
                    <a:sym typeface="微软雅黑" panose="020B0503020204020204" pitchFamily="34" charset="-122"/>
                  </a:rPr>
                  <a:t>10</a:t>
                </a:r>
                <a:endParaRPr kumimoji="0" lang="zh-CN" altLang="en-US"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sp>
        <p:nvSpPr>
          <p:cNvPr id="2" name="文本框 1"/>
          <p:cNvSpPr txBox="1"/>
          <p:nvPr/>
        </p:nvSpPr>
        <p:spPr>
          <a:xfrm>
            <a:off x="4041848" y="1440886"/>
            <a:ext cx="4800600" cy="1446550"/>
          </a:xfrm>
          <a:prstGeom prst="rect">
            <a:avLst/>
          </a:prstGeom>
          <a:noFill/>
        </p:spPr>
        <p:txBody>
          <a:bodyPr wrap="square" rtlCol="0">
            <a:spAutoFit/>
          </a:bodyPr>
          <a:lstStyle/>
          <a:p>
            <a:pPr algn="dist"/>
            <a:r>
              <a:rPr lang="zh-CN" altLang="en-US" sz="8800" b="1" dirty="0">
                <a:solidFill>
                  <a:srgbClr val="C00000"/>
                </a:solidFill>
                <a:latin typeface="Aa侠笔笑书" panose="02010600010101010101" pitchFamily="2" charset="-122"/>
                <a:ea typeface="Aa侠笔笑书" panose="02010600010101010101" pitchFamily="2" charset="-122"/>
              </a:rPr>
              <a:t>第三章</a:t>
            </a:r>
          </a:p>
        </p:txBody>
      </p:sp>
      <p:sp>
        <p:nvSpPr>
          <p:cNvPr id="3" name="文本框 2"/>
          <p:cNvSpPr txBox="1"/>
          <p:nvPr/>
        </p:nvSpPr>
        <p:spPr>
          <a:xfrm>
            <a:off x="1927298" y="3044018"/>
            <a:ext cx="9029700" cy="1938992"/>
          </a:xfrm>
          <a:prstGeom prst="rect">
            <a:avLst/>
          </a:prstGeom>
          <a:noFill/>
        </p:spPr>
        <p:txBody>
          <a:bodyPr wrap="square" rtlCol="0">
            <a:spAutoFit/>
          </a:bodyPr>
          <a:lstStyle/>
          <a:p>
            <a:pPr algn="ctr"/>
            <a:r>
              <a:rPr lang="zh-CN" altLang="en-US" sz="6000" b="1" dirty="0">
                <a:solidFill>
                  <a:srgbClr val="C00000"/>
                </a:solidFill>
                <a:latin typeface="Aa侠笔笑书" panose="02010600010101010101" pitchFamily="2" charset="-122"/>
                <a:ea typeface="Aa侠笔笑书" panose="02010600010101010101" pitchFamily="2" charset="-122"/>
              </a:rPr>
              <a:t>我国发展环境面临的深刻复杂变化</a:t>
            </a:r>
            <a:endParaRPr lang="en-US" altLang="zh-CN" sz="6000" b="1" dirty="0">
              <a:solidFill>
                <a:srgbClr val="C00000"/>
              </a:solidFill>
              <a:latin typeface="Aa侠笔笑书" panose="02010600010101010101" pitchFamily="2" charset="-122"/>
              <a:ea typeface="Aa侠笔笑书" panose="0201060001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779937"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我国发展环境面临的深刻复杂变化</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768113" y="1161959"/>
            <a:ext cx="465577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国际发展环境</a:t>
              </a:r>
            </a:p>
          </p:txBody>
        </p:sp>
      </p:grpSp>
      <p:grpSp>
        <p:nvGrpSpPr>
          <p:cNvPr id="17" name="组合 16"/>
          <p:cNvGrpSpPr/>
          <p:nvPr/>
        </p:nvGrpSpPr>
        <p:grpSpPr>
          <a:xfrm>
            <a:off x="935800" y="2170573"/>
            <a:ext cx="4670300" cy="3067556"/>
            <a:chOff x="1305579" y="2388283"/>
            <a:chExt cx="4670300" cy="3067556"/>
          </a:xfrm>
        </p:grpSpPr>
        <p:sp>
          <p:nvSpPr>
            <p:cNvPr id="45" name="Rectangle 70"/>
            <p:cNvSpPr/>
            <p:nvPr/>
          </p:nvSpPr>
          <p:spPr>
            <a:xfrm>
              <a:off x="1305579" y="2748270"/>
              <a:ext cx="4470188" cy="270756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46" name="TextBox 79"/>
            <p:cNvSpPr txBox="1"/>
            <p:nvPr/>
          </p:nvSpPr>
          <p:spPr>
            <a:xfrm>
              <a:off x="1309397" y="2763365"/>
              <a:ext cx="4462553" cy="461641"/>
            </a:xfrm>
            <a:prstGeom prst="rect">
              <a:avLst/>
            </a:prstGeom>
            <a:solidFill>
              <a:srgbClr val="C00000"/>
            </a:solidFill>
            <a:ln>
              <a:noFill/>
            </a:ln>
          </p:spPr>
          <p:txBody>
            <a:bodyPr wrap="square" lIns="91416" tIns="45708" rIns="91416" bIns="45708"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noProof="0" dirty="0">
                  <a:solidFill>
                    <a:srgbClr val="FFFF00"/>
                  </a:solidFill>
                  <a:latin typeface="思源宋体 Heavy" panose="02020900000000000000" pitchFamily="18" charset="-122"/>
                  <a:ea typeface="思源宋体 Heavy" panose="02020900000000000000" pitchFamily="18" charset="-122"/>
                </a:rPr>
                <a:t>机  遇</a:t>
              </a:r>
              <a:endParaRPr kumimoji="0" lang="id-ID" sz="2400" b="1" i="0" u="none" strike="noStrike" kern="1200" cap="none" spc="0" normalizeH="0" baseline="0" noProof="0" dirty="0">
                <a:ln>
                  <a:noFill/>
                </a:ln>
                <a:solidFill>
                  <a:srgbClr val="FFFF00"/>
                </a:solidFill>
                <a:effectLst/>
                <a:uLnTx/>
                <a:uFillTx/>
                <a:latin typeface="思源宋体 Heavy" panose="02020900000000000000" pitchFamily="18" charset="-122"/>
                <a:ea typeface="思源宋体 Heavy" panose="02020900000000000000" pitchFamily="18" charset="-122"/>
              </a:endParaRPr>
            </a:p>
          </p:txBody>
        </p:sp>
        <p:grpSp>
          <p:nvGrpSpPr>
            <p:cNvPr id="7" name="组合 6"/>
            <p:cNvGrpSpPr/>
            <p:nvPr/>
          </p:nvGrpSpPr>
          <p:grpSpPr>
            <a:xfrm>
              <a:off x="5337308" y="2388283"/>
              <a:ext cx="638571" cy="638571"/>
              <a:chOff x="3577956" y="1830954"/>
              <a:chExt cx="638571" cy="638571"/>
            </a:xfrm>
          </p:grpSpPr>
          <p:sp>
            <p:nvSpPr>
              <p:cNvPr id="47" name="Oval 71"/>
              <p:cNvSpPr/>
              <p:nvPr/>
            </p:nvSpPr>
            <p:spPr>
              <a:xfrm>
                <a:off x="3577956" y="1830954"/>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endParaRPr kumimoji="0" lang="id-ID"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8" name="Freeform 29"/>
              <p:cNvSpPr/>
              <p:nvPr/>
            </p:nvSpPr>
            <p:spPr bwMode="auto">
              <a:xfrm>
                <a:off x="3712796" y="1937545"/>
                <a:ext cx="383472" cy="342669"/>
              </a:xfrm>
              <a:custGeom>
                <a:avLst/>
                <a:gdLst>
                  <a:gd name="T0" fmla="*/ 803 w 1880"/>
                  <a:gd name="T1" fmla="*/ 15 h 1680"/>
                  <a:gd name="T2" fmla="*/ 1253 w 1880"/>
                  <a:gd name="T3" fmla="*/ 1067 h 1680"/>
                  <a:gd name="T4" fmla="*/ 728 w 1880"/>
                  <a:gd name="T5" fmla="*/ 540 h 1680"/>
                  <a:gd name="T6" fmla="*/ 928 w 1880"/>
                  <a:gd name="T7" fmla="*/ 339 h 1680"/>
                  <a:gd name="T8" fmla="*/ 803 w 1880"/>
                  <a:gd name="T9" fmla="*/ 215 h 1680"/>
                  <a:gd name="T10" fmla="*/ 549 w 1880"/>
                  <a:gd name="T11" fmla="*/ 267 h 1680"/>
                  <a:gd name="T12" fmla="*/ 150 w 1880"/>
                  <a:gd name="T13" fmla="*/ 666 h 1680"/>
                  <a:gd name="T14" fmla="*/ 376 w 1880"/>
                  <a:gd name="T15" fmla="*/ 890 h 1680"/>
                  <a:gd name="T16" fmla="*/ 527 w 1880"/>
                  <a:gd name="T17" fmla="*/ 741 h 1680"/>
                  <a:gd name="T18" fmla="*/ 1052 w 1880"/>
                  <a:gd name="T19" fmla="*/ 1266 h 1680"/>
                  <a:gd name="T20" fmla="*/ 176 w 1880"/>
                  <a:gd name="T21" fmla="*/ 1090 h 1680"/>
                  <a:gd name="T22" fmla="*/ 49 w 1880"/>
                  <a:gd name="T23" fmla="*/ 1217 h 1680"/>
                  <a:gd name="T24" fmla="*/ 159 w 1880"/>
                  <a:gd name="T25" fmla="*/ 1357 h 1680"/>
                  <a:gd name="T26" fmla="*/ 144 w 1880"/>
                  <a:gd name="T27" fmla="*/ 1371 h 1680"/>
                  <a:gd name="T28" fmla="*/ 122 w 1880"/>
                  <a:gd name="T29" fmla="*/ 1367 h 1680"/>
                  <a:gd name="T30" fmla="*/ 0 w 1880"/>
                  <a:gd name="T31" fmla="*/ 1494 h 1680"/>
                  <a:gd name="T32" fmla="*/ 123 w 1880"/>
                  <a:gd name="T33" fmla="*/ 1616 h 1680"/>
                  <a:gd name="T34" fmla="*/ 249 w 1880"/>
                  <a:gd name="T35" fmla="*/ 1493 h 1680"/>
                  <a:gd name="T36" fmla="*/ 245 w 1880"/>
                  <a:gd name="T37" fmla="*/ 1470 h 1680"/>
                  <a:gd name="T38" fmla="*/ 265 w 1880"/>
                  <a:gd name="T39" fmla="*/ 1451 h 1680"/>
                  <a:gd name="T40" fmla="*/ 1255 w 1880"/>
                  <a:gd name="T41" fmla="*/ 1467 h 1680"/>
                  <a:gd name="T42" fmla="*/ 1402 w 1880"/>
                  <a:gd name="T43" fmla="*/ 1615 h 1680"/>
                  <a:gd name="T44" fmla="*/ 1603 w 1880"/>
                  <a:gd name="T45" fmla="*/ 1416 h 1680"/>
                  <a:gd name="T46" fmla="*/ 1455 w 1880"/>
                  <a:gd name="T47" fmla="*/ 1267 h 1680"/>
                  <a:gd name="T48" fmla="*/ 803 w 1880"/>
                  <a:gd name="T49" fmla="*/ 15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80" h="1680">
                    <a:moveTo>
                      <a:pt x="803" y="15"/>
                    </a:moveTo>
                    <a:cubicBezTo>
                      <a:pt x="1217" y="170"/>
                      <a:pt x="1468" y="665"/>
                      <a:pt x="1253" y="1067"/>
                    </a:cubicBezTo>
                    <a:cubicBezTo>
                      <a:pt x="728" y="540"/>
                      <a:pt x="728" y="540"/>
                      <a:pt x="728" y="540"/>
                    </a:cubicBezTo>
                    <a:cubicBezTo>
                      <a:pt x="928" y="339"/>
                      <a:pt x="928" y="339"/>
                      <a:pt x="928" y="339"/>
                    </a:cubicBezTo>
                    <a:cubicBezTo>
                      <a:pt x="803" y="215"/>
                      <a:pt x="803" y="215"/>
                      <a:pt x="803" y="215"/>
                    </a:cubicBezTo>
                    <a:cubicBezTo>
                      <a:pt x="733" y="282"/>
                      <a:pt x="623" y="297"/>
                      <a:pt x="549" y="267"/>
                    </a:cubicBezTo>
                    <a:cubicBezTo>
                      <a:pt x="150" y="666"/>
                      <a:pt x="150" y="666"/>
                      <a:pt x="150" y="666"/>
                    </a:cubicBezTo>
                    <a:cubicBezTo>
                      <a:pt x="376" y="890"/>
                      <a:pt x="376" y="890"/>
                      <a:pt x="376" y="890"/>
                    </a:cubicBezTo>
                    <a:cubicBezTo>
                      <a:pt x="527" y="741"/>
                      <a:pt x="527" y="741"/>
                      <a:pt x="527" y="741"/>
                    </a:cubicBezTo>
                    <a:cubicBezTo>
                      <a:pt x="1052" y="1266"/>
                      <a:pt x="1052" y="1266"/>
                      <a:pt x="1052" y="1266"/>
                    </a:cubicBezTo>
                    <a:cubicBezTo>
                      <a:pt x="795" y="1407"/>
                      <a:pt x="439" y="1363"/>
                      <a:pt x="176" y="1090"/>
                    </a:cubicBezTo>
                    <a:cubicBezTo>
                      <a:pt x="49" y="1217"/>
                      <a:pt x="49" y="1217"/>
                      <a:pt x="49" y="1217"/>
                    </a:cubicBezTo>
                    <a:cubicBezTo>
                      <a:pt x="87" y="1270"/>
                      <a:pt x="119" y="1317"/>
                      <a:pt x="159" y="1357"/>
                    </a:cubicBezTo>
                    <a:cubicBezTo>
                      <a:pt x="155" y="1362"/>
                      <a:pt x="144" y="1371"/>
                      <a:pt x="144" y="1371"/>
                    </a:cubicBezTo>
                    <a:cubicBezTo>
                      <a:pt x="137" y="1370"/>
                      <a:pt x="129" y="1367"/>
                      <a:pt x="122" y="1367"/>
                    </a:cubicBezTo>
                    <a:cubicBezTo>
                      <a:pt x="55" y="1367"/>
                      <a:pt x="0" y="1426"/>
                      <a:pt x="0" y="1494"/>
                    </a:cubicBezTo>
                    <a:cubicBezTo>
                      <a:pt x="0" y="1561"/>
                      <a:pt x="55" y="1616"/>
                      <a:pt x="123" y="1616"/>
                    </a:cubicBezTo>
                    <a:cubicBezTo>
                      <a:pt x="191" y="1616"/>
                      <a:pt x="249" y="1561"/>
                      <a:pt x="249" y="1493"/>
                    </a:cubicBezTo>
                    <a:cubicBezTo>
                      <a:pt x="249" y="1485"/>
                      <a:pt x="247" y="1478"/>
                      <a:pt x="245" y="1470"/>
                    </a:cubicBezTo>
                    <a:cubicBezTo>
                      <a:pt x="265" y="1451"/>
                      <a:pt x="265" y="1451"/>
                      <a:pt x="265" y="1451"/>
                    </a:cubicBezTo>
                    <a:cubicBezTo>
                      <a:pt x="567" y="1655"/>
                      <a:pt x="898" y="1680"/>
                      <a:pt x="1255" y="1467"/>
                    </a:cubicBezTo>
                    <a:cubicBezTo>
                      <a:pt x="1402" y="1615"/>
                      <a:pt x="1402" y="1615"/>
                      <a:pt x="1402" y="1615"/>
                    </a:cubicBezTo>
                    <a:cubicBezTo>
                      <a:pt x="1603" y="1416"/>
                      <a:pt x="1603" y="1416"/>
                      <a:pt x="1603" y="1416"/>
                    </a:cubicBezTo>
                    <a:cubicBezTo>
                      <a:pt x="1455" y="1267"/>
                      <a:pt x="1455" y="1267"/>
                      <a:pt x="1455" y="1267"/>
                    </a:cubicBezTo>
                    <a:cubicBezTo>
                      <a:pt x="1880" y="628"/>
                      <a:pt x="1313" y="0"/>
                      <a:pt x="803" y="15"/>
                    </a:cubicBezTo>
                    <a:close/>
                  </a:path>
                </a:pathLst>
              </a:custGeom>
              <a:gradFill>
                <a:gsLst>
                  <a:gs pos="0">
                    <a:srgbClr val="FF0000"/>
                  </a:gs>
                  <a:gs pos="100000">
                    <a:srgbClr val="CC3300"/>
                  </a:gs>
                </a:gsLst>
                <a:path path="circle">
                  <a:fillToRect l="50000" t="-80000" r="50000" b="180000"/>
                </a:path>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8" name="文本框 7"/>
            <p:cNvSpPr txBox="1"/>
            <p:nvPr/>
          </p:nvSpPr>
          <p:spPr>
            <a:xfrm>
              <a:off x="1372171" y="3443530"/>
              <a:ext cx="4337004" cy="1705595"/>
            </a:xfrm>
            <a:prstGeom prst="rect">
              <a:avLst/>
            </a:prstGeom>
            <a:noFill/>
          </p:spPr>
          <p:txBody>
            <a:bodyPr wrap="square" rtlCol="0">
              <a:spAutoFit/>
            </a:bodyPr>
            <a:lstStyle/>
            <a:p>
              <a:pPr>
                <a:lnSpc>
                  <a:spcPct val="150000"/>
                </a:lnSpc>
              </a:pPr>
              <a:r>
                <a:rPr lang="zh-CN" altLang="en-US" dirty="0">
                  <a:latin typeface="思源宋体" panose="02020400000000000000" pitchFamily="18" charset="-122"/>
                  <a:ea typeface="思源宋体" panose="02020400000000000000" pitchFamily="18" charset="-122"/>
                </a:rPr>
                <a:t>当今世界正经历百年未有之大变局，新一轮科技革命和产业变革深入发展，国际力量对比深刻调整，和平与发展仍然是时代主题，人类命运共同体理念深入人心</a:t>
              </a:r>
            </a:p>
          </p:txBody>
        </p:sp>
      </p:grpSp>
      <p:grpSp>
        <p:nvGrpSpPr>
          <p:cNvPr id="49" name="组合 48"/>
          <p:cNvGrpSpPr/>
          <p:nvPr/>
        </p:nvGrpSpPr>
        <p:grpSpPr>
          <a:xfrm>
            <a:off x="6585902" y="2170573"/>
            <a:ext cx="4670300" cy="3067556"/>
            <a:chOff x="1305579" y="2388283"/>
            <a:chExt cx="4670300" cy="3067556"/>
          </a:xfrm>
        </p:grpSpPr>
        <p:sp>
          <p:nvSpPr>
            <p:cNvPr id="50" name="Rectangle 70"/>
            <p:cNvSpPr/>
            <p:nvPr/>
          </p:nvSpPr>
          <p:spPr>
            <a:xfrm>
              <a:off x="1305579" y="2748270"/>
              <a:ext cx="4470188" cy="270756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51" name="TextBox 79"/>
            <p:cNvSpPr txBox="1"/>
            <p:nvPr/>
          </p:nvSpPr>
          <p:spPr>
            <a:xfrm>
              <a:off x="1309397" y="2763365"/>
              <a:ext cx="4462553" cy="461641"/>
            </a:xfrm>
            <a:prstGeom prst="rect">
              <a:avLst/>
            </a:prstGeom>
            <a:solidFill>
              <a:srgbClr val="C00000"/>
            </a:solidFill>
            <a:ln>
              <a:noFill/>
            </a:ln>
          </p:spPr>
          <p:txBody>
            <a:bodyPr wrap="square" lIns="91416" tIns="45708" rIns="91416" bIns="45708"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dirty="0">
                  <a:solidFill>
                    <a:srgbClr val="FFFF00"/>
                  </a:solidFill>
                  <a:latin typeface="思源宋体 Heavy" panose="02020900000000000000" pitchFamily="18" charset="-122"/>
                  <a:ea typeface="思源宋体 Heavy" panose="02020900000000000000" pitchFamily="18" charset="-122"/>
                </a:rPr>
                <a:t>挑</a:t>
              </a:r>
              <a:r>
                <a:rPr lang="zh-CN" altLang="en-US" sz="2400" b="1" noProof="0" dirty="0">
                  <a:solidFill>
                    <a:srgbClr val="FFFF00"/>
                  </a:solidFill>
                  <a:latin typeface="思源宋体 Heavy" panose="02020900000000000000" pitchFamily="18" charset="-122"/>
                  <a:ea typeface="思源宋体 Heavy" panose="02020900000000000000" pitchFamily="18" charset="-122"/>
                </a:rPr>
                <a:t>  </a:t>
              </a:r>
              <a:r>
                <a:rPr lang="zh-CN" altLang="en-US" sz="2400" b="1" dirty="0">
                  <a:solidFill>
                    <a:srgbClr val="FFFF00"/>
                  </a:solidFill>
                  <a:latin typeface="思源宋体 Heavy" panose="02020900000000000000" pitchFamily="18" charset="-122"/>
                  <a:ea typeface="思源宋体 Heavy" panose="02020900000000000000" pitchFamily="18" charset="-122"/>
                </a:rPr>
                <a:t>战</a:t>
              </a:r>
              <a:endParaRPr kumimoji="0" lang="id-ID" sz="2400" b="1" i="0" u="none" strike="noStrike" kern="1200" cap="none" spc="0" normalizeH="0" baseline="0" noProof="0" dirty="0">
                <a:ln>
                  <a:noFill/>
                </a:ln>
                <a:solidFill>
                  <a:srgbClr val="FFFF00"/>
                </a:solidFill>
                <a:effectLst/>
                <a:uLnTx/>
                <a:uFillTx/>
                <a:latin typeface="思源宋体 Heavy" panose="02020900000000000000" pitchFamily="18" charset="-122"/>
                <a:ea typeface="思源宋体 Heavy" panose="02020900000000000000" pitchFamily="18" charset="-122"/>
              </a:endParaRPr>
            </a:p>
          </p:txBody>
        </p:sp>
        <p:grpSp>
          <p:nvGrpSpPr>
            <p:cNvPr id="52" name="组合 51"/>
            <p:cNvGrpSpPr/>
            <p:nvPr/>
          </p:nvGrpSpPr>
          <p:grpSpPr>
            <a:xfrm>
              <a:off x="5337308" y="2388283"/>
              <a:ext cx="638571" cy="638571"/>
              <a:chOff x="3577956" y="1830954"/>
              <a:chExt cx="638571" cy="638571"/>
            </a:xfrm>
          </p:grpSpPr>
          <p:sp>
            <p:nvSpPr>
              <p:cNvPr id="54" name="Oval 71"/>
              <p:cNvSpPr/>
              <p:nvPr/>
            </p:nvSpPr>
            <p:spPr>
              <a:xfrm>
                <a:off x="3577956" y="1830954"/>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endParaRPr kumimoji="0" lang="id-ID"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55" name="Freeform 29"/>
              <p:cNvSpPr/>
              <p:nvPr/>
            </p:nvSpPr>
            <p:spPr bwMode="auto">
              <a:xfrm>
                <a:off x="3712796" y="1937545"/>
                <a:ext cx="383472" cy="342669"/>
              </a:xfrm>
              <a:custGeom>
                <a:avLst/>
                <a:gdLst>
                  <a:gd name="T0" fmla="*/ 803 w 1880"/>
                  <a:gd name="T1" fmla="*/ 15 h 1680"/>
                  <a:gd name="T2" fmla="*/ 1253 w 1880"/>
                  <a:gd name="T3" fmla="*/ 1067 h 1680"/>
                  <a:gd name="T4" fmla="*/ 728 w 1880"/>
                  <a:gd name="T5" fmla="*/ 540 h 1680"/>
                  <a:gd name="T6" fmla="*/ 928 w 1880"/>
                  <a:gd name="T7" fmla="*/ 339 h 1680"/>
                  <a:gd name="T8" fmla="*/ 803 w 1880"/>
                  <a:gd name="T9" fmla="*/ 215 h 1680"/>
                  <a:gd name="T10" fmla="*/ 549 w 1880"/>
                  <a:gd name="T11" fmla="*/ 267 h 1680"/>
                  <a:gd name="T12" fmla="*/ 150 w 1880"/>
                  <a:gd name="T13" fmla="*/ 666 h 1680"/>
                  <a:gd name="T14" fmla="*/ 376 w 1880"/>
                  <a:gd name="T15" fmla="*/ 890 h 1680"/>
                  <a:gd name="T16" fmla="*/ 527 w 1880"/>
                  <a:gd name="T17" fmla="*/ 741 h 1680"/>
                  <a:gd name="T18" fmla="*/ 1052 w 1880"/>
                  <a:gd name="T19" fmla="*/ 1266 h 1680"/>
                  <a:gd name="T20" fmla="*/ 176 w 1880"/>
                  <a:gd name="T21" fmla="*/ 1090 h 1680"/>
                  <a:gd name="T22" fmla="*/ 49 w 1880"/>
                  <a:gd name="T23" fmla="*/ 1217 h 1680"/>
                  <a:gd name="T24" fmla="*/ 159 w 1880"/>
                  <a:gd name="T25" fmla="*/ 1357 h 1680"/>
                  <a:gd name="T26" fmla="*/ 144 w 1880"/>
                  <a:gd name="T27" fmla="*/ 1371 h 1680"/>
                  <a:gd name="T28" fmla="*/ 122 w 1880"/>
                  <a:gd name="T29" fmla="*/ 1367 h 1680"/>
                  <a:gd name="T30" fmla="*/ 0 w 1880"/>
                  <a:gd name="T31" fmla="*/ 1494 h 1680"/>
                  <a:gd name="T32" fmla="*/ 123 w 1880"/>
                  <a:gd name="T33" fmla="*/ 1616 h 1680"/>
                  <a:gd name="T34" fmla="*/ 249 w 1880"/>
                  <a:gd name="T35" fmla="*/ 1493 h 1680"/>
                  <a:gd name="T36" fmla="*/ 245 w 1880"/>
                  <a:gd name="T37" fmla="*/ 1470 h 1680"/>
                  <a:gd name="T38" fmla="*/ 265 w 1880"/>
                  <a:gd name="T39" fmla="*/ 1451 h 1680"/>
                  <a:gd name="T40" fmla="*/ 1255 w 1880"/>
                  <a:gd name="T41" fmla="*/ 1467 h 1680"/>
                  <a:gd name="T42" fmla="*/ 1402 w 1880"/>
                  <a:gd name="T43" fmla="*/ 1615 h 1680"/>
                  <a:gd name="T44" fmla="*/ 1603 w 1880"/>
                  <a:gd name="T45" fmla="*/ 1416 h 1680"/>
                  <a:gd name="T46" fmla="*/ 1455 w 1880"/>
                  <a:gd name="T47" fmla="*/ 1267 h 1680"/>
                  <a:gd name="T48" fmla="*/ 803 w 1880"/>
                  <a:gd name="T49" fmla="*/ 15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80" h="1680">
                    <a:moveTo>
                      <a:pt x="803" y="15"/>
                    </a:moveTo>
                    <a:cubicBezTo>
                      <a:pt x="1217" y="170"/>
                      <a:pt x="1468" y="665"/>
                      <a:pt x="1253" y="1067"/>
                    </a:cubicBezTo>
                    <a:cubicBezTo>
                      <a:pt x="728" y="540"/>
                      <a:pt x="728" y="540"/>
                      <a:pt x="728" y="540"/>
                    </a:cubicBezTo>
                    <a:cubicBezTo>
                      <a:pt x="928" y="339"/>
                      <a:pt x="928" y="339"/>
                      <a:pt x="928" y="339"/>
                    </a:cubicBezTo>
                    <a:cubicBezTo>
                      <a:pt x="803" y="215"/>
                      <a:pt x="803" y="215"/>
                      <a:pt x="803" y="215"/>
                    </a:cubicBezTo>
                    <a:cubicBezTo>
                      <a:pt x="733" y="282"/>
                      <a:pt x="623" y="297"/>
                      <a:pt x="549" y="267"/>
                    </a:cubicBezTo>
                    <a:cubicBezTo>
                      <a:pt x="150" y="666"/>
                      <a:pt x="150" y="666"/>
                      <a:pt x="150" y="666"/>
                    </a:cubicBezTo>
                    <a:cubicBezTo>
                      <a:pt x="376" y="890"/>
                      <a:pt x="376" y="890"/>
                      <a:pt x="376" y="890"/>
                    </a:cubicBezTo>
                    <a:cubicBezTo>
                      <a:pt x="527" y="741"/>
                      <a:pt x="527" y="741"/>
                      <a:pt x="527" y="741"/>
                    </a:cubicBezTo>
                    <a:cubicBezTo>
                      <a:pt x="1052" y="1266"/>
                      <a:pt x="1052" y="1266"/>
                      <a:pt x="1052" y="1266"/>
                    </a:cubicBezTo>
                    <a:cubicBezTo>
                      <a:pt x="795" y="1407"/>
                      <a:pt x="439" y="1363"/>
                      <a:pt x="176" y="1090"/>
                    </a:cubicBezTo>
                    <a:cubicBezTo>
                      <a:pt x="49" y="1217"/>
                      <a:pt x="49" y="1217"/>
                      <a:pt x="49" y="1217"/>
                    </a:cubicBezTo>
                    <a:cubicBezTo>
                      <a:pt x="87" y="1270"/>
                      <a:pt x="119" y="1317"/>
                      <a:pt x="159" y="1357"/>
                    </a:cubicBezTo>
                    <a:cubicBezTo>
                      <a:pt x="155" y="1362"/>
                      <a:pt x="144" y="1371"/>
                      <a:pt x="144" y="1371"/>
                    </a:cubicBezTo>
                    <a:cubicBezTo>
                      <a:pt x="137" y="1370"/>
                      <a:pt x="129" y="1367"/>
                      <a:pt x="122" y="1367"/>
                    </a:cubicBezTo>
                    <a:cubicBezTo>
                      <a:pt x="55" y="1367"/>
                      <a:pt x="0" y="1426"/>
                      <a:pt x="0" y="1494"/>
                    </a:cubicBezTo>
                    <a:cubicBezTo>
                      <a:pt x="0" y="1561"/>
                      <a:pt x="55" y="1616"/>
                      <a:pt x="123" y="1616"/>
                    </a:cubicBezTo>
                    <a:cubicBezTo>
                      <a:pt x="191" y="1616"/>
                      <a:pt x="249" y="1561"/>
                      <a:pt x="249" y="1493"/>
                    </a:cubicBezTo>
                    <a:cubicBezTo>
                      <a:pt x="249" y="1485"/>
                      <a:pt x="247" y="1478"/>
                      <a:pt x="245" y="1470"/>
                    </a:cubicBezTo>
                    <a:cubicBezTo>
                      <a:pt x="265" y="1451"/>
                      <a:pt x="265" y="1451"/>
                      <a:pt x="265" y="1451"/>
                    </a:cubicBezTo>
                    <a:cubicBezTo>
                      <a:pt x="567" y="1655"/>
                      <a:pt x="898" y="1680"/>
                      <a:pt x="1255" y="1467"/>
                    </a:cubicBezTo>
                    <a:cubicBezTo>
                      <a:pt x="1402" y="1615"/>
                      <a:pt x="1402" y="1615"/>
                      <a:pt x="1402" y="1615"/>
                    </a:cubicBezTo>
                    <a:cubicBezTo>
                      <a:pt x="1603" y="1416"/>
                      <a:pt x="1603" y="1416"/>
                      <a:pt x="1603" y="1416"/>
                    </a:cubicBezTo>
                    <a:cubicBezTo>
                      <a:pt x="1455" y="1267"/>
                      <a:pt x="1455" y="1267"/>
                      <a:pt x="1455" y="1267"/>
                    </a:cubicBezTo>
                    <a:cubicBezTo>
                      <a:pt x="1880" y="628"/>
                      <a:pt x="1313" y="0"/>
                      <a:pt x="803" y="15"/>
                    </a:cubicBezTo>
                    <a:close/>
                  </a:path>
                </a:pathLst>
              </a:custGeom>
              <a:gradFill>
                <a:gsLst>
                  <a:gs pos="0">
                    <a:srgbClr val="FF0000"/>
                  </a:gs>
                  <a:gs pos="100000">
                    <a:srgbClr val="CC3300"/>
                  </a:gs>
                </a:gsLst>
                <a:path path="circle">
                  <a:fillToRect l="50000" t="-80000" r="50000" b="180000"/>
                </a:path>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53" name="文本框 52"/>
            <p:cNvSpPr txBox="1"/>
            <p:nvPr/>
          </p:nvSpPr>
          <p:spPr>
            <a:xfrm>
              <a:off x="1907168" y="3672005"/>
              <a:ext cx="3267010" cy="1116972"/>
            </a:xfrm>
            <a:prstGeom prst="rect">
              <a:avLst/>
            </a:prstGeom>
            <a:noFill/>
          </p:spPr>
          <p:txBody>
            <a:bodyPr wrap="square" rtlCol="0">
              <a:spAutoFit/>
            </a:bodyPr>
            <a:lstStyle/>
            <a:p>
              <a:pPr>
                <a:lnSpc>
                  <a:spcPct val="200000"/>
                </a:lnSpc>
              </a:pPr>
              <a:r>
                <a:rPr lang="zh-CN" altLang="en-US" dirty="0">
                  <a:latin typeface="思源宋体" panose="02020400000000000000" pitchFamily="18" charset="-122"/>
                  <a:ea typeface="思源宋体" panose="02020400000000000000" pitchFamily="18" charset="-122"/>
                </a:rPr>
                <a:t>国际环境日趋复杂，不稳定性不确定性明显增加。</a:t>
              </a:r>
            </a:p>
          </p:txBody>
        </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1750"/>
                                        <p:tgtEl>
                                          <p:spTgt spid="17"/>
                                        </p:tgtEl>
                                      </p:cBhvr>
                                    </p:animEffect>
                                  </p:childTnLst>
                                </p:cTn>
                              </p:par>
                            </p:childTnLst>
                          </p:cTn>
                        </p:par>
                        <p:par>
                          <p:cTn id="12" fill="hold">
                            <p:stCondLst>
                              <p:cond delay="3000"/>
                            </p:stCondLst>
                            <p:childTnLst>
                              <p:par>
                                <p:cTn id="13" presetID="16" presetClass="entr" presetSubtype="21" fill="hold"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barn(inVertical)">
                                      <p:cBhvr>
                                        <p:cTn id="15" dur="17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779937"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我国发展环境面临的深刻复杂变化</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768113" y="1161959"/>
            <a:ext cx="465577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国内发展环境</a:t>
              </a:r>
            </a:p>
          </p:txBody>
        </p:sp>
      </p:grpSp>
      <p:grpSp>
        <p:nvGrpSpPr>
          <p:cNvPr id="17" name="组合 16"/>
          <p:cNvGrpSpPr/>
          <p:nvPr/>
        </p:nvGrpSpPr>
        <p:grpSpPr>
          <a:xfrm>
            <a:off x="1037792" y="2274441"/>
            <a:ext cx="10116417" cy="3181398"/>
            <a:chOff x="1305579" y="2492151"/>
            <a:chExt cx="10116417" cy="3181398"/>
          </a:xfrm>
        </p:grpSpPr>
        <p:sp>
          <p:nvSpPr>
            <p:cNvPr id="45" name="Rectangle 70"/>
            <p:cNvSpPr/>
            <p:nvPr/>
          </p:nvSpPr>
          <p:spPr>
            <a:xfrm>
              <a:off x="1305579" y="2748270"/>
              <a:ext cx="9805506" cy="292527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46" name="TextBox 79"/>
            <p:cNvSpPr txBox="1"/>
            <p:nvPr/>
          </p:nvSpPr>
          <p:spPr>
            <a:xfrm>
              <a:off x="1313953" y="2763365"/>
              <a:ext cx="9788758" cy="461641"/>
            </a:xfrm>
            <a:prstGeom prst="rect">
              <a:avLst/>
            </a:prstGeom>
            <a:solidFill>
              <a:srgbClr val="C00000"/>
            </a:solidFill>
            <a:ln>
              <a:noFill/>
            </a:ln>
          </p:spPr>
          <p:txBody>
            <a:bodyPr wrap="square" lIns="91416" tIns="45708" rIns="91416" bIns="45708"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noProof="0" dirty="0">
                  <a:solidFill>
                    <a:srgbClr val="FFFF00"/>
                  </a:solidFill>
                  <a:latin typeface="思源宋体 Heavy" panose="02020900000000000000" pitchFamily="18" charset="-122"/>
                  <a:ea typeface="思源宋体 Heavy" panose="02020900000000000000" pitchFamily="18" charset="-122"/>
                </a:rPr>
                <a:t>机  遇</a:t>
              </a:r>
              <a:endParaRPr kumimoji="0" lang="id-ID" sz="2400" b="1" i="0" u="none" strike="noStrike" kern="1200" cap="none" spc="0" normalizeH="0" baseline="0" noProof="0" dirty="0">
                <a:ln>
                  <a:noFill/>
                </a:ln>
                <a:solidFill>
                  <a:srgbClr val="FFFF00"/>
                </a:solidFill>
                <a:effectLst/>
                <a:uLnTx/>
                <a:uFillTx/>
                <a:latin typeface="思源宋体 Heavy" panose="02020900000000000000" pitchFamily="18" charset="-122"/>
                <a:ea typeface="思源宋体 Heavy" panose="02020900000000000000" pitchFamily="18" charset="-122"/>
              </a:endParaRPr>
            </a:p>
          </p:txBody>
        </p:sp>
        <p:grpSp>
          <p:nvGrpSpPr>
            <p:cNvPr id="7" name="组合 6"/>
            <p:cNvGrpSpPr/>
            <p:nvPr/>
          </p:nvGrpSpPr>
          <p:grpSpPr>
            <a:xfrm>
              <a:off x="10783425" y="2492151"/>
              <a:ext cx="638571" cy="638571"/>
              <a:chOff x="9024073" y="1934822"/>
              <a:chExt cx="638571" cy="638571"/>
            </a:xfrm>
          </p:grpSpPr>
          <p:sp>
            <p:nvSpPr>
              <p:cNvPr id="47" name="Oval 71"/>
              <p:cNvSpPr/>
              <p:nvPr/>
            </p:nvSpPr>
            <p:spPr>
              <a:xfrm>
                <a:off x="9024073" y="1934822"/>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endParaRPr kumimoji="0" lang="id-ID"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8" name="Freeform 29"/>
              <p:cNvSpPr/>
              <p:nvPr/>
            </p:nvSpPr>
            <p:spPr bwMode="auto">
              <a:xfrm>
                <a:off x="9158913" y="2041413"/>
                <a:ext cx="383472" cy="342669"/>
              </a:xfrm>
              <a:custGeom>
                <a:avLst/>
                <a:gdLst>
                  <a:gd name="T0" fmla="*/ 803 w 1880"/>
                  <a:gd name="T1" fmla="*/ 15 h 1680"/>
                  <a:gd name="T2" fmla="*/ 1253 w 1880"/>
                  <a:gd name="T3" fmla="*/ 1067 h 1680"/>
                  <a:gd name="T4" fmla="*/ 728 w 1880"/>
                  <a:gd name="T5" fmla="*/ 540 h 1680"/>
                  <a:gd name="T6" fmla="*/ 928 w 1880"/>
                  <a:gd name="T7" fmla="*/ 339 h 1680"/>
                  <a:gd name="T8" fmla="*/ 803 w 1880"/>
                  <a:gd name="T9" fmla="*/ 215 h 1680"/>
                  <a:gd name="T10" fmla="*/ 549 w 1880"/>
                  <a:gd name="T11" fmla="*/ 267 h 1680"/>
                  <a:gd name="T12" fmla="*/ 150 w 1880"/>
                  <a:gd name="T13" fmla="*/ 666 h 1680"/>
                  <a:gd name="T14" fmla="*/ 376 w 1880"/>
                  <a:gd name="T15" fmla="*/ 890 h 1680"/>
                  <a:gd name="T16" fmla="*/ 527 w 1880"/>
                  <a:gd name="T17" fmla="*/ 741 h 1680"/>
                  <a:gd name="T18" fmla="*/ 1052 w 1880"/>
                  <a:gd name="T19" fmla="*/ 1266 h 1680"/>
                  <a:gd name="T20" fmla="*/ 176 w 1880"/>
                  <a:gd name="T21" fmla="*/ 1090 h 1680"/>
                  <a:gd name="T22" fmla="*/ 49 w 1880"/>
                  <a:gd name="T23" fmla="*/ 1217 h 1680"/>
                  <a:gd name="T24" fmla="*/ 159 w 1880"/>
                  <a:gd name="T25" fmla="*/ 1357 h 1680"/>
                  <a:gd name="T26" fmla="*/ 144 w 1880"/>
                  <a:gd name="T27" fmla="*/ 1371 h 1680"/>
                  <a:gd name="T28" fmla="*/ 122 w 1880"/>
                  <a:gd name="T29" fmla="*/ 1367 h 1680"/>
                  <a:gd name="T30" fmla="*/ 0 w 1880"/>
                  <a:gd name="T31" fmla="*/ 1494 h 1680"/>
                  <a:gd name="T32" fmla="*/ 123 w 1880"/>
                  <a:gd name="T33" fmla="*/ 1616 h 1680"/>
                  <a:gd name="T34" fmla="*/ 249 w 1880"/>
                  <a:gd name="T35" fmla="*/ 1493 h 1680"/>
                  <a:gd name="T36" fmla="*/ 245 w 1880"/>
                  <a:gd name="T37" fmla="*/ 1470 h 1680"/>
                  <a:gd name="T38" fmla="*/ 265 w 1880"/>
                  <a:gd name="T39" fmla="*/ 1451 h 1680"/>
                  <a:gd name="T40" fmla="*/ 1255 w 1880"/>
                  <a:gd name="T41" fmla="*/ 1467 h 1680"/>
                  <a:gd name="T42" fmla="*/ 1402 w 1880"/>
                  <a:gd name="T43" fmla="*/ 1615 h 1680"/>
                  <a:gd name="T44" fmla="*/ 1603 w 1880"/>
                  <a:gd name="T45" fmla="*/ 1416 h 1680"/>
                  <a:gd name="T46" fmla="*/ 1455 w 1880"/>
                  <a:gd name="T47" fmla="*/ 1267 h 1680"/>
                  <a:gd name="T48" fmla="*/ 803 w 1880"/>
                  <a:gd name="T49" fmla="*/ 15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80" h="1680">
                    <a:moveTo>
                      <a:pt x="803" y="15"/>
                    </a:moveTo>
                    <a:cubicBezTo>
                      <a:pt x="1217" y="170"/>
                      <a:pt x="1468" y="665"/>
                      <a:pt x="1253" y="1067"/>
                    </a:cubicBezTo>
                    <a:cubicBezTo>
                      <a:pt x="728" y="540"/>
                      <a:pt x="728" y="540"/>
                      <a:pt x="728" y="540"/>
                    </a:cubicBezTo>
                    <a:cubicBezTo>
                      <a:pt x="928" y="339"/>
                      <a:pt x="928" y="339"/>
                      <a:pt x="928" y="339"/>
                    </a:cubicBezTo>
                    <a:cubicBezTo>
                      <a:pt x="803" y="215"/>
                      <a:pt x="803" y="215"/>
                      <a:pt x="803" y="215"/>
                    </a:cubicBezTo>
                    <a:cubicBezTo>
                      <a:pt x="733" y="282"/>
                      <a:pt x="623" y="297"/>
                      <a:pt x="549" y="267"/>
                    </a:cubicBezTo>
                    <a:cubicBezTo>
                      <a:pt x="150" y="666"/>
                      <a:pt x="150" y="666"/>
                      <a:pt x="150" y="666"/>
                    </a:cubicBezTo>
                    <a:cubicBezTo>
                      <a:pt x="376" y="890"/>
                      <a:pt x="376" y="890"/>
                      <a:pt x="376" y="890"/>
                    </a:cubicBezTo>
                    <a:cubicBezTo>
                      <a:pt x="527" y="741"/>
                      <a:pt x="527" y="741"/>
                      <a:pt x="527" y="741"/>
                    </a:cubicBezTo>
                    <a:cubicBezTo>
                      <a:pt x="1052" y="1266"/>
                      <a:pt x="1052" y="1266"/>
                      <a:pt x="1052" y="1266"/>
                    </a:cubicBezTo>
                    <a:cubicBezTo>
                      <a:pt x="795" y="1407"/>
                      <a:pt x="439" y="1363"/>
                      <a:pt x="176" y="1090"/>
                    </a:cubicBezTo>
                    <a:cubicBezTo>
                      <a:pt x="49" y="1217"/>
                      <a:pt x="49" y="1217"/>
                      <a:pt x="49" y="1217"/>
                    </a:cubicBezTo>
                    <a:cubicBezTo>
                      <a:pt x="87" y="1270"/>
                      <a:pt x="119" y="1317"/>
                      <a:pt x="159" y="1357"/>
                    </a:cubicBezTo>
                    <a:cubicBezTo>
                      <a:pt x="155" y="1362"/>
                      <a:pt x="144" y="1371"/>
                      <a:pt x="144" y="1371"/>
                    </a:cubicBezTo>
                    <a:cubicBezTo>
                      <a:pt x="137" y="1370"/>
                      <a:pt x="129" y="1367"/>
                      <a:pt x="122" y="1367"/>
                    </a:cubicBezTo>
                    <a:cubicBezTo>
                      <a:pt x="55" y="1367"/>
                      <a:pt x="0" y="1426"/>
                      <a:pt x="0" y="1494"/>
                    </a:cubicBezTo>
                    <a:cubicBezTo>
                      <a:pt x="0" y="1561"/>
                      <a:pt x="55" y="1616"/>
                      <a:pt x="123" y="1616"/>
                    </a:cubicBezTo>
                    <a:cubicBezTo>
                      <a:pt x="191" y="1616"/>
                      <a:pt x="249" y="1561"/>
                      <a:pt x="249" y="1493"/>
                    </a:cubicBezTo>
                    <a:cubicBezTo>
                      <a:pt x="249" y="1485"/>
                      <a:pt x="247" y="1478"/>
                      <a:pt x="245" y="1470"/>
                    </a:cubicBezTo>
                    <a:cubicBezTo>
                      <a:pt x="265" y="1451"/>
                      <a:pt x="265" y="1451"/>
                      <a:pt x="265" y="1451"/>
                    </a:cubicBezTo>
                    <a:cubicBezTo>
                      <a:pt x="567" y="1655"/>
                      <a:pt x="898" y="1680"/>
                      <a:pt x="1255" y="1467"/>
                    </a:cubicBezTo>
                    <a:cubicBezTo>
                      <a:pt x="1402" y="1615"/>
                      <a:pt x="1402" y="1615"/>
                      <a:pt x="1402" y="1615"/>
                    </a:cubicBezTo>
                    <a:cubicBezTo>
                      <a:pt x="1603" y="1416"/>
                      <a:pt x="1603" y="1416"/>
                      <a:pt x="1603" y="1416"/>
                    </a:cubicBezTo>
                    <a:cubicBezTo>
                      <a:pt x="1455" y="1267"/>
                      <a:pt x="1455" y="1267"/>
                      <a:pt x="1455" y="1267"/>
                    </a:cubicBezTo>
                    <a:cubicBezTo>
                      <a:pt x="1880" y="628"/>
                      <a:pt x="1313" y="0"/>
                      <a:pt x="803" y="15"/>
                    </a:cubicBezTo>
                    <a:close/>
                  </a:path>
                </a:pathLst>
              </a:custGeom>
              <a:gradFill>
                <a:gsLst>
                  <a:gs pos="0">
                    <a:srgbClr val="FF0000"/>
                  </a:gs>
                  <a:gs pos="100000">
                    <a:srgbClr val="CC3300"/>
                  </a:gs>
                </a:gsLst>
                <a:path path="circle">
                  <a:fillToRect l="50000" t="-80000" r="50000" b="180000"/>
                </a:path>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8" name="文本框 7"/>
            <p:cNvSpPr txBox="1"/>
            <p:nvPr/>
          </p:nvSpPr>
          <p:spPr>
            <a:xfrm>
              <a:off x="1868646" y="3386841"/>
              <a:ext cx="8990283" cy="2051844"/>
            </a:xfrm>
            <a:prstGeom prst="rect">
              <a:avLst/>
            </a:prstGeom>
            <a:noFill/>
          </p:spPr>
          <p:txBody>
            <a:bodyPr wrap="square" rtlCol="0">
              <a:spAutoFit/>
            </a:bodyPr>
            <a:lstStyle/>
            <a:p>
              <a:pPr>
                <a:lnSpc>
                  <a:spcPct val="250000"/>
                </a:lnSpc>
              </a:pPr>
              <a:r>
                <a:rPr lang="zh-CN" altLang="en-US" dirty="0">
                  <a:latin typeface="思源宋体" panose="02020400000000000000" pitchFamily="18" charset="-122"/>
                  <a:ea typeface="思源宋体" panose="02020400000000000000" pitchFamily="18" charset="-122"/>
                </a:rPr>
                <a:t>我国已转向高质量发展阶段，制度优势显著，治理效能提升，经济长期向好，物质基础雄厚，人力资源丰富，市场空间广阔，发展韧性强劲，社会大局稳定，继续发展具有多方面优势和条件</a:t>
              </a:r>
            </a:p>
          </p:txBody>
        </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checkerboard(across)">
                                      <p:cBhvr>
                                        <p:cTn id="11" dur="1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779937"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我国发展环境面临的深刻复杂变化</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768113" y="1161959"/>
            <a:ext cx="465577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国内发展环境</a:t>
              </a:r>
            </a:p>
          </p:txBody>
        </p:sp>
      </p:grpSp>
      <p:grpSp>
        <p:nvGrpSpPr>
          <p:cNvPr id="17" name="组合 16"/>
          <p:cNvGrpSpPr/>
          <p:nvPr/>
        </p:nvGrpSpPr>
        <p:grpSpPr>
          <a:xfrm>
            <a:off x="1037792" y="2274441"/>
            <a:ext cx="10116417" cy="3181398"/>
            <a:chOff x="1305579" y="2492151"/>
            <a:chExt cx="10116417" cy="3181398"/>
          </a:xfrm>
        </p:grpSpPr>
        <p:sp>
          <p:nvSpPr>
            <p:cNvPr id="45" name="Rectangle 70"/>
            <p:cNvSpPr/>
            <p:nvPr/>
          </p:nvSpPr>
          <p:spPr>
            <a:xfrm>
              <a:off x="1305579" y="2748270"/>
              <a:ext cx="9805506" cy="292527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46" name="TextBox 79"/>
            <p:cNvSpPr txBox="1"/>
            <p:nvPr/>
          </p:nvSpPr>
          <p:spPr>
            <a:xfrm>
              <a:off x="1313953" y="2763365"/>
              <a:ext cx="9788758" cy="461641"/>
            </a:xfrm>
            <a:prstGeom prst="rect">
              <a:avLst/>
            </a:prstGeom>
            <a:solidFill>
              <a:srgbClr val="C00000"/>
            </a:solidFill>
            <a:ln>
              <a:noFill/>
            </a:ln>
          </p:spPr>
          <p:txBody>
            <a:bodyPr wrap="square" lIns="91416" tIns="45708" rIns="91416" bIns="45708"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noProof="0" dirty="0">
                  <a:solidFill>
                    <a:srgbClr val="FFFF00"/>
                  </a:solidFill>
                  <a:latin typeface="思源宋体 Heavy" panose="02020900000000000000" pitchFamily="18" charset="-122"/>
                  <a:ea typeface="思源宋体 Heavy" panose="02020900000000000000" pitchFamily="18" charset="-122"/>
                </a:rPr>
                <a:t>挑  战</a:t>
              </a:r>
              <a:endParaRPr kumimoji="0" lang="id-ID" sz="2400" b="1" i="0" u="none" strike="noStrike" kern="1200" cap="none" spc="0" normalizeH="0" baseline="0" noProof="0" dirty="0">
                <a:ln>
                  <a:noFill/>
                </a:ln>
                <a:solidFill>
                  <a:srgbClr val="FFFF00"/>
                </a:solidFill>
                <a:effectLst/>
                <a:uLnTx/>
                <a:uFillTx/>
                <a:latin typeface="思源宋体 Heavy" panose="02020900000000000000" pitchFamily="18" charset="-122"/>
                <a:ea typeface="思源宋体 Heavy" panose="02020900000000000000" pitchFamily="18" charset="-122"/>
              </a:endParaRPr>
            </a:p>
          </p:txBody>
        </p:sp>
        <p:grpSp>
          <p:nvGrpSpPr>
            <p:cNvPr id="7" name="组合 6"/>
            <p:cNvGrpSpPr/>
            <p:nvPr/>
          </p:nvGrpSpPr>
          <p:grpSpPr>
            <a:xfrm>
              <a:off x="10783425" y="2492151"/>
              <a:ext cx="638571" cy="638571"/>
              <a:chOff x="9024073" y="1934822"/>
              <a:chExt cx="638571" cy="638571"/>
            </a:xfrm>
          </p:grpSpPr>
          <p:sp>
            <p:nvSpPr>
              <p:cNvPr id="47" name="Oval 71"/>
              <p:cNvSpPr/>
              <p:nvPr/>
            </p:nvSpPr>
            <p:spPr>
              <a:xfrm>
                <a:off x="9024073" y="1934822"/>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endParaRPr kumimoji="0" lang="id-ID" sz="3065"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8" name="Freeform 29"/>
              <p:cNvSpPr/>
              <p:nvPr/>
            </p:nvSpPr>
            <p:spPr bwMode="auto">
              <a:xfrm>
                <a:off x="9158913" y="2041413"/>
                <a:ext cx="383472" cy="342669"/>
              </a:xfrm>
              <a:custGeom>
                <a:avLst/>
                <a:gdLst>
                  <a:gd name="T0" fmla="*/ 803 w 1880"/>
                  <a:gd name="T1" fmla="*/ 15 h 1680"/>
                  <a:gd name="T2" fmla="*/ 1253 w 1880"/>
                  <a:gd name="T3" fmla="*/ 1067 h 1680"/>
                  <a:gd name="T4" fmla="*/ 728 w 1880"/>
                  <a:gd name="T5" fmla="*/ 540 h 1680"/>
                  <a:gd name="T6" fmla="*/ 928 w 1880"/>
                  <a:gd name="T7" fmla="*/ 339 h 1680"/>
                  <a:gd name="T8" fmla="*/ 803 w 1880"/>
                  <a:gd name="T9" fmla="*/ 215 h 1680"/>
                  <a:gd name="T10" fmla="*/ 549 w 1880"/>
                  <a:gd name="T11" fmla="*/ 267 h 1680"/>
                  <a:gd name="T12" fmla="*/ 150 w 1880"/>
                  <a:gd name="T13" fmla="*/ 666 h 1680"/>
                  <a:gd name="T14" fmla="*/ 376 w 1880"/>
                  <a:gd name="T15" fmla="*/ 890 h 1680"/>
                  <a:gd name="T16" fmla="*/ 527 w 1880"/>
                  <a:gd name="T17" fmla="*/ 741 h 1680"/>
                  <a:gd name="T18" fmla="*/ 1052 w 1880"/>
                  <a:gd name="T19" fmla="*/ 1266 h 1680"/>
                  <a:gd name="T20" fmla="*/ 176 w 1880"/>
                  <a:gd name="T21" fmla="*/ 1090 h 1680"/>
                  <a:gd name="T22" fmla="*/ 49 w 1880"/>
                  <a:gd name="T23" fmla="*/ 1217 h 1680"/>
                  <a:gd name="T24" fmla="*/ 159 w 1880"/>
                  <a:gd name="T25" fmla="*/ 1357 h 1680"/>
                  <a:gd name="T26" fmla="*/ 144 w 1880"/>
                  <a:gd name="T27" fmla="*/ 1371 h 1680"/>
                  <a:gd name="T28" fmla="*/ 122 w 1880"/>
                  <a:gd name="T29" fmla="*/ 1367 h 1680"/>
                  <a:gd name="T30" fmla="*/ 0 w 1880"/>
                  <a:gd name="T31" fmla="*/ 1494 h 1680"/>
                  <a:gd name="T32" fmla="*/ 123 w 1880"/>
                  <a:gd name="T33" fmla="*/ 1616 h 1680"/>
                  <a:gd name="T34" fmla="*/ 249 w 1880"/>
                  <a:gd name="T35" fmla="*/ 1493 h 1680"/>
                  <a:gd name="T36" fmla="*/ 245 w 1880"/>
                  <a:gd name="T37" fmla="*/ 1470 h 1680"/>
                  <a:gd name="T38" fmla="*/ 265 w 1880"/>
                  <a:gd name="T39" fmla="*/ 1451 h 1680"/>
                  <a:gd name="T40" fmla="*/ 1255 w 1880"/>
                  <a:gd name="T41" fmla="*/ 1467 h 1680"/>
                  <a:gd name="T42" fmla="*/ 1402 w 1880"/>
                  <a:gd name="T43" fmla="*/ 1615 h 1680"/>
                  <a:gd name="T44" fmla="*/ 1603 w 1880"/>
                  <a:gd name="T45" fmla="*/ 1416 h 1680"/>
                  <a:gd name="T46" fmla="*/ 1455 w 1880"/>
                  <a:gd name="T47" fmla="*/ 1267 h 1680"/>
                  <a:gd name="T48" fmla="*/ 803 w 1880"/>
                  <a:gd name="T49" fmla="*/ 15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80" h="1680">
                    <a:moveTo>
                      <a:pt x="803" y="15"/>
                    </a:moveTo>
                    <a:cubicBezTo>
                      <a:pt x="1217" y="170"/>
                      <a:pt x="1468" y="665"/>
                      <a:pt x="1253" y="1067"/>
                    </a:cubicBezTo>
                    <a:cubicBezTo>
                      <a:pt x="728" y="540"/>
                      <a:pt x="728" y="540"/>
                      <a:pt x="728" y="540"/>
                    </a:cubicBezTo>
                    <a:cubicBezTo>
                      <a:pt x="928" y="339"/>
                      <a:pt x="928" y="339"/>
                      <a:pt x="928" y="339"/>
                    </a:cubicBezTo>
                    <a:cubicBezTo>
                      <a:pt x="803" y="215"/>
                      <a:pt x="803" y="215"/>
                      <a:pt x="803" y="215"/>
                    </a:cubicBezTo>
                    <a:cubicBezTo>
                      <a:pt x="733" y="282"/>
                      <a:pt x="623" y="297"/>
                      <a:pt x="549" y="267"/>
                    </a:cubicBezTo>
                    <a:cubicBezTo>
                      <a:pt x="150" y="666"/>
                      <a:pt x="150" y="666"/>
                      <a:pt x="150" y="666"/>
                    </a:cubicBezTo>
                    <a:cubicBezTo>
                      <a:pt x="376" y="890"/>
                      <a:pt x="376" y="890"/>
                      <a:pt x="376" y="890"/>
                    </a:cubicBezTo>
                    <a:cubicBezTo>
                      <a:pt x="527" y="741"/>
                      <a:pt x="527" y="741"/>
                      <a:pt x="527" y="741"/>
                    </a:cubicBezTo>
                    <a:cubicBezTo>
                      <a:pt x="1052" y="1266"/>
                      <a:pt x="1052" y="1266"/>
                      <a:pt x="1052" y="1266"/>
                    </a:cubicBezTo>
                    <a:cubicBezTo>
                      <a:pt x="795" y="1407"/>
                      <a:pt x="439" y="1363"/>
                      <a:pt x="176" y="1090"/>
                    </a:cubicBezTo>
                    <a:cubicBezTo>
                      <a:pt x="49" y="1217"/>
                      <a:pt x="49" y="1217"/>
                      <a:pt x="49" y="1217"/>
                    </a:cubicBezTo>
                    <a:cubicBezTo>
                      <a:pt x="87" y="1270"/>
                      <a:pt x="119" y="1317"/>
                      <a:pt x="159" y="1357"/>
                    </a:cubicBezTo>
                    <a:cubicBezTo>
                      <a:pt x="155" y="1362"/>
                      <a:pt x="144" y="1371"/>
                      <a:pt x="144" y="1371"/>
                    </a:cubicBezTo>
                    <a:cubicBezTo>
                      <a:pt x="137" y="1370"/>
                      <a:pt x="129" y="1367"/>
                      <a:pt x="122" y="1367"/>
                    </a:cubicBezTo>
                    <a:cubicBezTo>
                      <a:pt x="55" y="1367"/>
                      <a:pt x="0" y="1426"/>
                      <a:pt x="0" y="1494"/>
                    </a:cubicBezTo>
                    <a:cubicBezTo>
                      <a:pt x="0" y="1561"/>
                      <a:pt x="55" y="1616"/>
                      <a:pt x="123" y="1616"/>
                    </a:cubicBezTo>
                    <a:cubicBezTo>
                      <a:pt x="191" y="1616"/>
                      <a:pt x="249" y="1561"/>
                      <a:pt x="249" y="1493"/>
                    </a:cubicBezTo>
                    <a:cubicBezTo>
                      <a:pt x="249" y="1485"/>
                      <a:pt x="247" y="1478"/>
                      <a:pt x="245" y="1470"/>
                    </a:cubicBezTo>
                    <a:cubicBezTo>
                      <a:pt x="265" y="1451"/>
                      <a:pt x="265" y="1451"/>
                      <a:pt x="265" y="1451"/>
                    </a:cubicBezTo>
                    <a:cubicBezTo>
                      <a:pt x="567" y="1655"/>
                      <a:pt x="898" y="1680"/>
                      <a:pt x="1255" y="1467"/>
                    </a:cubicBezTo>
                    <a:cubicBezTo>
                      <a:pt x="1402" y="1615"/>
                      <a:pt x="1402" y="1615"/>
                      <a:pt x="1402" y="1615"/>
                    </a:cubicBezTo>
                    <a:cubicBezTo>
                      <a:pt x="1603" y="1416"/>
                      <a:pt x="1603" y="1416"/>
                      <a:pt x="1603" y="1416"/>
                    </a:cubicBezTo>
                    <a:cubicBezTo>
                      <a:pt x="1455" y="1267"/>
                      <a:pt x="1455" y="1267"/>
                      <a:pt x="1455" y="1267"/>
                    </a:cubicBezTo>
                    <a:cubicBezTo>
                      <a:pt x="1880" y="628"/>
                      <a:pt x="1313" y="0"/>
                      <a:pt x="803" y="15"/>
                    </a:cubicBezTo>
                    <a:close/>
                  </a:path>
                </a:pathLst>
              </a:custGeom>
              <a:gradFill>
                <a:gsLst>
                  <a:gs pos="0">
                    <a:srgbClr val="FF0000"/>
                  </a:gs>
                  <a:gs pos="100000">
                    <a:srgbClr val="CC3300"/>
                  </a:gs>
                </a:gsLst>
                <a:path path="circle">
                  <a:fillToRect l="50000" t="-80000" r="50000" b="180000"/>
                </a:path>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8" name="文本框 7"/>
            <p:cNvSpPr txBox="1"/>
            <p:nvPr/>
          </p:nvSpPr>
          <p:spPr>
            <a:xfrm>
              <a:off x="1868646" y="3386841"/>
              <a:ext cx="8990283" cy="2051844"/>
            </a:xfrm>
            <a:prstGeom prst="rect">
              <a:avLst/>
            </a:prstGeom>
            <a:noFill/>
          </p:spPr>
          <p:txBody>
            <a:bodyPr wrap="square" rtlCol="0">
              <a:spAutoFit/>
            </a:bodyPr>
            <a:lstStyle/>
            <a:p>
              <a:pPr>
                <a:lnSpc>
                  <a:spcPct val="250000"/>
                </a:lnSpc>
              </a:pPr>
              <a:r>
                <a:rPr lang="zh-CN" altLang="en-US" dirty="0">
                  <a:latin typeface="思源宋体" panose="02020400000000000000" pitchFamily="18" charset="-122"/>
                  <a:ea typeface="思源宋体" panose="02020400000000000000" pitchFamily="18" charset="-122"/>
                </a:rPr>
                <a:t>我国发展不平衡不充分问题仍然突出，重点领域关键环节改革任务仍然艰巨，创新能力不适应高质量发展要求，农业基础还不稳固，城乡区域发展和收入分配差距较大，生态环保任重道远，民生保障存在短板，社会治理还有弱项。</a:t>
              </a:r>
            </a:p>
          </p:txBody>
        </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779937"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我国发展环境面临的深刻复杂变化</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355971" y="1161959"/>
            <a:ext cx="5480059"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全党面临挑战和机遇所应做的</a:t>
              </a:r>
            </a:p>
          </p:txBody>
        </p:sp>
      </p:grpSp>
      <p:sp>
        <p:nvSpPr>
          <p:cNvPr id="2" name="矩形 1"/>
          <p:cNvSpPr/>
          <p:nvPr/>
        </p:nvSpPr>
        <p:spPr>
          <a:xfrm>
            <a:off x="1730211" y="2661143"/>
            <a:ext cx="8731577" cy="2536592"/>
          </a:xfrm>
          <a:prstGeom prst="rect">
            <a:avLst/>
          </a:prstGeom>
          <a:ln>
            <a:noFill/>
          </a:ln>
        </p:spPr>
        <p:txBody>
          <a:bodyPr wrap="square">
            <a:spAutoFit/>
          </a:bodyPr>
          <a:lstStyle/>
          <a:p>
            <a:pPr>
              <a:lnSpc>
                <a:spcPct val="150000"/>
              </a:lnSpc>
            </a:pPr>
            <a:r>
              <a:rPr lang="zh-CN" altLang="en-US" dirty="0">
                <a:latin typeface="思源宋体" panose="02020400000000000000" pitchFamily="18" charset="-122"/>
                <a:ea typeface="思源宋体" panose="02020400000000000000" pitchFamily="18" charset="-122"/>
              </a:rPr>
              <a:t>统筹中华民族伟大复兴战略全局和世界百年未有之大变局，深刻认识我国社会主要矛盾变化带来的新特征新要求，深刻认识错综复杂的国际环境带来的新矛盾新挑战，增强机遇意识和风险意识，立足社会主义初级阶段基本国情，保持战略定力，办好自己的事，认识和把握发展规律，发扬斗争精神，树立底线思维，准确识变、科学应变、主动求变，善于在危机中育先机、于变局中开新局，抓住机遇，应对挑战，趋利避害，奋勇前进。</a:t>
            </a:r>
          </a:p>
        </p:txBody>
      </p:sp>
      <p:cxnSp>
        <p:nvCxnSpPr>
          <p:cNvPr id="25" name="直接连接符 24"/>
          <p:cNvCxnSpPr/>
          <p:nvPr/>
        </p:nvCxnSpPr>
        <p:spPr>
          <a:xfrm>
            <a:off x="1496914" y="2329881"/>
            <a:ext cx="0" cy="77550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a:off x="1495096" y="2254010"/>
            <a:ext cx="3230479" cy="173986"/>
            <a:chOff x="2977032" y="4682325"/>
            <a:chExt cx="3230479" cy="173986"/>
          </a:xfrm>
        </p:grpSpPr>
        <p:cxnSp>
          <p:nvCxnSpPr>
            <p:cNvPr id="27" name="直接连接符 26"/>
            <p:cNvCxnSpPr/>
            <p:nvPr/>
          </p:nvCxnSpPr>
          <p:spPr>
            <a:xfrm>
              <a:off x="2977032" y="4758196"/>
              <a:ext cx="3098648"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圆: 空心 167"/>
            <p:cNvSpPr/>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cxnSp>
        <p:nvCxnSpPr>
          <p:cNvPr id="29" name="直接连接符 28"/>
          <p:cNvCxnSpPr/>
          <p:nvPr/>
        </p:nvCxnSpPr>
        <p:spPr>
          <a:xfrm>
            <a:off x="5543097" y="5660348"/>
            <a:ext cx="520461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0747714" y="4772976"/>
            <a:ext cx="0" cy="88737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22" presetClass="entr" presetSubtype="8"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left)">
                                      <p:cBhvr>
                                        <p:cTn id="14" dur="500"/>
                                        <p:tgtEl>
                                          <p:spTgt spid="29"/>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par>
                                <p:cTn id="19" presetID="22" presetClass="entr" presetSubtype="4"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down)">
                                      <p:cBhvr>
                                        <p:cTn id="21" dur="500"/>
                                        <p:tgtEl>
                                          <p:spTgt spid="30"/>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sp>
        <p:nvSpPr>
          <p:cNvPr id="2" name="文本框 1"/>
          <p:cNvSpPr txBox="1"/>
          <p:nvPr/>
        </p:nvSpPr>
        <p:spPr>
          <a:xfrm>
            <a:off x="4041848" y="1440886"/>
            <a:ext cx="4800600" cy="1446550"/>
          </a:xfrm>
          <a:prstGeom prst="rect">
            <a:avLst/>
          </a:prstGeom>
          <a:noFill/>
        </p:spPr>
        <p:txBody>
          <a:bodyPr wrap="square" rtlCol="0">
            <a:spAutoFit/>
          </a:bodyPr>
          <a:lstStyle/>
          <a:p>
            <a:pPr algn="dist"/>
            <a:r>
              <a:rPr lang="zh-CN" altLang="en-US" sz="8800" b="1" dirty="0">
                <a:solidFill>
                  <a:srgbClr val="C00000"/>
                </a:solidFill>
                <a:latin typeface="Aa侠笔笑书" panose="02010600010101010101" pitchFamily="2" charset="-122"/>
                <a:ea typeface="Aa侠笔笑书" panose="02010600010101010101" pitchFamily="2" charset="-122"/>
              </a:rPr>
              <a:t>第四章</a:t>
            </a:r>
          </a:p>
        </p:txBody>
      </p:sp>
      <p:sp>
        <p:nvSpPr>
          <p:cNvPr id="3" name="文本框 2"/>
          <p:cNvSpPr txBox="1"/>
          <p:nvPr/>
        </p:nvSpPr>
        <p:spPr>
          <a:xfrm>
            <a:off x="1927298" y="3044018"/>
            <a:ext cx="9029700" cy="1938992"/>
          </a:xfrm>
          <a:prstGeom prst="rect">
            <a:avLst/>
          </a:prstGeom>
          <a:noFill/>
        </p:spPr>
        <p:txBody>
          <a:bodyPr wrap="square" rtlCol="0">
            <a:spAutoFit/>
          </a:bodyPr>
          <a:lstStyle/>
          <a:p>
            <a:pPr algn="ctr"/>
            <a:r>
              <a:rPr lang="zh-CN" altLang="en-US" sz="6000" b="1" dirty="0">
                <a:solidFill>
                  <a:srgbClr val="C00000"/>
                </a:solidFill>
                <a:latin typeface="Aa侠笔笑书" panose="02010600010101010101" pitchFamily="2" charset="-122"/>
                <a:ea typeface="Aa侠笔笑书" panose="02010600010101010101" pitchFamily="2" charset="-122"/>
              </a:rPr>
              <a:t>到</a:t>
            </a:r>
            <a:r>
              <a:rPr lang="en-US" altLang="zh-CN" sz="6000" b="1" dirty="0">
                <a:solidFill>
                  <a:srgbClr val="C00000"/>
                </a:solidFill>
                <a:latin typeface="Aa侠笔笑书" panose="02010600010101010101" pitchFamily="2" charset="-122"/>
                <a:ea typeface="Aa侠笔笑书" panose="02010600010101010101" pitchFamily="2" charset="-122"/>
              </a:rPr>
              <a:t>2035</a:t>
            </a:r>
            <a:r>
              <a:rPr lang="zh-CN" altLang="en-US" sz="6000" b="1" dirty="0">
                <a:solidFill>
                  <a:srgbClr val="C00000"/>
                </a:solidFill>
                <a:latin typeface="Aa侠笔笑书" panose="02010600010101010101" pitchFamily="2" charset="-122"/>
                <a:ea typeface="Aa侠笔笑书" panose="02010600010101010101" pitchFamily="2" charset="-122"/>
              </a:rPr>
              <a:t>年基本实现社会主义现代化远景目标</a:t>
            </a:r>
            <a:endParaRPr lang="en-US" altLang="zh-CN" sz="6000" b="1" dirty="0">
              <a:solidFill>
                <a:srgbClr val="C00000"/>
              </a:solidFill>
              <a:latin typeface="Aa侠笔笑书" panose="02010600010101010101" pitchFamily="2" charset="-122"/>
              <a:ea typeface="Aa侠笔笑书" panose="0201060001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到</a:t>
            </a:r>
            <a:r>
              <a:rPr lang="en-US" altLang="zh-CN" sz="3200" b="1" dirty="0">
                <a:solidFill>
                  <a:srgbClr val="C00000"/>
                </a:solidFill>
                <a:latin typeface="Aa侠笔笑书" panose="02010600010101010101" pitchFamily="2" charset="-122"/>
                <a:ea typeface="Aa侠笔笑书" panose="02010600010101010101" pitchFamily="2" charset="-122"/>
              </a:rPr>
              <a:t>2035</a:t>
            </a:r>
            <a:r>
              <a:rPr lang="zh-CN" altLang="en-US" sz="3200" b="1" dirty="0">
                <a:solidFill>
                  <a:srgbClr val="C00000"/>
                </a:solidFill>
                <a:latin typeface="Aa侠笔笑书" panose="02010600010101010101" pitchFamily="2" charset="-122"/>
                <a:ea typeface="Aa侠笔笑书" panose="02010600010101010101" pitchFamily="2" charset="-122"/>
              </a:rPr>
              <a:t>年基本实现社会主义现代化远景目标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092026" y="1161959"/>
            <a:ext cx="6007948"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九大远景目标</a:t>
              </a:r>
            </a:p>
          </p:txBody>
        </p:sp>
      </p:grpSp>
      <p:grpSp>
        <p:nvGrpSpPr>
          <p:cNvPr id="24" name="Group 1"/>
          <p:cNvGrpSpPr/>
          <p:nvPr/>
        </p:nvGrpSpPr>
        <p:grpSpPr>
          <a:xfrm rot="16200000">
            <a:off x="7355509" y="-599409"/>
            <a:ext cx="54868" cy="9453556"/>
            <a:chOff x="6077893" y="771031"/>
            <a:chExt cx="36215" cy="11107385"/>
          </a:xfrm>
          <a:solidFill>
            <a:schemeClr val="accent2">
              <a:lumMod val="75000"/>
            </a:schemeClr>
          </a:solidFill>
        </p:grpSpPr>
        <p:cxnSp>
          <p:nvCxnSpPr>
            <p:cNvPr id="31" name="Straight Connector 14"/>
            <p:cNvCxnSpPr/>
            <p:nvPr/>
          </p:nvCxnSpPr>
          <p:spPr>
            <a:xfrm rot="5400000">
              <a:off x="560415" y="6324724"/>
              <a:ext cx="11107385" cy="0"/>
            </a:xfrm>
            <a:prstGeom prst="line">
              <a:avLst/>
            </a:prstGeom>
            <a:grpFill/>
            <a:ln w="190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24"/>
            <p:cNvCxnSpPr/>
            <p:nvPr/>
          </p:nvCxnSpPr>
          <p:spPr>
            <a:xfrm rot="5400000">
              <a:off x="524200" y="6324724"/>
              <a:ext cx="11107385" cy="0"/>
            </a:xfrm>
            <a:prstGeom prst="line">
              <a:avLst/>
            </a:prstGeom>
            <a:grpFill/>
            <a:ln w="190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grpSp>
      <p:sp>
        <p:nvSpPr>
          <p:cNvPr id="33" name="Oval 16"/>
          <p:cNvSpPr/>
          <p:nvPr/>
        </p:nvSpPr>
        <p:spPr>
          <a:xfrm rot="16200000">
            <a:off x="7252035" y="3995992"/>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4" name="Oval 40"/>
          <p:cNvSpPr/>
          <p:nvPr/>
        </p:nvSpPr>
        <p:spPr>
          <a:xfrm rot="16200000">
            <a:off x="4978999" y="3978744"/>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5" name="Oval 41"/>
          <p:cNvSpPr/>
          <p:nvPr/>
        </p:nvSpPr>
        <p:spPr>
          <a:xfrm rot="16200000">
            <a:off x="9916907" y="3999007"/>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33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Isosceles Triangle 45"/>
          <p:cNvSpPr/>
          <p:nvPr/>
        </p:nvSpPr>
        <p:spPr>
          <a:xfrm>
            <a:off x="5048406" y="3718776"/>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7" name="Isosceles Triangle 48"/>
          <p:cNvSpPr/>
          <p:nvPr/>
        </p:nvSpPr>
        <p:spPr>
          <a:xfrm rot="10800000" flipH="1">
            <a:off x="7309687" y="4301635"/>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8" name="Isosceles Triangle 69"/>
          <p:cNvSpPr/>
          <p:nvPr/>
        </p:nvSpPr>
        <p:spPr>
          <a:xfrm>
            <a:off x="9973948" y="3743325"/>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33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Rectangle 70"/>
          <p:cNvSpPr/>
          <p:nvPr/>
        </p:nvSpPr>
        <p:spPr>
          <a:xfrm>
            <a:off x="3406666" y="2100457"/>
            <a:ext cx="3323832" cy="141771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0" name="TextBox 61"/>
          <p:cNvSpPr txBox="1"/>
          <p:nvPr/>
        </p:nvSpPr>
        <p:spPr>
          <a:xfrm>
            <a:off x="3406667" y="2559339"/>
            <a:ext cx="3323830" cy="954083"/>
          </a:xfrm>
          <a:prstGeom prst="rect">
            <a:avLst/>
          </a:prstGeom>
          <a:noFill/>
        </p:spPr>
        <p:txBody>
          <a:bodyPr wrap="square" lIns="91416" tIns="45708" rIns="91416" bIns="45708" rtlCol="0">
            <a:spAutoFit/>
          </a:bodyPr>
          <a:lstStyle/>
          <a:p>
            <a:pPr>
              <a:defRPr/>
            </a:pPr>
            <a:r>
              <a:rPr lang="zh-CN" altLang="en-US" sz="1400" dirty="0">
                <a:latin typeface="思源宋体" panose="02020400000000000000" pitchFamily="18" charset="-122"/>
                <a:ea typeface="思源宋体" panose="02020400000000000000" pitchFamily="18" charset="-122"/>
              </a:rPr>
              <a:t>我国经济实力、科技实力、综合国力将大幅跃升，经济总量和城乡居民人均收入将再迈上新的大台阶，关键核心技术实现重大突破，进入创新型国家前列；</a:t>
            </a:r>
            <a:endParaRPr lang="en-US" altLang="zh-CN" sz="1400" dirty="0">
              <a:latin typeface="思源宋体" panose="02020400000000000000" pitchFamily="18" charset="-122"/>
              <a:ea typeface="思源宋体" panose="02020400000000000000" pitchFamily="18" charset="-122"/>
            </a:endParaRPr>
          </a:p>
        </p:txBody>
      </p:sp>
      <p:sp>
        <p:nvSpPr>
          <p:cNvPr id="41" name="TextBox 62"/>
          <p:cNvSpPr txBox="1"/>
          <p:nvPr/>
        </p:nvSpPr>
        <p:spPr>
          <a:xfrm>
            <a:off x="3406667" y="2118448"/>
            <a:ext cx="3323831"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进入创新型国家前列</a:t>
            </a:r>
          </a:p>
        </p:txBody>
      </p:sp>
      <p:sp>
        <p:nvSpPr>
          <p:cNvPr id="42" name="Oval 71"/>
          <p:cNvSpPr/>
          <p:nvPr/>
        </p:nvSpPr>
        <p:spPr>
          <a:xfrm>
            <a:off x="6402774" y="1756687"/>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1</a:t>
            </a:r>
            <a:endParaRPr kumimoji="0" lang="id-ID"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p:txBody>
      </p:sp>
      <p:sp>
        <p:nvSpPr>
          <p:cNvPr id="43" name="TextBox 72"/>
          <p:cNvSpPr txBox="1"/>
          <p:nvPr/>
        </p:nvSpPr>
        <p:spPr>
          <a:xfrm rot="16200000">
            <a:off x="9956117" y="2766705"/>
            <a:ext cx="627046" cy="317883"/>
          </a:xfrm>
          <a:prstGeom prst="rect">
            <a:avLst/>
          </a:prstGeom>
          <a:noFill/>
        </p:spPr>
        <p:txBody>
          <a:bodyPr wrap="none" lIns="91416" tIns="45708" rIns="91416" bIns="45708"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465"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2014</a:t>
            </a:r>
          </a:p>
        </p:txBody>
      </p:sp>
      <p:sp>
        <p:nvSpPr>
          <p:cNvPr id="44" name="Rectangle 70"/>
          <p:cNvSpPr/>
          <p:nvPr/>
        </p:nvSpPr>
        <p:spPr>
          <a:xfrm>
            <a:off x="8331654" y="2110439"/>
            <a:ext cx="3284589" cy="1402983"/>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5" name="TextBox 74"/>
          <p:cNvSpPr txBox="1"/>
          <p:nvPr/>
        </p:nvSpPr>
        <p:spPr>
          <a:xfrm>
            <a:off x="8331655" y="2566963"/>
            <a:ext cx="3284587" cy="954083"/>
          </a:xfrm>
          <a:prstGeom prst="rect">
            <a:avLst/>
          </a:prstGeom>
          <a:noFill/>
        </p:spPr>
        <p:txBody>
          <a:bodyPr wrap="square" lIns="91416" tIns="45708" rIns="91416" bIns="45708" rtlCol="0">
            <a:spAutoFit/>
          </a:bodyPr>
          <a:lstStyle/>
          <a:p>
            <a:pPr>
              <a:defRPr/>
            </a:pPr>
            <a:r>
              <a:rPr lang="zh-CN" altLang="en-US" sz="1400" dirty="0">
                <a:latin typeface="思源宋体" panose="02020400000000000000" pitchFamily="18" charset="-122"/>
                <a:ea typeface="思源宋体" panose="02020400000000000000" pitchFamily="18" charset="-122"/>
              </a:rPr>
              <a:t>基本实现国家治理体系和治理能力现代化，人民平等参与、平等发展权利得到充分保障，基本建成法治国家、法治政府、法治社会；</a:t>
            </a:r>
            <a:endParaRPr lang="en-US" altLang="zh-CN" sz="1400" dirty="0">
              <a:latin typeface="思源宋体" panose="02020400000000000000" pitchFamily="18" charset="-122"/>
              <a:ea typeface="思源宋体" panose="02020400000000000000" pitchFamily="18" charset="-122"/>
            </a:endParaRPr>
          </a:p>
        </p:txBody>
      </p:sp>
      <p:sp>
        <p:nvSpPr>
          <p:cNvPr id="46" name="TextBox 75"/>
          <p:cNvSpPr txBox="1"/>
          <p:nvPr/>
        </p:nvSpPr>
        <p:spPr>
          <a:xfrm>
            <a:off x="8331654" y="2128432"/>
            <a:ext cx="3284588"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基本实现国家治理体系</a:t>
            </a:r>
          </a:p>
        </p:txBody>
      </p:sp>
      <p:sp>
        <p:nvSpPr>
          <p:cNvPr id="47" name="Oval 71"/>
          <p:cNvSpPr/>
          <p:nvPr/>
        </p:nvSpPr>
        <p:spPr>
          <a:xfrm>
            <a:off x="11296957" y="1741649"/>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3</a:t>
            </a:r>
            <a:endParaRPr kumimoji="0" lang="id-ID"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p:txBody>
      </p:sp>
      <p:sp>
        <p:nvSpPr>
          <p:cNvPr id="48" name="Rectangle 70"/>
          <p:cNvSpPr/>
          <p:nvPr/>
        </p:nvSpPr>
        <p:spPr>
          <a:xfrm>
            <a:off x="5883291" y="4594622"/>
            <a:ext cx="3060166" cy="141771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49" name="TextBox 78"/>
          <p:cNvSpPr txBox="1"/>
          <p:nvPr/>
        </p:nvSpPr>
        <p:spPr>
          <a:xfrm>
            <a:off x="5883291" y="5134032"/>
            <a:ext cx="3060166" cy="830972"/>
          </a:xfrm>
          <a:prstGeom prst="rect">
            <a:avLst/>
          </a:prstGeom>
          <a:noFill/>
        </p:spPr>
        <p:txBody>
          <a:bodyPr wrap="square" lIns="91416" tIns="45708" rIns="91416" bIns="45708" rtlCol="0">
            <a:spAutoFit/>
          </a:bodyPr>
          <a:lstStyle/>
          <a:p>
            <a:r>
              <a:rPr lang="zh-CN" altLang="en-US" sz="1600" dirty="0">
                <a:latin typeface="思源宋体" panose="02020400000000000000" pitchFamily="18" charset="-122"/>
                <a:ea typeface="思源宋体" panose="02020400000000000000" pitchFamily="18" charset="-122"/>
              </a:rPr>
              <a:t>基本实现新型工业化、信息化、城镇化、农业现代化，建成现代化经济体系；</a:t>
            </a:r>
            <a:endParaRPr lang="en-US" altLang="zh-CN" sz="1600" dirty="0">
              <a:latin typeface="思源宋体" panose="02020400000000000000" pitchFamily="18" charset="-122"/>
              <a:ea typeface="思源宋体" panose="02020400000000000000" pitchFamily="18" charset="-122"/>
            </a:endParaRPr>
          </a:p>
        </p:txBody>
      </p:sp>
      <p:sp>
        <p:nvSpPr>
          <p:cNvPr id="50" name="TextBox 79"/>
          <p:cNvSpPr txBox="1"/>
          <p:nvPr/>
        </p:nvSpPr>
        <p:spPr>
          <a:xfrm>
            <a:off x="5883291" y="4612613"/>
            <a:ext cx="3060166"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panose="02020400000000000000" pitchFamily="18" charset="-122"/>
                <a:ea typeface="思源宋体" panose="02020400000000000000" pitchFamily="18" charset="-122"/>
              </a:rPr>
              <a:t>建成现代化经济体系</a:t>
            </a:r>
          </a:p>
        </p:txBody>
      </p:sp>
      <p:sp>
        <p:nvSpPr>
          <p:cNvPr id="51" name="Oval 71"/>
          <p:cNvSpPr/>
          <p:nvPr/>
        </p:nvSpPr>
        <p:spPr>
          <a:xfrm>
            <a:off x="8546815" y="4253624"/>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065"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rPr>
              <a:t>2</a:t>
            </a:r>
            <a:endParaRPr kumimoji="0" lang="id-ID" sz="3065"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sp>
        <p:nvSpPr>
          <p:cNvPr id="52" name="椭圆 46"/>
          <p:cNvSpPr/>
          <p:nvPr/>
        </p:nvSpPr>
        <p:spPr bwMode="auto">
          <a:xfrm>
            <a:off x="397271" y="2646629"/>
            <a:ext cx="2807040" cy="2807040"/>
          </a:xfrm>
          <a:prstGeom prst="ellipse">
            <a:avLst/>
          </a:prstGeom>
          <a:solidFill>
            <a:srgbClr val="C00000"/>
          </a:solidFill>
          <a:ln w="25400" cap="flat" cmpd="sng" algn="ctr">
            <a:noFill/>
            <a:prstDash val="solid"/>
          </a:ln>
          <a:effectLst>
            <a:outerShdw blurRad="50800" dist="38100" dir="2700000" algn="tl"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3" name="椭圆 47"/>
          <p:cNvSpPr/>
          <p:nvPr/>
        </p:nvSpPr>
        <p:spPr bwMode="auto">
          <a:xfrm>
            <a:off x="523948" y="2760349"/>
            <a:ext cx="2545050" cy="2546489"/>
          </a:xfrm>
          <a:prstGeom prst="ellipse">
            <a:avLst/>
          </a:prstGeom>
          <a:solidFill>
            <a:srgbClr val="C00000"/>
          </a:solidFill>
          <a:ln w="25400" cap="flat" cmpd="sng" algn="ctr">
            <a:noFill/>
            <a:prstDash val="solid"/>
          </a:ln>
          <a:effectLst>
            <a:outerShdw blurRad="177800" dist="38100" dir="5400000" algn="t" rotWithShape="0">
              <a:prstClr val="black">
                <a:alpha val="76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4" name="椭圆 48"/>
          <p:cNvSpPr/>
          <p:nvPr/>
        </p:nvSpPr>
        <p:spPr bwMode="auto">
          <a:xfrm>
            <a:off x="764346" y="3015142"/>
            <a:ext cx="2072891" cy="2074330"/>
          </a:xfrm>
          <a:prstGeom prst="ellipse">
            <a:avLst/>
          </a:prstGeom>
          <a:gradFill flip="none" rotWithShape="1">
            <a:gsLst>
              <a:gs pos="39000">
                <a:sysClr val="window" lastClr="FFFFFF"/>
              </a:gs>
              <a:gs pos="100000">
                <a:sysClr val="windowText" lastClr="000000">
                  <a:lumMod val="75000"/>
                  <a:lumOff val="25000"/>
                </a:sysClr>
              </a:gs>
            </a:gsLst>
            <a:lin ang="16200000" scaled="1"/>
            <a:tileRect/>
          </a:gra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5" name="椭圆 49"/>
          <p:cNvSpPr/>
          <p:nvPr/>
        </p:nvSpPr>
        <p:spPr bwMode="auto">
          <a:xfrm>
            <a:off x="826245" y="3059767"/>
            <a:ext cx="1957729" cy="1957729"/>
          </a:xfrm>
          <a:prstGeom prst="ellipse">
            <a:avLst/>
          </a:prstGeom>
          <a:solidFill>
            <a:schemeClr val="bg1">
              <a:lumMod val="95000"/>
            </a:schemeClr>
          </a:solidFill>
          <a:ln w="25400" cap="flat" cmpd="sng" algn="ctr">
            <a:noFill/>
            <a:prstDash val="solid"/>
          </a:ln>
          <a:effectLst>
            <a:outerShdw blurRad="50800" dist="38100" dir="5400000" algn="t" rotWithShape="0">
              <a:prstClr val="black">
                <a:alpha val="67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6" name="TextBox 41"/>
          <p:cNvSpPr txBox="1"/>
          <p:nvPr/>
        </p:nvSpPr>
        <p:spPr>
          <a:xfrm>
            <a:off x="929723" y="4122093"/>
            <a:ext cx="180049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9</a:t>
            </a:r>
            <a:r>
              <a:rPr kumimoji="0" lang="zh-CN" altLang="en-US"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个</a:t>
            </a:r>
            <a:endParaRPr kumimoji="0" lang="en-US" altLang="zh-CN"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 “远景目标”</a:t>
            </a:r>
          </a:p>
        </p:txBody>
      </p:sp>
      <p:pic>
        <p:nvPicPr>
          <p:cNvPr id="57" name="Picture 11" descr="F:\桌面\党政机关\素材\党徽\Nipic_20180988_20150909113802527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29097" y="3185020"/>
            <a:ext cx="1175935" cy="962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par>
                                <p:cTn id="14" presetID="53" presetClass="entr" presetSubtype="16" fill="hold" grpId="0" nodeType="withEffect">
                                  <p:stCondLst>
                                    <p:cond delay="250"/>
                                  </p:stCondLst>
                                  <p:childTnLst>
                                    <p:set>
                                      <p:cBhvr>
                                        <p:cTn id="15" dur="1" fill="hold">
                                          <p:stCondLst>
                                            <p:cond delay="0"/>
                                          </p:stCondLst>
                                        </p:cTn>
                                        <p:tgtEl>
                                          <p:spTgt spid="53"/>
                                        </p:tgtEl>
                                        <p:attrNameLst>
                                          <p:attrName>style.visibility</p:attrName>
                                        </p:attrNameLst>
                                      </p:cBhvr>
                                      <p:to>
                                        <p:strVal val="visible"/>
                                      </p:to>
                                    </p:set>
                                    <p:anim calcmode="lin" valueType="num">
                                      <p:cBhvr>
                                        <p:cTn id="16" dur="500" fill="hold"/>
                                        <p:tgtEl>
                                          <p:spTgt spid="53"/>
                                        </p:tgtEl>
                                        <p:attrNameLst>
                                          <p:attrName>ppt_w</p:attrName>
                                        </p:attrNameLst>
                                      </p:cBhvr>
                                      <p:tavLst>
                                        <p:tav tm="0">
                                          <p:val>
                                            <p:fltVal val="0"/>
                                          </p:val>
                                        </p:tav>
                                        <p:tav tm="100000">
                                          <p:val>
                                            <p:strVal val="#ppt_w"/>
                                          </p:val>
                                        </p:tav>
                                      </p:tavLst>
                                    </p:anim>
                                    <p:anim calcmode="lin" valueType="num">
                                      <p:cBhvr>
                                        <p:cTn id="17" dur="500" fill="hold"/>
                                        <p:tgtEl>
                                          <p:spTgt spid="53"/>
                                        </p:tgtEl>
                                        <p:attrNameLst>
                                          <p:attrName>ppt_h</p:attrName>
                                        </p:attrNameLst>
                                      </p:cBhvr>
                                      <p:tavLst>
                                        <p:tav tm="0">
                                          <p:val>
                                            <p:fltVal val="0"/>
                                          </p:val>
                                        </p:tav>
                                        <p:tav tm="100000">
                                          <p:val>
                                            <p:strVal val="#ppt_h"/>
                                          </p:val>
                                        </p:tav>
                                      </p:tavLst>
                                    </p:anim>
                                    <p:animEffect transition="in" filter="fade">
                                      <p:cBhvr>
                                        <p:cTn id="18" dur="500"/>
                                        <p:tgtEl>
                                          <p:spTgt spid="53"/>
                                        </p:tgtEl>
                                      </p:cBhvr>
                                    </p:animEffect>
                                  </p:childTnLst>
                                </p:cTn>
                              </p:par>
                              <p:par>
                                <p:cTn id="19" presetID="53" presetClass="entr" presetSubtype="16" fill="hold" grpId="0" nodeType="withEffect">
                                  <p:stCondLst>
                                    <p:cond delay="500"/>
                                  </p:stCondLst>
                                  <p:childTnLst>
                                    <p:set>
                                      <p:cBhvr>
                                        <p:cTn id="20" dur="1" fill="hold">
                                          <p:stCondLst>
                                            <p:cond delay="0"/>
                                          </p:stCondLst>
                                        </p:cTn>
                                        <p:tgtEl>
                                          <p:spTgt spid="54"/>
                                        </p:tgtEl>
                                        <p:attrNameLst>
                                          <p:attrName>style.visibility</p:attrName>
                                        </p:attrNameLst>
                                      </p:cBhvr>
                                      <p:to>
                                        <p:strVal val="visible"/>
                                      </p:to>
                                    </p:set>
                                    <p:anim calcmode="lin" valueType="num">
                                      <p:cBhvr>
                                        <p:cTn id="21" dur="500" fill="hold"/>
                                        <p:tgtEl>
                                          <p:spTgt spid="54"/>
                                        </p:tgtEl>
                                        <p:attrNameLst>
                                          <p:attrName>ppt_w</p:attrName>
                                        </p:attrNameLst>
                                      </p:cBhvr>
                                      <p:tavLst>
                                        <p:tav tm="0">
                                          <p:val>
                                            <p:fltVal val="0"/>
                                          </p:val>
                                        </p:tav>
                                        <p:tav tm="100000">
                                          <p:val>
                                            <p:strVal val="#ppt_w"/>
                                          </p:val>
                                        </p:tav>
                                      </p:tavLst>
                                    </p:anim>
                                    <p:anim calcmode="lin" valueType="num">
                                      <p:cBhvr>
                                        <p:cTn id="22" dur="500" fill="hold"/>
                                        <p:tgtEl>
                                          <p:spTgt spid="54"/>
                                        </p:tgtEl>
                                        <p:attrNameLst>
                                          <p:attrName>ppt_h</p:attrName>
                                        </p:attrNameLst>
                                      </p:cBhvr>
                                      <p:tavLst>
                                        <p:tav tm="0">
                                          <p:val>
                                            <p:fltVal val="0"/>
                                          </p:val>
                                        </p:tav>
                                        <p:tav tm="100000">
                                          <p:val>
                                            <p:strVal val="#ppt_h"/>
                                          </p:val>
                                        </p:tav>
                                      </p:tavLst>
                                    </p:anim>
                                    <p:animEffect transition="in" filter="fade">
                                      <p:cBhvr>
                                        <p:cTn id="23" dur="500"/>
                                        <p:tgtEl>
                                          <p:spTgt spid="54"/>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55"/>
                                        </p:tgtEl>
                                        <p:attrNameLst>
                                          <p:attrName>style.visibility</p:attrName>
                                        </p:attrNameLst>
                                      </p:cBhvr>
                                      <p:to>
                                        <p:strVal val="visible"/>
                                      </p:to>
                                    </p:set>
                                    <p:anim calcmode="lin" valueType="num">
                                      <p:cBhvr>
                                        <p:cTn id="26" dur="500" fill="hold"/>
                                        <p:tgtEl>
                                          <p:spTgt spid="55"/>
                                        </p:tgtEl>
                                        <p:attrNameLst>
                                          <p:attrName>ppt_w</p:attrName>
                                        </p:attrNameLst>
                                      </p:cBhvr>
                                      <p:tavLst>
                                        <p:tav tm="0">
                                          <p:val>
                                            <p:fltVal val="0"/>
                                          </p:val>
                                        </p:tav>
                                        <p:tav tm="100000">
                                          <p:val>
                                            <p:strVal val="#ppt_w"/>
                                          </p:val>
                                        </p:tav>
                                      </p:tavLst>
                                    </p:anim>
                                    <p:anim calcmode="lin" valueType="num">
                                      <p:cBhvr>
                                        <p:cTn id="27" dur="500" fill="hold"/>
                                        <p:tgtEl>
                                          <p:spTgt spid="55"/>
                                        </p:tgtEl>
                                        <p:attrNameLst>
                                          <p:attrName>ppt_h</p:attrName>
                                        </p:attrNameLst>
                                      </p:cBhvr>
                                      <p:tavLst>
                                        <p:tav tm="0">
                                          <p:val>
                                            <p:fltVal val="0"/>
                                          </p:val>
                                        </p:tav>
                                        <p:tav tm="100000">
                                          <p:val>
                                            <p:strVal val="#ppt_h"/>
                                          </p:val>
                                        </p:tav>
                                      </p:tavLst>
                                    </p:anim>
                                    <p:animEffect transition="in" filter="fade">
                                      <p:cBhvr>
                                        <p:cTn id="28" dur="500"/>
                                        <p:tgtEl>
                                          <p:spTgt spid="55"/>
                                        </p:tgtEl>
                                      </p:cBhvr>
                                    </p:animEffect>
                                  </p:childTnLst>
                                </p:cTn>
                              </p:par>
                              <p:par>
                                <p:cTn id="29" presetID="53" presetClass="entr" presetSubtype="16" fill="hold" nodeType="withEffect">
                                  <p:stCondLst>
                                    <p:cond delay="1000"/>
                                  </p:stCondLst>
                                  <p:childTnLst>
                                    <p:set>
                                      <p:cBhvr>
                                        <p:cTn id="30" dur="1" fill="hold">
                                          <p:stCondLst>
                                            <p:cond delay="0"/>
                                          </p:stCondLst>
                                        </p:cTn>
                                        <p:tgtEl>
                                          <p:spTgt spid="57"/>
                                        </p:tgtEl>
                                        <p:attrNameLst>
                                          <p:attrName>style.visibility</p:attrName>
                                        </p:attrNameLst>
                                      </p:cBhvr>
                                      <p:to>
                                        <p:strVal val="visible"/>
                                      </p:to>
                                    </p:set>
                                    <p:anim calcmode="lin" valueType="num">
                                      <p:cBhvr>
                                        <p:cTn id="31" dur="500" fill="hold"/>
                                        <p:tgtEl>
                                          <p:spTgt spid="57"/>
                                        </p:tgtEl>
                                        <p:attrNameLst>
                                          <p:attrName>ppt_w</p:attrName>
                                        </p:attrNameLst>
                                      </p:cBhvr>
                                      <p:tavLst>
                                        <p:tav tm="0">
                                          <p:val>
                                            <p:fltVal val="0"/>
                                          </p:val>
                                        </p:tav>
                                        <p:tav tm="100000">
                                          <p:val>
                                            <p:strVal val="#ppt_w"/>
                                          </p:val>
                                        </p:tav>
                                      </p:tavLst>
                                    </p:anim>
                                    <p:anim calcmode="lin" valueType="num">
                                      <p:cBhvr>
                                        <p:cTn id="32" dur="500" fill="hold"/>
                                        <p:tgtEl>
                                          <p:spTgt spid="57"/>
                                        </p:tgtEl>
                                        <p:attrNameLst>
                                          <p:attrName>ppt_h</p:attrName>
                                        </p:attrNameLst>
                                      </p:cBhvr>
                                      <p:tavLst>
                                        <p:tav tm="0">
                                          <p:val>
                                            <p:fltVal val="0"/>
                                          </p:val>
                                        </p:tav>
                                        <p:tav tm="100000">
                                          <p:val>
                                            <p:strVal val="#ppt_h"/>
                                          </p:val>
                                        </p:tav>
                                      </p:tavLst>
                                    </p:anim>
                                    <p:animEffect transition="in" filter="fade">
                                      <p:cBhvr>
                                        <p:cTn id="33" dur="500"/>
                                        <p:tgtEl>
                                          <p:spTgt spid="57"/>
                                        </p:tgtEl>
                                      </p:cBhvr>
                                    </p:animEffect>
                                  </p:childTnLst>
                                </p:cTn>
                              </p:par>
                              <p:par>
                                <p:cTn id="34" presetID="53" presetClass="entr" presetSubtype="16" fill="hold" grpId="0" nodeType="withEffect">
                                  <p:stCondLst>
                                    <p:cond delay="1250"/>
                                  </p:stCondLst>
                                  <p:childTnLst>
                                    <p:set>
                                      <p:cBhvr>
                                        <p:cTn id="35" dur="1" fill="hold">
                                          <p:stCondLst>
                                            <p:cond delay="0"/>
                                          </p:stCondLst>
                                        </p:cTn>
                                        <p:tgtEl>
                                          <p:spTgt spid="56"/>
                                        </p:tgtEl>
                                        <p:attrNameLst>
                                          <p:attrName>style.visibility</p:attrName>
                                        </p:attrNameLst>
                                      </p:cBhvr>
                                      <p:to>
                                        <p:strVal val="visible"/>
                                      </p:to>
                                    </p:set>
                                    <p:anim calcmode="lin" valueType="num">
                                      <p:cBhvr>
                                        <p:cTn id="36" dur="500" fill="hold"/>
                                        <p:tgtEl>
                                          <p:spTgt spid="56"/>
                                        </p:tgtEl>
                                        <p:attrNameLst>
                                          <p:attrName>ppt_w</p:attrName>
                                        </p:attrNameLst>
                                      </p:cBhvr>
                                      <p:tavLst>
                                        <p:tav tm="0">
                                          <p:val>
                                            <p:fltVal val="0"/>
                                          </p:val>
                                        </p:tav>
                                        <p:tav tm="100000">
                                          <p:val>
                                            <p:strVal val="#ppt_w"/>
                                          </p:val>
                                        </p:tav>
                                      </p:tavLst>
                                    </p:anim>
                                    <p:anim calcmode="lin" valueType="num">
                                      <p:cBhvr>
                                        <p:cTn id="37" dur="500" fill="hold"/>
                                        <p:tgtEl>
                                          <p:spTgt spid="56"/>
                                        </p:tgtEl>
                                        <p:attrNameLst>
                                          <p:attrName>ppt_h</p:attrName>
                                        </p:attrNameLst>
                                      </p:cBhvr>
                                      <p:tavLst>
                                        <p:tav tm="0">
                                          <p:val>
                                            <p:fltVal val="0"/>
                                          </p:val>
                                        </p:tav>
                                        <p:tav tm="100000">
                                          <p:val>
                                            <p:strVal val="#ppt_h"/>
                                          </p:val>
                                        </p:tav>
                                      </p:tavLst>
                                    </p:anim>
                                    <p:animEffect transition="in" filter="fade">
                                      <p:cBhvr>
                                        <p:cTn id="38" dur="500"/>
                                        <p:tgtEl>
                                          <p:spTgt spid="56"/>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par>
                          <p:cTn id="43" fill="hold">
                            <p:stCondLst>
                              <p:cond delay="2000"/>
                            </p:stCondLst>
                            <p:childTnLst>
                              <p:par>
                                <p:cTn id="44" presetID="53" presetClass="entr" presetSubtype="16" fill="hold" grpId="0" nodeType="after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p:cTn id="46" dur="300" fill="hold"/>
                                        <p:tgtEl>
                                          <p:spTgt spid="34"/>
                                        </p:tgtEl>
                                        <p:attrNameLst>
                                          <p:attrName>ppt_w</p:attrName>
                                        </p:attrNameLst>
                                      </p:cBhvr>
                                      <p:tavLst>
                                        <p:tav tm="0">
                                          <p:val>
                                            <p:fltVal val="0"/>
                                          </p:val>
                                        </p:tav>
                                        <p:tav tm="100000">
                                          <p:val>
                                            <p:strVal val="#ppt_w"/>
                                          </p:val>
                                        </p:tav>
                                      </p:tavLst>
                                    </p:anim>
                                    <p:anim calcmode="lin" valueType="num">
                                      <p:cBhvr>
                                        <p:cTn id="47" dur="300" fill="hold"/>
                                        <p:tgtEl>
                                          <p:spTgt spid="34"/>
                                        </p:tgtEl>
                                        <p:attrNameLst>
                                          <p:attrName>ppt_h</p:attrName>
                                        </p:attrNameLst>
                                      </p:cBhvr>
                                      <p:tavLst>
                                        <p:tav tm="0">
                                          <p:val>
                                            <p:fltVal val="0"/>
                                          </p:val>
                                        </p:tav>
                                        <p:tav tm="100000">
                                          <p:val>
                                            <p:strVal val="#ppt_h"/>
                                          </p:val>
                                        </p:tav>
                                      </p:tavLst>
                                    </p:anim>
                                    <p:animEffect transition="in" filter="fade">
                                      <p:cBhvr>
                                        <p:cTn id="48" dur="300"/>
                                        <p:tgtEl>
                                          <p:spTgt spid="34"/>
                                        </p:tgtEl>
                                      </p:cBhvr>
                                    </p:animEffect>
                                  </p:childTnLst>
                                </p:cTn>
                              </p:par>
                            </p:childTnLst>
                          </p:cTn>
                        </p:par>
                        <p:par>
                          <p:cTn id="49" fill="hold">
                            <p:stCondLst>
                              <p:cond delay="2500"/>
                            </p:stCondLst>
                            <p:childTnLst>
                              <p:par>
                                <p:cTn id="50" presetID="10" presetClass="entr" presetSubtype="0" fill="hold" grpId="0" nodeType="after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300"/>
                                        <p:tgtEl>
                                          <p:spTgt spid="36"/>
                                        </p:tgtEl>
                                      </p:cBhvr>
                                    </p:animEffect>
                                  </p:childTnLst>
                                </p:cTn>
                              </p:par>
                            </p:childTnLst>
                          </p:cTn>
                        </p:par>
                        <p:par>
                          <p:cTn id="53" fill="hold">
                            <p:stCondLst>
                              <p:cond delay="3000"/>
                            </p:stCondLst>
                            <p:childTnLst>
                              <p:par>
                                <p:cTn id="54" presetID="53" presetClass="entr" presetSubtype="16"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p:cTn id="56" dur="300" fill="hold"/>
                                        <p:tgtEl>
                                          <p:spTgt spid="42"/>
                                        </p:tgtEl>
                                        <p:attrNameLst>
                                          <p:attrName>ppt_w</p:attrName>
                                        </p:attrNameLst>
                                      </p:cBhvr>
                                      <p:tavLst>
                                        <p:tav tm="0">
                                          <p:val>
                                            <p:fltVal val="0"/>
                                          </p:val>
                                        </p:tav>
                                        <p:tav tm="100000">
                                          <p:val>
                                            <p:strVal val="#ppt_w"/>
                                          </p:val>
                                        </p:tav>
                                      </p:tavLst>
                                    </p:anim>
                                    <p:anim calcmode="lin" valueType="num">
                                      <p:cBhvr>
                                        <p:cTn id="57" dur="300" fill="hold"/>
                                        <p:tgtEl>
                                          <p:spTgt spid="42"/>
                                        </p:tgtEl>
                                        <p:attrNameLst>
                                          <p:attrName>ppt_h</p:attrName>
                                        </p:attrNameLst>
                                      </p:cBhvr>
                                      <p:tavLst>
                                        <p:tav tm="0">
                                          <p:val>
                                            <p:fltVal val="0"/>
                                          </p:val>
                                        </p:tav>
                                        <p:tav tm="100000">
                                          <p:val>
                                            <p:strVal val="#ppt_h"/>
                                          </p:val>
                                        </p:tav>
                                      </p:tavLst>
                                    </p:anim>
                                    <p:animEffect transition="in" filter="fade">
                                      <p:cBhvr>
                                        <p:cTn id="58" dur="300"/>
                                        <p:tgtEl>
                                          <p:spTgt spid="42"/>
                                        </p:tgtEl>
                                      </p:cBhvr>
                                    </p:animEffect>
                                  </p:childTnLst>
                                </p:cTn>
                              </p:par>
                            </p:childTnLst>
                          </p:cTn>
                        </p:par>
                        <p:par>
                          <p:cTn id="59" fill="hold">
                            <p:stCondLst>
                              <p:cond delay="3500"/>
                            </p:stCondLst>
                            <p:childTnLst>
                              <p:par>
                                <p:cTn id="60" presetID="22" presetClass="entr" presetSubtype="1" fill="hold" grpId="0"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up)">
                                      <p:cBhvr>
                                        <p:cTn id="62" dur="300"/>
                                        <p:tgtEl>
                                          <p:spTgt spid="39"/>
                                        </p:tgtEl>
                                      </p:cBhvr>
                                    </p:animEffect>
                                  </p:childTnLst>
                                </p:cTn>
                              </p:par>
                            </p:childTnLst>
                          </p:cTn>
                        </p:par>
                        <p:par>
                          <p:cTn id="63" fill="hold">
                            <p:stCondLst>
                              <p:cond delay="4000"/>
                            </p:stCondLst>
                            <p:childTnLst>
                              <p:par>
                                <p:cTn id="64" presetID="10" presetClass="entr" presetSubtype="0"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300"/>
                                        <p:tgtEl>
                                          <p:spTgt spid="41"/>
                                        </p:tgtEl>
                                      </p:cBhvr>
                                    </p:animEffect>
                                  </p:childTnLst>
                                </p:cTn>
                              </p:par>
                            </p:childTnLst>
                          </p:cTn>
                        </p:par>
                        <p:par>
                          <p:cTn id="67" fill="hold">
                            <p:stCondLst>
                              <p:cond delay="4500"/>
                            </p:stCondLst>
                            <p:childTnLst>
                              <p:par>
                                <p:cTn id="68" presetID="42" presetClass="entr" presetSubtype="0" fill="hold" grpId="0" nodeType="after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600"/>
                                        <p:tgtEl>
                                          <p:spTgt spid="40"/>
                                        </p:tgtEl>
                                      </p:cBhvr>
                                    </p:animEffect>
                                    <p:anim calcmode="lin" valueType="num">
                                      <p:cBhvr>
                                        <p:cTn id="71" dur="600" fill="hold"/>
                                        <p:tgtEl>
                                          <p:spTgt spid="40"/>
                                        </p:tgtEl>
                                        <p:attrNameLst>
                                          <p:attrName>ppt_x</p:attrName>
                                        </p:attrNameLst>
                                      </p:cBhvr>
                                      <p:tavLst>
                                        <p:tav tm="0">
                                          <p:val>
                                            <p:strVal val="#ppt_x"/>
                                          </p:val>
                                        </p:tav>
                                        <p:tav tm="100000">
                                          <p:val>
                                            <p:strVal val="#ppt_x"/>
                                          </p:val>
                                        </p:tav>
                                      </p:tavLst>
                                    </p:anim>
                                    <p:anim calcmode="lin" valueType="num">
                                      <p:cBhvr>
                                        <p:cTn id="72" dur="600" fill="hold"/>
                                        <p:tgtEl>
                                          <p:spTgt spid="40"/>
                                        </p:tgtEl>
                                        <p:attrNameLst>
                                          <p:attrName>ppt_y</p:attrName>
                                        </p:attrNameLst>
                                      </p:cBhvr>
                                      <p:tavLst>
                                        <p:tav tm="0">
                                          <p:val>
                                            <p:strVal val="#ppt_y+.1"/>
                                          </p:val>
                                        </p:tav>
                                        <p:tav tm="100000">
                                          <p:val>
                                            <p:strVal val="#ppt_y"/>
                                          </p:val>
                                        </p:tav>
                                      </p:tavLst>
                                    </p:anim>
                                  </p:childTnLst>
                                </p:cTn>
                              </p:par>
                            </p:childTnLst>
                          </p:cTn>
                        </p:par>
                        <p:par>
                          <p:cTn id="73" fill="hold">
                            <p:stCondLst>
                              <p:cond delay="5500"/>
                            </p:stCondLst>
                            <p:childTnLst>
                              <p:par>
                                <p:cTn id="74" presetID="53" presetClass="entr" presetSubtype="16"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 calcmode="lin" valueType="num">
                                      <p:cBhvr>
                                        <p:cTn id="76" dur="300" fill="hold"/>
                                        <p:tgtEl>
                                          <p:spTgt spid="33"/>
                                        </p:tgtEl>
                                        <p:attrNameLst>
                                          <p:attrName>ppt_w</p:attrName>
                                        </p:attrNameLst>
                                      </p:cBhvr>
                                      <p:tavLst>
                                        <p:tav tm="0">
                                          <p:val>
                                            <p:fltVal val="0"/>
                                          </p:val>
                                        </p:tav>
                                        <p:tav tm="100000">
                                          <p:val>
                                            <p:strVal val="#ppt_w"/>
                                          </p:val>
                                        </p:tav>
                                      </p:tavLst>
                                    </p:anim>
                                    <p:anim calcmode="lin" valueType="num">
                                      <p:cBhvr>
                                        <p:cTn id="77" dur="300" fill="hold"/>
                                        <p:tgtEl>
                                          <p:spTgt spid="33"/>
                                        </p:tgtEl>
                                        <p:attrNameLst>
                                          <p:attrName>ppt_h</p:attrName>
                                        </p:attrNameLst>
                                      </p:cBhvr>
                                      <p:tavLst>
                                        <p:tav tm="0">
                                          <p:val>
                                            <p:fltVal val="0"/>
                                          </p:val>
                                        </p:tav>
                                        <p:tav tm="100000">
                                          <p:val>
                                            <p:strVal val="#ppt_h"/>
                                          </p:val>
                                        </p:tav>
                                      </p:tavLst>
                                    </p:anim>
                                    <p:animEffect transition="in" filter="fade">
                                      <p:cBhvr>
                                        <p:cTn id="78" dur="300"/>
                                        <p:tgtEl>
                                          <p:spTgt spid="33"/>
                                        </p:tgtEl>
                                      </p:cBhvr>
                                    </p:animEffect>
                                  </p:childTnLst>
                                </p:cTn>
                              </p:par>
                            </p:childTnLst>
                          </p:cTn>
                        </p:par>
                        <p:par>
                          <p:cTn id="79" fill="hold">
                            <p:stCondLst>
                              <p:cond delay="6000"/>
                            </p:stCondLst>
                            <p:childTnLst>
                              <p:par>
                                <p:cTn id="80" presetID="10" presetClass="entr" presetSubtype="0" fill="hold" grpId="0" nodeType="after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300"/>
                                        <p:tgtEl>
                                          <p:spTgt spid="37"/>
                                        </p:tgtEl>
                                      </p:cBhvr>
                                    </p:animEffect>
                                  </p:childTnLst>
                                </p:cTn>
                              </p:par>
                            </p:childTnLst>
                          </p:cTn>
                        </p:par>
                        <p:par>
                          <p:cTn id="83" fill="hold">
                            <p:stCondLst>
                              <p:cond delay="6500"/>
                            </p:stCondLst>
                            <p:childTnLst>
                              <p:par>
                                <p:cTn id="84" presetID="53" presetClass="entr" presetSubtype="16" fill="hold" grpId="0" nodeType="afterEffect">
                                  <p:stCondLst>
                                    <p:cond delay="0"/>
                                  </p:stCondLst>
                                  <p:childTnLst>
                                    <p:set>
                                      <p:cBhvr>
                                        <p:cTn id="85" dur="1" fill="hold">
                                          <p:stCondLst>
                                            <p:cond delay="0"/>
                                          </p:stCondLst>
                                        </p:cTn>
                                        <p:tgtEl>
                                          <p:spTgt spid="51"/>
                                        </p:tgtEl>
                                        <p:attrNameLst>
                                          <p:attrName>style.visibility</p:attrName>
                                        </p:attrNameLst>
                                      </p:cBhvr>
                                      <p:to>
                                        <p:strVal val="visible"/>
                                      </p:to>
                                    </p:set>
                                    <p:anim calcmode="lin" valueType="num">
                                      <p:cBhvr>
                                        <p:cTn id="86" dur="300" fill="hold"/>
                                        <p:tgtEl>
                                          <p:spTgt spid="51"/>
                                        </p:tgtEl>
                                        <p:attrNameLst>
                                          <p:attrName>ppt_w</p:attrName>
                                        </p:attrNameLst>
                                      </p:cBhvr>
                                      <p:tavLst>
                                        <p:tav tm="0">
                                          <p:val>
                                            <p:fltVal val="0"/>
                                          </p:val>
                                        </p:tav>
                                        <p:tav tm="100000">
                                          <p:val>
                                            <p:strVal val="#ppt_w"/>
                                          </p:val>
                                        </p:tav>
                                      </p:tavLst>
                                    </p:anim>
                                    <p:anim calcmode="lin" valueType="num">
                                      <p:cBhvr>
                                        <p:cTn id="87" dur="300" fill="hold"/>
                                        <p:tgtEl>
                                          <p:spTgt spid="51"/>
                                        </p:tgtEl>
                                        <p:attrNameLst>
                                          <p:attrName>ppt_h</p:attrName>
                                        </p:attrNameLst>
                                      </p:cBhvr>
                                      <p:tavLst>
                                        <p:tav tm="0">
                                          <p:val>
                                            <p:fltVal val="0"/>
                                          </p:val>
                                        </p:tav>
                                        <p:tav tm="100000">
                                          <p:val>
                                            <p:strVal val="#ppt_h"/>
                                          </p:val>
                                        </p:tav>
                                      </p:tavLst>
                                    </p:anim>
                                    <p:animEffect transition="in" filter="fade">
                                      <p:cBhvr>
                                        <p:cTn id="88" dur="300"/>
                                        <p:tgtEl>
                                          <p:spTgt spid="51"/>
                                        </p:tgtEl>
                                      </p:cBhvr>
                                    </p:animEffect>
                                  </p:childTnLst>
                                </p:cTn>
                              </p:par>
                            </p:childTnLst>
                          </p:cTn>
                        </p:par>
                        <p:par>
                          <p:cTn id="89" fill="hold">
                            <p:stCondLst>
                              <p:cond delay="7000"/>
                            </p:stCondLst>
                            <p:childTnLst>
                              <p:par>
                                <p:cTn id="90" presetID="22" presetClass="entr" presetSubtype="1" fill="hold" grpId="0" nodeType="afterEffect">
                                  <p:stCondLst>
                                    <p:cond delay="0"/>
                                  </p:stCondLst>
                                  <p:childTnLst>
                                    <p:set>
                                      <p:cBhvr>
                                        <p:cTn id="91" dur="1" fill="hold">
                                          <p:stCondLst>
                                            <p:cond delay="0"/>
                                          </p:stCondLst>
                                        </p:cTn>
                                        <p:tgtEl>
                                          <p:spTgt spid="48"/>
                                        </p:tgtEl>
                                        <p:attrNameLst>
                                          <p:attrName>style.visibility</p:attrName>
                                        </p:attrNameLst>
                                      </p:cBhvr>
                                      <p:to>
                                        <p:strVal val="visible"/>
                                      </p:to>
                                    </p:set>
                                    <p:animEffect transition="in" filter="wipe(up)">
                                      <p:cBhvr>
                                        <p:cTn id="92" dur="300"/>
                                        <p:tgtEl>
                                          <p:spTgt spid="48"/>
                                        </p:tgtEl>
                                      </p:cBhvr>
                                    </p:animEffect>
                                  </p:childTnLst>
                                </p:cTn>
                              </p:par>
                            </p:childTnLst>
                          </p:cTn>
                        </p:par>
                        <p:par>
                          <p:cTn id="93" fill="hold">
                            <p:stCondLst>
                              <p:cond delay="7500"/>
                            </p:stCondLst>
                            <p:childTnLst>
                              <p:par>
                                <p:cTn id="94" presetID="10" presetClass="entr" presetSubtype="0" fill="hold" grpId="0" nodeType="afterEffect">
                                  <p:stCondLst>
                                    <p:cond delay="0"/>
                                  </p:stCondLst>
                                  <p:childTnLst>
                                    <p:set>
                                      <p:cBhvr>
                                        <p:cTn id="95" dur="1" fill="hold">
                                          <p:stCondLst>
                                            <p:cond delay="0"/>
                                          </p:stCondLst>
                                        </p:cTn>
                                        <p:tgtEl>
                                          <p:spTgt spid="50"/>
                                        </p:tgtEl>
                                        <p:attrNameLst>
                                          <p:attrName>style.visibility</p:attrName>
                                        </p:attrNameLst>
                                      </p:cBhvr>
                                      <p:to>
                                        <p:strVal val="visible"/>
                                      </p:to>
                                    </p:set>
                                    <p:animEffect transition="in" filter="fade">
                                      <p:cBhvr>
                                        <p:cTn id="96" dur="300"/>
                                        <p:tgtEl>
                                          <p:spTgt spid="50"/>
                                        </p:tgtEl>
                                      </p:cBhvr>
                                    </p:animEffect>
                                  </p:childTnLst>
                                </p:cTn>
                              </p:par>
                            </p:childTnLst>
                          </p:cTn>
                        </p:par>
                        <p:par>
                          <p:cTn id="97" fill="hold">
                            <p:stCondLst>
                              <p:cond delay="8000"/>
                            </p:stCondLst>
                            <p:childTnLst>
                              <p:par>
                                <p:cTn id="98" presetID="42" presetClass="entr" presetSubtype="0" fill="hold" grpId="0" nodeType="afterEffect">
                                  <p:stCondLst>
                                    <p:cond delay="0"/>
                                  </p:stCondLst>
                                  <p:childTnLst>
                                    <p:set>
                                      <p:cBhvr>
                                        <p:cTn id="99" dur="1" fill="hold">
                                          <p:stCondLst>
                                            <p:cond delay="0"/>
                                          </p:stCondLst>
                                        </p:cTn>
                                        <p:tgtEl>
                                          <p:spTgt spid="49"/>
                                        </p:tgtEl>
                                        <p:attrNameLst>
                                          <p:attrName>style.visibility</p:attrName>
                                        </p:attrNameLst>
                                      </p:cBhvr>
                                      <p:to>
                                        <p:strVal val="visible"/>
                                      </p:to>
                                    </p:set>
                                    <p:animEffect transition="in" filter="fade">
                                      <p:cBhvr>
                                        <p:cTn id="100" dur="600"/>
                                        <p:tgtEl>
                                          <p:spTgt spid="49"/>
                                        </p:tgtEl>
                                      </p:cBhvr>
                                    </p:animEffect>
                                    <p:anim calcmode="lin" valueType="num">
                                      <p:cBhvr>
                                        <p:cTn id="101" dur="600" fill="hold"/>
                                        <p:tgtEl>
                                          <p:spTgt spid="49"/>
                                        </p:tgtEl>
                                        <p:attrNameLst>
                                          <p:attrName>ppt_x</p:attrName>
                                        </p:attrNameLst>
                                      </p:cBhvr>
                                      <p:tavLst>
                                        <p:tav tm="0">
                                          <p:val>
                                            <p:strVal val="#ppt_x"/>
                                          </p:val>
                                        </p:tav>
                                        <p:tav tm="100000">
                                          <p:val>
                                            <p:strVal val="#ppt_x"/>
                                          </p:val>
                                        </p:tav>
                                      </p:tavLst>
                                    </p:anim>
                                    <p:anim calcmode="lin" valueType="num">
                                      <p:cBhvr>
                                        <p:cTn id="102" dur="600" fill="hold"/>
                                        <p:tgtEl>
                                          <p:spTgt spid="49"/>
                                        </p:tgtEl>
                                        <p:attrNameLst>
                                          <p:attrName>ppt_y</p:attrName>
                                        </p:attrNameLst>
                                      </p:cBhvr>
                                      <p:tavLst>
                                        <p:tav tm="0">
                                          <p:val>
                                            <p:strVal val="#ppt_y+.1"/>
                                          </p:val>
                                        </p:tav>
                                        <p:tav tm="100000">
                                          <p:val>
                                            <p:strVal val="#ppt_y"/>
                                          </p:val>
                                        </p:tav>
                                      </p:tavLst>
                                    </p:anim>
                                  </p:childTnLst>
                                </p:cTn>
                              </p:par>
                            </p:childTnLst>
                          </p:cTn>
                        </p:par>
                        <p:par>
                          <p:cTn id="103" fill="hold">
                            <p:stCondLst>
                              <p:cond delay="9000"/>
                            </p:stCondLst>
                            <p:childTnLst>
                              <p:par>
                                <p:cTn id="104" presetID="53" presetClass="entr" presetSubtype="16" fill="hold" grpId="0" nodeType="afterEffect">
                                  <p:stCondLst>
                                    <p:cond delay="0"/>
                                  </p:stCondLst>
                                  <p:childTnLst>
                                    <p:set>
                                      <p:cBhvr>
                                        <p:cTn id="105" dur="1" fill="hold">
                                          <p:stCondLst>
                                            <p:cond delay="0"/>
                                          </p:stCondLst>
                                        </p:cTn>
                                        <p:tgtEl>
                                          <p:spTgt spid="35"/>
                                        </p:tgtEl>
                                        <p:attrNameLst>
                                          <p:attrName>style.visibility</p:attrName>
                                        </p:attrNameLst>
                                      </p:cBhvr>
                                      <p:to>
                                        <p:strVal val="visible"/>
                                      </p:to>
                                    </p:set>
                                    <p:anim calcmode="lin" valueType="num">
                                      <p:cBhvr>
                                        <p:cTn id="106" dur="300" fill="hold"/>
                                        <p:tgtEl>
                                          <p:spTgt spid="35"/>
                                        </p:tgtEl>
                                        <p:attrNameLst>
                                          <p:attrName>ppt_w</p:attrName>
                                        </p:attrNameLst>
                                      </p:cBhvr>
                                      <p:tavLst>
                                        <p:tav tm="0">
                                          <p:val>
                                            <p:fltVal val="0"/>
                                          </p:val>
                                        </p:tav>
                                        <p:tav tm="100000">
                                          <p:val>
                                            <p:strVal val="#ppt_w"/>
                                          </p:val>
                                        </p:tav>
                                      </p:tavLst>
                                    </p:anim>
                                    <p:anim calcmode="lin" valueType="num">
                                      <p:cBhvr>
                                        <p:cTn id="107" dur="300" fill="hold"/>
                                        <p:tgtEl>
                                          <p:spTgt spid="35"/>
                                        </p:tgtEl>
                                        <p:attrNameLst>
                                          <p:attrName>ppt_h</p:attrName>
                                        </p:attrNameLst>
                                      </p:cBhvr>
                                      <p:tavLst>
                                        <p:tav tm="0">
                                          <p:val>
                                            <p:fltVal val="0"/>
                                          </p:val>
                                        </p:tav>
                                        <p:tav tm="100000">
                                          <p:val>
                                            <p:strVal val="#ppt_h"/>
                                          </p:val>
                                        </p:tav>
                                      </p:tavLst>
                                    </p:anim>
                                    <p:animEffect transition="in" filter="fade">
                                      <p:cBhvr>
                                        <p:cTn id="108" dur="300"/>
                                        <p:tgtEl>
                                          <p:spTgt spid="35"/>
                                        </p:tgtEl>
                                      </p:cBhvr>
                                    </p:animEffect>
                                  </p:childTnLst>
                                </p:cTn>
                              </p:par>
                            </p:childTnLst>
                          </p:cTn>
                        </p:par>
                        <p:par>
                          <p:cTn id="109" fill="hold">
                            <p:stCondLst>
                              <p:cond delay="9500"/>
                            </p:stCondLst>
                            <p:childTnLst>
                              <p:par>
                                <p:cTn id="110" presetID="10" presetClass="entr" presetSubtype="0" fill="hold" grpId="0" nodeType="after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fade">
                                      <p:cBhvr>
                                        <p:cTn id="112" dur="300"/>
                                        <p:tgtEl>
                                          <p:spTgt spid="38"/>
                                        </p:tgtEl>
                                      </p:cBhvr>
                                    </p:animEffect>
                                  </p:childTnLst>
                                </p:cTn>
                              </p:par>
                            </p:childTnLst>
                          </p:cTn>
                        </p:par>
                        <p:par>
                          <p:cTn id="113" fill="hold">
                            <p:stCondLst>
                              <p:cond delay="10000"/>
                            </p:stCondLst>
                            <p:childTnLst>
                              <p:par>
                                <p:cTn id="114" presetID="53" presetClass="entr" presetSubtype="16" fill="hold" grpId="0" nodeType="afterEffect">
                                  <p:stCondLst>
                                    <p:cond delay="0"/>
                                  </p:stCondLst>
                                  <p:childTnLst>
                                    <p:set>
                                      <p:cBhvr>
                                        <p:cTn id="115" dur="1" fill="hold">
                                          <p:stCondLst>
                                            <p:cond delay="0"/>
                                          </p:stCondLst>
                                        </p:cTn>
                                        <p:tgtEl>
                                          <p:spTgt spid="47"/>
                                        </p:tgtEl>
                                        <p:attrNameLst>
                                          <p:attrName>style.visibility</p:attrName>
                                        </p:attrNameLst>
                                      </p:cBhvr>
                                      <p:to>
                                        <p:strVal val="visible"/>
                                      </p:to>
                                    </p:set>
                                    <p:anim calcmode="lin" valueType="num">
                                      <p:cBhvr>
                                        <p:cTn id="116" dur="300" fill="hold"/>
                                        <p:tgtEl>
                                          <p:spTgt spid="47"/>
                                        </p:tgtEl>
                                        <p:attrNameLst>
                                          <p:attrName>ppt_w</p:attrName>
                                        </p:attrNameLst>
                                      </p:cBhvr>
                                      <p:tavLst>
                                        <p:tav tm="0">
                                          <p:val>
                                            <p:fltVal val="0"/>
                                          </p:val>
                                        </p:tav>
                                        <p:tav tm="100000">
                                          <p:val>
                                            <p:strVal val="#ppt_w"/>
                                          </p:val>
                                        </p:tav>
                                      </p:tavLst>
                                    </p:anim>
                                    <p:anim calcmode="lin" valueType="num">
                                      <p:cBhvr>
                                        <p:cTn id="117" dur="300" fill="hold"/>
                                        <p:tgtEl>
                                          <p:spTgt spid="47"/>
                                        </p:tgtEl>
                                        <p:attrNameLst>
                                          <p:attrName>ppt_h</p:attrName>
                                        </p:attrNameLst>
                                      </p:cBhvr>
                                      <p:tavLst>
                                        <p:tav tm="0">
                                          <p:val>
                                            <p:fltVal val="0"/>
                                          </p:val>
                                        </p:tav>
                                        <p:tav tm="100000">
                                          <p:val>
                                            <p:strVal val="#ppt_h"/>
                                          </p:val>
                                        </p:tav>
                                      </p:tavLst>
                                    </p:anim>
                                    <p:animEffect transition="in" filter="fade">
                                      <p:cBhvr>
                                        <p:cTn id="118" dur="300"/>
                                        <p:tgtEl>
                                          <p:spTgt spid="47"/>
                                        </p:tgtEl>
                                      </p:cBhvr>
                                    </p:animEffect>
                                  </p:childTnLst>
                                </p:cTn>
                              </p:par>
                            </p:childTnLst>
                          </p:cTn>
                        </p:par>
                        <p:par>
                          <p:cTn id="119" fill="hold">
                            <p:stCondLst>
                              <p:cond delay="10500"/>
                            </p:stCondLst>
                            <p:childTnLst>
                              <p:par>
                                <p:cTn id="120" presetID="22" presetClass="entr" presetSubtype="1" fill="hold" grpId="0" nodeType="after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wipe(up)">
                                      <p:cBhvr>
                                        <p:cTn id="122" dur="300"/>
                                        <p:tgtEl>
                                          <p:spTgt spid="44"/>
                                        </p:tgtEl>
                                      </p:cBhvr>
                                    </p:animEffect>
                                  </p:childTnLst>
                                </p:cTn>
                              </p:par>
                            </p:childTnLst>
                          </p:cTn>
                        </p:par>
                        <p:par>
                          <p:cTn id="123" fill="hold">
                            <p:stCondLst>
                              <p:cond delay="11000"/>
                            </p:stCondLst>
                            <p:childTnLst>
                              <p:par>
                                <p:cTn id="124" presetID="10" presetClass="entr" presetSubtype="0" fill="hold" grpId="0" nodeType="afterEffect">
                                  <p:stCondLst>
                                    <p:cond delay="0"/>
                                  </p:stCondLst>
                                  <p:childTnLst>
                                    <p:set>
                                      <p:cBhvr>
                                        <p:cTn id="125" dur="1" fill="hold">
                                          <p:stCondLst>
                                            <p:cond delay="0"/>
                                          </p:stCondLst>
                                        </p:cTn>
                                        <p:tgtEl>
                                          <p:spTgt spid="46"/>
                                        </p:tgtEl>
                                        <p:attrNameLst>
                                          <p:attrName>style.visibility</p:attrName>
                                        </p:attrNameLst>
                                      </p:cBhvr>
                                      <p:to>
                                        <p:strVal val="visible"/>
                                      </p:to>
                                    </p:set>
                                    <p:animEffect transition="in" filter="fade">
                                      <p:cBhvr>
                                        <p:cTn id="126" dur="300"/>
                                        <p:tgtEl>
                                          <p:spTgt spid="46"/>
                                        </p:tgtEl>
                                      </p:cBhvr>
                                    </p:animEffect>
                                  </p:childTnLst>
                                </p:cTn>
                              </p:par>
                            </p:childTnLst>
                          </p:cTn>
                        </p:par>
                        <p:par>
                          <p:cTn id="127" fill="hold">
                            <p:stCondLst>
                              <p:cond delay="11500"/>
                            </p:stCondLst>
                            <p:childTnLst>
                              <p:par>
                                <p:cTn id="128" presetID="42" presetClass="entr" presetSubtype="0" fill="hold" grpId="0" nodeType="after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fade">
                                      <p:cBhvr>
                                        <p:cTn id="130" dur="600"/>
                                        <p:tgtEl>
                                          <p:spTgt spid="45"/>
                                        </p:tgtEl>
                                      </p:cBhvr>
                                    </p:animEffect>
                                    <p:anim calcmode="lin" valueType="num">
                                      <p:cBhvr>
                                        <p:cTn id="131" dur="600" fill="hold"/>
                                        <p:tgtEl>
                                          <p:spTgt spid="45"/>
                                        </p:tgtEl>
                                        <p:attrNameLst>
                                          <p:attrName>ppt_x</p:attrName>
                                        </p:attrNameLst>
                                      </p:cBhvr>
                                      <p:tavLst>
                                        <p:tav tm="0">
                                          <p:val>
                                            <p:strVal val="#ppt_x"/>
                                          </p:val>
                                        </p:tav>
                                        <p:tav tm="100000">
                                          <p:val>
                                            <p:strVal val="#ppt_x"/>
                                          </p:val>
                                        </p:tav>
                                      </p:tavLst>
                                    </p:anim>
                                    <p:anim calcmode="lin" valueType="num">
                                      <p:cBhvr>
                                        <p:cTn id="132" dur="600" fill="hold"/>
                                        <p:tgtEl>
                                          <p:spTgt spid="45"/>
                                        </p:tgtEl>
                                        <p:attrNameLst>
                                          <p:attrName>ppt_y</p:attrName>
                                        </p:attrNameLst>
                                      </p:cBhvr>
                                      <p:tavLst>
                                        <p:tav tm="0">
                                          <p:val>
                                            <p:strVal val="#ppt_y+.1"/>
                                          </p:val>
                                        </p:tav>
                                        <p:tav tm="100000">
                                          <p:val>
                                            <p:strVal val="#ppt_y"/>
                                          </p:val>
                                        </p:tav>
                                      </p:tavLst>
                                    </p:anim>
                                  </p:childTnLst>
                                </p:cTn>
                              </p:par>
                            </p:childTnLst>
                          </p:cTn>
                        </p:par>
                        <p:par>
                          <p:cTn id="133" fill="hold">
                            <p:stCondLst>
                              <p:cond delay="12500"/>
                            </p:stCondLst>
                            <p:childTnLst>
                              <p:par>
                                <p:cTn id="134" presetID="10" presetClass="entr" presetSubtype="0" fill="hold" grpId="0" nodeType="afterEffect">
                                  <p:stCondLst>
                                    <p:cond delay="0"/>
                                  </p:stCondLst>
                                  <p:childTnLst>
                                    <p:set>
                                      <p:cBhvr>
                                        <p:cTn id="135" dur="1" fill="hold">
                                          <p:stCondLst>
                                            <p:cond delay="0"/>
                                          </p:stCondLst>
                                        </p:cTn>
                                        <p:tgtEl>
                                          <p:spTgt spid="43"/>
                                        </p:tgtEl>
                                        <p:attrNameLst>
                                          <p:attrName>style.visibility</p:attrName>
                                        </p:attrNameLst>
                                      </p:cBhvr>
                                      <p:to>
                                        <p:strVal val="visible"/>
                                      </p:to>
                                    </p:set>
                                    <p:animEffect transition="in" filter="fade">
                                      <p:cBhvr>
                                        <p:cTn id="136" dur="3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p:bldP spid="41" grpId="0" animBg="1"/>
      <p:bldP spid="42" grpId="0" animBg="1"/>
      <p:bldP spid="43" grpId="0"/>
      <p:bldP spid="44" grpId="0" animBg="1"/>
      <p:bldP spid="45" grpId="0"/>
      <p:bldP spid="46" grpId="0" animBg="1"/>
      <p:bldP spid="47" grpId="0" animBg="1"/>
      <p:bldP spid="48" grpId="0" animBg="1"/>
      <p:bldP spid="49" grpId="0"/>
      <p:bldP spid="50" grpId="0" animBg="1"/>
      <p:bldP spid="51" grpId="0" animBg="1"/>
      <p:bldP spid="52" grpId="0" animBg="1"/>
      <p:bldP spid="53" grpId="0" animBg="1"/>
      <p:bldP spid="54" grpId="0" animBg="1"/>
      <p:bldP spid="55" grpId="0" animBg="1"/>
      <p:bldP spid="5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到</a:t>
            </a:r>
            <a:r>
              <a:rPr lang="en-US" altLang="zh-CN" sz="3200" b="1" dirty="0">
                <a:solidFill>
                  <a:srgbClr val="C00000"/>
                </a:solidFill>
                <a:latin typeface="Aa侠笔笑书" panose="02010600010101010101" pitchFamily="2" charset="-122"/>
                <a:ea typeface="Aa侠笔笑书" panose="02010600010101010101" pitchFamily="2" charset="-122"/>
              </a:rPr>
              <a:t>2035</a:t>
            </a:r>
            <a:r>
              <a:rPr lang="zh-CN" altLang="en-US" sz="3200" b="1" dirty="0">
                <a:solidFill>
                  <a:srgbClr val="C00000"/>
                </a:solidFill>
                <a:latin typeface="Aa侠笔笑书" panose="02010600010101010101" pitchFamily="2" charset="-122"/>
                <a:ea typeface="Aa侠笔笑书" panose="02010600010101010101" pitchFamily="2" charset="-122"/>
              </a:rPr>
              <a:t>年基本实现社会主义现代化远景目标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092026" y="1161959"/>
            <a:ext cx="6007948"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九大远景目标</a:t>
              </a:r>
            </a:p>
          </p:txBody>
        </p:sp>
      </p:grpSp>
      <p:grpSp>
        <p:nvGrpSpPr>
          <p:cNvPr id="24" name="Group 1"/>
          <p:cNvGrpSpPr/>
          <p:nvPr/>
        </p:nvGrpSpPr>
        <p:grpSpPr>
          <a:xfrm rot="16200000">
            <a:off x="7355509" y="-599409"/>
            <a:ext cx="54868" cy="9453556"/>
            <a:chOff x="6077893" y="771031"/>
            <a:chExt cx="36215" cy="11107385"/>
          </a:xfrm>
          <a:solidFill>
            <a:schemeClr val="accent2">
              <a:lumMod val="75000"/>
            </a:schemeClr>
          </a:solidFill>
        </p:grpSpPr>
        <p:cxnSp>
          <p:nvCxnSpPr>
            <p:cNvPr id="31" name="Straight Connector 14"/>
            <p:cNvCxnSpPr/>
            <p:nvPr/>
          </p:nvCxnSpPr>
          <p:spPr>
            <a:xfrm rot="5400000">
              <a:off x="560415" y="6324724"/>
              <a:ext cx="11107385" cy="0"/>
            </a:xfrm>
            <a:prstGeom prst="line">
              <a:avLst/>
            </a:prstGeom>
            <a:grpFill/>
            <a:ln w="190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24"/>
            <p:cNvCxnSpPr/>
            <p:nvPr/>
          </p:nvCxnSpPr>
          <p:spPr>
            <a:xfrm rot="5400000">
              <a:off x="524200" y="6324724"/>
              <a:ext cx="11107385" cy="0"/>
            </a:xfrm>
            <a:prstGeom prst="line">
              <a:avLst/>
            </a:prstGeom>
            <a:grpFill/>
            <a:ln w="190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grpSp>
      <p:sp>
        <p:nvSpPr>
          <p:cNvPr id="33" name="Oval 16"/>
          <p:cNvSpPr/>
          <p:nvPr/>
        </p:nvSpPr>
        <p:spPr>
          <a:xfrm rot="16200000">
            <a:off x="7252035" y="3995992"/>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4" name="Oval 40"/>
          <p:cNvSpPr/>
          <p:nvPr/>
        </p:nvSpPr>
        <p:spPr>
          <a:xfrm rot="16200000">
            <a:off x="4978999" y="3978744"/>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5" name="Oval 41"/>
          <p:cNvSpPr/>
          <p:nvPr/>
        </p:nvSpPr>
        <p:spPr>
          <a:xfrm rot="16200000">
            <a:off x="9916907" y="3999007"/>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33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Isosceles Triangle 45"/>
          <p:cNvSpPr/>
          <p:nvPr/>
        </p:nvSpPr>
        <p:spPr>
          <a:xfrm>
            <a:off x="5048406" y="3718776"/>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7" name="Isosceles Triangle 48"/>
          <p:cNvSpPr/>
          <p:nvPr/>
        </p:nvSpPr>
        <p:spPr>
          <a:xfrm rot="10800000" flipH="1">
            <a:off x="7309687" y="4301635"/>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8" name="Isosceles Triangle 69"/>
          <p:cNvSpPr/>
          <p:nvPr/>
        </p:nvSpPr>
        <p:spPr>
          <a:xfrm>
            <a:off x="9973948" y="3743325"/>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33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Rectangle 70"/>
          <p:cNvSpPr/>
          <p:nvPr/>
        </p:nvSpPr>
        <p:spPr>
          <a:xfrm>
            <a:off x="3406666" y="2100457"/>
            <a:ext cx="3323832" cy="141771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0" name="TextBox 61"/>
          <p:cNvSpPr txBox="1"/>
          <p:nvPr/>
        </p:nvSpPr>
        <p:spPr>
          <a:xfrm>
            <a:off x="3406667" y="2559339"/>
            <a:ext cx="3323830" cy="954083"/>
          </a:xfrm>
          <a:prstGeom prst="rect">
            <a:avLst/>
          </a:prstGeom>
          <a:noFill/>
        </p:spPr>
        <p:txBody>
          <a:bodyPr wrap="square" lIns="91416" tIns="45708" rIns="91416" bIns="45708" rtlCol="0">
            <a:spAutoFit/>
          </a:bodyPr>
          <a:lstStyle/>
          <a:p>
            <a:r>
              <a:rPr lang="zh-CN" altLang="en-US" sz="1400" dirty="0">
                <a:latin typeface="思源宋体" panose="02020400000000000000" pitchFamily="18" charset="-122"/>
                <a:ea typeface="思源宋体" panose="02020400000000000000" pitchFamily="18" charset="-122"/>
              </a:rPr>
              <a:t>建成文化强国、教育强国、人才强国、体育强国、健康中国，国民素质和社会文明程度达到新高度，国家文化软实力显著增强；</a:t>
            </a:r>
            <a:endParaRPr lang="en-US" altLang="zh-CN" sz="1400" dirty="0">
              <a:latin typeface="思源宋体" panose="02020400000000000000" pitchFamily="18" charset="-122"/>
              <a:ea typeface="思源宋体" panose="02020400000000000000" pitchFamily="18" charset="-122"/>
            </a:endParaRPr>
          </a:p>
        </p:txBody>
      </p:sp>
      <p:sp>
        <p:nvSpPr>
          <p:cNvPr id="41" name="TextBox 62"/>
          <p:cNvSpPr txBox="1"/>
          <p:nvPr/>
        </p:nvSpPr>
        <p:spPr>
          <a:xfrm>
            <a:off x="3406667" y="2118448"/>
            <a:ext cx="3323831"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国家文化软实力显著增强</a:t>
            </a:r>
          </a:p>
        </p:txBody>
      </p:sp>
      <p:sp>
        <p:nvSpPr>
          <p:cNvPr id="42" name="Oval 71"/>
          <p:cNvSpPr/>
          <p:nvPr/>
        </p:nvSpPr>
        <p:spPr>
          <a:xfrm>
            <a:off x="6551217" y="1757501"/>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65" b="1" dirty="0">
                <a:solidFill>
                  <a:srgbClr val="C00000"/>
                </a:solidFill>
                <a:latin typeface="思源宋体 Heavy" panose="02020900000000000000" pitchFamily="18" charset="-122"/>
                <a:ea typeface="思源宋体 Heavy" panose="02020900000000000000" pitchFamily="18" charset="-122"/>
              </a:rPr>
              <a:t>4</a:t>
            </a:r>
            <a:endParaRPr kumimoji="0" lang="id-ID"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p:txBody>
      </p:sp>
      <p:sp>
        <p:nvSpPr>
          <p:cNvPr id="43" name="TextBox 72"/>
          <p:cNvSpPr txBox="1"/>
          <p:nvPr/>
        </p:nvSpPr>
        <p:spPr>
          <a:xfrm rot="16200000">
            <a:off x="9956117" y="2766705"/>
            <a:ext cx="627046" cy="317883"/>
          </a:xfrm>
          <a:prstGeom prst="rect">
            <a:avLst/>
          </a:prstGeom>
          <a:noFill/>
        </p:spPr>
        <p:txBody>
          <a:bodyPr wrap="none" lIns="91416" tIns="45708" rIns="91416" bIns="45708"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465"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2014</a:t>
            </a:r>
          </a:p>
        </p:txBody>
      </p:sp>
      <p:sp>
        <p:nvSpPr>
          <p:cNvPr id="44" name="Rectangle 70"/>
          <p:cNvSpPr/>
          <p:nvPr/>
        </p:nvSpPr>
        <p:spPr>
          <a:xfrm>
            <a:off x="8331654" y="2110439"/>
            <a:ext cx="3284589" cy="1402983"/>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5" name="TextBox 74"/>
          <p:cNvSpPr txBox="1"/>
          <p:nvPr/>
        </p:nvSpPr>
        <p:spPr>
          <a:xfrm>
            <a:off x="8491297" y="2566963"/>
            <a:ext cx="2965302" cy="830972"/>
          </a:xfrm>
          <a:prstGeom prst="rect">
            <a:avLst/>
          </a:prstGeom>
          <a:noFill/>
        </p:spPr>
        <p:txBody>
          <a:bodyPr wrap="square" lIns="91416" tIns="45708" rIns="91416" bIns="45708" rtlCol="0">
            <a:spAutoFit/>
          </a:bodyPr>
          <a:lstStyle/>
          <a:p>
            <a:r>
              <a:rPr lang="zh-CN" altLang="en-US" sz="1600" dirty="0">
                <a:latin typeface="思源宋体" panose="02020400000000000000" pitchFamily="18" charset="-122"/>
                <a:ea typeface="思源宋体" panose="02020400000000000000" pitchFamily="18" charset="-122"/>
              </a:rPr>
              <a:t>形成对外开放新格局，参与国际经济合作和竞争新优势明显增强；</a:t>
            </a:r>
            <a:endParaRPr lang="en-US" altLang="zh-CN" sz="1600" dirty="0">
              <a:latin typeface="思源宋体" panose="02020400000000000000" pitchFamily="18" charset="-122"/>
              <a:ea typeface="思源宋体" panose="02020400000000000000" pitchFamily="18" charset="-122"/>
            </a:endParaRPr>
          </a:p>
        </p:txBody>
      </p:sp>
      <p:sp>
        <p:nvSpPr>
          <p:cNvPr id="46" name="TextBox 75"/>
          <p:cNvSpPr txBox="1"/>
          <p:nvPr/>
        </p:nvSpPr>
        <p:spPr>
          <a:xfrm>
            <a:off x="8331654" y="2128432"/>
            <a:ext cx="3284588"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对外开放新格局</a:t>
            </a:r>
          </a:p>
        </p:txBody>
      </p:sp>
      <p:sp>
        <p:nvSpPr>
          <p:cNvPr id="47" name="Oval 71"/>
          <p:cNvSpPr/>
          <p:nvPr/>
        </p:nvSpPr>
        <p:spPr>
          <a:xfrm>
            <a:off x="11296957" y="1741649"/>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65" b="1" dirty="0">
                <a:solidFill>
                  <a:srgbClr val="C00000"/>
                </a:solidFill>
                <a:latin typeface="思源宋体 Heavy" panose="02020900000000000000" pitchFamily="18" charset="-122"/>
                <a:ea typeface="思源宋体 Heavy" panose="02020900000000000000" pitchFamily="18" charset="-122"/>
              </a:rPr>
              <a:t>6</a:t>
            </a:r>
            <a:endParaRPr kumimoji="0" lang="id-ID"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p:txBody>
      </p:sp>
      <p:sp>
        <p:nvSpPr>
          <p:cNvPr id="48" name="Rectangle 70"/>
          <p:cNvSpPr/>
          <p:nvPr/>
        </p:nvSpPr>
        <p:spPr>
          <a:xfrm>
            <a:off x="5883291" y="4594622"/>
            <a:ext cx="3060166" cy="141771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49" name="TextBox 78"/>
          <p:cNvSpPr txBox="1"/>
          <p:nvPr/>
        </p:nvSpPr>
        <p:spPr>
          <a:xfrm>
            <a:off x="5883291" y="5134032"/>
            <a:ext cx="3060166" cy="738640"/>
          </a:xfrm>
          <a:prstGeom prst="rect">
            <a:avLst/>
          </a:prstGeom>
          <a:noFill/>
        </p:spPr>
        <p:txBody>
          <a:bodyPr wrap="square" lIns="91416" tIns="45708" rIns="91416" bIns="45708" rtlCol="0">
            <a:spAutoFit/>
          </a:bodyPr>
          <a:lstStyle/>
          <a:p>
            <a:r>
              <a:rPr lang="zh-CN" altLang="en-US" sz="1400" dirty="0">
                <a:latin typeface="思源宋体" panose="02020400000000000000" pitchFamily="18" charset="-122"/>
                <a:ea typeface="思源宋体" panose="02020400000000000000" pitchFamily="18" charset="-122"/>
              </a:rPr>
              <a:t>广泛形成绿色生产生活方式，碳排放达峰后稳中有降，生态环境根本好转，美丽中国建设目标基本实现；</a:t>
            </a:r>
            <a:endParaRPr lang="en-US" altLang="zh-CN" sz="1400" dirty="0">
              <a:latin typeface="思源宋体" panose="02020400000000000000" pitchFamily="18" charset="-122"/>
              <a:ea typeface="思源宋体" panose="02020400000000000000" pitchFamily="18" charset="-122"/>
            </a:endParaRPr>
          </a:p>
        </p:txBody>
      </p:sp>
      <p:sp>
        <p:nvSpPr>
          <p:cNvPr id="50" name="TextBox 79"/>
          <p:cNvSpPr txBox="1"/>
          <p:nvPr/>
        </p:nvSpPr>
        <p:spPr>
          <a:xfrm>
            <a:off x="5883291" y="4612613"/>
            <a:ext cx="3060166"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生态环境好转</a:t>
            </a:r>
          </a:p>
        </p:txBody>
      </p:sp>
      <p:sp>
        <p:nvSpPr>
          <p:cNvPr id="51" name="Oval 71"/>
          <p:cNvSpPr/>
          <p:nvPr/>
        </p:nvSpPr>
        <p:spPr>
          <a:xfrm>
            <a:off x="8546815" y="4253624"/>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65" b="1" dirty="0">
                <a:solidFill>
                  <a:srgbClr val="C00000"/>
                </a:solidFill>
                <a:latin typeface="思源宋体" panose="02020400000000000000" pitchFamily="18" charset="-122"/>
                <a:ea typeface="思源宋体" panose="02020400000000000000" pitchFamily="18" charset="-122"/>
              </a:rPr>
              <a:t>5</a:t>
            </a:r>
            <a:endParaRPr kumimoji="0" lang="id-ID" sz="3065"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sp>
        <p:nvSpPr>
          <p:cNvPr id="52" name="椭圆 46"/>
          <p:cNvSpPr/>
          <p:nvPr/>
        </p:nvSpPr>
        <p:spPr bwMode="auto">
          <a:xfrm>
            <a:off x="397271" y="2646629"/>
            <a:ext cx="2807040" cy="2807040"/>
          </a:xfrm>
          <a:prstGeom prst="ellipse">
            <a:avLst/>
          </a:prstGeom>
          <a:solidFill>
            <a:srgbClr val="C00000"/>
          </a:solidFill>
          <a:ln w="25400" cap="flat" cmpd="sng" algn="ctr">
            <a:noFill/>
            <a:prstDash val="solid"/>
          </a:ln>
          <a:effectLst>
            <a:outerShdw blurRad="50800" dist="38100" dir="2700000" algn="tl"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3" name="椭圆 47"/>
          <p:cNvSpPr/>
          <p:nvPr/>
        </p:nvSpPr>
        <p:spPr bwMode="auto">
          <a:xfrm>
            <a:off x="523948" y="2760349"/>
            <a:ext cx="2545050" cy="2546489"/>
          </a:xfrm>
          <a:prstGeom prst="ellipse">
            <a:avLst/>
          </a:prstGeom>
          <a:solidFill>
            <a:srgbClr val="C00000"/>
          </a:solidFill>
          <a:ln w="25400" cap="flat" cmpd="sng" algn="ctr">
            <a:noFill/>
            <a:prstDash val="solid"/>
          </a:ln>
          <a:effectLst>
            <a:outerShdw blurRad="177800" dist="38100" dir="5400000" algn="t" rotWithShape="0">
              <a:prstClr val="black">
                <a:alpha val="76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4" name="椭圆 48"/>
          <p:cNvSpPr/>
          <p:nvPr/>
        </p:nvSpPr>
        <p:spPr bwMode="auto">
          <a:xfrm>
            <a:off x="764346" y="3015142"/>
            <a:ext cx="2072891" cy="2074330"/>
          </a:xfrm>
          <a:prstGeom prst="ellipse">
            <a:avLst/>
          </a:prstGeom>
          <a:gradFill flip="none" rotWithShape="1">
            <a:gsLst>
              <a:gs pos="39000">
                <a:sysClr val="window" lastClr="FFFFFF"/>
              </a:gs>
              <a:gs pos="100000">
                <a:sysClr val="windowText" lastClr="000000">
                  <a:lumMod val="75000"/>
                  <a:lumOff val="25000"/>
                </a:sysClr>
              </a:gs>
            </a:gsLst>
            <a:lin ang="16200000" scaled="1"/>
            <a:tileRect/>
          </a:gra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5" name="椭圆 49"/>
          <p:cNvSpPr/>
          <p:nvPr/>
        </p:nvSpPr>
        <p:spPr bwMode="auto">
          <a:xfrm>
            <a:off x="826245" y="3059767"/>
            <a:ext cx="1957729" cy="1957729"/>
          </a:xfrm>
          <a:prstGeom prst="ellipse">
            <a:avLst/>
          </a:prstGeom>
          <a:solidFill>
            <a:schemeClr val="bg1">
              <a:lumMod val="95000"/>
            </a:schemeClr>
          </a:solidFill>
          <a:ln w="25400" cap="flat" cmpd="sng" algn="ctr">
            <a:noFill/>
            <a:prstDash val="solid"/>
          </a:ln>
          <a:effectLst>
            <a:outerShdw blurRad="50800" dist="38100" dir="5400000" algn="t" rotWithShape="0">
              <a:prstClr val="black">
                <a:alpha val="67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6" name="TextBox 41"/>
          <p:cNvSpPr txBox="1"/>
          <p:nvPr/>
        </p:nvSpPr>
        <p:spPr>
          <a:xfrm>
            <a:off x="929723" y="4122093"/>
            <a:ext cx="180049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9</a:t>
            </a:r>
            <a:r>
              <a:rPr kumimoji="0" lang="zh-CN" altLang="en-US"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个</a:t>
            </a:r>
            <a:endParaRPr kumimoji="0" lang="en-US" altLang="zh-CN"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 “远景目标”</a:t>
            </a:r>
          </a:p>
        </p:txBody>
      </p:sp>
      <p:pic>
        <p:nvPicPr>
          <p:cNvPr id="57" name="Picture 11" descr="F:\桌面\党政机关\素材\党徽\Nipic_20180988_20150909113802527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29097" y="3185020"/>
            <a:ext cx="1175935" cy="962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par>
                                <p:cTn id="14" presetID="53" presetClass="entr" presetSubtype="16" fill="hold" grpId="0" nodeType="withEffect">
                                  <p:stCondLst>
                                    <p:cond delay="250"/>
                                  </p:stCondLst>
                                  <p:childTnLst>
                                    <p:set>
                                      <p:cBhvr>
                                        <p:cTn id="15" dur="1" fill="hold">
                                          <p:stCondLst>
                                            <p:cond delay="0"/>
                                          </p:stCondLst>
                                        </p:cTn>
                                        <p:tgtEl>
                                          <p:spTgt spid="53"/>
                                        </p:tgtEl>
                                        <p:attrNameLst>
                                          <p:attrName>style.visibility</p:attrName>
                                        </p:attrNameLst>
                                      </p:cBhvr>
                                      <p:to>
                                        <p:strVal val="visible"/>
                                      </p:to>
                                    </p:set>
                                    <p:anim calcmode="lin" valueType="num">
                                      <p:cBhvr>
                                        <p:cTn id="16" dur="500" fill="hold"/>
                                        <p:tgtEl>
                                          <p:spTgt spid="53"/>
                                        </p:tgtEl>
                                        <p:attrNameLst>
                                          <p:attrName>ppt_w</p:attrName>
                                        </p:attrNameLst>
                                      </p:cBhvr>
                                      <p:tavLst>
                                        <p:tav tm="0">
                                          <p:val>
                                            <p:fltVal val="0"/>
                                          </p:val>
                                        </p:tav>
                                        <p:tav tm="100000">
                                          <p:val>
                                            <p:strVal val="#ppt_w"/>
                                          </p:val>
                                        </p:tav>
                                      </p:tavLst>
                                    </p:anim>
                                    <p:anim calcmode="lin" valueType="num">
                                      <p:cBhvr>
                                        <p:cTn id="17" dur="500" fill="hold"/>
                                        <p:tgtEl>
                                          <p:spTgt spid="53"/>
                                        </p:tgtEl>
                                        <p:attrNameLst>
                                          <p:attrName>ppt_h</p:attrName>
                                        </p:attrNameLst>
                                      </p:cBhvr>
                                      <p:tavLst>
                                        <p:tav tm="0">
                                          <p:val>
                                            <p:fltVal val="0"/>
                                          </p:val>
                                        </p:tav>
                                        <p:tav tm="100000">
                                          <p:val>
                                            <p:strVal val="#ppt_h"/>
                                          </p:val>
                                        </p:tav>
                                      </p:tavLst>
                                    </p:anim>
                                    <p:animEffect transition="in" filter="fade">
                                      <p:cBhvr>
                                        <p:cTn id="18" dur="500"/>
                                        <p:tgtEl>
                                          <p:spTgt spid="53"/>
                                        </p:tgtEl>
                                      </p:cBhvr>
                                    </p:animEffect>
                                  </p:childTnLst>
                                </p:cTn>
                              </p:par>
                              <p:par>
                                <p:cTn id="19" presetID="53" presetClass="entr" presetSubtype="16" fill="hold" grpId="0" nodeType="withEffect">
                                  <p:stCondLst>
                                    <p:cond delay="500"/>
                                  </p:stCondLst>
                                  <p:childTnLst>
                                    <p:set>
                                      <p:cBhvr>
                                        <p:cTn id="20" dur="1" fill="hold">
                                          <p:stCondLst>
                                            <p:cond delay="0"/>
                                          </p:stCondLst>
                                        </p:cTn>
                                        <p:tgtEl>
                                          <p:spTgt spid="54"/>
                                        </p:tgtEl>
                                        <p:attrNameLst>
                                          <p:attrName>style.visibility</p:attrName>
                                        </p:attrNameLst>
                                      </p:cBhvr>
                                      <p:to>
                                        <p:strVal val="visible"/>
                                      </p:to>
                                    </p:set>
                                    <p:anim calcmode="lin" valueType="num">
                                      <p:cBhvr>
                                        <p:cTn id="21" dur="500" fill="hold"/>
                                        <p:tgtEl>
                                          <p:spTgt spid="54"/>
                                        </p:tgtEl>
                                        <p:attrNameLst>
                                          <p:attrName>ppt_w</p:attrName>
                                        </p:attrNameLst>
                                      </p:cBhvr>
                                      <p:tavLst>
                                        <p:tav tm="0">
                                          <p:val>
                                            <p:fltVal val="0"/>
                                          </p:val>
                                        </p:tav>
                                        <p:tav tm="100000">
                                          <p:val>
                                            <p:strVal val="#ppt_w"/>
                                          </p:val>
                                        </p:tav>
                                      </p:tavLst>
                                    </p:anim>
                                    <p:anim calcmode="lin" valueType="num">
                                      <p:cBhvr>
                                        <p:cTn id="22" dur="500" fill="hold"/>
                                        <p:tgtEl>
                                          <p:spTgt spid="54"/>
                                        </p:tgtEl>
                                        <p:attrNameLst>
                                          <p:attrName>ppt_h</p:attrName>
                                        </p:attrNameLst>
                                      </p:cBhvr>
                                      <p:tavLst>
                                        <p:tav tm="0">
                                          <p:val>
                                            <p:fltVal val="0"/>
                                          </p:val>
                                        </p:tav>
                                        <p:tav tm="100000">
                                          <p:val>
                                            <p:strVal val="#ppt_h"/>
                                          </p:val>
                                        </p:tav>
                                      </p:tavLst>
                                    </p:anim>
                                    <p:animEffect transition="in" filter="fade">
                                      <p:cBhvr>
                                        <p:cTn id="23" dur="500"/>
                                        <p:tgtEl>
                                          <p:spTgt spid="54"/>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55"/>
                                        </p:tgtEl>
                                        <p:attrNameLst>
                                          <p:attrName>style.visibility</p:attrName>
                                        </p:attrNameLst>
                                      </p:cBhvr>
                                      <p:to>
                                        <p:strVal val="visible"/>
                                      </p:to>
                                    </p:set>
                                    <p:anim calcmode="lin" valueType="num">
                                      <p:cBhvr>
                                        <p:cTn id="26" dur="500" fill="hold"/>
                                        <p:tgtEl>
                                          <p:spTgt spid="55"/>
                                        </p:tgtEl>
                                        <p:attrNameLst>
                                          <p:attrName>ppt_w</p:attrName>
                                        </p:attrNameLst>
                                      </p:cBhvr>
                                      <p:tavLst>
                                        <p:tav tm="0">
                                          <p:val>
                                            <p:fltVal val="0"/>
                                          </p:val>
                                        </p:tav>
                                        <p:tav tm="100000">
                                          <p:val>
                                            <p:strVal val="#ppt_w"/>
                                          </p:val>
                                        </p:tav>
                                      </p:tavLst>
                                    </p:anim>
                                    <p:anim calcmode="lin" valueType="num">
                                      <p:cBhvr>
                                        <p:cTn id="27" dur="500" fill="hold"/>
                                        <p:tgtEl>
                                          <p:spTgt spid="55"/>
                                        </p:tgtEl>
                                        <p:attrNameLst>
                                          <p:attrName>ppt_h</p:attrName>
                                        </p:attrNameLst>
                                      </p:cBhvr>
                                      <p:tavLst>
                                        <p:tav tm="0">
                                          <p:val>
                                            <p:fltVal val="0"/>
                                          </p:val>
                                        </p:tav>
                                        <p:tav tm="100000">
                                          <p:val>
                                            <p:strVal val="#ppt_h"/>
                                          </p:val>
                                        </p:tav>
                                      </p:tavLst>
                                    </p:anim>
                                    <p:animEffect transition="in" filter="fade">
                                      <p:cBhvr>
                                        <p:cTn id="28" dur="500"/>
                                        <p:tgtEl>
                                          <p:spTgt spid="55"/>
                                        </p:tgtEl>
                                      </p:cBhvr>
                                    </p:animEffect>
                                  </p:childTnLst>
                                </p:cTn>
                              </p:par>
                              <p:par>
                                <p:cTn id="29" presetID="53" presetClass="entr" presetSubtype="16" fill="hold" nodeType="withEffect">
                                  <p:stCondLst>
                                    <p:cond delay="1000"/>
                                  </p:stCondLst>
                                  <p:childTnLst>
                                    <p:set>
                                      <p:cBhvr>
                                        <p:cTn id="30" dur="1" fill="hold">
                                          <p:stCondLst>
                                            <p:cond delay="0"/>
                                          </p:stCondLst>
                                        </p:cTn>
                                        <p:tgtEl>
                                          <p:spTgt spid="57"/>
                                        </p:tgtEl>
                                        <p:attrNameLst>
                                          <p:attrName>style.visibility</p:attrName>
                                        </p:attrNameLst>
                                      </p:cBhvr>
                                      <p:to>
                                        <p:strVal val="visible"/>
                                      </p:to>
                                    </p:set>
                                    <p:anim calcmode="lin" valueType="num">
                                      <p:cBhvr>
                                        <p:cTn id="31" dur="500" fill="hold"/>
                                        <p:tgtEl>
                                          <p:spTgt spid="57"/>
                                        </p:tgtEl>
                                        <p:attrNameLst>
                                          <p:attrName>ppt_w</p:attrName>
                                        </p:attrNameLst>
                                      </p:cBhvr>
                                      <p:tavLst>
                                        <p:tav tm="0">
                                          <p:val>
                                            <p:fltVal val="0"/>
                                          </p:val>
                                        </p:tav>
                                        <p:tav tm="100000">
                                          <p:val>
                                            <p:strVal val="#ppt_w"/>
                                          </p:val>
                                        </p:tav>
                                      </p:tavLst>
                                    </p:anim>
                                    <p:anim calcmode="lin" valueType="num">
                                      <p:cBhvr>
                                        <p:cTn id="32" dur="500" fill="hold"/>
                                        <p:tgtEl>
                                          <p:spTgt spid="57"/>
                                        </p:tgtEl>
                                        <p:attrNameLst>
                                          <p:attrName>ppt_h</p:attrName>
                                        </p:attrNameLst>
                                      </p:cBhvr>
                                      <p:tavLst>
                                        <p:tav tm="0">
                                          <p:val>
                                            <p:fltVal val="0"/>
                                          </p:val>
                                        </p:tav>
                                        <p:tav tm="100000">
                                          <p:val>
                                            <p:strVal val="#ppt_h"/>
                                          </p:val>
                                        </p:tav>
                                      </p:tavLst>
                                    </p:anim>
                                    <p:animEffect transition="in" filter="fade">
                                      <p:cBhvr>
                                        <p:cTn id="33" dur="500"/>
                                        <p:tgtEl>
                                          <p:spTgt spid="57"/>
                                        </p:tgtEl>
                                      </p:cBhvr>
                                    </p:animEffect>
                                  </p:childTnLst>
                                </p:cTn>
                              </p:par>
                              <p:par>
                                <p:cTn id="34" presetID="53" presetClass="entr" presetSubtype="16" fill="hold" grpId="0" nodeType="withEffect">
                                  <p:stCondLst>
                                    <p:cond delay="1250"/>
                                  </p:stCondLst>
                                  <p:childTnLst>
                                    <p:set>
                                      <p:cBhvr>
                                        <p:cTn id="35" dur="1" fill="hold">
                                          <p:stCondLst>
                                            <p:cond delay="0"/>
                                          </p:stCondLst>
                                        </p:cTn>
                                        <p:tgtEl>
                                          <p:spTgt spid="56"/>
                                        </p:tgtEl>
                                        <p:attrNameLst>
                                          <p:attrName>style.visibility</p:attrName>
                                        </p:attrNameLst>
                                      </p:cBhvr>
                                      <p:to>
                                        <p:strVal val="visible"/>
                                      </p:to>
                                    </p:set>
                                    <p:anim calcmode="lin" valueType="num">
                                      <p:cBhvr>
                                        <p:cTn id="36" dur="500" fill="hold"/>
                                        <p:tgtEl>
                                          <p:spTgt spid="56"/>
                                        </p:tgtEl>
                                        <p:attrNameLst>
                                          <p:attrName>ppt_w</p:attrName>
                                        </p:attrNameLst>
                                      </p:cBhvr>
                                      <p:tavLst>
                                        <p:tav tm="0">
                                          <p:val>
                                            <p:fltVal val="0"/>
                                          </p:val>
                                        </p:tav>
                                        <p:tav tm="100000">
                                          <p:val>
                                            <p:strVal val="#ppt_w"/>
                                          </p:val>
                                        </p:tav>
                                      </p:tavLst>
                                    </p:anim>
                                    <p:anim calcmode="lin" valueType="num">
                                      <p:cBhvr>
                                        <p:cTn id="37" dur="500" fill="hold"/>
                                        <p:tgtEl>
                                          <p:spTgt spid="56"/>
                                        </p:tgtEl>
                                        <p:attrNameLst>
                                          <p:attrName>ppt_h</p:attrName>
                                        </p:attrNameLst>
                                      </p:cBhvr>
                                      <p:tavLst>
                                        <p:tav tm="0">
                                          <p:val>
                                            <p:fltVal val="0"/>
                                          </p:val>
                                        </p:tav>
                                        <p:tav tm="100000">
                                          <p:val>
                                            <p:strVal val="#ppt_h"/>
                                          </p:val>
                                        </p:tav>
                                      </p:tavLst>
                                    </p:anim>
                                    <p:animEffect transition="in" filter="fade">
                                      <p:cBhvr>
                                        <p:cTn id="38" dur="500"/>
                                        <p:tgtEl>
                                          <p:spTgt spid="56"/>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par>
                          <p:cTn id="43" fill="hold">
                            <p:stCondLst>
                              <p:cond delay="2000"/>
                            </p:stCondLst>
                            <p:childTnLst>
                              <p:par>
                                <p:cTn id="44" presetID="53" presetClass="entr" presetSubtype="16" fill="hold" grpId="0" nodeType="after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p:cTn id="46" dur="300" fill="hold"/>
                                        <p:tgtEl>
                                          <p:spTgt spid="34"/>
                                        </p:tgtEl>
                                        <p:attrNameLst>
                                          <p:attrName>ppt_w</p:attrName>
                                        </p:attrNameLst>
                                      </p:cBhvr>
                                      <p:tavLst>
                                        <p:tav tm="0">
                                          <p:val>
                                            <p:fltVal val="0"/>
                                          </p:val>
                                        </p:tav>
                                        <p:tav tm="100000">
                                          <p:val>
                                            <p:strVal val="#ppt_w"/>
                                          </p:val>
                                        </p:tav>
                                      </p:tavLst>
                                    </p:anim>
                                    <p:anim calcmode="lin" valueType="num">
                                      <p:cBhvr>
                                        <p:cTn id="47" dur="300" fill="hold"/>
                                        <p:tgtEl>
                                          <p:spTgt spid="34"/>
                                        </p:tgtEl>
                                        <p:attrNameLst>
                                          <p:attrName>ppt_h</p:attrName>
                                        </p:attrNameLst>
                                      </p:cBhvr>
                                      <p:tavLst>
                                        <p:tav tm="0">
                                          <p:val>
                                            <p:fltVal val="0"/>
                                          </p:val>
                                        </p:tav>
                                        <p:tav tm="100000">
                                          <p:val>
                                            <p:strVal val="#ppt_h"/>
                                          </p:val>
                                        </p:tav>
                                      </p:tavLst>
                                    </p:anim>
                                    <p:animEffect transition="in" filter="fade">
                                      <p:cBhvr>
                                        <p:cTn id="48" dur="300"/>
                                        <p:tgtEl>
                                          <p:spTgt spid="34"/>
                                        </p:tgtEl>
                                      </p:cBhvr>
                                    </p:animEffect>
                                  </p:childTnLst>
                                </p:cTn>
                              </p:par>
                            </p:childTnLst>
                          </p:cTn>
                        </p:par>
                        <p:par>
                          <p:cTn id="49" fill="hold">
                            <p:stCondLst>
                              <p:cond delay="2500"/>
                            </p:stCondLst>
                            <p:childTnLst>
                              <p:par>
                                <p:cTn id="50" presetID="10" presetClass="entr" presetSubtype="0" fill="hold" grpId="0" nodeType="after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300"/>
                                        <p:tgtEl>
                                          <p:spTgt spid="36"/>
                                        </p:tgtEl>
                                      </p:cBhvr>
                                    </p:animEffect>
                                  </p:childTnLst>
                                </p:cTn>
                              </p:par>
                            </p:childTnLst>
                          </p:cTn>
                        </p:par>
                        <p:par>
                          <p:cTn id="53" fill="hold">
                            <p:stCondLst>
                              <p:cond delay="3000"/>
                            </p:stCondLst>
                            <p:childTnLst>
                              <p:par>
                                <p:cTn id="54" presetID="53" presetClass="entr" presetSubtype="16"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p:cTn id="56" dur="300" fill="hold"/>
                                        <p:tgtEl>
                                          <p:spTgt spid="42"/>
                                        </p:tgtEl>
                                        <p:attrNameLst>
                                          <p:attrName>ppt_w</p:attrName>
                                        </p:attrNameLst>
                                      </p:cBhvr>
                                      <p:tavLst>
                                        <p:tav tm="0">
                                          <p:val>
                                            <p:fltVal val="0"/>
                                          </p:val>
                                        </p:tav>
                                        <p:tav tm="100000">
                                          <p:val>
                                            <p:strVal val="#ppt_w"/>
                                          </p:val>
                                        </p:tav>
                                      </p:tavLst>
                                    </p:anim>
                                    <p:anim calcmode="lin" valueType="num">
                                      <p:cBhvr>
                                        <p:cTn id="57" dur="300" fill="hold"/>
                                        <p:tgtEl>
                                          <p:spTgt spid="42"/>
                                        </p:tgtEl>
                                        <p:attrNameLst>
                                          <p:attrName>ppt_h</p:attrName>
                                        </p:attrNameLst>
                                      </p:cBhvr>
                                      <p:tavLst>
                                        <p:tav tm="0">
                                          <p:val>
                                            <p:fltVal val="0"/>
                                          </p:val>
                                        </p:tav>
                                        <p:tav tm="100000">
                                          <p:val>
                                            <p:strVal val="#ppt_h"/>
                                          </p:val>
                                        </p:tav>
                                      </p:tavLst>
                                    </p:anim>
                                    <p:animEffect transition="in" filter="fade">
                                      <p:cBhvr>
                                        <p:cTn id="58" dur="300"/>
                                        <p:tgtEl>
                                          <p:spTgt spid="42"/>
                                        </p:tgtEl>
                                      </p:cBhvr>
                                    </p:animEffect>
                                  </p:childTnLst>
                                </p:cTn>
                              </p:par>
                            </p:childTnLst>
                          </p:cTn>
                        </p:par>
                        <p:par>
                          <p:cTn id="59" fill="hold">
                            <p:stCondLst>
                              <p:cond delay="3500"/>
                            </p:stCondLst>
                            <p:childTnLst>
                              <p:par>
                                <p:cTn id="60" presetID="22" presetClass="entr" presetSubtype="1" fill="hold" grpId="0"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up)">
                                      <p:cBhvr>
                                        <p:cTn id="62" dur="300"/>
                                        <p:tgtEl>
                                          <p:spTgt spid="39"/>
                                        </p:tgtEl>
                                      </p:cBhvr>
                                    </p:animEffect>
                                  </p:childTnLst>
                                </p:cTn>
                              </p:par>
                            </p:childTnLst>
                          </p:cTn>
                        </p:par>
                        <p:par>
                          <p:cTn id="63" fill="hold">
                            <p:stCondLst>
                              <p:cond delay="4000"/>
                            </p:stCondLst>
                            <p:childTnLst>
                              <p:par>
                                <p:cTn id="64" presetID="10" presetClass="entr" presetSubtype="0"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300"/>
                                        <p:tgtEl>
                                          <p:spTgt spid="41"/>
                                        </p:tgtEl>
                                      </p:cBhvr>
                                    </p:animEffect>
                                  </p:childTnLst>
                                </p:cTn>
                              </p:par>
                            </p:childTnLst>
                          </p:cTn>
                        </p:par>
                        <p:par>
                          <p:cTn id="67" fill="hold">
                            <p:stCondLst>
                              <p:cond delay="4500"/>
                            </p:stCondLst>
                            <p:childTnLst>
                              <p:par>
                                <p:cTn id="68" presetID="42" presetClass="entr" presetSubtype="0" fill="hold" grpId="0" nodeType="after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600"/>
                                        <p:tgtEl>
                                          <p:spTgt spid="40"/>
                                        </p:tgtEl>
                                      </p:cBhvr>
                                    </p:animEffect>
                                    <p:anim calcmode="lin" valueType="num">
                                      <p:cBhvr>
                                        <p:cTn id="71" dur="600" fill="hold"/>
                                        <p:tgtEl>
                                          <p:spTgt spid="40"/>
                                        </p:tgtEl>
                                        <p:attrNameLst>
                                          <p:attrName>ppt_x</p:attrName>
                                        </p:attrNameLst>
                                      </p:cBhvr>
                                      <p:tavLst>
                                        <p:tav tm="0">
                                          <p:val>
                                            <p:strVal val="#ppt_x"/>
                                          </p:val>
                                        </p:tav>
                                        <p:tav tm="100000">
                                          <p:val>
                                            <p:strVal val="#ppt_x"/>
                                          </p:val>
                                        </p:tav>
                                      </p:tavLst>
                                    </p:anim>
                                    <p:anim calcmode="lin" valueType="num">
                                      <p:cBhvr>
                                        <p:cTn id="72" dur="600" fill="hold"/>
                                        <p:tgtEl>
                                          <p:spTgt spid="40"/>
                                        </p:tgtEl>
                                        <p:attrNameLst>
                                          <p:attrName>ppt_y</p:attrName>
                                        </p:attrNameLst>
                                      </p:cBhvr>
                                      <p:tavLst>
                                        <p:tav tm="0">
                                          <p:val>
                                            <p:strVal val="#ppt_y+.1"/>
                                          </p:val>
                                        </p:tav>
                                        <p:tav tm="100000">
                                          <p:val>
                                            <p:strVal val="#ppt_y"/>
                                          </p:val>
                                        </p:tav>
                                      </p:tavLst>
                                    </p:anim>
                                  </p:childTnLst>
                                </p:cTn>
                              </p:par>
                            </p:childTnLst>
                          </p:cTn>
                        </p:par>
                        <p:par>
                          <p:cTn id="73" fill="hold">
                            <p:stCondLst>
                              <p:cond delay="5500"/>
                            </p:stCondLst>
                            <p:childTnLst>
                              <p:par>
                                <p:cTn id="74" presetID="53" presetClass="entr" presetSubtype="16"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 calcmode="lin" valueType="num">
                                      <p:cBhvr>
                                        <p:cTn id="76" dur="300" fill="hold"/>
                                        <p:tgtEl>
                                          <p:spTgt spid="33"/>
                                        </p:tgtEl>
                                        <p:attrNameLst>
                                          <p:attrName>ppt_w</p:attrName>
                                        </p:attrNameLst>
                                      </p:cBhvr>
                                      <p:tavLst>
                                        <p:tav tm="0">
                                          <p:val>
                                            <p:fltVal val="0"/>
                                          </p:val>
                                        </p:tav>
                                        <p:tav tm="100000">
                                          <p:val>
                                            <p:strVal val="#ppt_w"/>
                                          </p:val>
                                        </p:tav>
                                      </p:tavLst>
                                    </p:anim>
                                    <p:anim calcmode="lin" valueType="num">
                                      <p:cBhvr>
                                        <p:cTn id="77" dur="300" fill="hold"/>
                                        <p:tgtEl>
                                          <p:spTgt spid="33"/>
                                        </p:tgtEl>
                                        <p:attrNameLst>
                                          <p:attrName>ppt_h</p:attrName>
                                        </p:attrNameLst>
                                      </p:cBhvr>
                                      <p:tavLst>
                                        <p:tav tm="0">
                                          <p:val>
                                            <p:fltVal val="0"/>
                                          </p:val>
                                        </p:tav>
                                        <p:tav tm="100000">
                                          <p:val>
                                            <p:strVal val="#ppt_h"/>
                                          </p:val>
                                        </p:tav>
                                      </p:tavLst>
                                    </p:anim>
                                    <p:animEffect transition="in" filter="fade">
                                      <p:cBhvr>
                                        <p:cTn id="78" dur="300"/>
                                        <p:tgtEl>
                                          <p:spTgt spid="33"/>
                                        </p:tgtEl>
                                      </p:cBhvr>
                                    </p:animEffect>
                                  </p:childTnLst>
                                </p:cTn>
                              </p:par>
                            </p:childTnLst>
                          </p:cTn>
                        </p:par>
                        <p:par>
                          <p:cTn id="79" fill="hold">
                            <p:stCondLst>
                              <p:cond delay="6000"/>
                            </p:stCondLst>
                            <p:childTnLst>
                              <p:par>
                                <p:cTn id="80" presetID="10" presetClass="entr" presetSubtype="0" fill="hold" grpId="0" nodeType="after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300"/>
                                        <p:tgtEl>
                                          <p:spTgt spid="37"/>
                                        </p:tgtEl>
                                      </p:cBhvr>
                                    </p:animEffect>
                                  </p:childTnLst>
                                </p:cTn>
                              </p:par>
                            </p:childTnLst>
                          </p:cTn>
                        </p:par>
                        <p:par>
                          <p:cTn id="83" fill="hold">
                            <p:stCondLst>
                              <p:cond delay="6500"/>
                            </p:stCondLst>
                            <p:childTnLst>
                              <p:par>
                                <p:cTn id="84" presetID="53" presetClass="entr" presetSubtype="16" fill="hold" grpId="0" nodeType="afterEffect">
                                  <p:stCondLst>
                                    <p:cond delay="0"/>
                                  </p:stCondLst>
                                  <p:childTnLst>
                                    <p:set>
                                      <p:cBhvr>
                                        <p:cTn id="85" dur="1" fill="hold">
                                          <p:stCondLst>
                                            <p:cond delay="0"/>
                                          </p:stCondLst>
                                        </p:cTn>
                                        <p:tgtEl>
                                          <p:spTgt spid="51"/>
                                        </p:tgtEl>
                                        <p:attrNameLst>
                                          <p:attrName>style.visibility</p:attrName>
                                        </p:attrNameLst>
                                      </p:cBhvr>
                                      <p:to>
                                        <p:strVal val="visible"/>
                                      </p:to>
                                    </p:set>
                                    <p:anim calcmode="lin" valueType="num">
                                      <p:cBhvr>
                                        <p:cTn id="86" dur="300" fill="hold"/>
                                        <p:tgtEl>
                                          <p:spTgt spid="51"/>
                                        </p:tgtEl>
                                        <p:attrNameLst>
                                          <p:attrName>ppt_w</p:attrName>
                                        </p:attrNameLst>
                                      </p:cBhvr>
                                      <p:tavLst>
                                        <p:tav tm="0">
                                          <p:val>
                                            <p:fltVal val="0"/>
                                          </p:val>
                                        </p:tav>
                                        <p:tav tm="100000">
                                          <p:val>
                                            <p:strVal val="#ppt_w"/>
                                          </p:val>
                                        </p:tav>
                                      </p:tavLst>
                                    </p:anim>
                                    <p:anim calcmode="lin" valueType="num">
                                      <p:cBhvr>
                                        <p:cTn id="87" dur="300" fill="hold"/>
                                        <p:tgtEl>
                                          <p:spTgt spid="51"/>
                                        </p:tgtEl>
                                        <p:attrNameLst>
                                          <p:attrName>ppt_h</p:attrName>
                                        </p:attrNameLst>
                                      </p:cBhvr>
                                      <p:tavLst>
                                        <p:tav tm="0">
                                          <p:val>
                                            <p:fltVal val="0"/>
                                          </p:val>
                                        </p:tav>
                                        <p:tav tm="100000">
                                          <p:val>
                                            <p:strVal val="#ppt_h"/>
                                          </p:val>
                                        </p:tav>
                                      </p:tavLst>
                                    </p:anim>
                                    <p:animEffect transition="in" filter="fade">
                                      <p:cBhvr>
                                        <p:cTn id="88" dur="300"/>
                                        <p:tgtEl>
                                          <p:spTgt spid="51"/>
                                        </p:tgtEl>
                                      </p:cBhvr>
                                    </p:animEffect>
                                  </p:childTnLst>
                                </p:cTn>
                              </p:par>
                            </p:childTnLst>
                          </p:cTn>
                        </p:par>
                        <p:par>
                          <p:cTn id="89" fill="hold">
                            <p:stCondLst>
                              <p:cond delay="7000"/>
                            </p:stCondLst>
                            <p:childTnLst>
                              <p:par>
                                <p:cTn id="90" presetID="22" presetClass="entr" presetSubtype="1" fill="hold" grpId="0" nodeType="afterEffect">
                                  <p:stCondLst>
                                    <p:cond delay="0"/>
                                  </p:stCondLst>
                                  <p:childTnLst>
                                    <p:set>
                                      <p:cBhvr>
                                        <p:cTn id="91" dur="1" fill="hold">
                                          <p:stCondLst>
                                            <p:cond delay="0"/>
                                          </p:stCondLst>
                                        </p:cTn>
                                        <p:tgtEl>
                                          <p:spTgt spid="48"/>
                                        </p:tgtEl>
                                        <p:attrNameLst>
                                          <p:attrName>style.visibility</p:attrName>
                                        </p:attrNameLst>
                                      </p:cBhvr>
                                      <p:to>
                                        <p:strVal val="visible"/>
                                      </p:to>
                                    </p:set>
                                    <p:animEffect transition="in" filter="wipe(up)">
                                      <p:cBhvr>
                                        <p:cTn id="92" dur="300"/>
                                        <p:tgtEl>
                                          <p:spTgt spid="48"/>
                                        </p:tgtEl>
                                      </p:cBhvr>
                                    </p:animEffect>
                                  </p:childTnLst>
                                </p:cTn>
                              </p:par>
                            </p:childTnLst>
                          </p:cTn>
                        </p:par>
                        <p:par>
                          <p:cTn id="93" fill="hold">
                            <p:stCondLst>
                              <p:cond delay="7500"/>
                            </p:stCondLst>
                            <p:childTnLst>
                              <p:par>
                                <p:cTn id="94" presetID="10" presetClass="entr" presetSubtype="0" fill="hold" grpId="0" nodeType="afterEffect">
                                  <p:stCondLst>
                                    <p:cond delay="0"/>
                                  </p:stCondLst>
                                  <p:childTnLst>
                                    <p:set>
                                      <p:cBhvr>
                                        <p:cTn id="95" dur="1" fill="hold">
                                          <p:stCondLst>
                                            <p:cond delay="0"/>
                                          </p:stCondLst>
                                        </p:cTn>
                                        <p:tgtEl>
                                          <p:spTgt spid="50"/>
                                        </p:tgtEl>
                                        <p:attrNameLst>
                                          <p:attrName>style.visibility</p:attrName>
                                        </p:attrNameLst>
                                      </p:cBhvr>
                                      <p:to>
                                        <p:strVal val="visible"/>
                                      </p:to>
                                    </p:set>
                                    <p:animEffect transition="in" filter="fade">
                                      <p:cBhvr>
                                        <p:cTn id="96" dur="300"/>
                                        <p:tgtEl>
                                          <p:spTgt spid="50"/>
                                        </p:tgtEl>
                                      </p:cBhvr>
                                    </p:animEffect>
                                  </p:childTnLst>
                                </p:cTn>
                              </p:par>
                            </p:childTnLst>
                          </p:cTn>
                        </p:par>
                        <p:par>
                          <p:cTn id="97" fill="hold">
                            <p:stCondLst>
                              <p:cond delay="8000"/>
                            </p:stCondLst>
                            <p:childTnLst>
                              <p:par>
                                <p:cTn id="98" presetID="42" presetClass="entr" presetSubtype="0" fill="hold" grpId="0" nodeType="afterEffect">
                                  <p:stCondLst>
                                    <p:cond delay="0"/>
                                  </p:stCondLst>
                                  <p:childTnLst>
                                    <p:set>
                                      <p:cBhvr>
                                        <p:cTn id="99" dur="1" fill="hold">
                                          <p:stCondLst>
                                            <p:cond delay="0"/>
                                          </p:stCondLst>
                                        </p:cTn>
                                        <p:tgtEl>
                                          <p:spTgt spid="49"/>
                                        </p:tgtEl>
                                        <p:attrNameLst>
                                          <p:attrName>style.visibility</p:attrName>
                                        </p:attrNameLst>
                                      </p:cBhvr>
                                      <p:to>
                                        <p:strVal val="visible"/>
                                      </p:to>
                                    </p:set>
                                    <p:animEffect transition="in" filter="fade">
                                      <p:cBhvr>
                                        <p:cTn id="100" dur="600"/>
                                        <p:tgtEl>
                                          <p:spTgt spid="49"/>
                                        </p:tgtEl>
                                      </p:cBhvr>
                                    </p:animEffect>
                                    <p:anim calcmode="lin" valueType="num">
                                      <p:cBhvr>
                                        <p:cTn id="101" dur="600" fill="hold"/>
                                        <p:tgtEl>
                                          <p:spTgt spid="49"/>
                                        </p:tgtEl>
                                        <p:attrNameLst>
                                          <p:attrName>ppt_x</p:attrName>
                                        </p:attrNameLst>
                                      </p:cBhvr>
                                      <p:tavLst>
                                        <p:tav tm="0">
                                          <p:val>
                                            <p:strVal val="#ppt_x"/>
                                          </p:val>
                                        </p:tav>
                                        <p:tav tm="100000">
                                          <p:val>
                                            <p:strVal val="#ppt_x"/>
                                          </p:val>
                                        </p:tav>
                                      </p:tavLst>
                                    </p:anim>
                                    <p:anim calcmode="lin" valueType="num">
                                      <p:cBhvr>
                                        <p:cTn id="102" dur="600" fill="hold"/>
                                        <p:tgtEl>
                                          <p:spTgt spid="49"/>
                                        </p:tgtEl>
                                        <p:attrNameLst>
                                          <p:attrName>ppt_y</p:attrName>
                                        </p:attrNameLst>
                                      </p:cBhvr>
                                      <p:tavLst>
                                        <p:tav tm="0">
                                          <p:val>
                                            <p:strVal val="#ppt_y+.1"/>
                                          </p:val>
                                        </p:tav>
                                        <p:tav tm="100000">
                                          <p:val>
                                            <p:strVal val="#ppt_y"/>
                                          </p:val>
                                        </p:tav>
                                      </p:tavLst>
                                    </p:anim>
                                  </p:childTnLst>
                                </p:cTn>
                              </p:par>
                            </p:childTnLst>
                          </p:cTn>
                        </p:par>
                        <p:par>
                          <p:cTn id="103" fill="hold">
                            <p:stCondLst>
                              <p:cond delay="9000"/>
                            </p:stCondLst>
                            <p:childTnLst>
                              <p:par>
                                <p:cTn id="104" presetID="53" presetClass="entr" presetSubtype="16" fill="hold" grpId="0" nodeType="afterEffect">
                                  <p:stCondLst>
                                    <p:cond delay="0"/>
                                  </p:stCondLst>
                                  <p:childTnLst>
                                    <p:set>
                                      <p:cBhvr>
                                        <p:cTn id="105" dur="1" fill="hold">
                                          <p:stCondLst>
                                            <p:cond delay="0"/>
                                          </p:stCondLst>
                                        </p:cTn>
                                        <p:tgtEl>
                                          <p:spTgt spid="35"/>
                                        </p:tgtEl>
                                        <p:attrNameLst>
                                          <p:attrName>style.visibility</p:attrName>
                                        </p:attrNameLst>
                                      </p:cBhvr>
                                      <p:to>
                                        <p:strVal val="visible"/>
                                      </p:to>
                                    </p:set>
                                    <p:anim calcmode="lin" valueType="num">
                                      <p:cBhvr>
                                        <p:cTn id="106" dur="300" fill="hold"/>
                                        <p:tgtEl>
                                          <p:spTgt spid="35"/>
                                        </p:tgtEl>
                                        <p:attrNameLst>
                                          <p:attrName>ppt_w</p:attrName>
                                        </p:attrNameLst>
                                      </p:cBhvr>
                                      <p:tavLst>
                                        <p:tav tm="0">
                                          <p:val>
                                            <p:fltVal val="0"/>
                                          </p:val>
                                        </p:tav>
                                        <p:tav tm="100000">
                                          <p:val>
                                            <p:strVal val="#ppt_w"/>
                                          </p:val>
                                        </p:tav>
                                      </p:tavLst>
                                    </p:anim>
                                    <p:anim calcmode="lin" valueType="num">
                                      <p:cBhvr>
                                        <p:cTn id="107" dur="300" fill="hold"/>
                                        <p:tgtEl>
                                          <p:spTgt spid="35"/>
                                        </p:tgtEl>
                                        <p:attrNameLst>
                                          <p:attrName>ppt_h</p:attrName>
                                        </p:attrNameLst>
                                      </p:cBhvr>
                                      <p:tavLst>
                                        <p:tav tm="0">
                                          <p:val>
                                            <p:fltVal val="0"/>
                                          </p:val>
                                        </p:tav>
                                        <p:tav tm="100000">
                                          <p:val>
                                            <p:strVal val="#ppt_h"/>
                                          </p:val>
                                        </p:tav>
                                      </p:tavLst>
                                    </p:anim>
                                    <p:animEffect transition="in" filter="fade">
                                      <p:cBhvr>
                                        <p:cTn id="108" dur="300"/>
                                        <p:tgtEl>
                                          <p:spTgt spid="35"/>
                                        </p:tgtEl>
                                      </p:cBhvr>
                                    </p:animEffect>
                                  </p:childTnLst>
                                </p:cTn>
                              </p:par>
                            </p:childTnLst>
                          </p:cTn>
                        </p:par>
                        <p:par>
                          <p:cTn id="109" fill="hold">
                            <p:stCondLst>
                              <p:cond delay="9500"/>
                            </p:stCondLst>
                            <p:childTnLst>
                              <p:par>
                                <p:cTn id="110" presetID="10" presetClass="entr" presetSubtype="0" fill="hold" grpId="0" nodeType="after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fade">
                                      <p:cBhvr>
                                        <p:cTn id="112" dur="300"/>
                                        <p:tgtEl>
                                          <p:spTgt spid="38"/>
                                        </p:tgtEl>
                                      </p:cBhvr>
                                    </p:animEffect>
                                  </p:childTnLst>
                                </p:cTn>
                              </p:par>
                            </p:childTnLst>
                          </p:cTn>
                        </p:par>
                        <p:par>
                          <p:cTn id="113" fill="hold">
                            <p:stCondLst>
                              <p:cond delay="10000"/>
                            </p:stCondLst>
                            <p:childTnLst>
                              <p:par>
                                <p:cTn id="114" presetID="53" presetClass="entr" presetSubtype="16" fill="hold" grpId="0" nodeType="afterEffect">
                                  <p:stCondLst>
                                    <p:cond delay="0"/>
                                  </p:stCondLst>
                                  <p:childTnLst>
                                    <p:set>
                                      <p:cBhvr>
                                        <p:cTn id="115" dur="1" fill="hold">
                                          <p:stCondLst>
                                            <p:cond delay="0"/>
                                          </p:stCondLst>
                                        </p:cTn>
                                        <p:tgtEl>
                                          <p:spTgt spid="47"/>
                                        </p:tgtEl>
                                        <p:attrNameLst>
                                          <p:attrName>style.visibility</p:attrName>
                                        </p:attrNameLst>
                                      </p:cBhvr>
                                      <p:to>
                                        <p:strVal val="visible"/>
                                      </p:to>
                                    </p:set>
                                    <p:anim calcmode="lin" valueType="num">
                                      <p:cBhvr>
                                        <p:cTn id="116" dur="300" fill="hold"/>
                                        <p:tgtEl>
                                          <p:spTgt spid="47"/>
                                        </p:tgtEl>
                                        <p:attrNameLst>
                                          <p:attrName>ppt_w</p:attrName>
                                        </p:attrNameLst>
                                      </p:cBhvr>
                                      <p:tavLst>
                                        <p:tav tm="0">
                                          <p:val>
                                            <p:fltVal val="0"/>
                                          </p:val>
                                        </p:tav>
                                        <p:tav tm="100000">
                                          <p:val>
                                            <p:strVal val="#ppt_w"/>
                                          </p:val>
                                        </p:tav>
                                      </p:tavLst>
                                    </p:anim>
                                    <p:anim calcmode="lin" valueType="num">
                                      <p:cBhvr>
                                        <p:cTn id="117" dur="300" fill="hold"/>
                                        <p:tgtEl>
                                          <p:spTgt spid="47"/>
                                        </p:tgtEl>
                                        <p:attrNameLst>
                                          <p:attrName>ppt_h</p:attrName>
                                        </p:attrNameLst>
                                      </p:cBhvr>
                                      <p:tavLst>
                                        <p:tav tm="0">
                                          <p:val>
                                            <p:fltVal val="0"/>
                                          </p:val>
                                        </p:tav>
                                        <p:tav tm="100000">
                                          <p:val>
                                            <p:strVal val="#ppt_h"/>
                                          </p:val>
                                        </p:tav>
                                      </p:tavLst>
                                    </p:anim>
                                    <p:animEffect transition="in" filter="fade">
                                      <p:cBhvr>
                                        <p:cTn id="118" dur="300"/>
                                        <p:tgtEl>
                                          <p:spTgt spid="47"/>
                                        </p:tgtEl>
                                      </p:cBhvr>
                                    </p:animEffect>
                                  </p:childTnLst>
                                </p:cTn>
                              </p:par>
                            </p:childTnLst>
                          </p:cTn>
                        </p:par>
                        <p:par>
                          <p:cTn id="119" fill="hold">
                            <p:stCondLst>
                              <p:cond delay="10500"/>
                            </p:stCondLst>
                            <p:childTnLst>
                              <p:par>
                                <p:cTn id="120" presetID="22" presetClass="entr" presetSubtype="1" fill="hold" grpId="0" nodeType="after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wipe(up)">
                                      <p:cBhvr>
                                        <p:cTn id="122" dur="300"/>
                                        <p:tgtEl>
                                          <p:spTgt spid="44"/>
                                        </p:tgtEl>
                                      </p:cBhvr>
                                    </p:animEffect>
                                  </p:childTnLst>
                                </p:cTn>
                              </p:par>
                            </p:childTnLst>
                          </p:cTn>
                        </p:par>
                        <p:par>
                          <p:cTn id="123" fill="hold">
                            <p:stCondLst>
                              <p:cond delay="11000"/>
                            </p:stCondLst>
                            <p:childTnLst>
                              <p:par>
                                <p:cTn id="124" presetID="10" presetClass="entr" presetSubtype="0" fill="hold" grpId="0" nodeType="afterEffect">
                                  <p:stCondLst>
                                    <p:cond delay="0"/>
                                  </p:stCondLst>
                                  <p:childTnLst>
                                    <p:set>
                                      <p:cBhvr>
                                        <p:cTn id="125" dur="1" fill="hold">
                                          <p:stCondLst>
                                            <p:cond delay="0"/>
                                          </p:stCondLst>
                                        </p:cTn>
                                        <p:tgtEl>
                                          <p:spTgt spid="46"/>
                                        </p:tgtEl>
                                        <p:attrNameLst>
                                          <p:attrName>style.visibility</p:attrName>
                                        </p:attrNameLst>
                                      </p:cBhvr>
                                      <p:to>
                                        <p:strVal val="visible"/>
                                      </p:to>
                                    </p:set>
                                    <p:animEffect transition="in" filter="fade">
                                      <p:cBhvr>
                                        <p:cTn id="126" dur="300"/>
                                        <p:tgtEl>
                                          <p:spTgt spid="46"/>
                                        </p:tgtEl>
                                      </p:cBhvr>
                                    </p:animEffect>
                                  </p:childTnLst>
                                </p:cTn>
                              </p:par>
                            </p:childTnLst>
                          </p:cTn>
                        </p:par>
                        <p:par>
                          <p:cTn id="127" fill="hold">
                            <p:stCondLst>
                              <p:cond delay="11500"/>
                            </p:stCondLst>
                            <p:childTnLst>
                              <p:par>
                                <p:cTn id="128" presetID="42" presetClass="entr" presetSubtype="0" fill="hold" grpId="0" nodeType="after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fade">
                                      <p:cBhvr>
                                        <p:cTn id="130" dur="600"/>
                                        <p:tgtEl>
                                          <p:spTgt spid="45"/>
                                        </p:tgtEl>
                                      </p:cBhvr>
                                    </p:animEffect>
                                    <p:anim calcmode="lin" valueType="num">
                                      <p:cBhvr>
                                        <p:cTn id="131" dur="600" fill="hold"/>
                                        <p:tgtEl>
                                          <p:spTgt spid="45"/>
                                        </p:tgtEl>
                                        <p:attrNameLst>
                                          <p:attrName>ppt_x</p:attrName>
                                        </p:attrNameLst>
                                      </p:cBhvr>
                                      <p:tavLst>
                                        <p:tav tm="0">
                                          <p:val>
                                            <p:strVal val="#ppt_x"/>
                                          </p:val>
                                        </p:tav>
                                        <p:tav tm="100000">
                                          <p:val>
                                            <p:strVal val="#ppt_x"/>
                                          </p:val>
                                        </p:tav>
                                      </p:tavLst>
                                    </p:anim>
                                    <p:anim calcmode="lin" valueType="num">
                                      <p:cBhvr>
                                        <p:cTn id="132" dur="600" fill="hold"/>
                                        <p:tgtEl>
                                          <p:spTgt spid="45"/>
                                        </p:tgtEl>
                                        <p:attrNameLst>
                                          <p:attrName>ppt_y</p:attrName>
                                        </p:attrNameLst>
                                      </p:cBhvr>
                                      <p:tavLst>
                                        <p:tav tm="0">
                                          <p:val>
                                            <p:strVal val="#ppt_y+.1"/>
                                          </p:val>
                                        </p:tav>
                                        <p:tav tm="100000">
                                          <p:val>
                                            <p:strVal val="#ppt_y"/>
                                          </p:val>
                                        </p:tav>
                                      </p:tavLst>
                                    </p:anim>
                                  </p:childTnLst>
                                </p:cTn>
                              </p:par>
                            </p:childTnLst>
                          </p:cTn>
                        </p:par>
                        <p:par>
                          <p:cTn id="133" fill="hold">
                            <p:stCondLst>
                              <p:cond delay="12500"/>
                            </p:stCondLst>
                            <p:childTnLst>
                              <p:par>
                                <p:cTn id="134" presetID="10" presetClass="entr" presetSubtype="0" fill="hold" grpId="0" nodeType="afterEffect">
                                  <p:stCondLst>
                                    <p:cond delay="0"/>
                                  </p:stCondLst>
                                  <p:childTnLst>
                                    <p:set>
                                      <p:cBhvr>
                                        <p:cTn id="135" dur="1" fill="hold">
                                          <p:stCondLst>
                                            <p:cond delay="0"/>
                                          </p:stCondLst>
                                        </p:cTn>
                                        <p:tgtEl>
                                          <p:spTgt spid="43"/>
                                        </p:tgtEl>
                                        <p:attrNameLst>
                                          <p:attrName>style.visibility</p:attrName>
                                        </p:attrNameLst>
                                      </p:cBhvr>
                                      <p:to>
                                        <p:strVal val="visible"/>
                                      </p:to>
                                    </p:set>
                                    <p:animEffect transition="in" filter="fade">
                                      <p:cBhvr>
                                        <p:cTn id="136" dur="3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p:bldP spid="41" grpId="0" animBg="1"/>
      <p:bldP spid="42" grpId="0" animBg="1"/>
      <p:bldP spid="43" grpId="0"/>
      <p:bldP spid="44" grpId="0" animBg="1"/>
      <p:bldP spid="45" grpId="0"/>
      <p:bldP spid="46" grpId="0" animBg="1"/>
      <p:bldP spid="47" grpId="0" animBg="1"/>
      <p:bldP spid="48" grpId="0" animBg="1"/>
      <p:bldP spid="49" grpId="0"/>
      <p:bldP spid="50" grpId="0" animBg="1"/>
      <p:bldP spid="51" grpId="0" animBg="1"/>
      <p:bldP spid="52" grpId="0" animBg="1"/>
      <p:bldP spid="53" grpId="0" animBg="1"/>
      <p:bldP spid="54" grpId="0" animBg="1"/>
      <p:bldP spid="55" grpId="0" animBg="1"/>
      <p:bldP spid="5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grpSp>
        <p:nvGrpSpPr>
          <p:cNvPr id="18" name="组合 17"/>
          <p:cNvGrpSpPr/>
          <p:nvPr/>
        </p:nvGrpSpPr>
        <p:grpSpPr>
          <a:xfrm>
            <a:off x="1639193" y="1859637"/>
            <a:ext cx="2246835" cy="1723549"/>
            <a:chOff x="1453372" y="1168739"/>
            <a:chExt cx="1685126" cy="1292664"/>
          </a:xfrm>
        </p:grpSpPr>
        <p:sp>
          <p:nvSpPr>
            <p:cNvPr id="27" name="文本框 26"/>
            <p:cNvSpPr txBox="1"/>
            <p:nvPr/>
          </p:nvSpPr>
          <p:spPr>
            <a:xfrm>
              <a:off x="1536326" y="1168739"/>
              <a:ext cx="1553502" cy="830998"/>
            </a:xfrm>
            <a:prstGeom prst="rect">
              <a:avLst/>
            </a:prstGeom>
            <a:noFill/>
          </p:spPr>
          <p:txBody>
            <a:bodyPr wrap="none" rtlCol="0">
              <a:spAutoFit/>
            </a:bodyPr>
            <a:lstStyle/>
            <a:p>
              <a:pPr defTabSz="1219200" fontAlgn="base">
                <a:spcBef>
                  <a:spcPct val="0"/>
                </a:spcBef>
                <a:spcAft>
                  <a:spcPct val="0"/>
                </a:spcAft>
              </a:pPr>
              <a:r>
                <a:rPr lang="zh-CN" altLang="en-US" sz="6600" b="1" spc="756" dirty="0">
                  <a:solidFill>
                    <a:srgbClr val="E7261B"/>
                  </a:solidFill>
                  <a:latin typeface="思源宋体" panose="02020400000000000000" pitchFamily="18" charset="-122"/>
                  <a:ea typeface="思源宋体" panose="02020400000000000000" pitchFamily="18" charset="-122"/>
                  <a:cs typeface="+mn-ea"/>
                  <a:sym typeface="+mn-lt"/>
                </a:rPr>
                <a:t>目录</a:t>
              </a:r>
              <a:endParaRPr lang="zh-CN" altLang="en-US" sz="6600" b="1" dirty="0">
                <a:solidFill>
                  <a:srgbClr val="E7261B"/>
                </a:solidFill>
                <a:latin typeface="思源宋体" panose="02020400000000000000" pitchFamily="18" charset="-122"/>
                <a:ea typeface="思源宋体" panose="02020400000000000000" pitchFamily="18" charset="-122"/>
                <a:cs typeface="+mn-ea"/>
                <a:sym typeface="+mn-lt"/>
              </a:endParaRPr>
            </a:p>
          </p:txBody>
        </p:sp>
        <p:sp>
          <p:nvSpPr>
            <p:cNvPr id="28" name="矩形 27"/>
            <p:cNvSpPr/>
            <p:nvPr/>
          </p:nvSpPr>
          <p:spPr>
            <a:xfrm>
              <a:off x="1453372" y="2068987"/>
              <a:ext cx="1685126" cy="392416"/>
            </a:xfrm>
            <a:prstGeom prst="rect">
              <a:avLst/>
            </a:prstGeom>
          </p:spPr>
          <p:txBody>
            <a:bodyPr wrap="none">
              <a:spAutoFit/>
            </a:bodyPr>
            <a:lstStyle/>
            <a:p>
              <a:pPr defTabSz="1219200" fontAlgn="base">
                <a:spcBef>
                  <a:spcPct val="0"/>
                </a:spcBef>
                <a:spcAft>
                  <a:spcPct val="0"/>
                </a:spcAft>
              </a:pPr>
              <a:r>
                <a:rPr lang="en-US" altLang="zh-CN" sz="2800" b="1" dirty="0">
                  <a:solidFill>
                    <a:srgbClr val="E7261B"/>
                  </a:solidFill>
                  <a:latin typeface="思源宋体" panose="02020400000000000000" pitchFamily="18" charset="-122"/>
                  <a:ea typeface="思源宋体" panose="02020400000000000000" pitchFamily="18" charset="-122"/>
                  <a:cs typeface="+mn-ea"/>
                  <a:sym typeface="+mn-lt"/>
                </a:rPr>
                <a:t>CONTENTS</a:t>
              </a:r>
              <a:endParaRPr lang="zh-CN" altLang="en-US" sz="2800" b="1" dirty="0">
                <a:solidFill>
                  <a:srgbClr val="E7261B"/>
                </a:solidFill>
                <a:latin typeface="思源宋体" panose="02020400000000000000" pitchFamily="18" charset="-122"/>
                <a:ea typeface="思源宋体" panose="02020400000000000000" pitchFamily="18" charset="-122"/>
                <a:cs typeface="+mn-ea"/>
                <a:sym typeface="+mn-lt"/>
              </a:endParaRPr>
            </a:p>
          </p:txBody>
        </p:sp>
      </p:grpSp>
      <p:grpSp>
        <p:nvGrpSpPr>
          <p:cNvPr id="29" name="组合 28"/>
          <p:cNvGrpSpPr/>
          <p:nvPr/>
        </p:nvGrpSpPr>
        <p:grpSpPr>
          <a:xfrm>
            <a:off x="4060665" y="1000043"/>
            <a:ext cx="543330" cy="542493"/>
            <a:chOff x="2020875" y="1209732"/>
            <a:chExt cx="407497" cy="406870"/>
          </a:xfrm>
        </p:grpSpPr>
        <p:sp>
          <p:nvSpPr>
            <p:cNvPr id="30" name="泪滴形 29"/>
            <p:cNvSpPr/>
            <p:nvPr/>
          </p:nvSpPr>
          <p:spPr>
            <a:xfrm rot="2700000">
              <a:off x="2020875" y="1209732"/>
              <a:ext cx="406870" cy="406870"/>
            </a:xfrm>
            <a:prstGeom prst="teardrop">
              <a:avLst/>
            </a:prstGeom>
            <a:solidFill>
              <a:srgbClr val="E726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31" name="矩形 30"/>
            <p:cNvSpPr/>
            <p:nvPr/>
          </p:nvSpPr>
          <p:spPr>
            <a:xfrm>
              <a:off x="2037400" y="1243429"/>
              <a:ext cx="390972" cy="315423"/>
            </a:xfrm>
            <a:prstGeom prst="rect">
              <a:avLst/>
            </a:prstGeom>
          </p:spPr>
          <p:txBody>
            <a:bodyPr wrap="none">
              <a:spAutoFit/>
            </a:bodyPr>
            <a:lstStyle/>
            <a:p>
              <a:pPr defTabSz="1219200" fontAlgn="base">
                <a:spcBef>
                  <a:spcPct val="0"/>
                </a:spcBef>
                <a:spcAft>
                  <a:spcPct val="0"/>
                </a:spcAft>
              </a:pPr>
              <a:r>
                <a:rPr lang="en-US" altLang="zh-CN" sz="2135" b="1" dirty="0">
                  <a:solidFill>
                    <a:schemeClr val="bg1"/>
                  </a:solidFill>
                  <a:latin typeface="思源宋体" panose="02020400000000000000" pitchFamily="18" charset="-122"/>
                  <a:ea typeface="思源宋体" panose="02020400000000000000" pitchFamily="18" charset="-122"/>
                  <a:cs typeface="+mn-ea"/>
                  <a:sym typeface="+mn-lt"/>
                </a:rPr>
                <a:t>01</a:t>
              </a:r>
              <a:endParaRPr lang="zh-CN" altLang="en-US" sz="2135" b="1" dirty="0">
                <a:solidFill>
                  <a:schemeClr val="bg1"/>
                </a:solidFill>
                <a:latin typeface="思源宋体" panose="02020400000000000000" pitchFamily="18" charset="-122"/>
                <a:ea typeface="思源宋体" panose="02020400000000000000" pitchFamily="18" charset="-122"/>
                <a:cs typeface="+mn-ea"/>
                <a:sym typeface="+mn-lt"/>
              </a:endParaRPr>
            </a:p>
          </p:txBody>
        </p:sp>
      </p:grpSp>
      <p:grpSp>
        <p:nvGrpSpPr>
          <p:cNvPr id="32" name="组合 31"/>
          <p:cNvGrpSpPr/>
          <p:nvPr/>
        </p:nvGrpSpPr>
        <p:grpSpPr>
          <a:xfrm>
            <a:off x="4916128" y="1033230"/>
            <a:ext cx="6461785" cy="461665"/>
            <a:chOff x="2612802" y="1234624"/>
            <a:chExt cx="4551486" cy="346249"/>
          </a:xfrm>
          <a:solidFill>
            <a:srgbClr val="E7261B"/>
          </a:solidFill>
        </p:grpSpPr>
        <p:sp>
          <p:nvSpPr>
            <p:cNvPr id="33" name="圆角矩形 6"/>
            <p:cNvSpPr/>
            <p:nvPr/>
          </p:nvSpPr>
          <p:spPr>
            <a:xfrm>
              <a:off x="2612802" y="1238472"/>
              <a:ext cx="4551486" cy="338554"/>
            </a:xfrm>
            <a:prstGeom prst="roundRect">
              <a:avLst>
                <a:gd name="adj" fmla="val 50000"/>
              </a:avLst>
            </a:prstGeom>
            <a:grpFill/>
            <a:ln w="6350">
              <a:solidFill>
                <a:srgbClr val="FCD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34" name="文本框 33"/>
            <p:cNvSpPr txBox="1"/>
            <p:nvPr/>
          </p:nvSpPr>
          <p:spPr>
            <a:xfrm>
              <a:off x="2815774" y="1234624"/>
              <a:ext cx="2514747" cy="346249"/>
            </a:xfrm>
            <a:prstGeom prst="rect">
              <a:avLst/>
            </a:prstGeom>
            <a:noFill/>
          </p:spPr>
          <p:txBody>
            <a:bodyPr wrap="none" rtlCol="0">
              <a:spAutoFit/>
            </a:bodyPr>
            <a:lstStyle/>
            <a:p>
              <a:pPr lvl="0" defTabSz="914400">
                <a:defRPr/>
              </a:pPr>
              <a:r>
                <a:rPr lang="zh-CN" altLang="en-US" sz="2400" b="1" kern="0" dirty="0">
                  <a:solidFill>
                    <a:schemeClr val="bg1"/>
                  </a:solidFill>
                  <a:latin typeface="思源宋体" panose="02020400000000000000" pitchFamily="18" charset="-122"/>
                  <a:ea typeface="思源宋体" panose="02020400000000000000" pitchFamily="18" charset="-122"/>
                </a:rPr>
                <a:t>党的十九届五中全会概况</a:t>
              </a:r>
            </a:p>
          </p:txBody>
        </p:sp>
      </p:grpSp>
      <p:grpSp>
        <p:nvGrpSpPr>
          <p:cNvPr id="35" name="组合 34"/>
          <p:cNvGrpSpPr/>
          <p:nvPr/>
        </p:nvGrpSpPr>
        <p:grpSpPr>
          <a:xfrm>
            <a:off x="4060665" y="1755437"/>
            <a:ext cx="543330" cy="542493"/>
            <a:chOff x="2020875" y="1209732"/>
            <a:chExt cx="407498" cy="406870"/>
          </a:xfrm>
        </p:grpSpPr>
        <p:sp>
          <p:nvSpPr>
            <p:cNvPr id="36" name="泪滴形 35"/>
            <p:cNvSpPr/>
            <p:nvPr/>
          </p:nvSpPr>
          <p:spPr>
            <a:xfrm rot="2700000">
              <a:off x="2020875" y="1209732"/>
              <a:ext cx="406870" cy="406870"/>
            </a:xfrm>
            <a:prstGeom prst="teardrop">
              <a:avLst/>
            </a:prstGeom>
            <a:solidFill>
              <a:srgbClr val="E726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dirty="0">
                <a:solidFill>
                  <a:schemeClr val="tx1"/>
                </a:solidFill>
                <a:latin typeface="思源宋体" panose="02020400000000000000" pitchFamily="18" charset="-122"/>
                <a:ea typeface="思源宋体" panose="02020400000000000000" pitchFamily="18" charset="-122"/>
                <a:cs typeface="+mn-ea"/>
                <a:sym typeface="+mn-lt"/>
              </a:endParaRPr>
            </a:p>
          </p:txBody>
        </p:sp>
        <p:sp>
          <p:nvSpPr>
            <p:cNvPr id="37" name="矩形 36"/>
            <p:cNvSpPr/>
            <p:nvPr/>
          </p:nvSpPr>
          <p:spPr>
            <a:xfrm>
              <a:off x="2037400" y="1243429"/>
              <a:ext cx="390973" cy="315423"/>
            </a:xfrm>
            <a:prstGeom prst="rect">
              <a:avLst/>
            </a:prstGeom>
          </p:spPr>
          <p:txBody>
            <a:bodyPr wrap="none">
              <a:spAutoFit/>
            </a:bodyPr>
            <a:lstStyle/>
            <a:p>
              <a:pPr defTabSz="1219200" fontAlgn="base">
                <a:spcBef>
                  <a:spcPct val="0"/>
                </a:spcBef>
                <a:spcAft>
                  <a:spcPct val="0"/>
                </a:spcAft>
              </a:pPr>
              <a:r>
                <a:rPr lang="en-US" altLang="zh-CN" sz="2135" b="1" dirty="0">
                  <a:solidFill>
                    <a:schemeClr val="bg1"/>
                  </a:solidFill>
                  <a:latin typeface="思源宋体" panose="02020400000000000000" pitchFamily="18" charset="-122"/>
                  <a:ea typeface="思源宋体" panose="02020400000000000000" pitchFamily="18" charset="-122"/>
                  <a:cs typeface="+mn-ea"/>
                  <a:sym typeface="+mn-lt"/>
                </a:rPr>
                <a:t>02</a:t>
              </a:r>
              <a:endParaRPr lang="zh-CN" altLang="en-US" sz="2135" b="1" dirty="0">
                <a:solidFill>
                  <a:schemeClr val="bg1"/>
                </a:solidFill>
                <a:latin typeface="思源宋体" panose="02020400000000000000" pitchFamily="18" charset="-122"/>
                <a:ea typeface="思源宋体" panose="02020400000000000000" pitchFamily="18" charset="-122"/>
                <a:cs typeface="+mn-ea"/>
                <a:sym typeface="+mn-lt"/>
              </a:endParaRPr>
            </a:p>
          </p:txBody>
        </p:sp>
      </p:grpSp>
      <p:grpSp>
        <p:nvGrpSpPr>
          <p:cNvPr id="38" name="组合 37"/>
          <p:cNvGrpSpPr/>
          <p:nvPr/>
        </p:nvGrpSpPr>
        <p:grpSpPr>
          <a:xfrm>
            <a:off x="4916129" y="1780926"/>
            <a:ext cx="6461784" cy="472472"/>
            <a:chOff x="2612802" y="1238472"/>
            <a:chExt cx="4846338" cy="354353"/>
          </a:xfrm>
          <a:solidFill>
            <a:srgbClr val="E7261B"/>
          </a:solidFill>
        </p:grpSpPr>
        <p:sp>
          <p:nvSpPr>
            <p:cNvPr id="39" name="圆角矩形 63"/>
            <p:cNvSpPr/>
            <p:nvPr/>
          </p:nvSpPr>
          <p:spPr>
            <a:xfrm>
              <a:off x="2612802" y="1238472"/>
              <a:ext cx="4846338" cy="338554"/>
            </a:xfrm>
            <a:prstGeom prst="roundRect">
              <a:avLst>
                <a:gd name="adj" fmla="val 50000"/>
              </a:avLst>
            </a:prstGeom>
            <a:grpFill/>
            <a:ln w="6350">
              <a:solidFill>
                <a:srgbClr val="FCD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40" name="文本框 39"/>
            <p:cNvSpPr txBox="1"/>
            <p:nvPr/>
          </p:nvSpPr>
          <p:spPr>
            <a:xfrm>
              <a:off x="2815765" y="1246577"/>
              <a:ext cx="4293483" cy="346248"/>
            </a:xfrm>
            <a:prstGeom prst="rect">
              <a:avLst/>
            </a:prstGeom>
            <a:noFill/>
          </p:spPr>
          <p:txBody>
            <a:bodyPr wrap="square" rtlCol="0">
              <a:spAutoFit/>
            </a:bodyPr>
            <a:lstStyle/>
            <a:p>
              <a:pPr lvl="0" defTabSz="914400">
                <a:defRPr/>
              </a:pPr>
              <a:r>
                <a:rPr lang="zh-CN" altLang="en-US" sz="2400" b="1" dirty="0">
                  <a:solidFill>
                    <a:schemeClr val="bg1"/>
                  </a:solidFill>
                  <a:latin typeface="思源宋体" panose="02020400000000000000" pitchFamily="18" charset="-122"/>
                  <a:ea typeface="思源宋体" panose="02020400000000000000" pitchFamily="18" charset="-122"/>
                </a:rPr>
                <a:t>决胜全面建成小康社会取得的决定性成就</a:t>
              </a:r>
              <a:endParaRPr lang="zh-CN" altLang="en-US" sz="2400" b="1" kern="0" dirty="0">
                <a:solidFill>
                  <a:schemeClr val="bg1"/>
                </a:solidFill>
                <a:latin typeface="思源宋体" panose="02020400000000000000" pitchFamily="18" charset="-122"/>
                <a:ea typeface="思源宋体" panose="02020400000000000000" pitchFamily="18" charset="-122"/>
              </a:endParaRPr>
            </a:p>
          </p:txBody>
        </p:sp>
      </p:grpSp>
      <p:grpSp>
        <p:nvGrpSpPr>
          <p:cNvPr id="41" name="组合 40"/>
          <p:cNvGrpSpPr/>
          <p:nvPr/>
        </p:nvGrpSpPr>
        <p:grpSpPr>
          <a:xfrm>
            <a:off x="4060665" y="2510831"/>
            <a:ext cx="543330" cy="542493"/>
            <a:chOff x="2020875" y="1209732"/>
            <a:chExt cx="407498" cy="406870"/>
          </a:xfrm>
        </p:grpSpPr>
        <p:sp>
          <p:nvSpPr>
            <p:cNvPr id="42" name="泪滴形 41"/>
            <p:cNvSpPr/>
            <p:nvPr/>
          </p:nvSpPr>
          <p:spPr>
            <a:xfrm rot="2700000">
              <a:off x="2020875" y="1209732"/>
              <a:ext cx="406870" cy="406870"/>
            </a:xfrm>
            <a:prstGeom prst="teardrop">
              <a:avLst/>
            </a:prstGeom>
            <a:solidFill>
              <a:srgbClr val="E726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dirty="0">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43" name="矩形 42"/>
            <p:cNvSpPr/>
            <p:nvPr/>
          </p:nvSpPr>
          <p:spPr>
            <a:xfrm>
              <a:off x="2037400" y="1243429"/>
              <a:ext cx="390973" cy="315423"/>
            </a:xfrm>
            <a:prstGeom prst="rect">
              <a:avLst/>
            </a:prstGeom>
          </p:spPr>
          <p:txBody>
            <a:bodyPr wrap="none">
              <a:spAutoFit/>
            </a:bodyPr>
            <a:lstStyle/>
            <a:p>
              <a:pPr defTabSz="1219200" fontAlgn="base">
                <a:spcBef>
                  <a:spcPct val="0"/>
                </a:spcBef>
                <a:spcAft>
                  <a:spcPct val="0"/>
                </a:spcAft>
              </a:pPr>
              <a:r>
                <a:rPr lang="en-US" altLang="zh-CN" sz="2135" b="1" dirty="0">
                  <a:solidFill>
                    <a:schemeClr val="bg1"/>
                  </a:solidFill>
                  <a:latin typeface="思源宋体" panose="02020400000000000000" pitchFamily="18" charset="-122"/>
                  <a:ea typeface="思源宋体" panose="02020400000000000000" pitchFamily="18" charset="-122"/>
                  <a:cs typeface="+mn-ea"/>
                  <a:sym typeface="+mn-lt"/>
                </a:rPr>
                <a:t>03</a:t>
              </a:r>
              <a:endParaRPr lang="zh-CN" altLang="en-US" sz="2135" b="1" dirty="0">
                <a:solidFill>
                  <a:schemeClr val="bg1"/>
                </a:solidFill>
                <a:latin typeface="思源宋体" panose="02020400000000000000" pitchFamily="18" charset="-122"/>
                <a:ea typeface="思源宋体" panose="02020400000000000000" pitchFamily="18" charset="-122"/>
                <a:cs typeface="+mn-ea"/>
                <a:sym typeface="+mn-lt"/>
              </a:endParaRPr>
            </a:p>
          </p:txBody>
        </p:sp>
      </p:grpSp>
      <p:grpSp>
        <p:nvGrpSpPr>
          <p:cNvPr id="44" name="组合 43"/>
          <p:cNvGrpSpPr/>
          <p:nvPr/>
        </p:nvGrpSpPr>
        <p:grpSpPr>
          <a:xfrm>
            <a:off x="4857529" y="2539426"/>
            <a:ext cx="6520385" cy="474614"/>
            <a:chOff x="2555776" y="1238472"/>
            <a:chExt cx="4797634" cy="355961"/>
          </a:xfrm>
          <a:solidFill>
            <a:srgbClr val="E7261B"/>
          </a:solidFill>
        </p:grpSpPr>
        <p:sp>
          <p:nvSpPr>
            <p:cNvPr id="45" name="圆角矩形 69"/>
            <p:cNvSpPr/>
            <p:nvPr/>
          </p:nvSpPr>
          <p:spPr>
            <a:xfrm>
              <a:off x="2555776" y="1238472"/>
              <a:ext cx="4797634" cy="338554"/>
            </a:xfrm>
            <a:prstGeom prst="roundRect">
              <a:avLst>
                <a:gd name="adj" fmla="val 50000"/>
              </a:avLst>
            </a:prstGeom>
            <a:grpFill/>
            <a:ln w="6350">
              <a:solidFill>
                <a:srgbClr val="FCD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46" name="文本框 45"/>
            <p:cNvSpPr txBox="1"/>
            <p:nvPr/>
          </p:nvSpPr>
          <p:spPr>
            <a:xfrm>
              <a:off x="2758748" y="1248184"/>
              <a:ext cx="3532759" cy="346249"/>
            </a:xfrm>
            <a:prstGeom prst="rect">
              <a:avLst/>
            </a:prstGeom>
            <a:noFill/>
          </p:spPr>
          <p:txBody>
            <a:bodyPr wrap="none" rtlCol="0">
              <a:spAutoFit/>
            </a:bodyPr>
            <a:lstStyle/>
            <a:p>
              <a:r>
                <a:rPr lang="zh-CN" altLang="en-US" sz="2400" b="1" dirty="0">
                  <a:solidFill>
                    <a:schemeClr val="bg1"/>
                  </a:solidFill>
                  <a:latin typeface="思源宋体" panose="02020400000000000000" pitchFamily="18" charset="-122"/>
                  <a:ea typeface="思源宋体" panose="02020400000000000000" pitchFamily="18" charset="-122"/>
                </a:rPr>
                <a:t>我国发展环境面临的深刻复杂变化</a:t>
              </a:r>
              <a:endParaRPr lang="en-US" altLang="zh-CN" sz="2400" b="1" dirty="0">
                <a:solidFill>
                  <a:schemeClr val="bg1"/>
                </a:solidFill>
                <a:latin typeface="思源宋体" panose="02020400000000000000" pitchFamily="18" charset="-122"/>
                <a:ea typeface="思源宋体" panose="02020400000000000000" pitchFamily="18" charset="-122"/>
              </a:endParaRPr>
            </a:p>
          </p:txBody>
        </p:sp>
      </p:grpSp>
      <p:grpSp>
        <p:nvGrpSpPr>
          <p:cNvPr id="47" name="组合 46"/>
          <p:cNvGrpSpPr/>
          <p:nvPr/>
        </p:nvGrpSpPr>
        <p:grpSpPr>
          <a:xfrm>
            <a:off x="4060665" y="3266225"/>
            <a:ext cx="543330" cy="542493"/>
            <a:chOff x="2020875" y="1209732"/>
            <a:chExt cx="407498" cy="406870"/>
          </a:xfrm>
        </p:grpSpPr>
        <p:sp>
          <p:nvSpPr>
            <p:cNvPr id="48" name="泪滴形 47"/>
            <p:cNvSpPr/>
            <p:nvPr/>
          </p:nvSpPr>
          <p:spPr>
            <a:xfrm rot="2700000">
              <a:off x="2020875" y="1209732"/>
              <a:ext cx="406870" cy="406870"/>
            </a:xfrm>
            <a:prstGeom prst="teardrop">
              <a:avLst/>
            </a:prstGeom>
            <a:solidFill>
              <a:srgbClr val="E726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dirty="0">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49" name="矩形 48"/>
            <p:cNvSpPr/>
            <p:nvPr/>
          </p:nvSpPr>
          <p:spPr>
            <a:xfrm>
              <a:off x="2037400" y="1243429"/>
              <a:ext cx="390973" cy="315423"/>
            </a:xfrm>
            <a:prstGeom prst="rect">
              <a:avLst/>
            </a:prstGeom>
          </p:spPr>
          <p:txBody>
            <a:bodyPr wrap="none">
              <a:spAutoFit/>
            </a:bodyPr>
            <a:lstStyle/>
            <a:p>
              <a:pPr defTabSz="1219200" fontAlgn="base">
                <a:spcBef>
                  <a:spcPct val="0"/>
                </a:spcBef>
                <a:spcAft>
                  <a:spcPct val="0"/>
                </a:spcAft>
              </a:pPr>
              <a:r>
                <a:rPr lang="en-US" altLang="zh-CN" sz="2135" b="1" dirty="0">
                  <a:solidFill>
                    <a:schemeClr val="bg1"/>
                  </a:solidFill>
                  <a:latin typeface="思源宋体" panose="02020400000000000000" pitchFamily="18" charset="-122"/>
                  <a:ea typeface="思源宋体" panose="02020400000000000000" pitchFamily="18" charset="-122"/>
                  <a:cs typeface="+mn-ea"/>
                  <a:sym typeface="+mn-lt"/>
                </a:rPr>
                <a:t>04</a:t>
              </a:r>
              <a:endParaRPr lang="zh-CN" altLang="en-US" sz="2135" b="1" dirty="0">
                <a:solidFill>
                  <a:schemeClr val="bg1"/>
                </a:solidFill>
                <a:latin typeface="思源宋体" panose="02020400000000000000" pitchFamily="18" charset="-122"/>
                <a:ea typeface="思源宋体" panose="02020400000000000000" pitchFamily="18" charset="-122"/>
                <a:cs typeface="+mn-ea"/>
                <a:sym typeface="+mn-lt"/>
              </a:endParaRPr>
            </a:p>
          </p:txBody>
        </p:sp>
      </p:grpSp>
      <p:grpSp>
        <p:nvGrpSpPr>
          <p:cNvPr id="50" name="组合 49"/>
          <p:cNvGrpSpPr/>
          <p:nvPr/>
        </p:nvGrpSpPr>
        <p:grpSpPr>
          <a:xfrm>
            <a:off x="4849900" y="3300075"/>
            <a:ext cx="6528012" cy="461665"/>
            <a:chOff x="2612802" y="1233287"/>
            <a:chExt cx="4791428" cy="346249"/>
          </a:xfrm>
          <a:solidFill>
            <a:srgbClr val="E7261B"/>
          </a:solidFill>
        </p:grpSpPr>
        <p:sp>
          <p:nvSpPr>
            <p:cNvPr id="51" name="圆角矩形 75"/>
            <p:cNvSpPr/>
            <p:nvPr/>
          </p:nvSpPr>
          <p:spPr>
            <a:xfrm>
              <a:off x="2612802" y="1238472"/>
              <a:ext cx="4791428" cy="338554"/>
            </a:xfrm>
            <a:prstGeom prst="roundRect">
              <a:avLst>
                <a:gd name="adj" fmla="val 50000"/>
              </a:avLst>
            </a:prstGeom>
            <a:grpFill/>
            <a:ln w="6350">
              <a:solidFill>
                <a:srgbClr val="FCD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52" name="文本框 51"/>
            <p:cNvSpPr txBox="1"/>
            <p:nvPr/>
          </p:nvSpPr>
          <p:spPr>
            <a:xfrm>
              <a:off x="2815765" y="1233287"/>
              <a:ext cx="4479443" cy="346249"/>
            </a:xfrm>
            <a:prstGeom prst="rect">
              <a:avLst/>
            </a:prstGeom>
            <a:noFill/>
            <a:ln>
              <a:noFill/>
            </a:ln>
          </p:spPr>
          <p:txBody>
            <a:bodyPr wrap="none" rtlCol="0">
              <a:spAutoFit/>
            </a:bodyPr>
            <a:lstStyle/>
            <a:p>
              <a:r>
                <a:rPr lang="zh-CN" altLang="en-US" sz="2400" b="1" dirty="0">
                  <a:solidFill>
                    <a:schemeClr val="bg1"/>
                  </a:solidFill>
                  <a:latin typeface="思源宋体" panose="02020400000000000000" pitchFamily="18" charset="-122"/>
                  <a:ea typeface="思源宋体" panose="02020400000000000000" pitchFamily="18" charset="-122"/>
                </a:rPr>
                <a:t>到</a:t>
              </a:r>
              <a:r>
                <a:rPr lang="en-US" altLang="zh-CN" sz="2400" b="1" dirty="0">
                  <a:solidFill>
                    <a:schemeClr val="bg1"/>
                  </a:solidFill>
                  <a:latin typeface="思源宋体" panose="02020400000000000000" pitchFamily="18" charset="-122"/>
                  <a:ea typeface="思源宋体" panose="02020400000000000000" pitchFamily="18" charset="-122"/>
                </a:rPr>
                <a:t>2035</a:t>
              </a:r>
              <a:r>
                <a:rPr lang="zh-CN" altLang="en-US" sz="2400" b="1" dirty="0">
                  <a:solidFill>
                    <a:schemeClr val="bg1"/>
                  </a:solidFill>
                  <a:latin typeface="思源宋体" panose="02020400000000000000" pitchFamily="18" charset="-122"/>
                  <a:ea typeface="思源宋体" panose="02020400000000000000" pitchFamily="18" charset="-122"/>
                </a:rPr>
                <a:t>年基本实现社会主义现代化远景目标</a:t>
              </a:r>
              <a:endParaRPr lang="en-US" altLang="zh-CN" sz="2400" b="1" dirty="0">
                <a:solidFill>
                  <a:schemeClr val="bg1"/>
                </a:solidFill>
                <a:latin typeface="思源宋体" panose="02020400000000000000" pitchFamily="18" charset="-122"/>
                <a:ea typeface="思源宋体" panose="02020400000000000000" pitchFamily="18" charset="-122"/>
              </a:endParaRPr>
            </a:p>
          </p:txBody>
        </p:sp>
      </p:grpSp>
      <p:grpSp>
        <p:nvGrpSpPr>
          <p:cNvPr id="53" name="组合 52"/>
          <p:cNvGrpSpPr/>
          <p:nvPr/>
        </p:nvGrpSpPr>
        <p:grpSpPr>
          <a:xfrm>
            <a:off x="4060667" y="4021619"/>
            <a:ext cx="542493" cy="542493"/>
            <a:chOff x="2020875" y="1209732"/>
            <a:chExt cx="406870" cy="406870"/>
          </a:xfrm>
        </p:grpSpPr>
        <p:sp>
          <p:nvSpPr>
            <p:cNvPr id="54" name="泪滴形 53"/>
            <p:cNvSpPr/>
            <p:nvPr/>
          </p:nvSpPr>
          <p:spPr>
            <a:xfrm rot="2700000">
              <a:off x="2020875" y="1209732"/>
              <a:ext cx="406870" cy="406870"/>
            </a:xfrm>
            <a:prstGeom prst="teardrop">
              <a:avLst/>
            </a:prstGeom>
            <a:solidFill>
              <a:srgbClr val="E726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dirty="0">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55" name="矩形 54"/>
            <p:cNvSpPr/>
            <p:nvPr/>
          </p:nvSpPr>
          <p:spPr>
            <a:xfrm>
              <a:off x="2037400" y="1243429"/>
              <a:ext cx="378950" cy="315423"/>
            </a:xfrm>
            <a:prstGeom prst="rect">
              <a:avLst/>
            </a:prstGeom>
          </p:spPr>
          <p:txBody>
            <a:bodyPr wrap="none">
              <a:spAutoFit/>
            </a:bodyPr>
            <a:lstStyle/>
            <a:p>
              <a:pPr defTabSz="1219200" fontAlgn="base">
                <a:spcBef>
                  <a:spcPct val="0"/>
                </a:spcBef>
                <a:spcAft>
                  <a:spcPct val="0"/>
                </a:spcAft>
              </a:pPr>
              <a:r>
                <a:rPr lang="en-US" altLang="zh-CN" sz="2135" b="1" dirty="0">
                  <a:solidFill>
                    <a:schemeClr val="bg1"/>
                  </a:solidFill>
                  <a:latin typeface="思源宋体" panose="02020400000000000000" pitchFamily="18" charset="-122"/>
                  <a:ea typeface="思源宋体" panose="02020400000000000000" pitchFamily="18" charset="-122"/>
                  <a:cs typeface="+mn-ea"/>
                  <a:sym typeface="+mn-lt"/>
                </a:rPr>
                <a:t>05</a:t>
              </a:r>
              <a:endParaRPr lang="zh-CN" altLang="en-US" sz="2135" b="1" dirty="0">
                <a:solidFill>
                  <a:schemeClr val="bg1"/>
                </a:solidFill>
                <a:latin typeface="思源宋体" panose="02020400000000000000" pitchFamily="18" charset="-122"/>
                <a:ea typeface="思源宋体" panose="02020400000000000000" pitchFamily="18" charset="-122"/>
                <a:cs typeface="+mn-ea"/>
                <a:sym typeface="+mn-lt"/>
              </a:endParaRPr>
            </a:p>
          </p:txBody>
        </p:sp>
      </p:grpSp>
      <p:grpSp>
        <p:nvGrpSpPr>
          <p:cNvPr id="56" name="组合 55"/>
          <p:cNvGrpSpPr/>
          <p:nvPr/>
        </p:nvGrpSpPr>
        <p:grpSpPr>
          <a:xfrm>
            <a:off x="4857529" y="4047768"/>
            <a:ext cx="6520383" cy="474614"/>
            <a:chOff x="2555776" y="1238472"/>
            <a:chExt cx="4797633" cy="355961"/>
          </a:xfrm>
          <a:solidFill>
            <a:srgbClr val="E7261B"/>
          </a:solidFill>
        </p:grpSpPr>
        <p:sp>
          <p:nvSpPr>
            <p:cNvPr id="57" name="圆角矩形 69"/>
            <p:cNvSpPr/>
            <p:nvPr/>
          </p:nvSpPr>
          <p:spPr>
            <a:xfrm>
              <a:off x="2555776" y="1238472"/>
              <a:ext cx="4797633" cy="338554"/>
            </a:xfrm>
            <a:prstGeom prst="roundRect">
              <a:avLst>
                <a:gd name="adj" fmla="val 50000"/>
              </a:avLst>
            </a:prstGeom>
            <a:grpFill/>
            <a:ln w="6350">
              <a:solidFill>
                <a:srgbClr val="FCD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58" name="文本框 57"/>
            <p:cNvSpPr txBox="1"/>
            <p:nvPr/>
          </p:nvSpPr>
          <p:spPr>
            <a:xfrm>
              <a:off x="2758748" y="1248184"/>
              <a:ext cx="3532759" cy="346249"/>
            </a:xfrm>
            <a:prstGeom prst="rect">
              <a:avLst/>
            </a:prstGeom>
            <a:noFill/>
          </p:spPr>
          <p:txBody>
            <a:bodyPr wrap="none" rtlCol="0">
              <a:spAutoFit/>
            </a:bodyPr>
            <a:lstStyle/>
            <a:p>
              <a:r>
                <a:rPr lang="zh-CN" altLang="en-US" sz="2400" b="1" dirty="0">
                  <a:solidFill>
                    <a:schemeClr val="bg1"/>
                  </a:solidFill>
                  <a:latin typeface="思源宋体" panose="02020400000000000000" pitchFamily="18" charset="-122"/>
                  <a:ea typeface="思源宋体" panose="02020400000000000000" pitchFamily="18" charset="-122"/>
                </a:rPr>
                <a:t>“十四五”经济社会发展主要目标</a:t>
              </a:r>
              <a:endParaRPr lang="en-US" altLang="zh-CN" sz="2400" b="1" dirty="0">
                <a:solidFill>
                  <a:schemeClr val="bg1"/>
                </a:solidFill>
                <a:latin typeface="思源宋体" panose="02020400000000000000" pitchFamily="18" charset="-122"/>
                <a:ea typeface="思源宋体" panose="02020400000000000000" pitchFamily="18" charset="-122"/>
              </a:endParaRPr>
            </a:p>
          </p:txBody>
        </p:sp>
      </p:grpSp>
      <p:grpSp>
        <p:nvGrpSpPr>
          <p:cNvPr id="59" name="组合 58"/>
          <p:cNvGrpSpPr/>
          <p:nvPr/>
        </p:nvGrpSpPr>
        <p:grpSpPr>
          <a:xfrm>
            <a:off x="4060667" y="4777012"/>
            <a:ext cx="542493" cy="542493"/>
            <a:chOff x="2020875" y="1209732"/>
            <a:chExt cx="406870" cy="406870"/>
          </a:xfrm>
        </p:grpSpPr>
        <p:sp>
          <p:nvSpPr>
            <p:cNvPr id="60" name="泪滴形 59"/>
            <p:cNvSpPr/>
            <p:nvPr/>
          </p:nvSpPr>
          <p:spPr>
            <a:xfrm rot="2700000">
              <a:off x="2020875" y="1209732"/>
              <a:ext cx="406870" cy="406870"/>
            </a:xfrm>
            <a:prstGeom prst="teardrop">
              <a:avLst/>
            </a:prstGeom>
            <a:solidFill>
              <a:srgbClr val="E726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dirty="0">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61" name="矩形 60"/>
            <p:cNvSpPr/>
            <p:nvPr/>
          </p:nvSpPr>
          <p:spPr>
            <a:xfrm>
              <a:off x="2037400" y="1243429"/>
              <a:ext cx="378950" cy="315423"/>
            </a:xfrm>
            <a:prstGeom prst="rect">
              <a:avLst/>
            </a:prstGeom>
          </p:spPr>
          <p:txBody>
            <a:bodyPr wrap="none">
              <a:spAutoFit/>
            </a:bodyPr>
            <a:lstStyle/>
            <a:p>
              <a:pPr defTabSz="1219200" fontAlgn="base">
                <a:spcBef>
                  <a:spcPct val="0"/>
                </a:spcBef>
                <a:spcAft>
                  <a:spcPct val="0"/>
                </a:spcAft>
              </a:pPr>
              <a:r>
                <a:rPr lang="en-US" altLang="zh-CN" sz="2135" b="1" dirty="0">
                  <a:solidFill>
                    <a:schemeClr val="bg1"/>
                  </a:solidFill>
                  <a:latin typeface="思源宋体" panose="02020400000000000000" pitchFamily="18" charset="-122"/>
                  <a:ea typeface="思源宋体" panose="02020400000000000000" pitchFamily="18" charset="-122"/>
                  <a:cs typeface="+mn-ea"/>
                  <a:sym typeface="+mn-lt"/>
                </a:rPr>
                <a:t>06</a:t>
              </a:r>
              <a:endParaRPr lang="zh-CN" altLang="en-US" sz="2135" b="1" dirty="0">
                <a:solidFill>
                  <a:schemeClr val="bg1"/>
                </a:solidFill>
                <a:latin typeface="思源宋体" panose="02020400000000000000" pitchFamily="18" charset="-122"/>
                <a:ea typeface="思源宋体" panose="02020400000000000000" pitchFamily="18" charset="-122"/>
                <a:cs typeface="+mn-ea"/>
                <a:sym typeface="+mn-lt"/>
              </a:endParaRPr>
            </a:p>
          </p:txBody>
        </p:sp>
      </p:grpSp>
      <p:grpSp>
        <p:nvGrpSpPr>
          <p:cNvPr id="62" name="组合 61"/>
          <p:cNvGrpSpPr/>
          <p:nvPr/>
        </p:nvGrpSpPr>
        <p:grpSpPr>
          <a:xfrm>
            <a:off x="4849900" y="4808417"/>
            <a:ext cx="6528013" cy="461665"/>
            <a:chOff x="2612802" y="1233287"/>
            <a:chExt cx="4791428" cy="346249"/>
          </a:xfrm>
          <a:solidFill>
            <a:srgbClr val="E7261B"/>
          </a:solidFill>
        </p:grpSpPr>
        <p:sp>
          <p:nvSpPr>
            <p:cNvPr id="63" name="圆角矩形 75"/>
            <p:cNvSpPr/>
            <p:nvPr/>
          </p:nvSpPr>
          <p:spPr>
            <a:xfrm>
              <a:off x="2612802" y="1238472"/>
              <a:ext cx="4791428" cy="338554"/>
            </a:xfrm>
            <a:prstGeom prst="roundRect">
              <a:avLst>
                <a:gd name="adj" fmla="val 50000"/>
              </a:avLst>
            </a:prstGeom>
            <a:grpFill/>
            <a:ln w="6350">
              <a:solidFill>
                <a:srgbClr val="FCD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a:spcBef>
                  <a:spcPct val="0"/>
                </a:spcBef>
                <a:spcAft>
                  <a:spcPct val="0"/>
                </a:spcAft>
              </a:pPr>
              <a:endParaRPr lang="zh-CN" altLang="en-US" sz="2135" b="1">
                <a:solidFill>
                  <a:srgbClr val="FFFFFF"/>
                </a:solidFill>
                <a:latin typeface="思源宋体" panose="02020400000000000000" pitchFamily="18" charset="-122"/>
                <a:ea typeface="思源宋体" panose="02020400000000000000" pitchFamily="18" charset="-122"/>
                <a:cs typeface="+mn-ea"/>
                <a:sym typeface="+mn-lt"/>
              </a:endParaRPr>
            </a:p>
          </p:txBody>
        </p:sp>
        <p:sp>
          <p:nvSpPr>
            <p:cNvPr id="64" name="文本框 63"/>
            <p:cNvSpPr txBox="1"/>
            <p:nvPr/>
          </p:nvSpPr>
          <p:spPr>
            <a:xfrm>
              <a:off x="2815765" y="1233287"/>
              <a:ext cx="1516836" cy="346249"/>
            </a:xfrm>
            <a:prstGeom prst="rect">
              <a:avLst/>
            </a:prstGeom>
            <a:noFill/>
            <a:ln>
              <a:noFill/>
            </a:ln>
          </p:spPr>
          <p:txBody>
            <a:bodyPr wrap="none" rtlCol="0">
              <a:spAutoFit/>
            </a:bodyPr>
            <a:lstStyle/>
            <a:p>
              <a:r>
                <a:rPr lang="en-US" altLang="zh-CN" sz="2400" b="1" dirty="0">
                  <a:solidFill>
                    <a:schemeClr val="bg1"/>
                  </a:solidFill>
                  <a:latin typeface="思源宋体" panose="02020400000000000000" pitchFamily="18" charset="-122"/>
                  <a:ea typeface="思源宋体" panose="02020400000000000000" pitchFamily="18" charset="-122"/>
                </a:rPr>
                <a:t>12</a:t>
              </a:r>
              <a:r>
                <a:rPr lang="zh-CN" altLang="en-US" sz="2400" b="1" dirty="0">
                  <a:solidFill>
                    <a:schemeClr val="bg1"/>
                  </a:solidFill>
                  <a:latin typeface="思源宋体" panose="02020400000000000000" pitchFamily="18" charset="-122"/>
                  <a:ea typeface="思源宋体" panose="02020400000000000000" pitchFamily="18" charset="-122"/>
                </a:rPr>
                <a:t>项重要举措</a:t>
              </a:r>
              <a:endParaRPr lang="zh-CN" altLang="en-US" sz="2400" dirty="0">
                <a:solidFill>
                  <a:schemeClr val="bg1"/>
                </a:solidFill>
                <a:latin typeface="思源宋体" panose="02020400000000000000" pitchFamily="18" charset="-122"/>
                <a:ea typeface="思源宋体" panose="02020400000000000000" pitchFamily="18"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500"/>
                                        <p:tgtEl>
                                          <p:spTgt spid="18"/>
                                        </p:tgtEl>
                                      </p:cBhvr>
                                    </p:animEffect>
                                  </p:childTnLst>
                                </p:cTn>
                              </p:par>
                            </p:childTnLst>
                          </p:cTn>
                        </p:par>
                        <p:par>
                          <p:cTn id="8" fill="hold">
                            <p:stCondLst>
                              <p:cond delay="1500"/>
                            </p:stCondLst>
                            <p:childTnLst>
                              <p:par>
                                <p:cTn id="9" presetID="2" presetClass="entr" presetSubtype="8" decel="10000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500" fill="hold"/>
                                        <p:tgtEl>
                                          <p:spTgt spid="29"/>
                                        </p:tgtEl>
                                        <p:attrNameLst>
                                          <p:attrName>ppt_x</p:attrName>
                                        </p:attrNameLst>
                                      </p:cBhvr>
                                      <p:tavLst>
                                        <p:tav tm="0">
                                          <p:val>
                                            <p:strVal val="0-#ppt_w/2"/>
                                          </p:val>
                                        </p:tav>
                                        <p:tav tm="100000">
                                          <p:val>
                                            <p:strVal val="#ppt_x"/>
                                          </p:val>
                                        </p:tav>
                                      </p:tavLst>
                                    </p:anim>
                                    <p:anim calcmode="lin" valueType="num">
                                      <p:cBhvr additive="base">
                                        <p:cTn id="12" dur="1500" fill="hold"/>
                                        <p:tgtEl>
                                          <p:spTgt spid="29"/>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55" presetClass="entr" presetSubtype="0" fill="hold" nodeType="after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p:cTn id="16" dur="1500" fill="hold"/>
                                        <p:tgtEl>
                                          <p:spTgt spid="32"/>
                                        </p:tgtEl>
                                        <p:attrNameLst>
                                          <p:attrName>ppt_w</p:attrName>
                                        </p:attrNameLst>
                                      </p:cBhvr>
                                      <p:tavLst>
                                        <p:tav tm="0">
                                          <p:val>
                                            <p:strVal val="#ppt_w*0.70"/>
                                          </p:val>
                                        </p:tav>
                                        <p:tav tm="100000">
                                          <p:val>
                                            <p:strVal val="#ppt_w"/>
                                          </p:val>
                                        </p:tav>
                                      </p:tavLst>
                                    </p:anim>
                                    <p:anim calcmode="lin" valueType="num">
                                      <p:cBhvr>
                                        <p:cTn id="17" dur="1500" fill="hold"/>
                                        <p:tgtEl>
                                          <p:spTgt spid="32"/>
                                        </p:tgtEl>
                                        <p:attrNameLst>
                                          <p:attrName>ppt_h</p:attrName>
                                        </p:attrNameLst>
                                      </p:cBhvr>
                                      <p:tavLst>
                                        <p:tav tm="0">
                                          <p:val>
                                            <p:strVal val="#ppt_h"/>
                                          </p:val>
                                        </p:tav>
                                        <p:tav tm="100000">
                                          <p:val>
                                            <p:strVal val="#ppt_h"/>
                                          </p:val>
                                        </p:tav>
                                      </p:tavLst>
                                    </p:anim>
                                    <p:animEffect transition="in" filter="fade">
                                      <p:cBhvr>
                                        <p:cTn id="18" dur="1500"/>
                                        <p:tgtEl>
                                          <p:spTgt spid="32"/>
                                        </p:tgtEl>
                                      </p:cBhvr>
                                    </p:animEffect>
                                  </p:childTnLst>
                                </p:cTn>
                              </p:par>
                            </p:childTnLst>
                          </p:cTn>
                        </p:par>
                        <p:par>
                          <p:cTn id="19" fill="hold">
                            <p:stCondLst>
                              <p:cond delay="4500"/>
                            </p:stCondLst>
                            <p:childTnLst>
                              <p:par>
                                <p:cTn id="20" presetID="2" presetClass="entr" presetSubtype="8" decel="100000"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anim calcmode="lin" valueType="num">
                                      <p:cBhvr additive="base">
                                        <p:cTn id="22" dur="1500" fill="hold"/>
                                        <p:tgtEl>
                                          <p:spTgt spid="35"/>
                                        </p:tgtEl>
                                        <p:attrNameLst>
                                          <p:attrName>ppt_x</p:attrName>
                                        </p:attrNameLst>
                                      </p:cBhvr>
                                      <p:tavLst>
                                        <p:tav tm="0">
                                          <p:val>
                                            <p:strVal val="0-#ppt_w/2"/>
                                          </p:val>
                                        </p:tav>
                                        <p:tav tm="100000">
                                          <p:val>
                                            <p:strVal val="#ppt_x"/>
                                          </p:val>
                                        </p:tav>
                                      </p:tavLst>
                                    </p:anim>
                                    <p:anim calcmode="lin" valueType="num">
                                      <p:cBhvr additive="base">
                                        <p:cTn id="23" dur="1500" fill="hold"/>
                                        <p:tgtEl>
                                          <p:spTgt spid="35"/>
                                        </p:tgtEl>
                                        <p:attrNameLst>
                                          <p:attrName>ppt_y</p:attrName>
                                        </p:attrNameLst>
                                      </p:cBhvr>
                                      <p:tavLst>
                                        <p:tav tm="0">
                                          <p:val>
                                            <p:strVal val="#ppt_y"/>
                                          </p:val>
                                        </p:tav>
                                        <p:tav tm="100000">
                                          <p:val>
                                            <p:strVal val="#ppt_y"/>
                                          </p:val>
                                        </p:tav>
                                      </p:tavLst>
                                    </p:anim>
                                  </p:childTnLst>
                                </p:cTn>
                              </p:par>
                            </p:childTnLst>
                          </p:cTn>
                        </p:par>
                        <p:par>
                          <p:cTn id="24" fill="hold">
                            <p:stCondLst>
                              <p:cond delay="6000"/>
                            </p:stCondLst>
                            <p:childTnLst>
                              <p:par>
                                <p:cTn id="25" presetID="55" presetClass="entr" presetSubtype="0" fill="hold" nodeType="after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p:cTn id="27" dur="1500" fill="hold"/>
                                        <p:tgtEl>
                                          <p:spTgt spid="38"/>
                                        </p:tgtEl>
                                        <p:attrNameLst>
                                          <p:attrName>ppt_w</p:attrName>
                                        </p:attrNameLst>
                                      </p:cBhvr>
                                      <p:tavLst>
                                        <p:tav tm="0">
                                          <p:val>
                                            <p:strVal val="#ppt_w*0.70"/>
                                          </p:val>
                                        </p:tav>
                                        <p:tav tm="100000">
                                          <p:val>
                                            <p:strVal val="#ppt_w"/>
                                          </p:val>
                                        </p:tav>
                                      </p:tavLst>
                                    </p:anim>
                                    <p:anim calcmode="lin" valueType="num">
                                      <p:cBhvr>
                                        <p:cTn id="28" dur="1500" fill="hold"/>
                                        <p:tgtEl>
                                          <p:spTgt spid="38"/>
                                        </p:tgtEl>
                                        <p:attrNameLst>
                                          <p:attrName>ppt_h</p:attrName>
                                        </p:attrNameLst>
                                      </p:cBhvr>
                                      <p:tavLst>
                                        <p:tav tm="0">
                                          <p:val>
                                            <p:strVal val="#ppt_h"/>
                                          </p:val>
                                        </p:tav>
                                        <p:tav tm="100000">
                                          <p:val>
                                            <p:strVal val="#ppt_h"/>
                                          </p:val>
                                        </p:tav>
                                      </p:tavLst>
                                    </p:anim>
                                    <p:animEffect transition="in" filter="fade">
                                      <p:cBhvr>
                                        <p:cTn id="29" dur="1500"/>
                                        <p:tgtEl>
                                          <p:spTgt spid="38"/>
                                        </p:tgtEl>
                                      </p:cBhvr>
                                    </p:animEffect>
                                  </p:childTnLst>
                                </p:cTn>
                              </p:par>
                            </p:childTnLst>
                          </p:cTn>
                        </p:par>
                        <p:par>
                          <p:cTn id="30" fill="hold">
                            <p:stCondLst>
                              <p:cond delay="7500"/>
                            </p:stCondLst>
                            <p:childTnLst>
                              <p:par>
                                <p:cTn id="31" presetID="2" presetClass="entr" presetSubtype="8" decel="100000"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additive="base">
                                        <p:cTn id="33" dur="1500" fill="hold"/>
                                        <p:tgtEl>
                                          <p:spTgt spid="41"/>
                                        </p:tgtEl>
                                        <p:attrNameLst>
                                          <p:attrName>ppt_x</p:attrName>
                                        </p:attrNameLst>
                                      </p:cBhvr>
                                      <p:tavLst>
                                        <p:tav tm="0">
                                          <p:val>
                                            <p:strVal val="0-#ppt_w/2"/>
                                          </p:val>
                                        </p:tav>
                                        <p:tav tm="100000">
                                          <p:val>
                                            <p:strVal val="#ppt_x"/>
                                          </p:val>
                                        </p:tav>
                                      </p:tavLst>
                                    </p:anim>
                                    <p:anim calcmode="lin" valueType="num">
                                      <p:cBhvr additive="base">
                                        <p:cTn id="34" dur="1500" fill="hold"/>
                                        <p:tgtEl>
                                          <p:spTgt spid="41"/>
                                        </p:tgtEl>
                                        <p:attrNameLst>
                                          <p:attrName>ppt_y</p:attrName>
                                        </p:attrNameLst>
                                      </p:cBhvr>
                                      <p:tavLst>
                                        <p:tav tm="0">
                                          <p:val>
                                            <p:strVal val="#ppt_y"/>
                                          </p:val>
                                        </p:tav>
                                        <p:tav tm="100000">
                                          <p:val>
                                            <p:strVal val="#ppt_y"/>
                                          </p:val>
                                        </p:tav>
                                      </p:tavLst>
                                    </p:anim>
                                  </p:childTnLst>
                                </p:cTn>
                              </p:par>
                            </p:childTnLst>
                          </p:cTn>
                        </p:par>
                        <p:par>
                          <p:cTn id="35" fill="hold">
                            <p:stCondLst>
                              <p:cond delay="9000"/>
                            </p:stCondLst>
                            <p:childTnLst>
                              <p:par>
                                <p:cTn id="36" presetID="55" presetClass="entr" presetSubtype="0" fill="hold" nodeType="afterEffect">
                                  <p:stCondLst>
                                    <p:cond delay="0"/>
                                  </p:stCondLst>
                                  <p:childTnLst>
                                    <p:set>
                                      <p:cBhvr>
                                        <p:cTn id="37" dur="1" fill="hold">
                                          <p:stCondLst>
                                            <p:cond delay="0"/>
                                          </p:stCondLst>
                                        </p:cTn>
                                        <p:tgtEl>
                                          <p:spTgt spid="44"/>
                                        </p:tgtEl>
                                        <p:attrNameLst>
                                          <p:attrName>style.visibility</p:attrName>
                                        </p:attrNameLst>
                                      </p:cBhvr>
                                      <p:to>
                                        <p:strVal val="visible"/>
                                      </p:to>
                                    </p:set>
                                    <p:anim calcmode="lin" valueType="num">
                                      <p:cBhvr>
                                        <p:cTn id="38" dur="1500" fill="hold"/>
                                        <p:tgtEl>
                                          <p:spTgt spid="44"/>
                                        </p:tgtEl>
                                        <p:attrNameLst>
                                          <p:attrName>ppt_w</p:attrName>
                                        </p:attrNameLst>
                                      </p:cBhvr>
                                      <p:tavLst>
                                        <p:tav tm="0">
                                          <p:val>
                                            <p:strVal val="#ppt_w*0.70"/>
                                          </p:val>
                                        </p:tav>
                                        <p:tav tm="100000">
                                          <p:val>
                                            <p:strVal val="#ppt_w"/>
                                          </p:val>
                                        </p:tav>
                                      </p:tavLst>
                                    </p:anim>
                                    <p:anim calcmode="lin" valueType="num">
                                      <p:cBhvr>
                                        <p:cTn id="39" dur="1500" fill="hold"/>
                                        <p:tgtEl>
                                          <p:spTgt spid="44"/>
                                        </p:tgtEl>
                                        <p:attrNameLst>
                                          <p:attrName>ppt_h</p:attrName>
                                        </p:attrNameLst>
                                      </p:cBhvr>
                                      <p:tavLst>
                                        <p:tav tm="0">
                                          <p:val>
                                            <p:strVal val="#ppt_h"/>
                                          </p:val>
                                        </p:tav>
                                        <p:tav tm="100000">
                                          <p:val>
                                            <p:strVal val="#ppt_h"/>
                                          </p:val>
                                        </p:tav>
                                      </p:tavLst>
                                    </p:anim>
                                    <p:animEffect transition="in" filter="fade">
                                      <p:cBhvr>
                                        <p:cTn id="40" dur="1500"/>
                                        <p:tgtEl>
                                          <p:spTgt spid="44"/>
                                        </p:tgtEl>
                                      </p:cBhvr>
                                    </p:animEffect>
                                  </p:childTnLst>
                                </p:cTn>
                              </p:par>
                            </p:childTnLst>
                          </p:cTn>
                        </p:par>
                        <p:par>
                          <p:cTn id="41" fill="hold">
                            <p:stCondLst>
                              <p:cond delay="10500"/>
                            </p:stCondLst>
                            <p:childTnLst>
                              <p:par>
                                <p:cTn id="42" presetID="2" presetClass="entr" presetSubtype="8" decel="100000" fill="hold" nodeType="after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additive="base">
                                        <p:cTn id="44" dur="1500" fill="hold"/>
                                        <p:tgtEl>
                                          <p:spTgt spid="47"/>
                                        </p:tgtEl>
                                        <p:attrNameLst>
                                          <p:attrName>ppt_x</p:attrName>
                                        </p:attrNameLst>
                                      </p:cBhvr>
                                      <p:tavLst>
                                        <p:tav tm="0">
                                          <p:val>
                                            <p:strVal val="0-#ppt_w/2"/>
                                          </p:val>
                                        </p:tav>
                                        <p:tav tm="100000">
                                          <p:val>
                                            <p:strVal val="#ppt_x"/>
                                          </p:val>
                                        </p:tav>
                                      </p:tavLst>
                                    </p:anim>
                                    <p:anim calcmode="lin" valueType="num">
                                      <p:cBhvr additive="base">
                                        <p:cTn id="45" dur="1500" fill="hold"/>
                                        <p:tgtEl>
                                          <p:spTgt spid="47"/>
                                        </p:tgtEl>
                                        <p:attrNameLst>
                                          <p:attrName>ppt_y</p:attrName>
                                        </p:attrNameLst>
                                      </p:cBhvr>
                                      <p:tavLst>
                                        <p:tav tm="0">
                                          <p:val>
                                            <p:strVal val="#ppt_y"/>
                                          </p:val>
                                        </p:tav>
                                        <p:tav tm="100000">
                                          <p:val>
                                            <p:strVal val="#ppt_y"/>
                                          </p:val>
                                        </p:tav>
                                      </p:tavLst>
                                    </p:anim>
                                  </p:childTnLst>
                                </p:cTn>
                              </p:par>
                            </p:childTnLst>
                          </p:cTn>
                        </p:par>
                        <p:par>
                          <p:cTn id="46" fill="hold">
                            <p:stCondLst>
                              <p:cond delay="12000"/>
                            </p:stCondLst>
                            <p:childTnLst>
                              <p:par>
                                <p:cTn id="47" presetID="55" presetClass="entr" presetSubtype="0" fill="hold" nodeType="afterEffect">
                                  <p:stCondLst>
                                    <p:cond delay="0"/>
                                  </p:stCondLst>
                                  <p:childTnLst>
                                    <p:set>
                                      <p:cBhvr>
                                        <p:cTn id="48" dur="1" fill="hold">
                                          <p:stCondLst>
                                            <p:cond delay="0"/>
                                          </p:stCondLst>
                                        </p:cTn>
                                        <p:tgtEl>
                                          <p:spTgt spid="50"/>
                                        </p:tgtEl>
                                        <p:attrNameLst>
                                          <p:attrName>style.visibility</p:attrName>
                                        </p:attrNameLst>
                                      </p:cBhvr>
                                      <p:to>
                                        <p:strVal val="visible"/>
                                      </p:to>
                                    </p:set>
                                    <p:anim calcmode="lin" valueType="num">
                                      <p:cBhvr>
                                        <p:cTn id="49" dur="1500" fill="hold"/>
                                        <p:tgtEl>
                                          <p:spTgt spid="50"/>
                                        </p:tgtEl>
                                        <p:attrNameLst>
                                          <p:attrName>ppt_w</p:attrName>
                                        </p:attrNameLst>
                                      </p:cBhvr>
                                      <p:tavLst>
                                        <p:tav tm="0">
                                          <p:val>
                                            <p:strVal val="#ppt_w*0.70"/>
                                          </p:val>
                                        </p:tav>
                                        <p:tav tm="100000">
                                          <p:val>
                                            <p:strVal val="#ppt_w"/>
                                          </p:val>
                                        </p:tav>
                                      </p:tavLst>
                                    </p:anim>
                                    <p:anim calcmode="lin" valueType="num">
                                      <p:cBhvr>
                                        <p:cTn id="50" dur="1500" fill="hold"/>
                                        <p:tgtEl>
                                          <p:spTgt spid="50"/>
                                        </p:tgtEl>
                                        <p:attrNameLst>
                                          <p:attrName>ppt_h</p:attrName>
                                        </p:attrNameLst>
                                      </p:cBhvr>
                                      <p:tavLst>
                                        <p:tav tm="0">
                                          <p:val>
                                            <p:strVal val="#ppt_h"/>
                                          </p:val>
                                        </p:tav>
                                        <p:tav tm="100000">
                                          <p:val>
                                            <p:strVal val="#ppt_h"/>
                                          </p:val>
                                        </p:tav>
                                      </p:tavLst>
                                    </p:anim>
                                    <p:animEffect transition="in" filter="fade">
                                      <p:cBhvr>
                                        <p:cTn id="51" dur="1500"/>
                                        <p:tgtEl>
                                          <p:spTgt spid="50"/>
                                        </p:tgtEl>
                                      </p:cBhvr>
                                    </p:animEffect>
                                  </p:childTnLst>
                                </p:cTn>
                              </p:par>
                            </p:childTnLst>
                          </p:cTn>
                        </p:par>
                        <p:par>
                          <p:cTn id="52" fill="hold">
                            <p:stCondLst>
                              <p:cond delay="13500"/>
                            </p:stCondLst>
                            <p:childTnLst>
                              <p:par>
                                <p:cTn id="53" presetID="2" presetClass="entr" presetSubtype="8" decel="100000" fill="hold" nodeType="afterEffect">
                                  <p:stCondLst>
                                    <p:cond delay="0"/>
                                  </p:stCondLst>
                                  <p:childTnLst>
                                    <p:set>
                                      <p:cBhvr>
                                        <p:cTn id="54" dur="1" fill="hold">
                                          <p:stCondLst>
                                            <p:cond delay="0"/>
                                          </p:stCondLst>
                                        </p:cTn>
                                        <p:tgtEl>
                                          <p:spTgt spid="53"/>
                                        </p:tgtEl>
                                        <p:attrNameLst>
                                          <p:attrName>style.visibility</p:attrName>
                                        </p:attrNameLst>
                                      </p:cBhvr>
                                      <p:to>
                                        <p:strVal val="visible"/>
                                      </p:to>
                                    </p:set>
                                    <p:anim calcmode="lin" valueType="num">
                                      <p:cBhvr additive="base">
                                        <p:cTn id="55" dur="1500" fill="hold"/>
                                        <p:tgtEl>
                                          <p:spTgt spid="53"/>
                                        </p:tgtEl>
                                        <p:attrNameLst>
                                          <p:attrName>ppt_x</p:attrName>
                                        </p:attrNameLst>
                                      </p:cBhvr>
                                      <p:tavLst>
                                        <p:tav tm="0">
                                          <p:val>
                                            <p:strVal val="0-#ppt_w/2"/>
                                          </p:val>
                                        </p:tav>
                                        <p:tav tm="100000">
                                          <p:val>
                                            <p:strVal val="#ppt_x"/>
                                          </p:val>
                                        </p:tav>
                                      </p:tavLst>
                                    </p:anim>
                                    <p:anim calcmode="lin" valueType="num">
                                      <p:cBhvr additive="base">
                                        <p:cTn id="56" dur="1500" fill="hold"/>
                                        <p:tgtEl>
                                          <p:spTgt spid="53"/>
                                        </p:tgtEl>
                                        <p:attrNameLst>
                                          <p:attrName>ppt_y</p:attrName>
                                        </p:attrNameLst>
                                      </p:cBhvr>
                                      <p:tavLst>
                                        <p:tav tm="0">
                                          <p:val>
                                            <p:strVal val="#ppt_y"/>
                                          </p:val>
                                        </p:tav>
                                        <p:tav tm="100000">
                                          <p:val>
                                            <p:strVal val="#ppt_y"/>
                                          </p:val>
                                        </p:tav>
                                      </p:tavLst>
                                    </p:anim>
                                  </p:childTnLst>
                                </p:cTn>
                              </p:par>
                            </p:childTnLst>
                          </p:cTn>
                        </p:par>
                        <p:par>
                          <p:cTn id="57" fill="hold">
                            <p:stCondLst>
                              <p:cond delay="15000"/>
                            </p:stCondLst>
                            <p:childTnLst>
                              <p:par>
                                <p:cTn id="58" presetID="55" presetClass="entr" presetSubtype="0" fill="hold" nodeType="afterEffect">
                                  <p:stCondLst>
                                    <p:cond delay="0"/>
                                  </p:stCondLst>
                                  <p:childTnLst>
                                    <p:set>
                                      <p:cBhvr>
                                        <p:cTn id="59" dur="1" fill="hold">
                                          <p:stCondLst>
                                            <p:cond delay="0"/>
                                          </p:stCondLst>
                                        </p:cTn>
                                        <p:tgtEl>
                                          <p:spTgt spid="56"/>
                                        </p:tgtEl>
                                        <p:attrNameLst>
                                          <p:attrName>style.visibility</p:attrName>
                                        </p:attrNameLst>
                                      </p:cBhvr>
                                      <p:to>
                                        <p:strVal val="visible"/>
                                      </p:to>
                                    </p:set>
                                    <p:anim calcmode="lin" valueType="num">
                                      <p:cBhvr>
                                        <p:cTn id="60" dur="1500" fill="hold"/>
                                        <p:tgtEl>
                                          <p:spTgt spid="56"/>
                                        </p:tgtEl>
                                        <p:attrNameLst>
                                          <p:attrName>ppt_w</p:attrName>
                                        </p:attrNameLst>
                                      </p:cBhvr>
                                      <p:tavLst>
                                        <p:tav tm="0">
                                          <p:val>
                                            <p:strVal val="#ppt_w*0.70"/>
                                          </p:val>
                                        </p:tav>
                                        <p:tav tm="100000">
                                          <p:val>
                                            <p:strVal val="#ppt_w"/>
                                          </p:val>
                                        </p:tav>
                                      </p:tavLst>
                                    </p:anim>
                                    <p:anim calcmode="lin" valueType="num">
                                      <p:cBhvr>
                                        <p:cTn id="61" dur="1500" fill="hold"/>
                                        <p:tgtEl>
                                          <p:spTgt spid="56"/>
                                        </p:tgtEl>
                                        <p:attrNameLst>
                                          <p:attrName>ppt_h</p:attrName>
                                        </p:attrNameLst>
                                      </p:cBhvr>
                                      <p:tavLst>
                                        <p:tav tm="0">
                                          <p:val>
                                            <p:strVal val="#ppt_h"/>
                                          </p:val>
                                        </p:tav>
                                        <p:tav tm="100000">
                                          <p:val>
                                            <p:strVal val="#ppt_h"/>
                                          </p:val>
                                        </p:tav>
                                      </p:tavLst>
                                    </p:anim>
                                    <p:animEffect transition="in" filter="fade">
                                      <p:cBhvr>
                                        <p:cTn id="62" dur="1500"/>
                                        <p:tgtEl>
                                          <p:spTgt spid="56"/>
                                        </p:tgtEl>
                                      </p:cBhvr>
                                    </p:animEffect>
                                  </p:childTnLst>
                                </p:cTn>
                              </p:par>
                            </p:childTnLst>
                          </p:cTn>
                        </p:par>
                        <p:par>
                          <p:cTn id="63" fill="hold">
                            <p:stCondLst>
                              <p:cond delay="16500"/>
                            </p:stCondLst>
                            <p:childTnLst>
                              <p:par>
                                <p:cTn id="64" presetID="2" presetClass="entr" presetSubtype="8" decel="100000" fill="hold" nodeType="afterEffect">
                                  <p:stCondLst>
                                    <p:cond delay="0"/>
                                  </p:stCondLst>
                                  <p:childTnLst>
                                    <p:set>
                                      <p:cBhvr>
                                        <p:cTn id="65" dur="1" fill="hold">
                                          <p:stCondLst>
                                            <p:cond delay="0"/>
                                          </p:stCondLst>
                                        </p:cTn>
                                        <p:tgtEl>
                                          <p:spTgt spid="59"/>
                                        </p:tgtEl>
                                        <p:attrNameLst>
                                          <p:attrName>style.visibility</p:attrName>
                                        </p:attrNameLst>
                                      </p:cBhvr>
                                      <p:to>
                                        <p:strVal val="visible"/>
                                      </p:to>
                                    </p:set>
                                    <p:anim calcmode="lin" valueType="num">
                                      <p:cBhvr additive="base">
                                        <p:cTn id="66" dur="1500" fill="hold"/>
                                        <p:tgtEl>
                                          <p:spTgt spid="59"/>
                                        </p:tgtEl>
                                        <p:attrNameLst>
                                          <p:attrName>ppt_x</p:attrName>
                                        </p:attrNameLst>
                                      </p:cBhvr>
                                      <p:tavLst>
                                        <p:tav tm="0">
                                          <p:val>
                                            <p:strVal val="0-#ppt_w/2"/>
                                          </p:val>
                                        </p:tav>
                                        <p:tav tm="100000">
                                          <p:val>
                                            <p:strVal val="#ppt_x"/>
                                          </p:val>
                                        </p:tav>
                                      </p:tavLst>
                                    </p:anim>
                                    <p:anim calcmode="lin" valueType="num">
                                      <p:cBhvr additive="base">
                                        <p:cTn id="67" dur="1500" fill="hold"/>
                                        <p:tgtEl>
                                          <p:spTgt spid="59"/>
                                        </p:tgtEl>
                                        <p:attrNameLst>
                                          <p:attrName>ppt_y</p:attrName>
                                        </p:attrNameLst>
                                      </p:cBhvr>
                                      <p:tavLst>
                                        <p:tav tm="0">
                                          <p:val>
                                            <p:strVal val="#ppt_y"/>
                                          </p:val>
                                        </p:tav>
                                        <p:tav tm="100000">
                                          <p:val>
                                            <p:strVal val="#ppt_y"/>
                                          </p:val>
                                        </p:tav>
                                      </p:tavLst>
                                    </p:anim>
                                  </p:childTnLst>
                                </p:cTn>
                              </p:par>
                            </p:childTnLst>
                          </p:cTn>
                        </p:par>
                        <p:par>
                          <p:cTn id="68" fill="hold">
                            <p:stCondLst>
                              <p:cond delay="18000"/>
                            </p:stCondLst>
                            <p:childTnLst>
                              <p:par>
                                <p:cTn id="69" presetID="55" presetClass="entr" presetSubtype="0" fill="hold" nodeType="after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p:cTn id="71" dur="1500" fill="hold"/>
                                        <p:tgtEl>
                                          <p:spTgt spid="62"/>
                                        </p:tgtEl>
                                        <p:attrNameLst>
                                          <p:attrName>ppt_w</p:attrName>
                                        </p:attrNameLst>
                                      </p:cBhvr>
                                      <p:tavLst>
                                        <p:tav tm="0">
                                          <p:val>
                                            <p:strVal val="#ppt_w*0.70"/>
                                          </p:val>
                                        </p:tav>
                                        <p:tav tm="100000">
                                          <p:val>
                                            <p:strVal val="#ppt_w"/>
                                          </p:val>
                                        </p:tav>
                                      </p:tavLst>
                                    </p:anim>
                                    <p:anim calcmode="lin" valueType="num">
                                      <p:cBhvr>
                                        <p:cTn id="72" dur="1500" fill="hold"/>
                                        <p:tgtEl>
                                          <p:spTgt spid="62"/>
                                        </p:tgtEl>
                                        <p:attrNameLst>
                                          <p:attrName>ppt_h</p:attrName>
                                        </p:attrNameLst>
                                      </p:cBhvr>
                                      <p:tavLst>
                                        <p:tav tm="0">
                                          <p:val>
                                            <p:strVal val="#ppt_h"/>
                                          </p:val>
                                        </p:tav>
                                        <p:tav tm="100000">
                                          <p:val>
                                            <p:strVal val="#ppt_h"/>
                                          </p:val>
                                        </p:tav>
                                      </p:tavLst>
                                    </p:anim>
                                    <p:animEffect transition="in" filter="fade">
                                      <p:cBhvr>
                                        <p:cTn id="73" dur="1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到</a:t>
            </a:r>
            <a:r>
              <a:rPr lang="en-US" altLang="zh-CN" sz="3200" b="1" dirty="0">
                <a:solidFill>
                  <a:srgbClr val="C00000"/>
                </a:solidFill>
                <a:latin typeface="Aa侠笔笑书" panose="02010600010101010101" pitchFamily="2" charset="-122"/>
                <a:ea typeface="Aa侠笔笑书" panose="02010600010101010101" pitchFamily="2" charset="-122"/>
              </a:rPr>
              <a:t>2035</a:t>
            </a:r>
            <a:r>
              <a:rPr lang="zh-CN" altLang="en-US" sz="3200" b="1" dirty="0">
                <a:solidFill>
                  <a:srgbClr val="C00000"/>
                </a:solidFill>
                <a:latin typeface="Aa侠笔笑书" panose="02010600010101010101" pitchFamily="2" charset="-122"/>
                <a:ea typeface="Aa侠笔笑书" panose="02010600010101010101" pitchFamily="2" charset="-122"/>
              </a:rPr>
              <a:t>年基本实现社会主义现代化远景目标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092026" y="1161959"/>
            <a:ext cx="6007948"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九大远景目标</a:t>
              </a:r>
            </a:p>
          </p:txBody>
        </p:sp>
      </p:grpSp>
      <p:grpSp>
        <p:nvGrpSpPr>
          <p:cNvPr id="24" name="Group 1"/>
          <p:cNvGrpSpPr/>
          <p:nvPr/>
        </p:nvGrpSpPr>
        <p:grpSpPr>
          <a:xfrm rot="16200000">
            <a:off x="7355509" y="-599409"/>
            <a:ext cx="54868" cy="9453556"/>
            <a:chOff x="6077893" y="771031"/>
            <a:chExt cx="36215" cy="11107385"/>
          </a:xfrm>
          <a:solidFill>
            <a:schemeClr val="accent2">
              <a:lumMod val="75000"/>
            </a:schemeClr>
          </a:solidFill>
        </p:grpSpPr>
        <p:cxnSp>
          <p:nvCxnSpPr>
            <p:cNvPr id="31" name="Straight Connector 14"/>
            <p:cNvCxnSpPr/>
            <p:nvPr/>
          </p:nvCxnSpPr>
          <p:spPr>
            <a:xfrm rot="5400000">
              <a:off x="560415" y="6324724"/>
              <a:ext cx="11107385" cy="0"/>
            </a:xfrm>
            <a:prstGeom prst="line">
              <a:avLst/>
            </a:prstGeom>
            <a:grpFill/>
            <a:ln w="190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24"/>
            <p:cNvCxnSpPr/>
            <p:nvPr/>
          </p:nvCxnSpPr>
          <p:spPr>
            <a:xfrm rot="5400000">
              <a:off x="524200" y="6324724"/>
              <a:ext cx="11107385" cy="0"/>
            </a:xfrm>
            <a:prstGeom prst="line">
              <a:avLst/>
            </a:prstGeom>
            <a:grpFill/>
            <a:ln w="190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grpSp>
      <p:sp>
        <p:nvSpPr>
          <p:cNvPr id="33" name="Oval 16"/>
          <p:cNvSpPr/>
          <p:nvPr/>
        </p:nvSpPr>
        <p:spPr>
          <a:xfrm rot="16200000">
            <a:off x="7252035" y="3995992"/>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4" name="Oval 40"/>
          <p:cNvSpPr/>
          <p:nvPr/>
        </p:nvSpPr>
        <p:spPr>
          <a:xfrm rot="16200000">
            <a:off x="4978999" y="3978744"/>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5" name="Oval 41"/>
          <p:cNvSpPr/>
          <p:nvPr/>
        </p:nvSpPr>
        <p:spPr>
          <a:xfrm rot="16200000">
            <a:off x="9916907" y="3999007"/>
            <a:ext cx="246632" cy="256503"/>
          </a:xfrm>
          <a:prstGeom prst="ellipse">
            <a:avLst/>
          </a:prstGeom>
          <a:solidFill>
            <a:srgbClr val="C00000"/>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33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Isosceles Triangle 45"/>
          <p:cNvSpPr/>
          <p:nvPr/>
        </p:nvSpPr>
        <p:spPr>
          <a:xfrm>
            <a:off x="5048406" y="3718776"/>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7" name="Isosceles Triangle 48"/>
          <p:cNvSpPr/>
          <p:nvPr/>
        </p:nvSpPr>
        <p:spPr>
          <a:xfrm rot="10800000" flipH="1">
            <a:off x="7309687" y="4301635"/>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8" name="Isosceles Triangle 69"/>
          <p:cNvSpPr/>
          <p:nvPr/>
        </p:nvSpPr>
        <p:spPr>
          <a:xfrm>
            <a:off x="9973948" y="3743325"/>
            <a:ext cx="125426" cy="218876"/>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33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Rectangle 70"/>
          <p:cNvSpPr/>
          <p:nvPr/>
        </p:nvSpPr>
        <p:spPr>
          <a:xfrm>
            <a:off x="3406666" y="2100457"/>
            <a:ext cx="3323832" cy="141771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0" name="TextBox 61"/>
          <p:cNvSpPr txBox="1"/>
          <p:nvPr/>
        </p:nvSpPr>
        <p:spPr>
          <a:xfrm>
            <a:off x="3406667" y="2559339"/>
            <a:ext cx="3323830" cy="954083"/>
          </a:xfrm>
          <a:prstGeom prst="rect">
            <a:avLst/>
          </a:prstGeom>
          <a:noFill/>
        </p:spPr>
        <p:txBody>
          <a:bodyPr wrap="square" lIns="91416" tIns="45708" rIns="91416" bIns="45708" rtlCol="0">
            <a:spAutoFit/>
          </a:bodyPr>
          <a:lstStyle/>
          <a:p>
            <a:r>
              <a:rPr lang="zh-CN" altLang="en-US" sz="1400" dirty="0">
                <a:latin typeface="思源宋体" panose="02020400000000000000" pitchFamily="18" charset="-122"/>
                <a:ea typeface="思源宋体" panose="02020400000000000000" pitchFamily="18" charset="-122"/>
              </a:rPr>
              <a:t>人均国内生产总值达到中等发达国家水平，中等收入群体显著扩大，基本公共服务实现均等化，城乡区域发展差距和居民生活水平差距显著缩小；</a:t>
            </a:r>
            <a:endParaRPr lang="en-US" altLang="zh-CN" sz="1400" dirty="0">
              <a:latin typeface="思源宋体" panose="02020400000000000000" pitchFamily="18" charset="-122"/>
              <a:ea typeface="思源宋体" panose="02020400000000000000" pitchFamily="18" charset="-122"/>
            </a:endParaRPr>
          </a:p>
        </p:txBody>
      </p:sp>
      <p:sp>
        <p:nvSpPr>
          <p:cNvPr id="41" name="TextBox 62"/>
          <p:cNvSpPr txBox="1"/>
          <p:nvPr/>
        </p:nvSpPr>
        <p:spPr>
          <a:xfrm>
            <a:off x="3406667" y="2118448"/>
            <a:ext cx="3323831"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国内生产总值上升</a:t>
            </a:r>
          </a:p>
        </p:txBody>
      </p:sp>
      <p:sp>
        <p:nvSpPr>
          <p:cNvPr id="42" name="Oval 71"/>
          <p:cNvSpPr/>
          <p:nvPr/>
        </p:nvSpPr>
        <p:spPr>
          <a:xfrm>
            <a:off x="6551217" y="1757501"/>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65" b="1" noProof="0" dirty="0">
                <a:solidFill>
                  <a:srgbClr val="C00000"/>
                </a:solidFill>
                <a:latin typeface="思源宋体 Heavy" panose="02020900000000000000" pitchFamily="18" charset="-122"/>
                <a:ea typeface="思源宋体 Heavy" panose="02020900000000000000" pitchFamily="18" charset="-122"/>
              </a:rPr>
              <a:t>7</a:t>
            </a:r>
            <a:endParaRPr kumimoji="0" lang="id-ID"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p:txBody>
      </p:sp>
      <p:sp>
        <p:nvSpPr>
          <p:cNvPr id="43" name="TextBox 72"/>
          <p:cNvSpPr txBox="1"/>
          <p:nvPr/>
        </p:nvSpPr>
        <p:spPr>
          <a:xfrm rot="16200000">
            <a:off x="9956117" y="2766705"/>
            <a:ext cx="627046" cy="317883"/>
          </a:xfrm>
          <a:prstGeom prst="rect">
            <a:avLst/>
          </a:prstGeom>
          <a:noFill/>
        </p:spPr>
        <p:txBody>
          <a:bodyPr wrap="none" lIns="91416" tIns="45708" rIns="91416" bIns="45708"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465"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2014</a:t>
            </a:r>
          </a:p>
        </p:txBody>
      </p:sp>
      <p:sp>
        <p:nvSpPr>
          <p:cNvPr id="44" name="Rectangle 70"/>
          <p:cNvSpPr/>
          <p:nvPr/>
        </p:nvSpPr>
        <p:spPr>
          <a:xfrm>
            <a:off x="8383464" y="2109318"/>
            <a:ext cx="3284589" cy="1402983"/>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5" name="TextBox 74"/>
          <p:cNvSpPr txBox="1"/>
          <p:nvPr/>
        </p:nvSpPr>
        <p:spPr>
          <a:xfrm>
            <a:off x="8374042" y="2565842"/>
            <a:ext cx="3303432" cy="830972"/>
          </a:xfrm>
          <a:prstGeom prst="rect">
            <a:avLst/>
          </a:prstGeom>
          <a:noFill/>
        </p:spPr>
        <p:txBody>
          <a:bodyPr wrap="square" lIns="91416" tIns="45708" rIns="91416" bIns="45708" rtlCol="0">
            <a:spAutoFit/>
          </a:bodyPr>
          <a:lstStyle/>
          <a:p>
            <a:r>
              <a:rPr lang="zh-CN" altLang="en-US" sz="1600" dirty="0">
                <a:latin typeface="思源宋体" panose="02020400000000000000" pitchFamily="18" charset="-122"/>
                <a:ea typeface="思源宋体" panose="02020400000000000000" pitchFamily="18" charset="-122"/>
              </a:rPr>
              <a:t>人民生活更加美好，人的全面发展、全体人民共同富裕取得更为明显的实质性进展。</a:t>
            </a:r>
          </a:p>
        </p:txBody>
      </p:sp>
      <p:sp>
        <p:nvSpPr>
          <p:cNvPr id="46" name="TextBox 75"/>
          <p:cNvSpPr txBox="1"/>
          <p:nvPr/>
        </p:nvSpPr>
        <p:spPr>
          <a:xfrm>
            <a:off x="8383464" y="2127311"/>
            <a:ext cx="3284588"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提高人民幸福感</a:t>
            </a:r>
          </a:p>
        </p:txBody>
      </p:sp>
      <p:sp>
        <p:nvSpPr>
          <p:cNvPr id="47" name="Oval 71"/>
          <p:cNvSpPr/>
          <p:nvPr/>
        </p:nvSpPr>
        <p:spPr>
          <a:xfrm>
            <a:off x="11259524" y="1740528"/>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65" b="1" noProof="0" dirty="0">
                <a:solidFill>
                  <a:srgbClr val="C00000"/>
                </a:solidFill>
                <a:latin typeface="思源宋体 Heavy" panose="02020900000000000000" pitchFamily="18" charset="-122"/>
                <a:ea typeface="思源宋体 Heavy" panose="02020900000000000000" pitchFamily="18" charset="-122"/>
              </a:rPr>
              <a:t>9</a:t>
            </a:r>
            <a:endParaRPr kumimoji="0" lang="id-ID" sz="3065"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p:txBody>
      </p:sp>
      <p:sp>
        <p:nvSpPr>
          <p:cNvPr id="48" name="Rectangle 70"/>
          <p:cNvSpPr/>
          <p:nvPr/>
        </p:nvSpPr>
        <p:spPr>
          <a:xfrm>
            <a:off x="5883291" y="4594622"/>
            <a:ext cx="3060166" cy="1417719"/>
          </a:xfrm>
          <a:prstGeom prst="rect">
            <a:avLst/>
          </a:prstGeom>
          <a:noFill/>
          <a:ln w="38100">
            <a:solidFill>
              <a:srgbClr val="C00000"/>
            </a:solidFill>
          </a:ln>
          <a:effectLst>
            <a:outerShdw blurRad="177800" dist="635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465" b="0" i="0" u="none" strike="noStrike" kern="1200" cap="none" spc="0" normalizeH="0" baseline="0" noProof="0">
              <a:ln>
                <a:noFill/>
              </a:ln>
              <a:solidFill>
                <a:srgbClr val="FFFFFF"/>
              </a:solidFill>
              <a:effectLst/>
              <a:uLnTx/>
              <a:uFillTx/>
              <a:latin typeface="思源宋体" panose="02020400000000000000" pitchFamily="18" charset="-122"/>
              <a:ea typeface="思源宋体" panose="02020400000000000000" pitchFamily="18" charset="-122"/>
            </a:endParaRPr>
          </a:p>
        </p:txBody>
      </p:sp>
      <p:sp>
        <p:nvSpPr>
          <p:cNvPr id="49" name="TextBox 78"/>
          <p:cNvSpPr txBox="1"/>
          <p:nvPr/>
        </p:nvSpPr>
        <p:spPr>
          <a:xfrm>
            <a:off x="6109371" y="5134032"/>
            <a:ext cx="2608006" cy="830972"/>
          </a:xfrm>
          <a:prstGeom prst="rect">
            <a:avLst/>
          </a:prstGeom>
          <a:noFill/>
        </p:spPr>
        <p:txBody>
          <a:bodyPr wrap="square" lIns="91416" tIns="45708" rIns="91416" bIns="45708" rtlCol="0">
            <a:spAutoFit/>
          </a:bodyPr>
          <a:lstStyle/>
          <a:p>
            <a:r>
              <a:rPr lang="zh-CN" altLang="en-US" sz="1600" dirty="0">
                <a:latin typeface="思源宋体" panose="02020400000000000000" pitchFamily="18" charset="-122"/>
                <a:ea typeface="思源宋体" panose="02020400000000000000" pitchFamily="18" charset="-122"/>
              </a:rPr>
              <a:t>平安中国建设达到更高水平，基本实现国防和军队现代化；</a:t>
            </a:r>
            <a:endParaRPr lang="en-US" altLang="zh-CN" sz="1600" dirty="0">
              <a:latin typeface="思源宋体" panose="02020400000000000000" pitchFamily="18" charset="-122"/>
              <a:ea typeface="思源宋体" panose="02020400000000000000" pitchFamily="18" charset="-122"/>
            </a:endParaRPr>
          </a:p>
        </p:txBody>
      </p:sp>
      <p:sp>
        <p:nvSpPr>
          <p:cNvPr id="50" name="TextBox 79"/>
          <p:cNvSpPr txBox="1"/>
          <p:nvPr/>
        </p:nvSpPr>
        <p:spPr>
          <a:xfrm>
            <a:off x="5883291" y="4612613"/>
            <a:ext cx="3060166" cy="400085"/>
          </a:xfrm>
          <a:prstGeom prst="rect">
            <a:avLst/>
          </a:prstGeom>
          <a:solidFill>
            <a:srgbClr val="C00000"/>
          </a:solidFill>
          <a:ln>
            <a:noFill/>
          </a:ln>
        </p:spPr>
        <p:txBody>
          <a:bodyPr wrap="square" lIns="91416" tIns="45708" rIns="91416" bIns="45708" rtlCol="0">
            <a:spAutoFit/>
          </a:bodyPr>
          <a:lstStyle/>
          <a:p>
            <a:pPr algn="ctr"/>
            <a:r>
              <a:rPr lang="zh-CN" altLang="en-US" sz="2000" b="1" dirty="0">
                <a:solidFill>
                  <a:schemeClr val="bg1"/>
                </a:solidFill>
                <a:latin typeface="思源宋体 Heavy" panose="02020900000000000000" pitchFamily="18" charset="-122"/>
                <a:ea typeface="思源宋体 Heavy" panose="02020900000000000000" pitchFamily="18" charset="-122"/>
              </a:rPr>
              <a:t>国防现代化</a:t>
            </a:r>
          </a:p>
        </p:txBody>
      </p:sp>
      <p:sp>
        <p:nvSpPr>
          <p:cNvPr id="51" name="Oval 71"/>
          <p:cNvSpPr/>
          <p:nvPr/>
        </p:nvSpPr>
        <p:spPr>
          <a:xfrm>
            <a:off x="8546815" y="4253624"/>
            <a:ext cx="638571" cy="638571"/>
          </a:xfrm>
          <a:prstGeom prst="ellipse">
            <a:avLst/>
          </a:prstGeom>
          <a:solidFill>
            <a:schemeClr val="bg1"/>
          </a:solidFill>
          <a:ln w="730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3065" b="1" noProof="0" dirty="0">
                <a:solidFill>
                  <a:srgbClr val="C00000"/>
                </a:solidFill>
                <a:latin typeface="思源宋体" panose="02020400000000000000" pitchFamily="18" charset="-122"/>
                <a:ea typeface="思源宋体" panose="02020400000000000000" pitchFamily="18" charset="-122"/>
              </a:rPr>
              <a:t>8</a:t>
            </a:r>
            <a:endParaRPr kumimoji="0" lang="id-ID" sz="3065"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sp>
        <p:nvSpPr>
          <p:cNvPr id="52" name="椭圆 46"/>
          <p:cNvSpPr/>
          <p:nvPr/>
        </p:nvSpPr>
        <p:spPr bwMode="auto">
          <a:xfrm>
            <a:off x="397271" y="2646629"/>
            <a:ext cx="2807040" cy="2807040"/>
          </a:xfrm>
          <a:prstGeom prst="ellipse">
            <a:avLst/>
          </a:prstGeom>
          <a:solidFill>
            <a:srgbClr val="C00000"/>
          </a:solidFill>
          <a:ln w="25400" cap="flat" cmpd="sng" algn="ctr">
            <a:noFill/>
            <a:prstDash val="solid"/>
          </a:ln>
          <a:effectLst>
            <a:outerShdw blurRad="50800" dist="38100" dir="2700000" algn="tl"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3" name="椭圆 47"/>
          <p:cNvSpPr/>
          <p:nvPr/>
        </p:nvSpPr>
        <p:spPr bwMode="auto">
          <a:xfrm>
            <a:off x="523948" y="2760349"/>
            <a:ext cx="2545050" cy="2546489"/>
          </a:xfrm>
          <a:prstGeom prst="ellipse">
            <a:avLst/>
          </a:prstGeom>
          <a:solidFill>
            <a:srgbClr val="C00000"/>
          </a:solidFill>
          <a:ln w="25400" cap="flat" cmpd="sng" algn="ctr">
            <a:noFill/>
            <a:prstDash val="solid"/>
          </a:ln>
          <a:effectLst>
            <a:outerShdw blurRad="177800" dist="38100" dir="5400000" algn="t" rotWithShape="0">
              <a:prstClr val="black">
                <a:alpha val="76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4" name="椭圆 48"/>
          <p:cNvSpPr/>
          <p:nvPr/>
        </p:nvSpPr>
        <p:spPr bwMode="auto">
          <a:xfrm>
            <a:off x="764346" y="3015142"/>
            <a:ext cx="2072891" cy="2074330"/>
          </a:xfrm>
          <a:prstGeom prst="ellipse">
            <a:avLst/>
          </a:prstGeom>
          <a:gradFill flip="none" rotWithShape="1">
            <a:gsLst>
              <a:gs pos="39000">
                <a:sysClr val="window" lastClr="FFFFFF"/>
              </a:gs>
              <a:gs pos="100000">
                <a:sysClr val="windowText" lastClr="000000">
                  <a:lumMod val="75000"/>
                  <a:lumOff val="25000"/>
                </a:sysClr>
              </a:gs>
            </a:gsLst>
            <a:lin ang="16200000" scaled="1"/>
            <a:tileRect/>
          </a:gra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5" name="椭圆 49"/>
          <p:cNvSpPr/>
          <p:nvPr/>
        </p:nvSpPr>
        <p:spPr bwMode="auto">
          <a:xfrm>
            <a:off x="826245" y="3059767"/>
            <a:ext cx="1957729" cy="1957729"/>
          </a:xfrm>
          <a:prstGeom prst="ellipse">
            <a:avLst/>
          </a:prstGeom>
          <a:solidFill>
            <a:schemeClr val="bg1">
              <a:lumMod val="95000"/>
            </a:schemeClr>
          </a:solidFill>
          <a:ln w="25400" cap="flat" cmpd="sng" algn="ctr">
            <a:noFill/>
            <a:prstDash val="solid"/>
          </a:ln>
          <a:effectLst>
            <a:outerShdw blurRad="50800" dist="38100" dir="5400000" algn="t" rotWithShape="0">
              <a:prstClr val="black">
                <a:alpha val="67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0" b="0" i="0" u="none" strike="noStrike" kern="0" cap="none" spc="0" normalizeH="0" baseline="0" noProof="0">
              <a:ln>
                <a:noFill/>
              </a:ln>
              <a:solidFill>
                <a:srgbClr val="000000">
                  <a:lumMod val="65000"/>
                  <a:lumOff val="35000"/>
                </a:srgbClr>
              </a:solidFill>
              <a:effectLst/>
              <a:uLnTx/>
              <a:uFillTx/>
              <a:latin typeface="Calibri" panose="020F0502020204030204"/>
              <a:ea typeface="宋体" panose="02010600030101010101" pitchFamily="2" charset="-122"/>
              <a:cs typeface="+mn-cs"/>
            </a:endParaRPr>
          </a:p>
        </p:txBody>
      </p:sp>
      <p:sp>
        <p:nvSpPr>
          <p:cNvPr id="56" name="TextBox 41"/>
          <p:cNvSpPr txBox="1"/>
          <p:nvPr/>
        </p:nvSpPr>
        <p:spPr>
          <a:xfrm>
            <a:off x="929723" y="4122093"/>
            <a:ext cx="180049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9</a:t>
            </a:r>
            <a:r>
              <a:rPr kumimoji="0" lang="zh-CN" altLang="en-US"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个</a:t>
            </a:r>
            <a:endParaRPr kumimoji="0" lang="en-US" altLang="zh-CN"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rPr>
              <a:t> “远景目标”</a:t>
            </a:r>
          </a:p>
        </p:txBody>
      </p:sp>
      <p:pic>
        <p:nvPicPr>
          <p:cNvPr id="57" name="Picture 11" descr="F:\桌面\党政机关\素材\党徽\Nipic_20180988_20150909113802527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29097" y="3185020"/>
            <a:ext cx="1175935" cy="962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par>
                                <p:cTn id="14" presetID="53" presetClass="entr" presetSubtype="16" fill="hold" grpId="0" nodeType="withEffect">
                                  <p:stCondLst>
                                    <p:cond delay="250"/>
                                  </p:stCondLst>
                                  <p:childTnLst>
                                    <p:set>
                                      <p:cBhvr>
                                        <p:cTn id="15" dur="1" fill="hold">
                                          <p:stCondLst>
                                            <p:cond delay="0"/>
                                          </p:stCondLst>
                                        </p:cTn>
                                        <p:tgtEl>
                                          <p:spTgt spid="53"/>
                                        </p:tgtEl>
                                        <p:attrNameLst>
                                          <p:attrName>style.visibility</p:attrName>
                                        </p:attrNameLst>
                                      </p:cBhvr>
                                      <p:to>
                                        <p:strVal val="visible"/>
                                      </p:to>
                                    </p:set>
                                    <p:anim calcmode="lin" valueType="num">
                                      <p:cBhvr>
                                        <p:cTn id="16" dur="500" fill="hold"/>
                                        <p:tgtEl>
                                          <p:spTgt spid="53"/>
                                        </p:tgtEl>
                                        <p:attrNameLst>
                                          <p:attrName>ppt_w</p:attrName>
                                        </p:attrNameLst>
                                      </p:cBhvr>
                                      <p:tavLst>
                                        <p:tav tm="0">
                                          <p:val>
                                            <p:fltVal val="0"/>
                                          </p:val>
                                        </p:tav>
                                        <p:tav tm="100000">
                                          <p:val>
                                            <p:strVal val="#ppt_w"/>
                                          </p:val>
                                        </p:tav>
                                      </p:tavLst>
                                    </p:anim>
                                    <p:anim calcmode="lin" valueType="num">
                                      <p:cBhvr>
                                        <p:cTn id="17" dur="500" fill="hold"/>
                                        <p:tgtEl>
                                          <p:spTgt spid="53"/>
                                        </p:tgtEl>
                                        <p:attrNameLst>
                                          <p:attrName>ppt_h</p:attrName>
                                        </p:attrNameLst>
                                      </p:cBhvr>
                                      <p:tavLst>
                                        <p:tav tm="0">
                                          <p:val>
                                            <p:fltVal val="0"/>
                                          </p:val>
                                        </p:tav>
                                        <p:tav tm="100000">
                                          <p:val>
                                            <p:strVal val="#ppt_h"/>
                                          </p:val>
                                        </p:tav>
                                      </p:tavLst>
                                    </p:anim>
                                    <p:animEffect transition="in" filter="fade">
                                      <p:cBhvr>
                                        <p:cTn id="18" dur="500"/>
                                        <p:tgtEl>
                                          <p:spTgt spid="53"/>
                                        </p:tgtEl>
                                      </p:cBhvr>
                                    </p:animEffect>
                                  </p:childTnLst>
                                </p:cTn>
                              </p:par>
                              <p:par>
                                <p:cTn id="19" presetID="53" presetClass="entr" presetSubtype="16" fill="hold" grpId="0" nodeType="withEffect">
                                  <p:stCondLst>
                                    <p:cond delay="500"/>
                                  </p:stCondLst>
                                  <p:childTnLst>
                                    <p:set>
                                      <p:cBhvr>
                                        <p:cTn id="20" dur="1" fill="hold">
                                          <p:stCondLst>
                                            <p:cond delay="0"/>
                                          </p:stCondLst>
                                        </p:cTn>
                                        <p:tgtEl>
                                          <p:spTgt spid="54"/>
                                        </p:tgtEl>
                                        <p:attrNameLst>
                                          <p:attrName>style.visibility</p:attrName>
                                        </p:attrNameLst>
                                      </p:cBhvr>
                                      <p:to>
                                        <p:strVal val="visible"/>
                                      </p:to>
                                    </p:set>
                                    <p:anim calcmode="lin" valueType="num">
                                      <p:cBhvr>
                                        <p:cTn id="21" dur="500" fill="hold"/>
                                        <p:tgtEl>
                                          <p:spTgt spid="54"/>
                                        </p:tgtEl>
                                        <p:attrNameLst>
                                          <p:attrName>ppt_w</p:attrName>
                                        </p:attrNameLst>
                                      </p:cBhvr>
                                      <p:tavLst>
                                        <p:tav tm="0">
                                          <p:val>
                                            <p:fltVal val="0"/>
                                          </p:val>
                                        </p:tav>
                                        <p:tav tm="100000">
                                          <p:val>
                                            <p:strVal val="#ppt_w"/>
                                          </p:val>
                                        </p:tav>
                                      </p:tavLst>
                                    </p:anim>
                                    <p:anim calcmode="lin" valueType="num">
                                      <p:cBhvr>
                                        <p:cTn id="22" dur="500" fill="hold"/>
                                        <p:tgtEl>
                                          <p:spTgt spid="54"/>
                                        </p:tgtEl>
                                        <p:attrNameLst>
                                          <p:attrName>ppt_h</p:attrName>
                                        </p:attrNameLst>
                                      </p:cBhvr>
                                      <p:tavLst>
                                        <p:tav tm="0">
                                          <p:val>
                                            <p:fltVal val="0"/>
                                          </p:val>
                                        </p:tav>
                                        <p:tav tm="100000">
                                          <p:val>
                                            <p:strVal val="#ppt_h"/>
                                          </p:val>
                                        </p:tav>
                                      </p:tavLst>
                                    </p:anim>
                                    <p:animEffect transition="in" filter="fade">
                                      <p:cBhvr>
                                        <p:cTn id="23" dur="500"/>
                                        <p:tgtEl>
                                          <p:spTgt spid="54"/>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55"/>
                                        </p:tgtEl>
                                        <p:attrNameLst>
                                          <p:attrName>style.visibility</p:attrName>
                                        </p:attrNameLst>
                                      </p:cBhvr>
                                      <p:to>
                                        <p:strVal val="visible"/>
                                      </p:to>
                                    </p:set>
                                    <p:anim calcmode="lin" valueType="num">
                                      <p:cBhvr>
                                        <p:cTn id="26" dur="500" fill="hold"/>
                                        <p:tgtEl>
                                          <p:spTgt spid="55"/>
                                        </p:tgtEl>
                                        <p:attrNameLst>
                                          <p:attrName>ppt_w</p:attrName>
                                        </p:attrNameLst>
                                      </p:cBhvr>
                                      <p:tavLst>
                                        <p:tav tm="0">
                                          <p:val>
                                            <p:fltVal val="0"/>
                                          </p:val>
                                        </p:tav>
                                        <p:tav tm="100000">
                                          <p:val>
                                            <p:strVal val="#ppt_w"/>
                                          </p:val>
                                        </p:tav>
                                      </p:tavLst>
                                    </p:anim>
                                    <p:anim calcmode="lin" valueType="num">
                                      <p:cBhvr>
                                        <p:cTn id="27" dur="500" fill="hold"/>
                                        <p:tgtEl>
                                          <p:spTgt spid="55"/>
                                        </p:tgtEl>
                                        <p:attrNameLst>
                                          <p:attrName>ppt_h</p:attrName>
                                        </p:attrNameLst>
                                      </p:cBhvr>
                                      <p:tavLst>
                                        <p:tav tm="0">
                                          <p:val>
                                            <p:fltVal val="0"/>
                                          </p:val>
                                        </p:tav>
                                        <p:tav tm="100000">
                                          <p:val>
                                            <p:strVal val="#ppt_h"/>
                                          </p:val>
                                        </p:tav>
                                      </p:tavLst>
                                    </p:anim>
                                    <p:animEffect transition="in" filter="fade">
                                      <p:cBhvr>
                                        <p:cTn id="28" dur="500"/>
                                        <p:tgtEl>
                                          <p:spTgt spid="55"/>
                                        </p:tgtEl>
                                      </p:cBhvr>
                                    </p:animEffect>
                                  </p:childTnLst>
                                </p:cTn>
                              </p:par>
                              <p:par>
                                <p:cTn id="29" presetID="53" presetClass="entr" presetSubtype="16" fill="hold" nodeType="withEffect">
                                  <p:stCondLst>
                                    <p:cond delay="1000"/>
                                  </p:stCondLst>
                                  <p:childTnLst>
                                    <p:set>
                                      <p:cBhvr>
                                        <p:cTn id="30" dur="1" fill="hold">
                                          <p:stCondLst>
                                            <p:cond delay="0"/>
                                          </p:stCondLst>
                                        </p:cTn>
                                        <p:tgtEl>
                                          <p:spTgt spid="57"/>
                                        </p:tgtEl>
                                        <p:attrNameLst>
                                          <p:attrName>style.visibility</p:attrName>
                                        </p:attrNameLst>
                                      </p:cBhvr>
                                      <p:to>
                                        <p:strVal val="visible"/>
                                      </p:to>
                                    </p:set>
                                    <p:anim calcmode="lin" valueType="num">
                                      <p:cBhvr>
                                        <p:cTn id="31" dur="500" fill="hold"/>
                                        <p:tgtEl>
                                          <p:spTgt spid="57"/>
                                        </p:tgtEl>
                                        <p:attrNameLst>
                                          <p:attrName>ppt_w</p:attrName>
                                        </p:attrNameLst>
                                      </p:cBhvr>
                                      <p:tavLst>
                                        <p:tav tm="0">
                                          <p:val>
                                            <p:fltVal val="0"/>
                                          </p:val>
                                        </p:tav>
                                        <p:tav tm="100000">
                                          <p:val>
                                            <p:strVal val="#ppt_w"/>
                                          </p:val>
                                        </p:tav>
                                      </p:tavLst>
                                    </p:anim>
                                    <p:anim calcmode="lin" valueType="num">
                                      <p:cBhvr>
                                        <p:cTn id="32" dur="500" fill="hold"/>
                                        <p:tgtEl>
                                          <p:spTgt spid="57"/>
                                        </p:tgtEl>
                                        <p:attrNameLst>
                                          <p:attrName>ppt_h</p:attrName>
                                        </p:attrNameLst>
                                      </p:cBhvr>
                                      <p:tavLst>
                                        <p:tav tm="0">
                                          <p:val>
                                            <p:fltVal val="0"/>
                                          </p:val>
                                        </p:tav>
                                        <p:tav tm="100000">
                                          <p:val>
                                            <p:strVal val="#ppt_h"/>
                                          </p:val>
                                        </p:tav>
                                      </p:tavLst>
                                    </p:anim>
                                    <p:animEffect transition="in" filter="fade">
                                      <p:cBhvr>
                                        <p:cTn id="33" dur="500"/>
                                        <p:tgtEl>
                                          <p:spTgt spid="57"/>
                                        </p:tgtEl>
                                      </p:cBhvr>
                                    </p:animEffect>
                                  </p:childTnLst>
                                </p:cTn>
                              </p:par>
                              <p:par>
                                <p:cTn id="34" presetID="53" presetClass="entr" presetSubtype="16" fill="hold" grpId="0" nodeType="withEffect">
                                  <p:stCondLst>
                                    <p:cond delay="1250"/>
                                  </p:stCondLst>
                                  <p:childTnLst>
                                    <p:set>
                                      <p:cBhvr>
                                        <p:cTn id="35" dur="1" fill="hold">
                                          <p:stCondLst>
                                            <p:cond delay="0"/>
                                          </p:stCondLst>
                                        </p:cTn>
                                        <p:tgtEl>
                                          <p:spTgt spid="56"/>
                                        </p:tgtEl>
                                        <p:attrNameLst>
                                          <p:attrName>style.visibility</p:attrName>
                                        </p:attrNameLst>
                                      </p:cBhvr>
                                      <p:to>
                                        <p:strVal val="visible"/>
                                      </p:to>
                                    </p:set>
                                    <p:anim calcmode="lin" valueType="num">
                                      <p:cBhvr>
                                        <p:cTn id="36" dur="500" fill="hold"/>
                                        <p:tgtEl>
                                          <p:spTgt spid="56"/>
                                        </p:tgtEl>
                                        <p:attrNameLst>
                                          <p:attrName>ppt_w</p:attrName>
                                        </p:attrNameLst>
                                      </p:cBhvr>
                                      <p:tavLst>
                                        <p:tav tm="0">
                                          <p:val>
                                            <p:fltVal val="0"/>
                                          </p:val>
                                        </p:tav>
                                        <p:tav tm="100000">
                                          <p:val>
                                            <p:strVal val="#ppt_w"/>
                                          </p:val>
                                        </p:tav>
                                      </p:tavLst>
                                    </p:anim>
                                    <p:anim calcmode="lin" valueType="num">
                                      <p:cBhvr>
                                        <p:cTn id="37" dur="500" fill="hold"/>
                                        <p:tgtEl>
                                          <p:spTgt spid="56"/>
                                        </p:tgtEl>
                                        <p:attrNameLst>
                                          <p:attrName>ppt_h</p:attrName>
                                        </p:attrNameLst>
                                      </p:cBhvr>
                                      <p:tavLst>
                                        <p:tav tm="0">
                                          <p:val>
                                            <p:fltVal val="0"/>
                                          </p:val>
                                        </p:tav>
                                        <p:tav tm="100000">
                                          <p:val>
                                            <p:strVal val="#ppt_h"/>
                                          </p:val>
                                        </p:tav>
                                      </p:tavLst>
                                    </p:anim>
                                    <p:animEffect transition="in" filter="fade">
                                      <p:cBhvr>
                                        <p:cTn id="38" dur="500"/>
                                        <p:tgtEl>
                                          <p:spTgt spid="56"/>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par>
                          <p:cTn id="43" fill="hold">
                            <p:stCondLst>
                              <p:cond delay="2000"/>
                            </p:stCondLst>
                            <p:childTnLst>
                              <p:par>
                                <p:cTn id="44" presetID="53" presetClass="entr" presetSubtype="16" fill="hold" grpId="0" nodeType="after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p:cTn id="46" dur="300" fill="hold"/>
                                        <p:tgtEl>
                                          <p:spTgt spid="34"/>
                                        </p:tgtEl>
                                        <p:attrNameLst>
                                          <p:attrName>ppt_w</p:attrName>
                                        </p:attrNameLst>
                                      </p:cBhvr>
                                      <p:tavLst>
                                        <p:tav tm="0">
                                          <p:val>
                                            <p:fltVal val="0"/>
                                          </p:val>
                                        </p:tav>
                                        <p:tav tm="100000">
                                          <p:val>
                                            <p:strVal val="#ppt_w"/>
                                          </p:val>
                                        </p:tav>
                                      </p:tavLst>
                                    </p:anim>
                                    <p:anim calcmode="lin" valueType="num">
                                      <p:cBhvr>
                                        <p:cTn id="47" dur="300" fill="hold"/>
                                        <p:tgtEl>
                                          <p:spTgt spid="34"/>
                                        </p:tgtEl>
                                        <p:attrNameLst>
                                          <p:attrName>ppt_h</p:attrName>
                                        </p:attrNameLst>
                                      </p:cBhvr>
                                      <p:tavLst>
                                        <p:tav tm="0">
                                          <p:val>
                                            <p:fltVal val="0"/>
                                          </p:val>
                                        </p:tav>
                                        <p:tav tm="100000">
                                          <p:val>
                                            <p:strVal val="#ppt_h"/>
                                          </p:val>
                                        </p:tav>
                                      </p:tavLst>
                                    </p:anim>
                                    <p:animEffect transition="in" filter="fade">
                                      <p:cBhvr>
                                        <p:cTn id="48" dur="300"/>
                                        <p:tgtEl>
                                          <p:spTgt spid="34"/>
                                        </p:tgtEl>
                                      </p:cBhvr>
                                    </p:animEffect>
                                  </p:childTnLst>
                                </p:cTn>
                              </p:par>
                            </p:childTnLst>
                          </p:cTn>
                        </p:par>
                        <p:par>
                          <p:cTn id="49" fill="hold">
                            <p:stCondLst>
                              <p:cond delay="2500"/>
                            </p:stCondLst>
                            <p:childTnLst>
                              <p:par>
                                <p:cTn id="50" presetID="10" presetClass="entr" presetSubtype="0" fill="hold" grpId="0" nodeType="after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300"/>
                                        <p:tgtEl>
                                          <p:spTgt spid="36"/>
                                        </p:tgtEl>
                                      </p:cBhvr>
                                    </p:animEffect>
                                  </p:childTnLst>
                                </p:cTn>
                              </p:par>
                            </p:childTnLst>
                          </p:cTn>
                        </p:par>
                        <p:par>
                          <p:cTn id="53" fill="hold">
                            <p:stCondLst>
                              <p:cond delay="3000"/>
                            </p:stCondLst>
                            <p:childTnLst>
                              <p:par>
                                <p:cTn id="54" presetID="53" presetClass="entr" presetSubtype="16"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p:cTn id="56" dur="300" fill="hold"/>
                                        <p:tgtEl>
                                          <p:spTgt spid="42"/>
                                        </p:tgtEl>
                                        <p:attrNameLst>
                                          <p:attrName>ppt_w</p:attrName>
                                        </p:attrNameLst>
                                      </p:cBhvr>
                                      <p:tavLst>
                                        <p:tav tm="0">
                                          <p:val>
                                            <p:fltVal val="0"/>
                                          </p:val>
                                        </p:tav>
                                        <p:tav tm="100000">
                                          <p:val>
                                            <p:strVal val="#ppt_w"/>
                                          </p:val>
                                        </p:tav>
                                      </p:tavLst>
                                    </p:anim>
                                    <p:anim calcmode="lin" valueType="num">
                                      <p:cBhvr>
                                        <p:cTn id="57" dur="300" fill="hold"/>
                                        <p:tgtEl>
                                          <p:spTgt spid="42"/>
                                        </p:tgtEl>
                                        <p:attrNameLst>
                                          <p:attrName>ppt_h</p:attrName>
                                        </p:attrNameLst>
                                      </p:cBhvr>
                                      <p:tavLst>
                                        <p:tav tm="0">
                                          <p:val>
                                            <p:fltVal val="0"/>
                                          </p:val>
                                        </p:tav>
                                        <p:tav tm="100000">
                                          <p:val>
                                            <p:strVal val="#ppt_h"/>
                                          </p:val>
                                        </p:tav>
                                      </p:tavLst>
                                    </p:anim>
                                    <p:animEffect transition="in" filter="fade">
                                      <p:cBhvr>
                                        <p:cTn id="58" dur="300"/>
                                        <p:tgtEl>
                                          <p:spTgt spid="42"/>
                                        </p:tgtEl>
                                      </p:cBhvr>
                                    </p:animEffect>
                                  </p:childTnLst>
                                </p:cTn>
                              </p:par>
                            </p:childTnLst>
                          </p:cTn>
                        </p:par>
                        <p:par>
                          <p:cTn id="59" fill="hold">
                            <p:stCondLst>
                              <p:cond delay="3500"/>
                            </p:stCondLst>
                            <p:childTnLst>
                              <p:par>
                                <p:cTn id="60" presetID="22" presetClass="entr" presetSubtype="1" fill="hold" grpId="0"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up)">
                                      <p:cBhvr>
                                        <p:cTn id="62" dur="300"/>
                                        <p:tgtEl>
                                          <p:spTgt spid="39"/>
                                        </p:tgtEl>
                                      </p:cBhvr>
                                    </p:animEffect>
                                  </p:childTnLst>
                                </p:cTn>
                              </p:par>
                            </p:childTnLst>
                          </p:cTn>
                        </p:par>
                        <p:par>
                          <p:cTn id="63" fill="hold">
                            <p:stCondLst>
                              <p:cond delay="4000"/>
                            </p:stCondLst>
                            <p:childTnLst>
                              <p:par>
                                <p:cTn id="64" presetID="10" presetClass="entr" presetSubtype="0"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300"/>
                                        <p:tgtEl>
                                          <p:spTgt spid="41"/>
                                        </p:tgtEl>
                                      </p:cBhvr>
                                    </p:animEffect>
                                  </p:childTnLst>
                                </p:cTn>
                              </p:par>
                            </p:childTnLst>
                          </p:cTn>
                        </p:par>
                        <p:par>
                          <p:cTn id="67" fill="hold">
                            <p:stCondLst>
                              <p:cond delay="4500"/>
                            </p:stCondLst>
                            <p:childTnLst>
                              <p:par>
                                <p:cTn id="68" presetID="42" presetClass="entr" presetSubtype="0" fill="hold" grpId="0" nodeType="after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600"/>
                                        <p:tgtEl>
                                          <p:spTgt spid="40"/>
                                        </p:tgtEl>
                                      </p:cBhvr>
                                    </p:animEffect>
                                    <p:anim calcmode="lin" valueType="num">
                                      <p:cBhvr>
                                        <p:cTn id="71" dur="600" fill="hold"/>
                                        <p:tgtEl>
                                          <p:spTgt spid="40"/>
                                        </p:tgtEl>
                                        <p:attrNameLst>
                                          <p:attrName>ppt_x</p:attrName>
                                        </p:attrNameLst>
                                      </p:cBhvr>
                                      <p:tavLst>
                                        <p:tav tm="0">
                                          <p:val>
                                            <p:strVal val="#ppt_x"/>
                                          </p:val>
                                        </p:tav>
                                        <p:tav tm="100000">
                                          <p:val>
                                            <p:strVal val="#ppt_x"/>
                                          </p:val>
                                        </p:tav>
                                      </p:tavLst>
                                    </p:anim>
                                    <p:anim calcmode="lin" valueType="num">
                                      <p:cBhvr>
                                        <p:cTn id="72" dur="600" fill="hold"/>
                                        <p:tgtEl>
                                          <p:spTgt spid="40"/>
                                        </p:tgtEl>
                                        <p:attrNameLst>
                                          <p:attrName>ppt_y</p:attrName>
                                        </p:attrNameLst>
                                      </p:cBhvr>
                                      <p:tavLst>
                                        <p:tav tm="0">
                                          <p:val>
                                            <p:strVal val="#ppt_y+.1"/>
                                          </p:val>
                                        </p:tav>
                                        <p:tav tm="100000">
                                          <p:val>
                                            <p:strVal val="#ppt_y"/>
                                          </p:val>
                                        </p:tav>
                                      </p:tavLst>
                                    </p:anim>
                                  </p:childTnLst>
                                </p:cTn>
                              </p:par>
                            </p:childTnLst>
                          </p:cTn>
                        </p:par>
                        <p:par>
                          <p:cTn id="73" fill="hold">
                            <p:stCondLst>
                              <p:cond delay="5500"/>
                            </p:stCondLst>
                            <p:childTnLst>
                              <p:par>
                                <p:cTn id="74" presetID="53" presetClass="entr" presetSubtype="16"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 calcmode="lin" valueType="num">
                                      <p:cBhvr>
                                        <p:cTn id="76" dur="300" fill="hold"/>
                                        <p:tgtEl>
                                          <p:spTgt spid="33"/>
                                        </p:tgtEl>
                                        <p:attrNameLst>
                                          <p:attrName>ppt_w</p:attrName>
                                        </p:attrNameLst>
                                      </p:cBhvr>
                                      <p:tavLst>
                                        <p:tav tm="0">
                                          <p:val>
                                            <p:fltVal val="0"/>
                                          </p:val>
                                        </p:tav>
                                        <p:tav tm="100000">
                                          <p:val>
                                            <p:strVal val="#ppt_w"/>
                                          </p:val>
                                        </p:tav>
                                      </p:tavLst>
                                    </p:anim>
                                    <p:anim calcmode="lin" valueType="num">
                                      <p:cBhvr>
                                        <p:cTn id="77" dur="300" fill="hold"/>
                                        <p:tgtEl>
                                          <p:spTgt spid="33"/>
                                        </p:tgtEl>
                                        <p:attrNameLst>
                                          <p:attrName>ppt_h</p:attrName>
                                        </p:attrNameLst>
                                      </p:cBhvr>
                                      <p:tavLst>
                                        <p:tav tm="0">
                                          <p:val>
                                            <p:fltVal val="0"/>
                                          </p:val>
                                        </p:tav>
                                        <p:tav tm="100000">
                                          <p:val>
                                            <p:strVal val="#ppt_h"/>
                                          </p:val>
                                        </p:tav>
                                      </p:tavLst>
                                    </p:anim>
                                    <p:animEffect transition="in" filter="fade">
                                      <p:cBhvr>
                                        <p:cTn id="78" dur="300"/>
                                        <p:tgtEl>
                                          <p:spTgt spid="33"/>
                                        </p:tgtEl>
                                      </p:cBhvr>
                                    </p:animEffect>
                                  </p:childTnLst>
                                </p:cTn>
                              </p:par>
                            </p:childTnLst>
                          </p:cTn>
                        </p:par>
                        <p:par>
                          <p:cTn id="79" fill="hold">
                            <p:stCondLst>
                              <p:cond delay="6000"/>
                            </p:stCondLst>
                            <p:childTnLst>
                              <p:par>
                                <p:cTn id="80" presetID="10" presetClass="entr" presetSubtype="0" fill="hold" grpId="0" nodeType="after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300"/>
                                        <p:tgtEl>
                                          <p:spTgt spid="37"/>
                                        </p:tgtEl>
                                      </p:cBhvr>
                                    </p:animEffect>
                                  </p:childTnLst>
                                </p:cTn>
                              </p:par>
                            </p:childTnLst>
                          </p:cTn>
                        </p:par>
                        <p:par>
                          <p:cTn id="83" fill="hold">
                            <p:stCondLst>
                              <p:cond delay="6500"/>
                            </p:stCondLst>
                            <p:childTnLst>
                              <p:par>
                                <p:cTn id="84" presetID="53" presetClass="entr" presetSubtype="16" fill="hold" grpId="0" nodeType="afterEffect">
                                  <p:stCondLst>
                                    <p:cond delay="0"/>
                                  </p:stCondLst>
                                  <p:childTnLst>
                                    <p:set>
                                      <p:cBhvr>
                                        <p:cTn id="85" dur="1" fill="hold">
                                          <p:stCondLst>
                                            <p:cond delay="0"/>
                                          </p:stCondLst>
                                        </p:cTn>
                                        <p:tgtEl>
                                          <p:spTgt spid="51"/>
                                        </p:tgtEl>
                                        <p:attrNameLst>
                                          <p:attrName>style.visibility</p:attrName>
                                        </p:attrNameLst>
                                      </p:cBhvr>
                                      <p:to>
                                        <p:strVal val="visible"/>
                                      </p:to>
                                    </p:set>
                                    <p:anim calcmode="lin" valueType="num">
                                      <p:cBhvr>
                                        <p:cTn id="86" dur="300" fill="hold"/>
                                        <p:tgtEl>
                                          <p:spTgt spid="51"/>
                                        </p:tgtEl>
                                        <p:attrNameLst>
                                          <p:attrName>ppt_w</p:attrName>
                                        </p:attrNameLst>
                                      </p:cBhvr>
                                      <p:tavLst>
                                        <p:tav tm="0">
                                          <p:val>
                                            <p:fltVal val="0"/>
                                          </p:val>
                                        </p:tav>
                                        <p:tav tm="100000">
                                          <p:val>
                                            <p:strVal val="#ppt_w"/>
                                          </p:val>
                                        </p:tav>
                                      </p:tavLst>
                                    </p:anim>
                                    <p:anim calcmode="lin" valueType="num">
                                      <p:cBhvr>
                                        <p:cTn id="87" dur="300" fill="hold"/>
                                        <p:tgtEl>
                                          <p:spTgt spid="51"/>
                                        </p:tgtEl>
                                        <p:attrNameLst>
                                          <p:attrName>ppt_h</p:attrName>
                                        </p:attrNameLst>
                                      </p:cBhvr>
                                      <p:tavLst>
                                        <p:tav tm="0">
                                          <p:val>
                                            <p:fltVal val="0"/>
                                          </p:val>
                                        </p:tav>
                                        <p:tav tm="100000">
                                          <p:val>
                                            <p:strVal val="#ppt_h"/>
                                          </p:val>
                                        </p:tav>
                                      </p:tavLst>
                                    </p:anim>
                                    <p:animEffect transition="in" filter="fade">
                                      <p:cBhvr>
                                        <p:cTn id="88" dur="300"/>
                                        <p:tgtEl>
                                          <p:spTgt spid="51"/>
                                        </p:tgtEl>
                                      </p:cBhvr>
                                    </p:animEffect>
                                  </p:childTnLst>
                                </p:cTn>
                              </p:par>
                            </p:childTnLst>
                          </p:cTn>
                        </p:par>
                        <p:par>
                          <p:cTn id="89" fill="hold">
                            <p:stCondLst>
                              <p:cond delay="7000"/>
                            </p:stCondLst>
                            <p:childTnLst>
                              <p:par>
                                <p:cTn id="90" presetID="22" presetClass="entr" presetSubtype="1" fill="hold" grpId="0" nodeType="afterEffect">
                                  <p:stCondLst>
                                    <p:cond delay="0"/>
                                  </p:stCondLst>
                                  <p:childTnLst>
                                    <p:set>
                                      <p:cBhvr>
                                        <p:cTn id="91" dur="1" fill="hold">
                                          <p:stCondLst>
                                            <p:cond delay="0"/>
                                          </p:stCondLst>
                                        </p:cTn>
                                        <p:tgtEl>
                                          <p:spTgt spid="48"/>
                                        </p:tgtEl>
                                        <p:attrNameLst>
                                          <p:attrName>style.visibility</p:attrName>
                                        </p:attrNameLst>
                                      </p:cBhvr>
                                      <p:to>
                                        <p:strVal val="visible"/>
                                      </p:to>
                                    </p:set>
                                    <p:animEffect transition="in" filter="wipe(up)">
                                      <p:cBhvr>
                                        <p:cTn id="92" dur="300"/>
                                        <p:tgtEl>
                                          <p:spTgt spid="48"/>
                                        </p:tgtEl>
                                      </p:cBhvr>
                                    </p:animEffect>
                                  </p:childTnLst>
                                </p:cTn>
                              </p:par>
                            </p:childTnLst>
                          </p:cTn>
                        </p:par>
                        <p:par>
                          <p:cTn id="93" fill="hold">
                            <p:stCondLst>
                              <p:cond delay="7500"/>
                            </p:stCondLst>
                            <p:childTnLst>
                              <p:par>
                                <p:cTn id="94" presetID="10" presetClass="entr" presetSubtype="0" fill="hold" grpId="0" nodeType="afterEffect">
                                  <p:stCondLst>
                                    <p:cond delay="0"/>
                                  </p:stCondLst>
                                  <p:childTnLst>
                                    <p:set>
                                      <p:cBhvr>
                                        <p:cTn id="95" dur="1" fill="hold">
                                          <p:stCondLst>
                                            <p:cond delay="0"/>
                                          </p:stCondLst>
                                        </p:cTn>
                                        <p:tgtEl>
                                          <p:spTgt spid="50"/>
                                        </p:tgtEl>
                                        <p:attrNameLst>
                                          <p:attrName>style.visibility</p:attrName>
                                        </p:attrNameLst>
                                      </p:cBhvr>
                                      <p:to>
                                        <p:strVal val="visible"/>
                                      </p:to>
                                    </p:set>
                                    <p:animEffect transition="in" filter="fade">
                                      <p:cBhvr>
                                        <p:cTn id="96" dur="300"/>
                                        <p:tgtEl>
                                          <p:spTgt spid="50"/>
                                        </p:tgtEl>
                                      </p:cBhvr>
                                    </p:animEffect>
                                  </p:childTnLst>
                                </p:cTn>
                              </p:par>
                            </p:childTnLst>
                          </p:cTn>
                        </p:par>
                        <p:par>
                          <p:cTn id="97" fill="hold">
                            <p:stCondLst>
                              <p:cond delay="8000"/>
                            </p:stCondLst>
                            <p:childTnLst>
                              <p:par>
                                <p:cTn id="98" presetID="42" presetClass="entr" presetSubtype="0" fill="hold" grpId="0" nodeType="afterEffect">
                                  <p:stCondLst>
                                    <p:cond delay="0"/>
                                  </p:stCondLst>
                                  <p:childTnLst>
                                    <p:set>
                                      <p:cBhvr>
                                        <p:cTn id="99" dur="1" fill="hold">
                                          <p:stCondLst>
                                            <p:cond delay="0"/>
                                          </p:stCondLst>
                                        </p:cTn>
                                        <p:tgtEl>
                                          <p:spTgt spid="49"/>
                                        </p:tgtEl>
                                        <p:attrNameLst>
                                          <p:attrName>style.visibility</p:attrName>
                                        </p:attrNameLst>
                                      </p:cBhvr>
                                      <p:to>
                                        <p:strVal val="visible"/>
                                      </p:to>
                                    </p:set>
                                    <p:animEffect transition="in" filter="fade">
                                      <p:cBhvr>
                                        <p:cTn id="100" dur="600"/>
                                        <p:tgtEl>
                                          <p:spTgt spid="49"/>
                                        </p:tgtEl>
                                      </p:cBhvr>
                                    </p:animEffect>
                                    <p:anim calcmode="lin" valueType="num">
                                      <p:cBhvr>
                                        <p:cTn id="101" dur="600" fill="hold"/>
                                        <p:tgtEl>
                                          <p:spTgt spid="49"/>
                                        </p:tgtEl>
                                        <p:attrNameLst>
                                          <p:attrName>ppt_x</p:attrName>
                                        </p:attrNameLst>
                                      </p:cBhvr>
                                      <p:tavLst>
                                        <p:tav tm="0">
                                          <p:val>
                                            <p:strVal val="#ppt_x"/>
                                          </p:val>
                                        </p:tav>
                                        <p:tav tm="100000">
                                          <p:val>
                                            <p:strVal val="#ppt_x"/>
                                          </p:val>
                                        </p:tav>
                                      </p:tavLst>
                                    </p:anim>
                                    <p:anim calcmode="lin" valueType="num">
                                      <p:cBhvr>
                                        <p:cTn id="102" dur="600" fill="hold"/>
                                        <p:tgtEl>
                                          <p:spTgt spid="49"/>
                                        </p:tgtEl>
                                        <p:attrNameLst>
                                          <p:attrName>ppt_y</p:attrName>
                                        </p:attrNameLst>
                                      </p:cBhvr>
                                      <p:tavLst>
                                        <p:tav tm="0">
                                          <p:val>
                                            <p:strVal val="#ppt_y+.1"/>
                                          </p:val>
                                        </p:tav>
                                        <p:tav tm="100000">
                                          <p:val>
                                            <p:strVal val="#ppt_y"/>
                                          </p:val>
                                        </p:tav>
                                      </p:tavLst>
                                    </p:anim>
                                  </p:childTnLst>
                                </p:cTn>
                              </p:par>
                            </p:childTnLst>
                          </p:cTn>
                        </p:par>
                        <p:par>
                          <p:cTn id="103" fill="hold">
                            <p:stCondLst>
                              <p:cond delay="9000"/>
                            </p:stCondLst>
                            <p:childTnLst>
                              <p:par>
                                <p:cTn id="104" presetID="53" presetClass="entr" presetSubtype="16" fill="hold" grpId="0" nodeType="afterEffect">
                                  <p:stCondLst>
                                    <p:cond delay="0"/>
                                  </p:stCondLst>
                                  <p:childTnLst>
                                    <p:set>
                                      <p:cBhvr>
                                        <p:cTn id="105" dur="1" fill="hold">
                                          <p:stCondLst>
                                            <p:cond delay="0"/>
                                          </p:stCondLst>
                                        </p:cTn>
                                        <p:tgtEl>
                                          <p:spTgt spid="35"/>
                                        </p:tgtEl>
                                        <p:attrNameLst>
                                          <p:attrName>style.visibility</p:attrName>
                                        </p:attrNameLst>
                                      </p:cBhvr>
                                      <p:to>
                                        <p:strVal val="visible"/>
                                      </p:to>
                                    </p:set>
                                    <p:anim calcmode="lin" valueType="num">
                                      <p:cBhvr>
                                        <p:cTn id="106" dur="300" fill="hold"/>
                                        <p:tgtEl>
                                          <p:spTgt spid="35"/>
                                        </p:tgtEl>
                                        <p:attrNameLst>
                                          <p:attrName>ppt_w</p:attrName>
                                        </p:attrNameLst>
                                      </p:cBhvr>
                                      <p:tavLst>
                                        <p:tav tm="0">
                                          <p:val>
                                            <p:fltVal val="0"/>
                                          </p:val>
                                        </p:tav>
                                        <p:tav tm="100000">
                                          <p:val>
                                            <p:strVal val="#ppt_w"/>
                                          </p:val>
                                        </p:tav>
                                      </p:tavLst>
                                    </p:anim>
                                    <p:anim calcmode="lin" valueType="num">
                                      <p:cBhvr>
                                        <p:cTn id="107" dur="300" fill="hold"/>
                                        <p:tgtEl>
                                          <p:spTgt spid="35"/>
                                        </p:tgtEl>
                                        <p:attrNameLst>
                                          <p:attrName>ppt_h</p:attrName>
                                        </p:attrNameLst>
                                      </p:cBhvr>
                                      <p:tavLst>
                                        <p:tav tm="0">
                                          <p:val>
                                            <p:fltVal val="0"/>
                                          </p:val>
                                        </p:tav>
                                        <p:tav tm="100000">
                                          <p:val>
                                            <p:strVal val="#ppt_h"/>
                                          </p:val>
                                        </p:tav>
                                      </p:tavLst>
                                    </p:anim>
                                    <p:animEffect transition="in" filter="fade">
                                      <p:cBhvr>
                                        <p:cTn id="108" dur="300"/>
                                        <p:tgtEl>
                                          <p:spTgt spid="35"/>
                                        </p:tgtEl>
                                      </p:cBhvr>
                                    </p:animEffect>
                                  </p:childTnLst>
                                </p:cTn>
                              </p:par>
                            </p:childTnLst>
                          </p:cTn>
                        </p:par>
                        <p:par>
                          <p:cTn id="109" fill="hold">
                            <p:stCondLst>
                              <p:cond delay="9500"/>
                            </p:stCondLst>
                            <p:childTnLst>
                              <p:par>
                                <p:cTn id="110" presetID="10" presetClass="entr" presetSubtype="0" fill="hold" grpId="0" nodeType="after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fade">
                                      <p:cBhvr>
                                        <p:cTn id="112" dur="300"/>
                                        <p:tgtEl>
                                          <p:spTgt spid="38"/>
                                        </p:tgtEl>
                                      </p:cBhvr>
                                    </p:animEffect>
                                  </p:childTnLst>
                                </p:cTn>
                              </p:par>
                            </p:childTnLst>
                          </p:cTn>
                        </p:par>
                        <p:par>
                          <p:cTn id="113" fill="hold">
                            <p:stCondLst>
                              <p:cond delay="10000"/>
                            </p:stCondLst>
                            <p:childTnLst>
                              <p:par>
                                <p:cTn id="114" presetID="53" presetClass="entr" presetSubtype="16" fill="hold" grpId="0" nodeType="afterEffect">
                                  <p:stCondLst>
                                    <p:cond delay="0"/>
                                  </p:stCondLst>
                                  <p:childTnLst>
                                    <p:set>
                                      <p:cBhvr>
                                        <p:cTn id="115" dur="1" fill="hold">
                                          <p:stCondLst>
                                            <p:cond delay="0"/>
                                          </p:stCondLst>
                                        </p:cTn>
                                        <p:tgtEl>
                                          <p:spTgt spid="47"/>
                                        </p:tgtEl>
                                        <p:attrNameLst>
                                          <p:attrName>style.visibility</p:attrName>
                                        </p:attrNameLst>
                                      </p:cBhvr>
                                      <p:to>
                                        <p:strVal val="visible"/>
                                      </p:to>
                                    </p:set>
                                    <p:anim calcmode="lin" valueType="num">
                                      <p:cBhvr>
                                        <p:cTn id="116" dur="300" fill="hold"/>
                                        <p:tgtEl>
                                          <p:spTgt spid="47"/>
                                        </p:tgtEl>
                                        <p:attrNameLst>
                                          <p:attrName>ppt_w</p:attrName>
                                        </p:attrNameLst>
                                      </p:cBhvr>
                                      <p:tavLst>
                                        <p:tav tm="0">
                                          <p:val>
                                            <p:fltVal val="0"/>
                                          </p:val>
                                        </p:tav>
                                        <p:tav tm="100000">
                                          <p:val>
                                            <p:strVal val="#ppt_w"/>
                                          </p:val>
                                        </p:tav>
                                      </p:tavLst>
                                    </p:anim>
                                    <p:anim calcmode="lin" valueType="num">
                                      <p:cBhvr>
                                        <p:cTn id="117" dur="300" fill="hold"/>
                                        <p:tgtEl>
                                          <p:spTgt spid="47"/>
                                        </p:tgtEl>
                                        <p:attrNameLst>
                                          <p:attrName>ppt_h</p:attrName>
                                        </p:attrNameLst>
                                      </p:cBhvr>
                                      <p:tavLst>
                                        <p:tav tm="0">
                                          <p:val>
                                            <p:fltVal val="0"/>
                                          </p:val>
                                        </p:tav>
                                        <p:tav tm="100000">
                                          <p:val>
                                            <p:strVal val="#ppt_h"/>
                                          </p:val>
                                        </p:tav>
                                      </p:tavLst>
                                    </p:anim>
                                    <p:animEffect transition="in" filter="fade">
                                      <p:cBhvr>
                                        <p:cTn id="118" dur="300"/>
                                        <p:tgtEl>
                                          <p:spTgt spid="47"/>
                                        </p:tgtEl>
                                      </p:cBhvr>
                                    </p:animEffect>
                                  </p:childTnLst>
                                </p:cTn>
                              </p:par>
                            </p:childTnLst>
                          </p:cTn>
                        </p:par>
                        <p:par>
                          <p:cTn id="119" fill="hold">
                            <p:stCondLst>
                              <p:cond delay="10500"/>
                            </p:stCondLst>
                            <p:childTnLst>
                              <p:par>
                                <p:cTn id="120" presetID="22" presetClass="entr" presetSubtype="1" fill="hold" grpId="0" nodeType="after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wipe(up)">
                                      <p:cBhvr>
                                        <p:cTn id="122" dur="300"/>
                                        <p:tgtEl>
                                          <p:spTgt spid="44"/>
                                        </p:tgtEl>
                                      </p:cBhvr>
                                    </p:animEffect>
                                  </p:childTnLst>
                                </p:cTn>
                              </p:par>
                            </p:childTnLst>
                          </p:cTn>
                        </p:par>
                        <p:par>
                          <p:cTn id="123" fill="hold">
                            <p:stCondLst>
                              <p:cond delay="11000"/>
                            </p:stCondLst>
                            <p:childTnLst>
                              <p:par>
                                <p:cTn id="124" presetID="10" presetClass="entr" presetSubtype="0" fill="hold" grpId="0" nodeType="afterEffect">
                                  <p:stCondLst>
                                    <p:cond delay="0"/>
                                  </p:stCondLst>
                                  <p:childTnLst>
                                    <p:set>
                                      <p:cBhvr>
                                        <p:cTn id="125" dur="1" fill="hold">
                                          <p:stCondLst>
                                            <p:cond delay="0"/>
                                          </p:stCondLst>
                                        </p:cTn>
                                        <p:tgtEl>
                                          <p:spTgt spid="46"/>
                                        </p:tgtEl>
                                        <p:attrNameLst>
                                          <p:attrName>style.visibility</p:attrName>
                                        </p:attrNameLst>
                                      </p:cBhvr>
                                      <p:to>
                                        <p:strVal val="visible"/>
                                      </p:to>
                                    </p:set>
                                    <p:animEffect transition="in" filter="fade">
                                      <p:cBhvr>
                                        <p:cTn id="126" dur="300"/>
                                        <p:tgtEl>
                                          <p:spTgt spid="46"/>
                                        </p:tgtEl>
                                      </p:cBhvr>
                                    </p:animEffect>
                                  </p:childTnLst>
                                </p:cTn>
                              </p:par>
                            </p:childTnLst>
                          </p:cTn>
                        </p:par>
                        <p:par>
                          <p:cTn id="127" fill="hold">
                            <p:stCondLst>
                              <p:cond delay="11500"/>
                            </p:stCondLst>
                            <p:childTnLst>
                              <p:par>
                                <p:cTn id="128" presetID="42" presetClass="entr" presetSubtype="0" fill="hold" grpId="0" nodeType="after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fade">
                                      <p:cBhvr>
                                        <p:cTn id="130" dur="600"/>
                                        <p:tgtEl>
                                          <p:spTgt spid="45"/>
                                        </p:tgtEl>
                                      </p:cBhvr>
                                    </p:animEffect>
                                    <p:anim calcmode="lin" valueType="num">
                                      <p:cBhvr>
                                        <p:cTn id="131" dur="600" fill="hold"/>
                                        <p:tgtEl>
                                          <p:spTgt spid="45"/>
                                        </p:tgtEl>
                                        <p:attrNameLst>
                                          <p:attrName>ppt_x</p:attrName>
                                        </p:attrNameLst>
                                      </p:cBhvr>
                                      <p:tavLst>
                                        <p:tav tm="0">
                                          <p:val>
                                            <p:strVal val="#ppt_x"/>
                                          </p:val>
                                        </p:tav>
                                        <p:tav tm="100000">
                                          <p:val>
                                            <p:strVal val="#ppt_x"/>
                                          </p:val>
                                        </p:tav>
                                      </p:tavLst>
                                    </p:anim>
                                    <p:anim calcmode="lin" valueType="num">
                                      <p:cBhvr>
                                        <p:cTn id="132" dur="600" fill="hold"/>
                                        <p:tgtEl>
                                          <p:spTgt spid="45"/>
                                        </p:tgtEl>
                                        <p:attrNameLst>
                                          <p:attrName>ppt_y</p:attrName>
                                        </p:attrNameLst>
                                      </p:cBhvr>
                                      <p:tavLst>
                                        <p:tav tm="0">
                                          <p:val>
                                            <p:strVal val="#ppt_y+.1"/>
                                          </p:val>
                                        </p:tav>
                                        <p:tav tm="100000">
                                          <p:val>
                                            <p:strVal val="#ppt_y"/>
                                          </p:val>
                                        </p:tav>
                                      </p:tavLst>
                                    </p:anim>
                                  </p:childTnLst>
                                </p:cTn>
                              </p:par>
                            </p:childTnLst>
                          </p:cTn>
                        </p:par>
                        <p:par>
                          <p:cTn id="133" fill="hold">
                            <p:stCondLst>
                              <p:cond delay="12500"/>
                            </p:stCondLst>
                            <p:childTnLst>
                              <p:par>
                                <p:cTn id="134" presetID="10" presetClass="entr" presetSubtype="0" fill="hold" grpId="0" nodeType="afterEffect">
                                  <p:stCondLst>
                                    <p:cond delay="0"/>
                                  </p:stCondLst>
                                  <p:childTnLst>
                                    <p:set>
                                      <p:cBhvr>
                                        <p:cTn id="135" dur="1" fill="hold">
                                          <p:stCondLst>
                                            <p:cond delay="0"/>
                                          </p:stCondLst>
                                        </p:cTn>
                                        <p:tgtEl>
                                          <p:spTgt spid="43"/>
                                        </p:tgtEl>
                                        <p:attrNameLst>
                                          <p:attrName>style.visibility</p:attrName>
                                        </p:attrNameLst>
                                      </p:cBhvr>
                                      <p:to>
                                        <p:strVal val="visible"/>
                                      </p:to>
                                    </p:set>
                                    <p:animEffect transition="in" filter="fade">
                                      <p:cBhvr>
                                        <p:cTn id="136" dur="3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p:bldP spid="41" grpId="0" animBg="1"/>
      <p:bldP spid="42" grpId="0" animBg="1"/>
      <p:bldP spid="43" grpId="0"/>
      <p:bldP spid="44" grpId="0" animBg="1"/>
      <p:bldP spid="45" grpId="0"/>
      <p:bldP spid="46" grpId="0" animBg="1"/>
      <p:bldP spid="47" grpId="0" animBg="1"/>
      <p:bldP spid="48" grpId="0" animBg="1"/>
      <p:bldP spid="49" grpId="0"/>
      <p:bldP spid="50" grpId="0" animBg="1"/>
      <p:bldP spid="51" grpId="0" animBg="1"/>
      <p:bldP spid="52" grpId="0" animBg="1"/>
      <p:bldP spid="53" grpId="0" animBg="1"/>
      <p:bldP spid="54" grpId="0" animBg="1"/>
      <p:bldP spid="55" grpId="0" animBg="1"/>
      <p:bldP spid="5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sp>
        <p:nvSpPr>
          <p:cNvPr id="2" name="文本框 1"/>
          <p:cNvSpPr txBox="1"/>
          <p:nvPr/>
        </p:nvSpPr>
        <p:spPr>
          <a:xfrm>
            <a:off x="4041848" y="1440886"/>
            <a:ext cx="4800600" cy="1446550"/>
          </a:xfrm>
          <a:prstGeom prst="rect">
            <a:avLst/>
          </a:prstGeom>
          <a:noFill/>
        </p:spPr>
        <p:txBody>
          <a:bodyPr wrap="square" rtlCol="0">
            <a:spAutoFit/>
          </a:bodyPr>
          <a:lstStyle/>
          <a:p>
            <a:pPr algn="dist"/>
            <a:r>
              <a:rPr lang="zh-CN" altLang="en-US" sz="8800" b="1" dirty="0">
                <a:solidFill>
                  <a:srgbClr val="C00000"/>
                </a:solidFill>
                <a:latin typeface="Aa侠笔笑书" panose="02010600010101010101" pitchFamily="2" charset="-122"/>
                <a:ea typeface="Aa侠笔笑书" panose="02010600010101010101" pitchFamily="2" charset="-122"/>
              </a:rPr>
              <a:t>第五章</a:t>
            </a:r>
          </a:p>
        </p:txBody>
      </p:sp>
      <p:sp>
        <p:nvSpPr>
          <p:cNvPr id="3" name="文本框 2"/>
          <p:cNvSpPr txBox="1"/>
          <p:nvPr/>
        </p:nvSpPr>
        <p:spPr>
          <a:xfrm>
            <a:off x="1927298" y="3044018"/>
            <a:ext cx="9029700" cy="1938992"/>
          </a:xfrm>
          <a:prstGeom prst="rect">
            <a:avLst/>
          </a:prstGeom>
          <a:noFill/>
        </p:spPr>
        <p:txBody>
          <a:bodyPr wrap="square" rtlCol="0">
            <a:spAutoFit/>
          </a:bodyPr>
          <a:lstStyle/>
          <a:p>
            <a:pPr algn="ctr"/>
            <a:r>
              <a:rPr lang="zh-CN" altLang="en-US" sz="60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6000" b="1" dirty="0">
              <a:solidFill>
                <a:srgbClr val="C00000"/>
              </a:solidFill>
              <a:latin typeface="Aa侠笔笑书" panose="02010600010101010101" pitchFamily="2" charset="-122"/>
              <a:ea typeface="Aa侠笔笑书" panose="0201060001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684693" y="1161959"/>
            <a:ext cx="482261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新成效</a:t>
              </a:r>
            </a:p>
          </p:txBody>
        </p:sp>
      </p:grpSp>
      <p:sp>
        <p:nvSpPr>
          <p:cNvPr id="58" name="圆角矩形 166"/>
          <p:cNvSpPr/>
          <p:nvPr/>
        </p:nvSpPr>
        <p:spPr>
          <a:xfrm>
            <a:off x="1828800" y="2547391"/>
            <a:ext cx="8544560" cy="277644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2020147" y="2823131"/>
            <a:ext cx="8161867" cy="2224968"/>
          </a:xfrm>
          <a:prstGeom prst="rect">
            <a:avLst/>
          </a:prstGeom>
          <a:noFill/>
        </p:spPr>
        <p:txBody>
          <a:bodyPr wrap="square" rtlCol="0">
            <a:spAutoFit/>
          </a:bodyPr>
          <a:lstStyle/>
          <a:p>
            <a:pPr>
              <a:lnSpc>
                <a:spcPct val="200000"/>
              </a:lnSpc>
            </a:pPr>
            <a:r>
              <a:rPr lang="zh-CN" altLang="en-US" i="0" dirty="0">
                <a:effectLst/>
                <a:latin typeface="思源宋体" panose="02020400000000000000" pitchFamily="18" charset="-122"/>
                <a:ea typeface="思源宋体" panose="02020400000000000000" pitchFamily="18" charset="-122"/>
              </a:rPr>
              <a:t>经济发展取得新成效，在质量效益明显提升的基础上实现经济持续健康发展，增长潜力充分发挥，国内市场更加强大，经济结构更加优化，创新能力显著提升，产业基础高级化、产业链现代化水平明显提高，农业基础更加稳固，城乡区域发展协调性明显增强，现代化经济体系建设取得重大进展；</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wheel(1)">
                                      <p:cBhvr>
                                        <p:cTn id="11" dur="200"/>
                                        <p:tgtEl>
                                          <p:spTgt spid="5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684693" y="1161959"/>
            <a:ext cx="482261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新步伐</a:t>
              </a:r>
            </a:p>
          </p:txBody>
        </p:sp>
      </p:grpSp>
      <p:sp>
        <p:nvSpPr>
          <p:cNvPr id="58" name="圆角矩形 166"/>
          <p:cNvSpPr/>
          <p:nvPr/>
        </p:nvSpPr>
        <p:spPr>
          <a:xfrm>
            <a:off x="1828800" y="2547391"/>
            <a:ext cx="8544560" cy="277644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2020147" y="2909693"/>
            <a:ext cx="8161867" cy="2051844"/>
          </a:xfrm>
          <a:prstGeom prst="rect">
            <a:avLst/>
          </a:prstGeom>
          <a:noFill/>
        </p:spPr>
        <p:txBody>
          <a:bodyPr wrap="square" rtlCol="0">
            <a:spAutoFit/>
          </a:bodyPr>
          <a:lstStyle/>
          <a:p>
            <a:pPr algn="just">
              <a:lnSpc>
                <a:spcPct val="250000"/>
              </a:lnSpc>
            </a:pPr>
            <a:r>
              <a:rPr lang="zh-CN" altLang="en-US" i="0" dirty="0">
                <a:effectLst/>
                <a:latin typeface="思源宋体" panose="02020400000000000000" pitchFamily="18" charset="-122"/>
                <a:ea typeface="思源宋体" panose="02020400000000000000" pitchFamily="18" charset="-122"/>
              </a:rPr>
              <a:t>改革开放迈出新步伐，社会主义市场经济体制更加完善，高标准市场体系基本建成，市场主体更加充满活力，产权制度改革和要素市场化配置改革取得重大进展，公平竞争制度更加健全，更高水平开放型经济新体制基本形成；</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wheel(1)">
                                      <p:cBhvr>
                                        <p:cTn id="11" dur="200"/>
                                        <p:tgtEl>
                                          <p:spTgt spid="5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684693" y="1161959"/>
            <a:ext cx="482261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新成效</a:t>
              </a:r>
            </a:p>
          </p:txBody>
        </p:sp>
      </p:grpSp>
      <p:sp>
        <p:nvSpPr>
          <p:cNvPr id="58" name="圆角矩形 166"/>
          <p:cNvSpPr/>
          <p:nvPr/>
        </p:nvSpPr>
        <p:spPr>
          <a:xfrm>
            <a:off x="1828800" y="2547391"/>
            <a:ext cx="8544560" cy="277644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2020147" y="2823131"/>
            <a:ext cx="8161867" cy="2224968"/>
          </a:xfrm>
          <a:prstGeom prst="rect">
            <a:avLst/>
          </a:prstGeom>
          <a:noFill/>
        </p:spPr>
        <p:txBody>
          <a:bodyPr wrap="square" rtlCol="0">
            <a:spAutoFit/>
          </a:bodyPr>
          <a:lstStyle/>
          <a:p>
            <a:pPr algn="just">
              <a:lnSpc>
                <a:spcPct val="200000"/>
              </a:lnSpc>
            </a:pPr>
            <a:r>
              <a:rPr lang="zh-CN" altLang="en-US" i="0" dirty="0">
                <a:effectLst/>
                <a:latin typeface="思源宋体" panose="02020400000000000000" pitchFamily="18" charset="-122"/>
                <a:ea typeface="思源宋体" panose="02020400000000000000" pitchFamily="18" charset="-122"/>
              </a:rPr>
              <a:t>社会文明程度得到新提高，社会主义核心价值观深入人心，人民思想道德素质、科学文化素质和身心健康素质明显提高，公共文化服务体系和文化产业体系更加健全，人民精神文化生活日益丰富，中华文化影响力进一步提升，中华民族凝聚力进一步增强；</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wheel(1)">
                                      <p:cBhvr>
                                        <p:cTn id="11" dur="200"/>
                                        <p:tgtEl>
                                          <p:spTgt spid="5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684693" y="1161959"/>
            <a:ext cx="482261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新进步</a:t>
              </a:r>
            </a:p>
          </p:txBody>
        </p:sp>
      </p:grpSp>
      <p:sp>
        <p:nvSpPr>
          <p:cNvPr id="58" name="圆角矩形 166"/>
          <p:cNvSpPr/>
          <p:nvPr/>
        </p:nvSpPr>
        <p:spPr>
          <a:xfrm>
            <a:off x="1828800" y="2547391"/>
            <a:ext cx="8544560" cy="277644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2020147" y="2823131"/>
            <a:ext cx="8161867" cy="2224968"/>
          </a:xfrm>
          <a:prstGeom prst="rect">
            <a:avLst/>
          </a:prstGeom>
          <a:noFill/>
        </p:spPr>
        <p:txBody>
          <a:bodyPr wrap="square" rtlCol="0">
            <a:spAutoFit/>
          </a:bodyPr>
          <a:lstStyle/>
          <a:p>
            <a:pPr algn="just">
              <a:lnSpc>
                <a:spcPct val="200000"/>
              </a:lnSpc>
            </a:pPr>
            <a:r>
              <a:rPr lang="zh-CN" altLang="en-US" i="0" dirty="0">
                <a:effectLst/>
                <a:latin typeface="思源宋体" panose="02020400000000000000" pitchFamily="18" charset="-122"/>
                <a:ea typeface="思源宋体" panose="02020400000000000000" pitchFamily="18" charset="-122"/>
              </a:rPr>
              <a:t>生态文明建设实现新进步，国土空间开发保护格局得到优化，生产生活方式绿色转型成效显著，能源资源配置更加合理、利用效率大幅提高，主要污染物排放总量持续减少，生态环境持续改善，生态安全屏障更加牢固，城乡人居环境明显改善；</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wheel(1)">
                                      <p:cBhvr>
                                        <p:cTn id="11" dur="200"/>
                                        <p:tgtEl>
                                          <p:spTgt spid="5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684693" y="1161959"/>
            <a:ext cx="482261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新水平</a:t>
              </a:r>
            </a:p>
          </p:txBody>
        </p:sp>
      </p:grpSp>
      <p:sp>
        <p:nvSpPr>
          <p:cNvPr id="58" name="圆角矩形 166"/>
          <p:cNvSpPr/>
          <p:nvPr/>
        </p:nvSpPr>
        <p:spPr>
          <a:xfrm>
            <a:off x="1828800" y="2547391"/>
            <a:ext cx="8544560" cy="277644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2020147" y="2823131"/>
            <a:ext cx="8161867" cy="2224968"/>
          </a:xfrm>
          <a:prstGeom prst="rect">
            <a:avLst/>
          </a:prstGeom>
          <a:noFill/>
        </p:spPr>
        <p:txBody>
          <a:bodyPr wrap="square" rtlCol="0">
            <a:spAutoFit/>
          </a:bodyPr>
          <a:lstStyle/>
          <a:p>
            <a:pPr algn="just">
              <a:lnSpc>
                <a:spcPct val="200000"/>
              </a:lnSpc>
            </a:pPr>
            <a:r>
              <a:rPr lang="zh-CN" altLang="en-US" i="0" dirty="0">
                <a:effectLst/>
                <a:latin typeface="思源宋体" panose="02020400000000000000" pitchFamily="18" charset="-122"/>
                <a:ea typeface="思源宋体" panose="02020400000000000000" pitchFamily="18" charset="-122"/>
              </a:rPr>
              <a:t>民生福祉达到新水平，实现更加充分更高质量就业，居民收入增长和经济增长基本同步，分配结构明显改善，基本公共服务均等化水平明显提高，全民受教育程度不断提升，多层次社会保障体系更加健全，卫生健康体系更加完善，脱贫攻坚成果巩固拓展，乡村振兴战略全面推进；</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wheel(1)">
                                      <p:cBhvr>
                                        <p:cTn id="11" dur="200"/>
                                        <p:tgtEl>
                                          <p:spTgt spid="5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“十四五”经济社会发展主要目标</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684693" y="1161959"/>
            <a:ext cx="482261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zh-CN" altLang="en-US" sz="2400" b="1" dirty="0">
                  <a:solidFill>
                    <a:schemeClr val="bg1"/>
                  </a:solidFill>
                  <a:latin typeface="思源宋体" panose="02020400000000000000" pitchFamily="18" charset="-122"/>
                  <a:ea typeface="思源宋体" panose="02020400000000000000" pitchFamily="18" charset="-122"/>
                </a:rPr>
                <a:t>十九届五中全会</a:t>
              </a:r>
              <a:r>
                <a:rPr lang="en-US" altLang="zh-CN" sz="2400" b="1" dirty="0">
                  <a:solidFill>
                    <a:schemeClr val="bg1"/>
                  </a:solidFill>
                  <a:latin typeface="思源宋体" panose="02020400000000000000" pitchFamily="18" charset="-122"/>
                  <a:ea typeface="思源宋体" panose="02020400000000000000" pitchFamily="18" charset="-122"/>
                </a:rPr>
                <a:t>——</a:t>
              </a:r>
              <a:r>
                <a:rPr lang="zh-CN" altLang="en-US" sz="2400" b="1" dirty="0">
                  <a:solidFill>
                    <a:schemeClr val="bg1"/>
                  </a:solidFill>
                  <a:latin typeface="思源宋体" panose="02020400000000000000" pitchFamily="18" charset="-122"/>
                  <a:ea typeface="思源宋体" panose="02020400000000000000" pitchFamily="18" charset="-122"/>
                </a:rPr>
                <a:t>新提升</a:t>
              </a:r>
            </a:p>
          </p:txBody>
        </p:sp>
      </p:grpSp>
      <p:sp>
        <p:nvSpPr>
          <p:cNvPr id="58" name="圆角矩形 166"/>
          <p:cNvSpPr/>
          <p:nvPr/>
        </p:nvSpPr>
        <p:spPr>
          <a:xfrm>
            <a:off x="1828800" y="2547391"/>
            <a:ext cx="8544560" cy="277644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2020147" y="2875069"/>
            <a:ext cx="8161867" cy="2121093"/>
          </a:xfrm>
          <a:prstGeom prst="rect">
            <a:avLst/>
          </a:prstGeom>
          <a:noFill/>
        </p:spPr>
        <p:txBody>
          <a:bodyPr wrap="square" rtlCol="0">
            <a:spAutoFit/>
          </a:bodyPr>
          <a:lstStyle/>
          <a:p>
            <a:pPr algn="just">
              <a:lnSpc>
                <a:spcPct val="150000"/>
              </a:lnSpc>
            </a:pPr>
            <a:r>
              <a:rPr lang="zh-CN" altLang="en-US" i="0" dirty="0">
                <a:effectLst/>
                <a:latin typeface="思源宋体" panose="02020400000000000000" pitchFamily="18" charset="-122"/>
                <a:ea typeface="思源宋体" panose="02020400000000000000" pitchFamily="18" charset="-122"/>
              </a:rPr>
              <a:t>国家治理效能得到新提升，社会主义民主法治更加健全，社会公平正义进一步彰显，国家行政体系更加完善，政府作用更好发挥，行政效率和公信力显著提升，社会治理特别是基层治理水平明显提高，防范化解重大风险体制机制不断健全，突发公共事件应急能力显著增强，自然灾害防御水平明显提升，发展安全保障更加有力，国防和军队现代化迈出重大步伐。</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wheel(1)">
                                      <p:cBhvr>
                                        <p:cTn id="11" dur="200"/>
                                        <p:tgtEl>
                                          <p:spTgt spid="5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sp>
        <p:nvSpPr>
          <p:cNvPr id="2" name="文本框 1"/>
          <p:cNvSpPr txBox="1"/>
          <p:nvPr/>
        </p:nvSpPr>
        <p:spPr>
          <a:xfrm>
            <a:off x="4041848" y="1440886"/>
            <a:ext cx="4800600" cy="1446550"/>
          </a:xfrm>
          <a:prstGeom prst="rect">
            <a:avLst/>
          </a:prstGeom>
          <a:noFill/>
        </p:spPr>
        <p:txBody>
          <a:bodyPr wrap="square" rtlCol="0">
            <a:spAutoFit/>
          </a:bodyPr>
          <a:lstStyle/>
          <a:p>
            <a:pPr algn="dist"/>
            <a:r>
              <a:rPr lang="zh-CN" altLang="en-US" sz="8800" b="1" dirty="0">
                <a:solidFill>
                  <a:srgbClr val="C00000"/>
                </a:solidFill>
                <a:latin typeface="Aa侠笔笑书" panose="02010600010101010101" pitchFamily="2" charset="-122"/>
                <a:ea typeface="Aa侠笔笑书" panose="02010600010101010101" pitchFamily="2" charset="-122"/>
              </a:rPr>
              <a:t>第六章</a:t>
            </a:r>
          </a:p>
        </p:txBody>
      </p:sp>
      <p:sp>
        <p:nvSpPr>
          <p:cNvPr id="4" name="文本框 3"/>
          <p:cNvSpPr txBox="1"/>
          <p:nvPr/>
        </p:nvSpPr>
        <p:spPr>
          <a:xfrm>
            <a:off x="1927298" y="3044018"/>
            <a:ext cx="9029700" cy="1938992"/>
          </a:xfrm>
          <a:prstGeom prst="rect">
            <a:avLst/>
          </a:prstGeom>
          <a:noFill/>
        </p:spPr>
        <p:txBody>
          <a:bodyPr wrap="square" rtlCol="0">
            <a:spAutoFit/>
          </a:bodyPr>
          <a:lstStyle/>
          <a:p>
            <a:pPr algn="ctr"/>
            <a:r>
              <a:rPr lang="zh-CN" altLang="en-US" sz="60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6000" b="1" dirty="0">
                <a:solidFill>
                  <a:srgbClr val="C00000"/>
                </a:solidFill>
                <a:latin typeface="Aa侠笔笑书" panose="02010600010101010101" pitchFamily="2" charset="-122"/>
                <a:ea typeface="Aa侠笔笑书" panose="02010600010101010101" pitchFamily="2" charset="-122"/>
              </a:rPr>
              <a:t>12</a:t>
            </a:r>
            <a:r>
              <a:rPr lang="zh-CN" altLang="en-US" sz="6000" b="1" dirty="0">
                <a:solidFill>
                  <a:srgbClr val="C00000"/>
                </a:solidFill>
                <a:latin typeface="Aa侠笔笑书" panose="02010600010101010101" pitchFamily="2" charset="-122"/>
                <a:ea typeface="Aa侠笔笑书" panose="02010600010101010101" pitchFamily="2" charset="-122"/>
              </a:rPr>
              <a:t>项重要举措</a:t>
            </a:r>
            <a:endParaRPr lang="en-US" altLang="zh-CN" sz="6000" b="1" dirty="0">
              <a:solidFill>
                <a:srgbClr val="C00000"/>
              </a:solidFill>
              <a:latin typeface="Aa侠笔笑书" panose="02010600010101010101" pitchFamily="2" charset="-122"/>
              <a:ea typeface="Aa侠笔笑书" panose="0201060001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26" name="矩形 25"/>
          <p:cNvSpPr/>
          <p:nvPr/>
        </p:nvSpPr>
        <p:spPr>
          <a:xfrm>
            <a:off x="2594686" y="1358459"/>
            <a:ext cx="8344482" cy="1818124"/>
          </a:xfrm>
          <a:prstGeom prst="rect">
            <a:avLst/>
          </a:prstGeom>
        </p:spPr>
        <p:txBody>
          <a:bodyPr wrap="square" lIns="63498" tIns="31749" rIns="63498" bIns="31749">
            <a:spAutoFit/>
          </a:bodyPr>
          <a:lstStyle/>
          <a:p>
            <a:pPr defTabSz="1217930">
              <a:lnSpc>
                <a:spcPct val="200000"/>
              </a:lnSpc>
              <a:buClr>
                <a:srgbClr val="C00000"/>
              </a:buClr>
              <a:defRPr/>
            </a:pPr>
            <a:r>
              <a:rPr lang="en-US" altLang="zh-CN" sz="2000" dirty="0">
                <a:solidFill>
                  <a:srgbClr val="C00000"/>
                </a:solidFill>
                <a:latin typeface="思源宋体" panose="02020400000000000000" pitchFamily="18" charset="-122"/>
                <a:ea typeface="思源宋体" panose="02020400000000000000" pitchFamily="18" charset="-122"/>
              </a:rPr>
              <a:t>——</a:t>
            </a:r>
            <a:r>
              <a:rPr lang="zh-CN" altLang="en-US" sz="2000" b="1" dirty="0">
                <a:solidFill>
                  <a:srgbClr val="C00000"/>
                </a:solidFill>
                <a:latin typeface="思源宋体" panose="02020400000000000000" pitchFamily="18" charset="-122"/>
                <a:ea typeface="思源宋体" panose="02020400000000000000" pitchFamily="18" charset="-122"/>
              </a:rPr>
              <a:t>坚持创新在我国现代化建设全局中的核心地位</a:t>
            </a:r>
            <a:r>
              <a:rPr lang="zh-CN" altLang="en-US" sz="2000" dirty="0">
                <a:latin typeface="思源宋体" panose="02020400000000000000" pitchFamily="18" charset="-122"/>
                <a:ea typeface="思源宋体" panose="02020400000000000000" pitchFamily="18" charset="-122"/>
              </a:rPr>
              <a:t>，把科技自立自强作为国家发展的战略支撑。要强化国家战略科技力量，提升企业技术创新能力，激发人才创新活力，完善科技创新体制机制。</a:t>
            </a:r>
            <a:endParaRPr lang="en-US" altLang="zh-CN" sz="2000" dirty="0">
              <a:latin typeface="思源宋体" panose="02020400000000000000" pitchFamily="18" charset="-122"/>
              <a:ea typeface="思源宋体" panose="02020400000000000000" pitchFamily="18" charset="-122"/>
            </a:endParaRPr>
          </a:p>
        </p:txBody>
      </p:sp>
      <p:sp>
        <p:nvSpPr>
          <p:cNvPr id="27" name="矩形 26"/>
          <p:cNvSpPr/>
          <p:nvPr/>
        </p:nvSpPr>
        <p:spPr>
          <a:xfrm>
            <a:off x="2594686" y="3531633"/>
            <a:ext cx="8344482" cy="1856596"/>
          </a:xfrm>
          <a:prstGeom prst="rect">
            <a:avLst/>
          </a:prstGeom>
        </p:spPr>
        <p:txBody>
          <a:bodyPr wrap="square" lIns="63498" tIns="31749" rIns="63498" bIns="31749">
            <a:spAutoFit/>
          </a:bodyPr>
          <a:lstStyle/>
          <a:p>
            <a:pPr algn="just">
              <a:lnSpc>
                <a:spcPct val="150000"/>
              </a:lnSpc>
            </a:pPr>
            <a:r>
              <a:rPr lang="en-US" altLang="zh-CN" sz="2000" b="1"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加快发展现代产业体系，推动经济体系优化升级</a:t>
            </a:r>
            <a:r>
              <a:rPr lang="zh-CN" altLang="en-US" sz="2000" i="0" dirty="0">
                <a:effectLst/>
                <a:latin typeface="思源宋体" panose="02020400000000000000" pitchFamily="18" charset="-122"/>
                <a:ea typeface="思源宋体" panose="02020400000000000000" pitchFamily="18" charset="-122"/>
              </a:rPr>
              <a:t>。坚持把发展经济着力点放在实体经济上，坚定不移建设制造强国、质量强国、网络强国、数字中国，推进产业基础高级化、产业链现代化，提高经济质量效益和核心竞争力。推进能源革命，加快数字化发展。</a:t>
            </a:r>
          </a:p>
        </p:txBody>
      </p:sp>
      <p:sp>
        <p:nvSpPr>
          <p:cNvPr id="32" name="圆角矩形 166"/>
          <p:cNvSpPr/>
          <p:nvPr/>
        </p:nvSpPr>
        <p:spPr>
          <a:xfrm>
            <a:off x="2199120" y="1466454"/>
            <a:ext cx="9135614" cy="1698676"/>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7" name="图形 16"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1514137"/>
            <a:ext cx="1506769" cy="1506769"/>
          </a:xfrm>
          <a:prstGeom prst="rect">
            <a:avLst/>
          </a:prstGeom>
        </p:spPr>
      </p:pic>
      <p:sp>
        <p:nvSpPr>
          <p:cNvPr id="33" name="圆角矩形 166"/>
          <p:cNvSpPr/>
          <p:nvPr/>
        </p:nvSpPr>
        <p:spPr>
          <a:xfrm>
            <a:off x="2199120" y="3531633"/>
            <a:ext cx="9135614" cy="1856596"/>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 name="图形 28"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3702299"/>
            <a:ext cx="1506769" cy="150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heel(1)">
                                      <p:cBhvr>
                                        <p:cTn id="11" dur="200"/>
                                        <p:tgtEl>
                                          <p:spTgt spid="32"/>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2500"/>
                            </p:stCondLst>
                            <p:childTnLst>
                              <p:par>
                                <p:cTn id="23" presetID="21" presetClass="entr" presetSubtype="1"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heel(1)">
                                      <p:cBhvr>
                                        <p:cTn id="25" dur="200"/>
                                        <p:tgtEl>
                                          <p:spTgt spid="33"/>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2" grpId="0" animBg="1"/>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sp>
        <p:nvSpPr>
          <p:cNvPr id="2" name="文本框 1"/>
          <p:cNvSpPr txBox="1"/>
          <p:nvPr/>
        </p:nvSpPr>
        <p:spPr>
          <a:xfrm>
            <a:off x="4041848" y="1684726"/>
            <a:ext cx="4800600" cy="1446550"/>
          </a:xfrm>
          <a:prstGeom prst="rect">
            <a:avLst/>
          </a:prstGeom>
          <a:noFill/>
        </p:spPr>
        <p:txBody>
          <a:bodyPr wrap="square" rtlCol="0">
            <a:spAutoFit/>
          </a:bodyPr>
          <a:lstStyle/>
          <a:p>
            <a:pPr algn="dist"/>
            <a:r>
              <a:rPr lang="zh-CN" altLang="en-US" sz="8800" b="1" dirty="0">
                <a:solidFill>
                  <a:srgbClr val="C00000"/>
                </a:solidFill>
                <a:latin typeface="Aa侠笔笑书" panose="02010600010101010101" pitchFamily="2" charset="-122"/>
                <a:ea typeface="Aa侠笔笑书" panose="02010600010101010101" pitchFamily="2" charset="-122"/>
              </a:rPr>
              <a:t>第一章</a:t>
            </a:r>
          </a:p>
        </p:txBody>
      </p:sp>
      <p:sp>
        <p:nvSpPr>
          <p:cNvPr id="3" name="文本框 2"/>
          <p:cNvSpPr txBox="1"/>
          <p:nvPr/>
        </p:nvSpPr>
        <p:spPr>
          <a:xfrm>
            <a:off x="1927298" y="3287858"/>
            <a:ext cx="9029700" cy="1015663"/>
          </a:xfrm>
          <a:prstGeom prst="rect">
            <a:avLst/>
          </a:prstGeom>
          <a:noFill/>
        </p:spPr>
        <p:txBody>
          <a:bodyPr wrap="square" rtlCol="0">
            <a:spAutoFit/>
          </a:bodyPr>
          <a:lstStyle/>
          <a:p>
            <a:pPr lvl="0" algn="dist" defTabSz="914400">
              <a:defRPr/>
            </a:pPr>
            <a:r>
              <a:rPr lang="zh-CN" altLang="en-US" sz="6000" b="1" kern="0" dirty="0">
                <a:solidFill>
                  <a:srgbClr val="C00000"/>
                </a:solidFill>
                <a:latin typeface="Aa侠笔笑书" panose="02010600010101010101" pitchFamily="2" charset="-122"/>
                <a:ea typeface="Aa侠笔笑书" panose="02010600010101010101" pitchFamily="2" charset="-122"/>
              </a:rPr>
              <a:t>党的十九届五中全会概况</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26" name="矩形 25"/>
          <p:cNvSpPr/>
          <p:nvPr/>
        </p:nvSpPr>
        <p:spPr>
          <a:xfrm>
            <a:off x="2594686" y="1358459"/>
            <a:ext cx="7938276" cy="1818124"/>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形成强大国内市场，构建新发展格局</a:t>
            </a:r>
            <a:r>
              <a:rPr lang="zh-CN" altLang="en-US" sz="2000" b="1" i="0" dirty="0">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坚持扩大内需这个战略基点，要畅通国内大循环，促进国内国际双循环，全面促进消费，拓展投资空间。</a:t>
            </a:r>
            <a:endParaRPr lang="en-US" altLang="zh-CN" sz="2000" b="0" i="0" dirty="0">
              <a:effectLst/>
              <a:latin typeface="思源宋体" panose="02020400000000000000" pitchFamily="18" charset="-122"/>
              <a:ea typeface="思源宋体" panose="02020400000000000000" pitchFamily="18" charset="-122"/>
            </a:endParaRPr>
          </a:p>
        </p:txBody>
      </p:sp>
      <p:sp>
        <p:nvSpPr>
          <p:cNvPr id="27" name="矩形 26"/>
          <p:cNvSpPr/>
          <p:nvPr/>
        </p:nvSpPr>
        <p:spPr>
          <a:xfrm>
            <a:off x="2594686" y="4249040"/>
            <a:ext cx="8344482" cy="476732"/>
          </a:xfrm>
          <a:prstGeom prst="rect">
            <a:avLst/>
          </a:prstGeom>
        </p:spPr>
        <p:txBody>
          <a:bodyPr wrap="square" lIns="63498" tIns="31749" rIns="63498" bIns="31749">
            <a:spAutoFit/>
          </a:bodyPr>
          <a:lstStyle/>
          <a:p>
            <a:pPr algn="just">
              <a:lnSpc>
                <a:spcPct val="150000"/>
              </a:lnSpc>
            </a:pPr>
            <a:r>
              <a:rPr lang="en-US" altLang="zh-CN" sz="2000" b="1"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全面深化改革，构建高水平社会主义市场经济体制。</a:t>
            </a:r>
            <a:endParaRPr lang="en-US" altLang="zh-CN" sz="2000" b="1" i="0" dirty="0">
              <a:solidFill>
                <a:srgbClr val="C00000"/>
              </a:solidFill>
              <a:effectLst/>
              <a:latin typeface="思源宋体" panose="02020400000000000000" pitchFamily="18" charset="-122"/>
              <a:ea typeface="思源宋体" panose="02020400000000000000" pitchFamily="18" charset="-122"/>
            </a:endParaRPr>
          </a:p>
        </p:txBody>
      </p:sp>
      <p:sp>
        <p:nvSpPr>
          <p:cNvPr id="10" name="圆角矩形 166"/>
          <p:cNvSpPr/>
          <p:nvPr/>
        </p:nvSpPr>
        <p:spPr>
          <a:xfrm>
            <a:off x="2199120" y="1466454"/>
            <a:ext cx="9135614" cy="1698676"/>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7" name="图形 16"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1514137"/>
            <a:ext cx="1506769" cy="1506769"/>
          </a:xfrm>
          <a:prstGeom prst="rect">
            <a:avLst/>
          </a:prstGeom>
        </p:spPr>
      </p:pic>
      <p:sp>
        <p:nvSpPr>
          <p:cNvPr id="13" name="圆角矩形 166"/>
          <p:cNvSpPr/>
          <p:nvPr/>
        </p:nvSpPr>
        <p:spPr>
          <a:xfrm>
            <a:off x="2199120" y="3949169"/>
            <a:ext cx="9135614" cy="1076474"/>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 name="图形 28"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3702299"/>
            <a:ext cx="1506769" cy="150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2500"/>
                            </p:stCondLst>
                            <p:childTnLst>
                              <p:par>
                                <p:cTn id="23" presetID="21" presetClass="entr" presetSubtype="1"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
                                        <p:tgtEl>
                                          <p:spTgt spid="13"/>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0"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26" name="矩形 25"/>
          <p:cNvSpPr/>
          <p:nvPr/>
        </p:nvSpPr>
        <p:spPr>
          <a:xfrm>
            <a:off x="2594686" y="1412455"/>
            <a:ext cx="8344482" cy="1818124"/>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优先发展农业农村，全面推进乡村振兴</a:t>
            </a:r>
            <a:r>
              <a:rPr lang="zh-CN" altLang="en-US" sz="2000" b="1" dirty="0">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全面实施乡村振兴战略，强化</a:t>
            </a:r>
            <a:r>
              <a:rPr lang="zh-CN" altLang="en-US" sz="2000" i="0" dirty="0">
                <a:effectLst/>
                <a:latin typeface="思源宋体" panose="02020400000000000000" pitchFamily="18" charset="-122"/>
                <a:ea typeface="思源宋体" panose="02020400000000000000" pitchFamily="18" charset="-122"/>
              </a:rPr>
              <a:t>以工补农、以城带乡</a:t>
            </a:r>
            <a:r>
              <a:rPr lang="zh-CN" altLang="en-US" sz="2000" b="0" i="0" dirty="0">
                <a:effectLst/>
                <a:latin typeface="思源宋体" panose="02020400000000000000" pitchFamily="18" charset="-122"/>
                <a:ea typeface="思源宋体" panose="02020400000000000000" pitchFamily="18" charset="-122"/>
              </a:rPr>
              <a:t>，推动形成工农互促、城乡互补、协调发展、共同繁荣的新型工农城乡关系，加快农业农村现代化。</a:t>
            </a:r>
            <a:endParaRPr lang="en-US" altLang="zh-CN" sz="2000" b="0" i="0" dirty="0">
              <a:effectLst/>
              <a:latin typeface="思源宋体" panose="02020400000000000000" pitchFamily="18" charset="-122"/>
              <a:ea typeface="思源宋体" panose="02020400000000000000" pitchFamily="18" charset="-122"/>
            </a:endParaRPr>
          </a:p>
        </p:txBody>
      </p:sp>
      <p:sp>
        <p:nvSpPr>
          <p:cNvPr id="27" name="矩形 26"/>
          <p:cNvSpPr/>
          <p:nvPr/>
        </p:nvSpPr>
        <p:spPr>
          <a:xfrm>
            <a:off x="2594686" y="3615068"/>
            <a:ext cx="8344482" cy="2241317"/>
          </a:xfrm>
          <a:prstGeom prst="rect">
            <a:avLst/>
          </a:prstGeom>
        </p:spPr>
        <p:txBody>
          <a:bodyPr wrap="square" lIns="63498" tIns="31749" rIns="63498" bIns="31749">
            <a:spAutoFit/>
          </a:bodyPr>
          <a:lstStyle/>
          <a:p>
            <a:pPr algn="just">
              <a:lnSpc>
                <a:spcPct val="25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优化国土空间布局，推进区域协调发展和新型城镇化</a:t>
            </a:r>
            <a:r>
              <a:rPr lang="zh-CN" altLang="en-US" sz="2000" b="1" i="0" dirty="0">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要构建国土空间开发保护新格局，推动区域协调发展，推进以人为核心的新型城</a:t>
            </a:r>
            <a:endParaRPr lang="en-US" altLang="zh-CN" sz="2000" b="0" i="0" dirty="0">
              <a:effectLst/>
              <a:latin typeface="思源宋体" panose="02020400000000000000" pitchFamily="18" charset="-122"/>
              <a:ea typeface="思源宋体" panose="02020400000000000000" pitchFamily="18" charset="-122"/>
            </a:endParaRPr>
          </a:p>
          <a:p>
            <a:pPr algn="just">
              <a:lnSpc>
                <a:spcPct val="250000"/>
              </a:lnSpc>
            </a:pPr>
            <a:r>
              <a:rPr lang="zh-CN" altLang="en-US" sz="2000" b="0" i="0" dirty="0">
                <a:effectLst/>
                <a:latin typeface="思源宋体" panose="02020400000000000000" pitchFamily="18" charset="-122"/>
                <a:ea typeface="思源宋体" panose="02020400000000000000" pitchFamily="18" charset="-122"/>
              </a:rPr>
              <a:t>镇化。</a:t>
            </a:r>
            <a:endParaRPr lang="en-US" altLang="zh-CN" sz="2000" b="0" i="0" dirty="0">
              <a:effectLst/>
              <a:latin typeface="思源宋体" panose="02020400000000000000" pitchFamily="18" charset="-122"/>
              <a:ea typeface="思源宋体" panose="02020400000000000000" pitchFamily="18" charset="-122"/>
            </a:endParaRPr>
          </a:p>
        </p:txBody>
      </p:sp>
      <p:sp>
        <p:nvSpPr>
          <p:cNvPr id="10" name="圆角矩形 166"/>
          <p:cNvSpPr/>
          <p:nvPr/>
        </p:nvSpPr>
        <p:spPr>
          <a:xfrm>
            <a:off x="2199120" y="1358459"/>
            <a:ext cx="9135614" cy="1926117"/>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7" name="图形 16"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1514137"/>
            <a:ext cx="1506769" cy="1506769"/>
          </a:xfrm>
          <a:prstGeom prst="rect">
            <a:avLst/>
          </a:prstGeom>
        </p:spPr>
      </p:pic>
      <p:sp>
        <p:nvSpPr>
          <p:cNvPr id="13" name="圆角矩形 166"/>
          <p:cNvSpPr/>
          <p:nvPr/>
        </p:nvSpPr>
        <p:spPr>
          <a:xfrm>
            <a:off x="2199120" y="3615068"/>
            <a:ext cx="9135614" cy="2241316"/>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 name="图形 28"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3894659"/>
            <a:ext cx="1506769" cy="150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2500"/>
                            </p:stCondLst>
                            <p:childTnLst>
                              <p:par>
                                <p:cTn id="23" presetID="21" presetClass="entr" presetSubtype="1"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
                                        <p:tgtEl>
                                          <p:spTgt spid="13"/>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0"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26" name="矩形 25"/>
          <p:cNvSpPr/>
          <p:nvPr/>
        </p:nvSpPr>
        <p:spPr>
          <a:xfrm>
            <a:off x="2594686" y="1400320"/>
            <a:ext cx="8344482" cy="1818124"/>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繁荣发展文化事业和文化产业，提高国家文化软实力</a:t>
            </a:r>
            <a:r>
              <a:rPr lang="zh-CN" altLang="en-US" sz="2000" b="1" i="0" dirty="0">
                <a:solidFill>
                  <a:srgbClr val="333333"/>
                </a:solidFill>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围绕举旗帜、聚民心、育新人、兴文化、展形象的使命任务，促进满足人民文化需求和增强人民精神力量相统一。</a:t>
            </a:r>
            <a:endParaRPr lang="en-US" altLang="zh-CN" sz="2000" b="0" i="0" dirty="0">
              <a:effectLst/>
              <a:latin typeface="思源宋体" panose="02020400000000000000" pitchFamily="18" charset="-122"/>
              <a:ea typeface="思源宋体" panose="02020400000000000000" pitchFamily="18" charset="-122"/>
            </a:endParaRPr>
          </a:p>
        </p:txBody>
      </p:sp>
      <p:sp>
        <p:nvSpPr>
          <p:cNvPr id="27" name="矩形 26"/>
          <p:cNvSpPr/>
          <p:nvPr/>
        </p:nvSpPr>
        <p:spPr>
          <a:xfrm>
            <a:off x="2594686" y="3709701"/>
            <a:ext cx="8344482" cy="1818124"/>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推动绿色发展，促进人与自然和谐共生</a:t>
            </a:r>
            <a:r>
              <a:rPr lang="zh-CN" altLang="en-US" sz="2000" b="1" i="0" dirty="0">
                <a:solidFill>
                  <a:srgbClr val="333333"/>
                </a:solidFill>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坚持绿水青山就是金山银山理念，坚持尊重自然、顺应自然、保护自然，坚持节约优先、保护优先、自然恢复为主，守住自然生态安全边界。</a:t>
            </a:r>
            <a:endParaRPr lang="en-US" altLang="zh-CN" sz="2000" b="0" i="0" dirty="0">
              <a:effectLst/>
              <a:latin typeface="思源宋体" panose="02020400000000000000" pitchFamily="18" charset="-122"/>
              <a:ea typeface="思源宋体" panose="02020400000000000000" pitchFamily="18" charset="-122"/>
            </a:endParaRPr>
          </a:p>
        </p:txBody>
      </p:sp>
      <p:sp>
        <p:nvSpPr>
          <p:cNvPr id="10" name="圆角矩形 166"/>
          <p:cNvSpPr/>
          <p:nvPr/>
        </p:nvSpPr>
        <p:spPr>
          <a:xfrm>
            <a:off x="2199120" y="1267267"/>
            <a:ext cx="9135614" cy="2084230"/>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7" name="图形 16"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1514137"/>
            <a:ext cx="1506769" cy="1506769"/>
          </a:xfrm>
          <a:prstGeom prst="rect">
            <a:avLst/>
          </a:prstGeom>
        </p:spPr>
      </p:pic>
      <p:sp>
        <p:nvSpPr>
          <p:cNvPr id="13" name="圆角矩形 166"/>
          <p:cNvSpPr/>
          <p:nvPr/>
        </p:nvSpPr>
        <p:spPr>
          <a:xfrm>
            <a:off x="2199120" y="3565672"/>
            <a:ext cx="9135614" cy="2106183"/>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 name="图形 28"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3865379"/>
            <a:ext cx="1506769" cy="150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2500"/>
                            </p:stCondLst>
                            <p:childTnLst>
                              <p:par>
                                <p:cTn id="23" presetID="21" presetClass="entr" presetSubtype="1"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
                                        <p:tgtEl>
                                          <p:spTgt spid="13"/>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0"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26" name="矩形 25"/>
          <p:cNvSpPr/>
          <p:nvPr/>
        </p:nvSpPr>
        <p:spPr>
          <a:xfrm>
            <a:off x="2594686" y="1389995"/>
            <a:ext cx="8344482" cy="1818124"/>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实行高水平对外开放，开拓合作共赢新局面</a:t>
            </a:r>
            <a:r>
              <a:rPr lang="zh-CN" altLang="en-US" sz="2000" b="1" i="0" dirty="0">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要建设更高水平开放型经济新体制，全面提高对外开放水平，推动贸易和投资自由化便利化，推进贸易创新发展。</a:t>
            </a:r>
            <a:endParaRPr lang="en-US" altLang="zh-CN" sz="2000" b="0" i="0" dirty="0">
              <a:effectLst/>
              <a:latin typeface="思源宋体" panose="02020400000000000000" pitchFamily="18" charset="-122"/>
              <a:ea typeface="思源宋体" panose="02020400000000000000" pitchFamily="18" charset="-122"/>
            </a:endParaRPr>
          </a:p>
        </p:txBody>
      </p:sp>
      <p:sp>
        <p:nvSpPr>
          <p:cNvPr id="27" name="矩形 26"/>
          <p:cNvSpPr/>
          <p:nvPr/>
        </p:nvSpPr>
        <p:spPr>
          <a:xfrm>
            <a:off x="2594686" y="3466844"/>
            <a:ext cx="8344482" cy="2433678"/>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改善人民生活品质，提高社会建设水平</a:t>
            </a:r>
            <a:r>
              <a:rPr lang="zh-CN" altLang="en-US" sz="2000" b="1" i="0" dirty="0">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要提高人民收入水平，强化就业优先政策，建设高质量教育体系，健全多层次社会保障体系，全面推进健康中国建设，实施积极应对人口老龄化国家战略，加强和</a:t>
            </a:r>
            <a:endParaRPr lang="en-US" altLang="zh-CN" sz="2000" b="0" i="0" dirty="0">
              <a:effectLst/>
              <a:latin typeface="思源宋体" panose="02020400000000000000" pitchFamily="18" charset="-122"/>
              <a:ea typeface="思源宋体" panose="02020400000000000000" pitchFamily="18" charset="-122"/>
            </a:endParaRPr>
          </a:p>
          <a:p>
            <a:pPr algn="just">
              <a:lnSpc>
                <a:spcPct val="200000"/>
              </a:lnSpc>
            </a:pPr>
            <a:r>
              <a:rPr lang="zh-CN" altLang="en-US" sz="2000" b="0" i="0" dirty="0">
                <a:effectLst/>
                <a:latin typeface="思源宋体" panose="02020400000000000000" pitchFamily="18" charset="-122"/>
                <a:ea typeface="思源宋体" panose="02020400000000000000" pitchFamily="18" charset="-122"/>
              </a:rPr>
              <a:t>创新社会治理。</a:t>
            </a:r>
            <a:endParaRPr lang="en-US" altLang="zh-CN" sz="2000" b="0" i="0" dirty="0">
              <a:effectLst/>
              <a:latin typeface="思源宋体" panose="02020400000000000000" pitchFamily="18" charset="-122"/>
              <a:ea typeface="思源宋体" panose="02020400000000000000" pitchFamily="18" charset="-122"/>
            </a:endParaRPr>
          </a:p>
        </p:txBody>
      </p:sp>
      <p:sp>
        <p:nvSpPr>
          <p:cNvPr id="10" name="圆角矩形 166"/>
          <p:cNvSpPr/>
          <p:nvPr/>
        </p:nvSpPr>
        <p:spPr>
          <a:xfrm>
            <a:off x="2199120" y="1313537"/>
            <a:ext cx="9135614" cy="1971040"/>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7" name="图形 16"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1545673"/>
            <a:ext cx="1506769" cy="1506769"/>
          </a:xfrm>
          <a:prstGeom prst="rect">
            <a:avLst/>
          </a:prstGeom>
        </p:spPr>
      </p:pic>
      <p:sp>
        <p:nvSpPr>
          <p:cNvPr id="13" name="圆角矩形 166"/>
          <p:cNvSpPr/>
          <p:nvPr/>
        </p:nvSpPr>
        <p:spPr>
          <a:xfrm>
            <a:off x="2199120" y="3466844"/>
            <a:ext cx="9135614" cy="2433679"/>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 name="图形 28"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3892455"/>
            <a:ext cx="1506769" cy="150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2500"/>
                            </p:stCondLst>
                            <p:childTnLst>
                              <p:par>
                                <p:cTn id="23" presetID="21" presetClass="entr" presetSubtype="1"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
                                        <p:tgtEl>
                                          <p:spTgt spid="13"/>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0"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26" name="矩形 25"/>
          <p:cNvSpPr/>
          <p:nvPr/>
        </p:nvSpPr>
        <p:spPr>
          <a:xfrm>
            <a:off x="2594686" y="1347347"/>
            <a:ext cx="8344482" cy="1856596"/>
          </a:xfrm>
          <a:prstGeom prst="rect">
            <a:avLst/>
          </a:prstGeom>
        </p:spPr>
        <p:txBody>
          <a:bodyPr wrap="square" lIns="63498" tIns="31749" rIns="63498" bIns="31749">
            <a:spAutoFit/>
          </a:bodyPr>
          <a:lstStyle/>
          <a:p>
            <a:pPr algn="just">
              <a:lnSpc>
                <a:spcPct val="15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统筹发展和安全，建设更高水平的平安中国</a:t>
            </a:r>
            <a:r>
              <a:rPr lang="zh-CN" altLang="en-US" sz="2000" b="1" i="0" dirty="0">
                <a:effectLst/>
                <a:latin typeface="思源宋体" panose="02020400000000000000" pitchFamily="18" charset="-122"/>
                <a:ea typeface="思源宋体" panose="02020400000000000000" pitchFamily="18" charset="-122"/>
              </a:rPr>
              <a:t>。</a:t>
            </a:r>
            <a:r>
              <a:rPr lang="zh-CN" altLang="en-US" sz="2000" b="0" i="0" dirty="0">
                <a:effectLst/>
                <a:latin typeface="思源宋体" panose="02020400000000000000" pitchFamily="18" charset="-122"/>
                <a:ea typeface="思源宋体" panose="02020400000000000000" pitchFamily="18" charset="-122"/>
              </a:rPr>
              <a:t>坚持总体国家安全观，实施国家安全战略，维护和塑造国家安全，统筹传统安全和非传统安全，把安全发展贯穿国家发展各领域和全过程，防范和化解影响我国现代化进程的各种风险，筑牢国家安全屏障。</a:t>
            </a:r>
            <a:endParaRPr lang="en-US" altLang="zh-CN" sz="2000" b="0" i="0" dirty="0">
              <a:effectLst/>
              <a:latin typeface="思源宋体" panose="02020400000000000000" pitchFamily="18" charset="-122"/>
              <a:ea typeface="思源宋体" panose="02020400000000000000" pitchFamily="18" charset="-122"/>
            </a:endParaRPr>
          </a:p>
        </p:txBody>
      </p:sp>
      <p:sp>
        <p:nvSpPr>
          <p:cNvPr id="27" name="矩形 26"/>
          <p:cNvSpPr/>
          <p:nvPr/>
        </p:nvSpPr>
        <p:spPr>
          <a:xfrm>
            <a:off x="2594686" y="3631210"/>
            <a:ext cx="8344482" cy="1818124"/>
          </a:xfrm>
          <a:prstGeom prst="rect">
            <a:avLst/>
          </a:prstGeom>
        </p:spPr>
        <p:txBody>
          <a:bodyPr wrap="square" lIns="63498" tIns="31749" rIns="63498" bIns="31749">
            <a:spAutoFit/>
          </a:bodyPr>
          <a:lstStyle/>
          <a:p>
            <a:pPr algn="just">
              <a:lnSpc>
                <a:spcPct val="200000"/>
              </a:lnSpc>
            </a:pPr>
            <a:r>
              <a:rPr lang="en-US" altLang="zh-CN" sz="2000" b="0" i="0" dirty="0">
                <a:solidFill>
                  <a:srgbClr val="C00000"/>
                </a:solidFill>
                <a:effectLst/>
                <a:latin typeface="思源宋体" panose="02020400000000000000" pitchFamily="18" charset="-122"/>
                <a:ea typeface="思源宋体" panose="02020400000000000000" pitchFamily="18" charset="-122"/>
              </a:rPr>
              <a:t>——</a:t>
            </a:r>
            <a:r>
              <a:rPr lang="zh-CN" altLang="en-US" sz="2000" b="1" i="0" dirty="0">
                <a:solidFill>
                  <a:srgbClr val="C00000"/>
                </a:solidFill>
                <a:effectLst/>
                <a:latin typeface="思源宋体" panose="02020400000000000000" pitchFamily="18" charset="-122"/>
                <a:ea typeface="思源宋体" panose="02020400000000000000" pitchFamily="18" charset="-122"/>
              </a:rPr>
              <a:t>加快国防和军队现代化，实现富国和强军相统一</a:t>
            </a:r>
            <a:r>
              <a:rPr lang="zh-CN" altLang="en-US" sz="2000" b="1" i="0" dirty="0">
                <a:effectLst/>
                <a:latin typeface="思源宋体" panose="02020400000000000000" pitchFamily="18" charset="-122"/>
                <a:ea typeface="思源宋体" panose="02020400000000000000" pitchFamily="18" charset="-122"/>
              </a:rPr>
              <a:t>。</a:t>
            </a:r>
            <a:r>
              <a:rPr lang="zh-CN" altLang="en-US" sz="2000" i="0" dirty="0">
                <a:effectLst/>
                <a:latin typeface="思源宋体" panose="02020400000000000000" pitchFamily="18" charset="-122"/>
                <a:ea typeface="思源宋体" panose="02020400000000000000" pitchFamily="18" charset="-122"/>
              </a:rPr>
              <a:t>全面加强练兵备战，提高捍卫国家主权、安全、发展利益的战略能力，确保二〇二七年实现建军百年奋斗目标。</a:t>
            </a:r>
          </a:p>
        </p:txBody>
      </p:sp>
      <p:sp>
        <p:nvSpPr>
          <p:cNvPr id="10" name="圆角矩形 166"/>
          <p:cNvSpPr/>
          <p:nvPr/>
        </p:nvSpPr>
        <p:spPr>
          <a:xfrm>
            <a:off x="2199120" y="1290125"/>
            <a:ext cx="9135614" cy="1971040"/>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7" name="图形 16"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1533373"/>
            <a:ext cx="1506769" cy="1506769"/>
          </a:xfrm>
          <a:prstGeom prst="rect">
            <a:avLst/>
          </a:prstGeom>
        </p:spPr>
      </p:pic>
      <p:sp>
        <p:nvSpPr>
          <p:cNvPr id="13" name="圆角矩形 166"/>
          <p:cNvSpPr/>
          <p:nvPr/>
        </p:nvSpPr>
        <p:spPr>
          <a:xfrm>
            <a:off x="2199120" y="3569891"/>
            <a:ext cx="9135614" cy="1940762"/>
          </a:xfrm>
          <a:prstGeom prst="roundRect">
            <a:avLst>
              <a:gd name="adj" fmla="val 926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 name="图形 28" descr="办公室职员"/>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2184" y="3752513"/>
            <a:ext cx="1506769" cy="150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par>
                          <p:cTn id="22" fill="hold">
                            <p:stCondLst>
                              <p:cond delay="2500"/>
                            </p:stCondLst>
                            <p:childTnLst>
                              <p:par>
                                <p:cTn id="23" presetID="21" presetClass="entr" presetSubtype="1"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
                                        <p:tgtEl>
                                          <p:spTgt spid="13"/>
                                        </p:tgtEl>
                                      </p:cBhvr>
                                    </p:animEffect>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0"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8404970"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十九届五中全会提出</a:t>
            </a:r>
            <a:r>
              <a:rPr lang="en-US" altLang="zh-CN" sz="3200" b="1" dirty="0">
                <a:solidFill>
                  <a:srgbClr val="C00000"/>
                </a:solidFill>
                <a:latin typeface="Aa侠笔笑书" panose="02010600010101010101" pitchFamily="2" charset="-122"/>
                <a:ea typeface="Aa侠笔笑书" panose="02010600010101010101" pitchFamily="2" charset="-122"/>
              </a:rPr>
              <a:t>12</a:t>
            </a:r>
            <a:r>
              <a:rPr lang="zh-CN" altLang="en-US" sz="3200" b="1" dirty="0">
                <a:solidFill>
                  <a:srgbClr val="C00000"/>
                </a:solidFill>
                <a:latin typeface="Aa侠笔笑书" panose="02010600010101010101" pitchFamily="2" charset="-122"/>
                <a:ea typeface="Aa侠笔笑书" panose="02010600010101010101" pitchFamily="2" charset="-122"/>
              </a:rPr>
              <a:t>项重要举措</a:t>
            </a:r>
            <a:endParaRPr lang="en-US" altLang="zh-CN" sz="3200" b="1" dirty="0">
              <a:solidFill>
                <a:srgbClr val="C00000"/>
              </a:solidFill>
              <a:latin typeface="Aa侠笔笑书" panose="02010600010101010101" pitchFamily="2" charset="-122"/>
              <a:ea typeface="Aa侠笔笑书" panose="02010600010101010101" pitchFamily="2" charset="-122"/>
            </a:endParaRPr>
          </a:p>
        </p:txBody>
      </p:sp>
      <p:sp>
        <p:nvSpPr>
          <p:cNvPr id="10" name="文本框 3"/>
          <p:cNvSpPr>
            <a:spLocks noChangeArrowheads="1"/>
          </p:cNvSpPr>
          <p:nvPr/>
        </p:nvSpPr>
        <p:spPr bwMode="auto">
          <a:xfrm>
            <a:off x="1426569" y="2170744"/>
            <a:ext cx="9338861" cy="649974"/>
          </a:xfrm>
          <a:prstGeom prst="rect">
            <a:avLst/>
          </a:prstGeom>
          <a:noFill/>
          <a:ln>
            <a:noFill/>
          </a:ln>
        </p:spPr>
        <p:txBody>
          <a:bodyPr wrap="square" lIns="34089" tIns="17044" rIns="34089" bIns="17044">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思源宋体 Heavy" panose="02020900000000000000" pitchFamily="18" charset="-122"/>
                <a:ea typeface="思源宋体 Heavy" panose="02020900000000000000" pitchFamily="18" charset="-122"/>
                <a:sym typeface="微软雅黑" panose="020B0503020204020204" pitchFamily="34" charset="-122"/>
              </a:rPr>
              <a:t>全面贯彻学习党的十九届</a:t>
            </a:r>
            <a:r>
              <a:rPr lang="zh-CN" altLang="en-US" sz="4000"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latin typeface="思源宋体 Heavy" panose="02020900000000000000" pitchFamily="18" charset="-122"/>
                <a:ea typeface="思源宋体 Heavy" panose="02020900000000000000" pitchFamily="18" charset="-122"/>
                <a:sym typeface="微软雅黑" panose="020B0503020204020204" pitchFamily="34" charset="-122"/>
              </a:rPr>
              <a:t>五</a:t>
            </a:r>
            <a:r>
              <a:rPr kumimoji="0" lang="zh-CN" altLang="en-US" sz="4000" b="0" i="0" u="none" strike="noStrike" kern="1200" cap="none" spc="0" normalizeH="0" baseline="0" noProof="0" dirty="0">
                <a:ln>
                  <a:noFill/>
                </a:ln>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t="100000" r="100000"/>
                  </a:path>
                  <a:tileRect l="-100000" b="-100000"/>
                </a:gradFill>
                <a:effectLst/>
                <a:uLnTx/>
                <a:uFillTx/>
                <a:latin typeface="思源宋体 Heavy" panose="02020900000000000000" pitchFamily="18" charset="-122"/>
                <a:ea typeface="思源宋体 Heavy" panose="02020900000000000000" pitchFamily="18" charset="-122"/>
                <a:sym typeface="微软雅黑" panose="020B0503020204020204" pitchFamily="34" charset="-122"/>
              </a:rPr>
              <a:t>中全会精神</a:t>
            </a:r>
          </a:p>
        </p:txBody>
      </p:sp>
      <p:sp>
        <p:nvSpPr>
          <p:cNvPr id="13" name="文本框 12"/>
          <p:cNvSpPr txBox="1"/>
          <p:nvPr/>
        </p:nvSpPr>
        <p:spPr>
          <a:xfrm>
            <a:off x="1426569" y="3028704"/>
            <a:ext cx="9338861" cy="2702663"/>
          </a:xfrm>
          <a:prstGeom prst="rect">
            <a:avLst/>
          </a:prstGeom>
          <a:noFill/>
        </p:spPr>
        <p:txBody>
          <a:bodyPr wrap="square" rtlCol="0">
            <a:spAutoFit/>
          </a:bodyPr>
          <a:lstStyle/>
          <a:p>
            <a:pPr lvl="0">
              <a:lnSpc>
                <a:spcPts val="4200"/>
              </a:lnSpc>
              <a:defRPr/>
            </a:pPr>
            <a:r>
              <a:rPr lang="zh-CN" altLang="en-US" dirty="0">
                <a:latin typeface="思源宋体" panose="02020400000000000000" pitchFamily="18" charset="-122"/>
                <a:ea typeface="思源宋体" panose="02020400000000000000" pitchFamily="18" charset="-122"/>
              </a:rPr>
              <a:t>会议指出，党的十九届五中全会是党在即将夺取全面建成小康社会伟大胜利、开启全面建设社会主义现代化国家新征程的关键节点召开的一次十分重要的会议，对于坚持和发展中国特色社会主义、实现中华民族伟大复兴的中国梦具有里程碑意义。一定要把学习贯彻这次中央全会精神作为当前和今后一个时期的重要政治任务，摆上重要位置，认真抓紧抓好，</a:t>
            </a:r>
            <a:endParaRPr lang="en-US" altLang="zh-CN" dirty="0">
              <a:latin typeface="思源宋体" panose="02020400000000000000" pitchFamily="18" charset="-122"/>
              <a:ea typeface="思源宋体" panose="02020400000000000000" pitchFamily="18" charset="-122"/>
            </a:endParaRPr>
          </a:p>
          <a:p>
            <a:pPr lvl="0">
              <a:lnSpc>
                <a:spcPts val="4200"/>
              </a:lnSpc>
              <a:defRPr/>
            </a:pPr>
            <a:r>
              <a:rPr lang="zh-CN" altLang="en-US" dirty="0">
                <a:latin typeface="思源宋体" panose="02020400000000000000" pitchFamily="18" charset="-122"/>
                <a:ea typeface="思源宋体" panose="02020400000000000000" pitchFamily="18" charset="-122"/>
              </a:rPr>
              <a:t>确保中央全会精神在净月落地生根。</a:t>
            </a:r>
            <a:endParaRPr kumimoji="0" lang="zh-CN" altLang="en-US" sz="1600" b="0" i="0" u="none" strike="noStrike" kern="1200" cap="none" spc="0" normalizeH="0" baseline="0" noProof="0" dirty="0">
              <a:ln>
                <a:noFill/>
              </a:ln>
              <a:solidFill>
                <a:srgbClr val="E7E6E6">
                  <a:lumMod val="10000"/>
                </a:srgbClr>
              </a:solidFill>
              <a:effectLst/>
              <a:uLnTx/>
              <a:uFillTx/>
              <a:latin typeface="思源宋体" panose="02020400000000000000" pitchFamily="18" charset="-122"/>
              <a:ea typeface="思源宋体" panose="02020400000000000000" pitchFamily="18" charset="-122"/>
            </a:endParaRPr>
          </a:p>
        </p:txBody>
      </p:sp>
      <p:pic>
        <p:nvPicPr>
          <p:cNvPr id="2"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40191" y="724950"/>
            <a:ext cx="1511616" cy="12378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0" y="2174864"/>
            <a:ext cx="6230874" cy="4656113"/>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0" y="4881553"/>
            <a:ext cx="12192000" cy="1971040"/>
          </a:xfrm>
          <a:prstGeom prst="rect">
            <a:avLst/>
          </a:prstGeom>
        </p:spPr>
      </p:pic>
      <p:sp>
        <p:nvSpPr>
          <p:cNvPr id="7" name="文本框 6"/>
          <p:cNvSpPr txBox="1"/>
          <p:nvPr/>
        </p:nvSpPr>
        <p:spPr>
          <a:xfrm>
            <a:off x="2612964" y="2959894"/>
            <a:ext cx="7432310" cy="646331"/>
          </a:xfrm>
          <a:prstGeom prst="rect">
            <a:avLst/>
          </a:prstGeom>
          <a:noFill/>
        </p:spPr>
        <p:txBody>
          <a:bodyPr wrap="square" rtlCol="0">
            <a:spAutoFit/>
          </a:bodyPr>
          <a:lstStyle/>
          <a:p>
            <a:pPr algn="ctr" defTabSz="685800"/>
            <a:r>
              <a:rPr lang="zh-CN" altLang="en-US" sz="3600" b="1" dirty="0">
                <a:solidFill>
                  <a:srgbClr val="C00000"/>
                </a:solidFill>
                <a:latin typeface="Aa侠笔笑书" panose="02010600010101010101" pitchFamily="2" charset="-122"/>
                <a:ea typeface="Aa侠笔笑书" panose="02010600010101010101" pitchFamily="2" charset="-122"/>
              </a:rPr>
              <a:t>十九届五中全会会议公报全面解读</a:t>
            </a:r>
            <a:endParaRPr lang="zh-CN" altLang="en-US" sz="3600" b="1" dirty="0">
              <a:solidFill>
                <a:srgbClr val="C00000"/>
              </a:solidFill>
              <a:effectLst>
                <a:outerShdw blurRad="50800" dist="38100" dir="2700000" algn="tl" rotWithShape="0">
                  <a:prstClr val="black">
                    <a:alpha val="40000"/>
                  </a:prstClr>
                </a:outerShdw>
              </a:effectLst>
              <a:latin typeface="Aa侠笔笑书" panose="02010600010101010101" pitchFamily="2" charset="-122"/>
              <a:ea typeface="Aa侠笔笑书" panose="02010600010101010101" pitchFamily="2" charset="-122"/>
            </a:endParaRPr>
          </a:p>
        </p:txBody>
      </p:sp>
      <p:sp>
        <p:nvSpPr>
          <p:cNvPr id="8" name="文本框 7"/>
          <p:cNvSpPr txBox="1"/>
          <p:nvPr/>
        </p:nvSpPr>
        <p:spPr>
          <a:xfrm>
            <a:off x="1687417" y="1672211"/>
            <a:ext cx="9283405" cy="1200329"/>
          </a:xfrm>
          <a:prstGeom prst="rect">
            <a:avLst/>
          </a:prstGeom>
          <a:noFill/>
        </p:spPr>
        <p:txBody>
          <a:bodyPr wrap="square" rtlCol="0">
            <a:spAutoFit/>
          </a:bodyPr>
          <a:lstStyle/>
          <a:p>
            <a:pPr algn="ctr"/>
            <a:r>
              <a:rPr lang="zh-CN" altLang="en-US" sz="7200" b="1" dirty="0">
                <a:solidFill>
                  <a:srgbClr val="C00000"/>
                </a:solidFill>
                <a:latin typeface="Aa侠笔笑书" panose="02010600010101010101" pitchFamily="2" charset="-122"/>
                <a:ea typeface="Aa侠笔笑书" panose="02010600010101010101" pitchFamily="2" charset="-122"/>
              </a:rPr>
              <a:t>聚焦十九届五中全会</a:t>
            </a:r>
          </a:p>
        </p:txBody>
      </p:sp>
      <p:sp>
        <p:nvSpPr>
          <p:cNvPr id="9" name="Rectangle 4"/>
          <p:cNvSpPr txBox="1">
            <a:spLocks noChangeArrowheads="1"/>
          </p:cNvSpPr>
          <p:nvPr/>
        </p:nvSpPr>
        <p:spPr bwMode="auto">
          <a:xfrm>
            <a:off x="2337615" y="3785338"/>
            <a:ext cx="7983008" cy="3726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lvl="0" fontAlgn="base">
              <a:spcBef>
                <a:spcPct val="0"/>
              </a:spcBef>
              <a:spcAft>
                <a:spcPct val="0"/>
              </a:spcAft>
            </a:pPr>
            <a:r>
              <a:rPr lang="zh-CN" altLang="en-US" sz="1800" b="0" dirty="0">
                <a:solidFill>
                  <a:schemeClr val="tx1"/>
                </a:solidFill>
                <a:latin typeface="思源宋体" panose="02020400000000000000" pitchFamily="18" charset="-122"/>
                <a:ea typeface="思源宋体" panose="02020400000000000000" pitchFamily="18" charset="-122"/>
              </a:rPr>
              <a:t>为实现“两个一百年”奋斗目标进而实现伟大复兴的制度和治理体系努力奋斗</a:t>
            </a:r>
          </a:p>
        </p:txBody>
      </p:sp>
      <p:cxnSp>
        <p:nvCxnSpPr>
          <p:cNvPr id="10" name="直接连接符 9"/>
          <p:cNvCxnSpPr/>
          <p:nvPr/>
        </p:nvCxnSpPr>
        <p:spPr>
          <a:xfrm flipV="1">
            <a:off x="2066301" y="3693579"/>
            <a:ext cx="8525637" cy="4405"/>
          </a:xfrm>
          <a:prstGeom prst="line">
            <a:avLst/>
          </a:prstGeom>
          <a:ln w="57150">
            <a:solidFill>
              <a:srgbClr val="C00000"/>
            </a:solidFill>
            <a:prstDash val="solid"/>
          </a:ln>
          <a:effectLst/>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3177238" y="4245381"/>
            <a:ext cx="6432002" cy="425017"/>
            <a:chOff x="3290306" y="3870133"/>
            <a:chExt cx="6432002" cy="425017"/>
          </a:xfrm>
        </p:grpSpPr>
        <p:grpSp>
          <p:nvGrpSpPr>
            <p:cNvPr id="12" name="Group 15"/>
            <p:cNvGrpSpPr/>
            <p:nvPr/>
          </p:nvGrpSpPr>
          <p:grpSpPr>
            <a:xfrm>
              <a:off x="3290306" y="3870133"/>
              <a:ext cx="2093157" cy="425017"/>
              <a:chOff x="2577247" y="6265866"/>
              <a:chExt cx="2093157" cy="425017"/>
            </a:xfrm>
          </p:grpSpPr>
          <p:sp>
            <p:nvSpPr>
              <p:cNvPr id="16" name="矩形 15"/>
              <p:cNvSpPr/>
              <p:nvPr/>
            </p:nvSpPr>
            <p:spPr>
              <a:xfrm>
                <a:off x="3049447" y="6309097"/>
                <a:ext cx="1620957" cy="338554"/>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dirty="0">
                    <a:latin typeface="思源宋体" panose="02020400000000000000" pitchFamily="18" charset="-122"/>
                    <a:ea typeface="思源宋体" panose="02020400000000000000" pitchFamily="18" charset="-122"/>
                    <a:cs typeface="+mn-ea"/>
                    <a:sym typeface="+mn-lt"/>
                  </a:rPr>
                  <a:t>演讲</a:t>
                </a:r>
                <a:r>
                  <a:rPr kumimoji="0" lang="zh-CN" altLang="en-US"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人：侯心怡</a:t>
                </a:r>
              </a:p>
            </p:txBody>
          </p:sp>
          <p:sp>
            <p:nvSpPr>
              <p:cNvPr id="17" name="delivery-package_45936"/>
              <p:cNvSpPr>
                <a:spLocks noChangeAspect="1"/>
              </p:cNvSpPr>
              <p:nvPr/>
            </p:nvSpPr>
            <p:spPr bwMode="auto">
              <a:xfrm>
                <a:off x="2577247" y="6265866"/>
                <a:ext cx="472199" cy="425017"/>
              </a:xfrm>
              <a:custGeom>
                <a:avLst/>
                <a:gdLst>
                  <a:gd name="T0" fmla="*/ 56 w 12800"/>
                  <a:gd name="T1" fmla="*/ 0 h 11520"/>
                  <a:gd name="T2" fmla="*/ 0 w 12800"/>
                  <a:gd name="T3" fmla="*/ 11464 h 11520"/>
                  <a:gd name="T4" fmla="*/ 2337 w 12800"/>
                  <a:gd name="T5" fmla="*/ 11520 h 11520"/>
                  <a:gd name="T6" fmla="*/ 4424 w 12800"/>
                  <a:gd name="T7" fmla="*/ 9322 h 11520"/>
                  <a:gd name="T8" fmla="*/ 6706 w 12800"/>
                  <a:gd name="T9" fmla="*/ 11520 h 11520"/>
                  <a:gd name="T10" fmla="*/ 6762 w 12800"/>
                  <a:gd name="T11" fmla="*/ 83 h 11520"/>
                  <a:gd name="T12" fmla="*/ 2894 w 12800"/>
                  <a:gd name="T13" fmla="*/ 7652 h 11520"/>
                  <a:gd name="T14" fmla="*/ 1280 w 12800"/>
                  <a:gd name="T15" fmla="*/ 6066 h 11520"/>
                  <a:gd name="T16" fmla="*/ 2894 w 12800"/>
                  <a:gd name="T17" fmla="*/ 7652 h 11520"/>
                  <a:gd name="T18" fmla="*/ 1280 w 12800"/>
                  <a:gd name="T19" fmla="*/ 5287 h 11520"/>
                  <a:gd name="T20" fmla="*/ 2894 w 12800"/>
                  <a:gd name="T21" fmla="*/ 3701 h 11520"/>
                  <a:gd name="T22" fmla="*/ 2894 w 12800"/>
                  <a:gd name="T23" fmla="*/ 2922 h 11520"/>
                  <a:gd name="T24" fmla="*/ 1280 w 12800"/>
                  <a:gd name="T25" fmla="*/ 1336 h 11520"/>
                  <a:gd name="T26" fmla="*/ 2894 w 12800"/>
                  <a:gd name="T27" fmla="*/ 2922 h 11520"/>
                  <a:gd name="T28" fmla="*/ 3840 w 12800"/>
                  <a:gd name="T29" fmla="*/ 7652 h 11520"/>
                  <a:gd name="T30" fmla="*/ 5454 w 12800"/>
                  <a:gd name="T31" fmla="*/ 6066 h 11520"/>
                  <a:gd name="T32" fmla="*/ 5454 w 12800"/>
                  <a:gd name="T33" fmla="*/ 5287 h 11520"/>
                  <a:gd name="T34" fmla="*/ 3840 w 12800"/>
                  <a:gd name="T35" fmla="*/ 3701 h 11520"/>
                  <a:gd name="T36" fmla="*/ 5454 w 12800"/>
                  <a:gd name="T37" fmla="*/ 5287 h 11520"/>
                  <a:gd name="T38" fmla="*/ 3840 w 12800"/>
                  <a:gd name="T39" fmla="*/ 2922 h 11520"/>
                  <a:gd name="T40" fmla="*/ 5454 w 12800"/>
                  <a:gd name="T41" fmla="*/ 1336 h 11520"/>
                  <a:gd name="T42" fmla="*/ 12466 w 12800"/>
                  <a:gd name="T43" fmla="*/ 3701 h 11520"/>
                  <a:gd name="T44" fmla="*/ 7763 w 12800"/>
                  <a:gd name="T45" fmla="*/ 4035 h 11520"/>
                  <a:gd name="T46" fmla="*/ 7791 w 12800"/>
                  <a:gd name="T47" fmla="*/ 11492 h 11520"/>
                  <a:gd name="T48" fmla="*/ 9544 w 12800"/>
                  <a:gd name="T49" fmla="*/ 10045 h 11520"/>
                  <a:gd name="T50" fmla="*/ 11019 w 12800"/>
                  <a:gd name="T51" fmla="*/ 11492 h 11520"/>
                  <a:gd name="T52" fmla="*/ 12772 w 12800"/>
                  <a:gd name="T53" fmla="*/ 11464 h 11520"/>
                  <a:gd name="T54" fmla="*/ 12466 w 12800"/>
                  <a:gd name="T55" fmla="*/ 3701 h 11520"/>
                  <a:gd name="T56" fmla="*/ 8403 w 12800"/>
                  <a:gd name="T57" fmla="*/ 8821 h 11520"/>
                  <a:gd name="T58" fmla="*/ 12104 w 12800"/>
                  <a:gd name="T59" fmla="*/ 8042 h 11520"/>
                  <a:gd name="T60" fmla="*/ 12104 w 12800"/>
                  <a:gd name="T61" fmla="*/ 7263 h 11520"/>
                  <a:gd name="T62" fmla="*/ 8403 w 12800"/>
                  <a:gd name="T63" fmla="*/ 6483 h 11520"/>
                  <a:gd name="T64" fmla="*/ 12104 w 12800"/>
                  <a:gd name="T65" fmla="*/ 7263 h 11520"/>
                  <a:gd name="T66" fmla="*/ 8403 w 12800"/>
                  <a:gd name="T67" fmla="*/ 5677 h 11520"/>
                  <a:gd name="T68" fmla="*/ 12104 w 12800"/>
                  <a:gd name="T69" fmla="*/ 4897 h 11520"/>
                  <a:gd name="T70" fmla="*/ 12104 w 12800"/>
                  <a:gd name="T71" fmla="*/ 5677 h 1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00" h="11520">
                    <a:moveTo>
                      <a:pt x="6706" y="0"/>
                    </a:moveTo>
                    <a:lnTo>
                      <a:pt x="56" y="0"/>
                    </a:lnTo>
                    <a:cubicBezTo>
                      <a:pt x="28" y="0"/>
                      <a:pt x="0" y="28"/>
                      <a:pt x="0" y="83"/>
                    </a:cubicBezTo>
                    <a:lnTo>
                      <a:pt x="0" y="11464"/>
                    </a:lnTo>
                    <a:cubicBezTo>
                      <a:pt x="0" y="11492"/>
                      <a:pt x="28" y="11520"/>
                      <a:pt x="56" y="11520"/>
                    </a:cubicBezTo>
                    <a:lnTo>
                      <a:pt x="2337" y="11520"/>
                    </a:lnTo>
                    <a:lnTo>
                      <a:pt x="2337" y="9322"/>
                    </a:lnTo>
                    <a:lnTo>
                      <a:pt x="4424" y="9322"/>
                    </a:lnTo>
                    <a:lnTo>
                      <a:pt x="4424" y="11520"/>
                    </a:lnTo>
                    <a:lnTo>
                      <a:pt x="6706" y="11520"/>
                    </a:lnTo>
                    <a:cubicBezTo>
                      <a:pt x="6734" y="11520"/>
                      <a:pt x="6762" y="11492"/>
                      <a:pt x="6762" y="11464"/>
                    </a:cubicBezTo>
                    <a:lnTo>
                      <a:pt x="6762" y="83"/>
                    </a:lnTo>
                    <a:cubicBezTo>
                      <a:pt x="6762" y="28"/>
                      <a:pt x="6734" y="0"/>
                      <a:pt x="6706" y="0"/>
                    </a:cubicBezTo>
                    <a:close/>
                    <a:moveTo>
                      <a:pt x="2894" y="7652"/>
                    </a:moveTo>
                    <a:lnTo>
                      <a:pt x="1280" y="7652"/>
                    </a:lnTo>
                    <a:lnTo>
                      <a:pt x="1280" y="6066"/>
                    </a:lnTo>
                    <a:lnTo>
                      <a:pt x="2894" y="6066"/>
                    </a:lnTo>
                    <a:lnTo>
                      <a:pt x="2894" y="7652"/>
                    </a:lnTo>
                    <a:close/>
                    <a:moveTo>
                      <a:pt x="2894" y="5287"/>
                    </a:moveTo>
                    <a:lnTo>
                      <a:pt x="1280" y="5287"/>
                    </a:lnTo>
                    <a:lnTo>
                      <a:pt x="1280" y="3701"/>
                    </a:lnTo>
                    <a:lnTo>
                      <a:pt x="2894" y="3701"/>
                    </a:lnTo>
                    <a:lnTo>
                      <a:pt x="2894" y="5287"/>
                    </a:lnTo>
                    <a:close/>
                    <a:moveTo>
                      <a:pt x="2894" y="2922"/>
                    </a:moveTo>
                    <a:lnTo>
                      <a:pt x="1280" y="2922"/>
                    </a:lnTo>
                    <a:lnTo>
                      <a:pt x="1280" y="1336"/>
                    </a:lnTo>
                    <a:lnTo>
                      <a:pt x="2894" y="1336"/>
                    </a:lnTo>
                    <a:lnTo>
                      <a:pt x="2894" y="2922"/>
                    </a:lnTo>
                    <a:close/>
                    <a:moveTo>
                      <a:pt x="5454" y="7652"/>
                    </a:moveTo>
                    <a:lnTo>
                      <a:pt x="3840" y="7652"/>
                    </a:lnTo>
                    <a:lnTo>
                      <a:pt x="3840" y="6066"/>
                    </a:lnTo>
                    <a:lnTo>
                      <a:pt x="5454" y="6066"/>
                    </a:lnTo>
                    <a:lnTo>
                      <a:pt x="5454" y="7652"/>
                    </a:lnTo>
                    <a:close/>
                    <a:moveTo>
                      <a:pt x="5454" y="5287"/>
                    </a:moveTo>
                    <a:lnTo>
                      <a:pt x="3840" y="5287"/>
                    </a:lnTo>
                    <a:lnTo>
                      <a:pt x="3840" y="3701"/>
                    </a:lnTo>
                    <a:lnTo>
                      <a:pt x="5454" y="3701"/>
                    </a:lnTo>
                    <a:lnTo>
                      <a:pt x="5454" y="5287"/>
                    </a:lnTo>
                    <a:close/>
                    <a:moveTo>
                      <a:pt x="5454" y="2922"/>
                    </a:moveTo>
                    <a:lnTo>
                      <a:pt x="3840" y="2922"/>
                    </a:lnTo>
                    <a:lnTo>
                      <a:pt x="3840" y="1336"/>
                    </a:lnTo>
                    <a:lnTo>
                      <a:pt x="5454" y="1336"/>
                    </a:lnTo>
                    <a:lnTo>
                      <a:pt x="5454" y="2922"/>
                    </a:lnTo>
                    <a:close/>
                    <a:moveTo>
                      <a:pt x="12466" y="3701"/>
                    </a:moveTo>
                    <a:lnTo>
                      <a:pt x="8097" y="3701"/>
                    </a:lnTo>
                    <a:cubicBezTo>
                      <a:pt x="7903" y="3701"/>
                      <a:pt x="7763" y="3840"/>
                      <a:pt x="7763" y="4035"/>
                    </a:cubicBezTo>
                    <a:lnTo>
                      <a:pt x="7763" y="11464"/>
                    </a:lnTo>
                    <a:cubicBezTo>
                      <a:pt x="7763" y="11492"/>
                      <a:pt x="7791" y="11492"/>
                      <a:pt x="7791" y="11492"/>
                    </a:cubicBezTo>
                    <a:lnTo>
                      <a:pt x="9544" y="11492"/>
                    </a:lnTo>
                    <a:lnTo>
                      <a:pt x="9544" y="10045"/>
                    </a:lnTo>
                    <a:lnTo>
                      <a:pt x="11019" y="10045"/>
                    </a:lnTo>
                    <a:lnTo>
                      <a:pt x="11019" y="11492"/>
                    </a:lnTo>
                    <a:lnTo>
                      <a:pt x="12744" y="11492"/>
                    </a:lnTo>
                    <a:cubicBezTo>
                      <a:pt x="12772" y="11492"/>
                      <a:pt x="12772" y="11464"/>
                      <a:pt x="12772" y="11464"/>
                    </a:cubicBezTo>
                    <a:lnTo>
                      <a:pt x="12772" y="4035"/>
                    </a:lnTo>
                    <a:cubicBezTo>
                      <a:pt x="12800" y="3868"/>
                      <a:pt x="12633" y="3701"/>
                      <a:pt x="12466" y="3701"/>
                    </a:cubicBezTo>
                    <a:close/>
                    <a:moveTo>
                      <a:pt x="12104" y="8821"/>
                    </a:moveTo>
                    <a:lnTo>
                      <a:pt x="8403" y="8821"/>
                    </a:lnTo>
                    <a:lnTo>
                      <a:pt x="8403" y="8042"/>
                    </a:lnTo>
                    <a:lnTo>
                      <a:pt x="12104" y="8042"/>
                    </a:lnTo>
                    <a:lnTo>
                      <a:pt x="12104" y="8821"/>
                    </a:lnTo>
                    <a:close/>
                    <a:moveTo>
                      <a:pt x="12104" y="7263"/>
                    </a:moveTo>
                    <a:lnTo>
                      <a:pt x="8403" y="7263"/>
                    </a:lnTo>
                    <a:lnTo>
                      <a:pt x="8403" y="6483"/>
                    </a:lnTo>
                    <a:lnTo>
                      <a:pt x="12104" y="6483"/>
                    </a:lnTo>
                    <a:lnTo>
                      <a:pt x="12104" y="7263"/>
                    </a:lnTo>
                    <a:close/>
                    <a:moveTo>
                      <a:pt x="12104" y="5677"/>
                    </a:moveTo>
                    <a:lnTo>
                      <a:pt x="8403" y="5677"/>
                    </a:lnTo>
                    <a:lnTo>
                      <a:pt x="8403" y="4897"/>
                    </a:lnTo>
                    <a:lnTo>
                      <a:pt x="12104" y="4897"/>
                    </a:lnTo>
                    <a:lnTo>
                      <a:pt x="12104" y="5677"/>
                    </a:lnTo>
                    <a:close/>
                    <a:moveTo>
                      <a:pt x="12104" y="5677"/>
                    </a:move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i="0" u="none" strike="noStrike" kern="1200" cap="none" spc="0" normalizeH="0" baseline="0" noProof="0" dirty="0">
                  <a:ln>
                    <a:noFill/>
                  </a:ln>
                  <a:solidFill>
                    <a:srgbClr val="131313"/>
                  </a:solidFill>
                  <a:effectLst/>
                  <a:uLnTx/>
                  <a:uFillTx/>
                  <a:latin typeface="思源宋体" panose="02020400000000000000" pitchFamily="18" charset="-122"/>
                  <a:ea typeface="思源宋体" panose="02020400000000000000" pitchFamily="18" charset="-122"/>
                </a:endParaRPr>
              </a:p>
            </p:txBody>
          </p:sp>
        </p:grpSp>
        <p:grpSp>
          <p:nvGrpSpPr>
            <p:cNvPr id="13" name="Group 18"/>
            <p:cNvGrpSpPr/>
            <p:nvPr/>
          </p:nvGrpSpPr>
          <p:grpSpPr>
            <a:xfrm>
              <a:off x="6966455" y="3874716"/>
              <a:ext cx="2755853" cy="415849"/>
              <a:chOff x="6317542" y="6256588"/>
              <a:chExt cx="2755853" cy="415849"/>
            </a:xfrm>
          </p:grpSpPr>
          <p:sp>
            <p:nvSpPr>
              <p:cNvPr id="14" name="矩形 13"/>
              <p:cNvSpPr/>
              <p:nvPr/>
            </p:nvSpPr>
            <p:spPr>
              <a:xfrm>
                <a:off x="6801619" y="6295235"/>
                <a:ext cx="2271776" cy="338554"/>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汇报时间：</a:t>
                </a:r>
                <a:r>
                  <a:rPr kumimoji="0" lang="en-US" altLang="zh-CN"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rPr>
                  <a:t>2020.12.</a:t>
                </a:r>
                <a:r>
                  <a:rPr lang="en-US" altLang="zh-CN" sz="1600" dirty="0">
                    <a:latin typeface="思源宋体" panose="02020400000000000000" pitchFamily="18" charset="-122"/>
                    <a:ea typeface="思源宋体" panose="02020400000000000000" pitchFamily="18" charset="-122"/>
                    <a:cs typeface="+mn-ea"/>
                    <a:sym typeface="+mn-lt"/>
                  </a:rPr>
                  <a:t>31</a:t>
                </a:r>
                <a:endParaRPr kumimoji="0" lang="zh-CN" altLang="en-US" sz="1600" i="0" u="none" strike="noStrike" kern="1200" cap="none" spc="0" normalizeH="0" baseline="0" noProof="0" dirty="0">
                  <a:ln>
                    <a:noFill/>
                  </a:ln>
                  <a:effectLst/>
                  <a:uLnTx/>
                  <a:uFillTx/>
                  <a:latin typeface="思源宋体" panose="02020400000000000000" pitchFamily="18" charset="-122"/>
                  <a:ea typeface="思源宋体" panose="02020400000000000000" pitchFamily="18" charset="-122"/>
                  <a:cs typeface="+mn-ea"/>
                  <a:sym typeface="+mn-lt"/>
                </a:endParaRPr>
              </a:p>
            </p:txBody>
          </p:sp>
          <p:sp>
            <p:nvSpPr>
              <p:cNvPr id="15" name="24-hours-phone-service_45765"/>
              <p:cNvSpPr>
                <a:spLocks noChangeAspect="1"/>
              </p:cNvSpPr>
              <p:nvPr/>
            </p:nvSpPr>
            <p:spPr bwMode="auto">
              <a:xfrm>
                <a:off x="6317542" y="6256588"/>
                <a:ext cx="415779" cy="415849"/>
              </a:xfrm>
              <a:custGeom>
                <a:avLst/>
                <a:gdLst>
                  <a:gd name="T0" fmla="*/ 6602 w 12428"/>
                  <a:gd name="T1" fmla="*/ 5826 h 12428"/>
                  <a:gd name="T2" fmla="*/ 6602 w 12428"/>
                  <a:gd name="T3" fmla="*/ 3105 h 12428"/>
                  <a:gd name="T4" fmla="*/ 6214 w 12428"/>
                  <a:gd name="T5" fmla="*/ 2719 h 12428"/>
                  <a:gd name="T6" fmla="*/ 5826 w 12428"/>
                  <a:gd name="T7" fmla="*/ 3105 h 12428"/>
                  <a:gd name="T8" fmla="*/ 5826 w 12428"/>
                  <a:gd name="T9" fmla="*/ 6216 h 12428"/>
                  <a:gd name="T10" fmla="*/ 5939 w 12428"/>
                  <a:gd name="T11" fmla="*/ 6488 h 12428"/>
                  <a:gd name="T12" fmla="*/ 6212 w 12428"/>
                  <a:gd name="T13" fmla="*/ 6602 h 12428"/>
                  <a:gd name="T14" fmla="*/ 9323 w 12428"/>
                  <a:gd name="T15" fmla="*/ 6602 h 12428"/>
                  <a:gd name="T16" fmla="*/ 9709 w 12428"/>
                  <a:gd name="T17" fmla="*/ 6214 h 12428"/>
                  <a:gd name="T18" fmla="*/ 9323 w 12428"/>
                  <a:gd name="T19" fmla="*/ 5826 h 12428"/>
                  <a:gd name="T20" fmla="*/ 6602 w 12428"/>
                  <a:gd name="T21" fmla="*/ 5826 h 12428"/>
                  <a:gd name="T22" fmla="*/ 6214 w 12428"/>
                  <a:gd name="T23" fmla="*/ 12428 h 12428"/>
                  <a:gd name="T24" fmla="*/ 0 w 12428"/>
                  <a:gd name="T25" fmla="*/ 6214 h 12428"/>
                  <a:gd name="T26" fmla="*/ 6214 w 12428"/>
                  <a:gd name="T27" fmla="*/ 0 h 12428"/>
                  <a:gd name="T28" fmla="*/ 12428 w 12428"/>
                  <a:gd name="T29" fmla="*/ 6214 h 12428"/>
                  <a:gd name="T30" fmla="*/ 6214 w 12428"/>
                  <a:gd name="T31" fmla="*/ 12428 h 12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428" h="12428">
                    <a:moveTo>
                      <a:pt x="6602" y="5826"/>
                    </a:moveTo>
                    <a:lnTo>
                      <a:pt x="6602" y="3105"/>
                    </a:lnTo>
                    <a:cubicBezTo>
                      <a:pt x="6601" y="2891"/>
                      <a:pt x="6428" y="2719"/>
                      <a:pt x="6214" y="2719"/>
                    </a:cubicBezTo>
                    <a:cubicBezTo>
                      <a:pt x="5998" y="2719"/>
                      <a:pt x="5826" y="2892"/>
                      <a:pt x="5826" y="3105"/>
                    </a:cubicBezTo>
                    <a:lnTo>
                      <a:pt x="5826" y="6216"/>
                    </a:lnTo>
                    <a:cubicBezTo>
                      <a:pt x="5826" y="6322"/>
                      <a:pt x="5869" y="6418"/>
                      <a:pt x="5939" y="6488"/>
                    </a:cubicBezTo>
                    <a:cubicBezTo>
                      <a:pt x="6009" y="6559"/>
                      <a:pt x="6106" y="6602"/>
                      <a:pt x="6212" y="6602"/>
                    </a:cubicBezTo>
                    <a:lnTo>
                      <a:pt x="9323" y="6602"/>
                    </a:lnTo>
                    <a:cubicBezTo>
                      <a:pt x="9536" y="6601"/>
                      <a:pt x="9709" y="6428"/>
                      <a:pt x="9709" y="6214"/>
                    </a:cubicBezTo>
                    <a:cubicBezTo>
                      <a:pt x="9709" y="5998"/>
                      <a:pt x="9536" y="5826"/>
                      <a:pt x="9323" y="5826"/>
                    </a:cubicBezTo>
                    <a:lnTo>
                      <a:pt x="6602" y="5826"/>
                    </a:lnTo>
                    <a:close/>
                    <a:moveTo>
                      <a:pt x="6214" y="12428"/>
                    </a:moveTo>
                    <a:cubicBezTo>
                      <a:pt x="2782" y="12428"/>
                      <a:pt x="0" y="9646"/>
                      <a:pt x="0" y="6214"/>
                    </a:cubicBezTo>
                    <a:cubicBezTo>
                      <a:pt x="0" y="2782"/>
                      <a:pt x="2782" y="0"/>
                      <a:pt x="6214" y="0"/>
                    </a:cubicBezTo>
                    <a:cubicBezTo>
                      <a:pt x="9646" y="0"/>
                      <a:pt x="12428" y="2782"/>
                      <a:pt x="12428" y="6214"/>
                    </a:cubicBezTo>
                    <a:cubicBezTo>
                      <a:pt x="12428" y="9646"/>
                      <a:pt x="9646" y="12428"/>
                      <a:pt x="6214" y="12428"/>
                    </a:cubicBez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i="0" u="none" strike="noStrike" kern="1200" cap="none" spc="0" normalizeH="0" baseline="0" noProof="0">
                  <a:ln>
                    <a:noFill/>
                  </a:ln>
                  <a:solidFill>
                    <a:srgbClr val="131313"/>
                  </a:solidFill>
                  <a:effectLst/>
                  <a:uLnTx/>
                  <a:uFillTx/>
                  <a:latin typeface="思源宋体" panose="02020400000000000000" pitchFamily="18" charset="-122"/>
                  <a:ea typeface="思源宋体" panose="02020400000000000000" pitchFamily="18" charset="-122"/>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250" fill="hold"/>
                                        <p:tgtEl>
                                          <p:spTgt spid="10"/>
                                        </p:tgtEl>
                                        <p:attrNameLst>
                                          <p:attrName>ppt_x</p:attrName>
                                        </p:attrNameLst>
                                      </p:cBhvr>
                                      <p:tavLst>
                                        <p:tav tm="0">
                                          <p:val>
                                            <p:strVal val="1+#ppt_w/2"/>
                                          </p:val>
                                        </p:tav>
                                        <p:tav tm="100000">
                                          <p:val>
                                            <p:strVal val="#ppt_x"/>
                                          </p:val>
                                        </p:tav>
                                      </p:tavLst>
                                    </p:anim>
                                    <p:anim calcmode="lin" valueType="num">
                                      <p:cBhvr additive="base">
                                        <p:cTn id="20" dur="250" fill="hold"/>
                                        <p:tgtEl>
                                          <p:spTgt spid="10"/>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9"/>
                                        </p:tgtEl>
                                        <p:attrNameLst>
                                          <p:attrName>ppt_y</p:attrName>
                                        </p:attrNameLst>
                                      </p:cBhvr>
                                      <p:tavLst>
                                        <p:tav tm="0">
                                          <p:val>
                                            <p:strVal val="#ppt_y"/>
                                          </p:val>
                                        </p:tav>
                                        <p:tav tm="100000">
                                          <p:val>
                                            <p:strVal val="#ppt_y"/>
                                          </p:val>
                                        </p:tav>
                                      </p:tavLst>
                                    </p:anim>
                                    <p:anim calcmode="lin" valueType="num">
                                      <p:cBhvr>
                                        <p:cTn id="2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9"/>
                                        </p:tgtEl>
                                      </p:cBhvr>
                                    </p:animEffect>
                                  </p:childTnLst>
                                </p:cTn>
                              </p:par>
                            </p:childTnLst>
                          </p:cTn>
                        </p:par>
                        <p:par>
                          <p:cTn id="29" fill="hold">
                            <p:stCondLst>
                              <p:cond delay="4400"/>
                            </p:stCondLst>
                            <p:childTnLst>
                              <p:par>
                                <p:cTn id="30" presetID="42"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123852"/>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47075"/>
            <a:ext cx="5606088" cy="50827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600" b="1" dirty="0">
                <a:solidFill>
                  <a:srgbClr val="C00000"/>
                </a:solidFill>
                <a:latin typeface="Aa侠笔笑书" panose="02010600010101010101" pitchFamily="2" charset="-122"/>
                <a:ea typeface="Aa侠笔笑书" panose="02010600010101010101" pitchFamily="2" charset="-122"/>
              </a:rPr>
              <a:t>党的十九届五中全会概况</a:t>
            </a:r>
          </a:p>
        </p:txBody>
      </p:sp>
      <p:pic>
        <p:nvPicPr>
          <p:cNvPr id="16" name="图片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7446872" y="496940"/>
            <a:ext cx="2842321" cy="2842321"/>
          </a:xfrm>
          <a:prstGeom prst="rect">
            <a:avLst/>
          </a:prstGeom>
        </p:spPr>
      </p:pic>
      <p:sp>
        <p:nvSpPr>
          <p:cNvPr id="17" name="TextBox 20"/>
          <p:cNvSpPr txBox="1"/>
          <p:nvPr/>
        </p:nvSpPr>
        <p:spPr>
          <a:xfrm>
            <a:off x="6807093" y="3707743"/>
            <a:ext cx="1667435"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rPr>
              <a:t>候补委员</a:t>
            </a:r>
            <a:endParaRPr kumimoji="0" lang="en-US" altLang="zh-CN" sz="20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grpSp>
        <p:nvGrpSpPr>
          <p:cNvPr id="18" name="Group 10"/>
          <p:cNvGrpSpPr>
            <a:grpSpLocks noChangeAspect="1"/>
          </p:cNvGrpSpPr>
          <p:nvPr/>
        </p:nvGrpSpPr>
        <p:grpSpPr bwMode="auto">
          <a:xfrm>
            <a:off x="2007076" y="1181173"/>
            <a:ext cx="326928" cy="302397"/>
            <a:chOff x="3473" y="1821"/>
            <a:chExt cx="733" cy="678"/>
          </a:xfrm>
        </p:grpSpPr>
        <p:sp>
          <p:nvSpPr>
            <p:cNvPr id="19" name="Freeform 11"/>
            <p:cNvSpPr/>
            <p:nvPr/>
          </p:nvSpPr>
          <p:spPr bwMode="auto">
            <a:xfrm>
              <a:off x="3473" y="1914"/>
              <a:ext cx="733" cy="585"/>
            </a:xfrm>
            <a:custGeom>
              <a:avLst/>
              <a:gdLst>
                <a:gd name="T0" fmla="*/ 502 w 538"/>
                <a:gd name="T1" fmla="*/ 431 h 431"/>
                <a:gd name="T2" fmla="*/ 36 w 538"/>
                <a:gd name="T3" fmla="*/ 431 h 431"/>
                <a:gd name="T4" fmla="*/ 0 w 538"/>
                <a:gd name="T5" fmla="*/ 395 h 431"/>
                <a:gd name="T6" fmla="*/ 0 w 538"/>
                <a:gd name="T7" fmla="*/ 36 h 431"/>
                <a:gd name="T8" fmla="*/ 36 w 538"/>
                <a:gd name="T9" fmla="*/ 0 h 431"/>
                <a:gd name="T10" fmla="*/ 125 w 538"/>
                <a:gd name="T11" fmla="*/ 0 h 431"/>
                <a:gd name="T12" fmla="*/ 125 w 538"/>
                <a:gd name="T13" fmla="*/ 36 h 431"/>
                <a:gd name="T14" fmla="*/ 36 w 538"/>
                <a:gd name="T15" fmla="*/ 36 h 431"/>
                <a:gd name="T16" fmla="*/ 36 w 538"/>
                <a:gd name="T17" fmla="*/ 395 h 431"/>
                <a:gd name="T18" fmla="*/ 502 w 538"/>
                <a:gd name="T19" fmla="*/ 395 h 431"/>
                <a:gd name="T20" fmla="*/ 502 w 538"/>
                <a:gd name="T21" fmla="*/ 36 h 431"/>
                <a:gd name="T22" fmla="*/ 412 w 538"/>
                <a:gd name="T23" fmla="*/ 36 h 431"/>
                <a:gd name="T24" fmla="*/ 412 w 538"/>
                <a:gd name="T25" fmla="*/ 0 h 431"/>
                <a:gd name="T26" fmla="*/ 502 w 538"/>
                <a:gd name="T27" fmla="*/ 0 h 431"/>
                <a:gd name="T28" fmla="*/ 538 w 538"/>
                <a:gd name="T29" fmla="*/ 36 h 431"/>
                <a:gd name="T30" fmla="*/ 538 w 538"/>
                <a:gd name="T31" fmla="*/ 395 h 431"/>
                <a:gd name="T32" fmla="*/ 502 w 538"/>
                <a:gd name="T33"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8" h="431">
                  <a:moveTo>
                    <a:pt x="502" y="431"/>
                  </a:moveTo>
                  <a:cubicBezTo>
                    <a:pt x="36" y="431"/>
                    <a:pt x="36" y="431"/>
                    <a:pt x="36" y="431"/>
                  </a:cubicBezTo>
                  <a:cubicBezTo>
                    <a:pt x="16" y="431"/>
                    <a:pt x="0" y="415"/>
                    <a:pt x="0" y="395"/>
                  </a:cubicBezTo>
                  <a:cubicBezTo>
                    <a:pt x="0" y="36"/>
                    <a:pt x="0" y="36"/>
                    <a:pt x="0" y="36"/>
                  </a:cubicBezTo>
                  <a:cubicBezTo>
                    <a:pt x="0" y="17"/>
                    <a:pt x="16" y="0"/>
                    <a:pt x="36" y="0"/>
                  </a:cubicBezTo>
                  <a:cubicBezTo>
                    <a:pt x="125" y="0"/>
                    <a:pt x="125" y="0"/>
                    <a:pt x="125" y="0"/>
                  </a:cubicBezTo>
                  <a:cubicBezTo>
                    <a:pt x="125" y="36"/>
                    <a:pt x="125" y="36"/>
                    <a:pt x="125" y="36"/>
                  </a:cubicBezTo>
                  <a:cubicBezTo>
                    <a:pt x="36" y="36"/>
                    <a:pt x="36" y="36"/>
                    <a:pt x="36" y="36"/>
                  </a:cubicBezTo>
                  <a:cubicBezTo>
                    <a:pt x="36" y="395"/>
                    <a:pt x="36" y="395"/>
                    <a:pt x="36" y="395"/>
                  </a:cubicBezTo>
                  <a:cubicBezTo>
                    <a:pt x="502" y="395"/>
                    <a:pt x="502" y="395"/>
                    <a:pt x="502" y="395"/>
                  </a:cubicBezTo>
                  <a:cubicBezTo>
                    <a:pt x="502" y="36"/>
                    <a:pt x="502" y="36"/>
                    <a:pt x="502" y="36"/>
                  </a:cubicBezTo>
                  <a:cubicBezTo>
                    <a:pt x="412" y="36"/>
                    <a:pt x="412" y="36"/>
                    <a:pt x="412" y="36"/>
                  </a:cubicBezTo>
                  <a:cubicBezTo>
                    <a:pt x="412" y="0"/>
                    <a:pt x="412" y="0"/>
                    <a:pt x="412" y="0"/>
                  </a:cubicBezTo>
                  <a:cubicBezTo>
                    <a:pt x="502" y="0"/>
                    <a:pt x="502" y="0"/>
                    <a:pt x="502" y="0"/>
                  </a:cubicBezTo>
                  <a:cubicBezTo>
                    <a:pt x="522" y="0"/>
                    <a:pt x="538" y="17"/>
                    <a:pt x="538" y="36"/>
                  </a:cubicBezTo>
                  <a:cubicBezTo>
                    <a:pt x="538" y="395"/>
                    <a:pt x="538" y="395"/>
                    <a:pt x="538" y="395"/>
                  </a:cubicBezTo>
                  <a:cubicBezTo>
                    <a:pt x="538" y="415"/>
                    <a:pt x="522" y="431"/>
                    <a:pt x="502" y="431"/>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0" name="Rectangle 12"/>
            <p:cNvSpPr>
              <a:spLocks noChangeArrowheads="1"/>
            </p:cNvSpPr>
            <p:nvPr/>
          </p:nvSpPr>
          <p:spPr bwMode="auto">
            <a:xfrm>
              <a:off x="3741" y="1914"/>
              <a:ext cx="196" cy="4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1" name="Freeform 13"/>
            <p:cNvSpPr/>
            <p:nvPr/>
          </p:nvSpPr>
          <p:spPr bwMode="auto">
            <a:xfrm>
              <a:off x="3668" y="1821"/>
              <a:ext cx="49" cy="191"/>
            </a:xfrm>
            <a:custGeom>
              <a:avLst/>
              <a:gdLst>
                <a:gd name="T0" fmla="*/ 18 w 36"/>
                <a:gd name="T1" fmla="*/ 0 h 141"/>
                <a:gd name="T2" fmla="*/ 0 w 36"/>
                <a:gd name="T3" fmla="*/ 17 h 141"/>
                <a:gd name="T4" fmla="*/ 0 w 36"/>
                <a:gd name="T5" fmla="*/ 123 h 141"/>
                <a:gd name="T6" fmla="*/ 18 w 36"/>
                <a:gd name="T7" fmla="*/ 141 h 141"/>
                <a:gd name="T8" fmla="*/ 36 w 36"/>
                <a:gd name="T9" fmla="*/ 123 h 141"/>
                <a:gd name="T10" fmla="*/ 36 w 36"/>
                <a:gd name="T11" fmla="*/ 17 h 141"/>
                <a:gd name="T12" fmla="*/ 18 w 36"/>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36" h="141">
                  <a:moveTo>
                    <a:pt x="18" y="0"/>
                  </a:moveTo>
                  <a:cubicBezTo>
                    <a:pt x="7" y="0"/>
                    <a:pt x="0" y="7"/>
                    <a:pt x="0" y="17"/>
                  </a:cubicBezTo>
                  <a:cubicBezTo>
                    <a:pt x="0" y="123"/>
                    <a:pt x="0" y="123"/>
                    <a:pt x="0" y="123"/>
                  </a:cubicBezTo>
                  <a:cubicBezTo>
                    <a:pt x="0" y="134"/>
                    <a:pt x="7" y="141"/>
                    <a:pt x="18" y="141"/>
                  </a:cubicBezTo>
                  <a:cubicBezTo>
                    <a:pt x="29" y="141"/>
                    <a:pt x="36" y="134"/>
                    <a:pt x="36" y="123"/>
                  </a:cubicBezTo>
                  <a:cubicBezTo>
                    <a:pt x="36" y="17"/>
                    <a:pt x="36" y="17"/>
                    <a:pt x="36" y="17"/>
                  </a:cubicBezTo>
                  <a:cubicBezTo>
                    <a:pt x="36" y="7"/>
                    <a:pt x="29" y="0"/>
                    <a:pt x="18" y="0"/>
                  </a:cubicBezTo>
                </a:path>
              </a:pathLst>
            </a:custGeom>
            <a:solidFill>
              <a:srgbClr val="C00000"/>
            </a:solidFill>
            <a:ln w="9525">
              <a:no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2" name="Freeform 14"/>
            <p:cNvSpPr/>
            <p:nvPr/>
          </p:nvSpPr>
          <p:spPr bwMode="auto">
            <a:xfrm>
              <a:off x="3962" y="1821"/>
              <a:ext cx="48" cy="191"/>
            </a:xfrm>
            <a:custGeom>
              <a:avLst/>
              <a:gdLst>
                <a:gd name="T0" fmla="*/ 18 w 35"/>
                <a:gd name="T1" fmla="*/ 0 h 141"/>
                <a:gd name="T2" fmla="*/ 0 w 35"/>
                <a:gd name="T3" fmla="*/ 17 h 141"/>
                <a:gd name="T4" fmla="*/ 0 w 35"/>
                <a:gd name="T5" fmla="*/ 123 h 141"/>
                <a:gd name="T6" fmla="*/ 18 w 35"/>
                <a:gd name="T7" fmla="*/ 141 h 141"/>
                <a:gd name="T8" fmla="*/ 35 w 35"/>
                <a:gd name="T9" fmla="*/ 123 h 141"/>
                <a:gd name="T10" fmla="*/ 35 w 35"/>
                <a:gd name="T11" fmla="*/ 17 h 141"/>
                <a:gd name="T12" fmla="*/ 18 w 35"/>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35" h="141">
                  <a:moveTo>
                    <a:pt x="18" y="0"/>
                  </a:moveTo>
                  <a:cubicBezTo>
                    <a:pt x="7" y="0"/>
                    <a:pt x="0" y="7"/>
                    <a:pt x="0" y="17"/>
                  </a:cubicBezTo>
                  <a:cubicBezTo>
                    <a:pt x="0" y="123"/>
                    <a:pt x="0" y="123"/>
                    <a:pt x="0" y="123"/>
                  </a:cubicBezTo>
                  <a:cubicBezTo>
                    <a:pt x="0" y="134"/>
                    <a:pt x="7" y="141"/>
                    <a:pt x="18" y="141"/>
                  </a:cubicBezTo>
                  <a:cubicBezTo>
                    <a:pt x="28" y="141"/>
                    <a:pt x="35" y="134"/>
                    <a:pt x="35" y="123"/>
                  </a:cubicBezTo>
                  <a:cubicBezTo>
                    <a:pt x="35" y="17"/>
                    <a:pt x="35" y="17"/>
                    <a:pt x="35" y="17"/>
                  </a:cubicBezTo>
                  <a:cubicBezTo>
                    <a:pt x="35" y="7"/>
                    <a:pt x="28" y="0"/>
                    <a:pt x="18" y="0"/>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3" name="Rectangle 15"/>
            <p:cNvSpPr>
              <a:spLocks noChangeArrowheads="1"/>
            </p:cNvSpPr>
            <p:nvPr/>
          </p:nvSpPr>
          <p:spPr bwMode="auto">
            <a:xfrm>
              <a:off x="3473" y="2085"/>
              <a:ext cx="733" cy="4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4" name="Freeform 16"/>
            <p:cNvSpPr/>
            <p:nvPr/>
          </p:nvSpPr>
          <p:spPr bwMode="auto">
            <a:xfrm>
              <a:off x="3692" y="2187"/>
              <a:ext cx="296" cy="208"/>
            </a:xfrm>
            <a:custGeom>
              <a:avLst/>
              <a:gdLst>
                <a:gd name="T0" fmla="*/ 183 w 217"/>
                <a:gd name="T1" fmla="*/ 8 h 153"/>
                <a:gd name="T2" fmla="*/ 95 w 217"/>
                <a:gd name="T3" fmla="*/ 96 h 153"/>
                <a:gd name="T4" fmla="*/ 70 w 217"/>
                <a:gd name="T5" fmla="*/ 96 h 153"/>
                <a:gd name="T6" fmla="*/ 32 w 217"/>
                <a:gd name="T7" fmla="*/ 58 h 153"/>
                <a:gd name="T8" fmla="*/ 7 w 217"/>
                <a:gd name="T9" fmla="*/ 58 h 153"/>
                <a:gd name="T10" fmla="*/ 7 w 217"/>
                <a:gd name="T11" fmla="*/ 83 h 153"/>
                <a:gd name="T12" fmla="*/ 58 w 217"/>
                <a:gd name="T13" fmla="*/ 133 h 153"/>
                <a:gd name="T14" fmla="*/ 70 w 217"/>
                <a:gd name="T15" fmla="*/ 146 h 153"/>
                <a:gd name="T16" fmla="*/ 95 w 217"/>
                <a:gd name="T17" fmla="*/ 146 h 153"/>
                <a:gd name="T18" fmla="*/ 210 w 217"/>
                <a:gd name="T19" fmla="*/ 31 h 153"/>
                <a:gd name="T20" fmla="*/ 210 w 217"/>
                <a:gd name="T21" fmla="*/ 6 h 153"/>
                <a:gd name="T22" fmla="*/ 183 w 217"/>
                <a:gd name="T23" fmla="*/ 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7" h="153">
                  <a:moveTo>
                    <a:pt x="183" y="8"/>
                  </a:moveTo>
                  <a:cubicBezTo>
                    <a:pt x="95" y="96"/>
                    <a:pt x="95" y="96"/>
                    <a:pt x="95" y="96"/>
                  </a:cubicBezTo>
                  <a:cubicBezTo>
                    <a:pt x="88" y="103"/>
                    <a:pt x="77" y="103"/>
                    <a:pt x="70" y="96"/>
                  </a:cubicBezTo>
                  <a:cubicBezTo>
                    <a:pt x="32" y="58"/>
                    <a:pt x="32" y="58"/>
                    <a:pt x="32" y="58"/>
                  </a:cubicBezTo>
                  <a:cubicBezTo>
                    <a:pt x="25" y="51"/>
                    <a:pt x="15" y="51"/>
                    <a:pt x="7" y="58"/>
                  </a:cubicBezTo>
                  <a:cubicBezTo>
                    <a:pt x="0" y="65"/>
                    <a:pt x="0" y="76"/>
                    <a:pt x="7" y="83"/>
                  </a:cubicBezTo>
                  <a:cubicBezTo>
                    <a:pt x="58" y="133"/>
                    <a:pt x="58" y="133"/>
                    <a:pt x="58" y="133"/>
                  </a:cubicBezTo>
                  <a:cubicBezTo>
                    <a:pt x="70" y="146"/>
                    <a:pt x="70" y="146"/>
                    <a:pt x="70" y="146"/>
                  </a:cubicBezTo>
                  <a:cubicBezTo>
                    <a:pt x="77" y="153"/>
                    <a:pt x="88" y="153"/>
                    <a:pt x="95" y="146"/>
                  </a:cubicBezTo>
                  <a:cubicBezTo>
                    <a:pt x="210" y="31"/>
                    <a:pt x="210" y="31"/>
                    <a:pt x="210" y="31"/>
                  </a:cubicBezTo>
                  <a:cubicBezTo>
                    <a:pt x="217" y="24"/>
                    <a:pt x="217" y="13"/>
                    <a:pt x="210" y="6"/>
                  </a:cubicBezTo>
                  <a:cubicBezTo>
                    <a:pt x="203" y="0"/>
                    <a:pt x="190" y="0"/>
                    <a:pt x="183" y="8"/>
                  </a:cubicBezTo>
                </a:path>
              </a:pathLst>
            </a:custGeom>
            <a:solidFill>
              <a:srgbClr val="E84D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grpSp>
        <p:nvGrpSpPr>
          <p:cNvPr id="25" name="Group 19"/>
          <p:cNvGrpSpPr>
            <a:grpSpLocks noChangeAspect="1"/>
          </p:cNvGrpSpPr>
          <p:nvPr/>
        </p:nvGrpSpPr>
        <p:grpSpPr bwMode="auto">
          <a:xfrm>
            <a:off x="2024398" y="1684728"/>
            <a:ext cx="291837" cy="418723"/>
            <a:chOff x="3610" y="1830"/>
            <a:chExt cx="460" cy="660"/>
          </a:xfrm>
        </p:grpSpPr>
        <p:sp>
          <p:nvSpPr>
            <p:cNvPr id="26" name="AutoShape 18"/>
            <p:cNvSpPr>
              <a:spLocks noChangeAspect="1" noChangeArrowheads="1" noTextEdit="1"/>
            </p:cNvSpPr>
            <p:nvPr/>
          </p:nvSpPr>
          <p:spPr bwMode="auto">
            <a:xfrm>
              <a:off x="3610" y="1830"/>
              <a:ext cx="460" cy="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7" name="Freeform 20"/>
            <p:cNvSpPr>
              <a:spLocks noEditPoints="1"/>
            </p:cNvSpPr>
            <p:nvPr/>
          </p:nvSpPr>
          <p:spPr bwMode="auto">
            <a:xfrm>
              <a:off x="3609" y="1829"/>
              <a:ext cx="461" cy="662"/>
            </a:xfrm>
            <a:custGeom>
              <a:avLst/>
              <a:gdLst>
                <a:gd name="T0" fmla="*/ 168 w 337"/>
                <a:gd name="T1" fmla="*/ 0 h 488"/>
                <a:gd name="T2" fmla="*/ 0 w 337"/>
                <a:gd name="T3" fmla="*/ 165 h 488"/>
                <a:gd name="T4" fmla="*/ 168 w 337"/>
                <a:gd name="T5" fmla="*/ 488 h 488"/>
                <a:gd name="T6" fmla="*/ 337 w 337"/>
                <a:gd name="T7" fmla="*/ 165 h 488"/>
                <a:gd name="T8" fmla="*/ 168 w 337"/>
                <a:gd name="T9" fmla="*/ 0 h 488"/>
                <a:gd name="T10" fmla="*/ 168 w 337"/>
                <a:gd name="T11" fmla="*/ 259 h 488"/>
                <a:gd name="T12" fmla="*/ 74 w 337"/>
                <a:gd name="T13" fmla="*/ 166 h 488"/>
                <a:gd name="T14" fmla="*/ 168 w 337"/>
                <a:gd name="T15" fmla="*/ 73 h 488"/>
                <a:gd name="T16" fmla="*/ 263 w 337"/>
                <a:gd name="T17" fmla="*/ 166 h 488"/>
                <a:gd name="T18" fmla="*/ 168 w 337"/>
                <a:gd name="T19" fmla="*/ 259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7" h="488">
                  <a:moveTo>
                    <a:pt x="168" y="0"/>
                  </a:moveTo>
                  <a:cubicBezTo>
                    <a:pt x="75" y="0"/>
                    <a:pt x="0" y="74"/>
                    <a:pt x="0" y="165"/>
                  </a:cubicBezTo>
                  <a:cubicBezTo>
                    <a:pt x="0" y="256"/>
                    <a:pt x="112" y="377"/>
                    <a:pt x="168" y="488"/>
                  </a:cubicBezTo>
                  <a:cubicBezTo>
                    <a:pt x="227" y="377"/>
                    <a:pt x="337" y="256"/>
                    <a:pt x="337" y="165"/>
                  </a:cubicBezTo>
                  <a:cubicBezTo>
                    <a:pt x="337" y="74"/>
                    <a:pt x="262" y="0"/>
                    <a:pt x="168" y="0"/>
                  </a:cubicBezTo>
                  <a:moveTo>
                    <a:pt x="168" y="259"/>
                  </a:moveTo>
                  <a:cubicBezTo>
                    <a:pt x="116" y="259"/>
                    <a:pt x="74" y="218"/>
                    <a:pt x="74" y="166"/>
                  </a:cubicBezTo>
                  <a:cubicBezTo>
                    <a:pt x="74" y="114"/>
                    <a:pt x="116" y="73"/>
                    <a:pt x="168" y="73"/>
                  </a:cubicBezTo>
                  <a:cubicBezTo>
                    <a:pt x="221" y="73"/>
                    <a:pt x="263" y="114"/>
                    <a:pt x="263" y="166"/>
                  </a:cubicBezTo>
                  <a:cubicBezTo>
                    <a:pt x="263" y="218"/>
                    <a:pt x="221" y="259"/>
                    <a:pt x="168" y="259"/>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28" name="Oval 21"/>
            <p:cNvSpPr>
              <a:spLocks noChangeArrowheads="1"/>
            </p:cNvSpPr>
            <p:nvPr/>
          </p:nvSpPr>
          <p:spPr bwMode="auto">
            <a:xfrm>
              <a:off x="3781" y="1998"/>
              <a:ext cx="116" cy="113"/>
            </a:xfrm>
            <a:prstGeom prst="ellipse">
              <a:avLst/>
            </a:prstGeom>
            <a:solidFill>
              <a:srgbClr val="E84D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grpSp>
        <p:nvGrpSpPr>
          <p:cNvPr id="29" name="Group 24"/>
          <p:cNvGrpSpPr>
            <a:grpSpLocks noChangeAspect="1"/>
          </p:cNvGrpSpPr>
          <p:nvPr/>
        </p:nvGrpSpPr>
        <p:grpSpPr bwMode="auto">
          <a:xfrm>
            <a:off x="2033381" y="2268187"/>
            <a:ext cx="270510" cy="335016"/>
            <a:chOff x="3580" y="1838"/>
            <a:chExt cx="520" cy="644"/>
          </a:xfrm>
        </p:grpSpPr>
        <p:sp>
          <p:nvSpPr>
            <p:cNvPr id="30" name="AutoShape 23"/>
            <p:cNvSpPr>
              <a:spLocks noChangeAspect="1" noChangeArrowheads="1" noTextEdit="1"/>
            </p:cNvSpPr>
            <p:nvPr/>
          </p:nvSpPr>
          <p:spPr bwMode="auto">
            <a:xfrm>
              <a:off x="3580" y="1838"/>
              <a:ext cx="520"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31" name="Freeform 25"/>
            <p:cNvSpPr/>
            <p:nvPr/>
          </p:nvSpPr>
          <p:spPr bwMode="auto">
            <a:xfrm>
              <a:off x="3658" y="1898"/>
              <a:ext cx="366" cy="526"/>
            </a:xfrm>
            <a:custGeom>
              <a:avLst/>
              <a:gdLst>
                <a:gd name="T0" fmla="*/ 149 w 268"/>
                <a:gd name="T1" fmla="*/ 194 h 387"/>
                <a:gd name="T2" fmla="*/ 260 w 268"/>
                <a:gd name="T3" fmla="*/ 0 h 387"/>
                <a:gd name="T4" fmla="*/ 8 w 268"/>
                <a:gd name="T5" fmla="*/ 0 h 387"/>
                <a:gd name="T6" fmla="*/ 119 w 268"/>
                <a:gd name="T7" fmla="*/ 194 h 387"/>
                <a:gd name="T8" fmla="*/ 8 w 268"/>
                <a:gd name="T9" fmla="*/ 387 h 387"/>
                <a:gd name="T10" fmla="*/ 260 w 268"/>
                <a:gd name="T11" fmla="*/ 387 h 387"/>
                <a:gd name="T12" fmla="*/ 149 w 268"/>
                <a:gd name="T13" fmla="*/ 194 h 387"/>
              </a:gdLst>
              <a:ahLst/>
              <a:cxnLst>
                <a:cxn ang="0">
                  <a:pos x="T0" y="T1"/>
                </a:cxn>
                <a:cxn ang="0">
                  <a:pos x="T2" y="T3"/>
                </a:cxn>
                <a:cxn ang="0">
                  <a:pos x="T4" y="T5"/>
                </a:cxn>
                <a:cxn ang="0">
                  <a:pos x="T6" y="T7"/>
                </a:cxn>
                <a:cxn ang="0">
                  <a:pos x="T8" y="T9"/>
                </a:cxn>
                <a:cxn ang="0">
                  <a:pos x="T10" y="T11"/>
                </a:cxn>
                <a:cxn ang="0">
                  <a:pos x="T12" y="T13"/>
                </a:cxn>
              </a:cxnLst>
              <a:rect l="0" t="0" r="r" b="b"/>
              <a:pathLst>
                <a:path w="268" h="387">
                  <a:moveTo>
                    <a:pt x="149" y="194"/>
                  </a:moveTo>
                  <a:cubicBezTo>
                    <a:pt x="148" y="106"/>
                    <a:pt x="268" y="66"/>
                    <a:pt x="260" y="0"/>
                  </a:cubicBezTo>
                  <a:cubicBezTo>
                    <a:pt x="8" y="0"/>
                    <a:pt x="8" y="0"/>
                    <a:pt x="8" y="0"/>
                  </a:cubicBezTo>
                  <a:cubicBezTo>
                    <a:pt x="0" y="66"/>
                    <a:pt x="121" y="106"/>
                    <a:pt x="119" y="194"/>
                  </a:cubicBezTo>
                  <a:cubicBezTo>
                    <a:pt x="121" y="281"/>
                    <a:pt x="0" y="322"/>
                    <a:pt x="8" y="387"/>
                  </a:cubicBezTo>
                  <a:cubicBezTo>
                    <a:pt x="260" y="387"/>
                    <a:pt x="260" y="387"/>
                    <a:pt x="260" y="387"/>
                  </a:cubicBezTo>
                  <a:cubicBezTo>
                    <a:pt x="268" y="322"/>
                    <a:pt x="148" y="281"/>
                    <a:pt x="149" y="19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32" name="Freeform 26"/>
            <p:cNvSpPr/>
            <p:nvPr/>
          </p:nvSpPr>
          <p:spPr bwMode="auto">
            <a:xfrm>
              <a:off x="3581" y="1839"/>
              <a:ext cx="519" cy="75"/>
            </a:xfrm>
            <a:custGeom>
              <a:avLst/>
              <a:gdLst>
                <a:gd name="T0" fmla="*/ 28 w 380"/>
                <a:gd name="T1" fmla="*/ 0 h 55"/>
                <a:gd name="T2" fmla="*/ 353 w 380"/>
                <a:gd name="T3" fmla="*/ 0 h 55"/>
                <a:gd name="T4" fmla="*/ 380 w 380"/>
                <a:gd name="T5" fmla="*/ 27 h 55"/>
                <a:gd name="T6" fmla="*/ 380 w 380"/>
                <a:gd name="T7" fmla="*/ 27 h 55"/>
                <a:gd name="T8" fmla="*/ 353 w 380"/>
                <a:gd name="T9" fmla="*/ 55 h 55"/>
                <a:gd name="T10" fmla="*/ 28 w 380"/>
                <a:gd name="T11" fmla="*/ 55 h 55"/>
                <a:gd name="T12" fmla="*/ 0 w 380"/>
                <a:gd name="T13" fmla="*/ 27 h 55"/>
                <a:gd name="T14" fmla="*/ 0 w 380"/>
                <a:gd name="T15" fmla="*/ 27 h 55"/>
                <a:gd name="T16" fmla="*/ 28 w 380"/>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55">
                  <a:moveTo>
                    <a:pt x="28" y="0"/>
                  </a:moveTo>
                  <a:cubicBezTo>
                    <a:pt x="353" y="0"/>
                    <a:pt x="353" y="0"/>
                    <a:pt x="353" y="0"/>
                  </a:cubicBezTo>
                  <a:cubicBezTo>
                    <a:pt x="368" y="0"/>
                    <a:pt x="380" y="12"/>
                    <a:pt x="380" y="27"/>
                  </a:cubicBezTo>
                  <a:cubicBezTo>
                    <a:pt x="380" y="27"/>
                    <a:pt x="380" y="27"/>
                    <a:pt x="380" y="27"/>
                  </a:cubicBezTo>
                  <a:cubicBezTo>
                    <a:pt x="380" y="43"/>
                    <a:pt x="368" y="55"/>
                    <a:pt x="353" y="55"/>
                  </a:cubicBezTo>
                  <a:cubicBezTo>
                    <a:pt x="28" y="55"/>
                    <a:pt x="28" y="55"/>
                    <a:pt x="28" y="55"/>
                  </a:cubicBezTo>
                  <a:cubicBezTo>
                    <a:pt x="13" y="55"/>
                    <a:pt x="0" y="43"/>
                    <a:pt x="0" y="27"/>
                  </a:cubicBezTo>
                  <a:cubicBezTo>
                    <a:pt x="0" y="27"/>
                    <a:pt x="0" y="27"/>
                    <a:pt x="0" y="27"/>
                  </a:cubicBezTo>
                  <a:cubicBezTo>
                    <a:pt x="0" y="12"/>
                    <a:pt x="13" y="0"/>
                    <a:pt x="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33" name="Freeform 27"/>
            <p:cNvSpPr/>
            <p:nvPr/>
          </p:nvSpPr>
          <p:spPr bwMode="auto">
            <a:xfrm>
              <a:off x="3581" y="2410"/>
              <a:ext cx="519" cy="73"/>
            </a:xfrm>
            <a:custGeom>
              <a:avLst/>
              <a:gdLst>
                <a:gd name="T0" fmla="*/ 28 w 380"/>
                <a:gd name="T1" fmla="*/ 0 h 54"/>
                <a:gd name="T2" fmla="*/ 353 w 380"/>
                <a:gd name="T3" fmla="*/ 0 h 54"/>
                <a:gd name="T4" fmla="*/ 380 w 380"/>
                <a:gd name="T5" fmla="*/ 27 h 54"/>
                <a:gd name="T6" fmla="*/ 380 w 380"/>
                <a:gd name="T7" fmla="*/ 27 h 54"/>
                <a:gd name="T8" fmla="*/ 353 w 380"/>
                <a:gd name="T9" fmla="*/ 54 h 54"/>
                <a:gd name="T10" fmla="*/ 28 w 380"/>
                <a:gd name="T11" fmla="*/ 54 h 54"/>
                <a:gd name="T12" fmla="*/ 0 w 380"/>
                <a:gd name="T13" fmla="*/ 27 h 54"/>
                <a:gd name="T14" fmla="*/ 0 w 380"/>
                <a:gd name="T15" fmla="*/ 27 h 54"/>
                <a:gd name="T16" fmla="*/ 28 w 380"/>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54">
                  <a:moveTo>
                    <a:pt x="28" y="0"/>
                  </a:moveTo>
                  <a:cubicBezTo>
                    <a:pt x="353" y="0"/>
                    <a:pt x="353" y="0"/>
                    <a:pt x="353" y="0"/>
                  </a:cubicBezTo>
                  <a:cubicBezTo>
                    <a:pt x="368" y="0"/>
                    <a:pt x="380" y="12"/>
                    <a:pt x="380" y="27"/>
                  </a:cubicBezTo>
                  <a:cubicBezTo>
                    <a:pt x="380" y="27"/>
                    <a:pt x="380" y="27"/>
                    <a:pt x="380" y="27"/>
                  </a:cubicBezTo>
                  <a:cubicBezTo>
                    <a:pt x="380" y="42"/>
                    <a:pt x="368" y="54"/>
                    <a:pt x="353" y="54"/>
                  </a:cubicBezTo>
                  <a:cubicBezTo>
                    <a:pt x="28" y="54"/>
                    <a:pt x="28" y="54"/>
                    <a:pt x="28" y="54"/>
                  </a:cubicBezTo>
                  <a:cubicBezTo>
                    <a:pt x="13" y="54"/>
                    <a:pt x="0" y="42"/>
                    <a:pt x="0" y="27"/>
                  </a:cubicBezTo>
                  <a:cubicBezTo>
                    <a:pt x="0" y="27"/>
                    <a:pt x="0" y="27"/>
                    <a:pt x="0" y="27"/>
                  </a:cubicBezTo>
                  <a:cubicBezTo>
                    <a:pt x="0" y="12"/>
                    <a:pt x="13" y="0"/>
                    <a:pt x="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34" name="Freeform 28"/>
            <p:cNvSpPr>
              <a:spLocks noEditPoints="1"/>
            </p:cNvSpPr>
            <p:nvPr/>
          </p:nvSpPr>
          <p:spPr bwMode="auto">
            <a:xfrm>
              <a:off x="3625" y="1876"/>
              <a:ext cx="431" cy="569"/>
            </a:xfrm>
            <a:custGeom>
              <a:avLst/>
              <a:gdLst>
                <a:gd name="T0" fmla="*/ 189 w 316"/>
                <a:gd name="T1" fmla="*/ 210 h 419"/>
                <a:gd name="T2" fmla="*/ 298 w 316"/>
                <a:gd name="T3" fmla="*/ 0 h 419"/>
                <a:gd name="T4" fmla="*/ 158 w 316"/>
                <a:gd name="T5" fmla="*/ 0 h 419"/>
                <a:gd name="T6" fmla="*/ 158 w 316"/>
                <a:gd name="T7" fmla="*/ 16 h 419"/>
                <a:gd name="T8" fmla="*/ 284 w 316"/>
                <a:gd name="T9" fmla="*/ 16 h 419"/>
                <a:gd name="T10" fmla="*/ 173 w 316"/>
                <a:gd name="T11" fmla="*/ 210 h 419"/>
                <a:gd name="T12" fmla="*/ 284 w 316"/>
                <a:gd name="T13" fmla="*/ 403 h 419"/>
                <a:gd name="T14" fmla="*/ 158 w 316"/>
                <a:gd name="T15" fmla="*/ 403 h 419"/>
                <a:gd name="T16" fmla="*/ 158 w 316"/>
                <a:gd name="T17" fmla="*/ 419 h 419"/>
                <a:gd name="T18" fmla="*/ 298 w 316"/>
                <a:gd name="T19" fmla="*/ 419 h 419"/>
                <a:gd name="T20" fmla="*/ 189 w 316"/>
                <a:gd name="T21" fmla="*/ 210 h 419"/>
                <a:gd name="T22" fmla="*/ 158 w 316"/>
                <a:gd name="T23" fmla="*/ 0 h 419"/>
                <a:gd name="T24" fmla="*/ 19 w 316"/>
                <a:gd name="T25" fmla="*/ 0 h 419"/>
                <a:gd name="T26" fmla="*/ 127 w 316"/>
                <a:gd name="T27" fmla="*/ 210 h 419"/>
                <a:gd name="T28" fmla="*/ 19 w 316"/>
                <a:gd name="T29" fmla="*/ 419 h 419"/>
                <a:gd name="T30" fmla="*/ 158 w 316"/>
                <a:gd name="T31" fmla="*/ 419 h 419"/>
                <a:gd name="T32" fmla="*/ 158 w 316"/>
                <a:gd name="T33" fmla="*/ 403 h 419"/>
                <a:gd name="T34" fmla="*/ 32 w 316"/>
                <a:gd name="T35" fmla="*/ 403 h 419"/>
                <a:gd name="T36" fmla="*/ 143 w 316"/>
                <a:gd name="T37" fmla="*/ 210 h 419"/>
                <a:gd name="T38" fmla="*/ 32 w 316"/>
                <a:gd name="T39" fmla="*/ 16 h 419"/>
                <a:gd name="T40" fmla="*/ 158 w 316"/>
                <a:gd name="T41" fmla="*/ 16 h 419"/>
                <a:gd name="T42" fmla="*/ 158 w 316"/>
                <a:gd name="T43"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6" h="419">
                  <a:moveTo>
                    <a:pt x="189" y="210"/>
                  </a:moveTo>
                  <a:cubicBezTo>
                    <a:pt x="189" y="124"/>
                    <a:pt x="316" y="98"/>
                    <a:pt x="298" y="0"/>
                  </a:cubicBezTo>
                  <a:cubicBezTo>
                    <a:pt x="158" y="0"/>
                    <a:pt x="158" y="0"/>
                    <a:pt x="158" y="0"/>
                  </a:cubicBezTo>
                  <a:cubicBezTo>
                    <a:pt x="158" y="16"/>
                    <a:pt x="158" y="16"/>
                    <a:pt x="158" y="16"/>
                  </a:cubicBezTo>
                  <a:cubicBezTo>
                    <a:pt x="284" y="16"/>
                    <a:pt x="284" y="16"/>
                    <a:pt x="284" y="16"/>
                  </a:cubicBezTo>
                  <a:cubicBezTo>
                    <a:pt x="292" y="82"/>
                    <a:pt x="172" y="122"/>
                    <a:pt x="173" y="210"/>
                  </a:cubicBezTo>
                  <a:cubicBezTo>
                    <a:pt x="172" y="297"/>
                    <a:pt x="292" y="338"/>
                    <a:pt x="284" y="403"/>
                  </a:cubicBezTo>
                  <a:cubicBezTo>
                    <a:pt x="158" y="403"/>
                    <a:pt x="158" y="403"/>
                    <a:pt x="158" y="403"/>
                  </a:cubicBezTo>
                  <a:cubicBezTo>
                    <a:pt x="158" y="419"/>
                    <a:pt x="158" y="419"/>
                    <a:pt x="158" y="419"/>
                  </a:cubicBezTo>
                  <a:cubicBezTo>
                    <a:pt x="298" y="419"/>
                    <a:pt x="298" y="419"/>
                    <a:pt x="298" y="419"/>
                  </a:cubicBezTo>
                  <a:cubicBezTo>
                    <a:pt x="316" y="321"/>
                    <a:pt x="189" y="296"/>
                    <a:pt x="189" y="210"/>
                  </a:cubicBezTo>
                  <a:close/>
                  <a:moveTo>
                    <a:pt x="158" y="0"/>
                  </a:moveTo>
                  <a:cubicBezTo>
                    <a:pt x="19" y="0"/>
                    <a:pt x="19" y="0"/>
                    <a:pt x="19" y="0"/>
                  </a:cubicBezTo>
                  <a:cubicBezTo>
                    <a:pt x="0" y="98"/>
                    <a:pt x="127" y="124"/>
                    <a:pt x="127" y="210"/>
                  </a:cubicBezTo>
                  <a:cubicBezTo>
                    <a:pt x="127" y="296"/>
                    <a:pt x="0" y="321"/>
                    <a:pt x="19" y="419"/>
                  </a:cubicBezTo>
                  <a:cubicBezTo>
                    <a:pt x="158" y="419"/>
                    <a:pt x="158" y="419"/>
                    <a:pt x="158" y="419"/>
                  </a:cubicBezTo>
                  <a:cubicBezTo>
                    <a:pt x="158" y="403"/>
                    <a:pt x="158" y="403"/>
                    <a:pt x="158" y="403"/>
                  </a:cubicBezTo>
                  <a:cubicBezTo>
                    <a:pt x="32" y="403"/>
                    <a:pt x="32" y="403"/>
                    <a:pt x="32" y="403"/>
                  </a:cubicBezTo>
                  <a:cubicBezTo>
                    <a:pt x="24" y="338"/>
                    <a:pt x="145" y="297"/>
                    <a:pt x="143" y="210"/>
                  </a:cubicBezTo>
                  <a:cubicBezTo>
                    <a:pt x="145" y="122"/>
                    <a:pt x="24" y="82"/>
                    <a:pt x="32" y="16"/>
                  </a:cubicBezTo>
                  <a:cubicBezTo>
                    <a:pt x="158" y="16"/>
                    <a:pt x="158" y="16"/>
                    <a:pt x="158" y="16"/>
                  </a:cubicBezTo>
                  <a:lnTo>
                    <a:pt x="158"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35" name="Freeform 29"/>
            <p:cNvSpPr/>
            <p:nvPr/>
          </p:nvSpPr>
          <p:spPr bwMode="auto">
            <a:xfrm>
              <a:off x="3691" y="2006"/>
              <a:ext cx="300" cy="389"/>
            </a:xfrm>
            <a:custGeom>
              <a:avLst/>
              <a:gdLst>
                <a:gd name="T0" fmla="*/ 46 w 220"/>
                <a:gd name="T1" fmla="*/ 0 h 286"/>
                <a:gd name="T2" fmla="*/ 63 w 220"/>
                <a:gd name="T3" fmla="*/ 18 h 286"/>
                <a:gd name="T4" fmla="*/ 108 w 220"/>
                <a:gd name="T5" fmla="*/ 114 h 286"/>
                <a:gd name="T6" fmla="*/ 98 w 220"/>
                <a:gd name="T7" fmla="*/ 160 h 286"/>
                <a:gd name="T8" fmla="*/ 63 w 220"/>
                <a:gd name="T9" fmla="*/ 210 h 286"/>
                <a:gd name="T10" fmla="*/ 20 w 220"/>
                <a:gd name="T11" fmla="*/ 255 h 286"/>
                <a:gd name="T12" fmla="*/ 0 w 220"/>
                <a:gd name="T13" fmla="*/ 286 h 286"/>
                <a:gd name="T14" fmla="*/ 220 w 220"/>
                <a:gd name="T15" fmla="*/ 286 h 286"/>
                <a:gd name="T16" fmla="*/ 200 w 220"/>
                <a:gd name="T17" fmla="*/ 255 h 286"/>
                <a:gd name="T18" fmla="*/ 158 w 220"/>
                <a:gd name="T19" fmla="*/ 210 h 286"/>
                <a:gd name="T20" fmla="*/ 112 w 220"/>
                <a:gd name="T21" fmla="*/ 114 h 286"/>
                <a:gd name="T22" fmla="*/ 123 w 220"/>
                <a:gd name="T23" fmla="*/ 68 h 286"/>
                <a:gd name="T24" fmla="*/ 158 w 220"/>
                <a:gd name="T25" fmla="*/ 18 h 286"/>
                <a:gd name="T26" fmla="*/ 174 w 220"/>
                <a:gd name="T27" fmla="*/ 0 h 286"/>
                <a:gd name="T28" fmla="*/ 46 w 220"/>
                <a:gd name="T29"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0" h="286">
                  <a:moveTo>
                    <a:pt x="46" y="0"/>
                  </a:moveTo>
                  <a:cubicBezTo>
                    <a:pt x="52" y="6"/>
                    <a:pt x="57" y="12"/>
                    <a:pt x="63" y="18"/>
                  </a:cubicBezTo>
                  <a:cubicBezTo>
                    <a:pt x="88" y="45"/>
                    <a:pt x="108" y="75"/>
                    <a:pt x="108" y="114"/>
                  </a:cubicBezTo>
                  <a:cubicBezTo>
                    <a:pt x="108" y="130"/>
                    <a:pt x="104" y="145"/>
                    <a:pt x="98" y="160"/>
                  </a:cubicBezTo>
                  <a:cubicBezTo>
                    <a:pt x="89" y="179"/>
                    <a:pt x="76" y="195"/>
                    <a:pt x="63" y="210"/>
                  </a:cubicBezTo>
                  <a:cubicBezTo>
                    <a:pt x="49" y="225"/>
                    <a:pt x="34" y="239"/>
                    <a:pt x="20" y="255"/>
                  </a:cubicBezTo>
                  <a:cubicBezTo>
                    <a:pt x="13" y="263"/>
                    <a:pt x="4" y="274"/>
                    <a:pt x="0" y="286"/>
                  </a:cubicBezTo>
                  <a:cubicBezTo>
                    <a:pt x="220" y="286"/>
                    <a:pt x="220" y="286"/>
                    <a:pt x="220" y="286"/>
                  </a:cubicBezTo>
                  <a:cubicBezTo>
                    <a:pt x="216" y="274"/>
                    <a:pt x="208" y="263"/>
                    <a:pt x="200" y="255"/>
                  </a:cubicBezTo>
                  <a:cubicBezTo>
                    <a:pt x="187" y="239"/>
                    <a:pt x="171" y="225"/>
                    <a:pt x="158" y="210"/>
                  </a:cubicBezTo>
                  <a:cubicBezTo>
                    <a:pt x="132" y="183"/>
                    <a:pt x="112" y="152"/>
                    <a:pt x="112" y="114"/>
                  </a:cubicBezTo>
                  <a:cubicBezTo>
                    <a:pt x="112" y="98"/>
                    <a:pt x="116" y="82"/>
                    <a:pt x="123" y="68"/>
                  </a:cubicBezTo>
                  <a:cubicBezTo>
                    <a:pt x="131" y="49"/>
                    <a:pt x="144" y="33"/>
                    <a:pt x="158" y="18"/>
                  </a:cubicBezTo>
                  <a:cubicBezTo>
                    <a:pt x="163" y="12"/>
                    <a:pt x="169" y="6"/>
                    <a:pt x="174" y="0"/>
                  </a:cubicBezTo>
                  <a:lnTo>
                    <a:pt x="46" y="0"/>
                  </a:lnTo>
                  <a:close/>
                </a:path>
              </a:pathLst>
            </a:custGeom>
            <a:solidFill>
              <a:srgbClr val="F99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sp>
        <p:nvSpPr>
          <p:cNvPr id="36" name="圆角矩形 24"/>
          <p:cNvSpPr/>
          <p:nvPr/>
        </p:nvSpPr>
        <p:spPr>
          <a:xfrm>
            <a:off x="2463902" y="894775"/>
            <a:ext cx="4343183" cy="599703"/>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召开时间：</a:t>
            </a:r>
            <a:r>
              <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2020</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年</a:t>
            </a:r>
            <a:r>
              <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10</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月</a:t>
            </a:r>
            <a:r>
              <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26</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日至</a:t>
            </a:r>
            <a:r>
              <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10</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月</a:t>
            </a:r>
            <a:r>
              <a:rPr lang="en-US" altLang="zh-CN" dirty="0">
                <a:solidFill>
                  <a:srgbClr val="FFFDFB"/>
                </a:solidFill>
                <a:latin typeface="思源宋体" panose="02020400000000000000" pitchFamily="18" charset="-122"/>
                <a:ea typeface="思源宋体" panose="02020400000000000000" pitchFamily="18" charset="-122"/>
              </a:rPr>
              <a:t>29</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日</a:t>
            </a:r>
            <a:endPar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endParaRPr>
          </a:p>
        </p:txBody>
      </p:sp>
      <p:sp>
        <p:nvSpPr>
          <p:cNvPr id="37" name="圆角矩形 24"/>
          <p:cNvSpPr/>
          <p:nvPr/>
        </p:nvSpPr>
        <p:spPr>
          <a:xfrm>
            <a:off x="2463902" y="1746656"/>
            <a:ext cx="4343183" cy="28988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北京</a:t>
            </a:r>
            <a:r>
              <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人民大会堂</a:t>
            </a:r>
            <a:endPar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endParaRPr>
          </a:p>
        </p:txBody>
      </p:sp>
      <p:sp>
        <p:nvSpPr>
          <p:cNvPr id="38" name="圆角矩形 24"/>
          <p:cNvSpPr/>
          <p:nvPr/>
        </p:nvSpPr>
        <p:spPr>
          <a:xfrm>
            <a:off x="2463902" y="2275970"/>
            <a:ext cx="4343183" cy="28988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会期：</a:t>
            </a:r>
            <a:r>
              <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4</a:t>
            </a:r>
            <a:r>
              <a:rPr kumimoji="0" lang="zh-CN" altLang="en-US"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rPr>
              <a:t>天</a:t>
            </a:r>
            <a:endParaRPr kumimoji="0" lang="en-US" altLang="zh-CN" b="0" i="0" u="none" strike="noStrike" kern="1200" cap="none" spc="0" normalizeH="0" baseline="0" noProof="0" dirty="0">
              <a:ln>
                <a:noFill/>
              </a:ln>
              <a:solidFill>
                <a:srgbClr val="FFFDFB"/>
              </a:solidFill>
              <a:effectLst/>
              <a:uLnTx/>
              <a:uFillTx/>
              <a:latin typeface="思源宋体" panose="02020400000000000000" pitchFamily="18" charset="-122"/>
              <a:ea typeface="思源宋体" panose="02020400000000000000" pitchFamily="18" charset="-122"/>
            </a:endParaRPr>
          </a:p>
        </p:txBody>
      </p:sp>
      <p:cxnSp>
        <p:nvCxnSpPr>
          <p:cNvPr id="39" name="直接连接符 38"/>
          <p:cNvCxnSpPr/>
          <p:nvPr/>
        </p:nvCxnSpPr>
        <p:spPr>
          <a:xfrm>
            <a:off x="2758555" y="3415132"/>
            <a:ext cx="0" cy="77550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40" name="文本框 8"/>
          <p:cNvSpPr txBox="1">
            <a:spLocks noChangeArrowheads="1"/>
          </p:cNvSpPr>
          <p:nvPr/>
        </p:nvSpPr>
        <p:spPr bwMode="auto">
          <a:xfrm>
            <a:off x="1968976" y="3152968"/>
            <a:ext cx="619639" cy="2339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73" tIns="60936" rIns="121873" bIns="60936">
            <a:spAutoFit/>
          </a:bodyPr>
          <a:lstStyle>
            <a:lvl1pPr defTabSz="1217930" eaLnBrk="0" hangingPunct="0">
              <a:defRPr>
                <a:solidFill>
                  <a:schemeClr val="tx1"/>
                </a:solidFill>
                <a:latin typeface="Arial" panose="020B0604020202020204" pitchFamily="34" charset="0"/>
                <a:ea typeface="宋体" panose="02010600030101010101" pitchFamily="2" charset="-122"/>
              </a:defRPr>
            </a:lvl1pPr>
            <a:lvl2pPr marL="742950" indent="-285750" defTabSz="1217930" eaLnBrk="0" hangingPunct="0">
              <a:defRPr>
                <a:solidFill>
                  <a:schemeClr val="tx1"/>
                </a:solidFill>
                <a:latin typeface="Arial" panose="020B0604020202020204" pitchFamily="34" charset="0"/>
                <a:ea typeface="宋体" panose="02010600030101010101" pitchFamily="2" charset="-122"/>
              </a:defRPr>
            </a:lvl2pPr>
            <a:lvl3pPr marL="1143000" indent="-228600" defTabSz="1217930" eaLnBrk="0" hangingPunct="0">
              <a:defRPr>
                <a:solidFill>
                  <a:schemeClr val="tx1"/>
                </a:solidFill>
                <a:latin typeface="Arial" panose="020B0604020202020204" pitchFamily="34" charset="0"/>
                <a:ea typeface="宋体" panose="02010600030101010101" pitchFamily="2" charset="-122"/>
              </a:defRPr>
            </a:lvl3pPr>
            <a:lvl4pPr marL="1600200" indent="-228600" defTabSz="1217930" eaLnBrk="0" hangingPunct="0">
              <a:defRPr>
                <a:solidFill>
                  <a:schemeClr val="tx1"/>
                </a:solidFill>
                <a:latin typeface="Arial" panose="020B0604020202020204" pitchFamily="34" charset="0"/>
                <a:ea typeface="宋体" panose="02010600030101010101" pitchFamily="2" charset="-122"/>
              </a:defRPr>
            </a:lvl4pPr>
            <a:lvl5pPr marL="2057400" indent="-228600" defTabSz="1217930" eaLnBrk="0" hangingPunct="0">
              <a:defRPr>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121793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rPr>
              <a:t>参</a:t>
            </a:r>
            <a:endParaRPr kumimoji="0" lang="en-US" altLang="zh-CN"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endParaRPr>
          </a:p>
          <a:p>
            <a:pPr marL="0" marR="0" lvl="0" indent="0" algn="l" defTabSz="121793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rPr>
              <a:t>加</a:t>
            </a:r>
            <a:endParaRPr kumimoji="0" lang="en-US" altLang="zh-CN"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endParaRPr>
          </a:p>
          <a:p>
            <a:pPr marL="0" marR="0" lvl="0" indent="0" algn="l" defTabSz="121793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rPr>
              <a:t>会</a:t>
            </a:r>
            <a:endParaRPr kumimoji="0" lang="en-US" altLang="zh-CN"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endParaRPr>
          </a:p>
          <a:p>
            <a:pPr marL="0" marR="0" lvl="0" indent="0" algn="l" defTabSz="121793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rPr>
              <a:t>议</a:t>
            </a:r>
            <a:endParaRPr kumimoji="0" lang="en-US" altLang="zh-CN"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endParaRPr>
          </a:p>
          <a:p>
            <a:pPr marL="0" marR="0" lvl="0" indent="0" algn="l" defTabSz="121793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rPr>
              <a:t>情</a:t>
            </a:r>
            <a:endParaRPr kumimoji="0" lang="en-US" altLang="zh-CN"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endParaRPr>
          </a:p>
          <a:p>
            <a:pPr marL="0" marR="0" lvl="0" indent="0" algn="l" defTabSz="121793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C00000"/>
                </a:solidFill>
                <a:effectLst/>
                <a:uLnTx/>
                <a:uFillTx/>
                <a:latin typeface="思源宋体" panose="02020400000000000000" pitchFamily="18" charset="-122"/>
                <a:ea typeface="思源宋体" panose="02020400000000000000" pitchFamily="18" charset="-122"/>
              </a:rPr>
              <a:t>况</a:t>
            </a:r>
            <a:endParaRPr kumimoji="0" lang="zh-CN" altLang="en-US" sz="24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grpSp>
        <p:nvGrpSpPr>
          <p:cNvPr id="41" name="组合 40"/>
          <p:cNvGrpSpPr/>
          <p:nvPr/>
        </p:nvGrpSpPr>
        <p:grpSpPr>
          <a:xfrm>
            <a:off x="2756737" y="3339261"/>
            <a:ext cx="3230479" cy="173986"/>
            <a:chOff x="2977032" y="4682325"/>
            <a:chExt cx="3230479" cy="173986"/>
          </a:xfrm>
        </p:grpSpPr>
        <p:cxnSp>
          <p:nvCxnSpPr>
            <p:cNvPr id="42" name="直接连接符 41"/>
            <p:cNvCxnSpPr/>
            <p:nvPr/>
          </p:nvCxnSpPr>
          <p:spPr>
            <a:xfrm>
              <a:off x="2977032" y="4758196"/>
              <a:ext cx="3098648"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圆: 空心 167"/>
            <p:cNvSpPr/>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cxnSp>
        <p:nvCxnSpPr>
          <p:cNvPr id="44" name="直接连接符 43"/>
          <p:cNvCxnSpPr/>
          <p:nvPr/>
        </p:nvCxnSpPr>
        <p:spPr>
          <a:xfrm>
            <a:off x="5022236" y="5127912"/>
            <a:ext cx="520461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0226853" y="4240540"/>
            <a:ext cx="0" cy="88737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46" name="Group 4"/>
          <p:cNvGrpSpPr>
            <a:grpSpLocks noChangeAspect="1"/>
          </p:cNvGrpSpPr>
          <p:nvPr/>
        </p:nvGrpSpPr>
        <p:grpSpPr bwMode="auto">
          <a:xfrm>
            <a:off x="3059942" y="3563852"/>
            <a:ext cx="426532" cy="518111"/>
            <a:chOff x="371" y="2264"/>
            <a:chExt cx="1360" cy="1652"/>
          </a:xfrm>
        </p:grpSpPr>
        <p:sp>
          <p:nvSpPr>
            <p:cNvPr id="47"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48"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49"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50"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51"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52"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grpSp>
        <p:nvGrpSpPr>
          <p:cNvPr id="53" name="组合 52"/>
          <p:cNvGrpSpPr/>
          <p:nvPr/>
        </p:nvGrpSpPr>
        <p:grpSpPr>
          <a:xfrm>
            <a:off x="6680784" y="3612967"/>
            <a:ext cx="366944" cy="450429"/>
            <a:chOff x="5342139" y="5255055"/>
            <a:chExt cx="448976" cy="551124"/>
          </a:xfrm>
        </p:grpSpPr>
        <p:sp>
          <p:nvSpPr>
            <p:cNvPr id="54"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sp>
          <p:nvSpPr>
            <p:cNvPr id="55"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panose="02020400000000000000" pitchFamily="18" charset="-122"/>
                <a:ea typeface="思源宋体" panose="02020400000000000000" pitchFamily="18" charset="-122"/>
              </a:endParaRPr>
            </a:p>
          </p:txBody>
        </p:sp>
      </p:grpSp>
      <p:sp>
        <p:nvSpPr>
          <p:cNvPr id="56" name="TextBox 20"/>
          <p:cNvSpPr txBox="1"/>
          <p:nvPr/>
        </p:nvSpPr>
        <p:spPr>
          <a:xfrm>
            <a:off x="3379863" y="3707743"/>
            <a:ext cx="1667435"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rPr>
              <a:t>中央委员</a:t>
            </a:r>
            <a:endParaRPr kumimoji="0" lang="en-US" altLang="zh-CN" sz="20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cxnSp>
        <p:nvCxnSpPr>
          <p:cNvPr id="57" name="直接连接符 56"/>
          <p:cNvCxnSpPr/>
          <p:nvPr/>
        </p:nvCxnSpPr>
        <p:spPr>
          <a:xfrm>
            <a:off x="4820862" y="4008321"/>
            <a:ext cx="1489843"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58" name="矩形 57"/>
          <p:cNvSpPr/>
          <p:nvPr/>
        </p:nvSpPr>
        <p:spPr>
          <a:xfrm>
            <a:off x="4446447" y="3532501"/>
            <a:ext cx="228867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ln>
                  <a:solidFill>
                    <a:srgbClr val="C00000"/>
                  </a:solidFill>
                </a:ln>
                <a:solidFill>
                  <a:srgbClr val="FFC000"/>
                </a:solidFill>
                <a:latin typeface="思源宋体" panose="02020400000000000000" pitchFamily="18" charset="-122"/>
                <a:ea typeface="思源宋体" panose="02020400000000000000" pitchFamily="18" charset="-122"/>
                <a:cs typeface="Gisha" panose="020B0502040204020203" pitchFamily="34" charset="-79"/>
              </a:rPr>
              <a:t>198</a:t>
            </a:r>
            <a:r>
              <a:rPr kumimoji="0" lang="zh-CN" altLang="en-US" sz="1200" b="0" i="0" u="none" strike="noStrike" kern="1200" cap="none" spc="0" normalizeH="0" baseline="0" noProof="0" dirty="0">
                <a:ln>
                  <a:noFill/>
                </a:ln>
                <a:solidFill>
                  <a:srgbClr val="E7E6E6">
                    <a:lumMod val="50000"/>
                  </a:srgbClr>
                </a:solidFill>
                <a:effectLst/>
                <a:uLnTx/>
                <a:uFillTx/>
                <a:latin typeface="思源宋体" panose="02020400000000000000" pitchFamily="18" charset="-122"/>
                <a:ea typeface="思源宋体" panose="02020400000000000000" pitchFamily="18" charset="-122"/>
              </a:rPr>
              <a:t>人</a:t>
            </a:r>
            <a:endParaRPr kumimoji="0" lang="en-US" altLang="zh-CN" sz="1800" b="0" i="0" u="none" strike="noStrike" kern="1200" cap="none" spc="0" normalizeH="0" baseline="0" noProof="0" dirty="0">
              <a:ln>
                <a:noFill/>
              </a:ln>
              <a:solidFill>
                <a:srgbClr val="E7E6E6">
                  <a:lumMod val="50000"/>
                </a:srgbClr>
              </a:solidFill>
              <a:effectLst/>
              <a:uLnTx/>
              <a:uFillTx/>
              <a:latin typeface="思源宋体" panose="02020400000000000000" pitchFamily="18" charset="-122"/>
              <a:ea typeface="思源宋体" panose="02020400000000000000" pitchFamily="18" charset="-122"/>
            </a:endParaRPr>
          </a:p>
        </p:txBody>
      </p:sp>
      <p:cxnSp>
        <p:nvCxnSpPr>
          <p:cNvPr id="59" name="直接连接符 58"/>
          <p:cNvCxnSpPr/>
          <p:nvPr/>
        </p:nvCxnSpPr>
        <p:spPr>
          <a:xfrm>
            <a:off x="8123111" y="4008321"/>
            <a:ext cx="1489843"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60" name="矩形 59"/>
          <p:cNvSpPr/>
          <p:nvPr/>
        </p:nvSpPr>
        <p:spPr>
          <a:xfrm>
            <a:off x="7748696" y="3532501"/>
            <a:ext cx="228867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solidFill>
                    <a:srgbClr val="C00000"/>
                  </a:solidFill>
                </a:ln>
                <a:solidFill>
                  <a:srgbClr val="FFC000"/>
                </a:solidFill>
                <a:effectLst/>
                <a:uLnTx/>
                <a:uFillTx/>
                <a:latin typeface="思源宋体" panose="02020400000000000000" pitchFamily="18" charset="-122"/>
                <a:ea typeface="思源宋体" panose="02020400000000000000" pitchFamily="18" charset="-122"/>
                <a:cs typeface="Gisha" panose="020B0502040204020203" pitchFamily="34" charset="-79"/>
              </a:rPr>
              <a:t>166</a:t>
            </a:r>
            <a:r>
              <a:rPr kumimoji="0" lang="zh-CN" altLang="en-US" sz="1200" b="0" i="0" u="none" strike="noStrike" kern="1200" cap="none" spc="0" normalizeH="0" baseline="0" noProof="0" dirty="0">
                <a:ln>
                  <a:noFill/>
                </a:ln>
                <a:solidFill>
                  <a:srgbClr val="E7E6E6">
                    <a:lumMod val="50000"/>
                  </a:srgbClr>
                </a:solidFill>
                <a:effectLst/>
                <a:uLnTx/>
                <a:uFillTx/>
                <a:latin typeface="思源宋体" panose="02020400000000000000" pitchFamily="18" charset="-122"/>
                <a:ea typeface="思源宋体" panose="02020400000000000000" pitchFamily="18" charset="-122"/>
              </a:rPr>
              <a:t>人</a:t>
            </a:r>
            <a:endParaRPr kumimoji="0" lang="en-US" altLang="zh-CN" sz="1800" b="0" i="0" u="none" strike="noStrike" kern="1200" cap="none" spc="0" normalizeH="0" baseline="0" noProof="0" dirty="0">
              <a:ln>
                <a:noFill/>
              </a:ln>
              <a:solidFill>
                <a:srgbClr val="E7E6E6">
                  <a:lumMod val="50000"/>
                </a:srgbClr>
              </a:solidFill>
              <a:effectLst/>
              <a:uLnTx/>
              <a:uFillTx/>
              <a:latin typeface="思源宋体" panose="02020400000000000000" pitchFamily="18" charset="-122"/>
              <a:ea typeface="思源宋体" panose="02020400000000000000" pitchFamily="18" charset="-122"/>
            </a:endParaRPr>
          </a:p>
        </p:txBody>
      </p:sp>
      <p:sp>
        <p:nvSpPr>
          <p:cNvPr id="61" name="Rectangle 2"/>
          <p:cNvSpPr/>
          <p:nvPr/>
        </p:nvSpPr>
        <p:spPr>
          <a:xfrm>
            <a:off x="2983237" y="4179441"/>
            <a:ext cx="722831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17475">
                    <a:lumMod val="50000"/>
                  </a:srgbClr>
                </a:solidFill>
                <a:effectLst/>
                <a:uLnTx/>
                <a:uFillTx/>
                <a:latin typeface="思源宋体" panose="02020400000000000000" pitchFamily="18" charset="-122"/>
                <a:ea typeface="思源宋体" panose="02020400000000000000" pitchFamily="18" charset="-122"/>
              </a:rPr>
              <a:t>中共中央总书记、国家主席、中央军委主席</a:t>
            </a:r>
            <a:r>
              <a:rPr kumimoji="0" lang="zh-CN" altLang="en-US" sz="18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rPr>
              <a:t>习近平</a:t>
            </a:r>
            <a:r>
              <a:rPr kumimoji="0" lang="zh-CN" altLang="en-US" sz="1600" b="1" i="0" u="none" strike="noStrike" kern="1200" cap="none" spc="0" normalizeH="0" baseline="0" noProof="0" dirty="0">
                <a:ln>
                  <a:noFill/>
                </a:ln>
                <a:solidFill>
                  <a:srgbClr val="F17475">
                    <a:lumMod val="50000"/>
                  </a:srgbClr>
                </a:solidFill>
                <a:effectLst/>
                <a:uLnTx/>
                <a:uFillTx/>
                <a:latin typeface="思源宋体" panose="02020400000000000000" pitchFamily="18" charset="-122"/>
                <a:ea typeface="思源宋体" panose="02020400000000000000" pitchFamily="18" charset="-122"/>
              </a:rPr>
              <a:t>同志出席会议</a:t>
            </a:r>
            <a:endParaRPr kumimoji="0" lang="zh-CN" altLang="en-US" sz="1200" b="1"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sp>
        <p:nvSpPr>
          <p:cNvPr id="62" name="Rectangle 2"/>
          <p:cNvSpPr/>
          <p:nvPr/>
        </p:nvSpPr>
        <p:spPr>
          <a:xfrm>
            <a:off x="2983237" y="4516462"/>
            <a:ext cx="722831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F17475">
                    <a:lumMod val="50000"/>
                  </a:srgbClr>
                </a:solidFill>
                <a:effectLst/>
                <a:uLnTx/>
                <a:uFillTx/>
                <a:latin typeface="思源宋体" panose="02020400000000000000" pitchFamily="18" charset="-122"/>
                <a:ea typeface="思源宋体" panose="02020400000000000000" pitchFamily="18" charset="-122"/>
              </a:rPr>
              <a:t>中央纪律检查委员会常务委员会委员和有关方面负责同志列席会议。党的十九大代表中的部分基层同志和专家学者也列席会议。</a:t>
            </a:r>
            <a:endParaRPr kumimoji="0" lang="zh-CN" altLang="en-US" sz="1100" b="0" i="0" u="none" strike="noStrike" kern="1200" cap="none" spc="0" normalizeH="0" baseline="0" noProof="0" dirty="0">
              <a:ln>
                <a:noFill/>
              </a:ln>
              <a:solidFill>
                <a:srgbClr val="C00000"/>
              </a:solidFill>
              <a:effectLst/>
              <a:uLnTx/>
              <a:uFillTx/>
              <a:latin typeface="思源宋体" panose="02020400000000000000" pitchFamily="18" charset="-122"/>
              <a:ea typeface="思源宋体" panose="02020400000000000000" pitchFamily="18"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ppt_x</p:attrName>
                                            </p:attrNameLst>
                                          </p:cBhvr>
                                          <p:tavLst>
                                            <p:tav tm="0">
                                              <p:val>
                                                <p:strVal val="#ppt_x-#ppt_w*1.125000"/>
                                              </p:val>
                                            </p:tav>
                                            <p:tav tm="100000">
                                              <p:val>
                                                <p:strVal val="#ppt_x"/>
                                              </p:val>
                                            </p:tav>
                                          </p:tavLst>
                                        </p:anim>
                                        <p:animEffect transition="in" filter="wipe(right)">
                                          <p:cBhvr>
                                            <p:cTn id="8" dur="500"/>
                                            <p:tgtEl>
                                              <p:spTgt spid="18"/>
                                            </p:tgtEl>
                                          </p:cBhvr>
                                        </p:animEffect>
                                      </p:childTnLst>
                                    </p:cTn>
                                  </p:par>
                                  <p:par>
                                    <p:cTn id="9" presetID="2" presetClass="entr" presetSubtype="2" fill="hold" grpId="0" nodeType="withEffect" p14:presetBounceEnd="32000">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14:bounceEnd="32000">
                                          <p:cBhvr additive="base">
                                            <p:cTn id="11" dur="500" fill="hold"/>
                                            <p:tgtEl>
                                              <p:spTgt spid="36"/>
                                            </p:tgtEl>
                                            <p:attrNameLst>
                                              <p:attrName>ppt_x</p:attrName>
                                            </p:attrNameLst>
                                          </p:cBhvr>
                                          <p:tavLst>
                                            <p:tav tm="0">
                                              <p:val>
                                                <p:strVal val="1+#ppt_w/2"/>
                                              </p:val>
                                            </p:tav>
                                            <p:tav tm="100000">
                                              <p:val>
                                                <p:strVal val="#ppt_x"/>
                                              </p:val>
                                            </p:tav>
                                          </p:tavLst>
                                        </p:anim>
                                        <p:anim calcmode="lin" valueType="num" p14:bounceEnd="32000">
                                          <p:cBhvr additive="base">
                                            <p:cTn id="12" dur="500" fill="hold"/>
                                            <p:tgtEl>
                                              <p:spTgt spid="3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2" presetClass="entr" presetSubtype="8"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500"/>
                                            <p:tgtEl>
                                              <p:spTgt spid="25"/>
                                            </p:tgtEl>
                                            <p:attrNameLst>
                                              <p:attrName>ppt_x</p:attrName>
                                            </p:attrNameLst>
                                          </p:cBhvr>
                                          <p:tavLst>
                                            <p:tav tm="0">
                                              <p:val>
                                                <p:strVal val="#ppt_x-#ppt_w*1.125000"/>
                                              </p:val>
                                            </p:tav>
                                            <p:tav tm="100000">
                                              <p:val>
                                                <p:strVal val="#ppt_x"/>
                                              </p:val>
                                            </p:tav>
                                          </p:tavLst>
                                        </p:anim>
                                        <p:animEffect transition="in" filter="wipe(right)">
                                          <p:cBhvr>
                                            <p:cTn id="17" dur="500"/>
                                            <p:tgtEl>
                                              <p:spTgt spid="25"/>
                                            </p:tgtEl>
                                          </p:cBhvr>
                                        </p:animEffect>
                                      </p:childTnLst>
                                    </p:cTn>
                                  </p:par>
                                  <p:par>
                                    <p:cTn id="18" presetID="2" presetClass="entr" presetSubtype="2" fill="hold" grpId="0" nodeType="withEffect" p14:presetBounceEnd="32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32000">
                                          <p:cBhvr additive="base">
                                            <p:cTn id="20" dur="500" fill="hold"/>
                                            <p:tgtEl>
                                              <p:spTgt spid="37"/>
                                            </p:tgtEl>
                                            <p:attrNameLst>
                                              <p:attrName>ppt_x</p:attrName>
                                            </p:attrNameLst>
                                          </p:cBhvr>
                                          <p:tavLst>
                                            <p:tav tm="0">
                                              <p:val>
                                                <p:strVal val="1+#ppt_w/2"/>
                                              </p:val>
                                            </p:tav>
                                            <p:tav tm="100000">
                                              <p:val>
                                                <p:strVal val="#ppt_x"/>
                                              </p:val>
                                            </p:tav>
                                          </p:tavLst>
                                        </p:anim>
                                        <p:anim calcmode="lin" valueType="num" p14:bounceEnd="32000">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12" presetClass="entr" presetSubtype="8" fill="hold" nodeType="after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p:tgtEl>
                                              <p:spTgt spid="29"/>
                                            </p:tgtEl>
                                            <p:attrNameLst>
                                              <p:attrName>ppt_x</p:attrName>
                                            </p:attrNameLst>
                                          </p:cBhvr>
                                          <p:tavLst>
                                            <p:tav tm="0">
                                              <p:val>
                                                <p:strVal val="#ppt_x-#ppt_w*1.125000"/>
                                              </p:val>
                                            </p:tav>
                                            <p:tav tm="100000">
                                              <p:val>
                                                <p:strVal val="#ppt_x"/>
                                              </p:val>
                                            </p:tav>
                                          </p:tavLst>
                                        </p:anim>
                                        <p:animEffect transition="in" filter="wipe(right)">
                                          <p:cBhvr>
                                            <p:cTn id="26" dur="500"/>
                                            <p:tgtEl>
                                              <p:spTgt spid="29"/>
                                            </p:tgtEl>
                                          </p:cBhvr>
                                        </p:animEffect>
                                      </p:childTnLst>
                                    </p:cTn>
                                  </p:par>
                                  <p:par>
                                    <p:cTn id="27" presetID="2" presetClass="entr" presetSubtype="2" fill="hold" grpId="0" nodeType="withEffect" p14:presetBounceEnd="32000">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14:bounceEnd="32000">
                                          <p:cBhvr additive="base">
                                            <p:cTn id="29" dur="500" fill="hold"/>
                                            <p:tgtEl>
                                              <p:spTgt spid="38"/>
                                            </p:tgtEl>
                                            <p:attrNameLst>
                                              <p:attrName>ppt_x</p:attrName>
                                            </p:attrNameLst>
                                          </p:cBhvr>
                                          <p:tavLst>
                                            <p:tav tm="0">
                                              <p:val>
                                                <p:strVal val="1+#ppt_w/2"/>
                                              </p:val>
                                            </p:tav>
                                            <p:tav tm="100000">
                                              <p:val>
                                                <p:strVal val="#ppt_x"/>
                                              </p:val>
                                            </p:tav>
                                          </p:tavLst>
                                        </p:anim>
                                        <p:anim calcmode="lin" valueType="num" p14:bounceEnd="32000">
                                          <p:cBhvr additive="base">
                                            <p:cTn id="30" dur="500" fill="hold"/>
                                            <p:tgtEl>
                                              <p:spTgt spid="38"/>
                                            </p:tgtEl>
                                            <p:attrNameLst>
                                              <p:attrName>ppt_y</p:attrName>
                                            </p:attrNameLst>
                                          </p:cBhvr>
                                          <p:tavLst>
                                            <p:tav tm="0">
                                              <p:val>
                                                <p:strVal val="#ppt_y"/>
                                              </p:val>
                                            </p:tav>
                                            <p:tav tm="100000">
                                              <p:val>
                                                <p:strVal val="#ppt_y"/>
                                              </p:val>
                                            </p:tav>
                                          </p:tavLst>
                                        </p:anim>
                                      </p:childTnLst>
                                    </p:cTn>
                                  </p:par>
                                  <p:par>
                                    <p:cTn id="31" presetID="23" presetClass="entr" presetSubtype="32"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cBhvr>
                                            <p:cTn id="33" dur="500" fill="hold"/>
                                            <p:tgtEl>
                                              <p:spTgt spid="40"/>
                                            </p:tgtEl>
                                            <p:attrNameLst>
                                              <p:attrName>ppt_w</p:attrName>
                                            </p:attrNameLst>
                                          </p:cBhvr>
                                          <p:tavLst>
                                            <p:tav tm="0">
                                              <p:val>
                                                <p:strVal val="4*#ppt_w"/>
                                              </p:val>
                                            </p:tav>
                                            <p:tav tm="100000">
                                              <p:val>
                                                <p:strVal val="#ppt_w"/>
                                              </p:val>
                                            </p:tav>
                                          </p:tavLst>
                                        </p:anim>
                                        <p:anim calcmode="lin" valueType="num">
                                          <p:cBhvr>
                                            <p:cTn id="34" dur="500" fill="hold"/>
                                            <p:tgtEl>
                                              <p:spTgt spid="40"/>
                                            </p:tgtEl>
                                            <p:attrNameLst>
                                              <p:attrName>ppt_h</p:attrName>
                                            </p:attrNameLst>
                                          </p:cBhvr>
                                          <p:tavLst>
                                            <p:tav tm="0">
                                              <p:val>
                                                <p:strVal val="4*#ppt_h"/>
                                              </p:val>
                                            </p:tav>
                                            <p:tav tm="100000">
                                              <p:val>
                                                <p:strVal val="#ppt_h"/>
                                              </p:val>
                                            </p:tav>
                                          </p:tavLst>
                                        </p:anim>
                                      </p:childTnLst>
                                    </p:cTn>
                                  </p:par>
                                </p:childTnLst>
                              </p:cTn>
                            </p:par>
                            <p:par>
                              <p:cTn id="35" fill="hold">
                                <p:stCondLst>
                                  <p:cond delay="1500"/>
                                </p:stCondLst>
                                <p:childTnLst>
                                  <p:par>
                                    <p:cTn id="36" presetID="22" presetClass="entr" presetSubtype="4" fill="hold" nodeType="after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down)">
                                          <p:cBhvr>
                                            <p:cTn id="38" dur="500"/>
                                            <p:tgtEl>
                                              <p:spTgt spid="39"/>
                                            </p:tgtEl>
                                          </p:cBhvr>
                                        </p:animEffect>
                                      </p:childTnLst>
                                    </p:cTn>
                                  </p:par>
                                  <p:par>
                                    <p:cTn id="39" presetID="22" presetClass="entr" presetSubtype="8"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left)">
                                          <p:cBhvr>
                                            <p:cTn id="41" dur="500"/>
                                            <p:tgtEl>
                                              <p:spTgt spid="44"/>
                                            </p:tgtEl>
                                          </p:cBhvr>
                                        </p:animEffect>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par>
                                    <p:cTn id="46" presetID="22" presetClass="entr" presetSubtype="4" fill="hold"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down)">
                                          <p:cBhvr>
                                            <p:cTn id="48" dur="500"/>
                                            <p:tgtEl>
                                              <p:spTgt spid="45"/>
                                            </p:tgtEl>
                                          </p:cBhvr>
                                        </p:animEffect>
                                      </p:childTnLst>
                                    </p:cTn>
                                  </p:par>
                                </p:childTnLst>
                              </p:cTn>
                            </p:par>
                            <p:par>
                              <p:cTn id="49" fill="hold">
                                <p:stCondLst>
                                  <p:cond delay="2500"/>
                                </p:stCondLst>
                                <p:childTnLst>
                                  <p:par>
                                    <p:cTn id="50" presetID="22" presetClass="entr" presetSubtype="2" fill="hold" grpId="0" nodeType="after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wipe(right)">
                                          <p:cBhvr>
                                            <p:cTn id="52" dur="500"/>
                                            <p:tgtEl>
                                              <p:spTgt spid="56"/>
                                            </p:tgtEl>
                                          </p:cBhvr>
                                        </p:animEffect>
                                      </p:childTnLst>
                                    </p:cTn>
                                  </p:par>
                                  <p:par>
                                    <p:cTn id="53" presetID="49" presetClass="entr" presetSubtype="0" decel="100000"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p:cTn id="55" dur="500" fill="hold"/>
                                            <p:tgtEl>
                                              <p:spTgt spid="46"/>
                                            </p:tgtEl>
                                            <p:attrNameLst>
                                              <p:attrName>ppt_w</p:attrName>
                                            </p:attrNameLst>
                                          </p:cBhvr>
                                          <p:tavLst>
                                            <p:tav tm="0">
                                              <p:val>
                                                <p:fltVal val="0"/>
                                              </p:val>
                                            </p:tav>
                                            <p:tav tm="100000">
                                              <p:val>
                                                <p:strVal val="#ppt_w"/>
                                              </p:val>
                                            </p:tav>
                                          </p:tavLst>
                                        </p:anim>
                                        <p:anim calcmode="lin" valueType="num">
                                          <p:cBhvr>
                                            <p:cTn id="56" dur="500" fill="hold"/>
                                            <p:tgtEl>
                                              <p:spTgt spid="46"/>
                                            </p:tgtEl>
                                            <p:attrNameLst>
                                              <p:attrName>ppt_h</p:attrName>
                                            </p:attrNameLst>
                                          </p:cBhvr>
                                          <p:tavLst>
                                            <p:tav tm="0">
                                              <p:val>
                                                <p:fltVal val="0"/>
                                              </p:val>
                                            </p:tav>
                                            <p:tav tm="100000">
                                              <p:val>
                                                <p:strVal val="#ppt_h"/>
                                              </p:val>
                                            </p:tav>
                                          </p:tavLst>
                                        </p:anim>
                                        <p:anim calcmode="lin" valueType="num">
                                          <p:cBhvr>
                                            <p:cTn id="57" dur="500" fill="hold"/>
                                            <p:tgtEl>
                                              <p:spTgt spid="46"/>
                                            </p:tgtEl>
                                            <p:attrNameLst>
                                              <p:attrName>style.rotation</p:attrName>
                                            </p:attrNameLst>
                                          </p:cBhvr>
                                          <p:tavLst>
                                            <p:tav tm="0">
                                              <p:val>
                                                <p:fltVal val="360"/>
                                              </p:val>
                                            </p:tav>
                                            <p:tav tm="100000">
                                              <p:val>
                                                <p:fltVal val="0"/>
                                              </p:val>
                                            </p:tav>
                                          </p:tavLst>
                                        </p:anim>
                                        <p:animEffect transition="in" filter="fade">
                                          <p:cBhvr>
                                            <p:cTn id="58" dur="500"/>
                                            <p:tgtEl>
                                              <p:spTgt spid="46"/>
                                            </p:tgtEl>
                                          </p:cBhvr>
                                        </p:animEffect>
                                      </p:childTnLst>
                                    </p:cTn>
                                  </p:par>
                                </p:childTnLst>
                              </p:cTn>
                            </p:par>
                            <p:par>
                              <p:cTn id="59" fill="hold">
                                <p:stCondLst>
                                  <p:cond delay="3000"/>
                                </p:stCondLst>
                                <p:childTnLst>
                                  <p:par>
                                    <p:cTn id="60" presetID="22" presetClass="entr" presetSubtype="2" fill="hold" nodeType="after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wipe(right)">
                                          <p:cBhvr>
                                            <p:cTn id="62" dur="500"/>
                                            <p:tgtEl>
                                              <p:spTgt spid="57"/>
                                            </p:tgtEl>
                                          </p:cBhvr>
                                        </p:animEffect>
                                      </p:childTnLst>
                                    </p:cTn>
                                  </p:par>
                                  <p:par>
                                    <p:cTn id="63" presetID="41" presetClass="entr" presetSubtype="0" fill="hold" grpId="0" nodeType="withEffect">
                                      <p:stCondLst>
                                        <p:cond delay="0"/>
                                      </p:stCondLst>
                                      <p:iterate type="lt">
                                        <p:tmPct val="10000"/>
                                      </p:iterate>
                                      <p:childTnLst>
                                        <p:set>
                                          <p:cBhvr>
                                            <p:cTn id="64" dur="1" fill="hold">
                                              <p:stCondLst>
                                                <p:cond delay="0"/>
                                              </p:stCondLst>
                                            </p:cTn>
                                            <p:tgtEl>
                                              <p:spTgt spid="58"/>
                                            </p:tgtEl>
                                            <p:attrNameLst>
                                              <p:attrName>style.visibility</p:attrName>
                                            </p:attrNameLst>
                                          </p:cBhvr>
                                          <p:to>
                                            <p:strVal val="visible"/>
                                          </p:to>
                                        </p:set>
                                        <p:anim calcmode="lin" valueType="num">
                                          <p:cBhvr>
                                            <p:cTn id="65" dur="500" fill="hold"/>
                                            <p:tgtEl>
                                              <p:spTgt spid="58"/>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58"/>
                                            </p:tgtEl>
                                            <p:attrNameLst>
                                              <p:attrName>ppt_y</p:attrName>
                                            </p:attrNameLst>
                                          </p:cBhvr>
                                          <p:tavLst>
                                            <p:tav tm="0">
                                              <p:val>
                                                <p:strVal val="#ppt_y"/>
                                              </p:val>
                                            </p:tav>
                                            <p:tav tm="100000">
                                              <p:val>
                                                <p:strVal val="#ppt_y"/>
                                              </p:val>
                                            </p:tav>
                                          </p:tavLst>
                                        </p:anim>
                                        <p:anim calcmode="lin" valueType="num">
                                          <p:cBhvr>
                                            <p:cTn id="67" dur="500" fill="hold"/>
                                            <p:tgtEl>
                                              <p:spTgt spid="58"/>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58"/>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58"/>
                                            </p:tgtEl>
                                          </p:cBhvr>
                                        </p:animEffect>
                                      </p:childTnLst>
                                    </p:cTn>
                                  </p:par>
                                </p:childTnLst>
                              </p:cTn>
                            </p:par>
                            <p:par>
                              <p:cTn id="70" fill="hold">
                                <p:stCondLst>
                                  <p:cond delay="3650"/>
                                </p:stCondLst>
                                <p:childTnLst>
                                  <p:par>
                                    <p:cTn id="71" presetID="22" presetClass="entr" presetSubtype="2" fill="hold" grpId="0" nodeType="after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wipe(right)">
                                          <p:cBhvr>
                                            <p:cTn id="73" dur="500"/>
                                            <p:tgtEl>
                                              <p:spTgt spid="17"/>
                                            </p:tgtEl>
                                          </p:cBhvr>
                                        </p:animEffect>
                                      </p:childTnLst>
                                    </p:cTn>
                                  </p:par>
                                  <p:par>
                                    <p:cTn id="74" presetID="49" presetClass="entr" presetSubtype="0" decel="100000" fill="hold" nodeType="withEffect">
                                      <p:stCondLst>
                                        <p:cond delay="0"/>
                                      </p:stCondLst>
                                      <p:childTnLst>
                                        <p:set>
                                          <p:cBhvr>
                                            <p:cTn id="75" dur="1" fill="hold">
                                              <p:stCondLst>
                                                <p:cond delay="0"/>
                                              </p:stCondLst>
                                            </p:cTn>
                                            <p:tgtEl>
                                              <p:spTgt spid="53"/>
                                            </p:tgtEl>
                                            <p:attrNameLst>
                                              <p:attrName>style.visibility</p:attrName>
                                            </p:attrNameLst>
                                          </p:cBhvr>
                                          <p:to>
                                            <p:strVal val="visible"/>
                                          </p:to>
                                        </p:set>
                                        <p:anim calcmode="lin" valueType="num">
                                          <p:cBhvr>
                                            <p:cTn id="76" dur="500" fill="hold"/>
                                            <p:tgtEl>
                                              <p:spTgt spid="53"/>
                                            </p:tgtEl>
                                            <p:attrNameLst>
                                              <p:attrName>ppt_w</p:attrName>
                                            </p:attrNameLst>
                                          </p:cBhvr>
                                          <p:tavLst>
                                            <p:tav tm="0">
                                              <p:val>
                                                <p:fltVal val="0"/>
                                              </p:val>
                                            </p:tav>
                                            <p:tav tm="100000">
                                              <p:val>
                                                <p:strVal val="#ppt_w"/>
                                              </p:val>
                                            </p:tav>
                                          </p:tavLst>
                                        </p:anim>
                                        <p:anim calcmode="lin" valueType="num">
                                          <p:cBhvr>
                                            <p:cTn id="77" dur="500" fill="hold"/>
                                            <p:tgtEl>
                                              <p:spTgt spid="53"/>
                                            </p:tgtEl>
                                            <p:attrNameLst>
                                              <p:attrName>ppt_h</p:attrName>
                                            </p:attrNameLst>
                                          </p:cBhvr>
                                          <p:tavLst>
                                            <p:tav tm="0">
                                              <p:val>
                                                <p:fltVal val="0"/>
                                              </p:val>
                                            </p:tav>
                                            <p:tav tm="100000">
                                              <p:val>
                                                <p:strVal val="#ppt_h"/>
                                              </p:val>
                                            </p:tav>
                                          </p:tavLst>
                                        </p:anim>
                                        <p:anim calcmode="lin" valueType="num">
                                          <p:cBhvr>
                                            <p:cTn id="78" dur="500" fill="hold"/>
                                            <p:tgtEl>
                                              <p:spTgt spid="53"/>
                                            </p:tgtEl>
                                            <p:attrNameLst>
                                              <p:attrName>style.rotation</p:attrName>
                                            </p:attrNameLst>
                                          </p:cBhvr>
                                          <p:tavLst>
                                            <p:tav tm="0">
                                              <p:val>
                                                <p:fltVal val="360"/>
                                              </p:val>
                                            </p:tav>
                                            <p:tav tm="100000">
                                              <p:val>
                                                <p:fltVal val="0"/>
                                              </p:val>
                                            </p:tav>
                                          </p:tavLst>
                                        </p:anim>
                                        <p:animEffect transition="in" filter="fade">
                                          <p:cBhvr>
                                            <p:cTn id="79" dur="500"/>
                                            <p:tgtEl>
                                              <p:spTgt spid="53"/>
                                            </p:tgtEl>
                                          </p:cBhvr>
                                        </p:animEffect>
                                      </p:childTnLst>
                                    </p:cTn>
                                  </p:par>
                                </p:childTnLst>
                              </p:cTn>
                            </p:par>
                            <p:par>
                              <p:cTn id="80" fill="hold">
                                <p:stCondLst>
                                  <p:cond delay="4150"/>
                                </p:stCondLst>
                                <p:childTnLst>
                                  <p:par>
                                    <p:cTn id="81" presetID="22" presetClass="entr" presetSubtype="2" fill="hold" nodeType="after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wipe(right)">
                                          <p:cBhvr>
                                            <p:cTn id="83" dur="500"/>
                                            <p:tgtEl>
                                              <p:spTgt spid="59"/>
                                            </p:tgtEl>
                                          </p:cBhvr>
                                        </p:animEffect>
                                      </p:childTnLst>
                                    </p:cTn>
                                  </p:par>
                                  <p:par>
                                    <p:cTn id="84" presetID="41" presetClass="entr" presetSubtype="0" fill="hold" grpId="0" nodeType="withEffect">
                                      <p:stCondLst>
                                        <p:cond delay="0"/>
                                      </p:stCondLst>
                                      <p:iterate type="lt">
                                        <p:tmPct val="10000"/>
                                      </p:iterate>
                                      <p:childTnLst>
                                        <p:set>
                                          <p:cBhvr>
                                            <p:cTn id="85" dur="1" fill="hold">
                                              <p:stCondLst>
                                                <p:cond delay="0"/>
                                              </p:stCondLst>
                                            </p:cTn>
                                            <p:tgtEl>
                                              <p:spTgt spid="60"/>
                                            </p:tgtEl>
                                            <p:attrNameLst>
                                              <p:attrName>style.visibility</p:attrName>
                                            </p:attrNameLst>
                                          </p:cBhvr>
                                          <p:to>
                                            <p:strVal val="visible"/>
                                          </p:to>
                                        </p:set>
                                        <p:anim calcmode="lin" valueType="num">
                                          <p:cBhvr>
                                            <p:cTn id="86" dur="500" fill="hold"/>
                                            <p:tgtEl>
                                              <p:spTgt spid="60"/>
                                            </p:tgtEl>
                                            <p:attrNameLst>
                                              <p:attrName>ppt_x</p:attrName>
                                            </p:attrNameLst>
                                          </p:cBhvr>
                                          <p:tavLst>
                                            <p:tav tm="0">
                                              <p:val>
                                                <p:strVal val="#ppt_x"/>
                                              </p:val>
                                            </p:tav>
                                            <p:tav tm="50000">
                                              <p:val>
                                                <p:strVal val="#ppt_x+.1"/>
                                              </p:val>
                                            </p:tav>
                                            <p:tav tm="100000">
                                              <p:val>
                                                <p:strVal val="#ppt_x"/>
                                              </p:val>
                                            </p:tav>
                                          </p:tavLst>
                                        </p:anim>
                                        <p:anim calcmode="lin" valueType="num">
                                          <p:cBhvr>
                                            <p:cTn id="87" dur="500" fill="hold"/>
                                            <p:tgtEl>
                                              <p:spTgt spid="60"/>
                                            </p:tgtEl>
                                            <p:attrNameLst>
                                              <p:attrName>ppt_y</p:attrName>
                                            </p:attrNameLst>
                                          </p:cBhvr>
                                          <p:tavLst>
                                            <p:tav tm="0">
                                              <p:val>
                                                <p:strVal val="#ppt_y"/>
                                              </p:val>
                                            </p:tav>
                                            <p:tav tm="100000">
                                              <p:val>
                                                <p:strVal val="#ppt_y"/>
                                              </p:val>
                                            </p:tav>
                                          </p:tavLst>
                                        </p:anim>
                                        <p:anim calcmode="lin" valueType="num">
                                          <p:cBhvr>
                                            <p:cTn id="88" dur="500" fill="hold"/>
                                            <p:tgtEl>
                                              <p:spTgt spid="60"/>
                                            </p:tgtEl>
                                            <p:attrNameLst>
                                              <p:attrName>ppt_h</p:attrName>
                                            </p:attrNameLst>
                                          </p:cBhvr>
                                          <p:tavLst>
                                            <p:tav tm="0">
                                              <p:val>
                                                <p:strVal val="#ppt_h/10"/>
                                              </p:val>
                                            </p:tav>
                                            <p:tav tm="50000">
                                              <p:val>
                                                <p:strVal val="#ppt_h+.01"/>
                                              </p:val>
                                            </p:tav>
                                            <p:tav tm="100000">
                                              <p:val>
                                                <p:strVal val="#ppt_h"/>
                                              </p:val>
                                            </p:tav>
                                          </p:tavLst>
                                        </p:anim>
                                        <p:anim calcmode="lin" valueType="num">
                                          <p:cBhvr>
                                            <p:cTn id="89" dur="500" fill="hold"/>
                                            <p:tgtEl>
                                              <p:spTgt spid="60"/>
                                            </p:tgtEl>
                                            <p:attrNameLst>
                                              <p:attrName>ppt_w</p:attrName>
                                            </p:attrNameLst>
                                          </p:cBhvr>
                                          <p:tavLst>
                                            <p:tav tm="0">
                                              <p:val>
                                                <p:strVal val="#ppt_w/10"/>
                                              </p:val>
                                            </p:tav>
                                            <p:tav tm="50000">
                                              <p:val>
                                                <p:strVal val="#ppt_w+.01"/>
                                              </p:val>
                                            </p:tav>
                                            <p:tav tm="100000">
                                              <p:val>
                                                <p:strVal val="#ppt_w"/>
                                              </p:val>
                                            </p:tav>
                                          </p:tavLst>
                                        </p:anim>
                                        <p:animEffect transition="in" filter="fade">
                                          <p:cBhvr>
                                            <p:cTn id="90" dur="500" tmFilter="0,0; .5, 1; 1, 1"/>
                                            <p:tgtEl>
                                              <p:spTgt spid="60"/>
                                            </p:tgtEl>
                                          </p:cBhvr>
                                        </p:animEffect>
                                      </p:childTnLst>
                                    </p:cTn>
                                  </p:par>
                                </p:childTnLst>
                              </p:cTn>
                            </p:par>
                            <p:par>
                              <p:cTn id="91" fill="hold">
                                <p:stCondLst>
                                  <p:cond delay="4800"/>
                                </p:stCondLst>
                                <p:childTnLst>
                                  <p:par>
                                    <p:cTn id="92" presetID="22" presetClass="entr" presetSubtype="8" fill="hold" grpId="0" nodeType="afterEffect">
                                      <p:stCondLst>
                                        <p:cond delay="0"/>
                                      </p:stCondLst>
                                      <p:childTnLst>
                                        <p:set>
                                          <p:cBhvr>
                                            <p:cTn id="93" dur="1" fill="hold">
                                              <p:stCondLst>
                                                <p:cond delay="0"/>
                                              </p:stCondLst>
                                            </p:cTn>
                                            <p:tgtEl>
                                              <p:spTgt spid="61"/>
                                            </p:tgtEl>
                                            <p:attrNameLst>
                                              <p:attrName>style.visibility</p:attrName>
                                            </p:attrNameLst>
                                          </p:cBhvr>
                                          <p:to>
                                            <p:strVal val="visible"/>
                                          </p:to>
                                        </p:set>
                                        <p:animEffect transition="in" filter="wipe(left)">
                                          <p:cBhvr>
                                            <p:cTn id="94" dur="500"/>
                                            <p:tgtEl>
                                              <p:spTgt spid="61"/>
                                            </p:tgtEl>
                                          </p:cBhvr>
                                        </p:animEffect>
                                      </p:childTnLst>
                                    </p:cTn>
                                  </p:par>
                                </p:childTnLst>
                              </p:cTn>
                            </p:par>
                            <p:par>
                              <p:cTn id="95" fill="hold">
                                <p:stCondLst>
                                  <p:cond delay="5300"/>
                                </p:stCondLst>
                                <p:childTnLst>
                                  <p:par>
                                    <p:cTn id="96" presetID="22" presetClass="entr" presetSubtype="8" fill="hold" grpId="0" nodeType="afterEffect">
                                      <p:stCondLst>
                                        <p:cond delay="0"/>
                                      </p:stCondLst>
                                      <p:childTnLst>
                                        <p:set>
                                          <p:cBhvr>
                                            <p:cTn id="97" dur="1" fill="hold">
                                              <p:stCondLst>
                                                <p:cond delay="0"/>
                                              </p:stCondLst>
                                            </p:cTn>
                                            <p:tgtEl>
                                              <p:spTgt spid="62"/>
                                            </p:tgtEl>
                                            <p:attrNameLst>
                                              <p:attrName>style.visibility</p:attrName>
                                            </p:attrNameLst>
                                          </p:cBhvr>
                                          <p:to>
                                            <p:strVal val="visible"/>
                                          </p:to>
                                        </p:set>
                                        <p:animEffect transition="in" filter="wipe(left)">
                                          <p:cBhvr>
                                            <p:cTn id="98" dur="500"/>
                                            <p:tgtEl>
                                              <p:spTgt spid="62"/>
                                            </p:tgtEl>
                                          </p:cBhvr>
                                        </p:animEffect>
                                      </p:childTnLst>
                                    </p:cTn>
                                  </p:par>
                                </p:childTnLst>
                              </p:cTn>
                            </p:par>
                            <p:par>
                              <p:cTn id="99" fill="hold">
                                <p:stCondLst>
                                  <p:cond delay="5800"/>
                                </p:stCondLst>
                                <p:childTnLst>
                                  <p:par>
                                    <p:cTn id="100" presetID="2" presetClass="entr" presetSubtype="4" fill="hold" nodeType="afterEffect">
                                      <p:stCondLst>
                                        <p:cond delay="0"/>
                                      </p:stCondLst>
                                      <p:childTnLst>
                                        <p:set>
                                          <p:cBhvr>
                                            <p:cTn id="101" dur="1" fill="hold">
                                              <p:stCondLst>
                                                <p:cond delay="0"/>
                                              </p:stCondLst>
                                            </p:cTn>
                                            <p:tgtEl>
                                              <p:spTgt spid="16"/>
                                            </p:tgtEl>
                                            <p:attrNameLst>
                                              <p:attrName>style.visibility</p:attrName>
                                            </p:attrNameLst>
                                          </p:cBhvr>
                                          <p:to>
                                            <p:strVal val="visible"/>
                                          </p:to>
                                        </p:set>
                                        <p:anim calcmode="lin" valueType="num">
                                          <p:cBhvr additive="base">
                                            <p:cTn id="102" dur="500" fill="hold"/>
                                            <p:tgtEl>
                                              <p:spTgt spid="16"/>
                                            </p:tgtEl>
                                            <p:attrNameLst>
                                              <p:attrName>ppt_x</p:attrName>
                                            </p:attrNameLst>
                                          </p:cBhvr>
                                          <p:tavLst>
                                            <p:tav tm="0">
                                              <p:val>
                                                <p:strVal val="#ppt_x"/>
                                              </p:val>
                                            </p:tav>
                                            <p:tav tm="100000">
                                              <p:val>
                                                <p:strVal val="#ppt_x"/>
                                              </p:val>
                                            </p:tav>
                                          </p:tavLst>
                                        </p:anim>
                                        <p:anim calcmode="lin" valueType="num">
                                          <p:cBhvr additive="base">
                                            <p:cTn id="10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6" grpId="0" animBg="1"/>
          <p:bldP spid="37" grpId="0" animBg="1"/>
          <p:bldP spid="38" grpId="0" animBg="1"/>
          <p:bldP spid="40" grpId="0"/>
          <p:bldP spid="56" grpId="0"/>
          <p:bldP spid="58" grpId="0"/>
          <p:bldP spid="60" grpId="0"/>
          <p:bldP spid="61" grpId="0"/>
          <p:bldP spid="6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ppt_x</p:attrName>
                                            </p:attrNameLst>
                                          </p:cBhvr>
                                          <p:tavLst>
                                            <p:tav tm="0">
                                              <p:val>
                                                <p:strVal val="#ppt_x-#ppt_w*1.125000"/>
                                              </p:val>
                                            </p:tav>
                                            <p:tav tm="100000">
                                              <p:val>
                                                <p:strVal val="#ppt_x"/>
                                              </p:val>
                                            </p:tav>
                                          </p:tavLst>
                                        </p:anim>
                                        <p:animEffect transition="in" filter="wipe(right)">
                                          <p:cBhvr>
                                            <p:cTn id="8" dur="500"/>
                                            <p:tgtEl>
                                              <p:spTgt spid="18"/>
                                            </p:tgtEl>
                                          </p:cBhvr>
                                        </p:animEffect>
                                      </p:childTnLst>
                                    </p:cTn>
                                  </p:par>
                                  <p:par>
                                    <p:cTn id="9" presetID="2" presetClass="entr" presetSubtype="2"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1+#ppt_w/2"/>
                                              </p:val>
                                            </p:tav>
                                            <p:tav tm="100000">
                                              <p:val>
                                                <p:strVal val="#ppt_x"/>
                                              </p:val>
                                            </p:tav>
                                          </p:tavLst>
                                        </p:anim>
                                        <p:anim calcmode="lin" valueType="num">
                                          <p:cBhvr additive="base">
                                            <p:cTn id="12" dur="500" fill="hold"/>
                                            <p:tgtEl>
                                              <p:spTgt spid="3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2" presetClass="entr" presetSubtype="8"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500"/>
                                            <p:tgtEl>
                                              <p:spTgt spid="25"/>
                                            </p:tgtEl>
                                            <p:attrNameLst>
                                              <p:attrName>ppt_x</p:attrName>
                                            </p:attrNameLst>
                                          </p:cBhvr>
                                          <p:tavLst>
                                            <p:tav tm="0">
                                              <p:val>
                                                <p:strVal val="#ppt_x-#ppt_w*1.125000"/>
                                              </p:val>
                                            </p:tav>
                                            <p:tav tm="100000">
                                              <p:val>
                                                <p:strVal val="#ppt_x"/>
                                              </p:val>
                                            </p:tav>
                                          </p:tavLst>
                                        </p:anim>
                                        <p:animEffect transition="in" filter="wipe(right)">
                                          <p:cBhvr>
                                            <p:cTn id="17" dur="500"/>
                                            <p:tgtEl>
                                              <p:spTgt spid="25"/>
                                            </p:tgtEl>
                                          </p:cBhvr>
                                        </p:animEffect>
                                      </p:childTnLst>
                                    </p:cTn>
                                  </p:par>
                                  <p:par>
                                    <p:cTn id="18" presetID="2" presetClass="entr" presetSubtype="2"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12" presetClass="entr" presetSubtype="8" fill="hold" nodeType="after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p:tgtEl>
                                              <p:spTgt spid="29"/>
                                            </p:tgtEl>
                                            <p:attrNameLst>
                                              <p:attrName>ppt_x</p:attrName>
                                            </p:attrNameLst>
                                          </p:cBhvr>
                                          <p:tavLst>
                                            <p:tav tm="0">
                                              <p:val>
                                                <p:strVal val="#ppt_x-#ppt_w*1.125000"/>
                                              </p:val>
                                            </p:tav>
                                            <p:tav tm="100000">
                                              <p:val>
                                                <p:strVal val="#ppt_x"/>
                                              </p:val>
                                            </p:tav>
                                          </p:tavLst>
                                        </p:anim>
                                        <p:animEffect transition="in" filter="wipe(right)">
                                          <p:cBhvr>
                                            <p:cTn id="26" dur="500"/>
                                            <p:tgtEl>
                                              <p:spTgt spid="29"/>
                                            </p:tgtEl>
                                          </p:cBhvr>
                                        </p:animEffect>
                                      </p:childTnLst>
                                    </p:cTn>
                                  </p:par>
                                  <p:par>
                                    <p:cTn id="27" presetID="2" presetClass="entr" presetSubtype="2"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1+#ppt_w/2"/>
                                              </p:val>
                                            </p:tav>
                                            <p:tav tm="100000">
                                              <p:val>
                                                <p:strVal val="#ppt_x"/>
                                              </p:val>
                                            </p:tav>
                                          </p:tavLst>
                                        </p:anim>
                                        <p:anim calcmode="lin" valueType="num">
                                          <p:cBhvr additive="base">
                                            <p:cTn id="30" dur="500" fill="hold"/>
                                            <p:tgtEl>
                                              <p:spTgt spid="38"/>
                                            </p:tgtEl>
                                            <p:attrNameLst>
                                              <p:attrName>ppt_y</p:attrName>
                                            </p:attrNameLst>
                                          </p:cBhvr>
                                          <p:tavLst>
                                            <p:tav tm="0">
                                              <p:val>
                                                <p:strVal val="#ppt_y"/>
                                              </p:val>
                                            </p:tav>
                                            <p:tav tm="100000">
                                              <p:val>
                                                <p:strVal val="#ppt_y"/>
                                              </p:val>
                                            </p:tav>
                                          </p:tavLst>
                                        </p:anim>
                                      </p:childTnLst>
                                    </p:cTn>
                                  </p:par>
                                  <p:par>
                                    <p:cTn id="31" presetID="23" presetClass="entr" presetSubtype="32"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cBhvr>
                                            <p:cTn id="33" dur="500" fill="hold"/>
                                            <p:tgtEl>
                                              <p:spTgt spid="40"/>
                                            </p:tgtEl>
                                            <p:attrNameLst>
                                              <p:attrName>ppt_w</p:attrName>
                                            </p:attrNameLst>
                                          </p:cBhvr>
                                          <p:tavLst>
                                            <p:tav tm="0">
                                              <p:val>
                                                <p:strVal val="4*#ppt_w"/>
                                              </p:val>
                                            </p:tav>
                                            <p:tav tm="100000">
                                              <p:val>
                                                <p:strVal val="#ppt_w"/>
                                              </p:val>
                                            </p:tav>
                                          </p:tavLst>
                                        </p:anim>
                                        <p:anim calcmode="lin" valueType="num">
                                          <p:cBhvr>
                                            <p:cTn id="34" dur="500" fill="hold"/>
                                            <p:tgtEl>
                                              <p:spTgt spid="40"/>
                                            </p:tgtEl>
                                            <p:attrNameLst>
                                              <p:attrName>ppt_h</p:attrName>
                                            </p:attrNameLst>
                                          </p:cBhvr>
                                          <p:tavLst>
                                            <p:tav tm="0">
                                              <p:val>
                                                <p:strVal val="4*#ppt_h"/>
                                              </p:val>
                                            </p:tav>
                                            <p:tav tm="100000">
                                              <p:val>
                                                <p:strVal val="#ppt_h"/>
                                              </p:val>
                                            </p:tav>
                                          </p:tavLst>
                                        </p:anim>
                                      </p:childTnLst>
                                    </p:cTn>
                                  </p:par>
                                </p:childTnLst>
                              </p:cTn>
                            </p:par>
                            <p:par>
                              <p:cTn id="35" fill="hold">
                                <p:stCondLst>
                                  <p:cond delay="1500"/>
                                </p:stCondLst>
                                <p:childTnLst>
                                  <p:par>
                                    <p:cTn id="36" presetID="22" presetClass="entr" presetSubtype="4" fill="hold" nodeType="after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down)">
                                          <p:cBhvr>
                                            <p:cTn id="38" dur="500"/>
                                            <p:tgtEl>
                                              <p:spTgt spid="39"/>
                                            </p:tgtEl>
                                          </p:cBhvr>
                                        </p:animEffect>
                                      </p:childTnLst>
                                    </p:cTn>
                                  </p:par>
                                  <p:par>
                                    <p:cTn id="39" presetID="22" presetClass="entr" presetSubtype="8"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left)">
                                          <p:cBhvr>
                                            <p:cTn id="41" dur="500"/>
                                            <p:tgtEl>
                                              <p:spTgt spid="44"/>
                                            </p:tgtEl>
                                          </p:cBhvr>
                                        </p:animEffect>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par>
                                    <p:cTn id="46" presetID="22" presetClass="entr" presetSubtype="4" fill="hold"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down)">
                                          <p:cBhvr>
                                            <p:cTn id="48" dur="500"/>
                                            <p:tgtEl>
                                              <p:spTgt spid="45"/>
                                            </p:tgtEl>
                                          </p:cBhvr>
                                        </p:animEffect>
                                      </p:childTnLst>
                                    </p:cTn>
                                  </p:par>
                                </p:childTnLst>
                              </p:cTn>
                            </p:par>
                            <p:par>
                              <p:cTn id="49" fill="hold">
                                <p:stCondLst>
                                  <p:cond delay="2500"/>
                                </p:stCondLst>
                                <p:childTnLst>
                                  <p:par>
                                    <p:cTn id="50" presetID="22" presetClass="entr" presetSubtype="2" fill="hold" grpId="0" nodeType="after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wipe(right)">
                                          <p:cBhvr>
                                            <p:cTn id="52" dur="500"/>
                                            <p:tgtEl>
                                              <p:spTgt spid="56"/>
                                            </p:tgtEl>
                                          </p:cBhvr>
                                        </p:animEffect>
                                      </p:childTnLst>
                                    </p:cTn>
                                  </p:par>
                                  <p:par>
                                    <p:cTn id="53" presetID="49" presetClass="entr" presetSubtype="0" decel="100000"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p:cTn id="55" dur="500" fill="hold"/>
                                            <p:tgtEl>
                                              <p:spTgt spid="46"/>
                                            </p:tgtEl>
                                            <p:attrNameLst>
                                              <p:attrName>ppt_w</p:attrName>
                                            </p:attrNameLst>
                                          </p:cBhvr>
                                          <p:tavLst>
                                            <p:tav tm="0">
                                              <p:val>
                                                <p:fltVal val="0"/>
                                              </p:val>
                                            </p:tav>
                                            <p:tav tm="100000">
                                              <p:val>
                                                <p:strVal val="#ppt_w"/>
                                              </p:val>
                                            </p:tav>
                                          </p:tavLst>
                                        </p:anim>
                                        <p:anim calcmode="lin" valueType="num">
                                          <p:cBhvr>
                                            <p:cTn id="56" dur="500" fill="hold"/>
                                            <p:tgtEl>
                                              <p:spTgt spid="46"/>
                                            </p:tgtEl>
                                            <p:attrNameLst>
                                              <p:attrName>ppt_h</p:attrName>
                                            </p:attrNameLst>
                                          </p:cBhvr>
                                          <p:tavLst>
                                            <p:tav tm="0">
                                              <p:val>
                                                <p:fltVal val="0"/>
                                              </p:val>
                                            </p:tav>
                                            <p:tav tm="100000">
                                              <p:val>
                                                <p:strVal val="#ppt_h"/>
                                              </p:val>
                                            </p:tav>
                                          </p:tavLst>
                                        </p:anim>
                                        <p:anim calcmode="lin" valueType="num">
                                          <p:cBhvr>
                                            <p:cTn id="57" dur="500" fill="hold"/>
                                            <p:tgtEl>
                                              <p:spTgt spid="46"/>
                                            </p:tgtEl>
                                            <p:attrNameLst>
                                              <p:attrName>style.rotation</p:attrName>
                                            </p:attrNameLst>
                                          </p:cBhvr>
                                          <p:tavLst>
                                            <p:tav tm="0">
                                              <p:val>
                                                <p:fltVal val="360"/>
                                              </p:val>
                                            </p:tav>
                                            <p:tav tm="100000">
                                              <p:val>
                                                <p:fltVal val="0"/>
                                              </p:val>
                                            </p:tav>
                                          </p:tavLst>
                                        </p:anim>
                                        <p:animEffect transition="in" filter="fade">
                                          <p:cBhvr>
                                            <p:cTn id="58" dur="500"/>
                                            <p:tgtEl>
                                              <p:spTgt spid="46"/>
                                            </p:tgtEl>
                                          </p:cBhvr>
                                        </p:animEffect>
                                      </p:childTnLst>
                                    </p:cTn>
                                  </p:par>
                                </p:childTnLst>
                              </p:cTn>
                            </p:par>
                            <p:par>
                              <p:cTn id="59" fill="hold">
                                <p:stCondLst>
                                  <p:cond delay="3000"/>
                                </p:stCondLst>
                                <p:childTnLst>
                                  <p:par>
                                    <p:cTn id="60" presetID="22" presetClass="entr" presetSubtype="2" fill="hold" nodeType="after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wipe(right)">
                                          <p:cBhvr>
                                            <p:cTn id="62" dur="500"/>
                                            <p:tgtEl>
                                              <p:spTgt spid="57"/>
                                            </p:tgtEl>
                                          </p:cBhvr>
                                        </p:animEffect>
                                      </p:childTnLst>
                                    </p:cTn>
                                  </p:par>
                                  <p:par>
                                    <p:cTn id="63" presetID="41" presetClass="entr" presetSubtype="0" fill="hold" grpId="0" nodeType="withEffect">
                                      <p:stCondLst>
                                        <p:cond delay="0"/>
                                      </p:stCondLst>
                                      <p:iterate type="lt">
                                        <p:tmPct val="10000"/>
                                      </p:iterate>
                                      <p:childTnLst>
                                        <p:set>
                                          <p:cBhvr>
                                            <p:cTn id="64" dur="1" fill="hold">
                                              <p:stCondLst>
                                                <p:cond delay="0"/>
                                              </p:stCondLst>
                                            </p:cTn>
                                            <p:tgtEl>
                                              <p:spTgt spid="58"/>
                                            </p:tgtEl>
                                            <p:attrNameLst>
                                              <p:attrName>style.visibility</p:attrName>
                                            </p:attrNameLst>
                                          </p:cBhvr>
                                          <p:to>
                                            <p:strVal val="visible"/>
                                          </p:to>
                                        </p:set>
                                        <p:anim calcmode="lin" valueType="num">
                                          <p:cBhvr>
                                            <p:cTn id="65" dur="500" fill="hold"/>
                                            <p:tgtEl>
                                              <p:spTgt spid="58"/>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58"/>
                                            </p:tgtEl>
                                            <p:attrNameLst>
                                              <p:attrName>ppt_y</p:attrName>
                                            </p:attrNameLst>
                                          </p:cBhvr>
                                          <p:tavLst>
                                            <p:tav tm="0">
                                              <p:val>
                                                <p:strVal val="#ppt_y"/>
                                              </p:val>
                                            </p:tav>
                                            <p:tav tm="100000">
                                              <p:val>
                                                <p:strVal val="#ppt_y"/>
                                              </p:val>
                                            </p:tav>
                                          </p:tavLst>
                                        </p:anim>
                                        <p:anim calcmode="lin" valueType="num">
                                          <p:cBhvr>
                                            <p:cTn id="67" dur="500" fill="hold"/>
                                            <p:tgtEl>
                                              <p:spTgt spid="58"/>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58"/>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58"/>
                                            </p:tgtEl>
                                          </p:cBhvr>
                                        </p:animEffect>
                                      </p:childTnLst>
                                    </p:cTn>
                                  </p:par>
                                </p:childTnLst>
                              </p:cTn>
                            </p:par>
                            <p:par>
                              <p:cTn id="70" fill="hold">
                                <p:stCondLst>
                                  <p:cond delay="3650"/>
                                </p:stCondLst>
                                <p:childTnLst>
                                  <p:par>
                                    <p:cTn id="71" presetID="22" presetClass="entr" presetSubtype="2" fill="hold" grpId="0" nodeType="after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wipe(right)">
                                          <p:cBhvr>
                                            <p:cTn id="73" dur="500"/>
                                            <p:tgtEl>
                                              <p:spTgt spid="17"/>
                                            </p:tgtEl>
                                          </p:cBhvr>
                                        </p:animEffect>
                                      </p:childTnLst>
                                    </p:cTn>
                                  </p:par>
                                  <p:par>
                                    <p:cTn id="74" presetID="49" presetClass="entr" presetSubtype="0" decel="100000" fill="hold" nodeType="withEffect">
                                      <p:stCondLst>
                                        <p:cond delay="0"/>
                                      </p:stCondLst>
                                      <p:childTnLst>
                                        <p:set>
                                          <p:cBhvr>
                                            <p:cTn id="75" dur="1" fill="hold">
                                              <p:stCondLst>
                                                <p:cond delay="0"/>
                                              </p:stCondLst>
                                            </p:cTn>
                                            <p:tgtEl>
                                              <p:spTgt spid="53"/>
                                            </p:tgtEl>
                                            <p:attrNameLst>
                                              <p:attrName>style.visibility</p:attrName>
                                            </p:attrNameLst>
                                          </p:cBhvr>
                                          <p:to>
                                            <p:strVal val="visible"/>
                                          </p:to>
                                        </p:set>
                                        <p:anim calcmode="lin" valueType="num">
                                          <p:cBhvr>
                                            <p:cTn id="76" dur="500" fill="hold"/>
                                            <p:tgtEl>
                                              <p:spTgt spid="53"/>
                                            </p:tgtEl>
                                            <p:attrNameLst>
                                              <p:attrName>ppt_w</p:attrName>
                                            </p:attrNameLst>
                                          </p:cBhvr>
                                          <p:tavLst>
                                            <p:tav tm="0">
                                              <p:val>
                                                <p:fltVal val="0"/>
                                              </p:val>
                                            </p:tav>
                                            <p:tav tm="100000">
                                              <p:val>
                                                <p:strVal val="#ppt_w"/>
                                              </p:val>
                                            </p:tav>
                                          </p:tavLst>
                                        </p:anim>
                                        <p:anim calcmode="lin" valueType="num">
                                          <p:cBhvr>
                                            <p:cTn id="77" dur="500" fill="hold"/>
                                            <p:tgtEl>
                                              <p:spTgt spid="53"/>
                                            </p:tgtEl>
                                            <p:attrNameLst>
                                              <p:attrName>ppt_h</p:attrName>
                                            </p:attrNameLst>
                                          </p:cBhvr>
                                          <p:tavLst>
                                            <p:tav tm="0">
                                              <p:val>
                                                <p:fltVal val="0"/>
                                              </p:val>
                                            </p:tav>
                                            <p:tav tm="100000">
                                              <p:val>
                                                <p:strVal val="#ppt_h"/>
                                              </p:val>
                                            </p:tav>
                                          </p:tavLst>
                                        </p:anim>
                                        <p:anim calcmode="lin" valueType="num">
                                          <p:cBhvr>
                                            <p:cTn id="78" dur="500" fill="hold"/>
                                            <p:tgtEl>
                                              <p:spTgt spid="53"/>
                                            </p:tgtEl>
                                            <p:attrNameLst>
                                              <p:attrName>style.rotation</p:attrName>
                                            </p:attrNameLst>
                                          </p:cBhvr>
                                          <p:tavLst>
                                            <p:tav tm="0">
                                              <p:val>
                                                <p:fltVal val="360"/>
                                              </p:val>
                                            </p:tav>
                                            <p:tav tm="100000">
                                              <p:val>
                                                <p:fltVal val="0"/>
                                              </p:val>
                                            </p:tav>
                                          </p:tavLst>
                                        </p:anim>
                                        <p:animEffect transition="in" filter="fade">
                                          <p:cBhvr>
                                            <p:cTn id="79" dur="500"/>
                                            <p:tgtEl>
                                              <p:spTgt spid="53"/>
                                            </p:tgtEl>
                                          </p:cBhvr>
                                        </p:animEffect>
                                      </p:childTnLst>
                                    </p:cTn>
                                  </p:par>
                                </p:childTnLst>
                              </p:cTn>
                            </p:par>
                            <p:par>
                              <p:cTn id="80" fill="hold">
                                <p:stCondLst>
                                  <p:cond delay="4150"/>
                                </p:stCondLst>
                                <p:childTnLst>
                                  <p:par>
                                    <p:cTn id="81" presetID="22" presetClass="entr" presetSubtype="2" fill="hold" nodeType="after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wipe(right)">
                                          <p:cBhvr>
                                            <p:cTn id="83" dur="500"/>
                                            <p:tgtEl>
                                              <p:spTgt spid="59"/>
                                            </p:tgtEl>
                                          </p:cBhvr>
                                        </p:animEffect>
                                      </p:childTnLst>
                                    </p:cTn>
                                  </p:par>
                                  <p:par>
                                    <p:cTn id="84" presetID="41" presetClass="entr" presetSubtype="0" fill="hold" grpId="0" nodeType="withEffect">
                                      <p:stCondLst>
                                        <p:cond delay="0"/>
                                      </p:stCondLst>
                                      <p:iterate type="lt">
                                        <p:tmPct val="10000"/>
                                      </p:iterate>
                                      <p:childTnLst>
                                        <p:set>
                                          <p:cBhvr>
                                            <p:cTn id="85" dur="1" fill="hold">
                                              <p:stCondLst>
                                                <p:cond delay="0"/>
                                              </p:stCondLst>
                                            </p:cTn>
                                            <p:tgtEl>
                                              <p:spTgt spid="60"/>
                                            </p:tgtEl>
                                            <p:attrNameLst>
                                              <p:attrName>style.visibility</p:attrName>
                                            </p:attrNameLst>
                                          </p:cBhvr>
                                          <p:to>
                                            <p:strVal val="visible"/>
                                          </p:to>
                                        </p:set>
                                        <p:anim calcmode="lin" valueType="num">
                                          <p:cBhvr>
                                            <p:cTn id="86" dur="500" fill="hold"/>
                                            <p:tgtEl>
                                              <p:spTgt spid="60"/>
                                            </p:tgtEl>
                                            <p:attrNameLst>
                                              <p:attrName>ppt_x</p:attrName>
                                            </p:attrNameLst>
                                          </p:cBhvr>
                                          <p:tavLst>
                                            <p:tav tm="0">
                                              <p:val>
                                                <p:strVal val="#ppt_x"/>
                                              </p:val>
                                            </p:tav>
                                            <p:tav tm="50000">
                                              <p:val>
                                                <p:strVal val="#ppt_x+.1"/>
                                              </p:val>
                                            </p:tav>
                                            <p:tav tm="100000">
                                              <p:val>
                                                <p:strVal val="#ppt_x"/>
                                              </p:val>
                                            </p:tav>
                                          </p:tavLst>
                                        </p:anim>
                                        <p:anim calcmode="lin" valueType="num">
                                          <p:cBhvr>
                                            <p:cTn id="87" dur="500" fill="hold"/>
                                            <p:tgtEl>
                                              <p:spTgt spid="60"/>
                                            </p:tgtEl>
                                            <p:attrNameLst>
                                              <p:attrName>ppt_y</p:attrName>
                                            </p:attrNameLst>
                                          </p:cBhvr>
                                          <p:tavLst>
                                            <p:tav tm="0">
                                              <p:val>
                                                <p:strVal val="#ppt_y"/>
                                              </p:val>
                                            </p:tav>
                                            <p:tav tm="100000">
                                              <p:val>
                                                <p:strVal val="#ppt_y"/>
                                              </p:val>
                                            </p:tav>
                                          </p:tavLst>
                                        </p:anim>
                                        <p:anim calcmode="lin" valueType="num">
                                          <p:cBhvr>
                                            <p:cTn id="88" dur="500" fill="hold"/>
                                            <p:tgtEl>
                                              <p:spTgt spid="60"/>
                                            </p:tgtEl>
                                            <p:attrNameLst>
                                              <p:attrName>ppt_h</p:attrName>
                                            </p:attrNameLst>
                                          </p:cBhvr>
                                          <p:tavLst>
                                            <p:tav tm="0">
                                              <p:val>
                                                <p:strVal val="#ppt_h/10"/>
                                              </p:val>
                                            </p:tav>
                                            <p:tav tm="50000">
                                              <p:val>
                                                <p:strVal val="#ppt_h+.01"/>
                                              </p:val>
                                            </p:tav>
                                            <p:tav tm="100000">
                                              <p:val>
                                                <p:strVal val="#ppt_h"/>
                                              </p:val>
                                            </p:tav>
                                          </p:tavLst>
                                        </p:anim>
                                        <p:anim calcmode="lin" valueType="num">
                                          <p:cBhvr>
                                            <p:cTn id="89" dur="500" fill="hold"/>
                                            <p:tgtEl>
                                              <p:spTgt spid="60"/>
                                            </p:tgtEl>
                                            <p:attrNameLst>
                                              <p:attrName>ppt_w</p:attrName>
                                            </p:attrNameLst>
                                          </p:cBhvr>
                                          <p:tavLst>
                                            <p:tav tm="0">
                                              <p:val>
                                                <p:strVal val="#ppt_w/10"/>
                                              </p:val>
                                            </p:tav>
                                            <p:tav tm="50000">
                                              <p:val>
                                                <p:strVal val="#ppt_w+.01"/>
                                              </p:val>
                                            </p:tav>
                                            <p:tav tm="100000">
                                              <p:val>
                                                <p:strVal val="#ppt_w"/>
                                              </p:val>
                                            </p:tav>
                                          </p:tavLst>
                                        </p:anim>
                                        <p:animEffect transition="in" filter="fade">
                                          <p:cBhvr>
                                            <p:cTn id="90" dur="500" tmFilter="0,0; .5, 1; 1, 1"/>
                                            <p:tgtEl>
                                              <p:spTgt spid="60"/>
                                            </p:tgtEl>
                                          </p:cBhvr>
                                        </p:animEffect>
                                      </p:childTnLst>
                                    </p:cTn>
                                  </p:par>
                                </p:childTnLst>
                              </p:cTn>
                            </p:par>
                            <p:par>
                              <p:cTn id="91" fill="hold">
                                <p:stCondLst>
                                  <p:cond delay="4800"/>
                                </p:stCondLst>
                                <p:childTnLst>
                                  <p:par>
                                    <p:cTn id="92" presetID="22" presetClass="entr" presetSubtype="8" fill="hold" grpId="0" nodeType="afterEffect">
                                      <p:stCondLst>
                                        <p:cond delay="0"/>
                                      </p:stCondLst>
                                      <p:childTnLst>
                                        <p:set>
                                          <p:cBhvr>
                                            <p:cTn id="93" dur="1" fill="hold">
                                              <p:stCondLst>
                                                <p:cond delay="0"/>
                                              </p:stCondLst>
                                            </p:cTn>
                                            <p:tgtEl>
                                              <p:spTgt spid="61"/>
                                            </p:tgtEl>
                                            <p:attrNameLst>
                                              <p:attrName>style.visibility</p:attrName>
                                            </p:attrNameLst>
                                          </p:cBhvr>
                                          <p:to>
                                            <p:strVal val="visible"/>
                                          </p:to>
                                        </p:set>
                                        <p:animEffect transition="in" filter="wipe(left)">
                                          <p:cBhvr>
                                            <p:cTn id="94" dur="500"/>
                                            <p:tgtEl>
                                              <p:spTgt spid="61"/>
                                            </p:tgtEl>
                                          </p:cBhvr>
                                        </p:animEffect>
                                      </p:childTnLst>
                                    </p:cTn>
                                  </p:par>
                                </p:childTnLst>
                              </p:cTn>
                            </p:par>
                            <p:par>
                              <p:cTn id="95" fill="hold">
                                <p:stCondLst>
                                  <p:cond delay="5300"/>
                                </p:stCondLst>
                                <p:childTnLst>
                                  <p:par>
                                    <p:cTn id="96" presetID="22" presetClass="entr" presetSubtype="8" fill="hold" grpId="0" nodeType="afterEffect">
                                      <p:stCondLst>
                                        <p:cond delay="0"/>
                                      </p:stCondLst>
                                      <p:childTnLst>
                                        <p:set>
                                          <p:cBhvr>
                                            <p:cTn id="97" dur="1" fill="hold">
                                              <p:stCondLst>
                                                <p:cond delay="0"/>
                                              </p:stCondLst>
                                            </p:cTn>
                                            <p:tgtEl>
                                              <p:spTgt spid="62"/>
                                            </p:tgtEl>
                                            <p:attrNameLst>
                                              <p:attrName>style.visibility</p:attrName>
                                            </p:attrNameLst>
                                          </p:cBhvr>
                                          <p:to>
                                            <p:strVal val="visible"/>
                                          </p:to>
                                        </p:set>
                                        <p:animEffect transition="in" filter="wipe(left)">
                                          <p:cBhvr>
                                            <p:cTn id="98" dur="500"/>
                                            <p:tgtEl>
                                              <p:spTgt spid="62"/>
                                            </p:tgtEl>
                                          </p:cBhvr>
                                        </p:animEffect>
                                      </p:childTnLst>
                                    </p:cTn>
                                  </p:par>
                                </p:childTnLst>
                              </p:cTn>
                            </p:par>
                            <p:par>
                              <p:cTn id="99" fill="hold">
                                <p:stCondLst>
                                  <p:cond delay="5800"/>
                                </p:stCondLst>
                                <p:childTnLst>
                                  <p:par>
                                    <p:cTn id="100" presetID="2" presetClass="entr" presetSubtype="4" fill="hold" nodeType="afterEffect">
                                      <p:stCondLst>
                                        <p:cond delay="0"/>
                                      </p:stCondLst>
                                      <p:childTnLst>
                                        <p:set>
                                          <p:cBhvr>
                                            <p:cTn id="101" dur="1" fill="hold">
                                              <p:stCondLst>
                                                <p:cond delay="0"/>
                                              </p:stCondLst>
                                            </p:cTn>
                                            <p:tgtEl>
                                              <p:spTgt spid="16"/>
                                            </p:tgtEl>
                                            <p:attrNameLst>
                                              <p:attrName>style.visibility</p:attrName>
                                            </p:attrNameLst>
                                          </p:cBhvr>
                                          <p:to>
                                            <p:strVal val="visible"/>
                                          </p:to>
                                        </p:set>
                                        <p:anim calcmode="lin" valueType="num">
                                          <p:cBhvr additive="base">
                                            <p:cTn id="102" dur="500" fill="hold"/>
                                            <p:tgtEl>
                                              <p:spTgt spid="16"/>
                                            </p:tgtEl>
                                            <p:attrNameLst>
                                              <p:attrName>ppt_x</p:attrName>
                                            </p:attrNameLst>
                                          </p:cBhvr>
                                          <p:tavLst>
                                            <p:tav tm="0">
                                              <p:val>
                                                <p:strVal val="#ppt_x"/>
                                              </p:val>
                                            </p:tav>
                                            <p:tav tm="100000">
                                              <p:val>
                                                <p:strVal val="#ppt_x"/>
                                              </p:val>
                                            </p:tav>
                                          </p:tavLst>
                                        </p:anim>
                                        <p:anim calcmode="lin" valueType="num">
                                          <p:cBhvr additive="base">
                                            <p:cTn id="10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6" grpId="0" animBg="1"/>
          <p:bldP spid="37" grpId="0" animBg="1"/>
          <p:bldP spid="38" grpId="0" animBg="1"/>
          <p:bldP spid="40" grpId="0"/>
          <p:bldP spid="56" grpId="0"/>
          <p:bldP spid="58" grpId="0"/>
          <p:bldP spid="60" grpId="0"/>
          <p:bldP spid="61" grpId="0"/>
          <p:bldP spid="62"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54836"/>
            <a:ext cx="5356584" cy="4015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党的十九届五中全会概况</a:t>
            </a:r>
          </a:p>
        </p:txBody>
      </p:sp>
      <p:sp>
        <p:nvSpPr>
          <p:cNvPr id="13" name="TextBox 54"/>
          <p:cNvSpPr txBox="1"/>
          <p:nvPr/>
        </p:nvSpPr>
        <p:spPr>
          <a:xfrm>
            <a:off x="3225889" y="2427973"/>
            <a:ext cx="7656830" cy="369332"/>
          </a:xfrm>
          <a:prstGeom prst="rect">
            <a:avLst/>
          </a:prstGeom>
          <a:noFill/>
        </p:spPr>
        <p:txBody>
          <a:bodyPr wrap="square" lIns="0" tIns="0" rIns="0" bIns="0" rtlCol="0">
            <a:spAutoFit/>
          </a:bodyPr>
          <a:lstStyle>
            <a:defPPr>
              <a:defRPr lang="zh-CN"/>
            </a:defPPr>
            <a:lvl1pPr>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lvl="0" algn="just">
              <a:defRPr/>
            </a:pPr>
            <a:r>
              <a:rPr lang="zh-CN" altLang="en-US" sz="2400" b="1" dirty="0">
                <a:solidFill>
                  <a:srgbClr val="C00000"/>
                </a:solidFill>
                <a:latin typeface="思源宋体" panose="02020400000000000000" pitchFamily="18" charset="-122"/>
                <a:ea typeface="思源宋体" panose="02020400000000000000" pitchFamily="18" charset="-122"/>
              </a:rPr>
              <a:t>全会听取和讨论了习近平受中央政治局委托作的工作报告</a:t>
            </a:r>
            <a:endParaRPr kumimoji="0" lang="en-US" altLang="zh-CN" sz="2400" b="1" i="0" u="none" strike="noStrike" kern="0" cap="none" spc="0" normalizeH="0" baseline="0" noProof="0" dirty="0">
              <a:ln>
                <a:noFill/>
              </a:ln>
              <a:solidFill>
                <a:srgbClr val="C00000"/>
              </a:solidFill>
              <a:effectLst/>
              <a:uLnTx/>
              <a:uFillTx/>
            </a:endParaRPr>
          </a:p>
        </p:txBody>
      </p:sp>
      <p:sp>
        <p:nvSpPr>
          <p:cNvPr id="15" name="椭圆 14"/>
          <p:cNvSpPr/>
          <p:nvPr/>
        </p:nvSpPr>
        <p:spPr>
          <a:xfrm>
            <a:off x="1074696" y="2334794"/>
            <a:ext cx="555690" cy="555690"/>
          </a:xfrm>
          <a:prstGeom prst="ellipse">
            <a:avLst/>
          </a:prstGeom>
          <a:solidFill>
            <a:srgbClr val="C00000"/>
          </a:solidFill>
          <a:ln w="25400" cap="flat" cmpd="sng" algn="ctr">
            <a:solidFill>
              <a:srgbClr val="FFC000"/>
            </a:solidFill>
            <a:prstDash val="solid"/>
          </a:ln>
          <a:effectLst/>
        </p:spPr>
        <p:txBody>
          <a:bodyPr rtlCol="0" anchor="ctr"/>
          <a:lstStyle/>
          <a:p>
            <a:pPr marL="0" marR="0" lvl="0" indent="0" algn="l" defTabSz="1187450" rtl="0" eaLnBrk="1" fontAlgn="auto" latinLnBrk="0" hangingPunct="1">
              <a:lnSpc>
                <a:spcPct val="100000"/>
              </a:lnSpc>
              <a:spcBef>
                <a:spcPts val="0"/>
              </a:spcBef>
              <a:spcAft>
                <a:spcPts val="0"/>
              </a:spcAft>
              <a:buClrTx/>
              <a:buSzTx/>
              <a:buFontTx/>
              <a:buNone/>
              <a:defRPr/>
            </a:pPr>
            <a:r>
              <a:rPr kumimoji="0" lang="en-US" altLang="zh-CN" sz="234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1</a:t>
            </a:r>
            <a:endParaRPr kumimoji="0" lang="zh-CN" altLang="en-US" sz="234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grpSp>
        <p:nvGrpSpPr>
          <p:cNvPr id="17" name="组合 16"/>
          <p:cNvGrpSpPr/>
          <p:nvPr/>
        </p:nvGrpSpPr>
        <p:grpSpPr>
          <a:xfrm>
            <a:off x="1630386" y="2382331"/>
            <a:ext cx="1366098" cy="460616"/>
            <a:chOff x="3513818" y="1963801"/>
            <a:chExt cx="1051729" cy="354618"/>
          </a:xfrm>
        </p:grpSpPr>
        <p:cxnSp>
          <p:nvCxnSpPr>
            <p:cNvPr id="18" name="直接连接符 17"/>
            <p:cNvCxnSpPr/>
            <p:nvPr/>
          </p:nvCxnSpPr>
          <p:spPr>
            <a:xfrm>
              <a:off x="3513818" y="2141110"/>
              <a:ext cx="1051729" cy="0"/>
            </a:xfrm>
            <a:prstGeom prst="line">
              <a:avLst/>
            </a:prstGeom>
            <a:noFill/>
            <a:ln w="9525" cap="flat" cmpd="sng" algn="ctr">
              <a:solidFill>
                <a:srgbClr val="C00000"/>
              </a:solidFill>
              <a:prstDash val="dash"/>
              <a:tailEnd type="oval"/>
            </a:ln>
            <a:effectLst/>
          </p:spPr>
        </p:cxnSp>
        <p:cxnSp>
          <p:nvCxnSpPr>
            <p:cNvPr id="19" name="直接连接符 18"/>
            <p:cNvCxnSpPr/>
            <p:nvPr/>
          </p:nvCxnSpPr>
          <p:spPr>
            <a:xfrm>
              <a:off x="4565547" y="1963801"/>
              <a:ext cx="0" cy="354618"/>
            </a:xfrm>
            <a:prstGeom prst="line">
              <a:avLst/>
            </a:prstGeom>
            <a:noFill/>
            <a:ln w="9525" cap="flat" cmpd="sng" algn="ctr">
              <a:solidFill>
                <a:srgbClr val="C00000"/>
              </a:solidFill>
              <a:prstDash val="solid"/>
            </a:ln>
            <a:effectLst/>
          </p:spPr>
        </p:cxnSp>
      </p:grpSp>
      <p:sp>
        <p:nvSpPr>
          <p:cNvPr id="20" name="TextBox 54"/>
          <p:cNvSpPr txBox="1"/>
          <p:nvPr/>
        </p:nvSpPr>
        <p:spPr>
          <a:xfrm>
            <a:off x="3225888" y="3100512"/>
            <a:ext cx="7656831" cy="1042978"/>
          </a:xfrm>
          <a:prstGeom prst="rect">
            <a:avLst/>
          </a:prstGeom>
          <a:noFill/>
        </p:spPr>
        <p:txBody>
          <a:bodyPr wrap="square" lIns="0" tIns="0" rIns="0" bIns="0" rtlCol="0">
            <a:spAutoFit/>
          </a:bodyPr>
          <a:lstStyle>
            <a:defPPr>
              <a:defRPr lang="zh-CN"/>
            </a:defPPr>
            <a:lvl1pPr>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nSpc>
                <a:spcPct val="150000"/>
              </a:lnSpc>
            </a:pPr>
            <a:r>
              <a:rPr lang="zh-CN" altLang="en-US" sz="2400" b="1" dirty="0">
                <a:solidFill>
                  <a:srgbClr val="C00000"/>
                </a:solidFill>
                <a:latin typeface="思源宋体" panose="02020400000000000000" pitchFamily="18" charset="-122"/>
                <a:ea typeface="思源宋体" panose="02020400000000000000" pitchFamily="18" charset="-122"/>
              </a:rPr>
              <a:t>审议通过了</a:t>
            </a:r>
            <a:r>
              <a:rPr lang="en-US" altLang="zh-CN" sz="2400" b="1" dirty="0">
                <a:solidFill>
                  <a:srgbClr val="C00000"/>
                </a:solidFill>
                <a:latin typeface="思源宋体" panose="02020400000000000000" pitchFamily="18" charset="-122"/>
                <a:ea typeface="思源宋体" panose="02020400000000000000" pitchFamily="18" charset="-122"/>
              </a:rPr>
              <a:t>《</a:t>
            </a:r>
            <a:r>
              <a:rPr lang="zh-CN" altLang="en-US" sz="2400" b="1" dirty="0">
                <a:solidFill>
                  <a:srgbClr val="C00000"/>
                </a:solidFill>
                <a:latin typeface="思源宋体" panose="02020400000000000000" pitchFamily="18" charset="-122"/>
                <a:ea typeface="思源宋体" panose="02020400000000000000" pitchFamily="18" charset="-122"/>
              </a:rPr>
              <a:t>中共中央关于制定国民经济和社会发展第十四个五年规划和二</a:t>
            </a:r>
            <a:r>
              <a:rPr lang="en-US" altLang="zh-CN" sz="2400" b="1" dirty="0">
                <a:solidFill>
                  <a:srgbClr val="C00000"/>
                </a:solidFill>
                <a:latin typeface="思源宋体" panose="02020400000000000000" pitchFamily="18" charset="-122"/>
                <a:ea typeface="思源宋体" panose="02020400000000000000" pitchFamily="18" charset="-122"/>
              </a:rPr>
              <a:t>O</a:t>
            </a:r>
            <a:r>
              <a:rPr lang="zh-CN" altLang="en-US" sz="2400" b="1" dirty="0">
                <a:solidFill>
                  <a:srgbClr val="C00000"/>
                </a:solidFill>
                <a:latin typeface="思源宋体" panose="02020400000000000000" pitchFamily="18" charset="-122"/>
                <a:ea typeface="思源宋体" panose="02020400000000000000" pitchFamily="18" charset="-122"/>
              </a:rPr>
              <a:t>三五年远景目标的建议</a:t>
            </a:r>
            <a:r>
              <a:rPr lang="en-US" altLang="zh-CN" sz="2400" b="1" dirty="0">
                <a:solidFill>
                  <a:srgbClr val="C00000"/>
                </a:solidFill>
                <a:latin typeface="思源宋体" panose="02020400000000000000" pitchFamily="18" charset="-122"/>
                <a:ea typeface="思源宋体" panose="02020400000000000000" pitchFamily="18" charset="-122"/>
              </a:rPr>
              <a:t>》</a:t>
            </a:r>
          </a:p>
        </p:txBody>
      </p:sp>
      <p:sp>
        <p:nvSpPr>
          <p:cNvPr id="21" name="椭圆 20"/>
          <p:cNvSpPr/>
          <p:nvPr/>
        </p:nvSpPr>
        <p:spPr>
          <a:xfrm>
            <a:off x="1074696" y="3344156"/>
            <a:ext cx="555690" cy="555690"/>
          </a:xfrm>
          <a:prstGeom prst="ellipse">
            <a:avLst/>
          </a:prstGeom>
          <a:solidFill>
            <a:srgbClr val="C00000"/>
          </a:solidFill>
          <a:ln w="25400" cap="flat" cmpd="sng" algn="ctr">
            <a:solidFill>
              <a:srgbClr val="FFC000"/>
            </a:solidFill>
            <a:prstDash val="solid"/>
          </a:ln>
          <a:effectLst/>
        </p:spPr>
        <p:txBody>
          <a:bodyPr rtlCol="0" anchor="ctr"/>
          <a:lstStyle/>
          <a:p>
            <a:pPr marL="0" marR="0" lvl="0" indent="0" algn="l" defTabSz="1187450" rtl="0" eaLnBrk="1" fontAlgn="auto" latinLnBrk="0" hangingPunct="1">
              <a:lnSpc>
                <a:spcPct val="100000"/>
              </a:lnSpc>
              <a:spcBef>
                <a:spcPts val="0"/>
              </a:spcBef>
              <a:spcAft>
                <a:spcPts val="0"/>
              </a:spcAft>
              <a:buClrTx/>
              <a:buSzTx/>
              <a:buFontTx/>
              <a:buNone/>
              <a:defRPr/>
            </a:pPr>
            <a:r>
              <a:rPr kumimoji="0" lang="en-US" altLang="zh-CN" sz="234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2</a:t>
            </a:r>
            <a:endParaRPr kumimoji="0" lang="zh-CN" altLang="en-US" sz="234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grpSp>
        <p:nvGrpSpPr>
          <p:cNvPr id="22" name="组合 21"/>
          <p:cNvGrpSpPr/>
          <p:nvPr/>
        </p:nvGrpSpPr>
        <p:grpSpPr>
          <a:xfrm>
            <a:off x="1630386" y="3391693"/>
            <a:ext cx="1366098" cy="460616"/>
            <a:chOff x="3513818" y="1963801"/>
            <a:chExt cx="1051729" cy="354618"/>
          </a:xfrm>
        </p:grpSpPr>
        <p:cxnSp>
          <p:nvCxnSpPr>
            <p:cNvPr id="23" name="直接连接符 22"/>
            <p:cNvCxnSpPr/>
            <p:nvPr/>
          </p:nvCxnSpPr>
          <p:spPr>
            <a:xfrm>
              <a:off x="3513818" y="2141110"/>
              <a:ext cx="1051729" cy="0"/>
            </a:xfrm>
            <a:prstGeom prst="line">
              <a:avLst/>
            </a:prstGeom>
            <a:noFill/>
            <a:ln w="9525" cap="flat" cmpd="sng" algn="ctr">
              <a:solidFill>
                <a:srgbClr val="C00000"/>
              </a:solidFill>
              <a:prstDash val="dash"/>
              <a:tailEnd type="oval"/>
            </a:ln>
            <a:effectLst/>
          </p:spPr>
        </p:cxnSp>
        <p:cxnSp>
          <p:nvCxnSpPr>
            <p:cNvPr id="24" name="直接连接符 23"/>
            <p:cNvCxnSpPr/>
            <p:nvPr/>
          </p:nvCxnSpPr>
          <p:spPr>
            <a:xfrm>
              <a:off x="4565547" y="1963801"/>
              <a:ext cx="0" cy="354618"/>
            </a:xfrm>
            <a:prstGeom prst="line">
              <a:avLst/>
            </a:prstGeom>
            <a:noFill/>
            <a:ln w="9525" cap="flat" cmpd="sng" algn="ctr">
              <a:solidFill>
                <a:srgbClr val="C00000"/>
              </a:solidFill>
              <a:prstDash val="solid"/>
            </a:ln>
            <a:effectLst/>
          </p:spPr>
        </p:cxnSp>
      </p:grpSp>
      <p:grpSp>
        <p:nvGrpSpPr>
          <p:cNvPr id="25" name="组合 24"/>
          <p:cNvGrpSpPr/>
          <p:nvPr/>
        </p:nvGrpSpPr>
        <p:grpSpPr>
          <a:xfrm>
            <a:off x="1074695" y="939866"/>
            <a:ext cx="2506703" cy="676444"/>
            <a:chOff x="-3812643" y="1301220"/>
            <a:chExt cx="2579954" cy="487119"/>
          </a:xfrm>
        </p:grpSpPr>
        <p:sp>
          <p:nvSpPr>
            <p:cNvPr id="26" name="任意多边形 107"/>
            <p:cNvSpPr/>
            <p:nvPr/>
          </p:nvSpPr>
          <p:spPr bwMode="auto">
            <a:xfrm>
              <a:off x="-1588288" y="1301220"/>
              <a:ext cx="355599" cy="484188"/>
            </a:xfrm>
            <a:custGeom>
              <a:avLst/>
              <a:gdLst>
                <a:gd name="connsiteX0" fmla="*/ 0 w 355600"/>
                <a:gd name="connsiteY0" fmla="*/ 0 h 484188"/>
                <a:gd name="connsiteX1" fmla="*/ 355600 w 355600"/>
                <a:gd name="connsiteY1" fmla="*/ 0 h 484188"/>
                <a:gd name="connsiteX2" fmla="*/ 182803 w 355600"/>
                <a:gd name="connsiteY2" fmla="*/ 242094 h 484188"/>
                <a:gd name="connsiteX3" fmla="*/ 355600 w 355600"/>
                <a:gd name="connsiteY3" fmla="*/ 484188 h 484188"/>
                <a:gd name="connsiteX4" fmla="*/ 0 w 355600"/>
                <a:gd name="connsiteY4" fmla="*/ 484188 h 484188"/>
                <a:gd name="connsiteX5" fmla="*/ 0 w 355600"/>
                <a:gd name="connsiteY5" fmla="*/ 0 h 484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00" h="484188">
                  <a:moveTo>
                    <a:pt x="0" y="0"/>
                  </a:moveTo>
                  <a:lnTo>
                    <a:pt x="355600" y="0"/>
                  </a:lnTo>
                  <a:lnTo>
                    <a:pt x="182803" y="242094"/>
                  </a:lnTo>
                  <a:lnTo>
                    <a:pt x="355600" y="484188"/>
                  </a:lnTo>
                  <a:lnTo>
                    <a:pt x="0" y="484188"/>
                  </a:lnTo>
                  <a:lnTo>
                    <a:pt x="0" y="0"/>
                  </a:lnTo>
                  <a:close/>
                </a:path>
              </a:pathLst>
            </a:custGeom>
            <a:solidFill>
              <a:srgbClr val="C00000"/>
            </a:solidFill>
            <a:ln w="12700" cap="flat">
              <a:noFill/>
              <a:prstDash val="solid"/>
              <a:miter lim="800000"/>
            </a:ln>
            <a:effectLst/>
          </p:spPr>
          <p:txBody>
            <a:bodyPr vert="horz" wrap="square" lIns="91440" tIns="45720" rIns="91440" bIns="45720" numCol="1" anchor="t" anchorCtr="0" compatLnSpc="1">
              <a:noAutofit/>
            </a:bodyPr>
            <a:lstStyle/>
            <a:p>
              <a:endParaRPr lang="zh-CN" altLang="en-US">
                <a:latin typeface="+mn-ea"/>
                <a:cs typeface="+mn-ea"/>
                <a:sym typeface="+mn-lt"/>
              </a:endParaRPr>
            </a:p>
          </p:txBody>
        </p:sp>
        <p:grpSp>
          <p:nvGrpSpPr>
            <p:cNvPr id="27" name="组合 26"/>
            <p:cNvGrpSpPr/>
            <p:nvPr/>
          </p:nvGrpSpPr>
          <p:grpSpPr>
            <a:xfrm>
              <a:off x="-3812643" y="1304151"/>
              <a:ext cx="2196828" cy="484188"/>
              <a:chOff x="-3812643" y="1304151"/>
              <a:chExt cx="2196828" cy="484188"/>
            </a:xfrm>
          </p:grpSpPr>
          <p:sp>
            <p:nvSpPr>
              <p:cNvPr id="28" name="任意多边形 109"/>
              <p:cNvSpPr/>
              <p:nvPr/>
            </p:nvSpPr>
            <p:spPr bwMode="auto">
              <a:xfrm>
                <a:off x="-3812643" y="1304151"/>
                <a:ext cx="2196828" cy="484188"/>
              </a:xfrm>
              <a:custGeom>
                <a:avLst/>
                <a:gdLst>
                  <a:gd name="connsiteX0" fmla="*/ 0 w 2222897"/>
                  <a:gd name="connsiteY0" fmla="*/ 0 h 484188"/>
                  <a:gd name="connsiteX1" fmla="*/ 2222897 w 2222897"/>
                  <a:gd name="connsiteY1" fmla="*/ 0 h 484188"/>
                  <a:gd name="connsiteX2" fmla="*/ 2222897 w 2222897"/>
                  <a:gd name="connsiteY2" fmla="*/ 484188 h 484188"/>
                  <a:gd name="connsiteX3" fmla="*/ 0 w 2222897"/>
                  <a:gd name="connsiteY3" fmla="*/ 484188 h 484188"/>
                  <a:gd name="connsiteX4" fmla="*/ 0 w 2222897"/>
                  <a:gd name="connsiteY4" fmla="*/ 0 h 484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897" h="484188">
                    <a:moveTo>
                      <a:pt x="0" y="0"/>
                    </a:moveTo>
                    <a:lnTo>
                      <a:pt x="2222897" y="0"/>
                    </a:lnTo>
                    <a:lnTo>
                      <a:pt x="2222897" y="484188"/>
                    </a:lnTo>
                    <a:lnTo>
                      <a:pt x="0" y="484188"/>
                    </a:lnTo>
                    <a:lnTo>
                      <a:pt x="0" y="0"/>
                    </a:lnTo>
                    <a:close/>
                  </a:path>
                </a:pathLst>
              </a:custGeom>
              <a:solidFill>
                <a:srgbClr val="C00000"/>
              </a:solidFill>
              <a:ln w="12700" cap="flat">
                <a:noFill/>
                <a:prstDash val="solid"/>
                <a:miter lim="800000"/>
              </a:ln>
              <a:effectLst/>
            </p:spPr>
            <p:txBody>
              <a:bodyPr vert="horz" wrap="square" lIns="91440" tIns="45720" rIns="91440" bIns="45720" numCol="1" anchor="t" anchorCtr="0" compatLnSpc="1">
                <a:noAutofit/>
              </a:bodyPr>
              <a:lstStyle/>
              <a:p>
                <a:endParaRPr lang="zh-CN" altLang="en-US">
                  <a:solidFill>
                    <a:schemeClr val="bg1"/>
                  </a:solidFill>
                  <a:latin typeface="+mn-ea"/>
                  <a:cs typeface="+mn-ea"/>
                  <a:sym typeface="+mn-lt"/>
                </a:endParaRPr>
              </a:p>
            </p:txBody>
          </p:sp>
          <p:sp>
            <p:nvSpPr>
              <p:cNvPr id="29" name="文本框 28"/>
              <p:cNvSpPr txBox="1">
                <a:spLocks noChangeArrowheads="1"/>
              </p:cNvSpPr>
              <p:nvPr/>
            </p:nvSpPr>
            <p:spPr bwMode="auto">
              <a:xfrm>
                <a:off x="-3812643" y="1330843"/>
                <a:ext cx="1701577" cy="430803"/>
              </a:xfrm>
              <a:prstGeom prst="rect">
                <a:avLst/>
              </a:prstGeom>
              <a:noFill/>
            </p:spPr>
            <p:txBody>
              <a:bodyPr wrap="square" rtlCol="0">
                <a:spAutoFit/>
              </a:bodyPr>
              <a:lstStyle>
                <a:defPPr>
                  <a:defRPr lang="zh-CN"/>
                </a:defPPr>
                <a:lvl1pPr fontAlgn="auto">
                  <a:lnSpc>
                    <a:spcPct val="130000"/>
                  </a:lnSpc>
                  <a:spcBef>
                    <a:spcPts val="0"/>
                  </a:spcBef>
                  <a:spcAft>
                    <a:spcPts val="0"/>
                  </a:spcAft>
                  <a:defRPr sz="16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defTabSz="914400"/>
                <a:r>
                  <a:rPr lang="zh-CN" altLang="en-US" sz="2800" b="1" dirty="0">
                    <a:solidFill>
                      <a:schemeClr val="bg1"/>
                    </a:solidFill>
                    <a:latin typeface="思源宋体" panose="02020400000000000000" pitchFamily="18" charset="-122"/>
                    <a:ea typeface="思源宋体" panose="02020400000000000000" pitchFamily="18" charset="-122"/>
                  </a:rPr>
                  <a:t>主要议程</a:t>
                </a:r>
              </a:p>
            </p:txBody>
          </p:sp>
        </p:grpSp>
      </p:grpSp>
      <p:sp>
        <p:nvSpPr>
          <p:cNvPr id="30" name="TextBox 54"/>
          <p:cNvSpPr txBox="1"/>
          <p:nvPr/>
        </p:nvSpPr>
        <p:spPr>
          <a:xfrm>
            <a:off x="3225889" y="4464291"/>
            <a:ext cx="7656830" cy="369332"/>
          </a:xfrm>
          <a:prstGeom prst="rect">
            <a:avLst/>
          </a:prstGeom>
          <a:noFill/>
        </p:spPr>
        <p:txBody>
          <a:bodyPr wrap="square" lIns="0" tIns="0" rIns="0" bIns="0" rtlCol="0">
            <a:spAutoFit/>
          </a:bodyPr>
          <a:lstStyle>
            <a:defPPr>
              <a:defRPr lang="zh-CN"/>
            </a:defPPr>
            <a:lvl1pPr>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lvl="0" algn="just">
              <a:defRPr/>
            </a:pPr>
            <a:r>
              <a:rPr lang="zh-CN" altLang="en-US" sz="2400" b="1" dirty="0">
                <a:solidFill>
                  <a:srgbClr val="C00000"/>
                </a:solidFill>
                <a:latin typeface="思源宋体" panose="02020400000000000000" pitchFamily="18" charset="-122"/>
                <a:ea typeface="思源宋体" panose="02020400000000000000" pitchFamily="18" charset="-122"/>
              </a:rPr>
              <a:t>习近平就</a:t>
            </a:r>
            <a:r>
              <a:rPr lang="en-US" altLang="zh-CN" sz="2400" b="1" dirty="0">
                <a:solidFill>
                  <a:srgbClr val="C00000"/>
                </a:solidFill>
                <a:latin typeface="思源宋体" panose="02020400000000000000" pitchFamily="18" charset="-122"/>
                <a:ea typeface="思源宋体" panose="02020400000000000000" pitchFamily="18" charset="-122"/>
              </a:rPr>
              <a:t>《</a:t>
            </a:r>
            <a:r>
              <a:rPr lang="zh-CN" altLang="en-US" sz="2400" b="1" dirty="0">
                <a:solidFill>
                  <a:srgbClr val="C00000"/>
                </a:solidFill>
                <a:latin typeface="思源宋体" panose="02020400000000000000" pitchFamily="18" charset="-122"/>
                <a:ea typeface="思源宋体" panose="02020400000000000000" pitchFamily="18" charset="-122"/>
              </a:rPr>
              <a:t>建议</a:t>
            </a:r>
            <a:r>
              <a:rPr lang="en-US" altLang="zh-CN" sz="2400" b="1" dirty="0">
                <a:solidFill>
                  <a:srgbClr val="C00000"/>
                </a:solidFill>
                <a:latin typeface="思源宋体" panose="02020400000000000000" pitchFamily="18" charset="-122"/>
                <a:ea typeface="思源宋体" panose="02020400000000000000" pitchFamily="18" charset="-122"/>
              </a:rPr>
              <a:t>(</a:t>
            </a:r>
            <a:r>
              <a:rPr lang="zh-CN" altLang="en-US" sz="2400" b="1" dirty="0">
                <a:solidFill>
                  <a:srgbClr val="C00000"/>
                </a:solidFill>
                <a:latin typeface="思源宋体" panose="02020400000000000000" pitchFamily="18" charset="-122"/>
                <a:ea typeface="思源宋体" panose="02020400000000000000" pitchFamily="18" charset="-122"/>
              </a:rPr>
              <a:t>讨论稿</a:t>
            </a:r>
            <a:r>
              <a:rPr lang="en-US" altLang="zh-CN" sz="2400" b="1" dirty="0">
                <a:solidFill>
                  <a:srgbClr val="C00000"/>
                </a:solidFill>
                <a:latin typeface="思源宋体" panose="02020400000000000000" pitchFamily="18" charset="-122"/>
                <a:ea typeface="思源宋体" panose="02020400000000000000" pitchFamily="18" charset="-122"/>
              </a:rPr>
              <a:t>)》</a:t>
            </a:r>
            <a:r>
              <a:rPr lang="zh-CN" altLang="en-US" sz="2400" b="1" dirty="0">
                <a:solidFill>
                  <a:srgbClr val="C00000"/>
                </a:solidFill>
                <a:latin typeface="思源宋体" panose="02020400000000000000" pitchFamily="18" charset="-122"/>
                <a:ea typeface="思源宋体" panose="02020400000000000000" pitchFamily="18" charset="-122"/>
              </a:rPr>
              <a:t>向全会作了说明</a:t>
            </a:r>
            <a:endParaRPr kumimoji="0" lang="en-US" altLang="zh-CN" sz="2400" b="1" i="0" u="none" strike="noStrike" kern="0" cap="none" spc="0" normalizeH="0" baseline="0" noProof="0" dirty="0">
              <a:ln>
                <a:noFill/>
              </a:ln>
              <a:solidFill>
                <a:srgbClr val="C00000"/>
              </a:solidFill>
              <a:effectLst/>
              <a:uLnTx/>
              <a:uFillTx/>
            </a:endParaRPr>
          </a:p>
        </p:txBody>
      </p:sp>
      <p:sp>
        <p:nvSpPr>
          <p:cNvPr id="31" name="椭圆 30"/>
          <p:cNvSpPr/>
          <p:nvPr/>
        </p:nvSpPr>
        <p:spPr>
          <a:xfrm>
            <a:off x="1074696" y="4371112"/>
            <a:ext cx="555690" cy="555690"/>
          </a:xfrm>
          <a:prstGeom prst="ellipse">
            <a:avLst/>
          </a:prstGeom>
          <a:solidFill>
            <a:srgbClr val="C00000"/>
          </a:solidFill>
          <a:ln w="25400" cap="flat" cmpd="sng" algn="ctr">
            <a:solidFill>
              <a:srgbClr val="FFC000"/>
            </a:solidFill>
            <a:prstDash val="solid"/>
          </a:ln>
          <a:effectLst/>
        </p:spPr>
        <p:txBody>
          <a:bodyPr rtlCol="0" anchor="ctr"/>
          <a:lstStyle/>
          <a:p>
            <a:pPr marL="0" marR="0" lvl="0" indent="0" algn="l" defTabSz="1187450" rtl="0" eaLnBrk="1" fontAlgn="auto" latinLnBrk="0" hangingPunct="1">
              <a:lnSpc>
                <a:spcPct val="100000"/>
              </a:lnSpc>
              <a:spcBef>
                <a:spcPts val="0"/>
              </a:spcBef>
              <a:spcAft>
                <a:spcPts val="0"/>
              </a:spcAft>
              <a:buClrTx/>
              <a:buSzTx/>
              <a:buFontTx/>
              <a:buNone/>
              <a:defRPr/>
            </a:pPr>
            <a:r>
              <a:rPr lang="en-US" altLang="zh-CN" sz="2340" kern="0" dirty="0">
                <a:solidFill>
                  <a:sysClr val="window" lastClr="FFFFFF"/>
                </a:solidFill>
                <a:latin typeface="微软雅黑" panose="020B0503020204020204" pitchFamily="34" charset="-122"/>
                <a:ea typeface="微软雅黑" panose="020B0503020204020204" pitchFamily="34" charset="-122"/>
              </a:rPr>
              <a:t>3</a:t>
            </a:r>
            <a:endParaRPr kumimoji="0" lang="zh-CN" altLang="en-US" sz="234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grpSp>
        <p:nvGrpSpPr>
          <p:cNvPr id="32" name="组合 31"/>
          <p:cNvGrpSpPr/>
          <p:nvPr/>
        </p:nvGrpSpPr>
        <p:grpSpPr>
          <a:xfrm>
            <a:off x="1630386" y="4418649"/>
            <a:ext cx="1366098" cy="460616"/>
            <a:chOff x="3513818" y="1963801"/>
            <a:chExt cx="1051729" cy="354618"/>
          </a:xfrm>
        </p:grpSpPr>
        <p:cxnSp>
          <p:nvCxnSpPr>
            <p:cNvPr id="33" name="直接连接符 32"/>
            <p:cNvCxnSpPr/>
            <p:nvPr/>
          </p:nvCxnSpPr>
          <p:spPr>
            <a:xfrm>
              <a:off x="3513818" y="2141110"/>
              <a:ext cx="1051729" cy="0"/>
            </a:xfrm>
            <a:prstGeom prst="line">
              <a:avLst/>
            </a:prstGeom>
            <a:noFill/>
            <a:ln w="9525" cap="flat" cmpd="sng" algn="ctr">
              <a:solidFill>
                <a:srgbClr val="C00000"/>
              </a:solidFill>
              <a:prstDash val="dash"/>
              <a:tailEnd type="oval"/>
            </a:ln>
            <a:effectLst/>
          </p:spPr>
        </p:cxnSp>
        <p:cxnSp>
          <p:nvCxnSpPr>
            <p:cNvPr id="34" name="直接连接符 33"/>
            <p:cNvCxnSpPr/>
            <p:nvPr/>
          </p:nvCxnSpPr>
          <p:spPr>
            <a:xfrm>
              <a:off x="4565547" y="1963801"/>
              <a:ext cx="0" cy="354618"/>
            </a:xfrm>
            <a:prstGeom prst="line">
              <a:avLst/>
            </a:prstGeom>
            <a:noFill/>
            <a:ln w="9525" cap="flat" cmpd="sng" algn="ctr">
              <a:solidFill>
                <a:srgbClr val="C00000"/>
              </a:solidFill>
              <a:prstDash val="solid"/>
            </a:ln>
            <a:effectLst/>
          </p:spPr>
        </p:cxn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300"/>
                                        <p:tgtEl>
                                          <p:spTgt spid="13"/>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300"/>
                                        <p:tgtEl>
                                          <p:spTgt spid="20"/>
                                        </p:tgtEl>
                                      </p:cBhvr>
                                    </p:animEffect>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750"/>
                                        <p:tgtEl>
                                          <p:spTgt spid="25"/>
                                        </p:tgtEl>
                                      </p:cBhvr>
                                    </p:animEffect>
                                  </p:childTnLst>
                                </p:cTn>
                              </p:par>
                            </p:childTnLst>
                          </p:cTn>
                        </p:par>
                        <p:par>
                          <p:cTn id="36" fill="hold">
                            <p:stCondLst>
                              <p:cond delay="4000"/>
                            </p:stCondLst>
                            <p:childTnLst>
                              <p:par>
                                <p:cTn id="37" presetID="53" presetClass="entr" presetSubtype="16" fill="hold" grpId="0" nodeType="after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500" fill="hold"/>
                                        <p:tgtEl>
                                          <p:spTgt spid="31"/>
                                        </p:tgtEl>
                                        <p:attrNameLst>
                                          <p:attrName>ppt_w</p:attrName>
                                        </p:attrNameLst>
                                      </p:cBhvr>
                                      <p:tavLst>
                                        <p:tav tm="0">
                                          <p:val>
                                            <p:fltVal val="0"/>
                                          </p:val>
                                        </p:tav>
                                        <p:tav tm="100000">
                                          <p:val>
                                            <p:strVal val="#ppt_w"/>
                                          </p:val>
                                        </p:tav>
                                      </p:tavLst>
                                    </p:anim>
                                    <p:anim calcmode="lin" valueType="num">
                                      <p:cBhvr>
                                        <p:cTn id="40" dur="500" fill="hold"/>
                                        <p:tgtEl>
                                          <p:spTgt spid="31"/>
                                        </p:tgtEl>
                                        <p:attrNameLst>
                                          <p:attrName>ppt_h</p:attrName>
                                        </p:attrNameLst>
                                      </p:cBhvr>
                                      <p:tavLst>
                                        <p:tav tm="0">
                                          <p:val>
                                            <p:fltVal val="0"/>
                                          </p:val>
                                        </p:tav>
                                        <p:tav tm="100000">
                                          <p:val>
                                            <p:strVal val="#ppt_h"/>
                                          </p:val>
                                        </p:tav>
                                      </p:tavLst>
                                    </p:anim>
                                    <p:animEffect transition="in" filter="fade">
                                      <p:cBhvr>
                                        <p:cTn id="41" dur="500"/>
                                        <p:tgtEl>
                                          <p:spTgt spid="31"/>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wipe(left)">
                                      <p:cBhvr>
                                        <p:cTn id="45" dur="500"/>
                                        <p:tgtEl>
                                          <p:spTgt spid="32"/>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left)">
                                      <p:cBhvr>
                                        <p:cTn id="49" dur="3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20" grpId="0"/>
      <p:bldP spid="21" grpId="0" animBg="1"/>
      <p:bldP spid="30" grpId="0"/>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4810125"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党的十九届五中全会概况</a:t>
            </a:r>
          </a:p>
        </p:txBody>
      </p:sp>
      <p:grpSp>
        <p:nvGrpSpPr>
          <p:cNvPr id="36" name="组合 35"/>
          <p:cNvGrpSpPr/>
          <p:nvPr/>
        </p:nvGrpSpPr>
        <p:grpSpPr>
          <a:xfrm>
            <a:off x="1562146" y="994319"/>
            <a:ext cx="9067707" cy="636611"/>
            <a:chOff x="3729419" y="1263138"/>
            <a:chExt cx="6546522" cy="636611"/>
          </a:xfrm>
          <a:solidFill>
            <a:srgbClr val="C00000"/>
          </a:solidFill>
        </p:grpSpPr>
        <p:grpSp>
          <p:nvGrpSpPr>
            <p:cNvPr id="37" name="组合 36"/>
            <p:cNvGrpSpPr/>
            <p:nvPr/>
          </p:nvGrpSpPr>
          <p:grpSpPr>
            <a:xfrm>
              <a:off x="3729419" y="1263138"/>
              <a:ext cx="6546522" cy="636611"/>
              <a:chOff x="3729419" y="1263138"/>
              <a:chExt cx="6546522" cy="636611"/>
            </a:xfrm>
            <a:grpFill/>
          </p:grpSpPr>
          <p:grpSp>
            <p:nvGrpSpPr>
              <p:cNvPr id="39" name="组合 38"/>
              <p:cNvGrpSpPr/>
              <p:nvPr/>
            </p:nvGrpSpPr>
            <p:grpSpPr>
              <a:xfrm flipH="1">
                <a:off x="9737779" y="1408005"/>
                <a:ext cx="538162" cy="491744"/>
                <a:chOff x="1916819" y="1408005"/>
                <a:chExt cx="538162" cy="491744"/>
              </a:xfrm>
              <a:grpFill/>
            </p:grpSpPr>
            <p:sp>
              <p:nvSpPr>
                <p:cNvPr id="44"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45"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40" name="组合 39"/>
              <p:cNvGrpSpPr/>
              <p:nvPr/>
            </p:nvGrpSpPr>
            <p:grpSpPr>
              <a:xfrm>
                <a:off x="3729419" y="1408005"/>
                <a:ext cx="538162" cy="491744"/>
                <a:chOff x="3729419" y="1408005"/>
                <a:chExt cx="538162" cy="491744"/>
              </a:xfrm>
              <a:grpFill/>
            </p:grpSpPr>
            <p:sp>
              <p:nvSpPr>
                <p:cNvPr id="42"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43"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41" name="矩形 40"/>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38" name="矩形 37"/>
            <p:cNvSpPr/>
            <p:nvPr/>
          </p:nvSpPr>
          <p:spPr>
            <a:xfrm>
              <a:off x="4102175" y="1312889"/>
              <a:ext cx="5801010" cy="461665"/>
            </a:xfrm>
            <a:prstGeom prst="rect">
              <a:avLst/>
            </a:prstGeom>
            <a:grpFill/>
          </p:spPr>
          <p:txBody>
            <a:bodyPr wrap="square">
              <a:spAutoFit/>
            </a:bodyPr>
            <a:lstStyle/>
            <a:p>
              <a:pPr algn="dist"/>
              <a:r>
                <a:rPr lang="zh-CN" altLang="en-US" sz="2400" b="1" dirty="0">
                  <a:solidFill>
                    <a:schemeClr val="bg1"/>
                  </a:solidFill>
                  <a:latin typeface="思源宋体" panose="02020400000000000000" pitchFamily="18" charset="-122"/>
                  <a:ea typeface="思源宋体" panose="02020400000000000000" pitchFamily="18" charset="-122"/>
                </a:rPr>
                <a:t>全会充分肯定党的十九届四中全会以来中央政治局的工作</a:t>
              </a:r>
            </a:p>
          </p:txBody>
        </p:sp>
      </p:grpSp>
      <p:sp>
        <p:nvSpPr>
          <p:cNvPr id="3" name="矩形 2"/>
          <p:cNvSpPr/>
          <p:nvPr/>
        </p:nvSpPr>
        <p:spPr>
          <a:xfrm>
            <a:off x="1890346" y="2357007"/>
            <a:ext cx="8411308" cy="2935804"/>
          </a:xfrm>
          <a:prstGeom prst="rect">
            <a:avLst/>
          </a:prstGeom>
        </p:spPr>
        <p:txBody>
          <a:bodyPr wrap="square">
            <a:spAutoFit/>
          </a:bodyPr>
          <a:lstStyle/>
          <a:p>
            <a:pPr>
              <a:lnSpc>
                <a:spcPct val="200000"/>
              </a:lnSpc>
            </a:pPr>
            <a:r>
              <a:rPr lang="zh-CN" altLang="en-US" sz="2400" dirty="0">
                <a:latin typeface="思源宋体" panose="02020400000000000000" pitchFamily="18" charset="-122"/>
                <a:ea typeface="思源宋体" panose="02020400000000000000" pitchFamily="18" charset="-122"/>
              </a:rPr>
              <a:t>疫情防控工作取得重大战略成果，三大攻坚战扎实推进，经济增长好于预期，人民生活得到有力保障，社会大局保持稳定，中国特色大国外交积极推进，党和国家各项事业取得新的重大成就。</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1000"/>
                                        <p:tgtEl>
                                          <p:spTgt spid="36"/>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4810125"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3200" b="1" dirty="0">
                <a:solidFill>
                  <a:srgbClr val="C00000"/>
                </a:solidFill>
                <a:latin typeface="Aa侠笔笑书" panose="02010600010101010101" pitchFamily="2" charset="-122"/>
                <a:ea typeface="Aa侠笔笑书" panose="02010600010101010101" pitchFamily="2" charset="-122"/>
              </a:rPr>
              <a:t>党的十九届五中全会概况</a:t>
            </a:r>
          </a:p>
        </p:txBody>
      </p:sp>
      <p:sp>
        <p:nvSpPr>
          <p:cNvPr id="17" name="矩形 16"/>
          <p:cNvSpPr/>
          <p:nvPr/>
        </p:nvSpPr>
        <p:spPr>
          <a:xfrm>
            <a:off x="2289230" y="1358593"/>
            <a:ext cx="5609997" cy="707886"/>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CN" altLang="en-US" sz="4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cs typeface="Gisha" panose="020B0502040204020203" pitchFamily="34" charset="-79"/>
              </a:rPr>
              <a:t>作出</a:t>
            </a:r>
            <a:r>
              <a:rPr kumimoji="0" lang="en-US" altLang="zh-CN" sz="4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cs typeface="Gisha" panose="020B0502040204020203" pitchFamily="34" charset="-79"/>
              </a:rPr>
              <a:t>1</a:t>
            </a:r>
            <a:r>
              <a:rPr kumimoji="0" lang="zh-CN" altLang="en-US" sz="4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cs typeface="Gisha" panose="020B0502040204020203" pitchFamily="34" charset="-79"/>
              </a:rPr>
              <a:t>个重要判断</a:t>
            </a:r>
            <a:endParaRPr kumimoji="0" lang="en-US" altLang="zh-CN" sz="4000" b="1" i="0" u="none" strike="noStrike" kern="1200" cap="none" spc="0" normalizeH="0" baseline="0" noProof="0" dirty="0">
              <a:ln>
                <a:noFill/>
              </a:ln>
              <a:solidFill>
                <a:srgbClr val="C00000"/>
              </a:solidFill>
              <a:effectLst/>
              <a:uLnTx/>
              <a:uFillTx/>
              <a:latin typeface="思源宋体 Heavy" panose="02020900000000000000" pitchFamily="18" charset="-122"/>
              <a:ea typeface="思源宋体 Heavy" panose="02020900000000000000" pitchFamily="18" charset="-122"/>
              <a:cs typeface="Gisha" panose="020B0502040204020203" pitchFamily="34" charset="-79"/>
            </a:endParaRPr>
          </a:p>
        </p:txBody>
      </p:sp>
      <p:sp>
        <p:nvSpPr>
          <p:cNvPr id="18" name="矩形 17"/>
          <p:cNvSpPr/>
          <p:nvPr/>
        </p:nvSpPr>
        <p:spPr>
          <a:xfrm>
            <a:off x="903108" y="2541822"/>
            <a:ext cx="10385784" cy="2719237"/>
          </a:xfrm>
          <a:prstGeom prst="rect">
            <a:avLst/>
          </a:prstGeom>
        </p:spPr>
        <p:txBody>
          <a:bodyPr wrap="square" lIns="105571" tIns="52784" rIns="105571" bIns="52784">
            <a:spAutoFit/>
          </a:bodyPr>
          <a:lstStyle/>
          <a:p>
            <a:pPr>
              <a:lnSpc>
                <a:spcPct val="250000"/>
              </a:lnSpc>
            </a:pPr>
            <a:r>
              <a:rPr lang="zh-CN" altLang="en-US" sz="2400" dirty="0">
                <a:latin typeface="思源宋体" panose="02020400000000000000" pitchFamily="18" charset="-122"/>
                <a:ea typeface="思源宋体" panose="02020400000000000000" pitchFamily="18" charset="-122"/>
              </a:rPr>
              <a:t>有习近平同志作为党中央的核心、全党的核心领航掌舵，有全党全国各族人民团结一心、顽强奋斗，我们就一定能够战胜前进道路上出现的各种艰难险阻，一定能够在新时代把中国特色社会主义更加有力地推向前进。</a:t>
            </a:r>
          </a:p>
        </p:txBody>
      </p:sp>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38674" y="1442890"/>
            <a:ext cx="983971" cy="5392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7"/>
                                        </p:tgtEl>
                                        <p:attrNameLst>
                                          <p:attrName>ppt_y</p:attrName>
                                        </p:attrNameLst>
                                      </p:cBhvr>
                                      <p:tavLst>
                                        <p:tav tm="0">
                                          <p:val>
                                            <p:strVal val="#ppt_y"/>
                                          </p:val>
                                        </p:tav>
                                        <p:tav tm="100000">
                                          <p:val>
                                            <p:strVal val="#ppt_y"/>
                                          </p:val>
                                        </p:tav>
                                      </p:tavLst>
                                    </p:anim>
                                    <p:anim calcmode="lin" valueType="num">
                                      <p:cBhvr>
                                        <p:cTn id="9"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7"/>
                                        </p:tgtEl>
                                      </p:cBhvr>
                                    </p:animEffect>
                                  </p:childTnLst>
                                </p:cTn>
                              </p:par>
                            </p:childTnLst>
                          </p:cTn>
                        </p:par>
                        <p:par>
                          <p:cTn id="12" fill="hold">
                            <p:stCondLst>
                              <p:cond delay="850"/>
                            </p:stCondLst>
                            <p:childTnLst>
                              <p:par>
                                <p:cTn id="13" presetID="22" presetClass="entr" presetSubtype="1"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up)">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 y="2184893"/>
            <a:ext cx="6230874" cy="465611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0"/>
            <a:ext cx="5891514" cy="2974694"/>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18736" y="2721412"/>
            <a:ext cx="5581609" cy="435650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sp>
        <p:nvSpPr>
          <p:cNvPr id="2" name="文本框 1"/>
          <p:cNvSpPr txBox="1"/>
          <p:nvPr/>
        </p:nvSpPr>
        <p:spPr>
          <a:xfrm>
            <a:off x="4041848" y="1440886"/>
            <a:ext cx="4800600" cy="1446550"/>
          </a:xfrm>
          <a:prstGeom prst="rect">
            <a:avLst/>
          </a:prstGeom>
          <a:noFill/>
        </p:spPr>
        <p:txBody>
          <a:bodyPr wrap="square" rtlCol="0">
            <a:spAutoFit/>
          </a:bodyPr>
          <a:lstStyle/>
          <a:p>
            <a:pPr algn="dist"/>
            <a:r>
              <a:rPr lang="zh-CN" altLang="en-US" sz="8800" b="1" dirty="0">
                <a:solidFill>
                  <a:srgbClr val="C00000"/>
                </a:solidFill>
                <a:latin typeface="Aa侠笔笑书" panose="02010600010101010101" pitchFamily="2" charset="-122"/>
                <a:ea typeface="Aa侠笔笑书" panose="02010600010101010101" pitchFamily="2" charset="-122"/>
              </a:rPr>
              <a:t>第二章</a:t>
            </a:r>
          </a:p>
        </p:txBody>
      </p:sp>
      <p:sp>
        <p:nvSpPr>
          <p:cNvPr id="3" name="文本框 2"/>
          <p:cNvSpPr txBox="1"/>
          <p:nvPr/>
        </p:nvSpPr>
        <p:spPr>
          <a:xfrm>
            <a:off x="1927298" y="3044018"/>
            <a:ext cx="9029700" cy="1938992"/>
          </a:xfrm>
          <a:prstGeom prst="rect">
            <a:avLst/>
          </a:prstGeom>
          <a:noFill/>
        </p:spPr>
        <p:txBody>
          <a:bodyPr wrap="square" rtlCol="0">
            <a:spAutoFit/>
          </a:bodyPr>
          <a:lstStyle/>
          <a:p>
            <a:pPr lvl="0" algn="ctr" defTabSz="914400">
              <a:defRPr/>
            </a:pPr>
            <a:r>
              <a:rPr lang="zh-CN" altLang="en-US" sz="6000" b="1" dirty="0">
                <a:solidFill>
                  <a:srgbClr val="C00000"/>
                </a:solidFill>
                <a:latin typeface="Aa侠笔笑书" panose="02010600010101010101" pitchFamily="2" charset="-122"/>
                <a:ea typeface="Aa侠笔笑书" panose="02010600010101010101" pitchFamily="2" charset="-122"/>
              </a:rPr>
              <a:t>决胜全面建成小康社会取得的决定性成就</a:t>
            </a:r>
            <a:endParaRPr lang="zh-CN" altLang="en-US" sz="6000" b="1" kern="0" dirty="0">
              <a:solidFill>
                <a:srgbClr val="C00000"/>
              </a:solidFill>
              <a:latin typeface="Aa侠笔笑书" panose="02010600010101010101" pitchFamily="2" charset="-122"/>
              <a:ea typeface="Aa侠笔笑书" panose="0201060001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 y="4869966"/>
            <a:ext cx="12192000" cy="1971040"/>
          </a:xfrm>
          <a:prstGeom prst="rect">
            <a:avLst/>
          </a:prstGeom>
        </p:spPr>
      </p:pic>
      <p:pic>
        <p:nvPicPr>
          <p:cNvPr id="4" name="Picture 11" descr="F:\桌面\党政机关\素材\党徽\Nipic_20180988_20180909113802527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71" y="78236"/>
            <a:ext cx="677425" cy="554719"/>
          </a:xfrm>
          <a:prstGeom prst="rect">
            <a:avLst/>
          </a:prstGeom>
          <a:noFill/>
          <a:extLst>
            <a:ext uri="{909E8E84-426E-40DD-AFC4-6F175D3DCCD1}">
              <a14:hiddenFill xmlns:a14="http://schemas.microsoft.com/office/drawing/2010/main">
                <a:solidFill>
                  <a:srgbClr val="FFFFFF"/>
                </a:solidFill>
              </a14:hiddenFill>
            </a:ext>
          </a:extLst>
        </p:spPr>
      </p:pic>
      <p:sp>
        <p:nvSpPr>
          <p:cNvPr id="12" name="标题 1"/>
          <p:cNvSpPr txBox="1"/>
          <p:nvPr/>
        </p:nvSpPr>
        <p:spPr>
          <a:xfrm>
            <a:off x="1074696" y="125318"/>
            <a:ext cx="7583167" cy="4605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ctr" defTabSz="914400">
              <a:defRPr/>
            </a:pPr>
            <a:r>
              <a:rPr lang="zh-CN" altLang="en-US" sz="3200" b="1" dirty="0">
                <a:solidFill>
                  <a:srgbClr val="C00000"/>
                </a:solidFill>
                <a:latin typeface="Aa侠笔笑书" panose="02010600010101010101" pitchFamily="2" charset="-122"/>
                <a:ea typeface="Aa侠笔笑书" panose="02010600010101010101" pitchFamily="2" charset="-122"/>
              </a:rPr>
              <a:t>决胜全面建成小康社会取得的决定性成就</a:t>
            </a:r>
            <a:endParaRPr lang="zh-CN" altLang="en-US" sz="3200" b="1" kern="0" dirty="0">
              <a:solidFill>
                <a:srgbClr val="C00000"/>
              </a:solidFill>
              <a:latin typeface="Aa侠笔笑书" panose="02010600010101010101" pitchFamily="2" charset="-122"/>
              <a:ea typeface="Aa侠笔笑书" panose="02010600010101010101" pitchFamily="2" charset="-122"/>
            </a:endParaRPr>
          </a:p>
        </p:txBody>
      </p:sp>
      <p:grpSp>
        <p:nvGrpSpPr>
          <p:cNvPr id="9" name="组合 8"/>
          <p:cNvGrpSpPr/>
          <p:nvPr/>
        </p:nvGrpSpPr>
        <p:grpSpPr>
          <a:xfrm>
            <a:off x="3768113" y="1161959"/>
            <a:ext cx="4655774" cy="636611"/>
            <a:chOff x="3729419" y="1263138"/>
            <a:chExt cx="6546522" cy="636611"/>
          </a:xfrm>
          <a:solidFill>
            <a:srgbClr val="C00000"/>
          </a:solidFill>
        </p:grpSpPr>
        <p:grpSp>
          <p:nvGrpSpPr>
            <p:cNvPr id="10" name="组合 9"/>
            <p:cNvGrpSpPr/>
            <p:nvPr/>
          </p:nvGrpSpPr>
          <p:grpSpPr>
            <a:xfrm>
              <a:off x="3729419" y="1263138"/>
              <a:ext cx="6546522" cy="636611"/>
              <a:chOff x="3729419" y="1263138"/>
              <a:chExt cx="6546522" cy="636611"/>
            </a:xfrm>
            <a:grpFill/>
          </p:grpSpPr>
          <p:grpSp>
            <p:nvGrpSpPr>
              <p:cNvPr id="14" name="组合 13"/>
              <p:cNvGrpSpPr/>
              <p:nvPr/>
            </p:nvGrpSpPr>
            <p:grpSpPr>
              <a:xfrm flipH="1">
                <a:off x="9737779" y="1408005"/>
                <a:ext cx="538162" cy="491744"/>
                <a:chOff x="1916819" y="1408005"/>
                <a:chExt cx="538162" cy="491744"/>
              </a:xfrm>
              <a:grpFill/>
            </p:grpSpPr>
            <p:sp>
              <p:nvSpPr>
                <p:cNvPr id="22" name="任意多边形 127"/>
                <p:cNvSpPr/>
                <p:nvPr/>
              </p:nvSpPr>
              <p:spPr>
                <a:xfrm>
                  <a:off x="19168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3" name="任意多边形 128"/>
                <p:cNvSpPr/>
                <p:nvPr/>
              </p:nvSpPr>
              <p:spPr>
                <a:xfrm>
                  <a:off x="22677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grpSp>
            <p:nvGrpSpPr>
              <p:cNvPr id="15" name="组合 14"/>
              <p:cNvGrpSpPr/>
              <p:nvPr/>
            </p:nvGrpSpPr>
            <p:grpSpPr>
              <a:xfrm>
                <a:off x="3729419" y="1408005"/>
                <a:ext cx="538162" cy="491744"/>
                <a:chOff x="3729419" y="1408005"/>
                <a:chExt cx="538162" cy="491744"/>
              </a:xfrm>
              <a:grpFill/>
            </p:grpSpPr>
            <p:sp>
              <p:nvSpPr>
                <p:cNvPr id="20" name="任意多边形 12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sp>
              <p:nvSpPr>
                <p:cNvPr id="21" name="任意多边形 12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6" name="矩形 15"/>
              <p:cNvSpPr/>
              <p:nvPr/>
            </p:nvSpPr>
            <p:spPr>
              <a:xfrm>
                <a:off x="4080310" y="1263138"/>
                <a:ext cx="5844740" cy="499612"/>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mn-ea"/>
                  <a:cs typeface="+mn-ea"/>
                  <a:sym typeface="+mn-lt"/>
                </a:endParaRPr>
              </a:p>
            </p:txBody>
          </p:sp>
        </p:grpSp>
        <p:sp>
          <p:nvSpPr>
            <p:cNvPr id="13" name="矩形 12"/>
            <p:cNvSpPr/>
            <p:nvPr/>
          </p:nvSpPr>
          <p:spPr>
            <a:xfrm>
              <a:off x="4102175" y="1312889"/>
              <a:ext cx="5801010" cy="461665"/>
            </a:xfrm>
            <a:prstGeom prst="rect">
              <a:avLst/>
            </a:prstGeom>
            <a:grpFill/>
          </p:spPr>
          <p:txBody>
            <a:bodyPr wrap="square">
              <a:spAutoFit/>
            </a:bodyPr>
            <a:lstStyle/>
            <a:p>
              <a:pPr algn="ctr"/>
              <a:r>
                <a:rPr lang="en-US" altLang="zh-CN" sz="2400" b="1" dirty="0">
                  <a:solidFill>
                    <a:schemeClr val="bg1"/>
                  </a:solidFill>
                  <a:latin typeface="思源宋体" panose="02020400000000000000" pitchFamily="18" charset="-122"/>
                  <a:ea typeface="思源宋体" panose="02020400000000000000" pitchFamily="18" charset="-122"/>
                </a:rPr>
                <a:t>10</a:t>
              </a:r>
              <a:r>
                <a:rPr lang="zh-CN" altLang="en-US" sz="2400" b="1" dirty="0">
                  <a:solidFill>
                    <a:schemeClr val="bg1"/>
                  </a:solidFill>
                  <a:latin typeface="思源宋体" panose="02020400000000000000" pitchFamily="18" charset="-122"/>
                  <a:ea typeface="思源宋体" panose="02020400000000000000" pitchFamily="18" charset="-122"/>
                </a:rPr>
                <a:t>大决定性成就</a:t>
              </a:r>
            </a:p>
          </p:txBody>
        </p:sp>
      </p:grpSp>
      <p:grpSp>
        <p:nvGrpSpPr>
          <p:cNvPr id="2" name="组合 1"/>
          <p:cNvGrpSpPr/>
          <p:nvPr/>
        </p:nvGrpSpPr>
        <p:grpSpPr>
          <a:xfrm>
            <a:off x="1444182" y="2047602"/>
            <a:ext cx="9303637" cy="1527894"/>
            <a:chOff x="1806322" y="2047602"/>
            <a:chExt cx="9303637" cy="1527894"/>
          </a:xfrm>
        </p:grpSpPr>
        <p:sp>
          <p:nvSpPr>
            <p:cNvPr id="24" name="TextBox 7"/>
            <p:cNvSpPr>
              <a:spLocks noChangeArrowheads="1"/>
            </p:cNvSpPr>
            <p:nvPr/>
          </p:nvSpPr>
          <p:spPr bwMode="auto">
            <a:xfrm>
              <a:off x="2572407" y="2212667"/>
              <a:ext cx="8100214" cy="1197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just">
                <a:lnSpc>
                  <a:spcPct val="150000"/>
                </a:lnSpc>
              </a:pPr>
              <a:r>
                <a:rPr lang="zh-CN" altLang="en-US" b="0" i="0" dirty="0">
                  <a:effectLst/>
                  <a:latin typeface="思源宋体" panose="02020400000000000000" pitchFamily="18" charset="-122"/>
                  <a:ea typeface="思源宋体" panose="02020400000000000000" pitchFamily="18" charset="-122"/>
                </a:rPr>
                <a:t>“十三五”时期，全面深化改革取得重大突破，全面依法治国取得重大进展，全面从严治党取得重大成果，国家治理体系和治理能力现代化加快推进，中国共产党领导和我国社会主义制度优势进一步彰显；</a:t>
              </a:r>
              <a:endParaRPr lang="en-US" altLang="zh-CN" dirty="0">
                <a:latin typeface="思源宋体" panose="02020400000000000000" pitchFamily="18" charset="-122"/>
                <a:ea typeface="思源宋体" panose="02020400000000000000" pitchFamily="18" charset="-122"/>
              </a:endParaRPr>
            </a:p>
          </p:txBody>
        </p:sp>
        <p:sp>
          <p:nvSpPr>
            <p:cNvPr id="25" name="圆角矩形 76"/>
            <p:cNvSpPr/>
            <p:nvPr/>
          </p:nvSpPr>
          <p:spPr>
            <a:xfrm>
              <a:off x="2135070" y="2047602"/>
              <a:ext cx="8974889" cy="1527894"/>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nvGrpSpPr>
            <p:cNvPr id="26" name="组合 25"/>
            <p:cNvGrpSpPr/>
            <p:nvPr/>
          </p:nvGrpSpPr>
          <p:grpSpPr>
            <a:xfrm>
              <a:off x="1806322" y="2482800"/>
              <a:ext cx="657499" cy="657499"/>
              <a:chOff x="1417067" y="4277724"/>
              <a:chExt cx="657499" cy="657499"/>
            </a:xfrm>
          </p:grpSpPr>
          <p:grpSp>
            <p:nvGrpSpPr>
              <p:cNvPr id="27" name="组合 2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9" name="椭圆 28"/>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sp>
              <p:nvSpPr>
                <p:cNvPr id="30" name="椭圆 29"/>
                <p:cNvSpPr/>
                <p:nvPr/>
              </p:nvSpPr>
              <p:spPr>
                <a:xfrm>
                  <a:off x="3839837" y="2029500"/>
                  <a:ext cx="1098123" cy="1098123"/>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sp>
            <p:nvSpPr>
              <p:cNvPr id="28" name="TextBox 7"/>
              <p:cNvSpPr>
                <a:spLocks noChangeArrowheads="1"/>
              </p:cNvSpPr>
              <p:nvPr/>
            </p:nvSpPr>
            <p:spPr bwMode="auto">
              <a:xfrm>
                <a:off x="1517646" y="4393726"/>
                <a:ext cx="45634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rPr>
                  <a:t>1</a:t>
                </a:r>
                <a:endParaRPr kumimoji="0" lang="zh-CN" altLang="en-US"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endParaRPr>
              </a:p>
            </p:txBody>
          </p:sp>
        </p:grpSp>
      </p:grpSp>
      <p:grpSp>
        <p:nvGrpSpPr>
          <p:cNvPr id="3" name="组合 2"/>
          <p:cNvGrpSpPr/>
          <p:nvPr/>
        </p:nvGrpSpPr>
        <p:grpSpPr>
          <a:xfrm>
            <a:off x="1445834" y="4074604"/>
            <a:ext cx="9300332" cy="660909"/>
            <a:chOff x="1445834" y="4074604"/>
            <a:chExt cx="9300332" cy="660909"/>
          </a:xfrm>
        </p:grpSpPr>
        <p:sp>
          <p:nvSpPr>
            <p:cNvPr id="31" name="TextBox 7"/>
            <p:cNvSpPr>
              <a:spLocks noChangeArrowheads="1"/>
            </p:cNvSpPr>
            <p:nvPr/>
          </p:nvSpPr>
          <p:spPr bwMode="auto">
            <a:xfrm>
              <a:off x="2292603" y="4252875"/>
              <a:ext cx="680059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dist"/>
              <a:r>
                <a:rPr lang="zh-CN" altLang="en-US" b="0" i="0" dirty="0">
                  <a:effectLst/>
                  <a:latin typeface="思源宋体" panose="02020400000000000000" pitchFamily="18" charset="-122"/>
                  <a:ea typeface="思源宋体" panose="02020400000000000000" pitchFamily="18" charset="-122"/>
                </a:rPr>
                <a:t>预计二〇二〇年国内生产总值突破</a:t>
              </a:r>
              <a:r>
                <a:rPr lang="zh-CN" altLang="en-US" b="1" i="0" dirty="0">
                  <a:solidFill>
                    <a:srgbClr val="C00000"/>
                  </a:solidFill>
                  <a:effectLst/>
                  <a:latin typeface="思源宋体" panose="02020400000000000000" pitchFamily="18" charset="-122"/>
                  <a:ea typeface="思源宋体" panose="02020400000000000000" pitchFamily="18" charset="-122"/>
                </a:rPr>
                <a:t>一百万亿</a:t>
              </a:r>
              <a:r>
                <a:rPr lang="zh-CN" altLang="en-US" b="0" i="0" dirty="0">
                  <a:effectLst/>
                  <a:latin typeface="思源宋体" panose="02020400000000000000" pitchFamily="18" charset="-122"/>
                  <a:ea typeface="思源宋体" panose="02020400000000000000" pitchFamily="18" charset="-122"/>
                </a:rPr>
                <a:t>元；</a:t>
              </a:r>
              <a:endParaRPr lang="en-US" altLang="zh-CN" b="0" i="0" dirty="0">
                <a:effectLst/>
                <a:latin typeface="思源宋体" panose="02020400000000000000" pitchFamily="18" charset="-122"/>
                <a:ea typeface="思源宋体" panose="02020400000000000000" pitchFamily="18" charset="-122"/>
              </a:endParaRPr>
            </a:p>
          </p:txBody>
        </p:sp>
        <p:sp>
          <p:nvSpPr>
            <p:cNvPr id="32" name="圆角矩形 76"/>
            <p:cNvSpPr/>
            <p:nvPr/>
          </p:nvSpPr>
          <p:spPr>
            <a:xfrm>
              <a:off x="1774582" y="4074604"/>
              <a:ext cx="897158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nvGrpSpPr>
            <p:cNvPr id="33" name="组合 32"/>
            <p:cNvGrpSpPr/>
            <p:nvPr/>
          </p:nvGrpSpPr>
          <p:grpSpPr>
            <a:xfrm>
              <a:off x="1445834" y="4078014"/>
              <a:ext cx="657499" cy="657499"/>
              <a:chOff x="1417067" y="4277724"/>
              <a:chExt cx="657499" cy="657499"/>
            </a:xfrm>
          </p:grpSpPr>
          <p:grpSp>
            <p:nvGrpSpPr>
              <p:cNvPr id="34" name="组合 3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椭圆 35"/>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sp>
              <p:nvSpPr>
                <p:cNvPr id="37" name="椭圆 36"/>
                <p:cNvSpPr/>
                <p:nvPr/>
              </p:nvSpPr>
              <p:spPr>
                <a:xfrm>
                  <a:off x="3839837" y="2029500"/>
                  <a:ext cx="1098123" cy="1098123"/>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sp>
            <p:nvSpPr>
              <p:cNvPr id="35" name="TextBox 7"/>
              <p:cNvSpPr>
                <a:spLocks noChangeArrowheads="1"/>
              </p:cNvSpPr>
              <p:nvPr/>
            </p:nvSpPr>
            <p:spPr bwMode="auto">
              <a:xfrm>
                <a:off x="1517646" y="4393726"/>
                <a:ext cx="45634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rPr>
                  <a:t>2</a:t>
                </a:r>
                <a:endParaRPr kumimoji="0" lang="zh-CN" altLang="en-US"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endParaRPr>
              </a:p>
            </p:txBody>
          </p:sp>
        </p:grpSp>
      </p:grpSp>
      <p:grpSp>
        <p:nvGrpSpPr>
          <p:cNvPr id="6" name="组合 5"/>
          <p:cNvGrpSpPr/>
          <p:nvPr/>
        </p:nvGrpSpPr>
        <p:grpSpPr>
          <a:xfrm>
            <a:off x="1444181" y="5164910"/>
            <a:ext cx="9301985" cy="660909"/>
            <a:chOff x="1444181" y="5164910"/>
            <a:chExt cx="9301985" cy="660909"/>
          </a:xfrm>
        </p:grpSpPr>
        <p:sp>
          <p:nvSpPr>
            <p:cNvPr id="38" name="TextBox 7"/>
            <p:cNvSpPr>
              <a:spLocks noChangeArrowheads="1"/>
            </p:cNvSpPr>
            <p:nvPr/>
          </p:nvSpPr>
          <p:spPr bwMode="auto">
            <a:xfrm>
              <a:off x="2236593" y="5343181"/>
              <a:ext cx="685660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dist"/>
              <a:r>
                <a:rPr lang="zh-CN" altLang="en-US" b="0" i="0" dirty="0">
                  <a:effectLst/>
                  <a:latin typeface="思源宋体" panose="02020400000000000000" pitchFamily="18" charset="-122"/>
                  <a:ea typeface="思源宋体" panose="02020400000000000000" pitchFamily="18" charset="-122"/>
                </a:rPr>
                <a:t>脱贫攻坚成果举世瞩目，</a:t>
              </a:r>
              <a:r>
                <a:rPr lang="zh-CN" altLang="en-US" b="1" i="0" dirty="0">
                  <a:solidFill>
                    <a:srgbClr val="C00000"/>
                  </a:solidFill>
                  <a:effectLst/>
                  <a:latin typeface="思源宋体" panose="02020400000000000000" pitchFamily="18" charset="-122"/>
                  <a:ea typeface="思源宋体" panose="02020400000000000000" pitchFamily="18" charset="-122"/>
                </a:rPr>
                <a:t>五千五百七十五万</a:t>
              </a:r>
              <a:r>
                <a:rPr lang="zh-CN" altLang="en-US" b="0" i="0" dirty="0">
                  <a:effectLst/>
                  <a:latin typeface="思源宋体" panose="02020400000000000000" pitchFamily="18" charset="-122"/>
                  <a:ea typeface="思源宋体" panose="02020400000000000000" pitchFamily="18" charset="-122"/>
                </a:rPr>
                <a:t>农村贫困人口实现脱贫；</a:t>
              </a:r>
              <a:endParaRPr lang="en-US" altLang="zh-CN" b="0" i="0" dirty="0">
                <a:effectLst/>
                <a:latin typeface="思源宋体" panose="02020400000000000000" pitchFamily="18" charset="-122"/>
                <a:ea typeface="思源宋体" panose="02020400000000000000" pitchFamily="18" charset="-122"/>
              </a:endParaRPr>
            </a:p>
          </p:txBody>
        </p:sp>
        <p:sp>
          <p:nvSpPr>
            <p:cNvPr id="39" name="圆角矩形 76"/>
            <p:cNvSpPr/>
            <p:nvPr/>
          </p:nvSpPr>
          <p:spPr>
            <a:xfrm>
              <a:off x="1772930" y="5164910"/>
              <a:ext cx="897323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nvGrpSpPr>
            <p:cNvPr id="40" name="组合 39"/>
            <p:cNvGrpSpPr/>
            <p:nvPr/>
          </p:nvGrpSpPr>
          <p:grpSpPr>
            <a:xfrm>
              <a:off x="1444181" y="5168320"/>
              <a:ext cx="657499" cy="657499"/>
              <a:chOff x="1417067" y="4277724"/>
              <a:chExt cx="657499" cy="657499"/>
            </a:xfrm>
          </p:grpSpPr>
          <p:grpSp>
            <p:nvGrpSpPr>
              <p:cNvPr id="41" name="组合 4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43" name="椭圆 42"/>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sp>
              <p:nvSpPr>
                <p:cNvPr id="44" name="椭圆 43"/>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思源宋体" panose="02020400000000000000" pitchFamily="18" charset="-122"/>
                    <a:ea typeface="思源宋体" panose="02020400000000000000" pitchFamily="18" charset="-122"/>
                  </a:endParaRPr>
                </a:p>
              </p:txBody>
            </p:sp>
          </p:grpSp>
          <p:sp>
            <p:nvSpPr>
              <p:cNvPr id="42" name="TextBox 7"/>
              <p:cNvSpPr>
                <a:spLocks noChangeArrowheads="1"/>
              </p:cNvSpPr>
              <p:nvPr/>
            </p:nvSpPr>
            <p:spPr bwMode="auto">
              <a:xfrm>
                <a:off x="1517646" y="4391030"/>
                <a:ext cx="45634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rPr>
                  <a:t>3</a:t>
                </a:r>
                <a:endParaRPr kumimoji="0" lang="zh-CN" altLang="en-US" sz="2800" b="1" i="0" u="none" strike="noStrike" kern="1200" cap="none" spc="0" normalizeH="0" baseline="0" noProof="0" dirty="0">
                  <a:ln>
                    <a:noFill/>
                  </a:ln>
                  <a:solidFill>
                    <a:srgbClr val="FFFFFF"/>
                  </a:solidFill>
                  <a:effectLst/>
                  <a:uLnTx/>
                  <a:uFillTx/>
                  <a:latin typeface="思源宋体" panose="02020400000000000000" pitchFamily="18" charset="-122"/>
                  <a:ea typeface="思源宋体" panose="02020400000000000000" pitchFamily="18" charset="-122"/>
                  <a:sym typeface="微软雅黑" panose="020B0503020204020204" pitchFamily="34" charset="-122"/>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2558</Words>
  <Application>Microsoft Office PowerPoint</Application>
  <PresentationFormat>宽屏</PresentationFormat>
  <Paragraphs>197</Paragraphs>
  <Slides>36</Slides>
  <Notes>0</Notes>
  <HiddenSlides>0</HiddenSlides>
  <MMClips>1</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36</vt:i4>
      </vt:variant>
    </vt:vector>
  </HeadingPairs>
  <TitlesOfParts>
    <vt:vector size="46" baseType="lpstr">
      <vt:lpstr>Aa侠笔笑书</vt:lpstr>
      <vt:lpstr>等线</vt:lpstr>
      <vt:lpstr>等线 Light</vt:lpstr>
      <vt:lpstr>思源宋体</vt:lpstr>
      <vt:lpstr>思源宋体 Heavy</vt:lpstr>
      <vt:lpstr>微软雅黑</vt:lpstr>
      <vt:lpstr>印品溜溜圆</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侯 心怡</cp:lastModifiedBy>
  <cp:revision>33</cp:revision>
  <dcterms:created xsi:type="dcterms:W3CDTF">2020-11-01T06:21:00Z</dcterms:created>
  <dcterms:modified xsi:type="dcterms:W3CDTF">2020-12-29T14:12:23Z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2052-11.1.0.9440</vt:lpwstr>
  </property>
</Properties>
</file>