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61" r:id="rId4"/>
    <p:sldId id="260" r:id="rId5"/>
    <p:sldId id="262" r:id="rId6"/>
    <p:sldId id="263" r:id="rId7"/>
    <p:sldId id="264" r:id="rId8"/>
    <p:sldId id="265" r:id="rId9"/>
    <p:sldId id="266"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926628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1591327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62117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1752589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78078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746008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1884210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311242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2011642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323129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3137322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3955015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4156572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644478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CN" altLang="en-US"/>
              <a:t>单击此处编辑母版标题样式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2498624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722C114-808C-4EAD-A3E6-E0CA10AAE161}" type="datetimeFigureOut">
              <a:rPr lang="zh-CN" altLang="en-US" smtClean="0"/>
              <a:t>2020/9/13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1853352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722C114-808C-4EAD-A3E6-E0CA10AAE161}" type="datetimeFigureOut">
              <a:rPr lang="zh-CN" altLang="en-US" smtClean="0"/>
              <a:t>2020/9/13</a:t>
            </a:fld>
            <a:endParaRPr lang="zh-CN"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060662F-DFB9-422A-A1A0-B8FE9F89488E}" type="slidenum">
              <a:rPr lang="zh-CN" altLang="en-US" smtClean="0"/>
              <a:t>‹#›</a:t>
            </a:fld>
            <a:endParaRPr lang="zh-CN" altLang="en-US"/>
          </a:p>
        </p:txBody>
      </p:sp>
    </p:spTree>
    <p:extLst>
      <p:ext uri="{BB962C8B-B14F-4D97-AF65-F5344CB8AC3E}">
        <p14:creationId xmlns:p14="http://schemas.microsoft.com/office/powerpoint/2010/main" val="38658093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6.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82F070-F73E-4A85-A4FA-1F0C47AD9EC3}"/>
              </a:ext>
            </a:extLst>
          </p:cNvPr>
          <p:cNvSpPr>
            <a:spLocks noGrp="1"/>
          </p:cNvSpPr>
          <p:nvPr>
            <p:ph type="ctrTitle"/>
          </p:nvPr>
        </p:nvSpPr>
        <p:spPr/>
        <p:txBody>
          <a:bodyPr/>
          <a:lstStyle/>
          <a:p>
            <a:pPr algn="ctr"/>
            <a:r>
              <a:rPr lang="zh-CN" altLang="en-US" dirty="0"/>
              <a:t>厉行节约 反对浪费 </a:t>
            </a:r>
            <a:br>
              <a:rPr lang="en-US" altLang="zh-CN" dirty="0"/>
            </a:br>
            <a:r>
              <a:rPr lang="zh-CN" altLang="en-US" dirty="0"/>
              <a:t>从我做起</a:t>
            </a:r>
          </a:p>
        </p:txBody>
      </p:sp>
      <p:sp>
        <p:nvSpPr>
          <p:cNvPr id="3" name="副标题 2">
            <a:extLst>
              <a:ext uri="{FF2B5EF4-FFF2-40B4-BE49-F238E27FC236}">
                <a16:creationId xmlns:a16="http://schemas.microsoft.com/office/drawing/2014/main" id="{D4EB3E2C-4CD1-4DFA-BC99-62ADB06F75BB}"/>
              </a:ext>
            </a:extLst>
          </p:cNvPr>
          <p:cNvSpPr>
            <a:spLocks noGrp="1"/>
          </p:cNvSpPr>
          <p:nvPr>
            <p:ph type="subTitle" idx="1"/>
          </p:nvPr>
        </p:nvSpPr>
        <p:spPr/>
        <p:txBody>
          <a:bodyPr/>
          <a:lstStyle/>
          <a:p>
            <a:r>
              <a:rPr lang="zh-CN" altLang="en-US" dirty="0"/>
              <a:t>金融</a:t>
            </a:r>
            <a:r>
              <a:rPr lang="en-US" altLang="zh-CN" dirty="0"/>
              <a:t>1942</a:t>
            </a:r>
            <a:r>
              <a:rPr lang="zh-CN" altLang="en-US" dirty="0"/>
              <a:t>班主题班会</a:t>
            </a:r>
            <a:endParaRPr lang="en-US" altLang="zh-CN" dirty="0"/>
          </a:p>
          <a:p>
            <a:r>
              <a:rPr lang="en-US" altLang="zh-CN" dirty="0"/>
              <a:t>2020.09.13</a:t>
            </a:r>
            <a:endParaRPr lang="zh-CN" altLang="en-US" dirty="0"/>
          </a:p>
        </p:txBody>
      </p:sp>
    </p:spTree>
    <p:extLst>
      <p:ext uri="{BB962C8B-B14F-4D97-AF65-F5344CB8AC3E}">
        <p14:creationId xmlns:p14="http://schemas.microsoft.com/office/powerpoint/2010/main" val="3095042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6DD209BA-0ECA-4F12-9045-D807E6DDCD83}"/>
              </a:ext>
            </a:extLst>
          </p:cNvPr>
          <p:cNvSpPr/>
          <p:nvPr/>
        </p:nvSpPr>
        <p:spPr>
          <a:xfrm>
            <a:off x="2672179" y="2828835"/>
            <a:ext cx="5699464" cy="1200329"/>
          </a:xfrm>
          <a:prstGeom prst="rect">
            <a:avLst/>
          </a:prstGeom>
          <a:noFill/>
        </p:spPr>
        <p:txBody>
          <a:bodyPr wrap="square" lIns="91440" tIns="45720" rIns="91440" bIns="45720">
            <a:spAutoFit/>
          </a:bodyPr>
          <a:lstStyle/>
          <a:p>
            <a:pPr algn="ctr"/>
            <a:r>
              <a:rPr lang="zh-CN" altLang="en-US" sz="7200" b="0" cap="none" spc="0" dirty="0">
                <a:ln w="0"/>
                <a:solidFill>
                  <a:schemeClr val="accent1"/>
                </a:solidFill>
                <a:effectLst>
                  <a:outerShdw blurRad="38100" dist="25400" dir="5400000" algn="ctr" rotWithShape="0">
                    <a:srgbClr val="6E747A">
                      <a:alpha val="43000"/>
                    </a:srgbClr>
                  </a:outerShdw>
                </a:effectLst>
              </a:rPr>
              <a:t>谢谢观看！</a:t>
            </a:r>
          </a:p>
        </p:txBody>
      </p:sp>
    </p:spTree>
    <p:extLst>
      <p:ext uri="{BB962C8B-B14F-4D97-AF65-F5344CB8AC3E}">
        <p14:creationId xmlns:p14="http://schemas.microsoft.com/office/powerpoint/2010/main" val="1400940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EE2C4D81-A3FB-4053-A83A-9E492D959037}"/>
              </a:ext>
            </a:extLst>
          </p:cNvPr>
          <p:cNvSpPr>
            <a:spLocks noGrp="1"/>
          </p:cNvSpPr>
          <p:nvPr>
            <p:ph idx="4294967295"/>
          </p:nvPr>
        </p:nvSpPr>
        <p:spPr>
          <a:xfrm>
            <a:off x="0" y="2160588"/>
            <a:ext cx="8596313" cy="3881437"/>
          </a:xfrm>
        </p:spPr>
        <p:txBody>
          <a:bodyPr>
            <a:normAutofit/>
          </a:bodyPr>
          <a:lstStyle/>
          <a:p>
            <a:r>
              <a:rPr lang="zh-CN" altLang="en-US" sz="3200" dirty="0"/>
              <a:t>主要学习内容</a:t>
            </a:r>
            <a:r>
              <a:rPr lang="zh-CN" altLang="en-US" sz="3200" dirty="0">
                <a:latin typeface="+mj-ea"/>
                <a:ea typeface="+mj-ea"/>
              </a:rPr>
              <a:t>：</a:t>
            </a:r>
            <a:r>
              <a:rPr lang="zh-CN" altLang="en-US" sz="3200" dirty="0"/>
              <a:t>为深入贯彻落实习近平总书记关于坚决制止餐饮浪费行为重要指示精神，加强勤俭节约美德教育，引导学生树立“节约光荣、浪费可耻”意识，养成健康饮食习惯的良好品格。</a:t>
            </a:r>
          </a:p>
        </p:txBody>
      </p:sp>
    </p:spTree>
    <p:extLst>
      <p:ext uri="{BB962C8B-B14F-4D97-AF65-F5344CB8AC3E}">
        <p14:creationId xmlns:p14="http://schemas.microsoft.com/office/powerpoint/2010/main" val="3735038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69937B-FA9C-4939-B84F-2A08B08191DE}"/>
              </a:ext>
            </a:extLst>
          </p:cNvPr>
          <p:cNvSpPr>
            <a:spLocks noGrp="1"/>
          </p:cNvSpPr>
          <p:nvPr>
            <p:ph type="title"/>
          </p:nvPr>
        </p:nvSpPr>
        <p:spPr>
          <a:xfrm>
            <a:off x="677335" y="467558"/>
            <a:ext cx="7374712" cy="722050"/>
          </a:xfrm>
        </p:spPr>
        <p:txBody>
          <a:bodyPr/>
          <a:lstStyle/>
          <a:p>
            <a:r>
              <a:rPr lang="zh-CN" altLang="en-US" dirty="0"/>
              <a:t>勤俭节约小故事：</a:t>
            </a:r>
          </a:p>
        </p:txBody>
      </p:sp>
      <p:sp>
        <p:nvSpPr>
          <p:cNvPr id="3" name="内容占位符 2">
            <a:extLst>
              <a:ext uri="{FF2B5EF4-FFF2-40B4-BE49-F238E27FC236}">
                <a16:creationId xmlns:a16="http://schemas.microsoft.com/office/drawing/2014/main" id="{968F53AF-29C7-4400-9BB3-18969A8C340E}"/>
              </a:ext>
            </a:extLst>
          </p:cNvPr>
          <p:cNvSpPr>
            <a:spLocks noGrp="1"/>
          </p:cNvSpPr>
          <p:nvPr>
            <p:ph idx="1"/>
          </p:nvPr>
        </p:nvSpPr>
        <p:spPr>
          <a:xfrm>
            <a:off x="677335" y="1074144"/>
            <a:ext cx="8596668" cy="4709711"/>
          </a:xfrm>
        </p:spPr>
        <p:txBody>
          <a:bodyPr>
            <a:noAutofit/>
          </a:bodyPr>
          <a:lstStyle/>
          <a:p>
            <a:r>
              <a:rPr lang="zh-CN" altLang="en-US" sz="2200" dirty="0"/>
              <a:t>周恩来总理勤俭节约的故事，妇孺皆知，成为美谈。他一贯倡导勤俭建国、艰苦奋斗，要求“一切招待必须是国货必须节约朴素，切忌铺张华丽、有失革命精神和艰苦奋斗的作风”。周恩来总理的饮食清淡，每餐一荤一素，吃剩的饭菜，从不浪费一米，一片菜叶。</a:t>
            </a:r>
            <a:endParaRPr lang="en-US" altLang="zh-CN" sz="2200" dirty="0"/>
          </a:p>
          <a:p>
            <a:r>
              <a:rPr lang="zh-CN" altLang="en-US" sz="2200" dirty="0"/>
              <a:t>毛泽东要求别人的，自己首先做到。他一生粗茶淡饭，睡硬板床，穿粗布衣，生活极为简朴，一件睡衣竟然补了</a:t>
            </a:r>
            <a:r>
              <a:rPr lang="en-US" altLang="zh-CN" sz="2200" dirty="0"/>
              <a:t>73</a:t>
            </a:r>
            <a:r>
              <a:rPr lang="zh-CN" altLang="en-US" sz="2200" dirty="0"/>
              <a:t>次、穿了</a:t>
            </a:r>
            <a:r>
              <a:rPr lang="en-US" altLang="zh-CN" sz="2200" dirty="0"/>
              <a:t>20</a:t>
            </a:r>
            <a:r>
              <a:rPr lang="zh-CN" altLang="en-US" sz="2200" dirty="0"/>
              <a:t>年。经济困难时期，他自己主动减薪、降低生活标准，不吃鱼肉、水果。</a:t>
            </a:r>
            <a:endParaRPr lang="en-US" altLang="zh-CN" sz="2200" dirty="0"/>
          </a:p>
          <a:p>
            <a:r>
              <a:rPr lang="zh-CN" altLang="en-US" sz="2200" dirty="0"/>
              <a:t>英国女王伊丽莎白二世经常说的一句英国谚语是“节约便士，英镑自来”，每天深夜她都亲自熄灭白金汉宫小厅堂和走廊的灯，她坚持皇家用的牙膏要挤到一点不剩。</a:t>
            </a:r>
            <a:endParaRPr lang="en-US" altLang="zh-CN" sz="2200" dirty="0"/>
          </a:p>
          <a:p>
            <a:r>
              <a:rPr lang="zh-CN" altLang="en-US" sz="2200" dirty="0"/>
              <a:t>号称“车到山前必有路，有路必有丰田车”的日本丰田公司，在成本管理上从一点一滴做起，劳保手套破了要一只一只的换，办公纸用了正面还要用反面，厕所的水箱里放一块砖用来节水。</a:t>
            </a:r>
          </a:p>
        </p:txBody>
      </p:sp>
    </p:spTree>
    <p:extLst>
      <p:ext uri="{BB962C8B-B14F-4D97-AF65-F5344CB8AC3E}">
        <p14:creationId xmlns:p14="http://schemas.microsoft.com/office/powerpoint/2010/main" val="5915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8D51665F-48C5-46F4-A52B-537BBD832040}"/>
              </a:ext>
            </a:extLst>
          </p:cNvPr>
          <p:cNvSpPr>
            <a:spLocks noGrp="1"/>
          </p:cNvSpPr>
          <p:nvPr>
            <p:ph type="title"/>
          </p:nvPr>
        </p:nvSpPr>
        <p:spPr>
          <a:xfrm>
            <a:off x="100285" y="2206840"/>
            <a:ext cx="10126791" cy="2089212"/>
          </a:xfrm>
        </p:spPr>
        <p:txBody>
          <a:bodyPr>
            <a:noAutofit/>
          </a:bodyPr>
          <a:lstStyle/>
          <a:p>
            <a:r>
              <a:rPr lang="zh-CN" altLang="en-US" sz="6000" dirty="0"/>
              <a:t>听了这些故事，</a:t>
            </a:r>
            <a:br>
              <a:rPr lang="en-US" altLang="zh-CN" sz="6000" dirty="0"/>
            </a:br>
            <a:r>
              <a:rPr lang="en-US" altLang="zh-CN" sz="6000" dirty="0"/>
              <a:t>                    </a:t>
            </a:r>
            <a:r>
              <a:rPr lang="zh-CN" altLang="en-US" sz="6000" dirty="0"/>
              <a:t>你有什么感受？</a:t>
            </a:r>
          </a:p>
        </p:txBody>
      </p:sp>
    </p:spTree>
    <p:extLst>
      <p:ext uri="{BB962C8B-B14F-4D97-AF65-F5344CB8AC3E}">
        <p14:creationId xmlns:p14="http://schemas.microsoft.com/office/powerpoint/2010/main" val="104426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1BBEF0-91DA-4150-8BFD-C8E84C4D607C}"/>
              </a:ext>
            </a:extLst>
          </p:cNvPr>
          <p:cNvSpPr>
            <a:spLocks noGrp="1"/>
          </p:cNvSpPr>
          <p:nvPr>
            <p:ph type="title" idx="4294967295"/>
          </p:nvPr>
        </p:nvSpPr>
        <p:spPr>
          <a:xfrm>
            <a:off x="97654" y="165716"/>
            <a:ext cx="8596313" cy="668784"/>
          </a:xfrm>
        </p:spPr>
        <p:txBody>
          <a:bodyPr>
            <a:normAutofit/>
          </a:bodyPr>
          <a:lstStyle/>
          <a:p>
            <a:r>
              <a:rPr lang="zh-CN" altLang="en-US" dirty="0"/>
              <a:t>看了这些，你们想到了什么？</a:t>
            </a:r>
          </a:p>
        </p:txBody>
      </p:sp>
      <p:pic>
        <p:nvPicPr>
          <p:cNvPr id="7" name="图片 6">
            <a:extLst>
              <a:ext uri="{FF2B5EF4-FFF2-40B4-BE49-F238E27FC236}">
                <a16:creationId xmlns:a16="http://schemas.microsoft.com/office/drawing/2014/main" id="{CFA2B49C-2202-4E19-9779-C7A3329F5C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469" y="3675355"/>
            <a:ext cx="3715273" cy="2881010"/>
          </a:xfrm>
          <a:prstGeom prst="rect">
            <a:avLst/>
          </a:prstGeom>
        </p:spPr>
      </p:pic>
      <p:pic>
        <p:nvPicPr>
          <p:cNvPr id="9" name="图片 8">
            <a:extLst>
              <a:ext uri="{FF2B5EF4-FFF2-40B4-BE49-F238E27FC236}">
                <a16:creationId xmlns:a16="http://schemas.microsoft.com/office/drawing/2014/main" id="{9614355F-1B17-49BF-8CFD-380B4AAB49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9742" y="834499"/>
            <a:ext cx="4902255" cy="5539667"/>
          </a:xfrm>
          <a:prstGeom prst="rect">
            <a:avLst/>
          </a:prstGeom>
        </p:spPr>
      </p:pic>
      <p:pic>
        <p:nvPicPr>
          <p:cNvPr id="11" name="图片 10">
            <a:extLst>
              <a:ext uri="{FF2B5EF4-FFF2-40B4-BE49-F238E27FC236}">
                <a16:creationId xmlns:a16="http://schemas.microsoft.com/office/drawing/2014/main" id="{A773C3A9-62DE-438C-BA9F-B3B716B6EF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499" y="834498"/>
            <a:ext cx="3397243" cy="2840856"/>
          </a:xfrm>
          <a:prstGeom prst="rect">
            <a:avLst/>
          </a:prstGeom>
        </p:spPr>
      </p:pic>
    </p:spTree>
    <p:extLst>
      <p:ext uri="{BB962C8B-B14F-4D97-AF65-F5344CB8AC3E}">
        <p14:creationId xmlns:p14="http://schemas.microsoft.com/office/powerpoint/2010/main" val="3453676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6298337C-FA00-4E3A-A84D-4845E5C46167}"/>
              </a:ext>
            </a:extLst>
          </p:cNvPr>
          <p:cNvSpPr>
            <a:spLocks noGrp="1"/>
          </p:cNvSpPr>
          <p:nvPr>
            <p:ph type="title"/>
          </p:nvPr>
        </p:nvSpPr>
        <p:spPr>
          <a:xfrm>
            <a:off x="162430" y="139084"/>
            <a:ext cx="8596668" cy="704295"/>
          </a:xfrm>
        </p:spPr>
        <p:txBody>
          <a:bodyPr/>
          <a:lstStyle/>
          <a:p>
            <a:r>
              <a:rPr lang="zh-CN" altLang="en-US" dirty="0"/>
              <a:t>这才是我们该做的！</a:t>
            </a:r>
          </a:p>
        </p:txBody>
      </p:sp>
      <p:pic>
        <p:nvPicPr>
          <p:cNvPr id="5" name="图片 4">
            <a:extLst>
              <a:ext uri="{FF2B5EF4-FFF2-40B4-BE49-F238E27FC236}">
                <a16:creationId xmlns:a16="http://schemas.microsoft.com/office/drawing/2014/main" id="{A92D0EF7-2EBA-4C6A-B2F8-03903B8AF1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9150" y="843379"/>
            <a:ext cx="4216893" cy="5504156"/>
          </a:xfrm>
          <a:prstGeom prst="rect">
            <a:avLst/>
          </a:prstGeom>
        </p:spPr>
      </p:pic>
      <p:pic>
        <p:nvPicPr>
          <p:cNvPr id="7" name="图片 6">
            <a:extLst>
              <a:ext uri="{FF2B5EF4-FFF2-40B4-BE49-F238E27FC236}">
                <a16:creationId xmlns:a16="http://schemas.microsoft.com/office/drawing/2014/main" id="{2C8CE63C-C9D0-430B-8A29-07C5804DE8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309" y="878014"/>
            <a:ext cx="4279841" cy="2550986"/>
          </a:xfrm>
          <a:prstGeom prst="rect">
            <a:avLst/>
          </a:prstGeom>
        </p:spPr>
      </p:pic>
      <p:pic>
        <p:nvPicPr>
          <p:cNvPr id="9" name="图片 8">
            <a:extLst>
              <a:ext uri="{FF2B5EF4-FFF2-40B4-BE49-F238E27FC236}">
                <a16:creationId xmlns:a16="http://schemas.microsoft.com/office/drawing/2014/main" id="{D0B59965-8005-460E-98C5-7F29766CD5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309" y="3429001"/>
            <a:ext cx="4279841" cy="2918534"/>
          </a:xfrm>
          <a:prstGeom prst="rect">
            <a:avLst/>
          </a:prstGeom>
        </p:spPr>
      </p:pic>
    </p:spTree>
    <p:extLst>
      <p:ext uri="{BB962C8B-B14F-4D97-AF65-F5344CB8AC3E}">
        <p14:creationId xmlns:p14="http://schemas.microsoft.com/office/powerpoint/2010/main" val="60823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02612F-FF3C-4473-A451-A7A3EECADDA7}"/>
              </a:ext>
            </a:extLst>
          </p:cNvPr>
          <p:cNvSpPr>
            <a:spLocks noGrp="1"/>
          </p:cNvSpPr>
          <p:nvPr>
            <p:ph type="title"/>
          </p:nvPr>
        </p:nvSpPr>
        <p:spPr>
          <a:xfrm>
            <a:off x="189062" y="103572"/>
            <a:ext cx="8596668" cy="1320800"/>
          </a:xfrm>
        </p:spPr>
        <p:txBody>
          <a:bodyPr/>
          <a:lstStyle/>
          <a:p>
            <a:r>
              <a:rPr lang="zh-CN" altLang="en-US" dirty="0"/>
              <a:t>惊人的浪费</a:t>
            </a:r>
          </a:p>
        </p:txBody>
      </p:sp>
      <p:sp>
        <p:nvSpPr>
          <p:cNvPr id="8" name="文本框 7">
            <a:extLst>
              <a:ext uri="{FF2B5EF4-FFF2-40B4-BE49-F238E27FC236}">
                <a16:creationId xmlns:a16="http://schemas.microsoft.com/office/drawing/2014/main" id="{736A4EA9-C6D0-4D65-BD09-249DE5B4B1B8}"/>
              </a:ext>
            </a:extLst>
          </p:cNvPr>
          <p:cNvSpPr txBox="1"/>
          <p:nvPr/>
        </p:nvSpPr>
        <p:spPr>
          <a:xfrm>
            <a:off x="568171" y="905522"/>
            <a:ext cx="8815526" cy="5262979"/>
          </a:xfrm>
          <a:prstGeom prst="rect">
            <a:avLst/>
          </a:prstGeom>
          <a:noFill/>
        </p:spPr>
        <p:txBody>
          <a:bodyPr wrap="square" rtlCol="0">
            <a:spAutoFit/>
          </a:bodyPr>
          <a:lstStyle/>
          <a:p>
            <a:pPr marL="285750" indent="-285750">
              <a:buFont typeface="Arial" panose="020B0604020202020204" pitchFamily="34" charset="0"/>
              <a:buChar char="•"/>
            </a:pPr>
            <a:r>
              <a:rPr lang="zh-CN" altLang="en-US" sz="2100" dirty="0"/>
              <a:t>粮食的浪费</a:t>
            </a:r>
            <a:endParaRPr lang="en-US" altLang="zh-CN" sz="2100" dirty="0"/>
          </a:p>
          <a:p>
            <a:r>
              <a:rPr lang="zh-CN" altLang="en-US" sz="2100" dirty="0"/>
              <a:t>有统计数据显示，中国人每年在餐桌上浪费的粮食价值高达</a:t>
            </a:r>
            <a:r>
              <a:rPr lang="en-US" altLang="zh-CN" sz="2100" dirty="0"/>
              <a:t>2000</a:t>
            </a:r>
            <a:r>
              <a:rPr lang="zh-CN" altLang="en-US" sz="2100" dirty="0"/>
              <a:t>亿元，被倒掉的食物相当于</a:t>
            </a:r>
            <a:r>
              <a:rPr lang="en-US" altLang="zh-CN" sz="2100" dirty="0"/>
              <a:t>2</a:t>
            </a:r>
            <a:r>
              <a:rPr lang="zh-CN" altLang="en-US" sz="2100" dirty="0"/>
              <a:t>亿多人一年的口粮。据有关部门估计，全国每年浪费的粮食，足够五千万人吃一年，多么惊人的浪费啊</a:t>
            </a:r>
            <a:r>
              <a:rPr lang="en-US" altLang="zh-CN" sz="2100" dirty="0"/>
              <a:t>!</a:t>
            </a:r>
            <a:r>
              <a:rPr lang="zh-CN" altLang="en-US" sz="2100" dirty="0"/>
              <a:t>所以</a:t>
            </a:r>
            <a:r>
              <a:rPr lang="en-US" altLang="zh-CN" sz="2100" dirty="0"/>
              <a:t>,</a:t>
            </a:r>
            <a:r>
              <a:rPr lang="zh-CN" altLang="en-US" sz="2100" dirty="0"/>
              <a:t>以中国有全世界</a:t>
            </a:r>
            <a:r>
              <a:rPr lang="en-US" altLang="zh-CN" sz="2100" dirty="0"/>
              <a:t>1/5</a:t>
            </a:r>
            <a:r>
              <a:rPr lang="zh-CN" altLang="en-US" sz="2100" dirty="0"/>
              <a:t>人口来计算</a:t>
            </a:r>
            <a:r>
              <a:rPr lang="en-US" altLang="zh-CN" sz="2100" dirty="0"/>
              <a:t>,</a:t>
            </a:r>
            <a:r>
              <a:rPr lang="zh-CN" altLang="en-US" sz="2100" dirty="0"/>
              <a:t>全世界每年浪费的粮食足够</a:t>
            </a:r>
            <a:r>
              <a:rPr lang="en-US" altLang="zh-CN" sz="2100" dirty="0"/>
              <a:t>2</a:t>
            </a:r>
            <a:r>
              <a:rPr lang="zh-CN" altLang="en-US" sz="2100" dirty="0"/>
              <a:t>亿以上的人吃一年</a:t>
            </a:r>
            <a:r>
              <a:rPr lang="en-US" altLang="zh-CN" sz="2100" dirty="0"/>
              <a:t>!</a:t>
            </a:r>
            <a:r>
              <a:rPr lang="zh-CN" altLang="en-US" sz="2100" dirty="0"/>
              <a:t>如果不浪费粮食</a:t>
            </a:r>
            <a:r>
              <a:rPr lang="en-US" altLang="zh-CN" sz="2100" dirty="0"/>
              <a:t>,</a:t>
            </a:r>
            <a:r>
              <a:rPr lang="zh-CN" altLang="en-US" sz="2100" dirty="0"/>
              <a:t>全世界因为饥饿而死的人会少很多啦</a:t>
            </a:r>
            <a:r>
              <a:rPr lang="en-US" altLang="zh-CN" sz="2100" dirty="0"/>
              <a:t>…….</a:t>
            </a:r>
          </a:p>
          <a:p>
            <a:pPr marL="285750" indent="-285750">
              <a:buFont typeface="Arial" panose="020B0604020202020204" pitchFamily="34" charset="0"/>
              <a:buChar char="•"/>
            </a:pPr>
            <a:r>
              <a:rPr lang="zh-CN" altLang="en-US" sz="2100" dirty="0"/>
              <a:t>校园书籍浪费</a:t>
            </a:r>
            <a:endParaRPr lang="en-US" altLang="zh-CN" sz="2100" dirty="0"/>
          </a:p>
          <a:p>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据相关调查报告显示，我国高校在校生约有</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2300</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万，如果按每个学生一年平均使用</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16</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册课本计算，每年就要用课本</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3.68</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亿册以上。有关专家参考数据折算后得出，若按教科书每本</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2000</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克计算，一年消耗的纸张可达</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73.6</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吨、纯净水</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0.736</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亿</a:t>
            </a:r>
            <a:r>
              <a:rPr lang="zh-CN" altLang="en-US" sz="2100" dirty="0"/>
              <a:t>吨、树木</a:t>
            </a:r>
            <a:r>
              <a:rPr lang="en-US" altLang="zh-CN" sz="2100" dirty="0"/>
              <a:t>44.16</a:t>
            </a:r>
            <a:r>
              <a:rPr lang="zh-CN" altLang="en-US" sz="2100" dirty="0"/>
              <a:t>万亩。可见，高校教材确实浪费惊人</a:t>
            </a:r>
            <a:r>
              <a:rPr lang="en-US" altLang="zh-CN" sz="2100" dirty="0"/>
              <a:t>!</a:t>
            </a:r>
            <a:r>
              <a:rPr lang="zh-CN" altLang="en-US" sz="2100" dirty="0"/>
              <a:t> </a:t>
            </a:r>
            <a:endParaRPr lang="en-US" altLang="zh-CN" sz="2100" dirty="0"/>
          </a:p>
          <a:p>
            <a:pPr marL="285750" indent="-285750">
              <a:buFont typeface="Arial" panose="020B0604020202020204" pitchFamily="34" charset="0"/>
              <a:buChar char="•"/>
            </a:pPr>
            <a:r>
              <a:rPr lang="zh-CN" altLang="en-US" sz="2100" dirty="0"/>
              <a:t>水的浪费</a:t>
            </a:r>
            <a:endParaRPr lang="en-US" altLang="zh-CN" sz="2100" dirty="0"/>
          </a:p>
          <a:p>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我国水资源存在严重的浪费问题</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本身我们水资源就十分匮乏</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特别是淡水资源</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在生活用水方面</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国际平均水平为</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80L/</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天，而我国为</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150~200L/</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天左右</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在农业灌溉方面，灌溉定额一般为</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400~500</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立方米</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a:t>
            </a:r>
            <a:r>
              <a:rPr kumimoji="0" lang="zh-CN" altLang="en-US"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亩，而我国一般都在</a:t>
            </a:r>
            <a:r>
              <a:rPr kumimoji="0" lang="en-US" altLang="zh-CN" sz="2100" b="0" i="0" u="none" strike="noStrike" kern="1200" cap="none" spc="0" normalizeH="0" baseline="0" noProof="0" dirty="0">
                <a:ln>
                  <a:noFill/>
                </a:ln>
                <a:solidFill>
                  <a:prstClr val="black"/>
                </a:solidFill>
                <a:effectLst/>
                <a:uLnTx/>
                <a:uFillTx/>
                <a:latin typeface="Trebuchet MS" panose="020B0603020202020204"/>
                <a:ea typeface="华文新魏" panose="02010800040101010101" pitchFamily="2" charset="-122"/>
                <a:cs typeface="+mn-cs"/>
              </a:rPr>
              <a:t>800~</a:t>
            </a:r>
            <a:r>
              <a:rPr lang="en-US" altLang="zh-CN" sz="2100" dirty="0"/>
              <a:t>1200</a:t>
            </a:r>
            <a:r>
              <a:rPr lang="zh-CN" altLang="en-US" sz="2100" dirty="0"/>
              <a:t>立方米</a:t>
            </a:r>
            <a:r>
              <a:rPr lang="en-US" altLang="zh-CN" sz="2100" dirty="0"/>
              <a:t>/</a:t>
            </a:r>
            <a:r>
              <a:rPr lang="zh-CN" altLang="en-US" sz="2100" dirty="0"/>
              <a:t>亩，由此可见，我国水资源浪费严重。</a:t>
            </a:r>
          </a:p>
        </p:txBody>
      </p:sp>
    </p:spTree>
    <p:extLst>
      <p:ext uri="{BB962C8B-B14F-4D97-AF65-F5344CB8AC3E}">
        <p14:creationId xmlns:p14="http://schemas.microsoft.com/office/powerpoint/2010/main" val="3058776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8EB8E2-FB31-4CBC-B164-F86EAAFD3829}"/>
              </a:ext>
            </a:extLst>
          </p:cNvPr>
          <p:cNvSpPr>
            <a:spLocks noGrp="1"/>
          </p:cNvSpPr>
          <p:nvPr>
            <p:ph type="title"/>
          </p:nvPr>
        </p:nvSpPr>
        <p:spPr>
          <a:xfrm>
            <a:off x="313350" y="298882"/>
            <a:ext cx="8596668" cy="686540"/>
          </a:xfrm>
        </p:spPr>
        <p:txBody>
          <a:bodyPr/>
          <a:lstStyle/>
          <a:p>
            <a:r>
              <a:rPr lang="zh-CN" altLang="en-US" dirty="0"/>
              <a:t>厉行节约  反对浪费</a:t>
            </a:r>
          </a:p>
        </p:txBody>
      </p:sp>
      <p:sp>
        <p:nvSpPr>
          <p:cNvPr id="3" name="文本框 2">
            <a:extLst>
              <a:ext uri="{FF2B5EF4-FFF2-40B4-BE49-F238E27FC236}">
                <a16:creationId xmlns:a16="http://schemas.microsoft.com/office/drawing/2014/main" id="{B44C5D81-C76A-4D07-BC90-6923170E219E}"/>
              </a:ext>
            </a:extLst>
          </p:cNvPr>
          <p:cNvSpPr txBox="1"/>
          <p:nvPr/>
        </p:nvSpPr>
        <p:spPr>
          <a:xfrm>
            <a:off x="514905" y="1100831"/>
            <a:ext cx="8052046" cy="5355312"/>
          </a:xfrm>
          <a:prstGeom prst="rect">
            <a:avLst/>
          </a:prstGeom>
          <a:noFill/>
        </p:spPr>
        <p:txBody>
          <a:bodyPr wrap="square" rtlCol="0">
            <a:spAutoFit/>
          </a:bodyPr>
          <a:lstStyle/>
          <a:p>
            <a:pPr indent="457200" algn="just" fontAlgn="base"/>
            <a:r>
              <a:rPr lang="zh-CN" altLang="en-US" b="0" i="0" u="none" strike="noStrike" dirty="0">
                <a:solidFill>
                  <a:srgbClr val="000000"/>
                </a:solidFill>
                <a:effectLst/>
                <a:latin typeface="simsun" panose="02010600030101010101" pitchFamily="2" charset="-122"/>
                <a:ea typeface="simsun" panose="02010600030101010101" pitchFamily="2" charset="-122"/>
              </a:rPr>
              <a:t>近日，习近平总书记对制止餐饮浪费行为作出重要指示，要求切实培养节约习惯，在全社会营造“浪费可耻、节约为荣”的氛围。总书记的重要指示在全社会引起广泛共鸣，各地各部门纷纷行动起来，采取各种措施治理浪费现象、进一步营造勤俭节约之风。</a:t>
            </a:r>
          </a:p>
          <a:p>
            <a:pPr indent="457200" algn="just" fontAlgn="base"/>
            <a:r>
              <a:rPr lang="zh-CN" altLang="en-US" b="0" i="0" u="none" strike="noStrike" dirty="0">
                <a:solidFill>
                  <a:srgbClr val="000000"/>
                </a:solidFill>
                <a:effectLst/>
                <a:latin typeface="simsun" panose="02010600030101010101" pitchFamily="2" charset="-122"/>
                <a:ea typeface="simsun" panose="02010600030101010101" pitchFamily="2" charset="-122"/>
              </a:rPr>
              <a:t>习近平总书记一贯提倡“厉行节约、反对浪费”的社会风尚。从整治“舌尖上的浪费”到狠刹“会所中的歪风”，从遏制“车轮上的铺张”到清理超标办公用房</a:t>
            </a:r>
            <a:r>
              <a:rPr lang="en-US" altLang="zh-CN" b="0" i="0" u="none" strike="noStrike" dirty="0">
                <a:solidFill>
                  <a:srgbClr val="000000"/>
                </a:solidFill>
                <a:effectLst/>
                <a:latin typeface="simsun" panose="02010600030101010101" pitchFamily="2" charset="-122"/>
                <a:ea typeface="simsun" panose="02010600030101010101" pitchFamily="2" charset="-122"/>
              </a:rPr>
              <a:t>……</a:t>
            </a:r>
            <a:r>
              <a:rPr lang="zh-CN" altLang="en-US" b="0" i="0" u="none" strike="noStrike" dirty="0">
                <a:solidFill>
                  <a:srgbClr val="000000"/>
                </a:solidFill>
                <a:effectLst/>
                <a:latin typeface="simsun" panose="02010600030101010101" pitchFamily="2" charset="-122"/>
                <a:ea typeface="simsun" panose="02010600030101010101" pitchFamily="2" charset="-122"/>
              </a:rPr>
              <a:t>党的十八大以来，各地区各部门贯彻落实习近平总书记重要指示精神，大力整治奢靡之风，不少领域的浪费现象明显减少。同时要看到，从日常餐饮到用水用电、快递包装等，浪费现象依然存在，有的触目惊心、令人痛心，警示我们厉行节约、反对浪费这根弦一刻也不能放松，必须常抓不懈、久久为功。</a:t>
            </a:r>
          </a:p>
          <a:p>
            <a:pPr indent="457200" algn="just" fontAlgn="base"/>
            <a:r>
              <a:rPr lang="zh-CN" altLang="en-US" b="0" i="0" u="none" strike="noStrike" dirty="0">
                <a:solidFill>
                  <a:srgbClr val="000000"/>
                </a:solidFill>
                <a:effectLst/>
                <a:latin typeface="simsun" panose="02010600030101010101" pitchFamily="2" charset="-122"/>
                <a:ea typeface="simsun" panose="02010600030101010101" pitchFamily="2" charset="-122"/>
              </a:rPr>
              <a:t>“风俗，天下之大事也。”让厉行节约、反对浪费蔚然成风，必须在全社会树立“浪费可耻、节约为荣”的价值导向。勤俭节约是中华民族传统美德，也是干事创业、兴国兴邦的重要基石。现在，物质条件不断改善，更应传承好艰苦奋斗、勤俭节约的传家宝，使之内化于心、外践于行。要坚决抵制生活奢靡、贪图享乐等不良习气，大力破除讲排场、比阔气、搞攀比等陋习，改变“自己掏钱、丰俭由我”的错误观念，使崇简抑奢成为全社会的文明追求。人人都行动起来，从珍惜一粒米、一滴水、一度电、一张纸等小事做起，日积月累、成风化人，就能逐渐形成勤俭节约的良好风尚。</a:t>
            </a:r>
          </a:p>
        </p:txBody>
      </p:sp>
    </p:spTree>
    <p:extLst>
      <p:ext uri="{BB962C8B-B14F-4D97-AF65-F5344CB8AC3E}">
        <p14:creationId xmlns:p14="http://schemas.microsoft.com/office/powerpoint/2010/main" val="2571427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4DEC7E-DB43-4A9D-BD6A-D9C3AD581552}"/>
              </a:ext>
            </a:extLst>
          </p:cNvPr>
          <p:cNvSpPr>
            <a:spLocks noGrp="1"/>
          </p:cNvSpPr>
          <p:nvPr>
            <p:ph type="title"/>
          </p:nvPr>
        </p:nvSpPr>
        <p:spPr>
          <a:xfrm>
            <a:off x="677334" y="609600"/>
            <a:ext cx="8596668" cy="784194"/>
          </a:xfrm>
        </p:spPr>
        <p:txBody>
          <a:bodyPr>
            <a:noAutofit/>
          </a:bodyPr>
          <a:lstStyle/>
          <a:p>
            <a:r>
              <a:rPr lang="zh-CN" altLang="en-US" sz="6000" dirty="0">
                <a:solidFill>
                  <a:srgbClr val="FF0000"/>
                </a:solidFill>
              </a:rPr>
              <a:t>名言警句：</a:t>
            </a:r>
          </a:p>
        </p:txBody>
      </p:sp>
      <p:sp>
        <p:nvSpPr>
          <p:cNvPr id="3" name="文本框 2">
            <a:extLst>
              <a:ext uri="{FF2B5EF4-FFF2-40B4-BE49-F238E27FC236}">
                <a16:creationId xmlns:a16="http://schemas.microsoft.com/office/drawing/2014/main" id="{859064B3-4D57-4170-87C0-565D7DEB758D}"/>
              </a:ext>
            </a:extLst>
          </p:cNvPr>
          <p:cNvSpPr txBox="1"/>
          <p:nvPr/>
        </p:nvSpPr>
        <p:spPr>
          <a:xfrm>
            <a:off x="677334" y="1748251"/>
            <a:ext cx="7874494" cy="4111447"/>
          </a:xfrm>
          <a:prstGeom prst="rect">
            <a:avLst/>
          </a:prstGeom>
          <a:noFill/>
        </p:spPr>
        <p:txBody>
          <a:bodyPr wrap="square" rtlCol="0">
            <a:spAutoFit/>
          </a:bodyPr>
          <a:lstStyle/>
          <a:p>
            <a:pPr marL="571500" indent="-571500">
              <a:lnSpc>
                <a:spcPts val="4500"/>
              </a:lnSpc>
              <a:buFont typeface="Wingdings" panose="05000000000000000000" pitchFamily="2" charset="2"/>
              <a:buChar char="l"/>
            </a:pPr>
            <a:r>
              <a:rPr lang="zh-CN" altLang="en-US" sz="3600" dirty="0">
                <a:latin typeface="Broadway" panose="04040905080B02020502" pitchFamily="82" charset="0"/>
              </a:rPr>
              <a:t>兴家犹如针挑土，败家好似浪淘沙</a:t>
            </a:r>
            <a:endParaRPr lang="en-US" altLang="zh-CN" sz="3600" dirty="0">
              <a:latin typeface="Broadway" panose="04040905080B02020502" pitchFamily="82" charset="0"/>
            </a:endParaRPr>
          </a:p>
          <a:p>
            <a:pPr marL="571500" indent="-571500">
              <a:lnSpc>
                <a:spcPts val="4500"/>
              </a:lnSpc>
              <a:buFont typeface="Wingdings" panose="05000000000000000000" pitchFamily="2" charset="2"/>
              <a:buChar char="l"/>
            </a:pPr>
            <a:r>
              <a:rPr lang="zh-CN" altLang="en-US" sz="3600" dirty="0">
                <a:latin typeface="Broadway" panose="04040905080B02020502" pitchFamily="82" charset="0"/>
              </a:rPr>
              <a:t>成由勤俭破由奢</a:t>
            </a:r>
            <a:endParaRPr lang="en-US" altLang="zh-CN" sz="3600" dirty="0">
              <a:latin typeface="Broadway" panose="04040905080B02020502" pitchFamily="82" charset="0"/>
            </a:endParaRPr>
          </a:p>
          <a:p>
            <a:pPr marL="571500" indent="-571500">
              <a:lnSpc>
                <a:spcPts val="4500"/>
              </a:lnSpc>
              <a:buFont typeface="Wingdings" panose="05000000000000000000" pitchFamily="2" charset="2"/>
              <a:buChar char="l"/>
            </a:pPr>
            <a:r>
              <a:rPr lang="zh-CN" altLang="en-US" sz="3600" dirty="0">
                <a:latin typeface="Broadway" panose="04040905080B02020502" pitchFamily="82" charset="0"/>
              </a:rPr>
              <a:t>勤俭永不穷，坐食山也空</a:t>
            </a:r>
            <a:endParaRPr lang="en-US" altLang="zh-CN" sz="3600" dirty="0">
              <a:latin typeface="Broadway" panose="04040905080B02020502" pitchFamily="82" charset="0"/>
            </a:endParaRPr>
          </a:p>
          <a:p>
            <a:pPr marL="571500" indent="-571500">
              <a:lnSpc>
                <a:spcPts val="4500"/>
              </a:lnSpc>
              <a:buFont typeface="Wingdings" panose="05000000000000000000" pitchFamily="2" charset="2"/>
              <a:buChar char="l"/>
            </a:pPr>
            <a:r>
              <a:rPr lang="zh-CN" altLang="en-US" sz="3600" dirty="0">
                <a:latin typeface="Broadway" panose="04040905080B02020502" pitchFamily="82" charset="0"/>
              </a:rPr>
              <a:t>从俭入奢易，从奢入俭难</a:t>
            </a:r>
            <a:endParaRPr lang="en-US" altLang="zh-CN" sz="3600" dirty="0">
              <a:latin typeface="Broadway" panose="04040905080B02020502" pitchFamily="82" charset="0"/>
            </a:endParaRPr>
          </a:p>
          <a:p>
            <a:pPr marL="571500" indent="-571500">
              <a:lnSpc>
                <a:spcPts val="4500"/>
              </a:lnSpc>
              <a:buFont typeface="Wingdings" panose="05000000000000000000" pitchFamily="2" charset="2"/>
              <a:buChar char="l"/>
            </a:pPr>
            <a:r>
              <a:rPr lang="zh-CN" altLang="en-US" sz="3600" dirty="0">
                <a:latin typeface="Broadway" panose="04040905080B02020502" pitchFamily="82" charset="0"/>
              </a:rPr>
              <a:t>小钱不知省，大钱将滥花</a:t>
            </a:r>
            <a:endParaRPr lang="en-US" altLang="zh-CN" sz="3600" dirty="0">
              <a:latin typeface="Broadway" panose="04040905080B02020502" pitchFamily="82" charset="0"/>
            </a:endParaRPr>
          </a:p>
          <a:p>
            <a:pPr marL="571500" indent="-571500">
              <a:lnSpc>
                <a:spcPts val="4500"/>
              </a:lnSpc>
              <a:buFont typeface="Wingdings" panose="05000000000000000000" pitchFamily="2" charset="2"/>
              <a:buChar char="l"/>
            </a:pPr>
            <a:r>
              <a:rPr lang="zh-CN" altLang="en-US" sz="3600" dirty="0">
                <a:latin typeface="Broadway" panose="04040905080B02020502" pitchFamily="82" charset="0"/>
              </a:rPr>
              <a:t>成家子，粪如宝；败家子，钱如草</a:t>
            </a:r>
            <a:endParaRPr lang="en-US" altLang="zh-CN" sz="3600" dirty="0">
              <a:latin typeface="Broadway" panose="04040905080B02020502" pitchFamily="82" charset="0"/>
            </a:endParaRPr>
          </a:p>
          <a:p>
            <a:pPr marL="571500" indent="-571500">
              <a:lnSpc>
                <a:spcPts val="4500"/>
              </a:lnSpc>
              <a:buFont typeface="Wingdings" panose="05000000000000000000" pitchFamily="2" charset="2"/>
              <a:buChar char="l"/>
            </a:pPr>
            <a:r>
              <a:rPr lang="zh-CN" altLang="en-US" sz="3600" dirty="0">
                <a:latin typeface="Broadway" panose="04040905080B02020502" pitchFamily="82" charset="0"/>
              </a:rPr>
              <a:t>眼下胡花乱铺张，往后日月空荡荡</a:t>
            </a:r>
          </a:p>
        </p:txBody>
      </p:sp>
    </p:spTree>
    <p:extLst>
      <p:ext uri="{BB962C8B-B14F-4D97-AF65-F5344CB8AC3E}">
        <p14:creationId xmlns:p14="http://schemas.microsoft.com/office/powerpoint/2010/main" val="3809533056"/>
      </p:ext>
    </p:extLst>
  </p:cSld>
  <p:clrMapOvr>
    <a:masterClrMapping/>
  </p:clrMapOvr>
</p:sld>
</file>

<file path=ppt/theme/theme1.xml><?xml version="1.0" encoding="utf-8"?>
<a:theme xmlns:a="http://schemas.openxmlformats.org/drawingml/2006/main" name="平面">
  <a:themeElements>
    <a:clrScheme name="平面">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平面">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平面">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TM02900688[[fn=平面]]</Template>
  <TotalTime>128</TotalTime>
  <Words>1014</Words>
  <Application>Microsoft Office PowerPoint</Application>
  <PresentationFormat>宽屏</PresentationFormat>
  <Paragraphs>32</Paragraphs>
  <Slides>10</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10</vt:i4>
      </vt:variant>
    </vt:vector>
  </HeadingPairs>
  <TitlesOfParts>
    <vt:vector size="18" baseType="lpstr">
      <vt:lpstr>方正姚体</vt:lpstr>
      <vt:lpstr>simsun</vt:lpstr>
      <vt:lpstr>Arial</vt:lpstr>
      <vt:lpstr>Broadway</vt:lpstr>
      <vt:lpstr>Trebuchet MS</vt:lpstr>
      <vt:lpstr>Wingdings</vt:lpstr>
      <vt:lpstr>Wingdings 3</vt:lpstr>
      <vt:lpstr>平面</vt:lpstr>
      <vt:lpstr>厉行节约 反对浪费  从我做起</vt:lpstr>
      <vt:lpstr>PowerPoint 演示文稿</vt:lpstr>
      <vt:lpstr>勤俭节约小故事：</vt:lpstr>
      <vt:lpstr>听了这些故事，                     你有什么感受？</vt:lpstr>
      <vt:lpstr>看了这些，你们想到了什么？</vt:lpstr>
      <vt:lpstr>这才是我们该做的！</vt:lpstr>
      <vt:lpstr>惊人的浪费</vt:lpstr>
      <vt:lpstr>厉行节约  反对浪费</vt:lpstr>
      <vt:lpstr>名言警句：</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1546851543@qq.com</dc:creator>
  <cp:lastModifiedBy>1546851543@qq.com</cp:lastModifiedBy>
  <cp:revision>16</cp:revision>
  <dcterms:created xsi:type="dcterms:W3CDTF">2020-09-11T10:41:43Z</dcterms:created>
  <dcterms:modified xsi:type="dcterms:W3CDTF">2020-09-13T04:10:25Z</dcterms:modified>
</cp:coreProperties>
</file>