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2"/>
  </p:sldMasterIdLst>
  <p:notesMasterIdLst>
    <p:notesMasterId r:id="rId28"/>
  </p:notesMasterIdLst>
  <p:sldIdLst>
    <p:sldId id="256" r:id="rId3"/>
    <p:sldId id="258" r:id="rId4"/>
    <p:sldId id="259" r:id="rId5"/>
    <p:sldId id="277" r:id="rId6"/>
    <p:sldId id="334" r:id="rId7"/>
    <p:sldId id="264" r:id="rId8"/>
    <p:sldId id="288" r:id="rId9"/>
    <p:sldId id="319" r:id="rId10"/>
    <p:sldId id="262" r:id="rId11"/>
    <p:sldId id="327" r:id="rId12"/>
    <p:sldId id="325" r:id="rId13"/>
    <p:sldId id="329" r:id="rId14"/>
    <p:sldId id="330" r:id="rId15"/>
    <p:sldId id="289" r:id="rId16"/>
    <p:sldId id="272" r:id="rId17"/>
    <p:sldId id="337" r:id="rId18"/>
    <p:sldId id="338" r:id="rId19"/>
    <p:sldId id="336" r:id="rId20"/>
    <p:sldId id="316" r:id="rId21"/>
    <p:sldId id="315" r:id="rId22"/>
    <p:sldId id="326" r:id="rId23"/>
    <p:sldId id="290" r:id="rId24"/>
    <p:sldId id="317" r:id="rId25"/>
    <p:sldId id="335" r:id="rId26"/>
    <p:sldId id="310" r:id="rId27"/>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居 三岁" initials="居"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759A"/>
    <a:srgbClr val="3E998B"/>
    <a:srgbClr val="C9E8F4"/>
    <a:srgbClr val="408F99"/>
    <a:srgbClr val="DEF1F7"/>
    <a:srgbClr val="DAECF5"/>
    <a:srgbClr val="61A7BF"/>
    <a:srgbClr val="DEF1F6"/>
    <a:srgbClr val="DFF1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69" autoAdjust="0"/>
    <p:restoredTop sz="95226" autoAdjust="0"/>
  </p:normalViewPr>
  <p:slideViewPr>
    <p:cSldViewPr snapToGrid="0">
      <p:cViewPr varScale="1">
        <p:scale>
          <a:sx n="76" d="100"/>
          <a:sy n="76" d="100"/>
        </p:scale>
        <p:origin x="81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2020/4/27</a:t>
            </a:fld>
            <a:endParaRPr lang="zh-CN" altLang="en-US"/>
          </a:p>
        </p:txBody>
      </p:sp>
      <p:sp>
        <p:nvSpPr>
          <p:cNvPr id="4" name="幻灯片图像占位符 3"/>
          <p:cNvSpPr>
            <a:spLocks noGrp="1" noRot="1" noChangeAspect="1"/>
          </p:cNvSpPr>
          <p:nvPr>
            <p:ph type="sldImg" idx="2"/>
          </p:nvPr>
        </p:nvSpPr>
        <p:spPr>
          <a:xfrm>
            <a:off x="481584" y="1279287"/>
            <a:ext cx="6140577" cy="34540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pic>
        <p:nvPicPr>
          <p:cNvPr id="7" name="图片 6" descr="58f83398cef13"/>
          <p:cNvPicPr>
            <a:picLocks noChangeAspect="1"/>
          </p:cNvPicPr>
          <p:nvPr userDrawn="1"/>
        </p:nvPicPr>
        <p:blipFill>
          <a:blip r:embed="rId2"/>
          <a:srcRect l="8965"/>
          <a:stretch>
            <a:fillRect/>
          </a:stretch>
        </p:blipFill>
        <p:spPr>
          <a:xfrm rot="16200000">
            <a:off x="2663190" y="-2680335"/>
            <a:ext cx="6866890" cy="1220787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pic>
        <p:nvPicPr>
          <p:cNvPr id="7" name="图片 6" descr="58f83398cef13"/>
          <p:cNvPicPr>
            <a:picLocks noChangeAspect="1"/>
          </p:cNvPicPr>
          <p:nvPr userDrawn="1"/>
        </p:nvPicPr>
        <p:blipFill>
          <a:blip r:embed="rId2"/>
          <a:srcRect l="8965"/>
          <a:stretch>
            <a:fillRect/>
          </a:stretch>
        </p:blipFill>
        <p:spPr>
          <a:xfrm rot="16200000">
            <a:off x="2663190" y="-2680335"/>
            <a:ext cx="6866890" cy="12207875"/>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pic>
        <p:nvPicPr>
          <p:cNvPr id="7" name="图片 6" descr="58f83398cef13"/>
          <p:cNvPicPr>
            <a:picLocks noChangeAspect="1"/>
          </p:cNvPicPr>
          <p:nvPr userDrawn="1"/>
        </p:nvPicPr>
        <p:blipFill>
          <a:blip r:embed="rId2"/>
          <a:srcRect l="8965"/>
          <a:stretch>
            <a:fillRect/>
          </a:stretch>
        </p:blipFill>
        <p:spPr>
          <a:xfrm rot="16200000">
            <a:off x="2662555" y="-2675255"/>
            <a:ext cx="6866890" cy="12207875"/>
          </a:xfrm>
          <a:prstGeom prst="rect">
            <a:avLst/>
          </a:prstGeom>
        </p:spPr>
      </p:pic>
      <p:sp>
        <p:nvSpPr>
          <p:cNvPr id="8" name="矩形 7"/>
          <p:cNvSpPr/>
          <p:nvPr userDrawn="1"/>
        </p:nvSpPr>
        <p:spPr>
          <a:xfrm>
            <a:off x="249555" y="236220"/>
            <a:ext cx="11696065" cy="6353175"/>
          </a:xfrm>
          <a:prstGeom prst="rect">
            <a:avLst/>
          </a:prstGeom>
          <a:solidFill>
            <a:srgbClr val="DEF1F7"/>
          </a:solidFill>
          <a:ln w="3175">
            <a:solidFill>
              <a:srgbClr val="0A75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2020/4/27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t>2020/4/27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t>2020/4/27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12.xml"/><Relationship Id="rId5" Type="http://schemas.openxmlformats.org/officeDocument/2006/relationships/image" Target="../media/image20.jpg"/><Relationship Id="rId4" Type="http://schemas.openxmlformats.org/officeDocument/2006/relationships/image" Target="../media/image1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2.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2.xml"/><Relationship Id="rId5" Type="http://schemas.openxmlformats.org/officeDocument/2006/relationships/image" Target="../media/image27.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1.emf"/></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未标题-1"/>
          <p:cNvPicPr>
            <a:picLocks noChangeAspect="1"/>
          </p:cNvPicPr>
          <p:nvPr/>
        </p:nvPicPr>
        <p:blipFill>
          <a:blip r:embed="rId3"/>
          <a:srcRect l="38601"/>
          <a:stretch>
            <a:fillRect/>
          </a:stretch>
        </p:blipFill>
        <p:spPr>
          <a:xfrm>
            <a:off x="10404475" y="-19685"/>
            <a:ext cx="1802765" cy="6881495"/>
          </a:xfrm>
          <a:prstGeom prst="rect">
            <a:avLst/>
          </a:prstGeom>
        </p:spPr>
      </p:pic>
      <p:pic>
        <p:nvPicPr>
          <p:cNvPr id="5" name="图片 4" descr="未标题-1"/>
          <p:cNvPicPr>
            <a:picLocks noChangeAspect="1"/>
          </p:cNvPicPr>
          <p:nvPr/>
        </p:nvPicPr>
        <p:blipFill>
          <a:blip r:embed="rId3"/>
          <a:srcRect l="38601"/>
          <a:stretch>
            <a:fillRect/>
          </a:stretch>
        </p:blipFill>
        <p:spPr>
          <a:xfrm flipH="1">
            <a:off x="-14605" y="-11430"/>
            <a:ext cx="1802765" cy="6881495"/>
          </a:xfrm>
          <a:prstGeom prst="rect">
            <a:avLst/>
          </a:prstGeom>
        </p:spPr>
      </p:pic>
      <p:sp>
        <p:nvSpPr>
          <p:cNvPr id="6" name="矩形 5"/>
          <p:cNvSpPr/>
          <p:nvPr/>
        </p:nvSpPr>
        <p:spPr>
          <a:xfrm>
            <a:off x="3052445" y="1787525"/>
            <a:ext cx="6515735" cy="3169285"/>
          </a:xfrm>
          <a:prstGeom prst="rect">
            <a:avLst/>
          </a:prstGeom>
          <a:noFill/>
          <a:ln w="57150">
            <a:solidFill>
              <a:srgbClr val="0A759A"/>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3150870" y="1885315"/>
            <a:ext cx="6320790" cy="2971800"/>
          </a:xfrm>
          <a:prstGeom prst="rect">
            <a:avLst/>
          </a:prstGeom>
          <a:noFill/>
          <a:ln w="3175">
            <a:solidFill>
              <a:srgbClr val="0A759A"/>
            </a:solidFill>
          </a:ln>
          <a:extLst>
            <a:ext uri="{909E8E84-426E-40DD-AFC4-6F175D3DCCD1}">
              <a14:hiddenFill xmlns:a14="http://schemas.microsoft.com/office/drawing/2010/main">
                <a:solidFill>
                  <a:srgbClr val="DAECF5"/>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2798445" y="2335530"/>
            <a:ext cx="675005" cy="1487170"/>
          </a:xfrm>
          <a:prstGeom prst="rect">
            <a:avLst/>
          </a:prstGeom>
          <a:solidFill>
            <a:srgbClr val="DEF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679403" y="2211160"/>
            <a:ext cx="7633699" cy="1569660"/>
          </a:xfrm>
          <a:prstGeom prst="rect">
            <a:avLst/>
          </a:prstGeom>
          <a:noFill/>
        </p:spPr>
        <p:txBody>
          <a:bodyPr wrap="square" rtlCol="0" anchor="t">
            <a:spAutoFit/>
          </a:bodyPr>
          <a:lstStyle/>
          <a:p>
            <a:r>
              <a:rPr lang="zh-CN" altLang="en-US" sz="9600" dirty="0">
                <a:solidFill>
                  <a:srgbClr val="0A759A"/>
                </a:solidFill>
                <a:latin typeface="叶根友毛笔行书2.0版" panose="02010601030101010101" charset="-122"/>
                <a:ea typeface="叶根友毛笔行书2.0版" panose="02010601030101010101" charset="-122"/>
                <a:sym typeface="+mn-ea"/>
              </a:rPr>
              <a:t>浣衣纱洗衣店</a:t>
            </a:r>
          </a:p>
        </p:txBody>
      </p:sp>
      <p:sp>
        <p:nvSpPr>
          <p:cNvPr id="13" name="任意多边形 12"/>
          <p:cNvSpPr/>
          <p:nvPr/>
        </p:nvSpPr>
        <p:spPr>
          <a:xfrm>
            <a:off x="6350036" y="4557780"/>
            <a:ext cx="3228340" cy="372110"/>
          </a:xfrm>
          <a:custGeom>
            <a:avLst/>
            <a:gdLst>
              <a:gd name="connsiteX0" fmla="*/ 108 w 5084"/>
              <a:gd name="connsiteY0" fmla="*/ 95 h 586"/>
              <a:gd name="connsiteX1" fmla="*/ 203 w 5084"/>
              <a:gd name="connsiteY1" fmla="*/ 0 h 586"/>
              <a:gd name="connsiteX2" fmla="*/ 5084 w 5084"/>
              <a:gd name="connsiteY2" fmla="*/ 16 h 586"/>
              <a:gd name="connsiteX3" fmla="*/ 5038 w 5084"/>
              <a:gd name="connsiteY3" fmla="*/ 475 h 586"/>
              <a:gd name="connsiteX4" fmla="*/ 4943 w 5084"/>
              <a:gd name="connsiteY4" fmla="*/ 570 h 586"/>
              <a:gd name="connsiteX5" fmla="*/ 0 w 5084"/>
              <a:gd name="connsiteY5" fmla="*/ 586 h 586"/>
              <a:gd name="connsiteX6" fmla="*/ 108 w 5084"/>
              <a:gd name="connsiteY6" fmla="*/ 95 h 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84" h="586">
                <a:moveTo>
                  <a:pt x="108" y="95"/>
                </a:moveTo>
                <a:cubicBezTo>
                  <a:pt x="108" y="43"/>
                  <a:pt x="151" y="0"/>
                  <a:pt x="203" y="0"/>
                </a:cubicBezTo>
                <a:lnTo>
                  <a:pt x="5084" y="16"/>
                </a:lnTo>
                <a:lnTo>
                  <a:pt x="5038" y="475"/>
                </a:lnTo>
                <a:cubicBezTo>
                  <a:pt x="5038" y="527"/>
                  <a:pt x="4995" y="570"/>
                  <a:pt x="4943" y="570"/>
                </a:cubicBezTo>
                <a:lnTo>
                  <a:pt x="0" y="586"/>
                </a:lnTo>
                <a:lnTo>
                  <a:pt x="108" y="95"/>
                </a:lnTo>
                <a:close/>
              </a:path>
            </a:pathLst>
          </a:custGeom>
          <a:solidFill>
            <a:srgbClr val="0A75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6350036" y="4557780"/>
            <a:ext cx="3543935" cy="369332"/>
          </a:xfrm>
          <a:prstGeom prst="rect">
            <a:avLst/>
          </a:prstGeom>
          <a:noFill/>
        </p:spPr>
        <p:txBody>
          <a:bodyPr wrap="square" rtlCol="0">
            <a:spAutoFit/>
          </a:bodyPr>
          <a:lstStyle/>
          <a:p>
            <a:pPr lvl="0" algn="ctr"/>
            <a:r>
              <a:rPr lang="zh-CN" altLang="en-US" dirty="0">
                <a:solidFill>
                  <a:schemeClr val="bg1"/>
                </a:solidFill>
                <a:latin typeface="微软雅黑" panose="020B0503020204020204" charset="-122"/>
                <a:ea typeface="微软雅黑" panose="020B0503020204020204" charset="-122"/>
                <a:sym typeface="+mn-ea"/>
              </a:rPr>
              <a:t>商业计划</a:t>
            </a:r>
            <a:endParaRPr lang="zh-CN" altLang="en-US" noProof="0" dirty="0">
              <a:ln>
                <a:noFill/>
              </a:ln>
              <a:solidFill>
                <a:schemeClr val="bg1"/>
              </a:solidFill>
              <a:uLnTx/>
              <a:uFillTx/>
              <a:latin typeface="微软雅黑" panose="020B0503020204020204" charset="-122"/>
              <a:ea typeface="微软雅黑" panose="020B0503020204020204" charset="-122"/>
              <a:sym typeface="+mn-ea"/>
            </a:endParaRPr>
          </a:p>
        </p:txBody>
      </p:sp>
      <p:sp>
        <p:nvSpPr>
          <p:cNvPr id="18" name="文本框 17"/>
          <p:cNvSpPr txBox="1"/>
          <p:nvPr/>
        </p:nvSpPr>
        <p:spPr>
          <a:xfrm>
            <a:off x="2581275" y="4956810"/>
            <a:ext cx="7680960" cy="2431435"/>
          </a:xfrm>
          <a:prstGeom prst="rect">
            <a:avLst/>
          </a:prstGeom>
          <a:noFill/>
        </p:spPr>
        <p:txBody>
          <a:bodyPr wrap="square" rtlCol="0">
            <a:spAutoFit/>
          </a:bodyPr>
          <a:lstStyle/>
          <a:p>
            <a:pPr lvl="0" algn="ctr"/>
            <a:r>
              <a:rPr lang="zh-CN" altLang="en-US" sz="4000" noProof="0" dirty="0">
                <a:ln>
                  <a:noFill/>
                </a:ln>
                <a:solidFill>
                  <a:srgbClr val="68A237"/>
                </a:solidFill>
                <a:uLnTx/>
                <a:uFillTx/>
                <a:latin typeface="微软雅黑" panose="020B0503020204020204" charset="-122"/>
                <a:ea typeface="微软雅黑" panose="020B0503020204020204" charset="-122"/>
                <a:sym typeface="+mn-ea"/>
              </a:rPr>
              <a:t> </a:t>
            </a:r>
            <a:r>
              <a:rPr lang="zh-CN" altLang="en-US" sz="4000" dirty="0">
                <a:solidFill>
                  <a:srgbClr val="61A7BF"/>
                </a:solidFill>
                <a:latin typeface="微软雅黑" panose="020B0503020204020204" charset="-122"/>
                <a:ea typeface="微软雅黑" panose="020B0503020204020204" charset="-122"/>
                <a:sym typeface="+mn-ea"/>
              </a:rPr>
              <a:t>团队：维尼团队</a:t>
            </a:r>
          </a:p>
          <a:p>
            <a:pPr lvl="0" algn="l"/>
            <a:r>
              <a:rPr lang="zh-CN" altLang="en-US" sz="2800" noProof="0" dirty="0">
                <a:ln>
                  <a:noFill/>
                </a:ln>
                <a:solidFill>
                  <a:srgbClr val="61A7BF"/>
                </a:solidFill>
                <a:uLnTx/>
                <a:uFillTx/>
                <a:latin typeface="微软雅黑" panose="020B0503020204020204" charset="-122"/>
                <a:ea typeface="微软雅黑" panose="020B0503020204020204" charset="-122"/>
                <a:sym typeface="+mn-ea"/>
              </a:rPr>
              <a:t>柳丽蓉</a:t>
            </a:r>
            <a:r>
              <a:rPr lang="en-US" altLang="zh-CN" sz="2800" noProof="0" dirty="0">
                <a:ln>
                  <a:noFill/>
                </a:ln>
                <a:solidFill>
                  <a:srgbClr val="61A7BF"/>
                </a:solidFill>
                <a:uLnTx/>
                <a:uFillTx/>
                <a:latin typeface="微软雅黑" panose="020B0503020204020204" charset="-122"/>
                <a:ea typeface="微软雅黑" panose="020B0503020204020204" charset="-122"/>
                <a:sym typeface="+mn-ea"/>
              </a:rPr>
              <a:t>20180264238</a:t>
            </a:r>
          </a:p>
          <a:p>
            <a:pPr lvl="0" algn="l"/>
            <a:r>
              <a:rPr lang="zh-CN" altLang="en-US" sz="2800" dirty="0">
                <a:solidFill>
                  <a:srgbClr val="61A7BF"/>
                </a:solidFill>
                <a:latin typeface="微软雅黑" panose="020B0503020204020204" charset="-122"/>
                <a:ea typeface="微软雅黑" panose="020B0503020204020204" charset="-122"/>
                <a:sym typeface="+mn-ea"/>
              </a:rPr>
              <a:t>潘晓璇</a:t>
            </a:r>
            <a:r>
              <a:rPr lang="en-US" altLang="zh-CN" sz="2800" noProof="0" dirty="0">
                <a:ln>
                  <a:noFill/>
                </a:ln>
                <a:solidFill>
                  <a:srgbClr val="61A7BF"/>
                </a:solidFill>
                <a:uLnTx/>
                <a:uFillTx/>
                <a:latin typeface="微软雅黑" panose="020B0503020204020204" charset="-122"/>
                <a:ea typeface="微软雅黑" panose="020B0503020204020204" charset="-122"/>
                <a:sym typeface="+mn-ea"/>
              </a:rPr>
              <a:t>20180264220  </a:t>
            </a:r>
          </a:p>
          <a:p>
            <a:pPr lvl="0" algn="l"/>
            <a:r>
              <a:rPr lang="zh-CN" altLang="en-US" sz="2800" dirty="0">
                <a:solidFill>
                  <a:srgbClr val="61A7BF"/>
                </a:solidFill>
                <a:latin typeface="微软雅黑" panose="020B0503020204020204" charset="-122"/>
                <a:ea typeface="微软雅黑" panose="020B0503020204020204" charset="-122"/>
                <a:sym typeface="+mn-ea"/>
              </a:rPr>
              <a:t>巫慧丽</a:t>
            </a:r>
            <a:r>
              <a:rPr lang="en-US" altLang="zh-CN" sz="2800" noProof="0" dirty="0">
                <a:ln>
                  <a:noFill/>
                </a:ln>
                <a:solidFill>
                  <a:srgbClr val="61A7BF"/>
                </a:solidFill>
                <a:uLnTx/>
                <a:uFillTx/>
                <a:latin typeface="微软雅黑" panose="020B0503020204020204" charset="-122"/>
                <a:ea typeface="微软雅黑" panose="020B0503020204020204" charset="-122"/>
                <a:sym typeface="+mn-ea"/>
              </a:rPr>
              <a:t>20180264211</a:t>
            </a:r>
          </a:p>
          <a:p>
            <a:pPr lvl="0" algn="l"/>
            <a:endParaRPr lang="en-US" altLang="zh-CN" sz="2800" noProof="0" dirty="0">
              <a:ln>
                <a:noFill/>
              </a:ln>
              <a:solidFill>
                <a:srgbClr val="61A7BF"/>
              </a:solidFill>
              <a:uLnTx/>
              <a:uFillTx/>
              <a:latin typeface="微软雅黑" panose="020B0503020204020204" charset="-122"/>
              <a:ea typeface="微软雅黑" panose="020B0503020204020204" charset="-122"/>
              <a:sym typeface="+mn-ea"/>
            </a:endParaRPr>
          </a:p>
        </p:txBody>
      </p:sp>
      <p:pic>
        <p:nvPicPr>
          <p:cNvPr id="10" name="图片 9" descr="3"/>
          <p:cNvPicPr>
            <a:picLocks noChangeAspect="1"/>
          </p:cNvPicPr>
          <p:nvPr/>
        </p:nvPicPr>
        <p:blipFill>
          <a:blip r:embed="rId4"/>
          <a:stretch>
            <a:fillRect/>
          </a:stretch>
        </p:blipFill>
        <p:spPr>
          <a:xfrm>
            <a:off x="8692515" y="1787525"/>
            <a:ext cx="1356995" cy="1609725"/>
          </a:xfrm>
          <a:prstGeom prst="rect">
            <a:avLst/>
          </a:prstGeom>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242849" y="223075"/>
            <a:ext cx="4628643" cy="646331"/>
          </a:xfrm>
          <a:prstGeom prst="rect">
            <a:avLst/>
          </a:prstGeom>
          <a:solidFill>
            <a:srgbClr val="0A759A"/>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600" b="0" i="0" u="none" strike="noStrike" kern="1200" cap="none" spc="0" normalizeH="0" baseline="0" noProof="0" dirty="0">
                <a:ln>
                  <a:noFill/>
                </a:ln>
                <a:solidFill>
                  <a:prstClr val="white"/>
                </a:solidFill>
                <a:effectLst/>
                <a:uLnTx/>
                <a:uFillTx/>
                <a:latin typeface="华文彩云" panose="02010800040101010101" pitchFamily="2" charset="-122"/>
                <a:ea typeface="华文彩云" panose="02010800040101010101" pitchFamily="2" charset="-122"/>
                <a:cs typeface="+mn-cs"/>
              </a:rPr>
              <a:t>高校洗衣市场的分析</a:t>
            </a:r>
          </a:p>
        </p:txBody>
      </p:sp>
      <p:cxnSp>
        <p:nvCxnSpPr>
          <p:cNvPr id="10" name="直接连接符 9"/>
          <p:cNvCxnSpPr/>
          <p:nvPr/>
        </p:nvCxnSpPr>
        <p:spPr>
          <a:xfrm>
            <a:off x="253276" y="6029690"/>
            <a:ext cx="11685448" cy="82193"/>
          </a:xfrm>
          <a:prstGeom prst="line">
            <a:avLst/>
          </a:prstGeom>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852755" y="6120917"/>
            <a:ext cx="1012759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本资料来自于：</a:t>
            </a:r>
            <a:r>
              <a:rPr kumimoji="0" lang="en-US" altLang="zh-CN"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2019</a:t>
            </a:r>
            <a:r>
              <a:rPr kumimoji="0" lang="zh-CN" altLang="en-US"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年</a:t>
            </a:r>
            <a:r>
              <a:rPr kumimoji="0" lang="en-US" altLang="zh-CN"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04</a:t>
            </a:r>
            <a:r>
              <a:rPr kumimoji="0" lang="zh-CN" altLang="en-US"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月</a:t>
            </a:r>
            <a:r>
              <a:rPr kumimoji="0" lang="en-US" altLang="zh-CN"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26</a:t>
            </a:r>
            <a:r>
              <a:rPr kumimoji="0" lang="zh-CN" altLang="en-US"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日 </a:t>
            </a:r>
            <a:r>
              <a:rPr kumimoji="0" lang="en-US" altLang="zh-CN"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 </a:t>
            </a:r>
            <a:r>
              <a:rPr kumimoji="0" lang="zh-CN" altLang="en-US"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新浪财经 上观新闻</a:t>
            </a:r>
            <a:r>
              <a:rPr kumimoji="0" lang="en-US" altLang="zh-CN"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a:t>
            </a:r>
            <a:r>
              <a:rPr kumimoji="0" lang="zh-CN" altLang="en-US"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一路狂奔的高校洗衣行业，将走向何方？</a:t>
            </a:r>
            <a:r>
              <a:rPr kumimoji="0" lang="en-US" altLang="zh-CN"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a:t>
            </a:r>
            <a:endParaRPr kumimoji="0" lang="zh-CN" altLang="en-US"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endParaRPr>
          </a:p>
        </p:txBody>
      </p:sp>
      <p:sp>
        <p:nvSpPr>
          <p:cNvPr id="2" name="矩形 1"/>
          <p:cNvSpPr/>
          <p:nvPr/>
        </p:nvSpPr>
        <p:spPr>
          <a:xfrm>
            <a:off x="517132" y="1039192"/>
            <a:ext cx="7711002" cy="132343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lumMod val="65000"/>
                    <a:lumOff val="35000"/>
                  </a:prstClr>
                </a:solidFill>
                <a:effectLst/>
                <a:uLnTx/>
                <a:uFillTx/>
                <a:latin typeface="华文隶书" panose="02010800040101010101" pitchFamily="2" charset="-122"/>
                <a:ea typeface="华文隶书" panose="02010800040101010101" pitchFamily="2" charset="-122"/>
                <a:cs typeface="+mn-cs"/>
              </a:rPr>
              <a:t>随着智能化、科技化持续深入，现代学生的高标准体验要求也相应提高，这个行业将面临进入下一个更高层级的时代。“与智慧同步，我们亦称之为</a:t>
            </a:r>
            <a:r>
              <a:rPr kumimoji="0" lang="en-US" altLang="zh-CN" sz="2000" b="0" i="0" u="none" strike="noStrike" kern="1200" cap="none" spc="0" normalizeH="0" baseline="0" noProof="0" dirty="0">
                <a:ln>
                  <a:noFill/>
                </a:ln>
                <a:solidFill>
                  <a:prstClr val="black">
                    <a:lumMod val="65000"/>
                    <a:lumOff val="35000"/>
                  </a:prstClr>
                </a:solidFill>
                <a:effectLst/>
                <a:uLnTx/>
                <a:uFillTx/>
                <a:latin typeface="华文隶书" panose="02010800040101010101" pitchFamily="2" charset="-122"/>
                <a:ea typeface="华文隶书" panose="02010800040101010101" pitchFamily="2" charset="-122"/>
                <a:cs typeface="+mn-cs"/>
              </a:rPr>
              <a:t>5G</a:t>
            </a:r>
            <a:r>
              <a:rPr kumimoji="0" lang="zh-CN" altLang="en-US" sz="2000" b="0" i="0" u="none" strike="noStrike" kern="1200" cap="none" spc="0" normalizeH="0" baseline="0" noProof="0" dirty="0">
                <a:ln>
                  <a:noFill/>
                </a:ln>
                <a:solidFill>
                  <a:prstClr val="black">
                    <a:lumMod val="65000"/>
                    <a:lumOff val="35000"/>
                  </a:prstClr>
                </a:solidFill>
                <a:effectLst/>
                <a:uLnTx/>
                <a:uFillTx/>
                <a:latin typeface="华文隶书" panose="02010800040101010101" pitchFamily="2" charset="-122"/>
                <a:ea typeface="华文隶书" panose="02010800040101010101" pitchFamily="2" charset="-122"/>
                <a:cs typeface="+mn-cs"/>
              </a:rPr>
              <a:t>阶段。在这个阶段，行业将以更高的标准站在后勤服务的大梯队中，发挥巨大效能。”</a:t>
            </a:r>
          </a:p>
        </p:txBody>
      </p:sp>
      <p:sp>
        <p:nvSpPr>
          <p:cNvPr id="3" name="矩形 2"/>
          <p:cNvSpPr/>
          <p:nvPr/>
        </p:nvSpPr>
        <p:spPr>
          <a:xfrm>
            <a:off x="517132" y="2424186"/>
            <a:ext cx="11157736" cy="1200329"/>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8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在功能上，从洗烘功能进入到洗烘叠的全线功能，给深度需求的学生选择空间。其次在服务层面，破除制约实现跨平台便捷支付；通过多种增值服务融合，释放洗衣时段学生对其他需求满足的并行选择。此外是品质层面，从空间品质的高标准营造，到安全施工的标准化作业，到可量化的严格卫生清洁执行标准，再到一流设备的标准化配置。这些，都将成为</a:t>
            </a:r>
            <a:r>
              <a:rPr kumimoji="0" lang="en-US" altLang="zh-CN" sz="18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5G</a:t>
            </a:r>
            <a:r>
              <a:rPr kumimoji="0" lang="zh-CN" altLang="en-US" sz="18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时代的入门准则。</a:t>
            </a:r>
            <a:endParaRPr kumimoji="0" lang="zh-CN" altLang="en-US" sz="18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endParaRPr>
          </a:p>
        </p:txBody>
      </p:sp>
      <p:sp>
        <p:nvSpPr>
          <p:cNvPr id="4" name="矩形 3"/>
          <p:cNvSpPr/>
          <p:nvPr/>
        </p:nvSpPr>
        <p:spPr>
          <a:xfrm>
            <a:off x="517132" y="3624515"/>
            <a:ext cx="11157736" cy="1477328"/>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8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在管理层面，虽然很多终端的交互体验是无形的，但所有的技术层面却是理性并可量化的。戢璟华说，</a:t>
            </a:r>
            <a:r>
              <a:rPr kumimoji="0" lang="en-US" altLang="zh-CN" sz="18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5G</a:t>
            </a:r>
            <a:r>
              <a:rPr kumimoji="0" lang="zh-CN" altLang="en-US" sz="18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时代管理，必然将由远程智能监控作为管理模式，实现无延时、无误诊的实时监控；在终端操作和人机交互上，也将是“无感化”的体验，会更轻量化，快捷、简单、方便，甚至从手机操作晋级到语音操作或人脸识别。此外，更重要的是，通过数据监理服务模型，时时修正服务细节，不断在学生提出新的需求前创新满足。</a:t>
            </a:r>
            <a:endParaRPr kumimoji="0" lang="zh-CN" altLang="en-US" sz="18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endParaRPr>
          </a:p>
        </p:txBody>
      </p:sp>
      <p:sp>
        <p:nvSpPr>
          <p:cNvPr id="5" name="矩形 4"/>
          <p:cNvSpPr/>
          <p:nvPr/>
        </p:nvSpPr>
        <p:spPr>
          <a:xfrm>
            <a:off x="559940" y="5106360"/>
            <a:ext cx="10967664" cy="923330"/>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8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在土地利用上，以往洗衣房都要占用学校的土地资源，而且不会考虑水电能耗。</a:t>
            </a:r>
            <a:r>
              <a:rPr kumimoji="0" lang="en-US" altLang="zh-CN" sz="18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5G</a:t>
            </a:r>
            <a:r>
              <a:rPr kumimoji="0" lang="zh-CN" altLang="en-US" sz="18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时代，将从占用变为利用，利用一切灵活的场地定制空间，并伴随学校的发展可以灵活调整。同时在设备的水电能耗上，做出质变的节约。</a:t>
            </a:r>
            <a:endParaRPr kumimoji="0" lang="zh-CN" altLang="en-US" sz="18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endParaRPr>
          </a:p>
        </p:txBody>
      </p:sp>
      <p:pic>
        <p:nvPicPr>
          <p:cNvPr id="7" name="图片 6"/>
          <p:cNvPicPr>
            <a:picLocks noChangeAspect="1"/>
          </p:cNvPicPr>
          <p:nvPr/>
        </p:nvPicPr>
        <p:blipFill>
          <a:blip r:embed="rId2">
            <a:clrChange>
              <a:clrFrom>
                <a:srgbClr val="F6F6F6"/>
              </a:clrFrom>
              <a:clrTo>
                <a:srgbClr val="F6F6F6">
                  <a:alpha val="0"/>
                </a:srgbClr>
              </a:clrTo>
            </a:clrChange>
            <a:extLst>
              <a:ext uri="{BEBA8EAE-BF5A-486C-A8C5-ECC9F3942E4B}">
                <a14:imgProps xmlns:a14="http://schemas.microsoft.com/office/drawing/2010/main">
                  <a14:imgLayer r:embed="rId3">
                    <a14:imgEffect>
                      <a14:backgroundRemoval t="10000" b="90000" l="10000" r="90000">
                        <a14:backgroundMark x1="2353" y1="27843" x2="20000" y2="96078"/>
                        <a14:backgroundMark x1="24314" y1="6667" x2="392" y2="49804"/>
                        <a14:backgroundMark x1="69804" y1="7059" x2="90588" y2="52941"/>
                        <a14:backgroundMark x1="88235" y1="55294" x2="63922" y2="96863"/>
                      </a14:backgroundRemoval>
                    </a14:imgEffect>
                  </a14:imgLayer>
                </a14:imgProps>
              </a:ext>
            </a:extLst>
          </a:blip>
          <a:stretch>
            <a:fillRect/>
          </a:stretch>
        </p:blipFill>
        <p:spPr>
          <a:xfrm>
            <a:off x="9111463" y="-17425"/>
            <a:ext cx="2714093" cy="271409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文本框 45"/>
          <p:cNvSpPr txBox="1"/>
          <p:nvPr/>
        </p:nvSpPr>
        <p:spPr>
          <a:xfrm>
            <a:off x="242850" y="223075"/>
            <a:ext cx="4290650" cy="646331"/>
          </a:xfrm>
          <a:prstGeom prst="rect">
            <a:avLst/>
          </a:prstGeom>
          <a:solidFill>
            <a:srgbClr val="0A759A"/>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600" b="0" i="0" u="none" strike="noStrike" kern="1200" cap="none" spc="0" normalizeH="0" baseline="0" noProof="0" dirty="0">
                <a:ln>
                  <a:noFill/>
                </a:ln>
                <a:solidFill>
                  <a:prstClr val="white"/>
                </a:solidFill>
                <a:effectLst/>
                <a:uLnTx/>
                <a:uFillTx/>
                <a:latin typeface="华文彩云" panose="02010800040101010101" pitchFamily="2" charset="-122"/>
                <a:ea typeface="华文彩云" panose="02010800040101010101" pitchFamily="2" charset="-122"/>
                <a:cs typeface="+mn-cs"/>
              </a:rPr>
              <a:t>高校洗衣市场分析</a:t>
            </a:r>
          </a:p>
        </p:txBody>
      </p:sp>
      <p:sp>
        <p:nvSpPr>
          <p:cNvPr id="48" name="矩形 47"/>
          <p:cNvSpPr/>
          <p:nvPr/>
        </p:nvSpPr>
        <p:spPr>
          <a:xfrm>
            <a:off x="242849" y="869406"/>
            <a:ext cx="4301442" cy="5765519"/>
          </a:xfrm>
          <a:prstGeom prst="rect">
            <a:avLst/>
          </a:prstGeom>
          <a:solidFill>
            <a:srgbClr val="61A7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33" name="图片 32"/>
          <p:cNvPicPr>
            <a:picLocks noChangeAspect="1"/>
          </p:cNvPicPr>
          <p:nvPr/>
        </p:nvPicPr>
        <p:blipFill rotWithShape="1">
          <a:blip r:embed="rId2"/>
          <a:srcRect l="17169" t="25832" r="16771" b="29373"/>
          <a:stretch>
            <a:fillRect/>
          </a:stretch>
        </p:blipFill>
        <p:spPr>
          <a:xfrm>
            <a:off x="396852" y="988773"/>
            <a:ext cx="3881577" cy="1398125"/>
          </a:xfrm>
          <a:prstGeom prst="rect">
            <a:avLst/>
          </a:prstGeom>
          <a:ln w="38100">
            <a:solidFill>
              <a:srgbClr val="0A759A"/>
            </a:solidFill>
          </a:ln>
        </p:spPr>
      </p:pic>
      <p:pic>
        <p:nvPicPr>
          <p:cNvPr id="47" name="图片 46"/>
          <p:cNvPicPr>
            <a:picLocks noChangeAspect="1"/>
          </p:cNvPicPr>
          <p:nvPr/>
        </p:nvPicPr>
        <p:blipFill rotWithShape="1">
          <a:blip r:embed="rId3"/>
          <a:srcRect l="1" t="11228" r="302" b="32185"/>
          <a:stretch>
            <a:fillRect/>
          </a:stretch>
        </p:blipFill>
        <p:spPr>
          <a:xfrm>
            <a:off x="411362" y="2543292"/>
            <a:ext cx="3881577" cy="3916684"/>
          </a:xfrm>
          <a:prstGeom prst="rect">
            <a:avLst/>
          </a:prstGeom>
          <a:ln w="38100">
            <a:solidFill>
              <a:srgbClr val="0A759A"/>
            </a:solidFill>
          </a:ln>
        </p:spPr>
      </p:pic>
      <p:sp>
        <p:nvSpPr>
          <p:cNvPr id="49" name="矩形 48"/>
          <p:cNvSpPr/>
          <p:nvPr/>
        </p:nvSpPr>
        <p:spPr>
          <a:xfrm>
            <a:off x="5338813" y="811349"/>
            <a:ext cx="6229732" cy="2585323"/>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800" b="0" i="0" u="none" strike="noStrike" kern="1200" cap="none" spc="0" normalizeH="0" baseline="0" noProof="0" dirty="0">
                <a:ln>
                  <a:noFill/>
                </a:ln>
                <a:solidFill>
                  <a:srgbClr val="1A1A1A"/>
                </a:solidFill>
                <a:effectLst/>
                <a:uLnTx/>
                <a:uFillTx/>
                <a:latin typeface="-apple-system"/>
                <a:ea typeface="宋体" panose="02010600030101010101" pitchFamily="2" charset="-122"/>
                <a:cs typeface="+mn-cs"/>
              </a:rPr>
              <a:t>全国第一家互联网校园洗衣服务品牌</a:t>
            </a:r>
            <a:r>
              <a:rPr kumimoji="0" lang="en-US" altLang="zh-CN" sz="1800" b="0" i="0" u="none" strike="noStrike" kern="1200" cap="none" spc="0" normalizeH="0" baseline="0" noProof="0" dirty="0">
                <a:ln>
                  <a:noFill/>
                </a:ln>
                <a:solidFill>
                  <a:srgbClr val="1A1A1A"/>
                </a:solidFill>
                <a:effectLst/>
                <a:uLnTx/>
                <a:uFillTx/>
                <a:latin typeface="-apple-system"/>
                <a:ea typeface="宋体" panose="02010600030101010101" pitchFamily="2" charset="-122"/>
                <a:cs typeface="+mn-cs"/>
              </a:rPr>
              <a:t>——</a:t>
            </a:r>
            <a:r>
              <a:rPr kumimoji="0" lang="zh-CN" altLang="en-US" sz="1800" b="0" i="0" u="none" strike="noStrike" kern="1200" cap="none" spc="0" normalizeH="0" baseline="0" noProof="0" dirty="0">
                <a:ln>
                  <a:noFill/>
                </a:ln>
                <a:solidFill>
                  <a:srgbClr val="1A1A1A"/>
                </a:solidFill>
                <a:effectLst/>
                <a:uLnTx/>
                <a:uFillTx/>
                <a:latin typeface="-apple-system"/>
                <a:ea typeface="宋体" panose="02010600030101010101" pitchFamily="2" charset="-122"/>
                <a:cs typeface="+mn-cs"/>
              </a:rPr>
              <a:t>锦衣卫洗衣隶属于叁陆零</a:t>
            </a:r>
            <a:r>
              <a:rPr kumimoji="0" lang="en-US" altLang="zh-CN" sz="1800" b="0" i="0" u="none" strike="noStrike" kern="1200" cap="none" spc="0" normalizeH="0" baseline="0" noProof="0" dirty="0">
                <a:ln>
                  <a:noFill/>
                </a:ln>
                <a:solidFill>
                  <a:srgbClr val="1A1A1A"/>
                </a:solidFill>
                <a:effectLst/>
                <a:uLnTx/>
                <a:uFillTx/>
                <a:latin typeface="-apple-system"/>
                <a:ea typeface="宋体" panose="02010600030101010101" pitchFamily="2" charset="-122"/>
                <a:cs typeface="+mn-cs"/>
              </a:rPr>
              <a:t>(</a:t>
            </a:r>
            <a:r>
              <a:rPr kumimoji="0" lang="zh-CN" altLang="en-US" sz="1800" b="0" i="0" u="none" strike="noStrike" kern="1200" cap="none" spc="0" normalizeH="0" baseline="0" noProof="0" dirty="0">
                <a:ln>
                  <a:noFill/>
                </a:ln>
                <a:solidFill>
                  <a:srgbClr val="1A1A1A"/>
                </a:solidFill>
                <a:effectLst/>
                <a:uLnTx/>
                <a:uFillTx/>
                <a:latin typeface="-apple-system"/>
                <a:ea typeface="宋体" panose="02010600030101010101" pitchFamily="2" charset="-122"/>
                <a:cs typeface="+mn-cs"/>
              </a:rPr>
              <a:t>北京</a:t>
            </a:r>
            <a:r>
              <a:rPr kumimoji="0" lang="en-US" altLang="zh-CN" sz="1800" b="0" i="0" u="none" strike="noStrike" kern="1200" cap="none" spc="0" normalizeH="0" baseline="0" noProof="0" dirty="0">
                <a:ln>
                  <a:noFill/>
                </a:ln>
                <a:solidFill>
                  <a:srgbClr val="1A1A1A"/>
                </a:solidFill>
                <a:effectLst/>
                <a:uLnTx/>
                <a:uFillTx/>
                <a:latin typeface="-apple-system"/>
                <a:ea typeface="宋体" panose="02010600030101010101" pitchFamily="2" charset="-122"/>
                <a:cs typeface="+mn-cs"/>
              </a:rPr>
              <a:t>)</a:t>
            </a:r>
            <a:r>
              <a:rPr kumimoji="0" lang="zh-CN" altLang="en-US" sz="1800" b="0" i="0" u="none" strike="noStrike" kern="1200" cap="none" spc="0" normalizeH="0" baseline="0" noProof="0" dirty="0">
                <a:ln>
                  <a:noFill/>
                </a:ln>
                <a:solidFill>
                  <a:srgbClr val="1A1A1A"/>
                </a:solidFill>
                <a:effectLst/>
                <a:uLnTx/>
                <a:uFillTx/>
                <a:latin typeface="-apple-system"/>
                <a:ea typeface="宋体" panose="02010600030101010101" pitchFamily="2" charset="-122"/>
                <a:cs typeface="+mn-cs"/>
              </a:rPr>
              <a:t>网络科技有限公司，其致力于为广大学生群体提供专业、快捷、优质的服务，前期通过自主研发并推出锦衣卫洗衣移动互联网服务平台、锦衣卫小帮管家两项服务，受到北京各大知名院校的广泛关注，目前覆盖北京</a:t>
            </a:r>
            <a:r>
              <a:rPr kumimoji="0" lang="en-US" altLang="zh-CN" sz="1800" b="0" i="0" u="none" strike="noStrike" kern="1200" cap="none" spc="0" normalizeH="0" baseline="0" noProof="0" dirty="0">
                <a:ln>
                  <a:noFill/>
                </a:ln>
                <a:solidFill>
                  <a:srgbClr val="1A1A1A"/>
                </a:solidFill>
                <a:effectLst/>
                <a:uLnTx/>
                <a:uFillTx/>
                <a:latin typeface="-apple-system"/>
                <a:ea typeface="宋体" panose="02010600030101010101" pitchFamily="2" charset="-122"/>
                <a:cs typeface="+mn-cs"/>
              </a:rPr>
              <a:t>31</a:t>
            </a:r>
            <a:r>
              <a:rPr kumimoji="0" lang="zh-CN" altLang="en-US" sz="1800" b="0" i="0" u="none" strike="noStrike" kern="1200" cap="none" spc="0" normalizeH="0" baseline="0" noProof="0" dirty="0">
                <a:ln>
                  <a:noFill/>
                </a:ln>
                <a:solidFill>
                  <a:srgbClr val="1A1A1A"/>
                </a:solidFill>
                <a:effectLst/>
                <a:uLnTx/>
                <a:uFillTx/>
                <a:latin typeface="-apple-system"/>
                <a:ea typeface="宋体" panose="02010600030101010101" pitchFamily="2" charset="-122"/>
                <a:cs typeface="+mn-cs"/>
              </a:rPr>
              <a:t>所大学，服务大学生</a:t>
            </a:r>
            <a:r>
              <a:rPr kumimoji="0" lang="en-US" altLang="zh-CN" sz="1800" b="0" i="0" u="none" strike="noStrike" kern="1200" cap="none" spc="0" normalizeH="0" baseline="0" noProof="0" dirty="0">
                <a:ln>
                  <a:noFill/>
                </a:ln>
                <a:solidFill>
                  <a:srgbClr val="1A1A1A"/>
                </a:solidFill>
                <a:effectLst/>
                <a:uLnTx/>
                <a:uFillTx/>
                <a:latin typeface="-apple-system"/>
                <a:ea typeface="宋体" panose="02010600030101010101" pitchFamily="2" charset="-122"/>
                <a:cs typeface="+mn-cs"/>
              </a:rPr>
              <a:t>50</a:t>
            </a:r>
            <a:r>
              <a:rPr kumimoji="0" lang="zh-CN" altLang="en-US" sz="1800" b="0" i="0" u="none" strike="noStrike" kern="1200" cap="none" spc="0" normalizeH="0" baseline="0" noProof="0" dirty="0">
                <a:ln>
                  <a:noFill/>
                </a:ln>
                <a:solidFill>
                  <a:srgbClr val="1A1A1A"/>
                </a:solidFill>
                <a:effectLst/>
                <a:uLnTx/>
                <a:uFillTx/>
                <a:latin typeface="-apple-system"/>
                <a:ea typeface="宋体" panose="02010600030101010101" pitchFamily="2" charset="-122"/>
                <a:cs typeface="+mn-cs"/>
              </a:rPr>
              <a:t>万</a:t>
            </a:r>
            <a:r>
              <a:rPr kumimoji="0" lang="en-US" altLang="zh-CN" sz="1800" b="0" i="0" u="none" strike="noStrike" kern="1200" cap="none" spc="0" normalizeH="0" baseline="0" noProof="0" dirty="0">
                <a:ln>
                  <a:noFill/>
                </a:ln>
                <a:solidFill>
                  <a:srgbClr val="1A1A1A"/>
                </a:solidFill>
                <a:effectLst/>
                <a:uLnTx/>
                <a:uFillTx/>
                <a:latin typeface="-apple-system"/>
                <a:ea typeface="宋体" panose="02010600030101010101" pitchFamily="2" charset="-122"/>
                <a:cs typeface="+mn-cs"/>
              </a:rPr>
              <a:t>+</a:t>
            </a:r>
            <a:r>
              <a:rPr kumimoji="0" lang="zh-CN" altLang="en-US" sz="1800" b="0" i="0" u="none" strike="noStrike" kern="1200" cap="none" spc="0" normalizeH="0" baseline="0" noProof="0" dirty="0">
                <a:ln>
                  <a:noFill/>
                </a:ln>
                <a:solidFill>
                  <a:srgbClr val="1A1A1A"/>
                </a:solidFill>
                <a:effectLst/>
                <a:uLnTx/>
                <a:uFillTx/>
                <a:latin typeface="-apple-system"/>
                <a:ea typeface="宋体" panose="02010600030101010101" pitchFamily="2" charset="-122"/>
                <a:cs typeface="+mn-cs"/>
              </a:rPr>
              <a:t>。于</a:t>
            </a:r>
            <a:r>
              <a:rPr kumimoji="0" lang="en-US" altLang="zh-CN" sz="1800" b="0" i="0" u="none" strike="noStrike" kern="1200" cap="none" spc="0" normalizeH="0" baseline="0" noProof="0" dirty="0">
                <a:ln>
                  <a:noFill/>
                </a:ln>
                <a:solidFill>
                  <a:srgbClr val="1A1A1A"/>
                </a:solidFill>
                <a:effectLst/>
                <a:uLnTx/>
                <a:uFillTx/>
                <a:latin typeface="-apple-system"/>
                <a:ea typeface="宋体" panose="02010600030101010101" pitchFamily="2" charset="-122"/>
                <a:cs typeface="+mn-cs"/>
              </a:rPr>
              <a:t>2017</a:t>
            </a:r>
            <a:r>
              <a:rPr kumimoji="0" lang="zh-CN" altLang="en-US" sz="1800" b="0" i="0" u="none" strike="noStrike" kern="1200" cap="none" spc="0" normalizeH="0" baseline="0" noProof="0" dirty="0">
                <a:ln>
                  <a:noFill/>
                </a:ln>
                <a:solidFill>
                  <a:srgbClr val="1A1A1A"/>
                </a:solidFill>
                <a:effectLst/>
                <a:uLnTx/>
                <a:uFillTx/>
                <a:latin typeface="-apple-system"/>
                <a:ea typeface="宋体" panose="02010600030101010101" pitchFamily="2" charset="-122"/>
                <a:cs typeface="+mn-cs"/>
              </a:rPr>
              <a:t>年初，</a:t>
            </a: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目前，锦衣卫累计用户达</a:t>
            </a: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6</a:t>
            </a: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万以上，月盈利超</a:t>
            </a: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8</a:t>
            </a: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万。覆盖了北京、郑州等</a:t>
            </a: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28</a:t>
            </a: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所高校，与多家企业达成了合作关系，其中并未有大面积的推广。</a:t>
            </a:r>
          </a:p>
        </p:txBody>
      </p:sp>
      <p:sp>
        <p:nvSpPr>
          <p:cNvPr id="51" name="文本框 50"/>
          <p:cNvSpPr txBox="1"/>
          <p:nvPr/>
        </p:nvSpPr>
        <p:spPr>
          <a:xfrm>
            <a:off x="5407283" y="3573379"/>
            <a:ext cx="6092792" cy="230832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对于其他相关互联网洗衣服品牌，例如：洗</a:t>
            </a: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e</a:t>
            </a: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洗</a:t>
            </a: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app</a:t>
            </a: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。这是为打造智慧校园而开发的生活类</a:t>
            </a: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app</a:t>
            </a: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，其中将涵盖学生生活中经常会使用的一些基础设施或服务。其中，上门服务采用</a:t>
            </a: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O2O</a:t>
            </a: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业务模式，将线下精品洗衣店与移动互联网深度结合，手机客户端作为洗衣门店的前台，在线选择服务项目，免费上门取送衣物。但根据用户体验中反映：其项目并未实现真正的相关服务，服务体验较差而且也没有进行大面积的推广。</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7"/>
          <p:cNvSpPr txBox="1"/>
          <p:nvPr/>
        </p:nvSpPr>
        <p:spPr>
          <a:xfrm>
            <a:off x="9297582" y="3413570"/>
            <a:ext cx="112191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srgbClr val="92D050"/>
                </a:solidFill>
                <a:effectLst/>
                <a:uLnTx/>
                <a:uFillTx/>
                <a:latin typeface="Calibri" panose="020F0502020204030204"/>
                <a:ea typeface="宋体" panose="02010600030101010101" pitchFamily="2" charset="-122"/>
                <a:cs typeface="+mn-cs"/>
              </a:rPr>
              <a:t>Threats</a:t>
            </a:r>
            <a:endParaRPr kumimoji="0" lang="en-US" altLang="zh-CN" sz="2400" b="1" i="0" u="none" strike="noStrike" kern="1200" cap="none" spc="0" normalizeH="0" baseline="0" noProof="0" dirty="0">
              <a:ln>
                <a:noFill/>
              </a:ln>
              <a:solidFill>
                <a:srgbClr val="92D050"/>
              </a:solidFill>
              <a:effectLst/>
              <a:uLnTx/>
              <a:uFillTx/>
              <a:latin typeface="微软雅黑" panose="020B0503020204020204" charset="-122"/>
              <a:ea typeface="方正舒体" panose="02010601030101010101" pitchFamily="2" charset="-122"/>
              <a:cs typeface="+mn-cs"/>
              <a:sym typeface="+mn-ea"/>
            </a:endParaRPr>
          </a:p>
        </p:txBody>
      </p:sp>
      <p:sp>
        <p:nvSpPr>
          <p:cNvPr id="19" name="文本框 18"/>
          <p:cNvSpPr txBox="1"/>
          <p:nvPr/>
        </p:nvSpPr>
        <p:spPr>
          <a:xfrm>
            <a:off x="7535497" y="3871356"/>
            <a:ext cx="4326671" cy="230832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0"/>
              </a:spcBef>
              <a:spcAft>
                <a:spcPts val="0"/>
              </a:spcAft>
              <a:buClrTx/>
              <a:buSzTx/>
              <a:buFont typeface="+mj-ea"/>
              <a:buAutoNum type="circleNumDbPlain"/>
              <a:defRPr/>
            </a:pPr>
            <a:r>
              <a:rPr kumimoji="0" lang="zh-CN" altLang="en-US" sz="1800" b="1"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强大的竞争对手</a:t>
            </a:r>
            <a:endParaRPr kumimoji="0" lang="en-US" altLang="zh-CN" sz="1800" b="1"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竞争对手已经有了一定的知名度，例如：锦衣卫校园洗衣，并且获得稳定的收入，洗衣成本较低。</a:t>
            </a:r>
            <a:endParaRPr kumimoji="0" lang="en-US" altLang="zh-CN"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ea"/>
              <a:buAutoNum type="circleNumDbPlain" startAt="2"/>
              <a:defRPr/>
            </a:pPr>
            <a:r>
              <a:rPr kumimoji="0" lang="zh-CN" altLang="en-US" sz="1800" b="1"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淡季时的洗衣需求降低</a:t>
            </a:r>
            <a:endParaRPr kumimoji="0" lang="en-US" altLang="zh-CN" sz="1800" b="1"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夏季为洗衣市场的淡季，无收入来源但是依旧要消耗用水及租金成本；在寒暑假需求量的大幅度减少冲击本公司的运营情况。</a:t>
            </a:r>
            <a:endParaRPr kumimoji="0" lang="en-US" altLang="zh-CN"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endParaRPr>
          </a:p>
        </p:txBody>
      </p:sp>
      <p:grpSp>
        <p:nvGrpSpPr>
          <p:cNvPr id="8" name="组合 7"/>
          <p:cNvGrpSpPr/>
          <p:nvPr/>
        </p:nvGrpSpPr>
        <p:grpSpPr>
          <a:xfrm>
            <a:off x="5056369" y="2339425"/>
            <a:ext cx="2568664" cy="2448332"/>
            <a:chOff x="4751070" y="1501775"/>
            <a:chExt cx="2651760" cy="2651760"/>
          </a:xfrm>
        </p:grpSpPr>
        <p:sp>
          <p:nvSpPr>
            <p:cNvPr id="7" name="椭圆 6"/>
            <p:cNvSpPr/>
            <p:nvPr/>
          </p:nvSpPr>
          <p:spPr>
            <a:xfrm>
              <a:off x="4751070" y="1501775"/>
              <a:ext cx="2651760" cy="2651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6" name="组合 5"/>
            <p:cNvGrpSpPr/>
            <p:nvPr/>
          </p:nvGrpSpPr>
          <p:grpSpPr>
            <a:xfrm rot="20041409">
              <a:off x="5064662" y="1802854"/>
              <a:ext cx="2089593" cy="2059050"/>
              <a:chOff x="4496" y="1649"/>
              <a:chExt cx="7118" cy="7010"/>
            </a:xfrm>
          </p:grpSpPr>
          <p:sp>
            <p:nvSpPr>
              <p:cNvPr id="2" name="等腰三角形 1"/>
              <p:cNvSpPr/>
              <p:nvPr/>
            </p:nvSpPr>
            <p:spPr>
              <a:xfrm rot="5040000">
                <a:off x="4131" y="3797"/>
                <a:ext cx="4212" cy="3481"/>
              </a:xfrm>
              <a:prstGeom prst="triangle">
                <a:avLst/>
              </a:prstGeom>
              <a:solidFill>
                <a:srgbClr val="3E9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 name="等腰三角形 2"/>
              <p:cNvSpPr/>
              <p:nvPr/>
            </p:nvSpPr>
            <p:spPr>
              <a:xfrm rot="9600000">
                <a:off x="5507" y="1649"/>
                <a:ext cx="3826" cy="3483"/>
              </a:xfrm>
              <a:prstGeom prst="triangle">
                <a:avLst/>
              </a:prstGeom>
              <a:solidFill>
                <a:srgbClr val="0A75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 name="等腰三角形 3"/>
              <p:cNvSpPr/>
              <p:nvPr/>
            </p:nvSpPr>
            <p:spPr>
              <a:xfrm rot="15000000">
                <a:off x="7850" y="2679"/>
                <a:ext cx="4047" cy="3481"/>
              </a:xfrm>
              <a:prstGeom prst="triangle">
                <a:avLst/>
              </a:prstGeom>
              <a:solidFill>
                <a:srgbClr val="3E9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5" name="等腰三角形 4"/>
              <p:cNvSpPr/>
              <p:nvPr/>
            </p:nvSpPr>
            <p:spPr>
              <a:xfrm rot="20400000">
                <a:off x="6621" y="5176"/>
                <a:ext cx="4276" cy="3483"/>
              </a:xfrm>
              <a:prstGeom prst="triangle">
                <a:avLst/>
              </a:prstGeom>
              <a:solidFill>
                <a:srgbClr val="0A75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12" name="Text Placeholder 3"/>
            <p:cNvSpPr txBox="1"/>
            <p:nvPr/>
          </p:nvSpPr>
          <p:spPr>
            <a:xfrm>
              <a:off x="6209249" y="3058808"/>
              <a:ext cx="752475" cy="430530"/>
            </a:xfrm>
            <a:prstGeom prst="rect">
              <a:avLst/>
            </a:prstGeom>
          </p:spPr>
          <p:txBody>
            <a:bodyPr wrap="squar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sz="2800" b="0" i="0" u="none" strike="noStrike" kern="1200" cap="none" spc="0" normalizeH="0" baseline="0" noProof="0" dirty="0">
                  <a:ln>
                    <a:noFill/>
                  </a:ln>
                  <a:solidFill>
                    <a:prstClr val="white"/>
                  </a:solidFill>
                  <a:effectLst/>
                  <a:uLnTx/>
                  <a:uFillTx/>
                  <a:latin typeface="Impact" panose="020B0806030902050204" charset="0"/>
                  <a:ea typeface="+mn-ea"/>
                  <a:cs typeface="+mn-cs"/>
                </a:rPr>
                <a:t>T</a:t>
              </a:r>
            </a:p>
          </p:txBody>
        </p:sp>
        <p:sp>
          <p:nvSpPr>
            <p:cNvPr id="9" name="Text Placeholder 3"/>
            <p:cNvSpPr txBox="1"/>
            <p:nvPr/>
          </p:nvSpPr>
          <p:spPr>
            <a:xfrm>
              <a:off x="5177386" y="3034709"/>
              <a:ext cx="752475" cy="430530"/>
            </a:xfrm>
            <a:prstGeom prst="rect">
              <a:avLst/>
            </a:prstGeom>
          </p:spPr>
          <p:txBody>
            <a:bodyPr wrap="squar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sz="2800" b="0" i="0" u="none" strike="noStrike" kern="1200" cap="none" spc="0" normalizeH="0" baseline="0" noProof="0" dirty="0">
                  <a:ln>
                    <a:noFill/>
                  </a:ln>
                  <a:solidFill>
                    <a:prstClr val="white"/>
                  </a:solidFill>
                  <a:effectLst/>
                  <a:uLnTx/>
                  <a:uFillTx/>
                  <a:latin typeface="Impact" panose="020B0806030902050204" charset="0"/>
                  <a:ea typeface="+mn-ea"/>
                  <a:cs typeface="+mn-cs"/>
                </a:rPr>
                <a:t>O</a:t>
              </a:r>
            </a:p>
          </p:txBody>
        </p:sp>
        <p:sp>
          <p:nvSpPr>
            <p:cNvPr id="10" name="Text Placeholder 3"/>
            <p:cNvSpPr txBox="1"/>
            <p:nvPr/>
          </p:nvSpPr>
          <p:spPr>
            <a:xfrm>
              <a:off x="5182186" y="2140259"/>
              <a:ext cx="752475" cy="430530"/>
            </a:xfrm>
            <a:prstGeom prst="rect">
              <a:avLst/>
            </a:prstGeom>
          </p:spPr>
          <p:txBody>
            <a:bodyPr wrap="squar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sz="2800" b="0" i="0" u="none" strike="noStrike" kern="1200" cap="none" spc="0" normalizeH="0" baseline="0" noProof="0" dirty="0">
                  <a:ln>
                    <a:noFill/>
                  </a:ln>
                  <a:solidFill>
                    <a:prstClr val="white"/>
                  </a:solidFill>
                  <a:effectLst/>
                  <a:uLnTx/>
                  <a:uFillTx/>
                  <a:latin typeface="Impact" panose="020B0806030902050204" charset="0"/>
                  <a:ea typeface="+mn-ea"/>
                  <a:cs typeface="+mn-cs"/>
                </a:rPr>
                <a:t>S</a:t>
              </a:r>
            </a:p>
          </p:txBody>
        </p:sp>
        <p:sp>
          <p:nvSpPr>
            <p:cNvPr id="11" name="Text Placeholder 3"/>
            <p:cNvSpPr txBox="1"/>
            <p:nvPr/>
          </p:nvSpPr>
          <p:spPr>
            <a:xfrm>
              <a:off x="6187416" y="2080227"/>
              <a:ext cx="752475" cy="430530"/>
            </a:xfrm>
            <a:prstGeom prst="rect">
              <a:avLst/>
            </a:prstGeom>
          </p:spPr>
          <p:txBody>
            <a:bodyPr wrap="squar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sz="2800" b="0" i="0" u="none" strike="noStrike" kern="1200" cap="none" spc="0" normalizeH="0" baseline="0" noProof="0" dirty="0">
                  <a:ln>
                    <a:noFill/>
                  </a:ln>
                  <a:solidFill>
                    <a:prstClr val="white"/>
                  </a:solidFill>
                  <a:effectLst/>
                  <a:uLnTx/>
                  <a:uFillTx/>
                  <a:latin typeface="Impact" panose="020B0806030902050204" charset="0"/>
                  <a:ea typeface="+mn-ea"/>
                  <a:cs typeface="+mn-cs"/>
                </a:rPr>
                <a:t>W</a:t>
              </a:r>
            </a:p>
          </p:txBody>
        </p:sp>
      </p:grpSp>
      <p:sp>
        <p:nvSpPr>
          <p:cNvPr id="13" name="文本框 12"/>
          <p:cNvSpPr txBox="1"/>
          <p:nvPr/>
        </p:nvSpPr>
        <p:spPr>
          <a:xfrm>
            <a:off x="9120636" y="624923"/>
            <a:ext cx="171867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srgbClr val="0A759A"/>
                </a:solidFill>
                <a:effectLst/>
                <a:uLnTx/>
                <a:uFillTx/>
                <a:latin typeface="Calibri" panose="020F0502020204030204"/>
                <a:ea typeface="宋体" panose="02010600030101010101" pitchFamily="2" charset="-122"/>
                <a:cs typeface="+mn-cs"/>
              </a:rPr>
              <a:t>Weaknesses</a:t>
            </a:r>
            <a:endParaRPr kumimoji="0" lang="en-US" altLang="zh-CN" sz="2400" b="1" i="0" u="none" strike="noStrike" kern="1200" cap="none" spc="0" normalizeH="0" baseline="0" noProof="0" dirty="0">
              <a:ln>
                <a:noFill/>
              </a:ln>
              <a:solidFill>
                <a:srgbClr val="0A759A"/>
              </a:solidFill>
              <a:effectLst/>
              <a:uLnTx/>
              <a:uFillTx/>
              <a:latin typeface="微软雅黑" panose="020B0503020204020204" charset="-122"/>
              <a:ea typeface="方正舒体" panose="02010601030101010101" pitchFamily="2" charset="-122"/>
              <a:cs typeface="+mn-cs"/>
              <a:sym typeface="+mn-ea"/>
            </a:endParaRPr>
          </a:p>
        </p:txBody>
      </p:sp>
      <p:sp>
        <p:nvSpPr>
          <p:cNvPr id="14" name="文本框 13"/>
          <p:cNvSpPr txBox="1"/>
          <p:nvPr/>
        </p:nvSpPr>
        <p:spPr>
          <a:xfrm>
            <a:off x="7470642" y="857591"/>
            <a:ext cx="4286044" cy="258532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0"/>
              </a:spcBef>
              <a:spcAft>
                <a:spcPts val="0"/>
              </a:spcAft>
              <a:buClrTx/>
              <a:buSzTx/>
              <a:buFont typeface="+mj-ea"/>
              <a:buAutoNum type="circleNumDbPlain"/>
              <a:defRPr/>
            </a:pPr>
            <a:r>
              <a:rPr kumimoji="0" lang="zh-CN" altLang="en-US" sz="1800" b="1"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品牌力较弱</a:t>
            </a:r>
            <a:endParaRPr kumimoji="0" lang="en-US" altLang="zh-CN" sz="1800" b="1"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经营之初品牌落地难，需要一定的时间来打开市场，要加强力度宣传专业又贴心的服务理念，以实际服务质量与态度打造品牌口碑效应。</a:t>
            </a:r>
            <a:endParaRPr kumimoji="0" lang="en-US" altLang="zh-CN"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ea"/>
              <a:buAutoNum type="circleNumDbPlain" startAt="2"/>
              <a:defRPr/>
            </a:pPr>
            <a:r>
              <a:rPr kumimoji="0" lang="zh-CN" altLang="en-US" sz="1800" b="1"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资金不足，成本竞争大</a:t>
            </a:r>
            <a:endParaRPr kumimoji="0" lang="en-US" altLang="zh-CN" sz="1800" b="1"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项目投资初期不足，为了营造一个较好的体验效果，成本较高，并且不稳定的客源还可能会导致现金流出现问题。</a:t>
            </a:r>
            <a:endParaRPr kumimoji="0" lang="en-US" altLang="zh-CN"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endParaRPr>
          </a:p>
        </p:txBody>
      </p:sp>
      <p:sp>
        <p:nvSpPr>
          <p:cNvPr id="15" name="文本框 14"/>
          <p:cNvSpPr txBox="1"/>
          <p:nvPr/>
        </p:nvSpPr>
        <p:spPr>
          <a:xfrm>
            <a:off x="1986367" y="624923"/>
            <a:ext cx="1371786" cy="46166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srgbClr val="0A759A"/>
                </a:solidFill>
                <a:effectLst/>
                <a:uLnTx/>
                <a:uFillTx/>
                <a:latin typeface="Calibri" panose="020F0502020204030204"/>
                <a:ea typeface="宋体" panose="02010600030101010101" pitchFamily="2" charset="-122"/>
                <a:cs typeface="+mn-cs"/>
              </a:rPr>
              <a:t>Strengths</a:t>
            </a:r>
            <a:endParaRPr kumimoji="0" lang="en-US" altLang="zh-CN" sz="2400" b="1" i="0" u="none" strike="noStrike" kern="1200" cap="none" spc="0" normalizeH="0" baseline="0" noProof="0" dirty="0">
              <a:ln>
                <a:noFill/>
              </a:ln>
              <a:solidFill>
                <a:srgbClr val="0A759A"/>
              </a:solidFill>
              <a:effectLst/>
              <a:uLnTx/>
              <a:uFillTx/>
              <a:latin typeface="微软雅黑" panose="020B0503020204020204" charset="-122"/>
              <a:ea typeface="方正舒体" panose="02010601030101010101" pitchFamily="2" charset="-122"/>
              <a:cs typeface="+mn-cs"/>
              <a:sym typeface="+mn-ea"/>
            </a:endParaRPr>
          </a:p>
        </p:txBody>
      </p:sp>
      <p:sp>
        <p:nvSpPr>
          <p:cNvPr id="16" name="文本框 15"/>
          <p:cNvSpPr txBox="1"/>
          <p:nvPr/>
        </p:nvSpPr>
        <p:spPr>
          <a:xfrm>
            <a:off x="329053" y="836123"/>
            <a:ext cx="4899548" cy="286232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0"/>
              </a:spcBef>
              <a:spcAft>
                <a:spcPts val="0"/>
              </a:spcAft>
              <a:buClrTx/>
              <a:buSzTx/>
              <a:buFont typeface="+mj-ea"/>
              <a:buAutoNum type="circleNumDbPlain"/>
              <a:defRPr/>
            </a:pPr>
            <a:r>
              <a:rPr kumimoji="0" lang="zh-CN" altLang="en-US" sz="1800" b="1"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区位优势</a:t>
            </a:r>
            <a:endParaRPr kumimoji="0" lang="en-US" altLang="zh-CN" sz="1800" b="1"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2018</a:t>
            </a:r>
            <a:r>
              <a:rPr kumimoji="0" lang="zh-CN" altLang="en-US"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年止在校大学生约有</a:t>
            </a:r>
            <a:r>
              <a:rPr kumimoji="0" lang="en-US" altLang="zh-CN"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3833</a:t>
            </a:r>
            <a:r>
              <a:rPr kumimoji="0" lang="zh-CN" altLang="en-US"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万人，洗衣市场庞大，并且许多高校附近并无专业化的洗衣店，例如：对于上述分析中三明学院中只有一处简易的共享洗衣机。</a:t>
            </a:r>
            <a:endParaRPr kumimoji="0" lang="en-US" altLang="zh-CN"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ea"/>
              <a:buAutoNum type="circleNumDbPlain" startAt="2"/>
              <a:defRPr/>
            </a:pPr>
            <a:r>
              <a:rPr kumimoji="0" lang="zh-CN" altLang="en-US" sz="1800" b="1"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专业化的技术以及服务</a:t>
            </a:r>
            <a:endParaRPr kumimoji="0" lang="en-US" altLang="zh-CN" sz="1800" b="1"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专业的洗涤设备以及有保证的清洗质量和售后服务，可以提供全方面的洗涤服务和衍生型业务，如：熨烫等，其中更与公益相结合形成绿色服务产业。</a:t>
            </a:r>
            <a:endParaRPr kumimoji="0" lang="en-US" altLang="zh-CN"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endParaRPr>
          </a:p>
        </p:txBody>
      </p:sp>
      <p:sp>
        <p:nvSpPr>
          <p:cNvPr id="17" name="文本框 16"/>
          <p:cNvSpPr txBox="1"/>
          <p:nvPr/>
        </p:nvSpPr>
        <p:spPr>
          <a:xfrm>
            <a:off x="1766001" y="3426221"/>
            <a:ext cx="1925527" cy="461665"/>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srgbClr val="92D050"/>
                </a:solidFill>
                <a:effectLst/>
                <a:uLnTx/>
                <a:uFillTx/>
                <a:latin typeface="Calibri" panose="020F0502020204030204"/>
                <a:ea typeface="宋体" panose="02010600030101010101" pitchFamily="2" charset="-122"/>
                <a:cs typeface="+mn-cs"/>
              </a:rPr>
              <a:t>Opportunities</a:t>
            </a:r>
            <a:endParaRPr kumimoji="0" lang="en-US" altLang="zh-CN" sz="2400" b="1" i="0" u="none" strike="noStrike" kern="1200" cap="none" spc="0" normalizeH="0" baseline="0" noProof="0" dirty="0">
              <a:ln>
                <a:noFill/>
              </a:ln>
              <a:solidFill>
                <a:srgbClr val="92D050"/>
              </a:solidFill>
              <a:effectLst/>
              <a:uLnTx/>
              <a:uFillTx/>
              <a:latin typeface="微软雅黑" panose="020B0503020204020204" charset="-122"/>
              <a:ea typeface="方正舒体" panose="02010601030101010101" pitchFamily="2" charset="-122"/>
              <a:cs typeface="+mn-cs"/>
              <a:sym typeface="+mn-ea"/>
            </a:endParaRPr>
          </a:p>
        </p:txBody>
      </p:sp>
      <p:sp>
        <p:nvSpPr>
          <p:cNvPr id="20" name="文本框 19"/>
          <p:cNvSpPr txBox="1"/>
          <p:nvPr/>
        </p:nvSpPr>
        <p:spPr>
          <a:xfrm>
            <a:off x="301133" y="3777919"/>
            <a:ext cx="4981600" cy="286232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0"/>
              </a:spcBef>
              <a:spcAft>
                <a:spcPts val="0"/>
              </a:spcAft>
              <a:buClrTx/>
              <a:buSzTx/>
              <a:buFont typeface="+mj-ea"/>
              <a:buAutoNum type="circleNumDbPlain"/>
              <a:defRPr/>
            </a:pPr>
            <a:r>
              <a:rPr kumimoji="0" lang="zh-CN" altLang="en-US" sz="1800" b="1"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部分竞争对手技术以及服务效果差</a:t>
            </a:r>
            <a:endParaRPr kumimoji="0" lang="en-US" altLang="zh-CN" sz="1800" b="1"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竞争对手的服务范围较小，并未进行大面积的推广，其中部分竞争对手没有专业化的洗涤设备、更不可能提供专业的服务以及顾客反映情况差。</a:t>
            </a:r>
            <a:endParaRPr kumimoji="0" lang="en-US" altLang="zh-CN"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ea"/>
              <a:buAutoNum type="circleNumDbPlain" startAt="2"/>
              <a:defRPr/>
            </a:pPr>
            <a:r>
              <a:rPr kumimoji="0" lang="zh-CN" altLang="en-US" sz="1800" b="1"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政策机遇</a:t>
            </a:r>
            <a:endParaRPr kumimoji="0" lang="en-US" altLang="zh-CN" sz="1800" b="1"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国家对于大学生创业优惠政策多，主要有以下五点：</a:t>
            </a:r>
            <a:r>
              <a:rPr kumimoji="0" lang="en-US" altLang="zh-CN"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a.</a:t>
            </a:r>
            <a:r>
              <a:rPr kumimoji="0" lang="zh-CN" altLang="en-US"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税费减免；</a:t>
            </a:r>
            <a:r>
              <a:rPr kumimoji="0" lang="en-US" altLang="zh-CN"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b.</a:t>
            </a:r>
            <a:r>
              <a:rPr kumimoji="0" lang="zh-CN" altLang="en-US"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免费创业培训；</a:t>
            </a:r>
            <a:r>
              <a:rPr kumimoji="0" lang="en-US" altLang="zh-CN"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c.</a:t>
            </a:r>
            <a:r>
              <a:rPr kumimoji="0" lang="zh-CN" altLang="en-US"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小额贷款贴息；</a:t>
            </a:r>
            <a:r>
              <a:rPr kumimoji="0" lang="en-US" altLang="zh-CN"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d.</a:t>
            </a:r>
            <a:r>
              <a:rPr kumimoji="0" lang="zh-CN" altLang="en-US"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加大对大学生创业基地的扶持；</a:t>
            </a:r>
            <a:r>
              <a:rPr kumimoji="0" lang="en-US" altLang="zh-CN"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e.</a:t>
            </a:r>
            <a:r>
              <a:rPr kumimoji="0" lang="zh-CN" altLang="en-US"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提供创业指导。</a:t>
            </a:r>
            <a:endParaRPr kumimoji="0" lang="en-US" altLang="zh-CN" sz="1800" b="0" i="0" u="none" strike="noStrike" kern="0" cap="none" spc="0" normalizeH="0" baseline="0" noProof="0" dirty="0">
              <a:ln>
                <a:noFill/>
              </a:ln>
              <a:solidFill>
                <a:prstClr val="black">
                  <a:lumMod val="75000"/>
                  <a:lumOff val="2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endParaRPr>
          </a:p>
        </p:txBody>
      </p:sp>
      <p:sp>
        <p:nvSpPr>
          <p:cNvPr id="23" name="文本框 22"/>
          <p:cNvSpPr txBox="1"/>
          <p:nvPr/>
        </p:nvSpPr>
        <p:spPr>
          <a:xfrm>
            <a:off x="3546995" y="242113"/>
            <a:ext cx="4628643" cy="646331"/>
          </a:xfrm>
          <a:prstGeom prst="rect">
            <a:avLst/>
          </a:prstGeom>
          <a:solidFill>
            <a:srgbClr val="0A759A"/>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600" b="0" i="0" u="none" strike="noStrike" kern="1200" cap="none" spc="0" normalizeH="0" baseline="0" noProof="0" dirty="0">
                <a:ln>
                  <a:noFill/>
                </a:ln>
                <a:solidFill>
                  <a:prstClr val="white"/>
                </a:solidFill>
                <a:effectLst/>
                <a:uLnTx/>
                <a:uFillTx/>
                <a:latin typeface="华文彩云" panose="02010800040101010101" pitchFamily="2" charset="-122"/>
                <a:ea typeface="华文彩云" panose="02010800040101010101" pitchFamily="2" charset="-122"/>
                <a:cs typeface="+mn-cs"/>
              </a:rPr>
              <a:t>高校洗衣市场的分析</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23508" y="234639"/>
            <a:ext cx="4913571" cy="715975"/>
          </a:xfrm>
          <a:prstGeom prst="rect">
            <a:avLst/>
          </a:prstGeom>
          <a:solidFill>
            <a:srgbClr val="0A75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600" b="0" i="0" u="none" strike="noStrike" kern="1200" cap="none" spc="0" normalizeH="0" baseline="0" noProof="0" dirty="0">
                <a:ln>
                  <a:noFill/>
                </a:ln>
                <a:solidFill>
                  <a:prstClr val="white"/>
                </a:solidFill>
                <a:effectLst/>
                <a:uLnTx/>
                <a:uFillTx/>
                <a:latin typeface="华文彩云" panose="02010800040101010101"/>
                <a:ea typeface="华文彩云" panose="02010800040101010101"/>
                <a:cs typeface="+mn-cs"/>
              </a:rPr>
              <a:t>高校洗衣市场分析总结</a:t>
            </a:r>
          </a:p>
        </p:txBody>
      </p:sp>
      <p:sp>
        <p:nvSpPr>
          <p:cNvPr id="8" name="矩形 7"/>
          <p:cNvSpPr/>
          <p:nvPr/>
        </p:nvSpPr>
        <p:spPr>
          <a:xfrm>
            <a:off x="664395" y="1049541"/>
            <a:ext cx="10863210" cy="132343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虽然洗衣领域，相对于学生的学习乃至于吃住，是一个很小的服务行业，但承载的价值在后勤服务领域却仍是不分伯仲。高校洗衣行业在自由发展二十多年后，迎来异常迅猛的发展状态，速度之快让其他行业为之侧目。行业的野蛮生长，并不是让我们在其中投机取巧，更是要以此为机遇同时不断警醒着我们：我们的本质是什么？将走向哪里？服务理念是什么？</a:t>
            </a:r>
            <a:endParaRPr kumimoji="0" lang="zh-CN" altLang="en-US" sz="20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endParaRPr>
          </a:p>
        </p:txBody>
      </p:sp>
      <p:sp>
        <p:nvSpPr>
          <p:cNvPr id="11" name="矩形 10"/>
          <p:cNvSpPr/>
          <p:nvPr/>
        </p:nvSpPr>
        <p:spPr>
          <a:xfrm>
            <a:off x="664395" y="2605471"/>
            <a:ext cx="6096000" cy="3477875"/>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当脱离企业的小界面，而在发展的同时考虑到整个行业思考责任和未来时，核心逻辑便清晰起来：洗衣行业的本质是</a:t>
            </a:r>
            <a:r>
              <a:rPr kumimoji="0" lang="zh-CN" altLang="en-US" sz="2000" b="1"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服务</a:t>
            </a:r>
            <a:r>
              <a:rPr kumimoji="0" lang="zh-CN" altLang="en-US" sz="20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作为服务行业，必然要在不断满足乃至超越用户需求的前提下，才能呈现最健康的市场环境和发展模式。校园洗衣服务业的发展也不例外，只有做到学生满意、校方放心、社会安心，行业才能摆脱盲目的野蛮生长，真正进入良性发展轨道。坚守以</a:t>
            </a:r>
            <a:r>
              <a:rPr kumimoji="0" lang="zh-CN" altLang="en-US" sz="2000" b="1"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便捷、安全、贴心</a:t>
            </a:r>
            <a:r>
              <a:rPr kumimoji="0" lang="zh-CN" altLang="en-US" sz="20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的服务理念来不断努力营造品牌效应，品牌化才是未来的企业发展的重要特征与手段，专注细分业态，真正做好细节，才能成为行业发展的推动者。</a:t>
            </a:r>
          </a:p>
        </p:txBody>
      </p:sp>
      <p:pic>
        <p:nvPicPr>
          <p:cNvPr id="12" name="图片 11"/>
          <p:cNvPicPr>
            <a:picLocks noChangeAspect="1"/>
          </p:cNvPicPr>
          <p:nvPr/>
        </p:nvPicPr>
        <p:blipFill>
          <a:blip r:embed="rId2"/>
          <a:stretch>
            <a:fillRect/>
          </a:stretch>
        </p:blipFill>
        <p:spPr>
          <a:xfrm>
            <a:off x="6840179" y="2753475"/>
            <a:ext cx="5160038" cy="332987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未标题-1"/>
          <p:cNvPicPr>
            <a:picLocks noChangeAspect="1"/>
          </p:cNvPicPr>
          <p:nvPr/>
        </p:nvPicPr>
        <p:blipFill>
          <a:blip r:embed="rId3"/>
          <a:srcRect l="38601"/>
          <a:stretch>
            <a:fillRect/>
          </a:stretch>
        </p:blipFill>
        <p:spPr>
          <a:xfrm>
            <a:off x="10414635" y="-12065"/>
            <a:ext cx="1802765" cy="6881495"/>
          </a:xfrm>
          <a:prstGeom prst="rect">
            <a:avLst/>
          </a:prstGeom>
        </p:spPr>
      </p:pic>
      <p:pic>
        <p:nvPicPr>
          <p:cNvPr id="5" name="图片 4" descr="未标题-1"/>
          <p:cNvPicPr>
            <a:picLocks noChangeAspect="1"/>
          </p:cNvPicPr>
          <p:nvPr/>
        </p:nvPicPr>
        <p:blipFill>
          <a:blip r:embed="rId3"/>
          <a:srcRect l="38601"/>
          <a:stretch>
            <a:fillRect/>
          </a:stretch>
        </p:blipFill>
        <p:spPr>
          <a:xfrm flipH="1">
            <a:off x="-14605" y="-11430"/>
            <a:ext cx="1802765" cy="6881495"/>
          </a:xfrm>
          <a:prstGeom prst="rect">
            <a:avLst/>
          </a:prstGeom>
        </p:spPr>
      </p:pic>
      <p:sp>
        <p:nvSpPr>
          <p:cNvPr id="6" name="矩形 5"/>
          <p:cNvSpPr/>
          <p:nvPr/>
        </p:nvSpPr>
        <p:spPr>
          <a:xfrm>
            <a:off x="3052445" y="1787525"/>
            <a:ext cx="6515735" cy="3169285"/>
          </a:xfrm>
          <a:prstGeom prst="rect">
            <a:avLst/>
          </a:prstGeom>
          <a:noFill/>
          <a:ln w="57150">
            <a:solidFill>
              <a:srgbClr val="0A759A"/>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3150870" y="1885315"/>
            <a:ext cx="6320790" cy="2971800"/>
          </a:xfrm>
          <a:prstGeom prst="rect">
            <a:avLst/>
          </a:prstGeom>
          <a:solidFill>
            <a:srgbClr val="DAECF5"/>
          </a:solidFill>
          <a:ln w="3175">
            <a:solidFill>
              <a:srgbClr val="0A75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descr="3"/>
          <p:cNvPicPr>
            <a:picLocks noChangeAspect="1"/>
          </p:cNvPicPr>
          <p:nvPr/>
        </p:nvPicPr>
        <p:blipFill>
          <a:blip r:embed="rId4"/>
          <a:stretch>
            <a:fillRect/>
          </a:stretch>
        </p:blipFill>
        <p:spPr>
          <a:xfrm>
            <a:off x="8780780" y="3264535"/>
            <a:ext cx="1356995" cy="1609725"/>
          </a:xfrm>
          <a:prstGeom prst="rect">
            <a:avLst/>
          </a:prstGeom>
        </p:spPr>
      </p:pic>
      <p:sp>
        <p:nvSpPr>
          <p:cNvPr id="2" name="文本框 1"/>
          <p:cNvSpPr txBox="1"/>
          <p:nvPr/>
        </p:nvSpPr>
        <p:spPr>
          <a:xfrm>
            <a:off x="5022215" y="2350135"/>
            <a:ext cx="2703830" cy="914400"/>
          </a:xfrm>
          <a:prstGeom prst="rect">
            <a:avLst/>
          </a:prstGeom>
          <a:noFill/>
        </p:spPr>
        <p:txBody>
          <a:bodyPr wrap="square" rtlCol="0" anchor="t">
            <a:spAutoFit/>
          </a:bodyPr>
          <a:lstStyle/>
          <a:p>
            <a:pPr algn="ctr"/>
            <a:r>
              <a:rPr lang="zh-CN" altLang="en-US" sz="5400">
                <a:solidFill>
                  <a:srgbClr val="0A759A"/>
                </a:solidFill>
                <a:latin typeface="叶根友毛笔行书2.0版" panose="02010601030101010101" charset="-122"/>
                <a:ea typeface="叶根友毛笔行书2.0版" panose="02010601030101010101" charset="-122"/>
                <a:sym typeface="+mn-ea"/>
              </a:rPr>
              <a:t>第三节</a:t>
            </a:r>
          </a:p>
        </p:txBody>
      </p:sp>
      <p:sp>
        <p:nvSpPr>
          <p:cNvPr id="3" name="文本框 2"/>
          <p:cNvSpPr txBox="1"/>
          <p:nvPr/>
        </p:nvSpPr>
        <p:spPr>
          <a:xfrm>
            <a:off x="4043045" y="3256915"/>
            <a:ext cx="4398645" cy="646331"/>
          </a:xfrm>
          <a:prstGeom prst="rect">
            <a:avLst/>
          </a:prstGeom>
          <a:noFill/>
        </p:spPr>
        <p:txBody>
          <a:bodyPr wrap="square" rtlCol="0">
            <a:spAutoFit/>
          </a:bodyPr>
          <a:lstStyle/>
          <a:p>
            <a:pPr lvl="0" algn="ctr" fontAlgn="t">
              <a:defRPr/>
            </a:pPr>
            <a:r>
              <a:rPr lang="zh-CN" altLang="en-US" sz="3600" kern="0" dirty="0">
                <a:solidFill>
                  <a:srgbClr val="0A759A"/>
                </a:solidFill>
                <a:latin typeface="微软雅黑" panose="020B0503020204020204" charset="-122"/>
                <a:ea typeface="微软雅黑" panose="020B0503020204020204" charset="-122"/>
                <a:sym typeface="+mn-ea"/>
              </a:rPr>
              <a:t>项目说明及服务创新</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C01B426D-AD58-46E0-9C2A-43A26DAC420C}"/>
              </a:ext>
            </a:extLst>
          </p:cNvPr>
          <p:cNvSpPr txBox="1"/>
          <p:nvPr/>
        </p:nvSpPr>
        <p:spPr>
          <a:xfrm>
            <a:off x="399257" y="592853"/>
            <a:ext cx="738664" cy="5968720"/>
          </a:xfrm>
          <a:prstGeom prst="rect">
            <a:avLst/>
          </a:prstGeom>
          <a:noFill/>
        </p:spPr>
        <p:txBody>
          <a:bodyPr vert="eaVert" wrap="square" rtlCol="0">
            <a:spAutoFit/>
          </a:bodyPr>
          <a:lstStyle/>
          <a:p>
            <a:r>
              <a:rPr lang="zh-CN" altLang="en-US" sz="3600" dirty="0">
                <a:latin typeface="+mn-ea"/>
              </a:rPr>
              <a:t>洗衣模式的六次进化与创新</a:t>
            </a:r>
          </a:p>
        </p:txBody>
      </p:sp>
      <p:sp>
        <p:nvSpPr>
          <p:cNvPr id="3" name="箭头: 右 2">
            <a:extLst>
              <a:ext uri="{FF2B5EF4-FFF2-40B4-BE49-F238E27FC236}">
                <a16:creationId xmlns:a16="http://schemas.microsoft.com/office/drawing/2014/main" id="{C2D59B8F-8889-412C-8AE5-E983E870B36F}"/>
              </a:ext>
            </a:extLst>
          </p:cNvPr>
          <p:cNvSpPr/>
          <p:nvPr/>
        </p:nvSpPr>
        <p:spPr>
          <a:xfrm>
            <a:off x="1235944" y="636816"/>
            <a:ext cx="1396721" cy="3416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箭头: 右 19">
            <a:extLst>
              <a:ext uri="{FF2B5EF4-FFF2-40B4-BE49-F238E27FC236}">
                <a16:creationId xmlns:a16="http://schemas.microsoft.com/office/drawing/2014/main" id="{2F9B1A90-B3CF-4E39-B314-40F1FAA61FD0}"/>
              </a:ext>
            </a:extLst>
          </p:cNvPr>
          <p:cNvSpPr/>
          <p:nvPr/>
        </p:nvSpPr>
        <p:spPr>
          <a:xfrm>
            <a:off x="1235944" y="1681216"/>
            <a:ext cx="1396721" cy="3416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箭头: 右 20">
            <a:extLst>
              <a:ext uri="{FF2B5EF4-FFF2-40B4-BE49-F238E27FC236}">
                <a16:creationId xmlns:a16="http://schemas.microsoft.com/office/drawing/2014/main" id="{163BDC47-BD1B-49B4-B978-A4B52A0D536B}"/>
              </a:ext>
            </a:extLst>
          </p:cNvPr>
          <p:cNvSpPr/>
          <p:nvPr/>
        </p:nvSpPr>
        <p:spPr>
          <a:xfrm>
            <a:off x="1235943" y="2725616"/>
            <a:ext cx="1396721" cy="3416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箭头: 右 23">
            <a:extLst>
              <a:ext uri="{FF2B5EF4-FFF2-40B4-BE49-F238E27FC236}">
                <a16:creationId xmlns:a16="http://schemas.microsoft.com/office/drawing/2014/main" id="{1AE50675-26D9-40AD-A21E-EB7C8697222E}"/>
              </a:ext>
            </a:extLst>
          </p:cNvPr>
          <p:cNvSpPr/>
          <p:nvPr/>
        </p:nvSpPr>
        <p:spPr>
          <a:xfrm>
            <a:off x="1235943" y="3770016"/>
            <a:ext cx="1396721" cy="3416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箭头: 右 24">
            <a:extLst>
              <a:ext uri="{FF2B5EF4-FFF2-40B4-BE49-F238E27FC236}">
                <a16:creationId xmlns:a16="http://schemas.microsoft.com/office/drawing/2014/main" id="{47453C35-6871-4981-A48E-212D5C10DC5F}"/>
              </a:ext>
            </a:extLst>
          </p:cNvPr>
          <p:cNvSpPr/>
          <p:nvPr/>
        </p:nvSpPr>
        <p:spPr>
          <a:xfrm>
            <a:off x="1235942" y="5933546"/>
            <a:ext cx="1396721" cy="3416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箭头: 右 25">
            <a:extLst>
              <a:ext uri="{FF2B5EF4-FFF2-40B4-BE49-F238E27FC236}">
                <a16:creationId xmlns:a16="http://schemas.microsoft.com/office/drawing/2014/main" id="{D8114656-EA52-492E-9DF8-67E2D64C7438}"/>
              </a:ext>
            </a:extLst>
          </p:cNvPr>
          <p:cNvSpPr/>
          <p:nvPr/>
        </p:nvSpPr>
        <p:spPr>
          <a:xfrm>
            <a:off x="1235943" y="4851781"/>
            <a:ext cx="1396721" cy="3416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id="{736A6946-DB57-44EE-ABF4-F01E3357693F}"/>
              </a:ext>
            </a:extLst>
          </p:cNvPr>
          <p:cNvSpPr txBox="1"/>
          <p:nvPr/>
        </p:nvSpPr>
        <p:spPr>
          <a:xfrm>
            <a:off x="2934119" y="609128"/>
            <a:ext cx="7586506" cy="646331"/>
          </a:xfrm>
          <a:prstGeom prst="rect">
            <a:avLst/>
          </a:prstGeom>
          <a:noFill/>
        </p:spPr>
        <p:txBody>
          <a:bodyPr wrap="square" rtlCol="0">
            <a:spAutoFit/>
          </a:bodyPr>
          <a:lstStyle/>
          <a:p>
            <a:r>
              <a:rPr lang="zh-CN" altLang="en-US" sz="3600" dirty="0"/>
              <a:t>起步的传统洗衣店。</a:t>
            </a:r>
          </a:p>
        </p:txBody>
      </p:sp>
      <p:sp>
        <p:nvSpPr>
          <p:cNvPr id="5" name="文本框 4">
            <a:extLst>
              <a:ext uri="{FF2B5EF4-FFF2-40B4-BE49-F238E27FC236}">
                <a16:creationId xmlns:a16="http://schemas.microsoft.com/office/drawing/2014/main" id="{FB41237B-4EDE-45BA-AA5E-764DD84DD4A6}"/>
              </a:ext>
            </a:extLst>
          </p:cNvPr>
          <p:cNvSpPr txBox="1"/>
          <p:nvPr/>
        </p:nvSpPr>
        <p:spPr>
          <a:xfrm>
            <a:off x="2934118" y="1648690"/>
            <a:ext cx="4903595" cy="646331"/>
          </a:xfrm>
          <a:prstGeom prst="rect">
            <a:avLst/>
          </a:prstGeom>
          <a:noFill/>
        </p:spPr>
        <p:txBody>
          <a:bodyPr wrap="square" rtlCol="0">
            <a:spAutoFit/>
          </a:bodyPr>
          <a:lstStyle/>
          <a:p>
            <a:r>
              <a:rPr lang="zh-CN" altLang="en-US" sz="3600" dirty="0"/>
              <a:t>洗衣店更像“收衣店”。</a:t>
            </a:r>
          </a:p>
        </p:txBody>
      </p:sp>
      <p:sp>
        <p:nvSpPr>
          <p:cNvPr id="6" name="文本框 5">
            <a:extLst>
              <a:ext uri="{FF2B5EF4-FFF2-40B4-BE49-F238E27FC236}">
                <a16:creationId xmlns:a16="http://schemas.microsoft.com/office/drawing/2014/main" id="{93A187D0-A0FC-4DD3-9B60-9C10EA8E1E54}"/>
              </a:ext>
            </a:extLst>
          </p:cNvPr>
          <p:cNvSpPr txBox="1"/>
          <p:nvPr/>
        </p:nvSpPr>
        <p:spPr>
          <a:xfrm>
            <a:off x="2934119" y="2725616"/>
            <a:ext cx="4903596" cy="646331"/>
          </a:xfrm>
          <a:prstGeom prst="rect">
            <a:avLst/>
          </a:prstGeom>
          <a:noFill/>
        </p:spPr>
        <p:txBody>
          <a:bodyPr wrap="square" rtlCol="0">
            <a:spAutoFit/>
          </a:bodyPr>
          <a:lstStyle/>
          <a:p>
            <a:r>
              <a:rPr lang="zh-CN" altLang="en-US" sz="3600" dirty="0"/>
              <a:t>。洗衣店也是“便利店”</a:t>
            </a:r>
          </a:p>
        </p:txBody>
      </p:sp>
      <p:sp>
        <p:nvSpPr>
          <p:cNvPr id="7" name="文本框 6">
            <a:extLst>
              <a:ext uri="{FF2B5EF4-FFF2-40B4-BE49-F238E27FC236}">
                <a16:creationId xmlns:a16="http://schemas.microsoft.com/office/drawing/2014/main" id="{1E8D8A6F-0452-4DF3-85E9-181237C552DC}"/>
              </a:ext>
            </a:extLst>
          </p:cNvPr>
          <p:cNvSpPr txBox="1"/>
          <p:nvPr/>
        </p:nvSpPr>
        <p:spPr>
          <a:xfrm>
            <a:off x="2934119" y="3770016"/>
            <a:ext cx="6323762" cy="646331"/>
          </a:xfrm>
          <a:prstGeom prst="rect">
            <a:avLst/>
          </a:prstGeom>
          <a:noFill/>
        </p:spPr>
        <p:txBody>
          <a:bodyPr wrap="square" rtlCol="0">
            <a:spAutoFit/>
          </a:bodyPr>
          <a:lstStyle/>
          <a:p>
            <a:r>
              <a:rPr lang="zh-CN" altLang="en-US" sz="3600" dirty="0"/>
              <a:t>洗衣店还有点像“快递公司”。</a:t>
            </a:r>
          </a:p>
        </p:txBody>
      </p:sp>
      <p:sp>
        <p:nvSpPr>
          <p:cNvPr id="8" name="文本框 7">
            <a:extLst>
              <a:ext uri="{FF2B5EF4-FFF2-40B4-BE49-F238E27FC236}">
                <a16:creationId xmlns:a16="http://schemas.microsoft.com/office/drawing/2014/main" id="{B7DCBF87-2F84-4556-8993-4FF16806A3E8}"/>
              </a:ext>
            </a:extLst>
          </p:cNvPr>
          <p:cNvSpPr txBox="1"/>
          <p:nvPr/>
        </p:nvSpPr>
        <p:spPr>
          <a:xfrm>
            <a:off x="2934118" y="4842104"/>
            <a:ext cx="7114233" cy="646331"/>
          </a:xfrm>
          <a:prstGeom prst="rect">
            <a:avLst/>
          </a:prstGeom>
          <a:noFill/>
        </p:spPr>
        <p:txBody>
          <a:bodyPr wrap="square" rtlCol="0">
            <a:spAutoFit/>
          </a:bodyPr>
          <a:lstStyle/>
          <a:p>
            <a:r>
              <a:rPr lang="zh-CN" altLang="en-US" sz="3600" dirty="0"/>
              <a:t>洗衣店还和“电子商务”沾边。</a:t>
            </a:r>
          </a:p>
        </p:txBody>
      </p:sp>
      <p:sp>
        <p:nvSpPr>
          <p:cNvPr id="12" name="文本框 11">
            <a:extLst>
              <a:ext uri="{FF2B5EF4-FFF2-40B4-BE49-F238E27FC236}">
                <a16:creationId xmlns:a16="http://schemas.microsoft.com/office/drawing/2014/main" id="{E141BC03-4334-49B9-81CB-AAA0527056B1}"/>
              </a:ext>
            </a:extLst>
          </p:cNvPr>
          <p:cNvSpPr txBox="1"/>
          <p:nvPr/>
        </p:nvSpPr>
        <p:spPr>
          <a:xfrm>
            <a:off x="2934119" y="5781202"/>
            <a:ext cx="5938576" cy="646331"/>
          </a:xfrm>
          <a:prstGeom prst="rect">
            <a:avLst/>
          </a:prstGeom>
          <a:noFill/>
        </p:spPr>
        <p:txBody>
          <a:bodyPr wrap="square" rtlCol="0">
            <a:spAutoFit/>
          </a:bodyPr>
          <a:lstStyle/>
          <a:p>
            <a:r>
              <a:rPr lang="zh-CN" altLang="en-US" sz="3600" dirty="0"/>
              <a:t>万能的“洗衣店”。</a:t>
            </a:r>
          </a:p>
        </p:txBody>
      </p:sp>
      <p:sp>
        <p:nvSpPr>
          <p:cNvPr id="32" name="太阳形 31">
            <a:extLst>
              <a:ext uri="{FF2B5EF4-FFF2-40B4-BE49-F238E27FC236}">
                <a16:creationId xmlns:a16="http://schemas.microsoft.com/office/drawing/2014/main" id="{E270DEF4-C7D2-4EB4-8E1C-9072841C5C94}"/>
              </a:ext>
            </a:extLst>
          </p:cNvPr>
          <p:cNvSpPr/>
          <p:nvPr/>
        </p:nvSpPr>
        <p:spPr>
          <a:xfrm>
            <a:off x="9033310" y="1914117"/>
            <a:ext cx="2238137" cy="1964641"/>
          </a:xfrm>
          <a:prstGeom prst="sun">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a:extLst>
              <a:ext uri="{FF2B5EF4-FFF2-40B4-BE49-F238E27FC236}">
                <a16:creationId xmlns:a16="http://schemas.microsoft.com/office/drawing/2014/main" id="{98D1709C-E2FE-422A-BBCF-BDA0001F2528}"/>
              </a:ext>
            </a:extLst>
          </p:cNvPr>
          <p:cNvSpPr txBox="1"/>
          <p:nvPr/>
        </p:nvSpPr>
        <p:spPr>
          <a:xfrm>
            <a:off x="9550355" y="2665604"/>
            <a:ext cx="1204045" cy="461665"/>
          </a:xfrm>
          <a:prstGeom prst="rect">
            <a:avLst/>
          </a:prstGeom>
          <a:noFill/>
        </p:spPr>
        <p:txBody>
          <a:bodyPr wrap="square" rtlCol="0">
            <a:spAutoFit/>
          </a:bodyPr>
          <a:lstStyle/>
          <a:p>
            <a:r>
              <a:rPr lang="zh-CN" altLang="en-US" sz="2400" dirty="0">
                <a:solidFill>
                  <a:srgbClr val="FF0000"/>
                </a:solidFill>
              </a:rPr>
              <a:t>浣衣纱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A8F86864-E5F1-4390-8030-6D8CBF2EC2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305" y="364477"/>
            <a:ext cx="4196399" cy="1929284"/>
          </a:xfrm>
          <a:prstGeom prst="rect">
            <a:avLst/>
          </a:prstGeom>
        </p:spPr>
      </p:pic>
      <p:pic>
        <p:nvPicPr>
          <p:cNvPr id="7" name="图片 6">
            <a:extLst>
              <a:ext uri="{FF2B5EF4-FFF2-40B4-BE49-F238E27FC236}">
                <a16:creationId xmlns:a16="http://schemas.microsoft.com/office/drawing/2014/main" id="{8F97C49A-F0EB-4986-A32E-4959AFC2B9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304" y="4153625"/>
            <a:ext cx="4196399" cy="1926996"/>
          </a:xfrm>
          <a:prstGeom prst="rect">
            <a:avLst/>
          </a:prstGeom>
        </p:spPr>
      </p:pic>
      <p:pic>
        <p:nvPicPr>
          <p:cNvPr id="9" name="图片 8">
            <a:extLst>
              <a:ext uri="{FF2B5EF4-FFF2-40B4-BE49-F238E27FC236}">
                <a16:creationId xmlns:a16="http://schemas.microsoft.com/office/drawing/2014/main" id="{AF1D3C65-ECC5-47D0-8CBB-A07B8EBCA5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6831" y="364477"/>
            <a:ext cx="4196400" cy="1929285"/>
          </a:xfrm>
          <a:prstGeom prst="rect">
            <a:avLst/>
          </a:prstGeom>
        </p:spPr>
      </p:pic>
      <p:pic>
        <p:nvPicPr>
          <p:cNvPr id="11" name="图片 10">
            <a:extLst>
              <a:ext uri="{FF2B5EF4-FFF2-40B4-BE49-F238E27FC236}">
                <a16:creationId xmlns:a16="http://schemas.microsoft.com/office/drawing/2014/main" id="{DF98E139-6134-4ECC-A5A0-BE6A57BC4D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56831" y="4153625"/>
            <a:ext cx="4196400" cy="1926996"/>
          </a:xfrm>
          <a:prstGeom prst="rect">
            <a:avLst/>
          </a:prstGeom>
        </p:spPr>
      </p:pic>
      <p:sp>
        <p:nvSpPr>
          <p:cNvPr id="12" name="箭头: 右 11">
            <a:extLst>
              <a:ext uri="{FF2B5EF4-FFF2-40B4-BE49-F238E27FC236}">
                <a16:creationId xmlns:a16="http://schemas.microsoft.com/office/drawing/2014/main" id="{56BD8842-AAF6-4565-8A39-6EF1D888922D}"/>
              </a:ext>
            </a:extLst>
          </p:cNvPr>
          <p:cNvSpPr/>
          <p:nvPr/>
        </p:nvSpPr>
        <p:spPr>
          <a:xfrm>
            <a:off x="4712677" y="984738"/>
            <a:ext cx="2491991" cy="7737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箭头: 下 12">
            <a:extLst>
              <a:ext uri="{FF2B5EF4-FFF2-40B4-BE49-F238E27FC236}">
                <a16:creationId xmlns:a16="http://schemas.microsoft.com/office/drawing/2014/main" id="{D79AA62E-71AB-4D3E-9F02-5CA5C1498766}"/>
              </a:ext>
            </a:extLst>
          </p:cNvPr>
          <p:cNvSpPr/>
          <p:nvPr/>
        </p:nvSpPr>
        <p:spPr>
          <a:xfrm>
            <a:off x="9223919" y="2404753"/>
            <a:ext cx="542610" cy="16378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箭头: 左 13">
            <a:extLst>
              <a:ext uri="{FF2B5EF4-FFF2-40B4-BE49-F238E27FC236}">
                <a16:creationId xmlns:a16="http://schemas.microsoft.com/office/drawing/2014/main" id="{D4D067B2-2743-4DE5-BD1F-CF3EA6C3B26E}"/>
              </a:ext>
            </a:extLst>
          </p:cNvPr>
          <p:cNvSpPr/>
          <p:nvPr/>
        </p:nvSpPr>
        <p:spPr>
          <a:xfrm>
            <a:off x="4712677" y="4732774"/>
            <a:ext cx="2491991" cy="7737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箭头: 上 14">
            <a:extLst>
              <a:ext uri="{FF2B5EF4-FFF2-40B4-BE49-F238E27FC236}">
                <a16:creationId xmlns:a16="http://schemas.microsoft.com/office/drawing/2014/main" id="{A0FA55BF-70FE-4F24-B46A-20137DAFC617}"/>
              </a:ext>
            </a:extLst>
          </p:cNvPr>
          <p:cNvSpPr/>
          <p:nvPr/>
        </p:nvSpPr>
        <p:spPr>
          <a:xfrm>
            <a:off x="1860854" y="2404753"/>
            <a:ext cx="542611" cy="163788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a:extLst>
              <a:ext uri="{FF2B5EF4-FFF2-40B4-BE49-F238E27FC236}">
                <a16:creationId xmlns:a16="http://schemas.microsoft.com/office/drawing/2014/main" id="{079F81EB-7383-4C29-B3EF-AFE8DEEBC0E2}"/>
              </a:ext>
            </a:extLst>
          </p:cNvPr>
          <p:cNvSpPr/>
          <p:nvPr/>
        </p:nvSpPr>
        <p:spPr>
          <a:xfrm>
            <a:off x="4982075" y="2608232"/>
            <a:ext cx="1953194" cy="15611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文本框 16">
            <a:extLst>
              <a:ext uri="{FF2B5EF4-FFF2-40B4-BE49-F238E27FC236}">
                <a16:creationId xmlns:a16="http://schemas.microsoft.com/office/drawing/2014/main" id="{1065995A-F09D-4363-AA51-6A19779D6D4C}"/>
              </a:ext>
            </a:extLst>
          </p:cNvPr>
          <p:cNvSpPr txBox="1"/>
          <p:nvPr/>
        </p:nvSpPr>
        <p:spPr>
          <a:xfrm>
            <a:off x="5312228" y="3019918"/>
            <a:ext cx="1567543" cy="954107"/>
          </a:xfrm>
          <a:prstGeom prst="rect">
            <a:avLst/>
          </a:prstGeom>
          <a:noFill/>
        </p:spPr>
        <p:txBody>
          <a:bodyPr wrap="square" rtlCol="0">
            <a:spAutoFit/>
          </a:bodyPr>
          <a:lstStyle/>
          <a:p>
            <a:r>
              <a:rPr lang="zh-CN" altLang="en-US" sz="2800" dirty="0"/>
              <a:t>万能的洗衣店</a:t>
            </a:r>
          </a:p>
        </p:txBody>
      </p:sp>
    </p:spTree>
    <p:extLst>
      <p:ext uri="{BB962C8B-B14F-4D97-AF65-F5344CB8AC3E}">
        <p14:creationId xmlns:p14="http://schemas.microsoft.com/office/powerpoint/2010/main" val="4029434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FE71D0-E9A9-42D0-98C6-5719051DDE78}"/>
              </a:ext>
            </a:extLst>
          </p:cNvPr>
          <p:cNvSpPr>
            <a:spLocks noGrp="1"/>
          </p:cNvSpPr>
          <p:nvPr>
            <p:ph type="title"/>
          </p:nvPr>
        </p:nvSpPr>
        <p:spPr>
          <a:xfrm>
            <a:off x="245348" y="113916"/>
            <a:ext cx="10515600" cy="1325563"/>
          </a:xfrm>
        </p:spPr>
        <p:txBody>
          <a:bodyPr/>
          <a:lstStyle/>
          <a:p>
            <a:r>
              <a:rPr lang="zh-CN" altLang="en-US" dirty="0"/>
              <a:t>干洗店运营项目</a:t>
            </a:r>
          </a:p>
        </p:txBody>
      </p:sp>
      <p:sp>
        <p:nvSpPr>
          <p:cNvPr id="3" name="内容占位符 2">
            <a:extLst>
              <a:ext uri="{FF2B5EF4-FFF2-40B4-BE49-F238E27FC236}">
                <a16:creationId xmlns:a16="http://schemas.microsoft.com/office/drawing/2014/main" id="{CA874AF5-2E57-42B8-80A1-E5084C621C94}"/>
              </a:ext>
            </a:extLst>
          </p:cNvPr>
          <p:cNvSpPr>
            <a:spLocks noGrp="1"/>
          </p:cNvSpPr>
          <p:nvPr>
            <p:ph idx="1"/>
          </p:nvPr>
        </p:nvSpPr>
        <p:spPr>
          <a:xfrm>
            <a:off x="279680" y="1376046"/>
            <a:ext cx="11630966" cy="5526594"/>
          </a:xfrm>
        </p:spPr>
        <p:txBody>
          <a:bodyPr>
            <a:noAutofit/>
          </a:bodyPr>
          <a:lstStyle/>
          <a:p>
            <a:pPr>
              <a:lnSpc>
                <a:spcPts val="2100"/>
              </a:lnSpc>
            </a:pPr>
            <a:r>
              <a:rPr lang="en-US" altLang="zh-CN" sz="1800" dirty="0"/>
              <a:t>Ⅰ</a:t>
            </a:r>
            <a:r>
              <a:rPr lang="zh-CN" altLang="en-US" sz="1800" dirty="0"/>
              <a:t>服装服饰</a:t>
            </a:r>
            <a:r>
              <a:rPr lang="en-US" altLang="zh-CN" sz="1800" dirty="0"/>
              <a:t>.Ⅱ</a:t>
            </a:r>
            <a:r>
              <a:rPr lang="zh-CN" altLang="en-US" sz="1800" dirty="0"/>
              <a:t>家居用品</a:t>
            </a:r>
            <a:r>
              <a:rPr lang="en-US" altLang="zh-CN" sz="1800" dirty="0"/>
              <a:t>.Ⅲ </a:t>
            </a:r>
            <a:r>
              <a:rPr lang="zh-CN" altLang="en-US" sz="1800" dirty="0"/>
              <a:t>皮草皮具</a:t>
            </a:r>
            <a:r>
              <a:rPr lang="en-US" altLang="zh-CN" sz="1800" dirty="0"/>
              <a:t>.Ⅳ </a:t>
            </a:r>
            <a:r>
              <a:rPr lang="zh-CN" altLang="en-US" sz="1800" dirty="0"/>
              <a:t>酒店布草</a:t>
            </a:r>
            <a:r>
              <a:rPr lang="en-US" altLang="zh-CN" sz="1800" dirty="0"/>
              <a:t>.Ⅴ</a:t>
            </a:r>
            <a:r>
              <a:rPr lang="zh-CN" altLang="en-US" sz="1800" dirty="0"/>
              <a:t>汽车座套</a:t>
            </a:r>
            <a:br>
              <a:rPr lang="zh-CN" altLang="en-US" sz="1800" dirty="0"/>
            </a:br>
            <a:r>
              <a:rPr lang="en-US" altLang="zh-CN" sz="1800" dirty="0"/>
              <a:t>A.</a:t>
            </a:r>
            <a:r>
              <a:rPr lang="zh-CN" altLang="en-US" sz="1800" dirty="0"/>
              <a:t>干洗</a:t>
            </a:r>
            <a:br>
              <a:rPr lang="zh-CN" altLang="en-US" sz="1800" dirty="0"/>
            </a:br>
            <a:r>
              <a:rPr lang="en-US" altLang="zh-CN" sz="1800" dirty="0"/>
              <a:t>1</a:t>
            </a:r>
            <a:r>
              <a:rPr lang="zh-CN" altLang="en-US" sz="1800" dirty="0"/>
              <a:t>、世界顶尖的环保全封闭设备，无磷洗涤。</a:t>
            </a:r>
            <a:br>
              <a:rPr lang="zh-CN" altLang="en-US" sz="1800" dirty="0"/>
            </a:br>
            <a:r>
              <a:rPr lang="en-US" altLang="zh-CN" sz="1800" dirty="0"/>
              <a:t>2</a:t>
            </a:r>
            <a:r>
              <a:rPr lang="zh-CN" altLang="en-US" sz="1800" dirty="0"/>
              <a:t>、不同的面料采取不同的洗涤方式，最大化保持面料。</a:t>
            </a:r>
            <a:br>
              <a:rPr lang="zh-CN" altLang="en-US" sz="1800" dirty="0"/>
            </a:br>
            <a:r>
              <a:rPr lang="en-US" altLang="zh-CN" sz="1800" dirty="0"/>
              <a:t>3</a:t>
            </a:r>
            <a:r>
              <a:rPr lang="zh-CN" altLang="en-US" sz="1800" dirty="0"/>
              <a:t>、洗涤更轻松、环保、健康。</a:t>
            </a:r>
            <a:br>
              <a:rPr lang="zh-CN" altLang="en-US" sz="1800" dirty="0"/>
            </a:br>
            <a:r>
              <a:rPr lang="en-US" altLang="zh-CN" sz="1800" dirty="0"/>
              <a:t>4</a:t>
            </a:r>
            <a:r>
              <a:rPr lang="zh-CN" altLang="en-US" sz="1800" dirty="0"/>
              <a:t>、</a:t>
            </a:r>
            <a:r>
              <a:rPr lang="en-US" altLang="zh-CN" sz="1800" dirty="0"/>
              <a:t>30min</a:t>
            </a:r>
            <a:r>
              <a:rPr lang="zh-CN" altLang="en-US" sz="1800" dirty="0"/>
              <a:t>快速洗衣，一小时取件。</a:t>
            </a:r>
            <a:br>
              <a:rPr lang="zh-CN" altLang="en-US" sz="1800" dirty="0"/>
            </a:br>
            <a:r>
              <a:rPr lang="en-US" altLang="zh-CN" sz="1800" dirty="0"/>
              <a:t>B.</a:t>
            </a:r>
            <a:r>
              <a:rPr lang="zh-CN" altLang="en-US" sz="1800" dirty="0"/>
              <a:t>水洗</a:t>
            </a:r>
            <a:br>
              <a:rPr lang="zh-CN" altLang="en-US" sz="1800" dirty="0"/>
            </a:br>
            <a:r>
              <a:rPr lang="en-US" altLang="zh-CN" sz="1800" dirty="0"/>
              <a:t>1</a:t>
            </a:r>
            <a:r>
              <a:rPr lang="zh-CN" altLang="en-US" sz="1800" dirty="0"/>
              <a:t>、全自动悬浮、变频式精洗设备。</a:t>
            </a:r>
            <a:br>
              <a:rPr lang="zh-CN" altLang="en-US" sz="1800" dirty="0"/>
            </a:br>
            <a:r>
              <a:rPr lang="en-US" altLang="zh-CN" sz="1800" dirty="0"/>
              <a:t>2</a:t>
            </a:r>
            <a:r>
              <a:rPr lang="zh-CN" altLang="en-US" sz="1800" dirty="0"/>
              <a:t>、专业的水洗辅助清洗剂，对织物纤维精心护理。</a:t>
            </a:r>
            <a:br>
              <a:rPr lang="zh-CN" altLang="en-US" sz="1800" dirty="0"/>
            </a:br>
            <a:r>
              <a:rPr lang="en-US" altLang="zh-CN" sz="1800" dirty="0"/>
              <a:t>3</a:t>
            </a:r>
            <a:r>
              <a:rPr lang="zh-CN" altLang="en-US" sz="1800" dirty="0"/>
              <a:t>、深层次去除纤维内部的污渍。</a:t>
            </a:r>
            <a:br>
              <a:rPr lang="zh-CN" altLang="en-US" sz="1800" dirty="0"/>
            </a:br>
            <a:r>
              <a:rPr lang="en-US" altLang="zh-CN" sz="1800" dirty="0"/>
              <a:t>4</a:t>
            </a:r>
            <a:r>
              <a:rPr lang="zh-CN" altLang="en-US" sz="1800" dirty="0"/>
              <a:t>、消毒、杀菌，使人穿着更健康。</a:t>
            </a:r>
            <a:br>
              <a:rPr lang="zh-CN" altLang="en-US" sz="1800" dirty="0"/>
            </a:br>
            <a:r>
              <a:rPr lang="en-US" altLang="zh-CN" sz="1800" dirty="0"/>
              <a:t>C.</a:t>
            </a:r>
            <a:r>
              <a:rPr lang="zh-CN" altLang="en-US" sz="1800" dirty="0"/>
              <a:t>专业去渍</a:t>
            </a:r>
            <a:br>
              <a:rPr lang="zh-CN" altLang="en-US" sz="1800" dirty="0"/>
            </a:br>
            <a:r>
              <a:rPr lang="en-US" altLang="zh-CN" sz="1800" dirty="0"/>
              <a:t>1</a:t>
            </a:r>
            <a:r>
              <a:rPr lang="zh-CN" altLang="en-US" sz="1800" dirty="0"/>
              <a:t>、</a:t>
            </a:r>
            <a:r>
              <a:rPr lang="en-US" altLang="zh-CN" sz="1800" dirty="0"/>
              <a:t>8</a:t>
            </a:r>
            <a:r>
              <a:rPr lang="zh-CN" altLang="en-US" sz="1800" dirty="0"/>
              <a:t>种最先进的去渍技术。</a:t>
            </a:r>
            <a:br>
              <a:rPr lang="zh-CN" altLang="en-US" sz="1800" dirty="0"/>
            </a:br>
            <a:r>
              <a:rPr lang="en-US" altLang="zh-CN" sz="1800" dirty="0"/>
              <a:t>2</a:t>
            </a:r>
            <a:r>
              <a:rPr lang="zh-CN" altLang="en-US" sz="1800" dirty="0"/>
              <a:t>、四步法去除各种污垢，顽渍。</a:t>
            </a:r>
            <a:br>
              <a:rPr lang="zh-CN" altLang="en-US" sz="1800" dirty="0"/>
            </a:br>
            <a:r>
              <a:rPr lang="en-US" altLang="zh-CN" sz="1800" dirty="0"/>
              <a:t>3</a:t>
            </a:r>
            <a:r>
              <a:rPr lang="zh-CN" altLang="en-US" sz="1800" dirty="0"/>
              <a:t>、色素污渍的方法，不损伤衣物面料。</a:t>
            </a:r>
            <a:br>
              <a:rPr lang="zh-CN" altLang="en-US" sz="1800" dirty="0"/>
            </a:br>
            <a:r>
              <a:rPr lang="en-US" altLang="zh-CN" sz="1800" dirty="0"/>
              <a:t>D.</a:t>
            </a:r>
            <a:r>
              <a:rPr lang="zh-CN" altLang="en-US" sz="1800" dirty="0"/>
              <a:t>熨烫</a:t>
            </a:r>
            <a:br>
              <a:rPr lang="zh-CN" altLang="en-US" sz="1800" dirty="0"/>
            </a:br>
            <a:r>
              <a:rPr lang="en-US" altLang="zh-CN" sz="1800" dirty="0"/>
              <a:t>1</a:t>
            </a:r>
            <a:r>
              <a:rPr lang="zh-CN" altLang="en-US" sz="1800" dirty="0"/>
              <a:t>、根据最新潮流的衣物整形要求，专业手工精整熨烫。</a:t>
            </a:r>
            <a:br>
              <a:rPr lang="zh-CN" altLang="en-US" sz="1800" dirty="0"/>
            </a:br>
            <a:r>
              <a:rPr lang="en-US" altLang="zh-CN" sz="1800" dirty="0"/>
              <a:t>2</a:t>
            </a:r>
            <a:r>
              <a:rPr lang="zh-CN" altLang="en-US" sz="1800" dirty="0"/>
              <a:t>、人像机定型整烫。</a:t>
            </a:r>
            <a:br>
              <a:rPr lang="zh-CN" altLang="en-US" sz="1800" dirty="0"/>
            </a:br>
            <a:endParaRPr lang="zh-CN" altLang="en-US" sz="1800" dirty="0"/>
          </a:p>
        </p:txBody>
      </p:sp>
      <p:sp>
        <p:nvSpPr>
          <p:cNvPr id="5" name="文本框 4">
            <a:extLst>
              <a:ext uri="{FF2B5EF4-FFF2-40B4-BE49-F238E27FC236}">
                <a16:creationId xmlns:a16="http://schemas.microsoft.com/office/drawing/2014/main" id="{D2272C80-328E-40F6-9D37-CD9F30974A7A}"/>
              </a:ext>
            </a:extLst>
          </p:cNvPr>
          <p:cNvSpPr txBox="1"/>
          <p:nvPr/>
        </p:nvSpPr>
        <p:spPr>
          <a:xfrm>
            <a:off x="7038034" y="776697"/>
            <a:ext cx="4872612" cy="5632311"/>
          </a:xfrm>
          <a:prstGeom prst="rect">
            <a:avLst/>
          </a:prstGeom>
          <a:noFill/>
        </p:spPr>
        <p:txBody>
          <a:bodyPr wrap="square" rtlCol="0">
            <a:spAutoFit/>
          </a:bodyPr>
          <a:lstStyle/>
          <a:p>
            <a:r>
              <a:rPr lang="en-US" altLang="zh-CN" dirty="0"/>
              <a:t>E.</a:t>
            </a:r>
            <a:r>
              <a:rPr lang="zh-CN" altLang="en-US" dirty="0"/>
              <a:t>消毒</a:t>
            </a:r>
            <a:br>
              <a:rPr lang="zh-CN" altLang="en-US" dirty="0"/>
            </a:br>
            <a:r>
              <a:rPr lang="en-US" altLang="zh-CN" dirty="0"/>
              <a:t>1</a:t>
            </a:r>
            <a:r>
              <a:rPr lang="zh-CN" altLang="en-US" dirty="0"/>
              <a:t>、洗前消毒，阻止衣物相互交叉感染。</a:t>
            </a:r>
            <a:br>
              <a:rPr lang="zh-CN" altLang="en-US" dirty="0"/>
            </a:br>
            <a:r>
              <a:rPr lang="en-US" altLang="zh-CN" dirty="0"/>
              <a:t>2</a:t>
            </a:r>
            <a:r>
              <a:rPr lang="zh-CN" altLang="en-US" dirty="0"/>
              <a:t>、洗后消毒，紫外线加臭氧双重彻底杀灭有害病菌。</a:t>
            </a:r>
            <a:br>
              <a:rPr lang="zh-CN" altLang="en-US" dirty="0"/>
            </a:br>
            <a:r>
              <a:rPr lang="en-US" altLang="zh-CN" dirty="0"/>
              <a:t>F.</a:t>
            </a:r>
            <a:r>
              <a:rPr lang="zh-CN" altLang="en-US" dirty="0"/>
              <a:t>包装</a:t>
            </a:r>
            <a:br>
              <a:rPr lang="zh-CN" altLang="en-US" dirty="0"/>
            </a:br>
            <a:r>
              <a:rPr lang="zh-CN" altLang="en-US" dirty="0"/>
              <a:t>精美、漂亮的折叠成套包装，层次鲜明、立体美观，妥善保护洗后衣物，防止再污染。</a:t>
            </a:r>
            <a:br>
              <a:rPr lang="zh-CN" altLang="en-US" dirty="0"/>
            </a:br>
            <a:r>
              <a:rPr lang="en-US" altLang="zh-CN" dirty="0"/>
              <a:t>G.</a:t>
            </a:r>
            <a:r>
              <a:rPr lang="zh-CN" altLang="en-US" dirty="0"/>
              <a:t>其他服务</a:t>
            </a:r>
            <a:br>
              <a:rPr lang="zh-CN" altLang="en-US" dirty="0"/>
            </a:br>
            <a:r>
              <a:rPr lang="en-US" altLang="zh-CN" dirty="0"/>
              <a:t>1</a:t>
            </a:r>
            <a:r>
              <a:rPr lang="zh-CN" altLang="en-US" dirty="0"/>
              <a:t>、精心织补：高级专家亲手操作，国际流行修整规则，优质、高效、快捷、收费合理。</a:t>
            </a:r>
            <a:br>
              <a:rPr lang="zh-CN" altLang="en-US" dirty="0"/>
            </a:br>
            <a:r>
              <a:rPr lang="en-US" altLang="zh-CN" dirty="0"/>
              <a:t>2</a:t>
            </a:r>
            <a:r>
              <a:rPr lang="zh-CN" altLang="en-US" dirty="0"/>
              <a:t>、 佩饰增补：名品佩饰，精心选配，精工增补，力求完美。</a:t>
            </a:r>
            <a:br>
              <a:rPr lang="zh-CN" altLang="en-US" dirty="0"/>
            </a:br>
            <a:r>
              <a:rPr lang="en-US" altLang="zh-CN" dirty="0"/>
              <a:t>3</a:t>
            </a:r>
            <a:r>
              <a:rPr lang="zh-CN" altLang="en-US" dirty="0"/>
              <a:t>、织物染色：专业染整设备；整体拨色、染色处理；局部染色修复。</a:t>
            </a:r>
            <a:br>
              <a:rPr lang="zh-CN" altLang="en-US" dirty="0"/>
            </a:br>
            <a:r>
              <a:rPr lang="en-US" altLang="zh-CN" dirty="0"/>
              <a:t>4</a:t>
            </a:r>
            <a:r>
              <a:rPr lang="zh-CN" altLang="en-US" dirty="0"/>
              <a:t>、皮革清洗护理：美国皮革护理材料和护理技术。光面、绒面</a:t>
            </a:r>
            <a:r>
              <a:rPr lang="en-US" altLang="zh-CN" dirty="0"/>
              <a:t>/</a:t>
            </a:r>
            <a:r>
              <a:rPr lang="zh-CN" altLang="en-US" dirty="0"/>
              <a:t>磨沙、皮毛一体，精心手工清洗</a:t>
            </a:r>
            <a:r>
              <a:rPr lang="en-US" altLang="zh-CN" dirty="0"/>
              <a:t>/</a:t>
            </a:r>
            <a:r>
              <a:rPr lang="zh-CN" altLang="en-US" dirty="0"/>
              <a:t>专业干洗养护，加脂处理，上色处理，手感处理，增光 处理，封闭处理；裂面修复，补伤，改色；凝难皮草处理。</a:t>
            </a:r>
            <a:br>
              <a:rPr lang="zh-CN" altLang="en-US" dirty="0"/>
            </a:br>
            <a:endParaRPr lang="zh-CN" altLang="en-US" dirty="0"/>
          </a:p>
        </p:txBody>
      </p:sp>
      <p:cxnSp>
        <p:nvCxnSpPr>
          <p:cNvPr id="7" name="直接连接符 6">
            <a:extLst>
              <a:ext uri="{FF2B5EF4-FFF2-40B4-BE49-F238E27FC236}">
                <a16:creationId xmlns:a16="http://schemas.microsoft.com/office/drawing/2014/main" id="{4F471819-2C44-4CF0-9670-42E17DA47646}"/>
              </a:ext>
            </a:extLst>
          </p:cNvPr>
          <p:cNvCxnSpPr/>
          <p:nvPr/>
        </p:nvCxnSpPr>
        <p:spPr>
          <a:xfrm>
            <a:off x="6863025" y="243672"/>
            <a:ext cx="0" cy="6370655"/>
          </a:xfrm>
          <a:prstGeom prst="line">
            <a:avLst/>
          </a:prstGeom>
          <a:ln w="127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667721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9909229" y="2556919"/>
            <a:ext cx="1802886" cy="1667670"/>
          </a:xfrm>
          <a:prstGeom prst="rect">
            <a:avLst/>
          </a:prstGeom>
        </p:spPr>
      </p:pic>
      <p:pic>
        <p:nvPicPr>
          <p:cNvPr id="16" name="图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9836" y="365041"/>
            <a:ext cx="2187458" cy="2050742"/>
          </a:xfrm>
          <a:prstGeom prst="rect">
            <a:avLst/>
          </a:prstGeom>
        </p:spPr>
      </p:pic>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242155" y="4261208"/>
            <a:ext cx="2235370" cy="1674006"/>
          </a:xfrm>
          <a:prstGeom prst="rect">
            <a:avLst/>
          </a:prstGeom>
        </p:spPr>
      </p:pic>
      <p:sp>
        <p:nvSpPr>
          <p:cNvPr id="30" name="TextBox 65"/>
          <p:cNvSpPr txBox="1"/>
          <p:nvPr/>
        </p:nvSpPr>
        <p:spPr>
          <a:xfrm>
            <a:off x="3742913" y="973783"/>
            <a:ext cx="1210588" cy="400110"/>
          </a:xfrm>
          <a:prstGeom prst="rect">
            <a:avLst/>
          </a:prstGeom>
          <a:noFill/>
          <a:ln w="9525">
            <a:noFill/>
          </a:ln>
        </p:spPr>
        <p:txBody>
          <a:bodyPr wrap="none">
            <a:spAutoFit/>
          </a:bodyPr>
          <a:lstStyle/>
          <a:p>
            <a:pPr lvl="0" algn="r" eaLnBrk="1" hangingPunct="1"/>
            <a:r>
              <a:rPr lang="zh-CN" altLang="en-US" sz="2000" b="1" dirty="0">
                <a:solidFill>
                  <a:schemeClr val="tx1">
                    <a:lumMod val="65000"/>
                    <a:lumOff val="35000"/>
                  </a:schemeClr>
                </a:solidFill>
                <a:latin typeface="微软雅黑" panose="020B0503020204020204" charset="-122"/>
                <a:ea typeface="微软雅黑" panose="020B0503020204020204" charset="-122"/>
                <a:sym typeface="+mn-ea"/>
              </a:rPr>
              <a:t>服务范围</a:t>
            </a:r>
            <a:endParaRPr lang="en-US" altLang="zh-CN" sz="2000" b="1" dirty="0">
              <a:solidFill>
                <a:schemeClr val="tx1">
                  <a:lumMod val="65000"/>
                  <a:lumOff val="35000"/>
                </a:schemeClr>
              </a:solidFill>
              <a:latin typeface="微软雅黑" panose="020B0503020204020204" charset="-122"/>
              <a:ea typeface="微软雅黑" panose="020B0503020204020204" charset="-122"/>
              <a:sym typeface="+mn-ea"/>
            </a:endParaRPr>
          </a:p>
        </p:txBody>
      </p:sp>
      <p:cxnSp>
        <p:nvCxnSpPr>
          <p:cNvPr id="35" name="肘形连接符 34"/>
          <p:cNvCxnSpPr/>
          <p:nvPr/>
        </p:nvCxnSpPr>
        <p:spPr>
          <a:xfrm>
            <a:off x="4183006" y="965099"/>
            <a:ext cx="748030" cy="820420"/>
          </a:xfrm>
          <a:prstGeom prst="bentConnector2">
            <a:avLst/>
          </a:prstGeom>
          <a:ln>
            <a:solidFill>
              <a:srgbClr val="3E998B"/>
            </a:solidFill>
          </a:ln>
        </p:spPr>
        <p:style>
          <a:lnRef idx="1">
            <a:schemeClr val="accent1"/>
          </a:lnRef>
          <a:fillRef idx="0">
            <a:schemeClr val="accent1"/>
          </a:fillRef>
          <a:effectRef idx="0">
            <a:schemeClr val="accent1"/>
          </a:effectRef>
          <a:fontRef idx="minor">
            <a:schemeClr val="tx1"/>
          </a:fontRef>
        </p:style>
      </p:cxnSp>
      <p:cxnSp>
        <p:nvCxnSpPr>
          <p:cNvPr id="37" name="肘形连接符 36"/>
          <p:cNvCxnSpPr/>
          <p:nvPr/>
        </p:nvCxnSpPr>
        <p:spPr>
          <a:xfrm flipH="1">
            <a:off x="6585120" y="3929103"/>
            <a:ext cx="748030" cy="820420"/>
          </a:xfrm>
          <a:prstGeom prst="bentConnector2">
            <a:avLst/>
          </a:prstGeom>
          <a:ln>
            <a:solidFill>
              <a:srgbClr val="0A759A"/>
            </a:solidFill>
          </a:ln>
        </p:spPr>
        <p:style>
          <a:lnRef idx="1">
            <a:schemeClr val="accent1"/>
          </a:lnRef>
          <a:fillRef idx="0">
            <a:schemeClr val="accent1"/>
          </a:fillRef>
          <a:effectRef idx="0">
            <a:schemeClr val="accent1"/>
          </a:effectRef>
          <a:fontRef idx="minor">
            <a:schemeClr val="tx1"/>
          </a:fontRef>
        </p:style>
      </p:cxnSp>
      <p:cxnSp>
        <p:nvCxnSpPr>
          <p:cNvPr id="38" name="肘形连接符 37"/>
          <p:cNvCxnSpPr/>
          <p:nvPr/>
        </p:nvCxnSpPr>
        <p:spPr>
          <a:xfrm flipH="1">
            <a:off x="7396894" y="608382"/>
            <a:ext cx="748030" cy="820420"/>
          </a:xfrm>
          <a:prstGeom prst="bentConnector2">
            <a:avLst/>
          </a:prstGeom>
          <a:ln>
            <a:solidFill>
              <a:srgbClr val="3E998B"/>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701746" y="1018592"/>
            <a:ext cx="3338488" cy="2585323"/>
          </a:xfrm>
          <a:prstGeom prst="rect">
            <a:avLst/>
          </a:prstGeom>
          <a:noFill/>
        </p:spPr>
        <p:txBody>
          <a:bodyPr wrap="square" rtlCol="0">
            <a:spAutoFit/>
          </a:bodyPr>
          <a:lstStyle/>
          <a:p>
            <a:r>
              <a:rPr lang="en-US" altLang="zh-CN" dirty="0"/>
              <a:t>1</a:t>
            </a:r>
            <a:r>
              <a:rPr lang="zh-CN" altLang="en-US" dirty="0"/>
              <a:t>、普通衣物：鞋子、床单等</a:t>
            </a:r>
            <a:endParaRPr lang="en-US" altLang="zh-CN" dirty="0"/>
          </a:p>
          <a:p>
            <a:r>
              <a:rPr lang="en-US" altLang="zh-CN" dirty="0"/>
              <a:t>2</a:t>
            </a:r>
            <a:r>
              <a:rPr lang="zh-CN" altLang="en-US" dirty="0"/>
              <a:t>、大衣、棉衣、冬天厚重的衣物等</a:t>
            </a:r>
            <a:endParaRPr lang="en-US" altLang="zh-CN" dirty="0"/>
          </a:p>
          <a:p>
            <a:r>
              <a:rPr lang="en-US" altLang="zh-CN" dirty="0"/>
              <a:t>3</a:t>
            </a:r>
            <a:r>
              <a:rPr lang="zh-CN" altLang="en-US" dirty="0"/>
              <a:t>、高档衣物、床上用品、干洗、熨烫、烘干等</a:t>
            </a:r>
            <a:endParaRPr lang="en-US" altLang="zh-CN" dirty="0"/>
          </a:p>
          <a:p>
            <a:r>
              <a:rPr lang="en-US" altLang="zh-CN" dirty="0"/>
              <a:t>4</a:t>
            </a:r>
            <a:r>
              <a:rPr lang="zh-CN" altLang="en-US" dirty="0"/>
              <a:t>、各类鞋子包包专业清洗护理等</a:t>
            </a:r>
            <a:endParaRPr lang="en-US" altLang="zh-CN" dirty="0"/>
          </a:p>
          <a:p>
            <a:r>
              <a:rPr lang="en-US" altLang="zh-CN" dirty="0"/>
              <a:t>5</a:t>
            </a:r>
            <a:r>
              <a:rPr lang="zh-CN" altLang="en-US" dirty="0"/>
              <a:t>、衣物破损免费缝补、旧衣回收绿色公益</a:t>
            </a:r>
            <a:endParaRPr lang="en-US" altLang="zh-CN" dirty="0"/>
          </a:p>
        </p:txBody>
      </p:sp>
      <p:sp>
        <p:nvSpPr>
          <p:cNvPr id="10" name="文本框 9"/>
          <p:cNvSpPr txBox="1"/>
          <p:nvPr/>
        </p:nvSpPr>
        <p:spPr>
          <a:xfrm>
            <a:off x="622912" y="3785815"/>
            <a:ext cx="3582583" cy="2585323"/>
          </a:xfrm>
          <a:prstGeom prst="rect">
            <a:avLst/>
          </a:prstGeom>
          <a:noFill/>
        </p:spPr>
        <p:txBody>
          <a:bodyPr wrap="square" rtlCol="0">
            <a:spAutoFit/>
          </a:bodyPr>
          <a:lstStyle/>
          <a:p>
            <a:r>
              <a:rPr lang="zh-CN" altLang="en-US" b="1" dirty="0"/>
              <a:t>一、线下服务</a:t>
            </a:r>
            <a:endParaRPr lang="en-US" altLang="zh-CN" b="1" dirty="0"/>
          </a:p>
          <a:p>
            <a:r>
              <a:rPr lang="zh-CN" altLang="en-US" dirty="0"/>
              <a:t>我们会在每栋宿舍楼管理大厅投放一个人脸识别储物柜服务台，服务时间是上午</a:t>
            </a:r>
            <a:r>
              <a:rPr lang="en-US" altLang="zh-CN" dirty="0"/>
              <a:t>8</a:t>
            </a:r>
            <a:r>
              <a:rPr lang="zh-CN" altLang="en-US" dirty="0"/>
              <a:t>：</a:t>
            </a:r>
            <a:r>
              <a:rPr lang="en-US" altLang="zh-CN" dirty="0"/>
              <a:t>00-12</a:t>
            </a:r>
            <a:r>
              <a:rPr lang="zh-CN" altLang="en-US" dirty="0"/>
              <a:t>：</a:t>
            </a:r>
            <a:r>
              <a:rPr lang="en-US" altLang="zh-CN" dirty="0"/>
              <a:t>00</a:t>
            </a:r>
            <a:r>
              <a:rPr lang="zh-CN" altLang="en-US" dirty="0"/>
              <a:t>、下午</a:t>
            </a:r>
            <a:r>
              <a:rPr lang="en-US" altLang="zh-CN" dirty="0"/>
              <a:t>14</a:t>
            </a:r>
            <a:r>
              <a:rPr lang="zh-CN" altLang="en-US" dirty="0"/>
              <a:t>：</a:t>
            </a:r>
            <a:r>
              <a:rPr lang="en-US" altLang="zh-CN" dirty="0"/>
              <a:t>00-17</a:t>
            </a:r>
            <a:r>
              <a:rPr lang="zh-CN" altLang="en-US" dirty="0"/>
              <a:t>：</a:t>
            </a:r>
            <a:r>
              <a:rPr lang="en-US" altLang="zh-CN" dirty="0"/>
              <a:t>00</a:t>
            </a:r>
            <a:r>
              <a:rPr lang="zh-CN" altLang="en-US" dirty="0"/>
              <a:t>、晚上</a:t>
            </a:r>
            <a:r>
              <a:rPr lang="en-US" altLang="zh-CN" dirty="0"/>
              <a:t>19</a:t>
            </a:r>
            <a:r>
              <a:rPr lang="zh-CN" altLang="en-US" dirty="0"/>
              <a:t>：</a:t>
            </a:r>
            <a:r>
              <a:rPr lang="en-US" altLang="zh-CN" dirty="0"/>
              <a:t>00-21</a:t>
            </a:r>
            <a:r>
              <a:rPr lang="zh-CN" altLang="en-US" dirty="0"/>
              <a:t>：</a:t>
            </a:r>
            <a:r>
              <a:rPr lang="en-US" altLang="zh-CN" dirty="0"/>
              <a:t>00.</a:t>
            </a:r>
            <a:r>
              <a:rPr lang="zh-CN" altLang="en-US" dirty="0"/>
              <a:t>每个工作时段都会有一个工作人员在职，进行衣物的收集和返还。储物柜每天都会进行清理，可放心使用。</a:t>
            </a:r>
          </a:p>
        </p:txBody>
      </p:sp>
      <p:sp>
        <p:nvSpPr>
          <p:cNvPr id="13" name="文本框 12"/>
          <p:cNvSpPr txBox="1"/>
          <p:nvPr/>
        </p:nvSpPr>
        <p:spPr>
          <a:xfrm>
            <a:off x="7447479" y="758583"/>
            <a:ext cx="4251489" cy="2031325"/>
          </a:xfrm>
          <a:prstGeom prst="rect">
            <a:avLst/>
          </a:prstGeom>
          <a:noFill/>
        </p:spPr>
        <p:txBody>
          <a:bodyPr wrap="square" rtlCol="0">
            <a:spAutoFit/>
          </a:bodyPr>
          <a:lstStyle/>
          <a:p>
            <a:r>
              <a:rPr lang="zh-CN" altLang="en-US" b="1" dirty="0"/>
              <a:t>二、线上服务</a:t>
            </a:r>
            <a:endParaRPr lang="en-US" altLang="zh-CN" b="1" dirty="0"/>
          </a:p>
          <a:p>
            <a:r>
              <a:rPr lang="zh-CN" altLang="en-US" dirty="0"/>
              <a:t>我们会开发专门的</a:t>
            </a:r>
            <a:r>
              <a:rPr lang="en-US" altLang="zh-CN" dirty="0"/>
              <a:t>APP</a:t>
            </a:r>
            <a:r>
              <a:rPr lang="zh-CN" altLang="en-US" dirty="0"/>
              <a:t>，申请微信公众号。通过前期宣传吸纳在校师生下载我们的</a:t>
            </a:r>
            <a:r>
              <a:rPr lang="en-US" altLang="zh-CN" dirty="0"/>
              <a:t>APP</a:t>
            </a:r>
            <a:r>
              <a:rPr lang="zh-CN" altLang="en-US" dirty="0"/>
              <a:t>然后关注我们的微信平台。支持线上预约下单，我们会派专人上门取件，清洗结束后送回。（人工费前期公司承担。后期由公司和客户共同承担）</a:t>
            </a:r>
            <a:endParaRPr lang="en-US" altLang="zh-CN" dirty="0"/>
          </a:p>
        </p:txBody>
      </p:sp>
      <p:sp>
        <p:nvSpPr>
          <p:cNvPr id="14" name="文本框 13"/>
          <p:cNvSpPr txBox="1"/>
          <p:nvPr/>
        </p:nvSpPr>
        <p:spPr>
          <a:xfrm>
            <a:off x="6641182" y="3944049"/>
            <a:ext cx="4392891" cy="2308324"/>
          </a:xfrm>
          <a:prstGeom prst="rect">
            <a:avLst/>
          </a:prstGeom>
          <a:noFill/>
        </p:spPr>
        <p:txBody>
          <a:bodyPr wrap="square" rtlCol="0">
            <a:spAutoFit/>
          </a:bodyPr>
          <a:lstStyle/>
          <a:p>
            <a:r>
              <a:rPr lang="zh-CN" altLang="en-US" b="1" dirty="0"/>
              <a:t>三、旧衣回收</a:t>
            </a:r>
            <a:endParaRPr lang="en-US" altLang="zh-CN" b="1" dirty="0"/>
          </a:p>
          <a:p>
            <a:r>
              <a:rPr lang="zh-CN" altLang="en-US" dirty="0"/>
              <a:t>我们长期回收旧衣物并捐助给贫困山区，通过设立旧衣回收换取会员积分方式，吸引更多的客源（捐赠一件衣物可获得</a:t>
            </a:r>
            <a:r>
              <a:rPr lang="en-US" altLang="zh-CN" dirty="0"/>
              <a:t>5</a:t>
            </a:r>
            <a:r>
              <a:rPr lang="zh-CN" altLang="en-US" dirty="0"/>
              <a:t>积分，攒够</a:t>
            </a:r>
            <a:r>
              <a:rPr lang="en-US" altLang="zh-CN" dirty="0"/>
              <a:t>100</a:t>
            </a:r>
            <a:r>
              <a:rPr lang="zh-CN" altLang="en-US" dirty="0"/>
              <a:t>积分拥有一张为期</a:t>
            </a:r>
            <a:r>
              <a:rPr lang="en-US" altLang="zh-CN" dirty="0"/>
              <a:t>3</a:t>
            </a:r>
            <a:r>
              <a:rPr lang="zh-CN" altLang="en-US" dirty="0"/>
              <a:t>个月的会员卡，使用会员卡清洗衣物全部半价）回收的衣物我们会经过专业杀菌清洗之后以原主人的名义捐赠，响应绿色环保号召。</a:t>
            </a:r>
          </a:p>
        </p:txBody>
      </p:sp>
      <p:sp>
        <p:nvSpPr>
          <p:cNvPr id="31" name="文本框 30"/>
          <p:cNvSpPr txBox="1"/>
          <p:nvPr/>
        </p:nvSpPr>
        <p:spPr>
          <a:xfrm>
            <a:off x="252277" y="251716"/>
            <a:ext cx="5300112" cy="646331"/>
          </a:xfrm>
          <a:prstGeom prst="rect">
            <a:avLst/>
          </a:prstGeom>
          <a:solidFill>
            <a:srgbClr val="0A759A"/>
          </a:solidFill>
        </p:spPr>
        <p:txBody>
          <a:bodyPr wrap="square" rtlCol="0">
            <a:spAutoFit/>
          </a:bodyPr>
          <a:lstStyle/>
          <a:p>
            <a:pPr algn="ctr"/>
            <a:r>
              <a:rPr lang="zh-CN" altLang="en-US" sz="3600" dirty="0">
                <a:solidFill>
                  <a:schemeClr val="bg1"/>
                </a:solidFill>
                <a:latin typeface="华文彩云" panose="02010800040101010101" pitchFamily="2" charset="-122"/>
                <a:ea typeface="华文彩云" panose="02010800040101010101" pitchFamily="2" charset="-122"/>
              </a:rPr>
              <a:t>项目产品服务的详细介绍</a:t>
            </a:r>
          </a:p>
        </p:txBody>
      </p:sp>
      <p:sp>
        <p:nvSpPr>
          <p:cNvPr id="22" name="太阳形 21"/>
          <p:cNvSpPr/>
          <p:nvPr/>
        </p:nvSpPr>
        <p:spPr>
          <a:xfrm>
            <a:off x="4491455" y="2207801"/>
            <a:ext cx="2238137" cy="1964641"/>
          </a:xfrm>
          <a:prstGeom prst="sun">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p:cNvSpPr txBox="1"/>
          <p:nvPr/>
        </p:nvSpPr>
        <p:spPr>
          <a:xfrm>
            <a:off x="5062001" y="2972389"/>
            <a:ext cx="1204045" cy="461665"/>
          </a:xfrm>
          <a:prstGeom prst="rect">
            <a:avLst/>
          </a:prstGeom>
          <a:noFill/>
        </p:spPr>
        <p:txBody>
          <a:bodyPr wrap="square" rtlCol="0">
            <a:spAutoFit/>
          </a:bodyPr>
          <a:lstStyle/>
          <a:p>
            <a:r>
              <a:rPr lang="zh-CN" altLang="en-US" sz="2400" dirty="0">
                <a:solidFill>
                  <a:srgbClr val="FF0000"/>
                </a:solidFill>
              </a:rPr>
              <a:t>浣衣纱</a:t>
            </a:r>
          </a:p>
        </p:txBody>
      </p:sp>
    </p:spTree>
    <p:extLst>
      <p:ext uri="{BB962C8B-B14F-4D97-AF65-F5344CB8AC3E}">
        <p14:creationId xmlns:p14="http://schemas.microsoft.com/office/powerpoint/2010/main" val="3918118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74130" y="588118"/>
            <a:ext cx="3135983" cy="2351988"/>
          </a:xfrm>
          <a:prstGeom prst="rect">
            <a:avLst/>
          </a:prstGeom>
        </p:spPr>
      </p:pic>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713" y="1143413"/>
            <a:ext cx="2282544" cy="2139885"/>
          </a:xfrm>
          <a:prstGeom prst="rect">
            <a:avLst/>
          </a:prstGeom>
        </p:spPr>
      </p:pic>
      <p:pic>
        <p:nvPicPr>
          <p:cNvPr id="9" name="图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9176" y="1362173"/>
            <a:ext cx="2325621" cy="1866311"/>
          </a:xfrm>
          <a:prstGeom prst="rect">
            <a:avLst/>
          </a:prstGeom>
        </p:spPr>
      </p:pic>
      <p:sp>
        <p:nvSpPr>
          <p:cNvPr id="10" name="箭头: 右 9"/>
          <p:cNvSpPr/>
          <p:nvPr/>
        </p:nvSpPr>
        <p:spPr>
          <a:xfrm>
            <a:off x="2684836" y="2020105"/>
            <a:ext cx="1734111" cy="386499"/>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2849666" y="1469312"/>
            <a:ext cx="1640263" cy="646331"/>
          </a:xfrm>
          <a:prstGeom prst="rect">
            <a:avLst/>
          </a:prstGeom>
          <a:noFill/>
        </p:spPr>
        <p:txBody>
          <a:bodyPr wrap="square" rtlCol="0">
            <a:spAutoFit/>
          </a:bodyPr>
          <a:lstStyle/>
          <a:p>
            <a:r>
              <a:rPr lang="zh-CN" altLang="en-US" dirty="0">
                <a:solidFill>
                  <a:srgbClr val="FF0000"/>
                </a:solidFill>
              </a:rPr>
              <a:t>线上下单</a:t>
            </a:r>
            <a:endParaRPr lang="en-US" altLang="zh-CN" dirty="0">
              <a:solidFill>
                <a:srgbClr val="FF0000"/>
              </a:solidFill>
            </a:endParaRPr>
          </a:p>
          <a:p>
            <a:r>
              <a:rPr lang="zh-CN" altLang="en-US" dirty="0">
                <a:solidFill>
                  <a:srgbClr val="FF0000"/>
                </a:solidFill>
              </a:rPr>
              <a:t>上门取件</a:t>
            </a:r>
          </a:p>
        </p:txBody>
      </p:sp>
      <p:sp>
        <p:nvSpPr>
          <p:cNvPr id="12" name="箭头: 右 11"/>
          <p:cNvSpPr/>
          <p:nvPr/>
        </p:nvSpPr>
        <p:spPr>
          <a:xfrm>
            <a:off x="6863134" y="2020105"/>
            <a:ext cx="1734111" cy="386499"/>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6808154" y="1486987"/>
            <a:ext cx="1480150" cy="646331"/>
          </a:xfrm>
          <a:prstGeom prst="rect">
            <a:avLst/>
          </a:prstGeom>
          <a:noFill/>
        </p:spPr>
        <p:txBody>
          <a:bodyPr wrap="square" rtlCol="0">
            <a:spAutoFit/>
          </a:bodyPr>
          <a:lstStyle/>
          <a:p>
            <a:r>
              <a:rPr lang="zh-CN" altLang="en-US" dirty="0">
                <a:solidFill>
                  <a:srgbClr val="FF0000"/>
                </a:solidFill>
              </a:rPr>
              <a:t>自主选择配套服务</a:t>
            </a:r>
          </a:p>
        </p:txBody>
      </p:sp>
      <p:sp>
        <p:nvSpPr>
          <p:cNvPr id="14" name="文本框 13"/>
          <p:cNvSpPr txBox="1"/>
          <p:nvPr/>
        </p:nvSpPr>
        <p:spPr>
          <a:xfrm>
            <a:off x="6859777" y="2321465"/>
            <a:ext cx="1348033" cy="646331"/>
          </a:xfrm>
          <a:prstGeom prst="rect">
            <a:avLst/>
          </a:prstGeom>
          <a:noFill/>
        </p:spPr>
        <p:txBody>
          <a:bodyPr wrap="square" rtlCol="0">
            <a:spAutoFit/>
          </a:bodyPr>
          <a:lstStyle/>
          <a:p>
            <a:r>
              <a:rPr lang="zh-CN" altLang="en-US" dirty="0">
                <a:solidFill>
                  <a:srgbClr val="FF0000"/>
                </a:solidFill>
              </a:rPr>
              <a:t>实时查看洗衣进度</a:t>
            </a:r>
          </a:p>
        </p:txBody>
      </p:sp>
      <p:sp>
        <p:nvSpPr>
          <p:cNvPr id="16" name="箭头: 下 15"/>
          <p:cNvSpPr/>
          <p:nvPr/>
        </p:nvSpPr>
        <p:spPr>
          <a:xfrm>
            <a:off x="10146382" y="2967796"/>
            <a:ext cx="433633" cy="1268374"/>
          </a:xfrm>
          <a:prstGeom prst="down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70989" y="4291551"/>
            <a:ext cx="3260202" cy="2163280"/>
          </a:xfrm>
          <a:prstGeom prst="rect">
            <a:avLst/>
          </a:prstGeom>
        </p:spPr>
      </p:pic>
      <p:sp>
        <p:nvSpPr>
          <p:cNvPr id="19" name="文本框 18"/>
          <p:cNvSpPr txBox="1"/>
          <p:nvPr/>
        </p:nvSpPr>
        <p:spPr>
          <a:xfrm>
            <a:off x="10423643" y="3014218"/>
            <a:ext cx="461665" cy="1376313"/>
          </a:xfrm>
          <a:prstGeom prst="rect">
            <a:avLst/>
          </a:prstGeom>
          <a:noFill/>
        </p:spPr>
        <p:txBody>
          <a:bodyPr vert="eaVert" wrap="square" rtlCol="0">
            <a:spAutoFit/>
          </a:bodyPr>
          <a:lstStyle/>
          <a:p>
            <a:r>
              <a:rPr lang="zh-CN" altLang="en-US" dirty="0">
                <a:solidFill>
                  <a:srgbClr val="FF0000"/>
                </a:solidFill>
              </a:rPr>
              <a:t>分装晾晒</a:t>
            </a:r>
          </a:p>
        </p:txBody>
      </p:sp>
      <p:sp>
        <p:nvSpPr>
          <p:cNvPr id="20" name="文本框 19"/>
          <p:cNvSpPr txBox="1"/>
          <p:nvPr/>
        </p:nvSpPr>
        <p:spPr>
          <a:xfrm>
            <a:off x="9839425" y="3014218"/>
            <a:ext cx="461665" cy="1291472"/>
          </a:xfrm>
          <a:prstGeom prst="rect">
            <a:avLst/>
          </a:prstGeom>
          <a:noFill/>
        </p:spPr>
        <p:txBody>
          <a:bodyPr vert="eaVert" wrap="square" rtlCol="0">
            <a:spAutoFit/>
          </a:bodyPr>
          <a:lstStyle/>
          <a:p>
            <a:r>
              <a:rPr lang="zh-CN" altLang="en-US" dirty="0">
                <a:solidFill>
                  <a:srgbClr val="FF0000"/>
                </a:solidFill>
              </a:rPr>
              <a:t>免费熨烫</a:t>
            </a:r>
          </a:p>
        </p:txBody>
      </p:sp>
      <p:sp>
        <p:nvSpPr>
          <p:cNvPr id="21" name="箭头: 右 20"/>
          <p:cNvSpPr/>
          <p:nvPr/>
        </p:nvSpPr>
        <p:spPr>
          <a:xfrm rot="13708767">
            <a:off x="5711775" y="4389299"/>
            <a:ext cx="3379516" cy="398905"/>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305987" y="271903"/>
            <a:ext cx="6717964" cy="646331"/>
          </a:xfrm>
          <a:prstGeom prst="rect">
            <a:avLst/>
          </a:prstGeom>
          <a:solidFill>
            <a:srgbClr val="0A759A"/>
          </a:solidFill>
        </p:spPr>
        <p:txBody>
          <a:bodyPr wrap="square" rtlCol="0">
            <a:spAutoFit/>
          </a:bodyPr>
          <a:lstStyle/>
          <a:p>
            <a:pPr algn="ctr"/>
            <a:r>
              <a:rPr lang="zh-CN" altLang="en-US" sz="3600" dirty="0">
                <a:solidFill>
                  <a:schemeClr val="bg1"/>
                </a:solidFill>
                <a:latin typeface="华文彩云" panose="02010800040101010101" pitchFamily="2" charset="-122"/>
                <a:ea typeface="华文彩云" panose="02010800040101010101" pitchFamily="2" charset="-122"/>
              </a:rPr>
              <a:t>项目产品服务的详细内容及呈现</a:t>
            </a:r>
          </a:p>
        </p:txBody>
      </p:sp>
      <p:sp>
        <p:nvSpPr>
          <p:cNvPr id="23" name="文本框 22"/>
          <p:cNvSpPr txBox="1"/>
          <p:nvPr/>
        </p:nvSpPr>
        <p:spPr>
          <a:xfrm>
            <a:off x="7138252" y="3574703"/>
            <a:ext cx="1183859" cy="646331"/>
          </a:xfrm>
          <a:prstGeom prst="rect">
            <a:avLst/>
          </a:prstGeom>
          <a:noFill/>
        </p:spPr>
        <p:txBody>
          <a:bodyPr wrap="square" rtlCol="0">
            <a:spAutoFit/>
          </a:bodyPr>
          <a:lstStyle/>
          <a:p>
            <a:r>
              <a:rPr lang="zh-CN" altLang="en-US" dirty="0">
                <a:solidFill>
                  <a:srgbClr val="FF0000"/>
                </a:solidFill>
              </a:rPr>
              <a:t>洗衣结束</a:t>
            </a:r>
            <a:endParaRPr lang="en-US" altLang="zh-CN" dirty="0">
              <a:solidFill>
                <a:srgbClr val="FF0000"/>
              </a:solidFill>
            </a:endParaRPr>
          </a:p>
          <a:p>
            <a:r>
              <a:rPr lang="zh-CN" altLang="en-US" dirty="0">
                <a:solidFill>
                  <a:srgbClr val="FF0000"/>
                </a:solidFill>
              </a:rPr>
              <a:t>送货上门</a:t>
            </a:r>
          </a:p>
        </p:txBody>
      </p:sp>
      <p:sp>
        <p:nvSpPr>
          <p:cNvPr id="24" name="文本框 23"/>
          <p:cNvSpPr txBox="1"/>
          <p:nvPr/>
        </p:nvSpPr>
        <p:spPr>
          <a:xfrm>
            <a:off x="6389650" y="4679754"/>
            <a:ext cx="1183859" cy="646331"/>
          </a:xfrm>
          <a:prstGeom prst="rect">
            <a:avLst/>
          </a:prstGeom>
          <a:noFill/>
        </p:spPr>
        <p:txBody>
          <a:bodyPr wrap="square" rtlCol="0">
            <a:spAutoFit/>
          </a:bodyPr>
          <a:lstStyle/>
          <a:p>
            <a:r>
              <a:rPr lang="zh-CN" altLang="en-US" dirty="0">
                <a:solidFill>
                  <a:srgbClr val="FF0000"/>
                </a:solidFill>
              </a:rPr>
              <a:t>售后评价</a:t>
            </a:r>
            <a:endParaRPr lang="en-US" altLang="zh-CN" dirty="0">
              <a:solidFill>
                <a:srgbClr val="FF0000"/>
              </a:solidFill>
            </a:endParaRPr>
          </a:p>
          <a:p>
            <a:r>
              <a:rPr lang="zh-CN" altLang="en-US" dirty="0">
                <a:solidFill>
                  <a:srgbClr val="FF0000"/>
                </a:solidFill>
              </a:rPr>
              <a:t>售后服务</a:t>
            </a:r>
          </a:p>
        </p:txBody>
      </p:sp>
      <p:sp>
        <p:nvSpPr>
          <p:cNvPr id="25" name="文本框 24"/>
          <p:cNvSpPr txBox="1"/>
          <p:nvPr/>
        </p:nvSpPr>
        <p:spPr>
          <a:xfrm>
            <a:off x="517623" y="3574703"/>
            <a:ext cx="5784205" cy="2862322"/>
          </a:xfrm>
          <a:prstGeom prst="rect">
            <a:avLst/>
          </a:prstGeom>
          <a:noFill/>
        </p:spPr>
        <p:txBody>
          <a:bodyPr wrap="square" rtlCol="0">
            <a:spAutoFit/>
          </a:bodyPr>
          <a:lstStyle/>
          <a:p>
            <a:pPr marL="285750" indent="-285750">
              <a:buFont typeface="Wingdings" panose="05000000000000000000" pitchFamily="2" charset="2"/>
              <a:buChar char="l"/>
            </a:pPr>
            <a:r>
              <a:rPr lang="zh-CN" altLang="en-US" dirty="0"/>
              <a:t>浣衣纱</a:t>
            </a:r>
            <a:r>
              <a:rPr lang="en-US" altLang="zh-CN" dirty="0"/>
              <a:t>app</a:t>
            </a:r>
            <a:r>
              <a:rPr lang="zh-CN" altLang="en-US" dirty="0"/>
              <a:t>提供便捷的清洗服务，结合线上线下，给与用户更贴心的服务。提供预约排队、洗衣、提醒等实用功能，轻松解决洗衣困扰，提高生活品质。</a:t>
            </a:r>
            <a:endParaRPr lang="en-US" altLang="zh-CN" dirty="0"/>
          </a:p>
          <a:p>
            <a:pPr marL="285750" indent="-285750">
              <a:buFont typeface="Wingdings" panose="05000000000000000000" pitchFamily="2" charset="2"/>
              <a:buChar char="l"/>
            </a:pPr>
            <a:r>
              <a:rPr lang="zh-CN" altLang="en-US" dirty="0"/>
              <a:t>我们提供高标准专业服务：为顾客提供洗衣、消毒、熨烫、专业织补、快速烘干、收纳存储、送货上门的综合洗衣服务内容。</a:t>
            </a:r>
            <a:endParaRPr lang="en-US" altLang="zh-CN" dirty="0"/>
          </a:p>
          <a:p>
            <a:pPr marL="285750" indent="-285750">
              <a:buFont typeface="Wingdings" panose="05000000000000000000" pitchFamily="2" charset="2"/>
              <a:buChar char="l"/>
            </a:pPr>
            <a:r>
              <a:rPr lang="zh-CN" altLang="en-US" dirty="0"/>
              <a:t>可通过浣衣纱</a:t>
            </a:r>
            <a:r>
              <a:rPr lang="en-US" altLang="zh-CN" dirty="0"/>
              <a:t>APP</a:t>
            </a:r>
            <a:r>
              <a:rPr lang="zh-CN" altLang="en-US" dirty="0"/>
              <a:t>查看洗衣房忙闲状态</a:t>
            </a:r>
            <a:r>
              <a:rPr lang="en-US" altLang="zh-CN" dirty="0"/>
              <a:t>——</a:t>
            </a:r>
            <a:r>
              <a:rPr lang="zh-CN" altLang="en-US" dirty="0"/>
              <a:t>线上下单</a:t>
            </a:r>
            <a:r>
              <a:rPr lang="en-US" altLang="zh-CN" dirty="0"/>
              <a:t>——</a:t>
            </a:r>
            <a:r>
              <a:rPr lang="zh-CN" altLang="en-US" dirty="0"/>
              <a:t>上门取货（取件人现场对衣物包裹铅封）</a:t>
            </a:r>
            <a:r>
              <a:rPr lang="en-US" altLang="zh-CN" dirty="0"/>
              <a:t>——</a:t>
            </a:r>
            <a:r>
              <a:rPr lang="zh-CN" altLang="en-US" dirty="0"/>
              <a:t>休闲等候（可查看高清监控）</a:t>
            </a:r>
            <a:r>
              <a:rPr lang="en-US" altLang="zh-CN" dirty="0"/>
              <a:t>——</a:t>
            </a:r>
            <a:r>
              <a:rPr lang="zh-CN" altLang="en-US" dirty="0"/>
              <a:t>完成提醒</a:t>
            </a:r>
            <a:r>
              <a:rPr lang="en-US" altLang="zh-CN" dirty="0"/>
              <a:t>——</a:t>
            </a:r>
            <a:r>
              <a:rPr lang="zh-CN" altLang="en-US" dirty="0"/>
              <a:t>送货上门评价分享获得奖励。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未标题-1"/>
          <p:cNvPicPr>
            <a:picLocks noChangeAspect="1"/>
          </p:cNvPicPr>
          <p:nvPr/>
        </p:nvPicPr>
        <p:blipFill>
          <a:blip r:embed="rId2"/>
          <a:srcRect l="38601"/>
          <a:stretch>
            <a:fillRect/>
          </a:stretch>
        </p:blipFill>
        <p:spPr>
          <a:xfrm>
            <a:off x="10404475" y="-19685"/>
            <a:ext cx="1802765" cy="6881495"/>
          </a:xfrm>
          <a:prstGeom prst="rect">
            <a:avLst/>
          </a:prstGeom>
        </p:spPr>
      </p:pic>
      <p:pic>
        <p:nvPicPr>
          <p:cNvPr id="5" name="图片 4" descr="未标题-1"/>
          <p:cNvPicPr>
            <a:picLocks noChangeAspect="1"/>
          </p:cNvPicPr>
          <p:nvPr/>
        </p:nvPicPr>
        <p:blipFill>
          <a:blip r:embed="rId2"/>
          <a:srcRect l="38601"/>
          <a:stretch>
            <a:fillRect/>
          </a:stretch>
        </p:blipFill>
        <p:spPr>
          <a:xfrm flipH="1">
            <a:off x="-14605" y="-11430"/>
            <a:ext cx="1802765" cy="6881495"/>
          </a:xfrm>
          <a:prstGeom prst="rect">
            <a:avLst/>
          </a:prstGeom>
        </p:spPr>
      </p:pic>
      <p:sp>
        <p:nvSpPr>
          <p:cNvPr id="2" name="矩形 1"/>
          <p:cNvSpPr/>
          <p:nvPr/>
        </p:nvSpPr>
        <p:spPr>
          <a:xfrm>
            <a:off x="2793365" y="1812290"/>
            <a:ext cx="1634490" cy="3169285"/>
          </a:xfrm>
          <a:prstGeom prst="rect">
            <a:avLst/>
          </a:prstGeom>
          <a:noFill/>
          <a:ln w="28575">
            <a:solidFill>
              <a:srgbClr val="0A759A"/>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2891155" y="1911350"/>
            <a:ext cx="1441450" cy="2971800"/>
          </a:xfrm>
          <a:prstGeom prst="rect">
            <a:avLst/>
          </a:prstGeom>
          <a:solidFill>
            <a:srgbClr val="DAECF5"/>
          </a:solidFill>
          <a:ln w="3175">
            <a:solidFill>
              <a:srgbClr val="0A75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 name="图片 19" descr="3"/>
          <p:cNvPicPr>
            <a:picLocks noChangeAspect="1"/>
          </p:cNvPicPr>
          <p:nvPr/>
        </p:nvPicPr>
        <p:blipFill>
          <a:blip r:embed="rId3"/>
          <a:stretch>
            <a:fillRect/>
          </a:stretch>
        </p:blipFill>
        <p:spPr>
          <a:xfrm>
            <a:off x="3999865" y="1151890"/>
            <a:ext cx="877570" cy="1040765"/>
          </a:xfrm>
          <a:prstGeom prst="rect">
            <a:avLst/>
          </a:prstGeom>
        </p:spPr>
      </p:pic>
      <p:sp>
        <p:nvSpPr>
          <p:cNvPr id="37" name="文本框 36"/>
          <p:cNvSpPr txBox="1"/>
          <p:nvPr/>
        </p:nvSpPr>
        <p:spPr>
          <a:xfrm>
            <a:off x="5059680" y="4048125"/>
            <a:ext cx="795655" cy="644525"/>
          </a:xfrm>
          <a:prstGeom prst="rect">
            <a:avLst/>
          </a:prstGeom>
          <a:noFill/>
        </p:spPr>
        <p:txBody>
          <a:bodyPr wrap="square" rtlCol="0">
            <a:spAutoFit/>
          </a:bodyPr>
          <a:lstStyle/>
          <a:p>
            <a:pPr marL="0" marR="0" lvl="0" algn="ctr" defTabSz="914400" rtl="0" eaLnBrk="1" latinLnBrk="0" hangingPunct="1">
              <a:spcBef>
                <a:spcPts val="0"/>
              </a:spcBef>
              <a:spcAft>
                <a:spcPts val="0"/>
              </a:spcAft>
              <a:buClrTx/>
              <a:buSzTx/>
              <a:buFontTx/>
              <a:buNone/>
              <a:defRPr/>
            </a:pPr>
            <a:r>
              <a:rPr lang="en-US" altLang="zh-CN" sz="3600" noProof="0" dirty="0">
                <a:ln>
                  <a:noFill/>
                </a:ln>
                <a:solidFill>
                  <a:srgbClr val="0A759A"/>
                </a:solidFill>
                <a:uLnTx/>
                <a:uFillTx/>
                <a:latin typeface="Impact" panose="020B0806030902050204" charset="0"/>
                <a:ea typeface="方正舒体" panose="02010601030101010101" pitchFamily="2" charset="-122"/>
                <a:sym typeface="+mn-ea"/>
              </a:rPr>
              <a:t>04</a:t>
            </a:r>
          </a:p>
        </p:txBody>
      </p:sp>
      <p:sp>
        <p:nvSpPr>
          <p:cNvPr id="36" name="文本框 35"/>
          <p:cNvSpPr txBox="1"/>
          <p:nvPr/>
        </p:nvSpPr>
        <p:spPr>
          <a:xfrm>
            <a:off x="5059680" y="3119755"/>
            <a:ext cx="795655" cy="640080"/>
          </a:xfrm>
          <a:prstGeom prst="rect">
            <a:avLst/>
          </a:prstGeom>
          <a:noFill/>
        </p:spPr>
        <p:txBody>
          <a:bodyPr wrap="square" rtlCol="0">
            <a:spAutoFit/>
          </a:bodyPr>
          <a:lstStyle/>
          <a:p>
            <a:pPr marL="0" marR="0" lvl="0" algn="ctr" defTabSz="914400" rtl="0" eaLnBrk="1" latinLnBrk="0" hangingPunct="1">
              <a:spcBef>
                <a:spcPts val="0"/>
              </a:spcBef>
              <a:spcAft>
                <a:spcPts val="0"/>
              </a:spcAft>
              <a:buClrTx/>
              <a:buSzTx/>
              <a:buFontTx/>
              <a:buNone/>
              <a:defRPr/>
            </a:pPr>
            <a:r>
              <a:rPr lang="en-US" altLang="zh-CN" sz="3600" noProof="0" dirty="0">
                <a:ln>
                  <a:noFill/>
                </a:ln>
                <a:solidFill>
                  <a:srgbClr val="0A759A"/>
                </a:solidFill>
                <a:uLnTx/>
                <a:uFillTx/>
                <a:latin typeface="Impact" panose="020B0806030902050204" charset="0"/>
                <a:ea typeface="方正舒体" panose="02010601030101010101" pitchFamily="2" charset="-122"/>
                <a:sym typeface="+mn-ea"/>
              </a:rPr>
              <a:t>03</a:t>
            </a:r>
          </a:p>
        </p:txBody>
      </p:sp>
      <p:sp>
        <p:nvSpPr>
          <p:cNvPr id="34" name="文本框 33"/>
          <p:cNvSpPr txBox="1"/>
          <p:nvPr/>
        </p:nvSpPr>
        <p:spPr>
          <a:xfrm>
            <a:off x="5059680" y="1143635"/>
            <a:ext cx="795655" cy="640080"/>
          </a:xfrm>
          <a:prstGeom prst="rect">
            <a:avLst/>
          </a:prstGeom>
          <a:noFill/>
        </p:spPr>
        <p:txBody>
          <a:bodyPr wrap="square" rtlCol="0">
            <a:spAutoFit/>
          </a:bodyPr>
          <a:lstStyle/>
          <a:p>
            <a:pPr marL="0" marR="0" lvl="0" algn="ctr" defTabSz="914400" rtl="0" eaLnBrk="1" latinLnBrk="0" hangingPunct="1">
              <a:spcBef>
                <a:spcPts val="0"/>
              </a:spcBef>
              <a:spcAft>
                <a:spcPts val="0"/>
              </a:spcAft>
              <a:buClrTx/>
              <a:buSzTx/>
              <a:buFontTx/>
              <a:buNone/>
              <a:defRPr/>
            </a:pPr>
            <a:r>
              <a:rPr lang="en-US" altLang="zh-CN" sz="3600" noProof="0" dirty="0">
                <a:ln>
                  <a:noFill/>
                </a:ln>
                <a:solidFill>
                  <a:srgbClr val="0A759A"/>
                </a:solidFill>
                <a:uLnTx/>
                <a:uFillTx/>
                <a:latin typeface="Impact" panose="020B0806030902050204" charset="0"/>
                <a:ea typeface="方正舒体" panose="02010601030101010101" pitchFamily="2" charset="-122"/>
                <a:sym typeface="+mn-ea"/>
              </a:rPr>
              <a:t>01</a:t>
            </a:r>
          </a:p>
        </p:txBody>
      </p:sp>
      <p:sp>
        <p:nvSpPr>
          <p:cNvPr id="35" name="文本框 34"/>
          <p:cNvSpPr txBox="1"/>
          <p:nvPr/>
        </p:nvSpPr>
        <p:spPr>
          <a:xfrm>
            <a:off x="5059680" y="2138045"/>
            <a:ext cx="795655" cy="640080"/>
          </a:xfrm>
          <a:prstGeom prst="rect">
            <a:avLst/>
          </a:prstGeom>
          <a:noFill/>
        </p:spPr>
        <p:txBody>
          <a:bodyPr wrap="square" rtlCol="0">
            <a:spAutoFit/>
          </a:bodyPr>
          <a:lstStyle/>
          <a:p>
            <a:pPr marL="0" marR="0" lvl="0" algn="ctr" defTabSz="914400" rtl="0" eaLnBrk="1" latinLnBrk="0" hangingPunct="1">
              <a:spcBef>
                <a:spcPts val="0"/>
              </a:spcBef>
              <a:spcAft>
                <a:spcPts val="0"/>
              </a:spcAft>
              <a:buClrTx/>
              <a:buSzTx/>
              <a:buFontTx/>
              <a:buNone/>
              <a:defRPr/>
            </a:pPr>
            <a:r>
              <a:rPr lang="en-US" altLang="zh-CN" sz="3600" noProof="0" dirty="0">
                <a:ln>
                  <a:noFill/>
                </a:ln>
                <a:solidFill>
                  <a:srgbClr val="0A759A"/>
                </a:solidFill>
                <a:uLnTx/>
                <a:uFillTx/>
                <a:latin typeface="Impact" panose="020B0806030902050204" charset="0"/>
                <a:ea typeface="方正舒体" panose="02010601030101010101" pitchFamily="2" charset="-122"/>
                <a:sym typeface="+mn-ea"/>
              </a:rPr>
              <a:t>02</a:t>
            </a:r>
          </a:p>
        </p:txBody>
      </p:sp>
      <p:sp>
        <p:nvSpPr>
          <p:cNvPr id="38" name="文本框 37"/>
          <p:cNvSpPr txBox="1"/>
          <p:nvPr/>
        </p:nvSpPr>
        <p:spPr>
          <a:xfrm>
            <a:off x="5910579" y="1008380"/>
            <a:ext cx="3706031" cy="713740"/>
          </a:xfrm>
          <a:prstGeom prst="rect">
            <a:avLst/>
          </a:prstGeom>
          <a:noFill/>
        </p:spPr>
        <p:txBody>
          <a:bodyPr anchor="ctr"/>
          <a:lstStyle/>
          <a:p>
            <a:pPr marL="0" marR="0" lvl="0" indent="0" algn="l" defTabSz="914400" rtl="0" eaLnBrk="1" fontAlgn="t" latinLnBrk="0" hangingPunct="1">
              <a:spcBef>
                <a:spcPts val="0"/>
              </a:spcBef>
              <a:spcAft>
                <a:spcPts val="0"/>
              </a:spcAft>
              <a:buClrTx/>
              <a:buSzTx/>
              <a:buFontTx/>
              <a:buNone/>
              <a:defRPr/>
            </a:pPr>
            <a:r>
              <a:rPr kumimoji="0" lang="zh-CN" altLang="en-US" sz="3600" i="0" u="none" strike="noStrike" kern="0" cap="none" spc="0" normalizeH="0" baseline="0" dirty="0">
                <a:solidFill>
                  <a:srgbClr val="0A759A"/>
                </a:solidFill>
                <a:effectLst/>
                <a:latin typeface="微软雅黑" panose="020B0503020204020204" charset="-122"/>
                <a:ea typeface="微软雅黑" panose="020B0503020204020204" charset="-122"/>
                <a:sym typeface="+mn-ea"/>
              </a:rPr>
              <a:t>公司目标及战略</a:t>
            </a:r>
            <a:endParaRPr kumimoji="0" lang="zh-CN" altLang="en-US" sz="3600" i="0" u="none" strike="noStrike" kern="0" cap="none" spc="0" normalizeH="0" baseline="0" noProof="0" dirty="0">
              <a:ln>
                <a:noFill/>
              </a:ln>
              <a:solidFill>
                <a:srgbClr val="0A759A"/>
              </a:solidFill>
              <a:effectLst/>
              <a:uLnTx/>
              <a:uFillTx/>
              <a:latin typeface="微软雅黑" panose="020B0503020204020204" charset="-122"/>
              <a:ea typeface="微软雅黑" panose="020B0503020204020204" charset="-122"/>
              <a:sym typeface="+mn-ea"/>
            </a:endParaRPr>
          </a:p>
        </p:txBody>
      </p:sp>
      <p:sp>
        <p:nvSpPr>
          <p:cNvPr id="40" name="文本框 39"/>
          <p:cNvSpPr txBox="1"/>
          <p:nvPr/>
        </p:nvSpPr>
        <p:spPr>
          <a:xfrm>
            <a:off x="5910579" y="2044065"/>
            <a:ext cx="4398645" cy="713740"/>
          </a:xfrm>
          <a:prstGeom prst="rect">
            <a:avLst/>
          </a:prstGeom>
          <a:noFill/>
        </p:spPr>
        <p:txBody>
          <a:bodyPr anchor="ctr"/>
          <a:lstStyle/>
          <a:p>
            <a:pPr marL="0" marR="0" lvl="0" indent="0" algn="l" defTabSz="914400" rtl="0" eaLnBrk="1" fontAlgn="t" latinLnBrk="0" hangingPunct="1">
              <a:spcBef>
                <a:spcPts val="0"/>
              </a:spcBef>
              <a:spcAft>
                <a:spcPts val="0"/>
              </a:spcAft>
              <a:buClrTx/>
              <a:buSzTx/>
              <a:buFontTx/>
              <a:buNone/>
              <a:defRPr/>
            </a:pPr>
            <a:r>
              <a:rPr lang="zh-CN" altLang="en-US" sz="3600" kern="0" noProof="0" dirty="0">
                <a:ln>
                  <a:noFill/>
                </a:ln>
                <a:solidFill>
                  <a:srgbClr val="0A759A"/>
                </a:solidFill>
                <a:uLnTx/>
                <a:uFillTx/>
                <a:latin typeface="微软雅黑" panose="020B0503020204020204" charset="-122"/>
                <a:ea typeface="微软雅黑" panose="020B0503020204020204" charset="-122"/>
                <a:sym typeface="+mn-ea"/>
              </a:rPr>
              <a:t>洗衣店市场分析</a:t>
            </a:r>
            <a:endParaRPr kumimoji="0" lang="zh-CN" altLang="en-US" sz="3600" i="0" u="none" strike="noStrike" kern="0" cap="none" spc="0" normalizeH="0" baseline="0" noProof="0" dirty="0">
              <a:ln>
                <a:noFill/>
              </a:ln>
              <a:solidFill>
                <a:srgbClr val="0A759A"/>
              </a:solidFill>
              <a:effectLst/>
              <a:uLnTx/>
              <a:uFillTx/>
              <a:latin typeface="微软雅黑" panose="020B0503020204020204" charset="-122"/>
              <a:ea typeface="微软雅黑" panose="020B0503020204020204" charset="-122"/>
              <a:sym typeface="+mn-ea"/>
            </a:endParaRPr>
          </a:p>
        </p:txBody>
      </p:sp>
      <p:sp>
        <p:nvSpPr>
          <p:cNvPr id="42" name="文本框 41"/>
          <p:cNvSpPr txBox="1"/>
          <p:nvPr/>
        </p:nvSpPr>
        <p:spPr>
          <a:xfrm>
            <a:off x="5910579" y="2976245"/>
            <a:ext cx="4309746" cy="713740"/>
          </a:xfrm>
          <a:prstGeom prst="rect">
            <a:avLst/>
          </a:prstGeom>
          <a:noFill/>
        </p:spPr>
        <p:txBody>
          <a:bodyPr anchor="ctr"/>
          <a:lstStyle/>
          <a:p>
            <a:pPr marL="0" marR="0" lvl="0" indent="0" algn="l" defTabSz="914400" rtl="0" eaLnBrk="1" fontAlgn="t" latinLnBrk="0" hangingPunct="1">
              <a:spcBef>
                <a:spcPts val="0"/>
              </a:spcBef>
              <a:spcAft>
                <a:spcPts val="0"/>
              </a:spcAft>
              <a:buClrTx/>
              <a:buSzTx/>
              <a:buFontTx/>
              <a:buNone/>
              <a:defRPr/>
            </a:pPr>
            <a:r>
              <a:rPr kumimoji="0" lang="zh-CN" altLang="en-US" sz="3600" i="0" u="none" strike="noStrike" kern="0" cap="none" spc="0" normalizeH="0" baseline="0" dirty="0">
                <a:solidFill>
                  <a:srgbClr val="0A759A"/>
                </a:solidFill>
                <a:effectLst/>
                <a:latin typeface="微软雅黑" panose="020B0503020204020204" charset="-122"/>
                <a:ea typeface="微软雅黑" panose="020B0503020204020204" charset="-122"/>
                <a:sym typeface="+mn-ea"/>
              </a:rPr>
              <a:t>项目说明及</a:t>
            </a:r>
            <a:r>
              <a:rPr lang="zh-CN" altLang="en-US" sz="3600" kern="0" dirty="0">
                <a:solidFill>
                  <a:srgbClr val="0A759A"/>
                </a:solidFill>
                <a:latin typeface="微软雅黑" panose="020B0503020204020204" charset="-122"/>
                <a:ea typeface="微软雅黑" panose="020B0503020204020204" charset="-122"/>
                <a:sym typeface="+mn-ea"/>
              </a:rPr>
              <a:t>服务创新</a:t>
            </a:r>
            <a:endParaRPr kumimoji="0" lang="zh-CN" altLang="en-US" sz="3600" i="0" u="none" strike="noStrike" kern="0" cap="none" spc="0" normalizeH="0" baseline="0" noProof="0" dirty="0">
              <a:ln>
                <a:noFill/>
              </a:ln>
              <a:solidFill>
                <a:srgbClr val="0A759A"/>
              </a:solidFill>
              <a:effectLst/>
              <a:uLnTx/>
              <a:uFillTx/>
              <a:latin typeface="微软雅黑" panose="020B0503020204020204" charset="-122"/>
              <a:ea typeface="微软雅黑" panose="020B0503020204020204" charset="-122"/>
              <a:sym typeface="+mn-ea"/>
            </a:endParaRPr>
          </a:p>
        </p:txBody>
      </p:sp>
      <p:sp>
        <p:nvSpPr>
          <p:cNvPr id="22" name="文本框 21"/>
          <p:cNvSpPr txBox="1"/>
          <p:nvPr/>
        </p:nvSpPr>
        <p:spPr>
          <a:xfrm>
            <a:off x="3053080" y="3382010"/>
            <a:ext cx="1769110" cy="1310640"/>
          </a:xfrm>
          <a:prstGeom prst="rect">
            <a:avLst/>
          </a:prstGeom>
          <a:noFill/>
        </p:spPr>
        <p:txBody>
          <a:bodyPr wrap="square" rtlCol="0" anchor="t">
            <a:spAutoFit/>
          </a:bodyPr>
          <a:lstStyle/>
          <a:p>
            <a:r>
              <a:rPr lang="zh-CN" altLang="en-US" sz="8000">
                <a:solidFill>
                  <a:srgbClr val="0A759A"/>
                </a:solidFill>
                <a:latin typeface="叶根友毛笔行书2.0版" panose="02010601030101010101" charset="-122"/>
                <a:ea typeface="叶根友毛笔行书2.0版" panose="02010601030101010101" charset="-122"/>
                <a:sym typeface="+mn-ea"/>
              </a:rPr>
              <a:t>录</a:t>
            </a:r>
          </a:p>
        </p:txBody>
      </p:sp>
      <p:sp>
        <p:nvSpPr>
          <p:cNvPr id="23" name="文本框 22"/>
          <p:cNvSpPr txBox="1"/>
          <p:nvPr/>
        </p:nvSpPr>
        <p:spPr>
          <a:xfrm>
            <a:off x="3011170" y="1888490"/>
            <a:ext cx="1505585" cy="1310640"/>
          </a:xfrm>
          <a:prstGeom prst="rect">
            <a:avLst/>
          </a:prstGeom>
          <a:noFill/>
        </p:spPr>
        <p:txBody>
          <a:bodyPr wrap="square" rtlCol="0" anchor="t">
            <a:spAutoFit/>
          </a:bodyPr>
          <a:lstStyle/>
          <a:p>
            <a:r>
              <a:rPr lang="zh-CN" altLang="en-US" sz="8000" dirty="0">
                <a:solidFill>
                  <a:srgbClr val="0A759A"/>
                </a:solidFill>
                <a:latin typeface="叶根友毛笔行书2.0版" panose="02010601030101010101" charset="-122"/>
                <a:ea typeface="叶根友毛笔行书2.0版" panose="02010601030101010101" charset="-122"/>
                <a:sym typeface="+mn-ea"/>
              </a:rPr>
              <a:t>目</a:t>
            </a:r>
          </a:p>
        </p:txBody>
      </p:sp>
      <p:sp>
        <p:nvSpPr>
          <p:cNvPr id="19" name="文本框 18"/>
          <p:cNvSpPr txBox="1"/>
          <p:nvPr/>
        </p:nvSpPr>
        <p:spPr>
          <a:xfrm>
            <a:off x="5910579" y="3908425"/>
            <a:ext cx="3221990" cy="713740"/>
          </a:xfrm>
          <a:prstGeom prst="rect">
            <a:avLst/>
          </a:prstGeom>
          <a:noFill/>
        </p:spPr>
        <p:txBody>
          <a:bodyPr anchor="ctr"/>
          <a:lstStyle/>
          <a:p>
            <a:pPr marL="0" marR="0" lvl="0" indent="0" algn="l" defTabSz="914400" rtl="0" eaLnBrk="1" fontAlgn="t" latinLnBrk="0" hangingPunct="1">
              <a:spcBef>
                <a:spcPts val="0"/>
              </a:spcBef>
              <a:spcAft>
                <a:spcPts val="0"/>
              </a:spcAft>
              <a:buClrTx/>
              <a:buSzTx/>
              <a:buFontTx/>
              <a:buNone/>
              <a:defRPr/>
            </a:pPr>
            <a:r>
              <a:rPr kumimoji="0" lang="zh-CN" altLang="en-US" sz="3600" i="0" u="none" strike="noStrike" kern="0" cap="none" spc="0" normalizeH="0" baseline="0" noProof="0" dirty="0">
                <a:ln>
                  <a:noFill/>
                </a:ln>
                <a:solidFill>
                  <a:srgbClr val="0A759A"/>
                </a:solidFill>
                <a:effectLst/>
                <a:uLnTx/>
                <a:uFillTx/>
                <a:latin typeface="微软雅黑" panose="020B0503020204020204" charset="-122"/>
                <a:ea typeface="微软雅黑" panose="020B0503020204020204" charset="-122"/>
                <a:sym typeface="+mn-ea"/>
              </a:rPr>
              <a:t>团队介绍</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3521" y="1360076"/>
            <a:ext cx="3467786" cy="2600840"/>
          </a:xfrm>
          <a:prstGeom prst="rect">
            <a:avLst/>
          </a:prstGeom>
        </p:spPr>
      </p:pic>
      <p:pic>
        <p:nvPicPr>
          <p:cNvPr id="18" name="图片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9408" y="285750"/>
            <a:ext cx="4743450" cy="6286500"/>
          </a:xfrm>
          <a:prstGeom prst="rect">
            <a:avLst/>
          </a:prstGeom>
        </p:spPr>
      </p:pic>
      <p:cxnSp>
        <p:nvCxnSpPr>
          <p:cNvPr id="20" name="直接箭头连接符 19"/>
          <p:cNvCxnSpPr/>
          <p:nvPr/>
        </p:nvCxnSpPr>
        <p:spPr>
          <a:xfrm flipH="1">
            <a:off x="5534812" y="1923068"/>
            <a:ext cx="3929700" cy="134862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2" name="直接箭头连接符 21"/>
          <p:cNvCxnSpPr/>
          <p:nvPr/>
        </p:nvCxnSpPr>
        <p:spPr>
          <a:xfrm flipH="1">
            <a:off x="5534812" y="2111604"/>
            <a:ext cx="5155184" cy="116008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4" name="直接箭头连接符 23"/>
          <p:cNvCxnSpPr/>
          <p:nvPr/>
        </p:nvCxnSpPr>
        <p:spPr>
          <a:xfrm flipH="1">
            <a:off x="5534812" y="2769221"/>
            <a:ext cx="4419893" cy="50247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5" name="直接箭头连接符 24"/>
          <p:cNvCxnSpPr/>
          <p:nvPr/>
        </p:nvCxnSpPr>
        <p:spPr>
          <a:xfrm flipH="1" flipV="1">
            <a:off x="5534812" y="3271691"/>
            <a:ext cx="3467786" cy="179285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6" name="直接箭头连接符 25"/>
          <p:cNvCxnSpPr/>
          <p:nvPr/>
        </p:nvCxnSpPr>
        <p:spPr>
          <a:xfrm flipH="1" flipV="1">
            <a:off x="5534812" y="3289955"/>
            <a:ext cx="2440264" cy="216816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9" name="文本框 38"/>
          <p:cNvSpPr txBox="1"/>
          <p:nvPr/>
        </p:nvSpPr>
        <p:spPr>
          <a:xfrm>
            <a:off x="316693" y="1050918"/>
            <a:ext cx="2856322" cy="369332"/>
          </a:xfrm>
          <a:prstGeom prst="rect">
            <a:avLst/>
          </a:prstGeom>
          <a:noFill/>
        </p:spPr>
        <p:txBody>
          <a:bodyPr wrap="square" rtlCol="0">
            <a:spAutoFit/>
          </a:bodyPr>
          <a:lstStyle/>
          <a:p>
            <a:r>
              <a:rPr lang="zh-CN" altLang="en-US" dirty="0"/>
              <a:t>（以三明学院为例）</a:t>
            </a:r>
          </a:p>
        </p:txBody>
      </p:sp>
      <p:sp>
        <p:nvSpPr>
          <p:cNvPr id="41" name="文本框 40"/>
          <p:cNvSpPr txBox="1"/>
          <p:nvPr/>
        </p:nvSpPr>
        <p:spPr>
          <a:xfrm>
            <a:off x="558837" y="4276525"/>
            <a:ext cx="6212264" cy="2031325"/>
          </a:xfrm>
          <a:prstGeom prst="rect">
            <a:avLst/>
          </a:prstGeom>
          <a:noFill/>
        </p:spPr>
        <p:txBody>
          <a:bodyPr wrap="square" rtlCol="0">
            <a:spAutoFit/>
          </a:bodyPr>
          <a:lstStyle/>
          <a:p>
            <a:r>
              <a:rPr lang="zh-CN" altLang="en-US" dirty="0"/>
              <a:t>如图所示，我们会在每栋宿舍楼管理大厅投放一个人脸识别储物柜，服务时间是上午</a:t>
            </a:r>
            <a:r>
              <a:rPr lang="en-US" altLang="zh-CN" dirty="0"/>
              <a:t>8:00-12:00</a:t>
            </a:r>
            <a:r>
              <a:rPr lang="zh-CN" altLang="en-US" dirty="0"/>
              <a:t>、下午</a:t>
            </a:r>
            <a:r>
              <a:rPr lang="en-US" altLang="zh-CN" dirty="0"/>
              <a:t>14:00-17:00</a:t>
            </a:r>
            <a:r>
              <a:rPr lang="zh-CN" altLang="en-US" dirty="0"/>
              <a:t>、晚上</a:t>
            </a:r>
            <a:r>
              <a:rPr lang="en-US" altLang="zh-CN" dirty="0"/>
              <a:t>19:00-21:00</a:t>
            </a:r>
            <a:r>
              <a:rPr lang="zh-CN" altLang="en-US" dirty="0"/>
              <a:t>。每个工作时段都会有一个工作人员在职，进行衣物的收集。需要洗衣的广大师生只需要将衣物存放其中，待衣物洗完之后，我们会将衣物送回储物柜等待顾客自行拿取、其中手机程序可以显示洗衣进程，消费者可以实时监控。其他高校均可以集中宿舍区为储物柜，按实际情况分析定点。</a:t>
            </a:r>
          </a:p>
        </p:txBody>
      </p:sp>
      <p:sp>
        <p:nvSpPr>
          <p:cNvPr id="42" name="文本框 41"/>
          <p:cNvSpPr txBox="1"/>
          <p:nvPr/>
        </p:nvSpPr>
        <p:spPr>
          <a:xfrm>
            <a:off x="305987" y="271903"/>
            <a:ext cx="6717964" cy="646331"/>
          </a:xfrm>
          <a:prstGeom prst="rect">
            <a:avLst/>
          </a:prstGeom>
          <a:solidFill>
            <a:srgbClr val="0A759A"/>
          </a:solidFill>
        </p:spPr>
        <p:txBody>
          <a:bodyPr wrap="square" rtlCol="0">
            <a:spAutoFit/>
          </a:bodyPr>
          <a:lstStyle/>
          <a:p>
            <a:pPr algn="ctr"/>
            <a:r>
              <a:rPr lang="zh-CN" altLang="en-US" sz="3600" dirty="0">
                <a:solidFill>
                  <a:schemeClr val="bg1"/>
                </a:solidFill>
                <a:latin typeface="华文彩云" panose="02010800040101010101" pitchFamily="2" charset="-122"/>
                <a:ea typeface="华文彩云" panose="02010800040101010101" pitchFamily="2" charset="-122"/>
              </a:rPr>
              <a:t>项目产品服务的详细内容及呈现</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太阳形 11"/>
          <p:cNvSpPr/>
          <p:nvPr/>
        </p:nvSpPr>
        <p:spPr>
          <a:xfrm>
            <a:off x="370890" y="839853"/>
            <a:ext cx="2238137" cy="1964641"/>
          </a:xfrm>
          <a:prstGeom prst="sun">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8996" y="296024"/>
            <a:ext cx="4843061" cy="6265951"/>
          </a:xfrm>
          <a:prstGeom prst="rect">
            <a:avLst/>
          </a:prstGeom>
        </p:spPr>
      </p:pic>
      <p:sp>
        <p:nvSpPr>
          <p:cNvPr id="8" name="文本框 7"/>
          <p:cNvSpPr txBox="1"/>
          <p:nvPr/>
        </p:nvSpPr>
        <p:spPr>
          <a:xfrm>
            <a:off x="3266457" y="1597037"/>
            <a:ext cx="3270633" cy="707886"/>
          </a:xfrm>
          <a:prstGeom prst="rect">
            <a:avLst/>
          </a:prstGeom>
          <a:noFill/>
        </p:spPr>
        <p:txBody>
          <a:bodyPr wrap="square" rtlCol="0">
            <a:spAutoFit/>
          </a:bodyPr>
          <a:lstStyle/>
          <a:p>
            <a:pPr lvl="0"/>
            <a:r>
              <a:rPr lang="zh-CN" altLang="en-US" sz="2000" dirty="0"/>
              <a:t>浣衣纱洗衣店网址：</a:t>
            </a:r>
            <a:endParaRPr lang="en-US" altLang="zh-CN" sz="2000" dirty="0"/>
          </a:p>
          <a:p>
            <a:pPr lvl="0"/>
            <a:r>
              <a:rPr lang="en-US" altLang="zh-CN" sz="2000" dirty="0">
                <a:solidFill>
                  <a:prstClr val="black"/>
                </a:solidFill>
              </a:rPr>
              <a:t>http://zq20179653.icoc.vc/</a:t>
            </a:r>
            <a:endParaRPr lang="zh-CN" altLang="en-US" sz="2000" dirty="0">
              <a:solidFill>
                <a:prstClr val="black"/>
              </a:solidFill>
            </a:endParaRPr>
          </a:p>
        </p:txBody>
      </p:sp>
      <p:sp>
        <p:nvSpPr>
          <p:cNvPr id="9" name="文本框 8"/>
          <p:cNvSpPr txBox="1"/>
          <p:nvPr/>
        </p:nvSpPr>
        <p:spPr>
          <a:xfrm rot="10800000" flipV="1">
            <a:off x="370891" y="2755149"/>
            <a:ext cx="2725585" cy="3416320"/>
          </a:xfrm>
          <a:prstGeom prst="rect">
            <a:avLst/>
          </a:prstGeom>
          <a:noFill/>
        </p:spPr>
        <p:txBody>
          <a:bodyPr wrap="square" rtlCol="0">
            <a:spAutoFit/>
          </a:bodyPr>
          <a:lstStyle/>
          <a:p>
            <a:r>
              <a:rPr lang="zh-CN" altLang="en-US" dirty="0"/>
              <a:t>我们已经拥有较完整的洗衣店网站和浣衣纱</a:t>
            </a:r>
            <a:r>
              <a:rPr lang="en-US" altLang="zh-CN" dirty="0"/>
              <a:t>APP</a:t>
            </a:r>
            <a:r>
              <a:rPr lang="zh-CN" altLang="en-US" dirty="0"/>
              <a:t>。任何对清洗衣物有需求的消费者都可以通过网址搜索和关注微信小程序进行网上下单，由我们公司人员上门取件并送货上门的相应服务。对于我们公司设立的积分会员制以及旧衣回收等相关政策，都可以通过我们的网址平台查询</a:t>
            </a:r>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3289" y="2342832"/>
            <a:ext cx="3839429" cy="4197334"/>
          </a:xfrm>
          <a:prstGeom prst="rect">
            <a:avLst/>
          </a:prstGeom>
        </p:spPr>
      </p:pic>
      <p:sp>
        <p:nvSpPr>
          <p:cNvPr id="14" name="文本框 13"/>
          <p:cNvSpPr txBox="1"/>
          <p:nvPr/>
        </p:nvSpPr>
        <p:spPr>
          <a:xfrm>
            <a:off x="1028319" y="1637507"/>
            <a:ext cx="923277" cy="369332"/>
          </a:xfrm>
          <a:prstGeom prst="rect">
            <a:avLst/>
          </a:prstGeom>
          <a:noFill/>
        </p:spPr>
        <p:txBody>
          <a:bodyPr wrap="square" rtlCol="0">
            <a:spAutoFit/>
          </a:bodyPr>
          <a:lstStyle/>
          <a:p>
            <a:r>
              <a:rPr lang="zh-CN" altLang="en-US" dirty="0"/>
              <a:t>浣衣纱</a:t>
            </a:r>
          </a:p>
        </p:txBody>
      </p:sp>
      <p:sp>
        <p:nvSpPr>
          <p:cNvPr id="15" name="文本框 14"/>
          <p:cNvSpPr txBox="1"/>
          <p:nvPr/>
        </p:nvSpPr>
        <p:spPr>
          <a:xfrm>
            <a:off x="239942" y="242867"/>
            <a:ext cx="4843062" cy="646331"/>
          </a:xfrm>
          <a:prstGeom prst="rect">
            <a:avLst/>
          </a:prstGeom>
          <a:solidFill>
            <a:srgbClr val="0A759A"/>
          </a:solidFill>
        </p:spPr>
        <p:txBody>
          <a:bodyPr wrap="square" rtlCol="0">
            <a:spAutoFit/>
          </a:bodyPr>
          <a:lstStyle/>
          <a:p>
            <a:pPr algn="ctr"/>
            <a:r>
              <a:rPr lang="zh-CN" altLang="en-US" sz="3600" dirty="0">
                <a:solidFill>
                  <a:schemeClr val="bg1"/>
                </a:solidFill>
                <a:latin typeface="华文彩云" panose="02010800040101010101" pitchFamily="2" charset="-122"/>
                <a:ea typeface="华文彩云" panose="02010800040101010101" pitchFamily="2" charset="-122"/>
              </a:rPr>
              <a:t>项目产品网址以及</a:t>
            </a:r>
            <a:r>
              <a:rPr lang="en-US" altLang="zh-CN" sz="3600" dirty="0">
                <a:solidFill>
                  <a:schemeClr val="bg1"/>
                </a:solidFill>
                <a:latin typeface="华文彩云" panose="02010800040101010101" pitchFamily="2" charset="-122"/>
                <a:ea typeface="华文彩云" panose="02010800040101010101" pitchFamily="2" charset="-122"/>
              </a:rPr>
              <a:t>APP</a:t>
            </a:r>
            <a:endParaRPr lang="zh-CN" altLang="en-US" sz="3600" dirty="0">
              <a:solidFill>
                <a:schemeClr val="bg1"/>
              </a:solidFill>
              <a:latin typeface="华文彩云" panose="02010800040101010101" pitchFamily="2" charset="-122"/>
              <a:ea typeface="华文彩云" panose="02010800040101010101" pitchFamily="2"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未标题-1"/>
          <p:cNvPicPr>
            <a:picLocks noChangeAspect="1"/>
          </p:cNvPicPr>
          <p:nvPr/>
        </p:nvPicPr>
        <p:blipFill>
          <a:blip r:embed="rId3"/>
          <a:srcRect l="38601"/>
          <a:stretch>
            <a:fillRect/>
          </a:stretch>
        </p:blipFill>
        <p:spPr>
          <a:xfrm>
            <a:off x="10414635" y="-12065"/>
            <a:ext cx="1802765" cy="6881495"/>
          </a:xfrm>
          <a:prstGeom prst="rect">
            <a:avLst/>
          </a:prstGeom>
        </p:spPr>
      </p:pic>
      <p:pic>
        <p:nvPicPr>
          <p:cNvPr id="5" name="图片 4" descr="未标题-1"/>
          <p:cNvPicPr>
            <a:picLocks noChangeAspect="1"/>
          </p:cNvPicPr>
          <p:nvPr/>
        </p:nvPicPr>
        <p:blipFill>
          <a:blip r:embed="rId3"/>
          <a:srcRect l="38601"/>
          <a:stretch>
            <a:fillRect/>
          </a:stretch>
        </p:blipFill>
        <p:spPr>
          <a:xfrm flipH="1">
            <a:off x="-14605" y="-11430"/>
            <a:ext cx="1802765" cy="6881495"/>
          </a:xfrm>
          <a:prstGeom prst="rect">
            <a:avLst/>
          </a:prstGeom>
        </p:spPr>
      </p:pic>
      <p:sp>
        <p:nvSpPr>
          <p:cNvPr id="6" name="矩形 5"/>
          <p:cNvSpPr/>
          <p:nvPr/>
        </p:nvSpPr>
        <p:spPr>
          <a:xfrm>
            <a:off x="3052445" y="1787525"/>
            <a:ext cx="6515735" cy="3169285"/>
          </a:xfrm>
          <a:prstGeom prst="rect">
            <a:avLst/>
          </a:prstGeom>
          <a:noFill/>
          <a:ln w="57150">
            <a:solidFill>
              <a:srgbClr val="0A759A"/>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3150870" y="1885315"/>
            <a:ext cx="6320790" cy="2971800"/>
          </a:xfrm>
          <a:prstGeom prst="rect">
            <a:avLst/>
          </a:prstGeom>
          <a:solidFill>
            <a:srgbClr val="DAECF5"/>
          </a:solidFill>
          <a:ln w="3175">
            <a:solidFill>
              <a:srgbClr val="0A75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descr="3"/>
          <p:cNvPicPr>
            <a:picLocks noChangeAspect="1"/>
          </p:cNvPicPr>
          <p:nvPr/>
        </p:nvPicPr>
        <p:blipFill>
          <a:blip r:embed="rId4"/>
          <a:stretch>
            <a:fillRect/>
          </a:stretch>
        </p:blipFill>
        <p:spPr>
          <a:xfrm>
            <a:off x="8780780" y="3264535"/>
            <a:ext cx="1356995" cy="1609725"/>
          </a:xfrm>
          <a:prstGeom prst="rect">
            <a:avLst/>
          </a:prstGeom>
        </p:spPr>
      </p:pic>
      <p:sp>
        <p:nvSpPr>
          <p:cNvPr id="2" name="文本框 1"/>
          <p:cNvSpPr txBox="1"/>
          <p:nvPr/>
        </p:nvSpPr>
        <p:spPr>
          <a:xfrm>
            <a:off x="5022215" y="2350135"/>
            <a:ext cx="2703830" cy="914400"/>
          </a:xfrm>
          <a:prstGeom prst="rect">
            <a:avLst/>
          </a:prstGeom>
          <a:noFill/>
        </p:spPr>
        <p:txBody>
          <a:bodyPr wrap="square" rtlCol="0" anchor="t">
            <a:spAutoFit/>
          </a:bodyPr>
          <a:lstStyle/>
          <a:p>
            <a:pPr algn="ctr"/>
            <a:r>
              <a:rPr lang="zh-CN" altLang="en-US" sz="5400" dirty="0">
                <a:solidFill>
                  <a:srgbClr val="0A759A"/>
                </a:solidFill>
                <a:latin typeface="叶根友毛笔行书2.0版" panose="02010601030101010101" charset="-122"/>
                <a:ea typeface="叶根友毛笔行书2.0版" panose="02010601030101010101" charset="-122"/>
                <a:sym typeface="+mn-ea"/>
              </a:rPr>
              <a:t>第五节</a:t>
            </a:r>
          </a:p>
        </p:txBody>
      </p:sp>
      <p:sp>
        <p:nvSpPr>
          <p:cNvPr id="3" name="文本框 2"/>
          <p:cNvSpPr txBox="1"/>
          <p:nvPr/>
        </p:nvSpPr>
        <p:spPr>
          <a:xfrm>
            <a:off x="4043045" y="3256915"/>
            <a:ext cx="4398645" cy="646331"/>
          </a:xfrm>
          <a:prstGeom prst="rect">
            <a:avLst/>
          </a:prstGeom>
          <a:noFill/>
        </p:spPr>
        <p:txBody>
          <a:bodyPr wrap="square" rtlCol="0">
            <a:spAutoFit/>
          </a:bodyPr>
          <a:lstStyle/>
          <a:p>
            <a:pPr algn="ctr"/>
            <a:r>
              <a:rPr lang="zh-CN" altLang="en-US" sz="3600" kern="0" dirty="0">
                <a:solidFill>
                  <a:srgbClr val="0A759A"/>
                </a:solidFill>
                <a:latin typeface="微软雅黑" panose="020B0503020204020204" charset="-122"/>
                <a:ea typeface="微软雅黑" panose="020B0503020204020204" charset="-122"/>
                <a:sym typeface="+mn-ea"/>
              </a:rPr>
              <a:t>团队介绍</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文本框 29"/>
          <p:cNvSpPr txBox="1"/>
          <p:nvPr/>
        </p:nvSpPr>
        <p:spPr>
          <a:xfrm>
            <a:off x="576975" y="2983567"/>
            <a:ext cx="2597763" cy="249158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1600" b="0" i="0" u="none" strike="noStrike" kern="1200" cap="none" spc="0" normalizeH="0" baseline="0" noProof="0" dirty="0">
                <a:ln>
                  <a:noFill/>
                </a:ln>
                <a:solidFill>
                  <a:prstClr val="black">
                    <a:lumMod val="65000"/>
                    <a:lumOff val="35000"/>
                  </a:prstClr>
                </a:solidFill>
                <a:effectLst/>
                <a:uLnTx/>
                <a:uFillTx/>
                <a:latin typeface="微软雅黑" panose="020B0503020204020204" charset="-122"/>
                <a:ea typeface="微软雅黑" panose="020B0503020204020204" charset="-122"/>
                <a:cs typeface="+mn-cs"/>
                <a:sym typeface="+mn-ea"/>
              </a:rPr>
              <a:t>18</a:t>
            </a:r>
            <a:r>
              <a:rPr kumimoji="0" lang="zh-CN" altLang="en-US" sz="1600" b="0" i="0" u="none" strike="noStrike" kern="1200" cap="none" spc="0" normalizeH="0" baseline="0" noProof="0" dirty="0">
                <a:ln>
                  <a:noFill/>
                </a:ln>
                <a:solidFill>
                  <a:prstClr val="black">
                    <a:lumMod val="65000"/>
                    <a:lumOff val="35000"/>
                  </a:prstClr>
                </a:solidFill>
                <a:effectLst/>
                <a:uLnTx/>
                <a:uFillTx/>
                <a:latin typeface="微软雅黑" panose="020B0503020204020204" charset="-122"/>
                <a:ea typeface="微软雅黑" panose="020B0503020204020204" charset="-122"/>
                <a:cs typeface="+mn-cs"/>
                <a:sym typeface="+mn-ea"/>
              </a:rPr>
              <a:t>贸易经济二班</a:t>
            </a:r>
            <a:endParaRPr kumimoji="0" lang="en-US" altLang="zh-CN" sz="1600" b="0" i="0" u="none" strike="noStrike" kern="1200" cap="none" spc="0" normalizeH="0" baseline="0" noProof="0" dirty="0">
              <a:ln>
                <a:noFill/>
              </a:ln>
              <a:solidFill>
                <a:prstClr val="black">
                  <a:lumMod val="65000"/>
                  <a:lumOff val="35000"/>
                </a:prstClr>
              </a:solidFill>
              <a:effectLst/>
              <a:uLnTx/>
              <a:uFillTx/>
              <a:latin typeface="微软雅黑" panose="020B0503020204020204" charset="-122"/>
              <a:ea typeface="微软雅黑" panose="020B0503020204020204" charset="-122"/>
              <a:cs typeface="+mn-cs"/>
              <a:sym typeface="+mn-ea"/>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lumMod val="65000"/>
                    <a:lumOff val="35000"/>
                  </a:prstClr>
                </a:solidFill>
                <a:effectLst/>
                <a:uLnTx/>
                <a:uFillTx/>
                <a:latin typeface="微软雅黑" panose="020B0503020204020204" charset="-122"/>
                <a:ea typeface="微软雅黑" panose="020B0503020204020204" charset="-122"/>
                <a:cs typeface="+mn-cs"/>
                <a:sym typeface="+mn-ea"/>
              </a:rPr>
              <a:t>       能说会道，组织能力强，有责任心，具有良好的与人沟通能力，交友广泛。主要负责本店行政，销售运营等工作。</a:t>
            </a:r>
            <a:endParaRPr kumimoji="0" lang="en-US" altLang="zh-CN" sz="1600" b="0" i="0" u="none" strike="noStrike" kern="1200" cap="none" spc="0" normalizeH="0" baseline="0" noProof="0" dirty="0">
              <a:ln>
                <a:noFill/>
              </a:ln>
              <a:solidFill>
                <a:prstClr val="black">
                  <a:lumMod val="65000"/>
                  <a:lumOff val="35000"/>
                </a:prstClr>
              </a:solidFill>
              <a:effectLst/>
              <a:uLnTx/>
              <a:uFillTx/>
              <a:latin typeface="微软雅黑" panose="020B0503020204020204" charset="-122"/>
              <a:ea typeface="微软雅黑" panose="020B0503020204020204" charset="-122"/>
              <a:cs typeface="+mn-cs"/>
              <a:sym typeface="+mn-ea"/>
            </a:endParaRPr>
          </a:p>
          <a:p>
            <a:pPr marL="0" marR="0" lvl="0" indent="0" algn="l" defTabSz="914400" rtl="0" eaLnBrk="1" fontAlgn="auto" latinLnBrk="0" hangingPunct="1">
              <a:lnSpc>
                <a:spcPct val="150000"/>
              </a:lnSpc>
              <a:spcBef>
                <a:spcPts val="0"/>
              </a:spcBef>
              <a:spcAft>
                <a:spcPts val="0"/>
              </a:spcAft>
              <a:buClrTx/>
              <a:buSzTx/>
              <a:buFontTx/>
              <a:buNone/>
              <a:defRPr/>
            </a:pPr>
            <a:endParaRPr kumimoji="0" lang="en-US" altLang="zh-CN" sz="900" b="0" i="0" u="none" strike="noStrike" kern="1200" cap="none" spc="0" normalizeH="0" baseline="0" noProof="0" dirty="0">
              <a:ln>
                <a:noFill/>
              </a:ln>
              <a:solidFill>
                <a:prstClr val="black">
                  <a:lumMod val="65000"/>
                  <a:lumOff val="35000"/>
                </a:prstClr>
              </a:solidFill>
              <a:effectLst/>
              <a:uLnTx/>
              <a:uFillTx/>
              <a:latin typeface="微软雅黑" panose="020B0503020204020204" charset="-122"/>
              <a:ea typeface="微软雅黑" panose="020B0503020204020204" charset="-122"/>
              <a:cs typeface="+mn-cs"/>
              <a:sym typeface="+mn-ea"/>
            </a:endParaRPr>
          </a:p>
        </p:txBody>
      </p:sp>
      <p:sp>
        <p:nvSpPr>
          <p:cNvPr id="35" name="文本框 34"/>
          <p:cNvSpPr txBox="1"/>
          <p:nvPr/>
        </p:nvSpPr>
        <p:spPr>
          <a:xfrm>
            <a:off x="4775531" y="2983567"/>
            <a:ext cx="2245995" cy="1752916"/>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lang="en-US" altLang="zh-CN" sz="1600" dirty="0">
                <a:solidFill>
                  <a:prstClr val="black">
                    <a:lumMod val="65000"/>
                    <a:lumOff val="35000"/>
                  </a:prstClr>
                </a:solidFill>
                <a:latin typeface="微软雅黑" panose="020B0503020204020204" charset="-122"/>
                <a:ea typeface="微软雅黑" panose="020B0503020204020204" charset="-122"/>
              </a:rPr>
              <a:t>18</a:t>
            </a:r>
            <a:r>
              <a:rPr lang="zh-CN" altLang="en-US" sz="1600" dirty="0">
                <a:solidFill>
                  <a:prstClr val="black">
                    <a:lumMod val="65000"/>
                    <a:lumOff val="35000"/>
                  </a:prstClr>
                </a:solidFill>
                <a:latin typeface="微软雅黑" panose="020B0503020204020204" charset="-122"/>
                <a:ea typeface="微软雅黑" panose="020B0503020204020204" charset="-122"/>
              </a:rPr>
              <a:t>贸易经济二班</a:t>
            </a:r>
            <a:endParaRPr lang="en-US" altLang="zh-CN" sz="1600" dirty="0">
              <a:solidFill>
                <a:prstClr val="black">
                  <a:lumMod val="65000"/>
                  <a:lumOff val="35000"/>
                </a:prstClr>
              </a:solidFill>
              <a:latin typeface="微软雅黑" panose="020B0503020204020204" charset="-122"/>
              <a:ea typeface="微软雅黑" panose="020B0503020204020204" charset="-122"/>
            </a:endParaRPr>
          </a:p>
          <a:p>
            <a:pPr marL="0" marR="0" lvl="0" indent="0" defTabSz="914400" rtl="0" eaLnBrk="1" fontAlgn="auto" latinLnBrk="0" hangingPunct="1">
              <a:lnSpc>
                <a:spcPct val="150000"/>
              </a:lnSpc>
              <a:spcBef>
                <a:spcPts val="0"/>
              </a:spcBef>
              <a:spcAft>
                <a:spcPts val="0"/>
              </a:spcAft>
              <a:buClrTx/>
              <a:buSzTx/>
              <a:buFontTx/>
              <a:buNone/>
              <a:defRPr/>
            </a:pPr>
            <a:r>
              <a:rPr lang="zh-CN" altLang="en-US" sz="1600" dirty="0">
                <a:solidFill>
                  <a:prstClr val="black">
                    <a:lumMod val="65000"/>
                    <a:lumOff val="35000"/>
                  </a:prstClr>
                </a:solidFill>
                <a:latin typeface="微软雅黑" panose="020B0503020204020204" charset="-122"/>
                <a:ea typeface="微软雅黑" panose="020B0503020204020204" charset="-122"/>
              </a:rPr>
              <a:t>性格沉稳，做事严谨，做事负责任。主要负责本店财务会计。</a:t>
            </a:r>
            <a:endParaRPr lang="en-US" altLang="zh-CN" sz="1600" dirty="0">
              <a:solidFill>
                <a:prstClr val="black">
                  <a:lumMod val="65000"/>
                  <a:lumOff val="35000"/>
                </a:prstClr>
              </a:solidFill>
              <a:latin typeface="微软雅黑" panose="020B0503020204020204" charset="-122"/>
              <a:ea typeface="微软雅黑" panose="020B0503020204020204" charset="-122"/>
            </a:endParaRPr>
          </a:p>
          <a:p>
            <a:pPr marL="0" marR="0" lvl="0" indent="0" algn="ctr" defTabSz="914400" rtl="0" eaLnBrk="1" fontAlgn="auto" latinLnBrk="0" hangingPunct="1">
              <a:lnSpc>
                <a:spcPct val="150000"/>
              </a:lnSpc>
              <a:spcBef>
                <a:spcPts val="0"/>
              </a:spcBef>
              <a:spcAft>
                <a:spcPts val="0"/>
              </a:spcAft>
              <a:buClrTx/>
              <a:buSzTx/>
              <a:buFontTx/>
              <a:buNone/>
              <a:defRPr/>
            </a:pPr>
            <a:endParaRPr kumimoji="0" lang="en-US" altLang="zh-CN" sz="900" b="0" i="0" u="none" strike="noStrike" kern="1200" cap="none" spc="0" normalizeH="0" baseline="0" noProof="0" dirty="0">
              <a:ln>
                <a:noFill/>
              </a:ln>
              <a:solidFill>
                <a:prstClr val="black">
                  <a:lumMod val="65000"/>
                  <a:lumOff val="35000"/>
                </a:prstClr>
              </a:solidFill>
              <a:effectLst/>
              <a:uLnTx/>
              <a:uFillTx/>
              <a:latin typeface="微软雅黑" panose="020B0503020204020204" charset="-122"/>
              <a:ea typeface="微软雅黑" panose="020B0503020204020204" charset="-122"/>
              <a:cs typeface="+mn-cs"/>
              <a:sym typeface="+mn-ea"/>
            </a:endParaRPr>
          </a:p>
        </p:txBody>
      </p:sp>
      <p:sp>
        <p:nvSpPr>
          <p:cNvPr id="36" name="文本框 35"/>
          <p:cNvSpPr txBox="1"/>
          <p:nvPr/>
        </p:nvSpPr>
        <p:spPr>
          <a:xfrm>
            <a:off x="9189862" y="1791398"/>
            <a:ext cx="249745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65000"/>
                    <a:lumOff val="35000"/>
                  </a:prstClr>
                </a:solidFill>
                <a:effectLst/>
                <a:uLnTx/>
                <a:uFillTx/>
                <a:latin typeface="微软雅黑" panose="020B0503020204020204" charset="-122"/>
                <a:ea typeface="微软雅黑" panose="020B0503020204020204" charset="-122"/>
                <a:cs typeface="+mn-cs"/>
              </a:rPr>
              <a:t>柳丽蓉</a:t>
            </a:r>
            <a:endParaRPr kumimoji="0" lang="en-US" altLang="zh-CN" sz="2400" b="1" i="0" u="none" strike="noStrike" kern="1200" cap="none" spc="0" normalizeH="0" baseline="0" noProof="0" dirty="0">
              <a:ln>
                <a:noFill/>
              </a:ln>
              <a:solidFill>
                <a:prstClr val="black">
                  <a:lumMod val="65000"/>
                  <a:lumOff val="35000"/>
                </a:prstClr>
              </a:solidFill>
              <a:effectLst/>
              <a:uLnTx/>
              <a:uFillTx/>
              <a:latin typeface="微软雅黑" panose="020B0503020204020204" charset="-122"/>
              <a:ea typeface="微软雅黑" panose="020B0503020204020204" charset="-122"/>
              <a:cs typeface="+mn-cs"/>
            </a:endParaRPr>
          </a:p>
        </p:txBody>
      </p:sp>
      <p:sp>
        <p:nvSpPr>
          <p:cNvPr id="37" name="文本框 36"/>
          <p:cNvSpPr txBox="1"/>
          <p:nvPr/>
        </p:nvSpPr>
        <p:spPr>
          <a:xfrm>
            <a:off x="9591796" y="2983567"/>
            <a:ext cx="2245995" cy="1526187"/>
          </a:xfrm>
          <a:prstGeom prst="rect">
            <a:avLst/>
          </a:prstGeom>
          <a:noFill/>
        </p:spPr>
        <p:txBody>
          <a:bodyPr wrap="square" rtlCol="0">
            <a:spAutoFit/>
          </a:bodyPr>
          <a:lstStyle/>
          <a:p>
            <a:pPr>
              <a:lnSpc>
                <a:spcPct val="150000"/>
              </a:lnSpc>
              <a:defRPr/>
            </a:pPr>
            <a:r>
              <a:rPr lang="en-US" altLang="zh-CN" sz="1600" dirty="0">
                <a:solidFill>
                  <a:prstClr val="black">
                    <a:lumMod val="65000"/>
                    <a:lumOff val="35000"/>
                  </a:prstClr>
                </a:solidFill>
                <a:latin typeface="微软雅黑" panose="020B0503020204020204" charset="-122"/>
                <a:ea typeface="微软雅黑" panose="020B0503020204020204" charset="-122"/>
              </a:rPr>
              <a:t>18</a:t>
            </a:r>
            <a:r>
              <a:rPr lang="zh-CN" altLang="en-US" sz="1600" dirty="0">
                <a:solidFill>
                  <a:prstClr val="black">
                    <a:lumMod val="65000"/>
                    <a:lumOff val="35000"/>
                  </a:prstClr>
                </a:solidFill>
                <a:latin typeface="微软雅黑" panose="020B0503020204020204" charset="-122"/>
                <a:ea typeface="微软雅黑" panose="020B0503020204020204" charset="-122"/>
              </a:rPr>
              <a:t>贸易经济二班</a:t>
            </a:r>
            <a:endParaRPr lang="en-US" altLang="zh-CN" sz="1600" dirty="0">
              <a:solidFill>
                <a:prstClr val="black">
                  <a:lumMod val="65000"/>
                  <a:lumOff val="35000"/>
                </a:prstClr>
              </a:solidFill>
              <a:latin typeface="微软雅黑" panose="020B0503020204020204" charset="-122"/>
              <a:ea typeface="微软雅黑" panose="020B0503020204020204" charset="-122"/>
            </a:endParaRPr>
          </a:p>
          <a:p>
            <a:pPr>
              <a:lnSpc>
                <a:spcPct val="150000"/>
              </a:lnSpc>
              <a:defRPr/>
            </a:pPr>
            <a:r>
              <a:rPr lang="zh-CN" altLang="en-US" sz="1600" dirty="0">
                <a:solidFill>
                  <a:prstClr val="black">
                    <a:lumMod val="65000"/>
                    <a:lumOff val="35000"/>
                  </a:prstClr>
                </a:solidFill>
                <a:latin typeface="微软雅黑" panose="020B0503020204020204" charset="-122"/>
                <a:ea typeface="微软雅黑" panose="020B0503020204020204" charset="-122"/>
                <a:sym typeface="+mn-ea"/>
              </a:rPr>
              <a:t>性格开朗，做事认真，善于与人沟通。主要负责本店投资业务洽谈。</a:t>
            </a:r>
            <a:endParaRPr lang="en-US" altLang="zh-CN" sz="1600" dirty="0">
              <a:solidFill>
                <a:prstClr val="black">
                  <a:lumMod val="65000"/>
                  <a:lumOff val="35000"/>
                </a:prstClr>
              </a:solidFill>
              <a:latin typeface="微软雅黑" panose="020B0503020204020204" charset="-122"/>
              <a:ea typeface="微软雅黑" panose="020B0503020204020204" charset="-122"/>
              <a:sym typeface="+mn-ea"/>
            </a:endParaRPr>
          </a:p>
        </p:txBody>
      </p:sp>
      <p:sp>
        <p:nvSpPr>
          <p:cNvPr id="3" name="文本框 2">
            <a:extLst>
              <a:ext uri="{FF2B5EF4-FFF2-40B4-BE49-F238E27FC236}">
                <a16:creationId xmlns:a16="http://schemas.microsoft.com/office/drawing/2014/main" id="{A76B7F70-96BB-40FC-97A5-BCF0196CC987}"/>
              </a:ext>
            </a:extLst>
          </p:cNvPr>
          <p:cNvSpPr txBox="1"/>
          <p:nvPr/>
        </p:nvSpPr>
        <p:spPr>
          <a:xfrm>
            <a:off x="881070" y="1791397"/>
            <a:ext cx="1989574" cy="461665"/>
          </a:xfrm>
          <a:prstGeom prst="rect">
            <a:avLst/>
          </a:prstGeom>
          <a:noFill/>
        </p:spPr>
        <p:txBody>
          <a:bodyPr wrap="square" rtlCol="0">
            <a:spAutoFit/>
          </a:bodyPr>
          <a:lstStyle/>
          <a:p>
            <a:pPr algn="ctr">
              <a:defRPr/>
            </a:pPr>
            <a:r>
              <a:rPr lang="zh-CN" altLang="en-US" sz="2400" b="1" dirty="0">
                <a:solidFill>
                  <a:prstClr val="black">
                    <a:lumMod val="65000"/>
                    <a:lumOff val="35000"/>
                  </a:prstClr>
                </a:solidFill>
                <a:latin typeface="微软雅黑" panose="020B0503020204020204" charset="-122"/>
                <a:ea typeface="微软雅黑" panose="020B0503020204020204" charset="-122"/>
              </a:rPr>
              <a:t>潘晓璇</a:t>
            </a:r>
          </a:p>
        </p:txBody>
      </p:sp>
      <p:sp>
        <p:nvSpPr>
          <p:cNvPr id="5" name="文本框 4">
            <a:extLst>
              <a:ext uri="{FF2B5EF4-FFF2-40B4-BE49-F238E27FC236}">
                <a16:creationId xmlns:a16="http://schemas.microsoft.com/office/drawing/2014/main" id="{363DF9A5-80D7-41DA-848A-68996DB29F9C}"/>
              </a:ext>
            </a:extLst>
          </p:cNvPr>
          <p:cNvSpPr txBox="1"/>
          <p:nvPr/>
        </p:nvSpPr>
        <p:spPr>
          <a:xfrm>
            <a:off x="4775531" y="1791398"/>
            <a:ext cx="1989574" cy="461665"/>
          </a:xfrm>
          <a:prstGeom prst="rect">
            <a:avLst/>
          </a:prstGeom>
          <a:noFill/>
        </p:spPr>
        <p:txBody>
          <a:bodyPr wrap="square" rtlCol="0">
            <a:spAutoFit/>
          </a:bodyPr>
          <a:lstStyle/>
          <a:p>
            <a:pPr algn="ctr">
              <a:defRPr/>
            </a:pPr>
            <a:r>
              <a:rPr lang="zh-CN" altLang="en-US" sz="2400" b="1" dirty="0">
                <a:solidFill>
                  <a:prstClr val="black">
                    <a:lumMod val="65000"/>
                    <a:lumOff val="35000"/>
                  </a:prstClr>
                </a:solidFill>
                <a:latin typeface="微软雅黑" panose="020B0503020204020204" charset="-122"/>
                <a:ea typeface="微软雅黑" panose="020B0503020204020204" charset="-122"/>
              </a:rPr>
              <a:t>巫慧丽</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椭圆 6"/>
          <p:cNvSpPr/>
          <p:nvPr/>
        </p:nvSpPr>
        <p:spPr>
          <a:xfrm>
            <a:off x="4751070" y="1501775"/>
            <a:ext cx="2651760" cy="265176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6" name="组合 5"/>
          <p:cNvGrpSpPr/>
          <p:nvPr/>
        </p:nvGrpSpPr>
        <p:grpSpPr>
          <a:xfrm rot="19380000">
            <a:off x="5020945" y="1824990"/>
            <a:ext cx="2087245" cy="2063750"/>
            <a:chOff x="4326" y="1649"/>
            <a:chExt cx="7110" cy="7026"/>
          </a:xfrm>
        </p:grpSpPr>
        <p:sp>
          <p:nvSpPr>
            <p:cNvPr id="2" name="等腰三角形 1"/>
            <p:cNvSpPr/>
            <p:nvPr/>
          </p:nvSpPr>
          <p:spPr>
            <a:xfrm rot="5040000">
              <a:off x="3960" y="3837"/>
              <a:ext cx="4212" cy="3481"/>
            </a:xfrm>
            <a:prstGeom prst="triangle">
              <a:avLst/>
            </a:prstGeom>
            <a:solidFill>
              <a:srgbClr val="3E9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 name="等腰三角形 2"/>
            <p:cNvSpPr/>
            <p:nvPr/>
          </p:nvSpPr>
          <p:spPr>
            <a:xfrm rot="9600000">
              <a:off x="5507" y="1649"/>
              <a:ext cx="3826" cy="3483"/>
            </a:xfrm>
            <a:prstGeom prst="triangle">
              <a:avLst/>
            </a:prstGeom>
            <a:solidFill>
              <a:srgbClr val="0A75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 name="等腰三角形 3"/>
            <p:cNvSpPr/>
            <p:nvPr/>
          </p:nvSpPr>
          <p:spPr>
            <a:xfrm rot="15000000">
              <a:off x="7672" y="2733"/>
              <a:ext cx="4047" cy="3481"/>
            </a:xfrm>
            <a:prstGeom prst="triangle">
              <a:avLst/>
            </a:prstGeom>
            <a:solidFill>
              <a:srgbClr val="3E9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5" name="等腰三角形 4"/>
            <p:cNvSpPr/>
            <p:nvPr/>
          </p:nvSpPr>
          <p:spPr>
            <a:xfrm rot="20400000">
              <a:off x="6420" y="5192"/>
              <a:ext cx="4276" cy="3483"/>
            </a:xfrm>
            <a:prstGeom prst="triangle">
              <a:avLst/>
            </a:prstGeom>
            <a:solidFill>
              <a:srgbClr val="0A75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12" name="Text Placeholder 3"/>
          <p:cNvSpPr txBox="1"/>
          <p:nvPr/>
        </p:nvSpPr>
        <p:spPr>
          <a:xfrm>
            <a:off x="6282055" y="2937510"/>
            <a:ext cx="752475" cy="430530"/>
          </a:xfrm>
          <a:prstGeom prst="rect">
            <a:avLst/>
          </a:prstGeom>
        </p:spPr>
        <p:txBody>
          <a:bodyPr wrap="squar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sz="2800" b="0" i="0" u="none" strike="noStrike" kern="1200" cap="none" spc="0" normalizeH="0" baseline="0" noProof="0" dirty="0">
                <a:ln>
                  <a:noFill/>
                </a:ln>
                <a:solidFill>
                  <a:prstClr val="white"/>
                </a:solidFill>
                <a:effectLst/>
                <a:uLnTx/>
                <a:uFillTx/>
                <a:latin typeface="Impact" panose="020B0806030902050204" charset="0"/>
                <a:ea typeface="+mn-ea"/>
                <a:cs typeface="+mn-cs"/>
              </a:rPr>
              <a:t>04</a:t>
            </a:r>
          </a:p>
        </p:txBody>
      </p:sp>
      <p:sp>
        <p:nvSpPr>
          <p:cNvPr id="19" name="文本框 18"/>
          <p:cNvSpPr txBox="1"/>
          <p:nvPr/>
        </p:nvSpPr>
        <p:spPr>
          <a:xfrm>
            <a:off x="7679402" y="3792958"/>
            <a:ext cx="3952875" cy="12875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charset="-122"/>
                <a:cs typeface="+mn-cs"/>
                <a:sym typeface="Arial" panose="020B0604020202020204" pitchFamily="34" charset="0"/>
              </a:rPr>
              <a:t>质量为先，信誉为重，管理为本，服务为诚。便捷、安全、卫生、无需操作、财务清楚。</a:t>
            </a:r>
            <a:endParaRPr kumimoji="0" lang="en-US" altLang="zh-CN" sz="1800" b="0" i="0" u="none" strike="noStrike" kern="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9" name="Text Placeholder 3"/>
          <p:cNvSpPr txBox="1"/>
          <p:nvPr/>
        </p:nvSpPr>
        <p:spPr>
          <a:xfrm>
            <a:off x="5196205" y="3179445"/>
            <a:ext cx="752475" cy="430530"/>
          </a:xfrm>
          <a:prstGeom prst="rect">
            <a:avLst/>
          </a:prstGeom>
        </p:spPr>
        <p:txBody>
          <a:bodyPr wrap="squar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sz="2800" b="0" i="0" u="none" strike="noStrike" kern="1200" cap="none" spc="0" normalizeH="0" baseline="0" noProof="0" dirty="0">
                <a:ln>
                  <a:noFill/>
                </a:ln>
                <a:solidFill>
                  <a:prstClr val="white"/>
                </a:solidFill>
                <a:effectLst/>
                <a:uLnTx/>
                <a:uFillTx/>
                <a:latin typeface="Impact" panose="020B0806030902050204" charset="0"/>
                <a:ea typeface="+mn-ea"/>
                <a:cs typeface="+mn-cs"/>
              </a:rPr>
              <a:t>03</a:t>
            </a:r>
          </a:p>
        </p:txBody>
      </p:sp>
      <p:sp>
        <p:nvSpPr>
          <p:cNvPr id="10" name="Text Placeholder 3"/>
          <p:cNvSpPr txBox="1"/>
          <p:nvPr/>
        </p:nvSpPr>
        <p:spPr>
          <a:xfrm>
            <a:off x="5100955" y="2228215"/>
            <a:ext cx="752475" cy="430530"/>
          </a:xfrm>
          <a:prstGeom prst="rect">
            <a:avLst/>
          </a:prstGeom>
        </p:spPr>
        <p:txBody>
          <a:bodyPr wrap="squar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sz="2800" b="0" i="0" u="none" strike="noStrike" kern="1200" cap="none" spc="0" normalizeH="0" baseline="0" noProof="0" dirty="0">
                <a:ln>
                  <a:noFill/>
                </a:ln>
                <a:solidFill>
                  <a:prstClr val="white"/>
                </a:solidFill>
                <a:effectLst/>
                <a:uLnTx/>
                <a:uFillTx/>
                <a:latin typeface="Impact" panose="020B0806030902050204" charset="0"/>
                <a:ea typeface="+mn-ea"/>
                <a:cs typeface="+mn-cs"/>
              </a:rPr>
              <a:t>02</a:t>
            </a:r>
          </a:p>
        </p:txBody>
      </p:sp>
      <p:sp>
        <p:nvSpPr>
          <p:cNvPr id="11" name="Text Placeholder 3"/>
          <p:cNvSpPr txBox="1"/>
          <p:nvPr/>
        </p:nvSpPr>
        <p:spPr>
          <a:xfrm>
            <a:off x="6062345" y="2043430"/>
            <a:ext cx="752475" cy="430530"/>
          </a:xfrm>
          <a:prstGeom prst="rect">
            <a:avLst/>
          </a:prstGeom>
        </p:spPr>
        <p:txBody>
          <a:bodyPr wrap="square" lIns="0" tIns="0" rIns="0" bIns="0" anchor="b">
            <a:spAutoFit/>
          </a:bodyPr>
          <a:lstStyle>
            <a:lvl1pPr marL="0" indent="0" algn="ctr">
              <a:buNone/>
              <a:defRPr sz="2800" b="1" baseline="0">
                <a:solidFill>
                  <a:schemeClr val="tx2">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sz="2800" b="0" i="0" u="none" strike="noStrike" kern="1200" cap="none" spc="0" normalizeH="0" baseline="0" noProof="0" dirty="0">
                <a:ln>
                  <a:noFill/>
                </a:ln>
                <a:solidFill>
                  <a:prstClr val="white"/>
                </a:solidFill>
                <a:effectLst/>
                <a:uLnTx/>
                <a:uFillTx/>
                <a:latin typeface="Impact" panose="020B0806030902050204" charset="0"/>
                <a:ea typeface="+mn-ea"/>
                <a:cs typeface="+mn-cs"/>
              </a:rPr>
              <a:t>01</a:t>
            </a:r>
          </a:p>
        </p:txBody>
      </p:sp>
      <p:sp>
        <p:nvSpPr>
          <p:cNvPr id="14" name="文本框 13"/>
          <p:cNvSpPr txBox="1"/>
          <p:nvPr/>
        </p:nvSpPr>
        <p:spPr>
          <a:xfrm>
            <a:off x="7595320" y="1369289"/>
            <a:ext cx="3952875" cy="253402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charset="-122"/>
                <a:cs typeface="+mn-cs"/>
                <a:sym typeface="Arial" panose="020B0604020202020204" pitchFamily="34" charset="0"/>
              </a:rPr>
              <a:t>管理者对员工进行监督管理，员工服从管理者的工作指导，高效有序地完成上级指定的任务。员工互相监督，管理层监督员工工作，同时员工也可以像管理层提出自己的意见和见解。</a:t>
            </a:r>
          </a:p>
          <a:p>
            <a:pPr marL="0" marR="0" lvl="0" indent="0" algn="l" defTabSz="914400" rtl="0" eaLnBrk="1" fontAlgn="auto" latinLnBrk="0" hangingPunct="1">
              <a:lnSpc>
                <a:spcPct val="150000"/>
              </a:lnSpc>
              <a:spcBef>
                <a:spcPts val="0"/>
              </a:spcBef>
              <a:spcAft>
                <a:spcPts val="0"/>
              </a:spcAft>
              <a:buClrTx/>
              <a:buSzTx/>
              <a:buFontTx/>
              <a:buNone/>
              <a:defRPr/>
            </a:pPr>
            <a:endParaRPr kumimoji="0" lang="en-US" altLang="zh-CN" sz="1800" b="0" i="0" u="none" strike="noStrike" kern="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6" name="文本框 15"/>
          <p:cNvSpPr txBox="1"/>
          <p:nvPr/>
        </p:nvSpPr>
        <p:spPr>
          <a:xfrm>
            <a:off x="785079" y="1591003"/>
            <a:ext cx="3851850" cy="170495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charset="-122"/>
                <a:cs typeface="+mn-cs"/>
                <a:sym typeface="Arial" panose="020B0604020202020204" pitchFamily="34" charset="0"/>
              </a:rPr>
              <a:t>公司尊重每位职员的独立人格，对所有职员一视同仁、公平对等，鼓励其在做好本职工作的同时发扬创新精神，推动公司向前发展。</a:t>
            </a:r>
            <a:endParaRPr kumimoji="0" lang="en-US" altLang="zh-CN" sz="1800" b="0" i="0" u="none" strike="noStrike" kern="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20" name="文本框 19"/>
          <p:cNvSpPr txBox="1"/>
          <p:nvPr/>
        </p:nvSpPr>
        <p:spPr>
          <a:xfrm>
            <a:off x="1000343" y="3628822"/>
            <a:ext cx="3746500" cy="128945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charset="-122"/>
                <a:cs typeface="+mn-cs"/>
                <a:sym typeface="Arial" panose="020B0604020202020204" pitchFamily="34" charset="0"/>
              </a:rPr>
              <a:t>营造集体氛围，关怀员工，使员工感受到来自公司的温暖，加强凝聚力，提高工作效率和质量。</a:t>
            </a:r>
            <a:endParaRPr kumimoji="0" lang="en-US" altLang="zh-CN" sz="1800" b="0" i="0" u="none" strike="noStrike" kern="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21" name="文本框 20"/>
          <p:cNvSpPr txBox="1"/>
          <p:nvPr/>
        </p:nvSpPr>
        <p:spPr>
          <a:xfrm>
            <a:off x="2402840" y="5822123"/>
            <a:ext cx="7319010" cy="45845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charset="-122"/>
                <a:cs typeface="+mn-cs"/>
                <a:sym typeface="Arial" panose="020B0604020202020204" pitchFamily="34" charset="0"/>
              </a:rPr>
              <a:t>以质量求生存，以专业求发展。</a:t>
            </a:r>
            <a:endParaRPr kumimoji="0" lang="en-US" altLang="zh-CN" sz="1800" b="0" i="0" u="none" strike="noStrike" kern="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cxnSp>
        <p:nvCxnSpPr>
          <p:cNvPr id="22" name="直接连接符 21"/>
          <p:cNvCxnSpPr/>
          <p:nvPr/>
        </p:nvCxnSpPr>
        <p:spPr>
          <a:xfrm>
            <a:off x="999490" y="5645999"/>
            <a:ext cx="1015492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252277" y="251716"/>
            <a:ext cx="2203450" cy="646331"/>
          </a:xfrm>
          <a:prstGeom prst="rect">
            <a:avLst/>
          </a:prstGeom>
          <a:solidFill>
            <a:srgbClr val="0A759A"/>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600" b="0" i="0" u="none" strike="noStrike" kern="1200" cap="none" spc="0" normalizeH="0" baseline="0" noProof="0" dirty="0">
                <a:ln>
                  <a:noFill/>
                </a:ln>
                <a:solidFill>
                  <a:prstClr val="white"/>
                </a:solidFill>
                <a:effectLst/>
                <a:uLnTx/>
                <a:uFillTx/>
                <a:latin typeface="华文彩云" panose="02010800040101010101" pitchFamily="2" charset="-122"/>
                <a:ea typeface="华文彩云" panose="02010800040101010101" pitchFamily="2" charset="-122"/>
                <a:cs typeface="+mn-cs"/>
              </a:rPr>
              <a:t>团队理念</a:t>
            </a:r>
            <a:endParaRPr kumimoji="0" lang="en-US" altLang="zh-CN" sz="3600" b="0" i="0" u="none" strike="noStrike" kern="1200" cap="none" spc="0" normalizeH="0" baseline="0" noProof="0" dirty="0">
              <a:ln>
                <a:noFill/>
              </a:ln>
              <a:solidFill>
                <a:prstClr val="white"/>
              </a:solidFill>
              <a:effectLst/>
              <a:uLnTx/>
              <a:uFillTx/>
              <a:latin typeface="华文彩云" panose="02010800040101010101" pitchFamily="2" charset="-122"/>
              <a:ea typeface="华文彩云" panose="02010800040101010101" pitchFamily="2" charset="-122"/>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未标题-1"/>
          <p:cNvPicPr>
            <a:picLocks noChangeAspect="1"/>
          </p:cNvPicPr>
          <p:nvPr/>
        </p:nvPicPr>
        <p:blipFill>
          <a:blip r:embed="rId3"/>
          <a:srcRect l="38601"/>
          <a:stretch>
            <a:fillRect/>
          </a:stretch>
        </p:blipFill>
        <p:spPr>
          <a:xfrm>
            <a:off x="10414635" y="-12065"/>
            <a:ext cx="1802765" cy="6881495"/>
          </a:xfrm>
          <a:prstGeom prst="rect">
            <a:avLst/>
          </a:prstGeom>
        </p:spPr>
      </p:pic>
      <p:pic>
        <p:nvPicPr>
          <p:cNvPr id="5" name="图片 4" descr="未标题-1"/>
          <p:cNvPicPr>
            <a:picLocks noChangeAspect="1"/>
          </p:cNvPicPr>
          <p:nvPr/>
        </p:nvPicPr>
        <p:blipFill>
          <a:blip r:embed="rId3"/>
          <a:srcRect l="38601"/>
          <a:stretch>
            <a:fillRect/>
          </a:stretch>
        </p:blipFill>
        <p:spPr>
          <a:xfrm flipH="1">
            <a:off x="-14605" y="-11430"/>
            <a:ext cx="1802765" cy="6881495"/>
          </a:xfrm>
          <a:prstGeom prst="rect">
            <a:avLst/>
          </a:prstGeom>
        </p:spPr>
      </p:pic>
      <p:sp>
        <p:nvSpPr>
          <p:cNvPr id="6" name="矩形 5"/>
          <p:cNvSpPr/>
          <p:nvPr/>
        </p:nvSpPr>
        <p:spPr>
          <a:xfrm>
            <a:off x="3052445" y="1787525"/>
            <a:ext cx="6515735" cy="3169285"/>
          </a:xfrm>
          <a:prstGeom prst="rect">
            <a:avLst/>
          </a:prstGeom>
          <a:noFill/>
          <a:ln w="57150">
            <a:solidFill>
              <a:srgbClr val="0A759A"/>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3150870" y="1885315"/>
            <a:ext cx="6320790" cy="2971800"/>
          </a:xfrm>
          <a:prstGeom prst="rect">
            <a:avLst/>
          </a:prstGeom>
          <a:solidFill>
            <a:srgbClr val="DAECF5"/>
          </a:solidFill>
          <a:ln w="3175">
            <a:solidFill>
              <a:srgbClr val="0A75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descr="3"/>
          <p:cNvPicPr>
            <a:picLocks noChangeAspect="1"/>
          </p:cNvPicPr>
          <p:nvPr/>
        </p:nvPicPr>
        <p:blipFill>
          <a:blip r:embed="rId4"/>
          <a:stretch>
            <a:fillRect/>
          </a:stretch>
        </p:blipFill>
        <p:spPr>
          <a:xfrm>
            <a:off x="8780780" y="3264535"/>
            <a:ext cx="1356995" cy="1609725"/>
          </a:xfrm>
          <a:prstGeom prst="rect">
            <a:avLst/>
          </a:prstGeom>
        </p:spPr>
      </p:pic>
      <p:sp>
        <p:nvSpPr>
          <p:cNvPr id="3" name="文本框 2"/>
          <p:cNvSpPr txBox="1"/>
          <p:nvPr/>
        </p:nvSpPr>
        <p:spPr>
          <a:xfrm>
            <a:off x="3963035" y="2729230"/>
            <a:ext cx="4398645" cy="1070610"/>
          </a:xfrm>
          <a:prstGeom prst="rect">
            <a:avLst/>
          </a:prstGeom>
          <a:noFill/>
        </p:spPr>
        <p:txBody>
          <a:bodyPr wrap="square" rtlCol="0">
            <a:spAutoFit/>
          </a:bodyPr>
          <a:lstStyle/>
          <a:p>
            <a:pPr lvl="0" algn="ctr"/>
            <a:r>
              <a:rPr lang="zh-CN" altLang="en-US" sz="6000" noProof="0" dirty="0">
                <a:ln>
                  <a:noFill/>
                </a:ln>
                <a:solidFill>
                  <a:srgbClr val="0A759A"/>
                </a:solidFill>
                <a:uLnTx/>
                <a:uFillTx/>
                <a:latin typeface="微软雅黑" panose="020B0503020204020204" charset="-122"/>
                <a:ea typeface="微软雅黑" panose="020B0503020204020204" charset="-122"/>
                <a:sym typeface="+mn-ea"/>
              </a:rPr>
              <a:t> </a:t>
            </a:r>
            <a:r>
              <a:rPr lang="en-US" altLang="zh-CN" sz="6000" kern="0" noProof="0" dirty="0">
                <a:ln>
                  <a:noFill/>
                </a:ln>
                <a:solidFill>
                  <a:srgbClr val="0A759A"/>
                </a:solidFill>
                <a:uLnTx/>
                <a:uFillTx/>
                <a:latin typeface="微软雅黑" panose="020B0503020204020204" charset="-122"/>
                <a:ea typeface="微软雅黑" panose="020B0503020204020204" charset="-122"/>
                <a:sym typeface="+mn-ea"/>
              </a:rPr>
              <a:t>THANKS</a:t>
            </a:r>
            <a:endParaRPr kumimoji="0" lang="en-US" altLang="zh-CN" sz="6000" i="0" u="none" strike="noStrike" kern="0" cap="none" spc="0" normalizeH="0" baseline="0" noProof="0" dirty="0">
              <a:ln>
                <a:noFill/>
              </a:ln>
              <a:solidFill>
                <a:srgbClr val="0A759A"/>
              </a:solidFill>
              <a:effectLst/>
              <a:uLnTx/>
              <a:uFillTx/>
              <a:latin typeface="微软雅黑" panose="020B0503020204020204" charset="-122"/>
              <a:ea typeface="微软雅黑" panose="020B0503020204020204" charset="-122"/>
              <a:sym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未标题-1"/>
          <p:cNvPicPr>
            <a:picLocks noChangeAspect="1"/>
          </p:cNvPicPr>
          <p:nvPr/>
        </p:nvPicPr>
        <p:blipFill>
          <a:blip r:embed="rId3"/>
          <a:srcRect l="38601"/>
          <a:stretch>
            <a:fillRect/>
          </a:stretch>
        </p:blipFill>
        <p:spPr>
          <a:xfrm>
            <a:off x="10414635" y="-12065"/>
            <a:ext cx="1802765" cy="6881495"/>
          </a:xfrm>
          <a:prstGeom prst="rect">
            <a:avLst/>
          </a:prstGeom>
        </p:spPr>
      </p:pic>
      <p:pic>
        <p:nvPicPr>
          <p:cNvPr id="5" name="图片 4" descr="未标题-1"/>
          <p:cNvPicPr>
            <a:picLocks noChangeAspect="1"/>
          </p:cNvPicPr>
          <p:nvPr/>
        </p:nvPicPr>
        <p:blipFill>
          <a:blip r:embed="rId3"/>
          <a:srcRect l="38601"/>
          <a:stretch>
            <a:fillRect/>
          </a:stretch>
        </p:blipFill>
        <p:spPr>
          <a:xfrm flipH="1">
            <a:off x="-14605" y="-11430"/>
            <a:ext cx="1802765" cy="6881495"/>
          </a:xfrm>
          <a:prstGeom prst="rect">
            <a:avLst/>
          </a:prstGeom>
        </p:spPr>
      </p:pic>
      <p:sp>
        <p:nvSpPr>
          <p:cNvPr id="6" name="矩形 5"/>
          <p:cNvSpPr/>
          <p:nvPr/>
        </p:nvSpPr>
        <p:spPr>
          <a:xfrm>
            <a:off x="3052445" y="1787525"/>
            <a:ext cx="6515735" cy="3169285"/>
          </a:xfrm>
          <a:prstGeom prst="rect">
            <a:avLst/>
          </a:prstGeom>
          <a:noFill/>
          <a:ln w="57150">
            <a:solidFill>
              <a:srgbClr val="0A759A"/>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3150870" y="1885315"/>
            <a:ext cx="6320790" cy="2971800"/>
          </a:xfrm>
          <a:prstGeom prst="rect">
            <a:avLst/>
          </a:prstGeom>
          <a:solidFill>
            <a:srgbClr val="DAECF5"/>
          </a:solidFill>
          <a:ln w="3175">
            <a:solidFill>
              <a:srgbClr val="0A75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descr="3"/>
          <p:cNvPicPr>
            <a:picLocks noChangeAspect="1"/>
          </p:cNvPicPr>
          <p:nvPr/>
        </p:nvPicPr>
        <p:blipFill>
          <a:blip r:embed="rId4"/>
          <a:stretch>
            <a:fillRect/>
          </a:stretch>
        </p:blipFill>
        <p:spPr>
          <a:xfrm>
            <a:off x="8780780" y="3264535"/>
            <a:ext cx="1356995" cy="1609725"/>
          </a:xfrm>
          <a:prstGeom prst="rect">
            <a:avLst/>
          </a:prstGeom>
        </p:spPr>
      </p:pic>
      <p:sp>
        <p:nvSpPr>
          <p:cNvPr id="2" name="文本框 1"/>
          <p:cNvSpPr txBox="1"/>
          <p:nvPr/>
        </p:nvSpPr>
        <p:spPr>
          <a:xfrm>
            <a:off x="5022215" y="2350135"/>
            <a:ext cx="2703830" cy="914400"/>
          </a:xfrm>
          <a:prstGeom prst="rect">
            <a:avLst/>
          </a:prstGeom>
          <a:noFill/>
        </p:spPr>
        <p:txBody>
          <a:bodyPr wrap="square" rtlCol="0" anchor="t">
            <a:spAutoFit/>
          </a:bodyPr>
          <a:lstStyle/>
          <a:p>
            <a:pPr algn="ctr"/>
            <a:r>
              <a:rPr lang="zh-CN" altLang="en-US" sz="5400">
                <a:solidFill>
                  <a:srgbClr val="0A759A"/>
                </a:solidFill>
                <a:latin typeface="叶根友毛笔行书2.0版" panose="02010601030101010101" charset="-122"/>
                <a:ea typeface="叶根友毛笔行书2.0版" panose="02010601030101010101" charset="-122"/>
                <a:sym typeface="+mn-ea"/>
              </a:rPr>
              <a:t>第一节</a:t>
            </a:r>
          </a:p>
        </p:txBody>
      </p:sp>
      <p:sp>
        <p:nvSpPr>
          <p:cNvPr id="3" name="文本框 2"/>
          <p:cNvSpPr txBox="1"/>
          <p:nvPr/>
        </p:nvSpPr>
        <p:spPr>
          <a:xfrm>
            <a:off x="4043045" y="3256915"/>
            <a:ext cx="4398645" cy="646331"/>
          </a:xfrm>
          <a:prstGeom prst="rect">
            <a:avLst/>
          </a:prstGeom>
          <a:noFill/>
        </p:spPr>
        <p:txBody>
          <a:bodyPr wrap="square" rtlCol="0">
            <a:spAutoFit/>
          </a:bodyPr>
          <a:lstStyle/>
          <a:p>
            <a:pPr lvl="0" algn="ctr" fontAlgn="t">
              <a:defRPr/>
            </a:pPr>
            <a:r>
              <a:rPr lang="zh-CN" altLang="en-US" sz="3600" kern="0" dirty="0">
                <a:solidFill>
                  <a:srgbClr val="0A759A"/>
                </a:solidFill>
                <a:latin typeface="微软雅黑" panose="020B0503020204020204" charset="-122"/>
                <a:ea typeface="微软雅黑" panose="020B0503020204020204" charset="-122"/>
                <a:sym typeface="+mn-ea"/>
              </a:rPr>
              <a:t>公司目标及战略</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210"/>
          <p:cNvSpPr/>
          <p:nvPr/>
        </p:nvSpPr>
        <p:spPr>
          <a:xfrm>
            <a:off x="4142144" y="4250641"/>
            <a:ext cx="3275965" cy="584775"/>
          </a:xfrm>
          <a:prstGeom prst="rect">
            <a:avLst/>
          </a:prstGeom>
          <a:noFill/>
          <a:ln w="9525">
            <a:noFill/>
            <a:miter/>
          </a:ln>
        </p:spPr>
        <p:txBody>
          <a:bodyPr wrap="square">
            <a:spAutoFit/>
          </a:bodyPr>
          <a:lstStyle/>
          <a:p>
            <a:pPr algn="ctr"/>
            <a:r>
              <a:rPr lang="zh-CN" altLang="en-US" sz="3200" b="1" noProof="0" dirty="0">
                <a:ln>
                  <a:noFill/>
                </a:ln>
                <a:solidFill>
                  <a:schemeClr val="tx1">
                    <a:lumMod val="50000"/>
                    <a:lumOff val="50000"/>
                  </a:schemeClr>
                </a:solidFill>
                <a:uLnTx/>
                <a:uFillTx/>
                <a:ea typeface="方正舒体" panose="02010601030101010101" pitchFamily="2" charset="-122"/>
                <a:sym typeface="+mn-ea"/>
              </a:rPr>
              <a:t>公司目标</a:t>
            </a:r>
            <a:endParaRPr lang="en-US" altLang="zh-CN" sz="3200" b="1" noProof="0" dirty="0">
              <a:ln>
                <a:noFill/>
              </a:ln>
              <a:solidFill>
                <a:schemeClr val="tx1">
                  <a:lumMod val="50000"/>
                  <a:lumOff val="50000"/>
                </a:schemeClr>
              </a:solidFill>
              <a:uLnTx/>
              <a:uFillTx/>
              <a:ea typeface="方正舒体" panose="02010601030101010101" pitchFamily="2" charset="-122"/>
              <a:sym typeface="+mn-ea"/>
            </a:endParaRPr>
          </a:p>
        </p:txBody>
      </p:sp>
      <p:sp>
        <p:nvSpPr>
          <p:cNvPr id="18" name="TextBox 1210"/>
          <p:cNvSpPr/>
          <p:nvPr/>
        </p:nvSpPr>
        <p:spPr>
          <a:xfrm>
            <a:off x="1253448" y="4835416"/>
            <a:ext cx="9894014" cy="1323439"/>
          </a:xfrm>
          <a:prstGeom prst="rect">
            <a:avLst/>
          </a:prstGeom>
          <a:noFill/>
          <a:ln w="9525">
            <a:noFill/>
            <a:miter/>
          </a:ln>
        </p:spPr>
        <p:txBody>
          <a:bodyPr wrap="square">
            <a:spAutoFit/>
          </a:bodyPr>
          <a:lstStyle/>
          <a:p>
            <a:pPr indent="720090"/>
            <a:r>
              <a:rPr lang="zh-CN" altLang="zh-CN" sz="2000" dirty="0"/>
              <a:t>主要以洗涤方式（机洗、干洗、熨烫、烘干）经营，主营洗涤床单、衣服、鞋子、包包等，提供网上下单、上门取货、送货等服务，同时本公司推行绿色公益理念，支持回收旧衣服再加上清洗消毒后提供给边远山区。</a:t>
            </a:r>
            <a:r>
              <a:rPr lang="zh-CN" altLang="en-US" sz="2000" dirty="0"/>
              <a:t>在如今快节奏的生活状态下</a:t>
            </a:r>
            <a:r>
              <a:rPr lang="zh-CN" altLang="zh-CN" sz="2000" dirty="0"/>
              <a:t>，洗涤服务是供不应求，</a:t>
            </a:r>
            <a:r>
              <a:rPr lang="zh-CN" altLang="en-US" sz="2000" dirty="0"/>
              <a:t>浣衣纱洗衣店</a:t>
            </a:r>
            <a:r>
              <a:rPr lang="zh-CN" altLang="zh-CN" sz="2000" dirty="0"/>
              <a:t>应运而生。</a:t>
            </a:r>
          </a:p>
        </p:txBody>
      </p:sp>
      <p:pic>
        <p:nvPicPr>
          <p:cNvPr id="7" name="Picture 3"/>
          <p:cNvPicPr>
            <a:picLocks noChangeAspect="1"/>
          </p:cNvPicPr>
          <p:nvPr/>
        </p:nvPicPr>
        <p:blipFill>
          <a:blip r:embed="rId2"/>
          <a:srcRect/>
          <a:stretch>
            <a:fillRect/>
          </a:stretch>
        </p:blipFill>
        <p:spPr>
          <a:xfrm>
            <a:off x="4681734" y="458531"/>
            <a:ext cx="3996445" cy="3626267"/>
          </a:xfrm>
          <a:prstGeom prst="rect">
            <a:avLst/>
          </a:prstGeom>
          <a:noFill/>
          <a:ln w="9525">
            <a:noFill/>
          </a:ln>
        </p:spPr>
      </p:pic>
      <p:grpSp>
        <p:nvGrpSpPr>
          <p:cNvPr id="11" name="组合 10"/>
          <p:cNvGrpSpPr/>
          <p:nvPr/>
        </p:nvGrpSpPr>
        <p:grpSpPr>
          <a:xfrm>
            <a:off x="1972638" y="801044"/>
            <a:ext cx="8283165" cy="3350762"/>
            <a:chOff x="1972638" y="801044"/>
            <a:chExt cx="8283165" cy="3350762"/>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972638" y="1573943"/>
              <a:ext cx="4189899" cy="2577863"/>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7895028" y="1573944"/>
              <a:ext cx="2148218" cy="2577862"/>
            </a:xfrm>
            <a:prstGeom prst="rect">
              <a:avLst/>
            </a:prstGeom>
          </p:spPr>
        </p:pic>
        <p:pic>
          <p:nvPicPr>
            <p:cNvPr id="6" name="图片 5"/>
            <p:cNvPicPr>
              <a:picLocks noChangeAspect="1"/>
            </p:cNvPicPr>
            <p:nvPr/>
          </p:nvPicPr>
          <p:blipFill rotWithShape="1">
            <a:blip r:embed="rId5">
              <a:clrChange>
                <a:clrFrom>
                  <a:srgbClr val="F6F6F6"/>
                </a:clrFrom>
                <a:clrTo>
                  <a:srgbClr val="F6F6F6">
                    <a:alpha val="0"/>
                  </a:srgbClr>
                </a:clrTo>
              </a:clrChange>
            </a:blip>
            <a:srcRect l="5636" t="14890" r="11901" b="18448"/>
            <a:stretch>
              <a:fillRect/>
            </a:stretch>
          </p:blipFill>
          <p:spPr>
            <a:xfrm>
              <a:off x="2424701" y="1916206"/>
              <a:ext cx="2907781" cy="1687179"/>
            </a:xfrm>
            <a:prstGeom prst="rect">
              <a:avLst/>
            </a:prstGeom>
          </p:spPr>
        </p:pic>
        <p:pic>
          <p:nvPicPr>
            <p:cNvPr id="8" name="图片 7"/>
            <p:cNvPicPr>
              <a:picLocks noChangeAspect="1"/>
            </p:cNvPicPr>
            <p:nvPr/>
          </p:nvPicPr>
          <p:blipFill rotWithShape="1">
            <a:blip r:embed="rId6"/>
            <a:srcRect t="22105" r="1563"/>
            <a:stretch>
              <a:fillRect/>
            </a:stretch>
          </p:blipFill>
          <p:spPr>
            <a:xfrm>
              <a:off x="4972692" y="801044"/>
              <a:ext cx="3446878" cy="2229832"/>
            </a:xfrm>
            <a:prstGeom prst="rect">
              <a:avLst/>
            </a:prstGeom>
          </p:spPr>
        </p:pic>
        <p:pic>
          <p:nvPicPr>
            <p:cNvPr id="10" name="图片 9"/>
            <p:cNvPicPr>
              <a:picLocks noChangeAspect="1"/>
            </p:cNvPicPr>
            <p:nvPr/>
          </p:nvPicPr>
          <p:blipFill>
            <a:blip r:embed="rId7">
              <a:clrChange>
                <a:clrFrom>
                  <a:srgbClr val="FFFFFF"/>
                </a:clrFrom>
                <a:clrTo>
                  <a:srgbClr val="FFFFFF">
                    <a:alpha val="0"/>
                  </a:srgbClr>
                </a:clrTo>
              </a:clrChange>
            </a:blip>
            <a:stretch>
              <a:fillRect/>
            </a:stretch>
          </p:blipFill>
          <p:spPr>
            <a:xfrm>
              <a:off x="7895028" y="1593840"/>
              <a:ext cx="2360775" cy="2360775"/>
            </a:xfrm>
            <a:prstGeom prst="rect">
              <a:avLst/>
            </a:prstGeom>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p:cNvSpPr/>
          <p:nvPr/>
        </p:nvSpPr>
        <p:spPr>
          <a:xfrm>
            <a:off x="1506827" y="2600179"/>
            <a:ext cx="1477479" cy="402491"/>
          </a:xfrm>
          <a:prstGeom prst="roundRect">
            <a:avLst/>
          </a:prstGeom>
          <a:solidFill>
            <a:srgbClr val="DEF1F7"/>
          </a:solidFill>
          <a:ln w="19050">
            <a:solidFill>
              <a:srgbClr val="0A75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董事会</a:t>
            </a:r>
          </a:p>
        </p:txBody>
      </p:sp>
      <p:cxnSp>
        <p:nvCxnSpPr>
          <p:cNvPr id="9" name="直接连接符 8"/>
          <p:cNvCxnSpPr/>
          <p:nvPr/>
        </p:nvCxnSpPr>
        <p:spPr>
          <a:xfrm>
            <a:off x="2253636" y="3019825"/>
            <a:ext cx="0" cy="219290"/>
          </a:xfrm>
          <a:prstGeom prst="line">
            <a:avLst/>
          </a:prstGeom>
          <a:ln w="19050">
            <a:solidFill>
              <a:srgbClr val="0A759A"/>
            </a:solidFill>
          </a:ln>
        </p:spPr>
        <p:style>
          <a:lnRef idx="1">
            <a:schemeClr val="accent1"/>
          </a:lnRef>
          <a:fillRef idx="0">
            <a:schemeClr val="accent1"/>
          </a:fillRef>
          <a:effectRef idx="0">
            <a:schemeClr val="accent1"/>
          </a:effectRef>
          <a:fontRef idx="minor">
            <a:schemeClr val="tx1"/>
          </a:fontRef>
        </p:style>
      </p:cxnSp>
      <p:sp>
        <p:nvSpPr>
          <p:cNvPr id="10" name="矩形: 圆角 9"/>
          <p:cNvSpPr/>
          <p:nvPr/>
        </p:nvSpPr>
        <p:spPr>
          <a:xfrm>
            <a:off x="1506828" y="3239115"/>
            <a:ext cx="1477478" cy="402491"/>
          </a:xfrm>
          <a:prstGeom prst="roundRect">
            <a:avLst/>
          </a:prstGeom>
          <a:solidFill>
            <a:srgbClr val="DEF1F7"/>
          </a:solidFill>
          <a:ln w="19050">
            <a:solidFill>
              <a:srgbClr val="0A75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总经理</a:t>
            </a:r>
          </a:p>
        </p:txBody>
      </p:sp>
      <p:cxnSp>
        <p:nvCxnSpPr>
          <p:cNvPr id="17" name="直接连接符 16"/>
          <p:cNvCxnSpPr/>
          <p:nvPr/>
        </p:nvCxnSpPr>
        <p:spPr>
          <a:xfrm>
            <a:off x="2245567" y="3649042"/>
            <a:ext cx="0" cy="291436"/>
          </a:xfrm>
          <a:prstGeom prst="line">
            <a:avLst/>
          </a:prstGeom>
          <a:ln w="19050">
            <a:solidFill>
              <a:srgbClr val="0A759A"/>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625652" y="3882561"/>
            <a:ext cx="3168990" cy="8047"/>
          </a:xfrm>
          <a:prstGeom prst="line">
            <a:avLst/>
          </a:prstGeom>
          <a:ln w="19050">
            <a:solidFill>
              <a:srgbClr val="0A759A"/>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3794642" y="3882561"/>
            <a:ext cx="0" cy="294362"/>
          </a:xfrm>
          <a:prstGeom prst="line">
            <a:avLst/>
          </a:prstGeom>
          <a:ln w="19050">
            <a:solidFill>
              <a:srgbClr val="0A759A"/>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flipH="1">
            <a:off x="2245567" y="3870123"/>
            <a:ext cx="1" cy="306800"/>
          </a:xfrm>
          <a:prstGeom prst="line">
            <a:avLst/>
          </a:prstGeom>
          <a:ln w="19050">
            <a:solidFill>
              <a:srgbClr val="0A759A"/>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625652" y="3882561"/>
            <a:ext cx="0" cy="294362"/>
          </a:xfrm>
          <a:prstGeom prst="line">
            <a:avLst/>
          </a:prstGeom>
          <a:ln w="19050">
            <a:solidFill>
              <a:srgbClr val="0A759A"/>
            </a:solidFill>
          </a:ln>
        </p:spPr>
        <p:style>
          <a:lnRef idx="1">
            <a:schemeClr val="accent1"/>
          </a:lnRef>
          <a:fillRef idx="0">
            <a:schemeClr val="accent1"/>
          </a:fillRef>
          <a:effectRef idx="0">
            <a:schemeClr val="accent1"/>
          </a:effectRef>
          <a:fontRef idx="minor">
            <a:schemeClr val="tx1"/>
          </a:fontRef>
        </p:style>
      </p:cxnSp>
      <p:sp>
        <p:nvSpPr>
          <p:cNvPr id="33" name="矩形: 圆角 32"/>
          <p:cNvSpPr/>
          <p:nvPr/>
        </p:nvSpPr>
        <p:spPr>
          <a:xfrm>
            <a:off x="3234113" y="4170575"/>
            <a:ext cx="1195320" cy="515032"/>
          </a:xfrm>
          <a:prstGeom prst="roundRect">
            <a:avLst/>
          </a:prstGeom>
          <a:solidFill>
            <a:srgbClr val="DEF1F7"/>
          </a:solidFill>
          <a:ln w="19050">
            <a:solidFill>
              <a:srgbClr val="0A75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财务部</a:t>
            </a:r>
          </a:p>
        </p:txBody>
      </p:sp>
      <p:sp>
        <p:nvSpPr>
          <p:cNvPr id="34" name="矩形: 圆角 33"/>
          <p:cNvSpPr/>
          <p:nvPr/>
        </p:nvSpPr>
        <p:spPr>
          <a:xfrm>
            <a:off x="1788987" y="4191515"/>
            <a:ext cx="1195319" cy="516859"/>
          </a:xfrm>
          <a:prstGeom prst="roundRect">
            <a:avLst/>
          </a:prstGeom>
          <a:solidFill>
            <a:srgbClr val="DEF1F7"/>
          </a:solidFill>
          <a:ln w="19050">
            <a:solidFill>
              <a:srgbClr val="0A75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行政部</a:t>
            </a:r>
          </a:p>
        </p:txBody>
      </p:sp>
      <p:sp>
        <p:nvSpPr>
          <p:cNvPr id="35" name="矩形: 圆角 34"/>
          <p:cNvSpPr/>
          <p:nvPr/>
        </p:nvSpPr>
        <p:spPr>
          <a:xfrm>
            <a:off x="189047" y="4176032"/>
            <a:ext cx="1416814" cy="516859"/>
          </a:xfrm>
          <a:prstGeom prst="roundRect">
            <a:avLst/>
          </a:prstGeom>
          <a:solidFill>
            <a:srgbClr val="DEF1F7"/>
          </a:solidFill>
          <a:ln w="19050">
            <a:solidFill>
              <a:srgbClr val="0A75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销售部（分管运营）</a:t>
            </a:r>
          </a:p>
        </p:txBody>
      </p:sp>
      <p:sp>
        <p:nvSpPr>
          <p:cNvPr id="3" name="矩形 2"/>
          <p:cNvSpPr/>
          <p:nvPr/>
        </p:nvSpPr>
        <p:spPr>
          <a:xfrm>
            <a:off x="223508" y="234639"/>
            <a:ext cx="3336491" cy="715975"/>
          </a:xfrm>
          <a:prstGeom prst="rect">
            <a:avLst/>
          </a:prstGeom>
          <a:solidFill>
            <a:srgbClr val="0A75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600" b="0" i="0" u="none" strike="noStrike" kern="1200" cap="none" spc="0" normalizeH="0" baseline="0" noProof="0" dirty="0">
                <a:ln>
                  <a:noFill/>
                </a:ln>
                <a:solidFill>
                  <a:prstClr val="white"/>
                </a:solidFill>
                <a:effectLst/>
                <a:uLnTx/>
                <a:uFillTx/>
                <a:latin typeface="华文彩云" panose="02010800040101010101"/>
                <a:ea typeface="华文彩云" panose="02010800040101010101"/>
                <a:cs typeface="+mn-cs"/>
              </a:rPr>
              <a:t>公司团队介绍</a:t>
            </a:r>
            <a:endParaRPr kumimoji="0" lang="en-US" altLang="zh-CN" sz="3600" b="0" i="0" u="none" strike="noStrike" kern="1200" cap="none" spc="0" normalizeH="0" baseline="0" noProof="0" dirty="0">
              <a:ln>
                <a:noFill/>
              </a:ln>
              <a:solidFill>
                <a:prstClr val="white"/>
              </a:solidFill>
              <a:effectLst/>
              <a:uLnTx/>
              <a:uFillTx/>
              <a:latin typeface="华文彩云" panose="02010800040101010101"/>
              <a:ea typeface="华文彩云" panose="02010800040101010101"/>
              <a:cs typeface="+mn-cs"/>
            </a:endParaRPr>
          </a:p>
        </p:txBody>
      </p:sp>
      <p:sp>
        <p:nvSpPr>
          <p:cNvPr id="15" name="文本框 14"/>
          <p:cNvSpPr txBox="1"/>
          <p:nvPr/>
        </p:nvSpPr>
        <p:spPr>
          <a:xfrm>
            <a:off x="701523" y="1520142"/>
            <a:ext cx="2858476" cy="64633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dirty="0">
                <a:ln>
                  <a:noFill/>
                </a:ln>
                <a:solidFill>
                  <a:srgbClr val="5B9BD5">
                    <a:lumMod val="75000"/>
                  </a:srgbClr>
                </a:solidFill>
                <a:effectLst/>
                <a:uLnTx/>
                <a:uFillTx/>
                <a:latin typeface="Calibri" panose="020F0502020204030204"/>
                <a:ea typeface="方正舒体" panose="02010601030101010101" pitchFamily="2" charset="-122"/>
                <a:cs typeface="+mn-cs"/>
                <a:sym typeface="+mn-ea"/>
              </a:rPr>
              <a:t>2.</a:t>
            </a:r>
            <a:r>
              <a:rPr kumimoji="0" lang="zh-CN" altLang="en-US" sz="3600" b="1" i="0" u="none" strike="noStrike" kern="1200" cap="none" spc="0" normalizeH="0" baseline="0" noProof="0" dirty="0">
                <a:ln>
                  <a:noFill/>
                </a:ln>
                <a:solidFill>
                  <a:srgbClr val="5B9BD5">
                    <a:lumMod val="75000"/>
                  </a:srgbClr>
                </a:solidFill>
                <a:effectLst/>
                <a:uLnTx/>
                <a:uFillTx/>
                <a:latin typeface="Calibri" panose="020F0502020204030204"/>
                <a:ea typeface="方正舒体" panose="02010601030101010101" pitchFamily="2" charset="-122"/>
                <a:cs typeface="+mn-cs"/>
                <a:sym typeface="+mn-ea"/>
              </a:rPr>
              <a:t>董事会结构</a:t>
            </a:r>
            <a:endParaRPr kumimoji="0" lang="en-US" altLang="zh-CN" sz="3600" b="1" i="0" u="none" strike="noStrike" kern="1200" cap="none" spc="0" normalizeH="0" baseline="0" noProof="0" dirty="0">
              <a:ln>
                <a:noFill/>
              </a:ln>
              <a:solidFill>
                <a:srgbClr val="5B9BD5">
                  <a:lumMod val="75000"/>
                </a:srgbClr>
              </a:solidFill>
              <a:effectLst/>
              <a:uLnTx/>
              <a:uFillTx/>
              <a:latin typeface="Calibri" panose="020F0502020204030204"/>
              <a:ea typeface="方正舒体" panose="02010601030101010101" pitchFamily="2" charset="-122"/>
              <a:cs typeface="+mn-cs"/>
              <a:sym typeface="+mn-ea"/>
            </a:endParaRPr>
          </a:p>
        </p:txBody>
      </p:sp>
      <p:sp>
        <p:nvSpPr>
          <p:cNvPr id="28" name="文本框 27"/>
          <p:cNvSpPr txBox="1"/>
          <p:nvPr/>
        </p:nvSpPr>
        <p:spPr>
          <a:xfrm>
            <a:off x="5803763" y="1145615"/>
            <a:ext cx="332174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dirty="0">
                <a:ln>
                  <a:noFill/>
                </a:ln>
                <a:solidFill>
                  <a:srgbClr val="5B9BD5">
                    <a:lumMod val="75000"/>
                  </a:srgbClr>
                </a:solidFill>
                <a:effectLst/>
                <a:uLnTx/>
                <a:uFillTx/>
                <a:latin typeface="Calibri" panose="020F0502020204030204"/>
                <a:ea typeface="方正舒体" panose="02010601030101010101" pitchFamily="2" charset="-122"/>
                <a:cs typeface="+mn-cs"/>
                <a:sym typeface="+mn-ea"/>
              </a:rPr>
              <a:t>3.</a:t>
            </a:r>
            <a:r>
              <a:rPr kumimoji="0" lang="zh-CN" altLang="en-US" sz="3600" b="1" i="0" u="none" strike="noStrike" kern="1200" cap="none" spc="0" normalizeH="0" baseline="0" noProof="0" dirty="0">
                <a:ln>
                  <a:noFill/>
                </a:ln>
                <a:solidFill>
                  <a:srgbClr val="5B9BD5">
                    <a:lumMod val="75000"/>
                  </a:srgbClr>
                </a:solidFill>
                <a:effectLst/>
                <a:uLnTx/>
                <a:uFillTx/>
                <a:latin typeface="Calibri" panose="020F0502020204030204"/>
                <a:ea typeface="方正舒体" panose="02010601030101010101" pitchFamily="2" charset="-122"/>
                <a:cs typeface="+mn-cs"/>
                <a:sym typeface="+mn-ea"/>
              </a:rPr>
              <a:t>管理决策结果</a:t>
            </a:r>
            <a:endParaRPr kumimoji="0" lang="en-US" altLang="zh-CN" sz="3600" b="1" i="0" u="none" strike="noStrike" kern="1200" cap="none" spc="0" normalizeH="0" baseline="0" noProof="0" dirty="0">
              <a:ln>
                <a:noFill/>
              </a:ln>
              <a:solidFill>
                <a:srgbClr val="5B9BD5">
                  <a:lumMod val="75000"/>
                </a:srgbClr>
              </a:solidFill>
              <a:effectLst/>
              <a:uLnTx/>
              <a:uFillTx/>
              <a:latin typeface="微软雅黑" panose="020B0503020204020204" charset="-122"/>
              <a:ea typeface="方正舒体" panose="02010601030101010101" pitchFamily="2" charset="-122"/>
              <a:cs typeface="+mn-cs"/>
              <a:sym typeface="+mn-ea"/>
            </a:endParaRPr>
          </a:p>
        </p:txBody>
      </p:sp>
      <p:sp>
        <p:nvSpPr>
          <p:cNvPr id="29" name="等腰三角形 28"/>
          <p:cNvSpPr/>
          <p:nvPr/>
        </p:nvSpPr>
        <p:spPr>
          <a:xfrm>
            <a:off x="8126268" y="2435664"/>
            <a:ext cx="3441215" cy="3299867"/>
          </a:xfrm>
          <a:prstGeom prst="triangle">
            <a:avLst/>
          </a:prstGeom>
          <a:solidFill>
            <a:srgbClr val="3E998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0" name="文本框 29"/>
          <p:cNvSpPr txBox="1"/>
          <p:nvPr/>
        </p:nvSpPr>
        <p:spPr>
          <a:xfrm>
            <a:off x="9257464" y="3404705"/>
            <a:ext cx="150771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solidFill>
                <a:effectLst/>
                <a:uLnTx/>
                <a:uFillTx/>
                <a:latin typeface="方正隶书简体" panose="03000509000000000000" pitchFamily="65" charset="-122"/>
                <a:ea typeface="方正隶书简体" panose="03000509000000000000" pitchFamily="65" charset="-122"/>
                <a:cs typeface="+mn-cs"/>
              </a:rPr>
              <a:t>战略决策</a:t>
            </a:r>
          </a:p>
        </p:txBody>
      </p:sp>
      <p:cxnSp>
        <p:nvCxnSpPr>
          <p:cNvPr id="31" name="直接连接符 30"/>
          <p:cNvCxnSpPr/>
          <p:nvPr/>
        </p:nvCxnSpPr>
        <p:spPr>
          <a:xfrm>
            <a:off x="9125506" y="3804815"/>
            <a:ext cx="1442737" cy="0"/>
          </a:xfrm>
          <a:prstGeom prst="line">
            <a:avLst/>
          </a:prstGeom>
          <a:ln w="19050">
            <a:solidFill>
              <a:srgbClr val="0A759A"/>
            </a:solidFill>
          </a:ln>
        </p:spPr>
        <p:style>
          <a:lnRef idx="1">
            <a:schemeClr val="accent1"/>
          </a:lnRef>
          <a:fillRef idx="0">
            <a:schemeClr val="accent1"/>
          </a:fillRef>
          <a:effectRef idx="0">
            <a:schemeClr val="accent1"/>
          </a:effectRef>
          <a:fontRef idx="minor">
            <a:schemeClr val="tx1"/>
          </a:fontRef>
        </p:style>
      </p:cxnSp>
      <p:sp>
        <p:nvSpPr>
          <p:cNvPr id="39" name="文本框 38"/>
          <p:cNvSpPr txBox="1"/>
          <p:nvPr/>
        </p:nvSpPr>
        <p:spPr>
          <a:xfrm>
            <a:off x="9257464" y="4464264"/>
            <a:ext cx="302240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solidFill>
                <a:effectLst/>
                <a:uLnTx/>
                <a:uFillTx/>
                <a:latin typeface="方正隶书简体" panose="03000509000000000000" pitchFamily="65" charset="-122"/>
                <a:ea typeface="方正隶书简体" panose="03000509000000000000" pitchFamily="65" charset="-122"/>
                <a:cs typeface="+mn-cs"/>
              </a:rPr>
              <a:t>战术决策</a:t>
            </a:r>
          </a:p>
        </p:txBody>
      </p:sp>
      <p:cxnSp>
        <p:nvCxnSpPr>
          <p:cNvPr id="40" name="直接连接符 39"/>
          <p:cNvCxnSpPr/>
          <p:nvPr/>
        </p:nvCxnSpPr>
        <p:spPr>
          <a:xfrm>
            <a:off x="8597426" y="4858186"/>
            <a:ext cx="2498895" cy="0"/>
          </a:xfrm>
          <a:prstGeom prst="line">
            <a:avLst/>
          </a:prstGeom>
          <a:ln w="19050">
            <a:solidFill>
              <a:srgbClr val="0A759A"/>
            </a:solidFill>
          </a:ln>
        </p:spPr>
        <p:style>
          <a:lnRef idx="1">
            <a:schemeClr val="accent1"/>
          </a:lnRef>
          <a:fillRef idx="0">
            <a:schemeClr val="accent1"/>
          </a:fillRef>
          <a:effectRef idx="0">
            <a:schemeClr val="accent1"/>
          </a:effectRef>
          <a:fontRef idx="minor">
            <a:schemeClr val="tx1"/>
          </a:fontRef>
        </p:style>
      </p:cxnSp>
      <p:sp>
        <p:nvSpPr>
          <p:cNvPr id="41" name="文本框 40"/>
          <p:cNvSpPr txBox="1"/>
          <p:nvPr/>
        </p:nvSpPr>
        <p:spPr>
          <a:xfrm>
            <a:off x="9257464" y="5301850"/>
            <a:ext cx="289676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solidFill>
                <a:effectLst/>
                <a:uLnTx/>
                <a:uFillTx/>
                <a:latin typeface="方正隶书简体" panose="03000509000000000000" pitchFamily="65" charset="-122"/>
                <a:ea typeface="方正隶书简体" panose="03000509000000000000" pitchFamily="65" charset="-122"/>
                <a:cs typeface="+mn-cs"/>
              </a:rPr>
              <a:t>运作决策</a:t>
            </a:r>
          </a:p>
        </p:txBody>
      </p:sp>
      <p:sp>
        <p:nvSpPr>
          <p:cNvPr id="47" name="对话气泡: 圆角矩形 46"/>
          <p:cNvSpPr/>
          <p:nvPr/>
        </p:nvSpPr>
        <p:spPr>
          <a:xfrm>
            <a:off x="5505651" y="1992001"/>
            <a:ext cx="3108942" cy="1266756"/>
          </a:xfrm>
          <a:prstGeom prst="wedgeRoundRectCallout">
            <a:avLst>
              <a:gd name="adj1" fmla="val 67332"/>
              <a:gd name="adj2" fmla="val 39484"/>
              <a:gd name="adj3" fmla="val 16667"/>
            </a:avLst>
          </a:prstGeom>
          <a:solidFill>
            <a:srgbClr val="DEF1F7"/>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主要涉及企业经营目标、经营方针、新产品开发等关乎企业重大发展方向的长远目标。主要关心外部环境信息，影响决策的不定因素较多，风险较大。</a:t>
            </a:r>
          </a:p>
        </p:txBody>
      </p:sp>
      <p:sp>
        <p:nvSpPr>
          <p:cNvPr id="48" name="对话气泡: 圆角矩形 47"/>
          <p:cNvSpPr/>
          <p:nvPr/>
        </p:nvSpPr>
        <p:spPr>
          <a:xfrm>
            <a:off x="4800121" y="3524849"/>
            <a:ext cx="3655038" cy="1266756"/>
          </a:xfrm>
          <a:prstGeom prst="wedgeRoundRectCallout">
            <a:avLst>
              <a:gd name="adj1" fmla="val 60672"/>
              <a:gd name="adj2" fmla="val -4847"/>
              <a:gd name="adj3" fmla="val 16667"/>
            </a:avLst>
          </a:prstGeom>
          <a:solidFill>
            <a:srgbClr val="DEF1F7"/>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主要涉及企业的中期目标，例如生产能力、市场资源、财政资源等的分配问题。需要大量内部信息和一定的外部信息支持，外部环境的稳定性对该决策有影响，具有一定的风险性。</a:t>
            </a:r>
          </a:p>
        </p:txBody>
      </p:sp>
      <p:sp>
        <p:nvSpPr>
          <p:cNvPr id="49" name="对话气泡: 圆角矩形 48"/>
          <p:cNvSpPr/>
          <p:nvPr/>
        </p:nvSpPr>
        <p:spPr>
          <a:xfrm>
            <a:off x="4312118" y="4987886"/>
            <a:ext cx="3529785" cy="1266756"/>
          </a:xfrm>
          <a:prstGeom prst="wedgeRoundRectCallout">
            <a:avLst>
              <a:gd name="adj1" fmla="val 60874"/>
              <a:gd name="adj2" fmla="val -20506"/>
              <a:gd name="adj3" fmla="val 16667"/>
            </a:avLst>
          </a:prstGeom>
          <a:solidFill>
            <a:srgbClr val="DEF1F7"/>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主要涉及企业的短期的、局部的目标，主要依靠内部信息支持，大多数问题的解决具有确定的程序与规定，不确定因素与风险性较少。</a:t>
            </a:r>
            <a:endParaRPr kumimoji="0" lang="en-US" altLang="zh-CN" sz="16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组合 21"/>
          <p:cNvGrpSpPr/>
          <p:nvPr/>
        </p:nvGrpSpPr>
        <p:grpSpPr>
          <a:xfrm rot="4212787">
            <a:off x="914671" y="4750233"/>
            <a:ext cx="681613" cy="1073659"/>
            <a:chOff x="3798888" y="2143125"/>
            <a:chExt cx="450850" cy="841375"/>
          </a:xfrm>
          <a:solidFill>
            <a:srgbClr val="0A759A"/>
          </a:solidFill>
        </p:grpSpPr>
        <p:sp>
          <p:nvSpPr>
            <p:cNvPr id="23" name="Freeform 16"/>
            <p:cNvSpPr/>
            <p:nvPr/>
          </p:nvSpPr>
          <p:spPr bwMode="auto">
            <a:xfrm>
              <a:off x="3817938" y="2308225"/>
              <a:ext cx="431800" cy="676275"/>
            </a:xfrm>
            <a:custGeom>
              <a:avLst/>
              <a:gdLst>
                <a:gd name="T0" fmla="*/ 67 w 115"/>
                <a:gd name="T1" fmla="*/ 68 h 180"/>
                <a:gd name="T2" fmla="*/ 72 w 115"/>
                <a:gd name="T3" fmla="*/ 169 h 180"/>
                <a:gd name="T4" fmla="*/ 16 w 115"/>
                <a:gd name="T5" fmla="*/ 73 h 180"/>
                <a:gd name="T6" fmla="*/ 62 w 115"/>
                <a:gd name="T7" fmla="*/ 1 h 180"/>
                <a:gd name="T8" fmla="*/ 67 w 115"/>
                <a:gd name="T9" fmla="*/ 68 h 180"/>
              </a:gdLst>
              <a:ahLst/>
              <a:cxnLst>
                <a:cxn ang="0">
                  <a:pos x="T0" y="T1"/>
                </a:cxn>
                <a:cxn ang="0">
                  <a:pos x="T2" y="T3"/>
                </a:cxn>
                <a:cxn ang="0">
                  <a:pos x="T4" y="T5"/>
                </a:cxn>
                <a:cxn ang="0">
                  <a:pos x="T6" y="T7"/>
                </a:cxn>
                <a:cxn ang="0">
                  <a:pos x="T8" y="T9"/>
                </a:cxn>
              </a:cxnLst>
              <a:rect l="0" t="0" r="r" b="b"/>
              <a:pathLst>
                <a:path w="115" h="180">
                  <a:moveTo>
                    <a:pt x="67" y="68"/>
                  </a:moveTo>
                  <a:cubicBezTo>
                    <a:pt x="58" y="81"/>
                    <a:pt x="115" y="155"/>
                    <a:pt x="72" y="169"/>
                  </a:cubicBezTo>
                  <a:cubicBezTo>
                    <a:pt x="37" y="180"/>
                    <a:pt x="34" y="131"/>
                    <a:pt x="16" y="73"/>
                  </a:cubicBezTo>
                  <a:cubicBezTo>
                    <a:pt x="0" y="20"/>
                    <a:pt x="33" y="2"/>
                    <a:pt x="62" y="1"/>
                  </a:cubicBezTo>
                  <a:cubicBezTo>
                    <a:pt x="95" y="0"/>
                    <a:pt x="91" y="43"/>
                    <a:pt x="67"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17"/>
            <p:cNvSpPr/>
            <p:nvPr/>
          </p:nvSpPr>
          <p:spPr bwMode="auto">
            <a:xfrm>
              <a:off x="4029075" y="2143125"/>
              <a:ext cx="104775" cy="142875"/>
            </a:xfrm>
            <a:custGeom>
              <a:avLst/>
              <a:gdLst>
                <a:gd name="T0" fmla="*/ 26 w 28"/>
                <a:gd name="T1" fmla="*/ 17 h 38"/>
                <a:gd name="T2" fmla="*/ 16 w 28"/>
                <a:gd name="T3" fmla="*/ 37 h 38"/>
                <a:gd name="T4" fmla="*/ 1 w 28"/>
                <a:gd name="T5" fmla="*/ 21 h 38"/>
                <a:gd name="T6" fmla="*/ 11 w 28"/>
                <a:gd name="T7" fmla="*/ 1 h 38"/>
                <a:gd name="T8" fmla="*/ 26 w 28"/>
                <a:gd name="T9" fmla="*/ 17 h 38"/>
              </a:gdLst>
              <a:ahLst/>
              <a:cxnLst>
                <a:cxn ang="0">
                  <a:pos x="T0" y="T1"/>
                </a:cxn>
                <a:cxn ang="0">
                  <a:pos x="T2" y="T3"/>
                </a:cxn>
                <a:cxn ang="0">
                  <a:pos x="T4" y="T5"/>
                </a:cxn>
                <a:cxn ang="0">
                  <a:pos x="T6" y="T7"/>
                </a:cxn>
                <a:cxn ang="0">
                  <a:pos x="T8" y="T9"/>
                </a:cxn>
              </a:cxnLst>
              <a:rect l="0" t="0" r="r" b="b"/>
              <a:pathLst>
                <a:path w="28" h="38">
                  <a:moveTo>
                    <a:pt x="26" y="17"/>
                  </a:moveTo>
                  <a:cubicBezTo>
                    <a:pt x="28" y="27"/>
                    <a:pt x="23" y="36"/>
                    <a:pt x="16" y="37"/>
                  </a:cubicBezTo>
                  <a:cubicBezTo>
                    <a:pt x="9" y="38"/>
                    <a:pt x="3" y="31"/>
                    <a:pt x="1" y="21"/>
                  </a:cubicBezTo>
                  <a:cubicBezTo>
                    <a:pt x="0" y="11"/>
                    <a:pt x="4" y="2"/>
                    <a:pt x="11" y="1"/>
                  </a:cubicBezTo>
                  <a:cubicBezTo>
                    <a:pt x="18" y="0"/>
                    <a:pt x="25" y="7"/>
                    <a:pt x="2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18"/>
            <p:cNvSpPr/>
            <p:nvPr/>
          </p:nvSpPr>
          <p:spPr bwMode="auto">
            <a:xfrm>
              <a:off x="3941763" y="2209800"/>
              <a:ext cx="76200" cy="87313"/>
            </a:xfrm>
            <a:custGeom>
              <a:avLst/>
              <a:gdLst>
                <a:gd name="T0" fmla="*/ 19 w 20"/>
                <a:gd name="T1" fmla="*/ 10 h 23"/>
                <a:gd name="T2" fmla="*/ 11 w 20"/>
                <a:gd name="T3" fmla="*/ 22 h 23"/>
                <a:gd name="T4" fmla="*/ 1 w 20"/>
                <a:gd name="T5" fmla="*/ 13 h 23"/>
                <a:gd name="T6" fmla="*/ 8 w 20"/>
                <a:gd name="T7" fmla="*/ 1 h 23"/>
                <a:gd name="T8" fmla="*/ 19 w 20"/>
                <a:gd name="T9" fmla="*/ 10 h 23"/>
              </a:gdLst>
              <a:ahLst/>
              <a:cxnLst>
                <a:cxn ang="0">
                  <a:pos x="T0" y="T1"/>
                </a:cxn>
                <a:cxn ang="0">
                  <a:pos x="T2" y="T3"/>
                </a:cxn>
                <a:cxn ang="0">
                  <a:pos x="T4" y="T5"/>
                </a:cxn>
                <a:cxn ang="0">
                  <a:pos x="T6" y="T7"/>
                </a:cxn>
                <a:cxn ang="0">
                  <a:pos x="T8" y="T9"/>
                </a:cxn>
              </a:cxnLst>
              <a:rect l="0" t="0" r="r" b="b"/>
              <a:pathLst>
                <a:path w="20" h="23">
                  <a:moveTo>
                    <a:pt x="19" y="10"/>
                  </a:moveTo>
                  <a:cubicBezTo>
                    <a:pt x="20" y="16"/>
                    <a:pt x="17" y="21"/>
                    <a:pt x="11" y="22"/>
                  </a:cubicBezTo>
                  <a:cubicBezTo>
                    <a:pt x="6" y="23"/>
                    <a:pt x="1" y="19"/>
                    <a:pt x="1" y="13"/>
                  </a:cubicBezTo>
                  <a:cubicBezTo>
                    <a:pt x="0" y="7"/>
                    <a:pt x="3" y="1"/>
                    <a:pt x="8" y="1"/>
                  </a:cubicBezTo>
                  <a:cubicBezTo>
                    <a:pt x="13" y="0"/>
                    <a:pt x="18" y="4"/>
                    <a:pt x="19"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19"/>
            <p:cNvSpPr/>
            <p:nvPr/>
          </p:nvSpPr>
          <p:spPr bwMode="auto">
            <a:xfrm>
              <a:off x="3867150" y="2262188"/>
              <a:ext cx="68262" cy="71438"/>
            </a:xfrm>
            <a:custGeom>
              <a:avLst/>
              <a:gdLst>
                <a:gd name="T0" fmla="*/ 16 w 18"/>
                <a:gd name="T1" fmla="*/ 7 h 19"/>
                <a:gd name="T2" fmla="*/ 12 w 18"/>
                <a:gd name="T3" fmla="*/ 17 h 19"/>
                <a:gd name="T4" fmla="*/ 2 w 18"/>
                <a:gd name="T5" fmla="*/ 13 h 19"/>
                <a:gd name="T6" fmla="*/ 6 w 18"/>
                <a:gd name="T7" fmla="*/ 2 h 19"/>
                <a:gd name="T8" fmla="*/ 16 w 18"/>
                <a:gd name="T9" fmla="*/ 7 h 19"/>
              </a:gdLst>
              <a:ahLst/>
              <a:cxnLst>
                <a:cxn ang="0">
                  <a:pos x="T0" y="T1"/>
                </a:cxn>
                <a:cxn ang="0">
                  <a:pos x="T2" y="T3"/>
                </a:cxn>
                <a:cxn ang="0">
                  <a:pos x="T4" y="T5"/>
                </a:cxn>
                <a:cxn ang="0">
                  <a:pos x="T6" y="T7"/>
                </a:cxn>
                <a:cxn ang="0">
                  <a:pos x="T8" y="T9"/>
                </a:cxn>
              </a:cxnLst>
              <a:rect l="0" t="0" r="r" b="b"/>
              <a:pathLst>
                <a:path w="18" h="19">
                  <a:moveTo>
                    <a:pt x="16" y="7"/>
                  </a:moveTo>
                  <a:cubicBezTo>
                    <a:pt x="18" y="11"/>
                    <a:pt x="16" y="16"/>
                    <a:pt x="12" y="17"/>
                  </a:cubicBezTo>
                  <a:cubicBezTo>
                    <a:pt x="9" y="19"/>
                    <a:pt x="4" y="17"/>
                    <a:pt x="2" y="13"/>
                  </a:cubicBezTo>
                  <a:cubicBezTo>
                    <a:pt x="0" y="9"/>
                    <a:pt x="2" y="4"/>
                    <a:pt x="6" y="2"/>
                  </a:cubicBezTo>
                  <a:cubicBezTo>
                    <a:pt x="9" y="0"/>
                    <a:pt x="14" y="2"/>
                    <a:pt x="16"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20"/>
            <p:cNvSpPr/>
            <p:nvPr/>
          </p:nvSpPr>
          <p:spPr bwMode="auto">
            <a:xfrm>
              <a:off x="3814763" y="2330450"/>
              <a:ext cx="60325" cy="63500"/>
            </a:xfrm>
            <a:custGeom>
              <a:avLst/>
              <a:gdLst>
                <a:gd name="T0" fmla="*/ 14 w 16"/>
                <a:gd name="T1" fmla="*/ 6 h 17"/>
                <a:gd name="T2" fmla="*/ 12 w 16"/>
                <a:gd name="T3" fmla="*/ 16 h 17"/>
                <a:gd name="T4" fmla="*/ 2 w 16"/>
                <a:gd name="T5" fmla="*/ 12 h 17"/>
                <a:gd name="T6" fmla="*/ 5 w 16"/>
                <a:gd name="T7" fmla="*/ 2 h 17"/>
                <a:gd name="T8" fmla="*/ 14 w 16"/>
                <a:gd name="T9" fmla="*/ 6 h 17"/>
              </a:gdLst>
              <a:ahLst/>
              <a:cxnLst>
                <a:cxn ang="0">
                  <a:pos x="T0" y="T1"/>
                </a:cxn>
                <a:cxn ang="0">
                  <a:pos x="T2" y="T3"/>
                </a:cxn>
                <a:cxn ang="0">
                  <a:pos x="T4" y="T5"/>
                </a:cxn>
                <a:cxn ang="0">
                  <a:pos x="T6" y="T7"/>
                </a:cxn>
                <a:cxn ang="0">
                  <a:pos x="T8" y="T9"/>
                </a:cxn>
              </a:cxnLst>
              <a:rect l="0" t="0" r="r" b="b"/>
              <a:pathLst>
                <a:path w="16" h="17">
                  <a:moveTo>
                    <a:pt x="14" y="6"/>
                  </a:moveTo>
                  <a:cubicBezTo>
                    <a:pt x="16" y="10"/>
                    <a:pt x="15" y="14"/>
                    <a:pt x="12" y="16"/>
                  </a:cubicBezTo>
                  <a:cubicBezTo>
                    <a:pt x="8" y="17"/>
                    <a:pt x="4" y="16"/>
                    <a:pt x="2" y="12"/>
                  </a:cubicBezTo>
                  <a:cubicBezTo>
                    <a:pt x="0" y="8"/>
                    <a:pt x="1" y="4"/>
                    <a:pt x="5" y="2"/>
                  </a:cubicBezTo>
                  <a:cubicBezTo>
                    <a:pt x="8" y="0"/>
                    <a:pt x="12" y="2"/>
                    <a:pt x="14"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21"/>
            <p:cNvSpPr/>
            <p:nvPr/>
          </p:nvSpPr>
          <p:spPr bwMode="auto">
            <a:xfrm>
              <a:off x="3798888" y="2405063"/>
              <a:ext cx="46037" cy="53975"/>
            </a:xfrm>
            <a:custGeom>
              <a:avLst/>
              <a:gdLst>
                <a:gd name="T0" fmla="*/ 10 w 12"/>
                <a:gd name="T1" fmla="*/ 4 h 14"/>
                <a:gd name="T2" fmla="*/ 9 w 12"/>
                <a:gd name="T3" fmla="*/ 12 h 14"/>
                <a:gd name="T4" fmla="*/ 2 w 12"/>
                <a:gd name="T5" fmla="*/ 10 h 14"/>
                <a:gd name="T6" fmla="*/ 2 w 12"/>
                <a:gd name="T7" fmla="*/ 2 h 14"/>
                <a:gd name="T8" fmla="*/ 10 w 12"/>
                <a:gd name="T9" fmla="*/ 4 h 14"/>
              </a:gdLst>
              <a:ahLst/>
              <a:cxnLst>
                <a:cxn ang="0">
                  <a:pos x="T0" y="T1"/>
                </a:cxn>
                <a:cxn ang="0">
                  <a:pos x="T2" y="T3"/>
                </a:cxn>
                <a:cxn ang="0">
                  <a:pos x="T4" y="T5"/>
                </a:cxn>
                <a:cxn ang="0">
                  <a:pos x="T6" y="T7"/>
                </a:cxn>
                <a:cxn ang="0">
                  <a:pos x="T8" y="T9"/>
                </a:cxn>
              </a:cxnLst>
              <a:rect l="0" t="0" r="r" b="b"/>
              <a:pathLst>
                <a:path w="12" h="14">
                  <a:moveTo>
                    <a:pt x="10" y="4"/>
                  </a:moveTo>
                  <a:cubicBezTo>
                    <a:pt x="12" y="7"/>
                    <a:pt x="12" y="10"/>
                    <a:pt x="9" y="12"/>
                  </a:cubicBezTo>
                  <a:cubicBezTo>
                    <a:pt x="7" y="14"/>
                    <a:pt x="4" y="13"/>
                    <a:pt x="2" y="10"/>
                  </a:cubicBezTo>
                  <a:cubicBezTo>
                    <a:pt x="0" y="7"/>
                    <a:pt x="0" y="4"/>
                    <a:pt x="2" y="2"/>
                  </a:cubicBezTo>
                  <a:cubicBezTo>
                    <a:pt x="4" y="0"/>
                    <a:pt x="8" y="1"/>
                    <a:pt x="1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42" name="组合 41"/>
          <p:cNvGrpSpPr/>
          <p:nvPr/>
        </p:nvGrpSpPr>
        <p:grpSpPr>
          <a:xfrm rot="4212787">
            <a:off x="3422870" y="2422499"/>
            <a:ext cx="860391" cy="1700742"/>
            <a:chOff x="3798888" y="2143125"/>
            <a:chExt cx="450850" cy="841375"/>
          </a:xfrm>
          <a:solidFill>
            <a:srgbClr val="3E998B"/>
          </a:solidFill>
        </p:grpSpPr>
        <p:sp>
          <p:nvSpPr>
            <p:cNvPr id="43" name="Freeform 16"/>
            <p:cNvSpPr/>
            <p:nvPr/>
          </p:nvSpPr>
          <p:spPr bwMode="auto">
            <a:xfrm>
              <a:off x="3817938" y="2308225"/>
              <a:ext cx="431800" cy="676275"/>
            </a:xfrm>
            <a:custGeom>
              <a:avLst/>
              <a:gdLst>
                <a:gd name="T0" fmla="*/ 67 w 115"/>
                <a:gd name="T1" fmla="*/ 68 h 180"/>
                <a:gd name="T2" fmla="*/ 72 w 115"/>
                <a:gd name="T3" fmla="*/ 169 h 180"/>
                <a:gd name="T4" fmla="*/ 16 w 115"/>
                <a:gd name="T5" fmla="*/ 73 h 180"/>
                <a:gd name="T6" fmla="*/ 62 w 115"/>
                <a:gd name="T7" fmla="*/ 1 h 180"/>
                <a:gd name="T8" fmla="*/ 67 w 115"/>
                <a:gd name="T9" fmla="*/ 68 h 180"/>
              </a:gdLst>
              <a:ahLst/>
              <a:cxnLst>
                <a:cxn ang="0">
                  <a:pos x="T0" y="T1"/>
                </a:cxn>
                <a:cxn ang="0">
                  <a:pos x="T2" y="T3"/>
                </a:cxn>
                <a:cxn ang="0">
                  <a:pos x="T4" y="T5"/>
                </a:cxn>
                <a:cxn ang="0">
                  <a:pos x="T6" y="T7"/>
                </a:cxn>
                <a:cxn ang="0">
                  <a:pos x="T8" y="T9"/>
                </a:cxn>
              </a:cxnLst>
              <a:rect l="0" t="0" r="r" b="b"/>
              <a:pathLst>
                <a:path w="115" h="180">
                  <a:moveTo>
                    <a:pt x="67" y="68"/>
                  </a:moveTo>
                  <a:cubicBezTo>
                    <a:pt x="58" y="81"/>
                    <a:pt x="115" y="155"/>
                    <a:pt x="72" y="169"/>
                  </a:cubicBezTo>
                  <a:cubicBezTo>
                    <a:pt x="37" y="180"/>
                    <a:pt x="34" y="131"/>
                    <a:pt x="16" y="73"/>
                  </a:cubicBezTo>
                  <a:cubicBezTo>
                    <a:pt x="0" y="20"/>
                    <a:pt x="33" y="2"/>
                    <a:pt x="62" y="1"/>
                  </a:cubicBezTo>
                  <a:cubicBezTo>
                    <a:pt x="95" y="0"/>
                    <a:pt x="91" y="43"/>
                    <a:pt x="67"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17"/>
            <p:cNvSpPr/>
            <p:nvPr/>
          </p:nvSpPr>
          <p:spPr bwMode="auto">
            <a:xfrm>
              <a:off x="4029075" y="2143125"/>
              <a:ext cx="104775" cy="142875"/>
            </a:xfrm>
            <a:custGeom>
              <a:avLst/>
              <a:gdLst>
                <a:gd name="T0" fmla="*/ 26 w 28"/>
                <a:gd name="T1" fmla="*/ 17 h 38"/>
                <a:gd name="T2" fmla="*/ 16 w 28"/>
                <a:gd name="T3" fmla="*/ 37 h 38"/>
                <a:gd name="T4" fmla="*/ 1 w 28"/>
                <a:gd name="T5" fmla="*/ 21 h 38"/>
                <a:gd name="T6" fmla="*/ 11 w 28"/>
                <a:gd name="T7" fmla="*/ 1 h 38"/>
                <a:gd name="T8" fmla="*/ 26 w 28"/>
                <a:gd name="T9" fmla="*/ 17 h 38"/>
              </a:gdLst>
              <a:ahLst/>
              <a:cxnLst>
                <a:cxn ang="0">
                  <a:pos x="T0" y="T1"/>
                </a:cxn>
                <a:cxn ang="0">
                  <a:pos x="T2" y="T3"/>
                </a:cxn>
                <a:cxn ang="0">
                  <a:pos x="T4" y="T5"/>
                </a:cxn>
                <a:cxn ang="0">
                  <a:pos x="T6" y="T7"/>
                </a:cxn>
                <a:cxn ang="0">
                  <a:pos x="T8" y="T9"/>
                </a:cxn>
              </a:cxnLst>
              <a:rect l="0" t="0" r="r" b="b"/>
              <a:pathLst>
                <a:path w="28" h="38">
                  <a:moveTo>
                    <a:pt x="26" y="17"/>
                  </a:moveTo>
                  <a:cubicBezTo>
                    <a:pt x="28" y="27"/>
                    <a:pt x="23" y="36"/>
                    <a:pt x="16" y="37"/>
                  </a:cubicBezTo>
                  <a:cubicBezTo>
                    <a:pt x="9" y="38"/>
                    <a:pt x="3" y="31"/>
                    <a:pt x="1" y="21"/>
                  </a:cubicBezTo>
                  <a:cubicBezTo>
                    <a:pt x="0" y="11"/>
                    <a:pt x="4" y="2"/>
                    <a:pt x="11" y="1"/>
                  </a:cubicBezTo>
                  <a:cubicBezTo>
                    <a:pt x="18" y="0"/>
                    <a:pt x="25" y="7"/>
                    <a:pt x="2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18"/>
            <p:cNvSpPr/>
            <p:nvPr/>
          </p:nvSpPr>
          <p:spPr bwMode="auto">
            <a:xfrm>
              <a:off x="3941763" y="2209800"/>
              <a:ext cx="76200" cy="87313"/>
            </a:xfrm>
            <a:custGeom>
              <a:avLst/>
              <a:gdLst>
                <a:gd name="T0" fmla="*/ 19 w 20"/>
                <a:gd name="T1" fmla="*/ 10 h 23"/>
                <a:gd name="T2" fmla="*/ 11 w 20"/>
                <a:gd name="T3" fmla="*/ 22 h 23"/>
                <a:gd name="T4" fmla="*/ 1 w 20"/>
                <a:gd name="T5" fmla="*/ 13 h 23"/>
                <a:gd name="T6" fmla="*/ 8 w 20"/>
                <a:gd name="T7" fmla="*/ 1 h 23"/>
                <a:gd name="T8" fmla="*/ 19 w 20"/>
                <a:gd name="T9" fmla="*/ 10 h 23"/>
              </a:gdLst>
              <a:ahLst/>
              <a:cxnLst>
                <a:cxn ang="0">
                  <a:pos x="T0" y="T1"/>
                </a:cxn>
                <a:cxn ang="0">
                  <a:pos x="T2" y="T3"/>
                </a:cxn>
                <a:cxn ang="0">
                  <a:pos x="T4" y="T5"/>
                </a:cxn>
                <a:cxn ang="0">
                  <a:pos x="T6" y="T7"/>
                </a:cxn>
                <a:cxn ang="0">
                  <a:pos x="T8" y="T9"/>
                </a:cxn>
              </a:cxnLst>
              <a:rect l="0" t="0" r="r" b="b"/>
              <a:pathLst>
                <a:path w="20" h="23">
                  <a:moveTo>
                    <a:pt x="19" y="10"/>
                  </a:moveTo>
                  <a:cubicBezTo>
                    <a:pt x="20" y="16"/>
                    <a:pt x="17" y="21"/>
                    <a:pt x="11" y="22"/>
                  </a:cubicBezTo>
                  <a:cubicBezTo>
                    <a:pt x="6" y="23"/>
                    <a:pt x="1" y="19"/>
                    <a:pt x="1" y="13"/>
                  </a:cubicBezTo>
                  <a:cubicBezTo>
                    <a:pt x="0" y="7"/>
                    <a:pt x="3" y="1"/>
                    <a:pt x="8" y="1"/>
                  </a:cubicBezTo>
                  <a:cubicBezTo>
                    <a:pt x="13" y="0"/>
                    <a:pt x="18" y="4"/>
                    <a:pt x="19"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19"/>
            <p:cNvSpPr/>
            <p:nvPr/>
          </p:nvSpPr>
          <p:spPr bwMode="auto">
            <a:xfrm>
              <a:off x="3867150" y="2262188"/>
              <a:ext cx="68262" cy="71438"/>
            </a:xfrm>
            <a:custGeom>
              <a:avLst/>
              <a:gdLst>
                <a:gd name="T0" fmla="*/ 16 w 18"/>
                <a:gd name="T1" fmla="*/ 7 h 19"/>
                <a:gd name="T2" fmla="*/ 12 w 18"/>
                <a:gd name="T3" fmla="*/ 17 h 19"/>
                <a:gd name="T4" fmla="*/ 2 w 18"/>
                <a:gd name="T5" fmla="*/ 13 h 19"/>
                <a:gd name="T6" fmla="*/ 6 w 18"/>
                <a:gd name="T7" fmla="*/ 2 h 19"/>
                <a:gd name="T8" fmla="*/ 16 w 18"/>
                <a:gd name="T9" fmla="*/ 7 h 19"/>
              </a:gdLst>
              <a:ahLst/>
              <a:cxnLst>
                <a:cxn ang="0">
                  <a:pos x="T0" y="T1"/>
                </a:cxn>
                <a:cxn ang="0">
                  <a:pos x="T2" y="T3"/>
                </a:cxn>
                <a:cxn ang="0">
                  <a:pos x="T4" y="T5"/>
                </a:cxn>
                <a:cxn ang="0">
                  <a:pos x="T6" y="T7"/>
                </a:cxn>
                <a:cxn ang="0">
                  <a:pos x="T8" y="T9"/>
                </a:cxn>
              </a:cxnLst>
              <a:rect l="0" t="0" r="r" b="b"/>
              <a:pathLst>
                <a:path w="18" h="19">
                  <a:moveTo>
                    <a:pt x="16" y="7"/>
                  </a:moveTo>
                  <a:cubicBezTo>
                    <a:pt x="18" y="11"/>
                    <a:pt x="16" y="16"/>
                    <a:pt x="12" y="17"/>
                  </a:cubicBezTo>
                  <a:cubicBezTo>
                    <a:pt x="9" y="19"/>
                    <a:pt x="4" y="17"/>
                    <a:pt x="2" y="13"/>
                  </a:cubicBezTo>
                  <a:cubicBezTo>
                    <a:pt x="0" y="9"/>
                    <a:pt x="2" y="4"/>
                    <a:pt x="6" y="2"/>
                  </a:cubicBezTo>
                  <a:cubicBezTo>
                    <a:pt x="9" y="0"/>
                    <a:pt x="14" y="2"/>
                    <a:pt x="16"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20"/>
            <p:cNvSpPr/>
            <p:nvPr/>
          </p:nvSpPr>
          <p:spPr bwMode="auto">
            <a:xfrm>
              <a:off x="3814763" y="2330450"/>
              <a:ext cx="60325" cy="63500"/>
            </a:xfrm>
            <a:custGeom>
              <a:avLst/>
              <a:gdLst>
                <a:gd name="T0" fmla="*/ 14 w 16"/>
                <a:gd name="T1" fmla="*/ 6 h 17"/>
                <a:gd name="T2" fmla="*/ 12 w 16"/>
                <a:gd name="T3" fmla="*/ 16 h 17"/>
                <a:gd name="T4" fmla="*/ 2 w 16"/>
                <a:gd name="T5" fmla="*/ 12 h 17"/>
                <a:gd name="T6" fmla="*/ 5 w 16"/>
                <a:gd name="T7" fmla="*/ 2 h 17"/>
                <a:gd name="T8" fmla="*/ 14 w 16"/>
                <a:gd name="T9" fmla="*/ 6 h 17"/>
              </a:gdLst>
              <a:ahLst/>
              <a:cxnLst>
                <a:cxn ang="0">
                  <a:pos x="T0" y="T1"/>
                </a:cxn>
                <a:cxn ang="0">
                  <a:pos x="T2" y="T3"/>
                </a:cxn>
                <a:cxn ang="0">
                  <a:pos x="T4" y="T5"/>
                </a:cxn>
                <a:cxn ang="0">
                  <a:pos x="T6" y="T7"/>
                </a:cxn>
                <a:cxn ang="0">
                  <a:pos x="T8" y="T9"/>
                </a:cxn>
              </a:cxnLst>
              <a:rect l="0" t="0" r="r" b="b"/>
              <a:pathLst>
                <a:path w="16" h="17">
                  <a:moveTo>
                    <a:pt x="14" y="6"/>
                  </a:moveTo>
                  <a:cubicBezTo>
                    <a:pt x="16" y="10"/>
                    <a:pt x="15" y="14"/>
                    <a:pt x="12" y="16"/>
                  </a:cubicBezTo>
                  <a:cubicBezTo>
                    <a:pt x="8" y="17"/>
                    <a:pt x="4" y="16"/>
                    <a:pt x="2" y="12"/>
                  </a:cubicBezTo>
                  <a:cubicBezTo>
                    <a:pt x="0" y="8"/>
                    <a:pt x="1" y="4"/>
                    <a:pt x="5" y="2"/>
                  </a:cubicBezTo>
                  <a:cubicBezTo>
                    <a:pt x="8" y="0"/>
                    <a:pt x="12" y="2"/>
                    <a:pt x="14"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21"/>
            <p:cNvSpPr/>
            <p:nvPr/>
          </p:nvSpPr>
          <p:spPr bwMode="auto">
            <a:xfrm>
              <a:off x="3798888" y="2405063"/>
              <a:ext cx="46037" cy="53975"/>
            </a:xfrm>
            <a:custGeom>
              <a:avLst/>
              <a:gdLst>
                <a:gd name="T0" fmla="*/ 10 w 12"/>
                <a:gd name="T1" fmla="*/ 4 h 14"/>
                <a:gd name="T2" fmla="*/ 9 w 12"/>
                <a:gd name="T3" fmla="*/ 12 h 14"/>
                <a:gd name="T4" fmla="*/ 2 w 12"/>
                <a:gd name="T5" fmla="*/ 10 h 14"/>
                <a:gd name="T6" fmla="*/ 2 w 12"/>
                <a:gd name="T7" fmla="*/ 2 h 14"/>
                <a:gd name="T8" fmla="*/ 10 w 12"/>
                <a:gd name="T9" fmla="*/ 4 h 14"/>
              </a:gdLst>
              <a:ahLst/>
              <a:cxnLst>
                <a:cxn ang="0">
                  <a:pos x="T0" y="T1"/>
                </a:cxn>
                <a:cxn ang="0">
                  <a:pos x="T2" y="T3"/>
                </a:cxn>
                <a:cxn ang="0">
                  <a:pos x="T4" y="T5"/>
                </a:cxn>
                <a:cxn ang="0">
                  <a:pos x="T6" y="T7"/>
                </a:cxn>
                <a:cxn ang="0">
                  <a:pos x="T8" y="T9"/>
                </a:cxn>
              </a:cxnLst>
              <a:rect l="0" t="0" r="r" b="b"/>
              <a:pathLst>
                <a:path w="12" h="14">
                  <a:moveTo>
                    <a:pt x="10" y="4"/>
                  </a:moveTo>
                  <a:cubicBezTo>
                    <a:pt x="12" y="7"/>
                    <a:pt x="12" y="10"/>
                    <a:pt x="9" y="12"/>
                  </a:cubicBezTo>
                  <a:cubicBezTo>
                    <a:pt x="7" y="14"/>
                    <a:pt x="4" y="13"/>
                    <a:pt x="2" y="10"/>
                  </a:cubicBezTo>
                  <a:cubicBezTo>
                    <a:pt x="0" y="7"/>
                    <a:pt x="0" y="4"/>
                    <a:pt x="2" y="2"/>
                  </a:cubicBezTo>
                  <a:cubicBezTo>
                    <a:pt x="4" y="0"/>
                    <a:pt x="8" y="1"/>
                    <a:pt x="1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49" name="组合 48"/>
          <p:cNvGrpSpPr/>
          <p:nvPr/>
        </p:nvGrpSpPr>
        <p:grpSpPr>
          <a:xfrm rot="4212787">
            <a:off x="5425226" y="287505"/>
            <a:ext cx="1312840" cy="2478223"/>
            <a:chOff x="3798888" y="2143125"/>
            <a:chExt cx="450850" cy="841375"/>
          </a:xfrm>
          <a:solidFill>
            <a:srgbClr val="0A759A"/>
          </a:solidFill>
        </p:grpSpPr>
        <p:sp>
          <p:nvSpPr>
            <p:cNvPr id="50" name="Freeform 16"/>
            <p:cNvSpPr/>
            <p:nvPr/>
          </p:nvSpPr>
          <p:spPr bwMode="auto">
            <a:xfrm>
              <a:off x="3817938" y="2308225"/>
              <a:ext cx="431800" cy="676275"/>
            </a:xfrm>
            <a:custGeom>
              <a:avLst/>
              <a:gdLst>
                <a:gd name="T0" fmla="*/ 67 w 115"/>
                <a:gd name="T1" fmla="*/ 68 h 180"/>
                <a:gd name="T2" fmla="*/ 72 w 115"/>
                <a:gd name="T3" fmla="*/ 169 h 180"/>
                <a:gd name="T4" fmla="*/ 16 w 115"/>
                <a:gd name="T5" fmla="*/ 73 h 180"/>
                <a:gd name="T6" fmla="*/ 62 w 115"/>
                <a:gd name="T7" fmla="*/ 1 h 180"/>
                <a:gd name="T8" fmla="*/ 67 w 115"/>
                <a:gd name="T9" fmla="*/ 68 h 180"/>
              </a:gdLst>
              <a:ahLst/>
              <a:cxnLst>
                <a:cxn ang="0">
                  <a:pos x="T0" y="T1"/>
                </a:cxn>
                <a:cxn ang="0">
                  <a:pos x="T2" y="T3"/>
                </a:cxn>
                <a:cxn ang="0">
                  <a:pos x="T4" y="T5"/>
                </a:cxn>
                <a:cxn ang="0">
                  <a:pos x="T6" y="T7"/>
                </a:cxn>
                <a:cxn ang="0">
                  <a:pos x="T8" y="T9"/>
                </a:cxn>
              </a:cxnLst>
              <a:rect l="0" t="0" r="r" b="b"/>
              <a:pathLst>
                <a:path w="115" h="180">
                  <a:moveTo>
                    <a:pt x="67" y="68"/>
                  </a:moveTo>
                  <a:cubicBezTo>
                    <a:pt x="58" y="81"/>
                    <a:pt x="115" y="155"/>
                    <a:pt x="72" y="169"/>
                  </a:cubicBezTo>
                  <a:cubicBezTo>
                    <a:pt x="37" y="180"/>
                    <a:pt x="34" y="131"/>
                    <a:pt x="16" y="73"/>
                  </a:cubicBezTo>
                  <a:cubicBezTo>
                    <a:pt x="0" y="20"/>
                    <a:pt x="33" y="2"/>
                    <a:pt x="62" y="1"/>
                  </a:cubicBezTo>
                  <a:cubicBezTo>
                    <a:pt x="95" y="0"/>
                    <a:pt x="91" y="43"/>
                    <a:pt x="67"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17"/>
            <p:cNvSpPr/>
            <p:nvPr/>
          </p:nvSpPr>
          <p:spPr bwMode="auto">
            <a:xfrm>
              <a:off x="4029075" y="2143125"/>
              <a:ext cx="104775" cy="142875"/>
            </a:xfrm>
            <a:custGeom>
              <a:avLst/>
              <a:gdLst>
                <a:gd name="T0" fmla="*/ 26 w 28"/>
                <a:gd name="T1" fmla="*/ 17 h 38"/>
                <a:gd name="T2" fmla="*/ 16 w 28"/>
                <a:gd name="T3" fmla="*/ 37 h 38"/>
                <a:gd name="T4" fmla="*/ 1 w 28"/>
                <a:gd name="T5" fmla="*/ 21 h 38"/>
                <a:gd name="T6" fmla="*/ 11 w 28"/>
                <a:gd name="T7" fmla="*/ 1 h 38"/>
                <a:gd name="T8" fmla="*/ 26 w 28"/>
                <a:gd name="T9" fmla="*/ 17 h 38"/>
              </a:gdLst>
              <a:ahLst/>
              <a:cxnLst>
                <a:cxn ang="0">
                  <a:pos x="T0" y="T1"/>
                </a:cxn>
                <a:cxn ang="0">
                  <a:pos x="T2" y="T3"/>
                </a:cxn>
                <a:cxn ang="0">
                  <a:pos x="T4" y="T5"/>
                </a:cxn>
                <a:cxn ang="0">
                  <a:pos x="T6" y="T7"/>
                </a:cxn>
                <a:cxn ang="0">
                  <a:pos x="T8" y="T9"/>
                </a:cxn>
              </a:cxnLst>
              <a:rect l="0" t="0" r="r" b="b"/>
              <a:pathLst>
                <a:path w="28" h="38">
                  <a:moveTo>
                    <a:pt x="26" y="17"/>
                  </a:moveTo>
                  <a:cubicBezTo>
                    <a:pt x="28" y="27"/>
                    <a:pt x="23" y="36"/>
                    <a:pt x="16" y="37"/>
                  </a:cubicBezTo>
                  <a:cubicBezTo>
                    <a:pt x="9" y="38"/>
                    <a:pt x="3" y="31"/>
                    <a:pt x="1" y="21"/>
                  </a:cubicBezTo>
                  <a:cubicBezTo>
                    <a:pt x="0" y="11"/>
                    <a:pt x="4" y="2"/>
                    <a:pt x="11" y="1"/>
                  </a:cubicBezTo>
                  <a:cubicBezTo>
                    <a:pt x="18" y="0"/>
                    <a:pt x="25" y="7"/>
                    <a:pt x="2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18"/>
            <p:cNvSpPr/>
            <p:nvPr/>
          </p:nvSpPr>
          <p:spPr bwMode="auto">
            <a:xfrm>
              <a:off x="3941763" y="2209800"/>
              <a:ext cx="76200" cy="87313"/>
            </a:xfrm>
            <a:custGeom>
              <a:avLst/>
              <a:gdLst>
                <a:gd name="T0" fmla="*/ 19 w 20"/>
                <a:gd name="T1" fmla="*/ 10 h 23"/>
                <a:gd name="T2" fmla="*/ 11 w 20"/>
                <a:gd name="T3" fmla="*/ 22 h 23"/>
                <a:gd name="T4" fmla="*/ 1 w 20"/>
                <a:gd name="T5" fmla="*/ 13 h 23"/>
                <a:gd name="T6" fmla="*/ 8 w 20"/>
                <a:gd name="T7" fmla="*/ 1 h 23"/>
                <a:gd name="T8" fmla="*/ 19 w 20"/>
                <a:gd name="T9" fmla="*/ 10 h 23"/>
              </a:gdLst>
              <a:ahLst/>
              <a:cxnLst>
                <a:cxn ang="0">
                  <a:pos x="T0" y="T1"/>
                </a:cxn>
                <a:cxn ang="0">
                  <a:pos x="T2" y="T3"/>
                </a:cxn>
                <a:cxn ang="0">
                  <a:pos x="T4" y="T5"/>
                </a:cxn>
                <a:cxn ang="0">
                  <a:pos x="T6" y="T7"/>
                </a:cxn>
                <a:cxn ang="0">
                  <a:pos x="T8" y="T9"/>
                </a:cxn>
              </a:cxnLst>
              <a:rect l="0" t="0" r="r" b="b"/>
              <a:pathLst>
                <a:path w="20" h="23">
                  <a:moveTo>
                    <a:pt x="19" y="10"/>
                  </a:moveTo>
                  <a:cubicBezTo>
                    <a:pt x="20" y="16"/>
                    <a:pt x="17" y="21"/>
                    <a:pt x="11" y="22"/>
                  </a:cubicBezTo>
                  <a:cubicBezTo>
                    <a:pt x="6" y="23"/>
                    <a:pt x="1" y="19"/>
                    <a:pt x="1" y="13"/>
                  </a:cubicBezTo>
                  <a:cubicBezTo>
                    <a:pt x="0" y="7"/>
                    <a:pt x="3" y="1"/>
                    <a:pt x="8" y="1"/>
                  </a:cubicBezTo>
                  <a:cubicBezTo>
                    <a:pt x="13" y="0"/>
                    <a:pt x="18" y="4"/>
                    <a:pt x="19"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19"/>
            <p:cNvSpPr/>
            <p:nvPr/>
          </p:nvSpPr>
          <p:spPr bwMode="auto">
            <a:xfrm>
              <a:off x="3867150" y="2262188"/>
              <a:ext cx="68262" cy="71438"/>
            </a:xfrm>
            <a:custGeom>
              <a:avLst/>
              <a:gdLst>
                <a:gd name="T0" fmla="*/ 16 w 18"/>
                <a:gd name="T1" fmla="*/ 7 h 19"/>
                <a:gd name="T2" fmla="*/ 12 w 18"/>
                <a:gd name="T3" fmla="*/ 17 h 19"/>
                <a:gd name="T4" fmla="*/ 2 w 18"/>
                <a:gd name="T5" fmla="*/ 13 h 19"/>
                <a:gd name="T6" fmla="*/ 6 w 18"/>
                <a:gd name="T7" fmla="*/ 2 h 19"/>
                <a:gd name="T8" fmla="*/ 16 w 18"/>
                <a:gd name="T9" fmla="*/ 7 h 19"/>
              </a:gdLst>
              <a:ahLst/>
              <a:cxnLst>
                <a:cxn ang="0">
                  <a:pos x="T0" y="T1"/>
                </a:cxn>
                <a:cxn ang="0">
                  <a:pos x="T2" y="T3"/>
                </a:cxn>
                <a:cxn ang="0">
                  <a:pos x="T4" y="T5"/>
                </a:cxn>
                <a:cxn ang="0">
                  <a:pos x="T6" y="T7"/>
                </a:cxn>
                <a:cxn ang="0">
                  <a:pos x="T8" y="T9"/>
                </a:cxn>
              </a:cxnLst>
              <a:rect l="0" t="0" r="r" b="b"/>
              <a:pathLst>
                <a:path w="18" h="19">
                  <a:moveTo>
                    <a:pt x="16" y="7"/>
                  </a:moveTo>
                  <a:cubicBezTo>
                    <a:pt x="18" y="11"/>
                    <a:pt x="16" y="16"/>
                    <a:pt x="12" y="17"/>
                  </a:cubicBezTo>
                  <a:cubicBezTo>
                    <a:pt x="9" y="19"/>
                    <a:pt x="4" y="17"/>
                    <a:pt x="2" y="13"/>
                  </a:cubicBezTo>
                  <a:cubicBezTo>
                    <a:pt x="0" y="9"/>
                    <a:pt x="2" y="4"/>
                    <a:pt x="6" y="2"/>
                  </a:cubicBezTo>
                  <a:cubicBezTo>
                    <a:pt x="9" y="0"/>
                    <a:pt x="14" y="2"/>
                    <a:pt x="16"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20"/>
            <p:cNvSpPr/>
            <p:nvPr/>
          </p:nvSpPr>
          <p:spPr bwMode="auto">
            <a:xfrm>
              <a:off x="3814763" y="2330450"/>
              <a:ext cx="60325" cy="63500"/>
            </a:xfrm>
            <a:custGeom>
              <a:avLst/>
              <a:gdLst>
                <a:gd name="T0" fmla="*/ 14 w 16"/>
                <a:gd name="T1" fmla="*/ 6 h 17"/>
                <a:gd name="T2" fmla="*/ 12 w 16"/>
                <a:gd name="T3" fmla="*/ 16 h 17"/>
                <a:gd name="T4" fmla="*/ 2 w 16"/>
                <a:gd name="T5" fmla="*/ 12 h 17"/>
                <a:gd name="T6" fmla="*/ 5 w 16"/>
                <a:gd name="T7" fmla="*/ 2 h 17"/>
                <a:gd name="T8" fmla="*/ 14 w 16"/>
                <a:gd name="T9" fmla="*/ 6 h 17"/>
              </a:gdLst>
              <a:ahLst/>
              <a:cxnLst>
                <a:cxn ang="0">
                  <a:pos x="T0" y="T1"/>
                </a:cxn>
                <a:cxn ang="0">
                  <a:pos x="T2" y="T3"/>
                </a:cxn>
                <a:cxn ang="0">
                  <a:pos x="T4" y="T5"/>
                </a:cxn>
                <a:cxn ang="0">
                  <a:pos x="T6" y="T7"/>
                </a:cxn>
                <a:cxn ang="0">
                  <a:pos x="T8" y="T9"/>
                </a:cxn>
              </a:cxnLst>
              <a:rect l="0" t="0" r="r" b="b"/>
              <a:pathLst>
                <a:path w="16" h="17">
                  <a:moveTo>
                    <a:pt x="14" y="6"/>
                  </a:moveTo>
                  <a:cubicBezTo>
                    <a:pt x="16" y="10"/>
                    <a:pt x="15" y="14"/>
                    <a:pt x="12" y="16"/>
                  </a:cubicBezTo>
                  <a:cubicBezTo>
                    <a:pt x="8" y="17"/>
                    <a:pt x="4" y="16"/>
                    <a:pt x="2" y="12"/>
                  </a:cubicBezTo>
                  <a:cubicBezTo>
                    <a:pt x="0" y="8"/>
                    <a:pt x="1" y="4"/>
                    <a:pt x="5" y="2"/>
                  </a:cubicBezTo>
                  <a:cubicBezTo>
                    <a:pt x="8" y="0"/>
                    <a:pt x="12" y="2"/>
                    <a:pt x="14"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21"/>
            <p:cNvSpPr/>
            <p:nvPr/>
          </p:nvSpPr>
          <p:spPr bwMode="auto">
            <a:xfrm>
              <a:off x="3798888" y="2405063"/>
              <a:ext cx="46037" cy="53975"/>
            </a:xfrm>
            <a:custGeom>
              <a:avLst/>
              <a:gdLst>
                <a:gd name="T0" fmla="*/ 10 w 12"/>
                <a:gd name="T1" fmla="*/ 4 h 14"/>
                <a:gd name="T2" fmla="*/ 9 w 12"/>
                <a:gd name="T3" fmla="*/ 12 h 14"/>
                <a:gd name="T4" fmla="*/ 2 w 12"/>
                <a:gd name="T5" fmla="*/ 10 h 14"/>
                <a:gd name="T6" fmla="*/ 2 w 12"/>
                <a:gd name="T7" fmla="*/ 2 h 14"/>
                <a:gd name="T8" fmla="*/ 10 w 12"/>
                <a:gd name="T9" fmla="*/ 4 h 14"/>
              </a:gdLst>
              <a:ahLst/>
              <a:cxnLst>
                <a:cxn ang="0">
                  <a:pos x="T0" y="T1"/>
                </a:cxn>
                <a:cxn ang="0">
                  <a:pos x="T2" y="T3"/>
                </a:cxn>
                <a:cxn ang="0">
                  <a:pos x="T4" y="T5"/>
                </a:cxn>
                <a:cxn ang="0">
                  <a:pos x="T6" y="T7"/>
                </a:cxn>
                <a:cxn ang="0">
                  <a:pos x="T8" y="T9"/>
                </a:cxn>
              </a:cxnLst>
              <a:rect l="0" t="0" r="r" b="b"/>
              <a:pathLst>
                <a:path w="12" h="14">
                  <a:moveTo>
                    <a:pt x="10" y="4"/>
                  </a:moveTo>
                  <a:cubicBezTo>
                    <a:pt x="12" y="7"/>
                    <a:pt x="12" y="10"/>
                    <a:pt x="9" y="12"/>
                  </a:cubicBezTo>
                  <a:cubicBezTo>
                    <a:pt x="7" y="14"/>
                    <a:pt x="4" y="13"/>
                    <a:pt x="2" y="10"/>
                  </a:cubicBezTo>
                  <a:cubicBezTo>
                    <a:pt x="0" y="7"/>
                    <a:pt x="0" y="4"/>
                    <a:pt x="2" y="2"/>
                  </a:cubicBezTo>
                  <a:cubicBezTo>
                    <a:pt x="4" y="0"/>
                    <a:pt x="8" y="1"/>
                    <a:pt x="1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cxnSp>
        <p:nvCxnSpPr>
          <p:cNvPr id="57" name="直接连接符 56"/>
          <p:cNvCxnSpPr/>
          <p:nvPr/>
        </p:nvCxnSpPr>
        <p:spPr>
          <a:xfrm>
            <a:off x="2088243" y="4393400"/>
            <a:ext cx="0" cy="1470991"/>
          </a:xfrm>
          <a:prstGeom prst="line">
            <a:avLst/>
          </a:prstGeom>
          <a:solidFill>
            <a:srgbClr val="7CA93D"/>
          </a:solidFill>
          <a:ln w="12700">
            <a:solidFill>
              <a:srgbClr val="0A759A"/>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nvCxnSpPr>
        <p:spPr>
          <a:xfrm>
            <a:off x="5156139" y="2404624"/>
            <a:ext cx="0" cy="1470991"/>
          </a:xfrm>
          <a:prstGeom prst="line">
            <a:avLst/>
          </a:prstGeom>
          <a:ln w="12700">
            <a:solidFill>
              <a:srgbClr val="3E998B"/>
            </a:solidFill>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nvCxnSpPr>
        <p:spPr>
          <a:xfrm>
            <a:off x="7381188" y="672830"/>
            <a:ext cx="0" cy="1470991"/>
          </a:xfrm>
          <a:prstGeom prst="line">
            <a:avLst/>
          </a:prstGeom>
          <a:ln w="12700">
            <a:solidFill>
              <a:srgbClr val="0A759A"/>
            </a:solidFill>
          </a:ln>
        </p:spPr>
        <p:style>
          <a:lnRef idx="1">
            <a:schemeClr val="accent1"/>
          </a:lnRef>
          <a:fillRef idx="0">
            <a:schemeClr val="accent1"/>
          </a:fillRef>
          <a:effectRef idx="0">
            <a:schemeClr val="accent1"/>
          </a:effectRef>
          <a:fontRef idx="minor">
            <a:schemeClr val="tx1"/>
          </a:fontRef>
        </p:style>
      </p:cxnSp>
      <p:sp>
        <p:nvSpPr>
          <p:cNvPr id="63" name="Freeform 31"/>
          <p:cNvSpPr/>
          <p:nvPr/>
        </p:nvSpPr>
        <p:spPr bwMode="auto">
          <a:xfrm>
            <a:off x="7577384" y="414627"/>
            <a:ext cx="3088630" cy="618922"/>
          </a:xfrm>
          <a:custGeom>
            <a:avLst/>
            <a:gdLst>
              <a:gd name="T0" fmla="*/ 229 w 229"/>
              <a:gd name="T1" fmla="*/ 89 h 95"/>
              <a:gd name="T2" fmla="*/ 223 w 229"/>
              <a:gd name="T3" fmla="*/ 95 h 95"/>
              <a:gd name="T4" fmla="*/ 6 w 229"/>
              <a:gd name="T5" fmla="*/ 95 h 95"/>
              <a:gd name="T6" fmla="*/ 0 w 229"/>
              <a:gd name="T7" fmla="*/ 89 h 95"/>
              <a:gd name="T8" fmla="*/ 0 w 229"/>
              <a:gd name="T9" fmla="*/ 6 h 95"/>
              <a:gd name="T10" fmla="*/ 6 w 229"/>
              <a:gd name="T11" fmla="*/ 0 h 95"/>
              <a:gd name="T12" fmla="*/ 223 w 229"/>
              <a:gd name="T13" fmla="*/ 0 h 95"/>
              <a:gd name="T14" fmla="*/ 229 w 229"/>
              <a:gd name="T15" fmla="*/ 6 h 95"/>
              <a:gd name="T16" fmla="*/ 229 w 229"/>
              <a:gd name="T17" fmla="*/ 89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 h="95">
                <a:moveTo>
                  <a:pt x="229" y="89"/>
                </a:moveTo>
                <a:cubicBezTo>
                  <a:pt x="229" y="92"/>
                  <a:pt x="226" y="95"/>
                  <a:pt x="223" y="95"/>
                </a:cubicBezTo>
                <a:cubicBezTo>
                  <a:pt x="6" y="95"/>
                  <a:pt x="6" y="95"/>
                  <a:pt x="6" y="95"/>
                </a:cubicBezTo>
                <a:cubicBezTo>
                  <a:pt x="3" y="95"/>
                  <a:pt x="0" y="92"/>
                  <a:pt x="0" y="89"/>
                </a:cubicBezTo>
                <a:cubicBezTo>
                  <a:pt x="0" y="6"/>
                  <a:pt x="0" y="6"/>
                  <a:pt x="0" y="6"/>
                </a:cubicBezTo>
                <a:cubicBezTo>
                  <a:pt x="0" y="2"/>
                  <a:pt x="3" y="0"/>
                  <a:pt x="6" y="0"/>
                </a:cubicBezTo>
                <a:cubicBezTo>
                  <a:pt x="223" y="0"/>
                  <a:pt x="223" y="0"/>
                  <a:pt x="223" y="0"/>
                </a:cubicBezTo>
                <a:cubicBezTo>
                  <a:pt x="226" y="0"/>
                  <a:pt x="229" y="2"/>
                  <a:pt x="229" y="6"/>
                </a:cubicBezTo>
                <a:lnTo>
                  <a:pt x="229" y="89"/>
                </a:lnTo>
                <a:close/>
              </a:path>
            </a:pathLst>
          </a:custGeom>
          <a:solidFill>
            <a:srgbClr val="0A759A"/>
          </a:solidFill>
          <a:ln w="14288" cap="flat">
            <a:noFill/>
            <a:prstDash val="solid"/>
            <a:miter lim="800000"/>
          </a:ln>
        </p:spPr>
        <p:txBody>
          <a:bodyPr vert="horz" wrap="square" lIns="91440" tIns="45720" rIns="91440" bIns="45720" numCol="1" anchor="t" anchorCtr="0" compatLnSpc="1"/>
          <a:lstStyle/>
          <a:p>
            <a:endParaRPr lang="zh-CN" altLang="en-US"/>
          </a:p>
        </p:txBody>
      </p:sp>
      <p:sp>
        <p:nvSpPr>
          <p:cNvPr id="66" name="Freeform 31"/>
          <p:cNvSpPr/>
          <p:nvPr/>
        </p:nvSpPr>
        <p:spPr bwMode="auto">
          <a:xfrm>
            <a:off x="5682175" y="2748135"/>
            <a:ext cx="3088640" cy="601728"/>
          </a:xfrm>
          <a:custGeom>
            <a:avLst/>
            <a:gdLst>
              <a:gd name="T0" fmla="*/ 229 w 229"/>
              <a:gd name="T1" fmla="*/ 89 h 95"/>
              <a:gd name="T2" fmla="*/ 223 w 229"/>
              <a:gd name="T3" fmla="*/ 95 h 95"/>
              <a:gd name="T4" fmla="*/ 6 w 229"/>
              <a:gd name="T5" fmla="*/ 95 h 95"/>
              <a:gd name="T6" fmla="*/ 0 w 229"/>
              <a:gd name="T7" fmla="*/ 89 h 95"/>
              <a:gd name="T8" fmla="*/ 0 w 229"/>
              <a:gd name="T9" fmla="*/ 6 h 95"/>
              <a:gd name="T10" fmla="*/ 6 w 229"/>
              <a:gd name="T11" fmla="*/ 0 h 95"/>
              <a:gd name="T12" fmla="*/ 223 w 229"/>
              <a:gd name="T13" fmla="*/ 0 h 95"/>
              <a:gd name="T14" fmla="*/ 229 w 229"/>
              <a:gd name="T15" fmla="*/ 6 h 95"/>
              <a:gd name="T16" fmla="*/ 229 w 229"/>
              <a:gd name="T17" fmla="*/ 89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 h="95">
                <a:moveTo>
                  <a:pt x="229" y="89"/>
                </a:moveTo>
                <a:cubicBezTo>
                  <a:pt x="229" y="92"/>
                  <a:pt x="226" y="95"/>
                  <a:pt x="223" y="95"/>
                </a:cubicBezTo>
                <a:cubicBezTo>
                  <a:pt x="6" y="95"/>
                  <a:pt x="6" y="95"/>
                  <a:pt x="6" y="95"/>
                </a:cubicBezTo>
                <a:cubicBezTo>
                  <a:pt x="3" y="95"/>
                  <a:pt x="0" y="92"/>
                  <a:pt x="0" y="89"/>
                </a:cubicBezTo>
                <a:cubicBezTo>
                  <a:pt x="0" y="6"/>
                  <a:pt x="0" y="6"/>
                  <a:pt x="0" y="6"/>
                </a:cubicBezTo>
                <a:cubicBezTo>
                  <a:pt x="0" y="2"/>
                  <a:pt x="3" y="0"/>
                  <a:pt x="6" y="0"/>
                </a:cubicBezTo>
                <a:cubicBezTo>
                  <a:pt x="223" y="0"/>
                  <a:pt x="223" y="0"/>
                  <a:pt x="223" y="0"/>
                </a:cubicBezTo>
                <a:cubicBezTo>
                  <a:pt x="226" y="0"/>
                  <a:pt x="229" y="2"/>
                  <a:pt x="229" y="6"/>
                </a:cubicBezTo>
                <a:lnTo>
                  <a:pt x="229" y="89"/>
                </a:lnTo>
                <a:close/>
              </a:path>
            </a:pathLst>
          </a:custGeom>
          <a:solidFill>
            <a:srgbClr val="3E998B"/>
          </a:solidFill>
          <a:ln w="14288" cap="flat">
            <a:noFill/>
            <a:prstDash val="solid"/>
            <a:miter lim="800000"/>
          </a:ln>
        </p:spPr>
        <p:txBody>
          <a:bodyPr vert="horz" wrap="square" lIns="91440" tIns="45720" rIns="91440" bIns="45720" numCol="1" anchor="t" anchorCtr="0" compatLnSpc="1"/>
          <a:lstStyle/>
          <a:p>
            <a:endParaRPr lang="zh-CN" altLang="en-US"/>
          </a:p>
        </p:txBody>
      </p:sp>
      <p:sp>
        <p:nvSpPr>
          <p:cNvPr id="69" name="Freeform 31"/>
          <p:cNvSpPr/>
          <p:nvPr/>
        </p:nvSpPr>
        <p:spPr bwMode="auto">
          <a:xfrm>
            <a:off x="2272395" y="4449229"/>
            <a:ext cx="3005455" cy="548700"/>
          </a:xfrm>
          <a:custGeom>
            <a:avLst/>
            <a:gdLst>
              <a:gd name="T0" fmla="*/ 229 w 229"/>
              <a:gd name="T1" fmla="*/ 89 h 95"/>
              <a:gd name="T2" fmla="*/ 223 w 229"/>
              <a:gd name="T3" fmla="*/ 95 h 95"/>
              <a:gd name="T4" fmla="*/ 6 w 229"/>
              <a:gd name="T5" fmla="*/ 95 h 95"/>
              <a:gd name="T6" fmla="*/ 0 w 229"/>
              <a:gd name="T7" fmla="*/ 89 h 95"/>
              <a:gd name="T8" fmla="*/ 0 w 229"/>
              <a:gd name="T9" fmla="*/ 6 h 95"/>
              <a:gd name="T10" fmla="*/ 6 w 229"/>
              <a:gd name="T11" fmla="*/ 0 h 95"/>
              <a:gd name="T12" fmla="*/ 223 w 229"/>
              <a:gd name="T13" fmla="*/ 0 h 95"/>
              <a:gd name="T14" fmla="*/ 229 w 229"/>
              <a:gd name="T15" fmla="*/ 6 h 95"/>
              <a:gd name="T16" fmla="*/ 229 w 229"/>
              <a:gd name="T17" fmla="*/ 89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 h="95">
                <a:moveTo>
                  <a:pt x="229" y="89"/>
                </a:moveTo>
                <a:cubicBezTo>
                  <a:pt x="229" y="92"/>
                  <a:pt x="226" y="95"/>
                  <a:pt x="223" y="95"/>
                </a:cubicBezTo>
                <a:cubicBezTo>
                  <a:pt x="6" y="95"/>
                  <a:pt x="6" y="95"/>
                  <a:pt x="6" y="95"/>
                </a:cubicBezTo>
                <a:cubicBezTo>
                  <a:pt x="3" y="95"/>
                  <a:pt x="0" y="92"/>
                  <a:pt x="0" y="89"/>
                </a:cubicBezTo>
                <a:cubicBezTo>
                  <a:pt x="0" y="6"/>
                  <a:pt x="0" y="6"/>
                  <a:pt x="0" y="6"/>
                </a:cubicBezTo>
                <a:cubicBezTo>
                  <a:pt x="0" y="2"/>
                  <a:pt x="3" y="0"/>
                  <a:pt x="6" y="0"/>
                </a:cubicBezTo>
                <a:cubicBezTo>
                  <a:pt x="223" y="0"/>
                  <a:pt x="223" y="0"/>
                  <a:pt x="223" y="0"/>
                </a:cubicBezTo>
                <a:cubicBezTo>
                  <a:pt x="226" y="0"/>
                  <a:pt x="229" y="2"/>
                  <a:pt x="229" y="6"/>
                </a:cubicBezTo>
                <a:lnTo>
                  <a:pt x="229" y="89"/>
                </a:lnTo>
                <a:close/>
              </a:path>
            </a:pathLst>
          </a:custGeom>
          <a:solidFill>
            <a:srgbClr val="0A759A"/>
          </a:solidFill>
          <a:ln w="14288" cap="flat">
            <a:noFill/>
            <a:prstDash val="solid"/>
            <a:miter lim="800000"/>
          </a:ln>
        </p:spPr>
        <p:txBody>
          <a:bodyPr vert="horz" wrap="square" lIns="91440" tIns="45720" rIns="91440" bIns="45720" numCol="1" anchor="t" anchorCtr="0" compatLnSpc="1"/>
          <a:lstStyle/>
          <a:p>
            <a:endParaRPr lang="zh-CN" altLang="en-US"/>
          </a:p>
        </p:txBody>
      </p:sp>
      <p:sp>
        <p:nvSpPr>
          <p:cNvPr id="70" name="文本框 69"/>
          <p:cNvSpPr txBox="1"/>
          <p:nvPr/>
        </p:nvSpPr>
        <p:spPr>
          <a:xfrm>
            <a:off x="2241119" y="4441610"/>
            <a:ext cx="3187091" cy="646331"/>
          </a:xfrm>
          <a:prstGeom prst="rect">
            <a:avLst/>
          </a:prstGeom>
          <a:noFill/>
          <a:ln>
            <a:noFill/>
          </a:ln>
          <a:extLst>
            <a:ext uri="{909E8E84-426E-40DD-AFC4-6F175D3DCCD1}">
              <a14:hiddenFill xmlns:a14="http://schemas.microsoft.com/office/drawing/2010/main">
                <a:solidFill>
                  <a:srgbClr val="87B35B"/>
                </a:solidFill>
              </a14:hiddenFill>
            </a:ext>
          </a:extLst>
        </p:spPr>
        <p:txBody>
          <a:bodyPr wrap="none" rtlCol="0">
            <a:spAutoFit/>
          </a:bodyPr>
          <a:lstStyle/>
          <a:p>
            <a:pPr algn="ctr"/>
            <a:r>
              <a:rPr lang="zh-CN" altLang="en-US" sz="3600" noProof="0" dirty="0">
                <a:ln>
                  <a:noFill/>
                </a:ln>
                <a:solidFill>
                  <a:schemeClr val="bg1"/>
                </a:solidFill>
                <a:uLnTx/>
                <a:uFillTx/>
                <a:ea typeface="方正舒体" panose="02010601030101010101" pitchFamily="2" charset="-122"/>
                <a:sym typeface="+mn-ea"/>
              </a:rPr>
              <a:t>短期目标</a:t>
            </a:r>
            <a:r>
              <a:rPr lang="zh-CN" altLang="en-US" sz="2000" noProof="0" dirty="0">
                <a:ln>
                  <a:noFill/>
                </a:ln>
                <a:solidFill>
                  <a:schemeClr val="bg1"/>
                </a:solidFill>
                <a:uLnTx/>
                <a:uFillTx/>
                <a:ea typeface="方正舒体" panose="02010601030101010101" pitchFamily="2" charset="-122"/>
                <a:sym typeface="+mn-ea"/>
              </a:rPr>
              <a:t>（</a:t>
            </a:r>
            <a:r>
              <a:rPr lang="en-US" altLang="zh-CN" sz="2000" noProof="0" dirty="0">
                <a:ln>
                  <a:noFill/>
                </a:ln>
                <a:solidFill>
                  <a:schemeClr val="bg1"/>
                </a:solidFill>
                <a:uLnTx/>
                <a:uFillTx/>
                <a:ea typeface="方正舒体" panose="02010601030101010101" pitchFamily="2" charset="-122"/>
                <a:sym typeface="+mn-ea"/>
              </a:rPr>
              <a:t>6</a:t>
            </a:r>
            <a:r>
              <a:rPr lang="zh-CN" altLang="en-US" sz="2000" noProof="0" dirty="0">
                <a:ln>
                  <a:noFill/>
                </a:ln>
                <a:solidFill>
                  <a:schemeClr val="bg1"/>
                </a:solidFill>
                <a:uLnTx/>
                <a:uFillTx/>
                <a:ea typeface="方正舒体" panose="02010601030101010101" pitchFamily="2" charset="-122"/>
                <a:sym typeface="+mn-ea"/>
              </a:rPr>
              <a:t>个月）</a:t>
            </a:r>
            <a:endParaRPr lang="en-US" altLang="zh-CN" sz="3600" noProof="0" dirty="0">
              <a:ln>
                <a:noFill/>
              </a:ln>
              <a:solidFill>
                <a:schemeClr val="bg1"/>
              </a:solidFill>
              <a:uLnTx/>
              <a:uFillTx/>
              <a:latin typeface="微软雅黑" panose="020B0503020204020204" charset="-122"/>
              <a:ea typeface="方正舒体" panose="02010601030101010101" pitchFamily="2" charset="-122"/>
              <a:sym typeface="+mn-ea"/>
            </a:endParaRPr>
          </a:p>
        </p:txBody>
      </p:sp>
      <p:sp>
        <p:nvSpPr>
          <p:cNvPr id="9" name="文本框 8"/>
          <p:cNvSpPr txBox="1"/>
          <p:nvPr/>
        </p:nvSpPr>
        <p:spPr>
          <a:xfrm>
            <a:off x="2363933" y="5083790"/>
            <a:ext cx="4421431" cy="101566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l" fontAlgn="auto"/>
            <a:r>
              <a:rPr lang="zh-CN" altLang="en-US" sz="2000" dirty="0">
                <a:sym typeface="Arial" panose="020B0604020202020204" pitchFamily="34" charset="0"/>
              </a:rPr>
              <a:t>开发小程序、手机客户端，建立洗衣中心并进行员工培训，并对白领、上班族进行宣传推广、展开业务。</a:t>
            </a:r>
            <a:endParaRPr lang="en-US" altLang="zh-CN" sz="2000" dirty="0">
              <a:sym typeface="Arial" panose="020B0604020202020204" pitchFamily="34" charset="0"/>
            </a:endParaRPr>
          </a:p>
        </p:txBody>
      </p:sp>
      <p:sp>
        <p:nvSpPr>
          <p:cNvPr id="4" name="文本框 3"/>
          <p:cNvSpPr txBox="1"/>
          <p:nvPr/>
        </p:nvSpPr>
        <p:spPr>
          <a:xfrm>
            <a:off x="5665501" y="2670385"/>
            <a:ext cx="3316934" cy="646331"/>
          </a:xfrm>
          <a:prstGeom prst="rect">
            <a:avLst/>
          </a:prstGeom>
          <a:noFill/>
        </p:spPr>
        <p:txBody>
          <a:bodyPr wrap="none" rtlCol="0">
            <a:spAutoFit/>
          </a:bodyPr>
          <a:lstStyle/>
          <a:p>
            <a:pPr algn="r"/>
            <a:r>
              <a:rPr lang="zh-CN" altLang="en-US" sz="3600" dirty="0">
                <a:solidFill>
                  <a:schemeClr val="bg1"/>
                </a:solidFill>
                <a:latin typeface="微软雅黑" panose="020B0503020204020204" charset="-122"/>
                <a:ea typeface="方正舒体" panose="02010601030101010101" pitchFamily="2" charset="-122"/>
                <a:sym typeface="+mn-ea"/>
              </a:rPr>
              <a:t>中期目标</a:t>
            </a:r>
            <a:r>
              <a:rPr lang="zh-CN" altLang="en-US" sz="2000" dirty="0">
                <a:solidFill>
                  <a:schemeClr val="bg1"/>
                </a:solidFill>
                <a:ea typeface="方正舒体" panose="02010601030101010101" pitchFamily="2" charset="-122"/>
                <a:sym typeface="+mn-ea"/>
              </a:rPr>
              <a:t>（</a:t>
            </a:r>
            <a:r>
              <a:rPr lang="en-US" altLang="zh-CN" sz="2000" dirty="0">
                <a:solidFill>
                  <a:schemeClr val="bg1"/>
                </a:solidFill>
                <a:ea typeface="方正舒体" panose="02010601030101010101" pitchFamily="2" charset="-122"/>
                <a:sym typeface="+mn-ea"/>
              </a:rPr>
              <a:t>18</a:t>
            </a:r>
            <a:r>
              <a:rPr lang="zh-CN" altLang="en-US" sz="2000" dirty="0">
                <a:solidFill>
                  <a:schemeClr val="bg1"/>
                </a:solidFill>
                <a:ea typeface="方正舒体" panose="02010601030101010101" pitchFamily="2" charset="-122"/>
                <a:sym typeface="+mn-ea"/>
              </a:rPr>
              <a:t>个月）</a:t>
            </a:r>
            <a:endParaRPr lang="en-US" altLang="zh-CN" sz="2000" dirty="0">
              <a:solidFill>
                <a:schemeClr val="bg1"/>
              </a:solidFill>
              <a:ea typeface="方正舒体" panose="02010601030101010101" pitchFamily="2" charset="-122"/>
              <a:sym typeface="+mn-ea"/>
            </a:endParaRPr>
          </a:p>
        </p:txBody>
      </p:sp>
      <p:sp>
        <p:nvSpPr>
          <p:cNvPr id="5" name="文本框 4"/>
          <p:cNvSpPr txBox="1"/>
          <p:nvPr/>
        </p:nvSpPr>
        <p:spPr>
          <a:xfrm>
            <a:off x="7226495" y="396768"/>
            <a:ext cx="3640176" cy="646331"/>
          </a:xfrm>
          <a:prstGeom prst="rect">
            <a:avLst/>
          </a:prstGeom>
          <a:noFill/>
        </p:spPr>
        <p:txBody>
          <a:bodyPr wrap="square" rtlCol="0">
            <a:spAutoFit/>
          </a:bodyPr>
          <a:lstStyle/>
          <a:p>
            <a:pPr algn="r"/>
            <a:r>
              <a:rPr lang="zh-CN" altLang="en-US" sz="3600" noProof="0" dirty="0">
                <a:ln>
                  <a:noFill/>
                </a:ln>
                <a:solidFill>
                  <a:schemeClr val="bg1"/>
                </a:solidFill>
                <a:uLnTx/>
                <a:uFillTx/>
                <a:ea typeface="方正舒体" panose="02010601030101010101" pitchFamily="2" charset="-122"/>
                <a:sym typeface="+mn-ea"/>
              </a:rPr>
              <a:t>长期目标</a:t>
            </a:r>
            <a:r>
              <a:rPr lang="zh-CN" altLang="en-US" sz="2000" noProof="0" dirty="0">
                <a:ln>
                  <a:noFill/>
                </a:ln>
                <a:solidFill>
                  <a:schemeClr val="bg1"/>
                </a:solidFill>
                <a:uLnTx/>
                <a:uFillTx/>
                <a:ea typeface="方正舒体" panose="02010601030101010101" pitchFamily="2" charset="-122"/>
                <a:sym typeface="+mn-ea"/>
              </a:rPr>
              <a:t>（</a:t>
            </a:r>
            <a:r>
              <a:rPr lang="en-US" altLang="zh-CN" sz="2000" noProof="0" dirty="0">
                <a:ln>
                  <a:noFill/>
                </a:ln>
                <a:solidFill>
                  <a:schemeClr val="bg1"/>
                </a:solidFill>
                <a:uLnTx/>
                <a:uFillTx/>
                <a:ea typeface="方正舒体" panose="02010601030101010101" pitchFamily="2" charset="-122"/>
                <a:sym typeface="+mn-ea"/>
              </a:rPr>
              <a:t>36</a:t>
            </a:r>
            <a:r>
              <a:rPr lang="zh-CN" altLang="en-US" sz="2000" noProof="0" dirty="0">
                <a:ln>
                  <a:noFill/>
                </a:ln>
                <a:solidFill>
                  <a:schemeClr val="bg1"/>
                </a:solidFill>
                <a:uLnTx/>
                <a:uFillTx/>
                <a:ea typeface="方正舒体" panose="02010601030101010101" pitchFamily="2" charset="-122"/>
                <a:sym typeface="+mn-ea"/>
              </a:rPr>
              <a:t>个月）</a:t>
            </a:r>
            <a:endParaRPr lang="en-US" altLang="zh-CN" sz="2000" noProof="0" dirty="0">
              <a:ln>
                <a:noFill/>
              </a:ln>
              <a:solidFill>
                <a:schemeClr val="bg1"/>
              </a:solidFill>
              <a:uLnTx/>
              <a:uFillTx/>
              <a:latin typeface="微软雅黑" panose="020B0503020204020204" charset="-122"/>
              <a:ea typeface="方正舒体" panose="02010601030101010101" pitchFamily="2" charset="-122"/>
              <a:sym typeface="+mn-ea"/>
            </a:endParaRPr>
          </a:p>
        </p:txBody>
      </p:sp>
      <p:sp>
        <p:nvSpPr>
          <p:cNvPr id="6" name="文本框 5"/>
          <p:cNvSpPr txBox="1"/>
          <p:nvPr/>
        </p:nvSpPr>
        <p:spPr>
          <a:xfrm>
            <a:off x="7535882" y="1022678"/>
            <a:ext cx="4165961" cy="142462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50000"/>
              </a:lnSpc>
            </a:pPr>
            <a:r>
              <a:rPr lang="zh-CN" altLang="en-US" sz="2000" dirty="0">
                <a:sym typeface="Arial" panose="020B0604020202020204" pitchFamily="34" charset="0"/>
              </a:rPr>
              <a:t>依靠三年来在洗衣市场所积累下来的经验与服务优势，将公司业务推至其他地区并稳定持续经营。</a:t>
            </a:r>
          </a:p>
        </p:txBody>
      </p:sp>
      <p:sp>
        <p:nvSpPr>
          <p:cNvPr id="35" name="文本框 34"/>
          <p:cNvSpPr txBox="1"/>
          <p:nvPr/>
        </p:nvSpPr>
        <p:spPr>
          <a:xfrm>
            <a:off x="252276" y="251716"/>
            <a:ext cx="4397339" cy="646331"/>
          </a:xfrm>
          <a:prstGeom prst="rect">
            <a:avLst/>
          </a:prstGeom>
          <a:solidFill>
            <a:srgbClr val="0A759A"/>
          </a:solidFill>
        </p:spPr>
        <p:txBody>
          <a:bodyPr wrap="square" rtlCol="0">
            <a:spAutoFit/>
          </a:bodyPr>
          <a:lstStyle/>
          <a:p>
            <a:pPr algn="ctr"/>
            <a:r>
              <a:rPr lang="zh-CN" altLang="en-US" sz="3600" dirty="0">
                <a:solidFill>
                  <a:schemeClr val="bg1"/>
                </a:solidFill>
                <a:latin typeface="华文彩云" panose="02010800040101010101" pitchFamily="2" charset="-122"/>
                <a:ea typeface="华文彩云" panose="02010800040101010101" pitchFamily="2" charset="-122"/>
              </a:rPr>
              <a:t>发展战略规划</a:t>
            </a:r>
          </a:p>
        </p:txBody>
      </p:sp>
      <p:sp>
        <p:nvSpPr>
          <p:cNvPr id="36" name="文本框 35"/>
          <p:cNvSpPr txBox="1"/>
          <p:nvPr/>
        </p:nvSpPr>
        <p:spPr>
          <a:xfrm>
            <a:off x="5352146" y="3398318"/>
            <a:ext cx="4744821" cy="132343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l" fontAlgn="auto"/>
            <a:r>
              <a:rPr lang="zh-CN" altLang="en-US" sz="2000" dirty="0">
                <a:sym typeface="Arial" panose="020B0604020202020204" pitchFamily="34" charset="0"/>
              </a:rPr>
              <a:t>提升公司服务质量，依靠洗衣业务所建立起的客户资源优势，在洗衣店新增其它护理业务，进一步提高利润率，达到损益平衡。</a:t>
            </a:r>
            <a:endParaRPr lang="en-US" altLang="zh-CN" sz="2000" dirty="0">
              <a:sym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未标题-1"/>
          <p:cNvPicPr>
            <a:picLocks noChangeAspect="1"/>
          </p:cNvPicPr>
          <p:nvPr/>
        </p:nvPicPr>
        <p:blipFill>
          <a:blip r:embed="rId3"/>
          <a:srcRect l="38601"/>
          <a:stretch>
            <a:fillRect/>
          </a:stretch>
        </p:blipFill>
        <p:spPr>
          <a:xfrm>
            <a:off x="10414635" y="-12065"/>
            <a:ext cx="1802765" cy="6881495"/>
          </a:xfrm>
          <a:prstGeom prst="rect">
            <a:avLst/>
          </a:prstGeom>
        </p:spPr>
      </p:pic>
      <p:pic>
        <p:nvPicPr>
          <p:cNvPr id="5" name="图片 4" descr="未标题-1"/>
          <p:cNvPicPr>
            <a:picLocks noChangeAspect="1"/>
          </p:cNvPicPr>
          <p:nvPr/>
        </p:nvPicPr>
        <p:blipFill>
          <a:blip r:embed="rId3"/>
          <a:srcRect l="38601"/>
          <a:stretch>
            <a:fillRect/>
          </a:stretch>
        </p:blipFill>
        <p:spPr>
          <a:xfrm flipH="1">
            <a:off x="-14605" y="-11430"/>
            <a:ext cx="1802765" cy="6881495"/>
          </a:xfrm>
          <a:prstGeom prst="rect">
            <a:avLst/>
          </a:prstGeom>
        </p:spPr>
      </p:pic>
      <p:sp>
        <p:nvSpPr>
          <p:cNvPr id="6" name="矩形 5"/>
          <p:cNvSpPr/>
          <p:nvPr/>
        </p:nvSpPr>
        <p:spPr>
          <a:xfrm>
            <a:off x="3052445" y="1787525"/>
            <a:ext cx="6515735" cy="3169285"/>
          </a:xfrm>
          <a:prstGeom prst="rect">
            <a:avLst/>
          </a:prstGeom>
          <a:noFill/>
          <a:ln w="57150">
            <a:solidFill>
              <a:srgbClr val="0A759A"/>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3150870" y="1885315"/>
            <a:ext cx="6320790" cy="2971800"/>
          </a:xfrm>
          <a:prstGeom prst="rect">
            <a:avLst/>
          </a:prstGeom>
          <a:solidFill>
            <a:srgbClr val="DAECF5"/>
          </a:solidFill>
          <a:ln w="3175">
            <a:solidFill>
              <a:srgbClr val="0A75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descr="3"/>
          <p:cNvPicPr>
            <a:picLocks noChangeAspect="1"/>
          </p:cNvPicPr>
          <p:nvPr/>
        </p:nvPicPr>
        <p:blipFill>
          <a:blip r:embed="rId4"/>
          <a:stretch>
            <a:fillRect/>
          </a:stretch>
        </p:blipFill>
        <p:spPr>
          <a:xfrm>
            <a:off x="8793162" y="3264535"/>
            <a:ext cx="1356995" cy="1609725"/>
          </a:xfrm>
          <a:prstGeom prst="rect">
            <a:avLst/>
          </a:prstGeom>
        </p:spPr>
      </p:pic>
      <p:sp>
        <p:nvSpPr>
          <p:cNvPr id="2" name="文本框 1"/>
          <p:cNvSpPr txBox="1"/>
          <p:nvPr/>
        </p:nvSpPr>
        <p:spPr>
          <a:xfrm>
            <a:off x="5022215" y="2350135"/>
            <a:ext cx="2703830" cy="914400"/>
          </a:xfrm>
          <a:prstGeom prst="rect">
            <a:avLst/>
          </a:prstGeom>
          <a:noFill/>
        </p:spPr>
        <p:txBody>
          <a:bodyPr wrap="square" rtlCol="0" anchor="t">
            <a:spAutoFit/>
          </a:bodyPr>
          <a:lstStyle/>
          <a:p>
            <a:pPr algn="ctr"/>
            <a:r>
              <a:rPr lang="zh-CN" altLang="en-US" sz="5400" dirty="0">
                <a:solidFill>
                  <a:srgbClr val="0A759A"/>
                </a:solidFill>
                <a:latin typeface="叶根友毛笔行书2.0版" panose="02010601030101010101" charset="-122"/>
                <a:ea typeface="叶根友毛笔行书2.0版" panose="02010601030101010101" charset="-122"/>
                <a:sym typeface="+mn-ea"/>
              </a:rPr>
              <a:t>第二节</a:t>
            </a:r>
          </a:p>
        </p:txBody>
      </p:sp>
      <p:sp>
        <p:nvSpPr>
          <p:cNvPr id="3" name="文本框 2"/>
          <p:cNvSpPr txBox="1"/>
          <p:nvPr/>
        </p:nvSpPr>
        <p:spPr>
          <a:xfrm>
            <a:off x="4043045" y="3256915"/>
            <a:ext cx="4398645" cy="1200329"/>
          </a:xfrm>
          <a:prstGeom prst="rect">
            <a:avLst/>
          </a:prstGeom>
          <a:noFill/>
        </p:spPr>
        <p:txBody>
          <a:bodyPr wrap="square" rtlCol="0">
            <a:spAutoFit/>
          </a:bodyPr>
          <a:lstStyle/>
          <a:p>
            <a:pPr algn="ctr"/>
            <a:r>
              <a:rPr lang="zh-CN" altLang="en-US" sz="3600" kern="0" dirty="0">
                <a:solidFill>
                  <a:srgbClr val="0A759A"/>
                </a:solidFill>
                <a:latin typeface="微软雅黑" panose="020B0503020204020204" charset="-122"/>
                <a:ea typeface="微软雅黑" panose="020B0503020204020204" charset="-122"/>
                <a:sym typeface="+mn-ea"/>
              </a:rPr>
              <a:t>洗衣店市场分析</a:t>
            </a:r>
            <a:endParaRPr lang="en-US" altLang="zh-CN" sz="3600" kern="0" dirty="0">
              <a:solidFill>
                <a:srgbClr val="0A759A"/>
              </a:solidFill>
              <a:latin typeface="微软雅黑" panose="020B0503020204020204" charset="-122"/>
              <a:ea typeface="微软雅黑" panose="020B0503020204020204" charset="-122"/>
              <a:sym typeface="+mn-ea"/>
            </a:endParaRPr>
          </a:p>
          <a:p>
            <a:pPr algn="ctr"/>
            <a:r>
              <a:rPr lang="zh-CN" altLang="en-US" sz="3600" kern="0" dirty="0">
                <a:solidFill>
                  <a:srgbClr val="0A759A"/>
                </a:solidFill>
                <a:latin typeface="微软雅黑" panose="020B0503020204020204" charset="-122"/>
                <a:ea typeface="微软雅黑" panose="020B0503020204020204" charset="-122"/>
                <a:sym typeface="+mn-ea"/>
              </a:rPr>
              <a:t>（以高校为例）</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242849" y="223075"/>
            <a:ext cx="4628643" cy="646331"/>
          </a:xfrm>
          <a:prstGeom prst="rect">
            <a:avLst/>
          </a:prstGeom>
          <a:solidFill>
            <a:srgbClr val="0A759A"/>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600" b="0" i="0" u="none" strike="noStrike" kern="1200" cap="none" spc="0" normalizeH="0" baseline="0" noProof="0" dirty="0">
                <a:ln>
                  <a:noFill/>
                </a:ln>
                <a:solidFill>
                  <a:prstClr val="white"/>
                </a:solidFill>
                <a:effectLst/>
                <a:uLnTx/>
                <a:uFillTx/>
                <a:latin typeface="华文彩云" panose="02010800040101010101" pitchFamily="2" charset="-122"/>
                <a:ea typeface="华文彩云" panose="02010800040101010101" pitchFamily="2" charset="-122"/>
                <a:cs typeface="+mn-cs"/>
              </a:rPr>
              <a:t>高校洗衣市场必要性</a:t>
            </a:r>
          </a:p>
        </p:txBody>
      </p:sp>
      <p:sp>
        <p:nvSpPr>
          <p:cNvPr id="3" name="矩形 2"/>
          <p:cNvSpPr/>
          <p:nvPr/>
        </p:nvSpPr>
        <p:spPr>
          <a:xfrm>
            <a:off x="482457" y="970809"/>
            <a:ext cx="11227086" cy="203132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如今，大学生对于卫生的要求提高以及南方的特殊地理位置，气温较高，在校大学生的洗衣频率较高，一天一次的频率最高，占比</a:t>
            </a: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46.88%</a:t>
            </a: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。对于目前在高校全体师生如此大的洗衣市场，洗衣市场有存在一定的必要性。</a:t>
            </a:r>
            <a:endPar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l"/>
              <a:defRPr/>
            </a:pP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由于大学模式是全日制的，寄宿环境相对较封闭，如此便对于清洗衣物则存在相对较多的问题。根据数据统计显示，大部分在校教师以及学生认为在梅雨、寒冬天气时衣物不好晾晒，占比</a:t>
            </a: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56.25%</a:t>
            </a: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，另外由于衣物材质比较特殊，例如：棉质、皮质等需要较专业的手法进行清洗， 无法自己进行简单地清洗，占比</a:t>
            </a: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12.5%</a:t>
            </a: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，其余还在宿舍清洗衣物中还存在衣服洗后褶皱、油污污渍清洗不干净、学业工作太忙无时间清洗、衣服褪色染色等问题。（本数据来自于本团队针对于在校学生进行的问卷调查数据所得，真实有效。）</a:t>
            </a:r>
          </a:p>
        </p:txBody>
      </p:sp>
      <p:pic>
        <p:nvPicPr>
          <p:cNvPr id="22" name="图片 21"/>
          <p:cNvPicPr>
            <a:picLocks noChangeAspect="1"/>
          </p:cNvPicPr>
          <p:nvPr/>
        </p:nvPicPr>
        <p:blipFill>
          <a:blip r:embed="rId3">
            <a:clrChange>
              <a:clrFrom>
                <a:srgbClr val="FFFFFF"/>
              </a:clrFrom>
              <a:clrTo>
                <a:srgbClr val="FFFFFF">
                  <a:alpha val="0"/>
                </a:srgbClr>
              </a:clrTo>
            </a:clrChange>
          </a:blip>
          <a:stretch>
            <a:fillRect/>
          </a:stretch>
        </p:blipFill>
        <p:spPr>
          <a:xfrm>
            <a:off x="826179" y="2998106"/>
            <a:ext cx="5347318" cy="3765669"/>
          </a:xfrm>
          <a:prstGeom prst="rect">
            <a:avLst/>
          </a:prstGeom>
        </p:spPr>
      </p:pic>
      <p:pic>
        <p:nvPicPr>
          <p:cNvPr id="23" name="图片 22"/>
          <p:cNvPicPr>
            <a:picLocks noChangeAspect="1"/>
          </p:cNvPicPr>
          <p:nvPr/>
        </p:nvPicPr>
        <p:blipFill>
          <a:blip r:embed="rId4">
            <a:clrChange>
              <a:clrFrom>
                <a:srgbClr val="FFFFFF"/>
              </a:clrFrom>
              <a:clrTo>
                <a:srgbClr val="FFFFFF">
                  <a:alpha val="0"/>
                </a:srgbClr>
              </a:clrTo>
            </a:clrChange>
          </a:blip>
          <a:stretch>
            <a:fillRect/>
          </a:stretch>
        </p:blipFill>
        <p:spPr>
          <a:xfrm>
            <a:off x="6614857" y="2998106"/>
            <a:ext cx="4973167" cy="368643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242849" y="223075"/>
            <a:ext cx="4628643" cy="646331"/>
          </a:xfrm>
          <a:prstGeom prst="rect">
            <a:avLst/>
          </a:prstGeom>
          <a:solidFill>
            <a:srgbClr val="0A759A"/>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600" b="0" i="0" u="none" strike="noStrike" kern="1200" cap="none" spc="0" normalizeH="0" baseline="0" noProof="0" dirty="0">
                <a:ln>
                  <a:noFill/>
                </a:ln>
                <a:solidFill>
                  <a:prstClr val="white"/>
                </a:solidFill>
                <a:effectLst/>
                <a:uLnTx/>
                <a:uFillTx/>
                <a:latin typeface="华文彩云" panose="02010800040101010101" pitchFamily="2" charset="-122"/>
                <a:ea typeface="华文彩云" panose="02010800040101010101" pitchFamily="2" charset="-122"/>
                <a:cs typeface="+mn-cs"/>
              </a:rPr>
              <a:t>高校洗衣市场的分析</a:t>
            </a:r>
          </a:p>
        </p:txBody>
      </p:sp>
      <p:sp>
        <p:nvSpPr>
          <p:cNvPr id="19" name="Text Placeholder 14"/>
          <p:cNvSpPr txBox="1"/>
          <p:nvPr/>
        </p:nvSpPr>
        <p:spPr>
          <a:xfrm>
            <a:off x="569599" y="991806"/>
            <a:ext cx="10937458" cy="1231106"/>
          </a:xfrm>
          <a:prstGeom prst="rect">
            <a:avLst/>
          </a:prstGeom>
          <a:noFill/>
          <a:ln w="9525">
            <a:noFill/>
          </a:ln>
        </p:spPr>
        <p:txBody>
          <a:bodyPr wrap="square" lIns="0" tIns="0" rIns="0" bIns="0" anchor="t">
            <a:spAutoFit/>
          </a:bodyPr>
          <a:lstStyle/>
          <a:p>
            <a:pPr marL="0" marR="0" lvl="0" indent="0" algn="l" defTabSz="1216025" rtl="0" eaLnBrk="1" fontAlgn="auto" latinLnBrk="0" hangingPunct="1">
              <a:lnSpc>
                <a:spcPct val="100000"/>
              </a:lnSpc>
              <a:spcBef>
                <a:spcPct val="20000"/>
              </a:spcBef>
              <a:spcAft>
                <a:spcPts val="0"/>
              </a:spcAft>
              <a:buClrTx/>
              <a:buSzTx/>
              <a:buFontTx/>
              <a:buNone/>
              <a:defRPr/>
            </a:pPr>
            <a:r>
              <a:rPr kumimoji="0" lang="zh-CN" altLang="en-US" sz="2000" b="0" i="0" u="none" strike="noStrike" kern="1200" cap="none" spc="0" normalizeH="0" baseline="0" noProof="0" dirty="0">
                <a:ln>
                  <a:noFill/>
                </a:ln>
                <a:solidFill>
                  <a:prstClr val="black">
                    <a:lumMod val="65000"/>
                    <a:lumOff val="3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rPr>
              <a:t>对于一路飞跃发展的高校洗衣行业，是会依照如此形势发展？还是会渐渐衰落呢？它终将走向何方？对此</a:t>
            </a:r>
            <a:r>
              <a:rPr kumimoji="0" lang="zh-CN" altLang="en-US" sz="2000" b="0" i="0" u="none" strike="noStrike" kern="1200" cap="none" spc="0" normalizeH="0" baseline="0" noProof="0" dirty="0">
                <a:ln>
                  <a:noFill/>
                </a:ln>
                <a:solidFill>
                  <a:prstClr val="black">
                    <a:lumMod val="65000"/>
                    <a:lumOff val="35000"/>
                  </a:prstClr>
                </a:solidFill>
                <a:effectLst/>
                <a:uLnTx/>
                <a:uFillTx/>
                <a:latin typeface="宋体" panose="02010600030101010101" pitchFamily="2" charset="-122"/>
                <a:ea typeface="宋体" panose="02010600030101010101" pitchFamily="2" charset="-122"/>
                <a:cs typeface="+mn-cs"/>
              </a:rPr>
              <a:t>在沪举行的“科技后勤，智慧校园”高峰论坛上，小兰智慧科技</a:t>
            </a:r>
            <a:r>
              <a:rPr kumimoji="0" lang="en-US" altLang="zh-CN" sz="2000" b="0" i="0" u="none" strike="noStrike" kern="1200" cap="none" spc="0" normalizeH="0" baseline="0" noProof="0" dirty="0">
                <a:ln>
                  <a:noFill/>
                </a:ln>
                <a:solidFill>
                  <a:prstClr val="black">
                    <a:lumMod val="65000"/>
                    <a:lumOff val="35000"/>
                  </a:prstClr>
                </a:solidFill>
                <a:effectLst/>
                <a:uLnTx/>
                <a:uFillTx/>
                <a:latin typeface="宋体" panose="02010600030101010101" pitchFamily="2" charset="-122"/>
                <a:ea typeface="宋体" panose="02010600030101010101" pitchFamily="2" charset="-122"/>
                <a:cs typeface="+mn-cs"/>
              </a:rPr>
              <a:t>CEO</a:t>
            </a:r>
            <a:r>
              <a:rPr kumimoji="0" lang="zh-CN" altLang="en-US" sz="2000" b="0" i="0" u="none" strike="noStrike" kern="1200" cap="none" spc="0" normalizeH="0" baseline="0" noProof="0" dirty="0">
                <a:ln>
                  <a:noFill/>
                </a:ln>
                <a:solidFill>
                  <a:prstClr val="black">
                    <a:lumMod val="65000"/>
                    <a:lumOff val="35000"/>
                  </a:prstClr>
                </a:solidFill>
                <a:effectLst/>
                <a:uLnTx/>
                <a:uFillTx/>
                <a:latin typeface="宋体" panose="02010600030101010101" pitchFamily="2" charset="-122"/>
                <a:ea typeface="宋体" panose="02010600030101010101" pitchFamily="2" charset="-122"/>
                <a:cs typeface="+mn-cs"/>
              </a:rPr>
              <a:t>戢璟华对高校洗衣这个特殊行业进行了解读：“从最初满足学生的基础洗衣需求，逐步扩容到增值服务、使用体验、场景交互、智能科技植入，直至社会价值的公益层面，我称之为‘三代五阶段’发展历程。”</a:t>
            </a:r>
            <a:endParaRPr kumimoji="0" lang="en-US" altLang="zh-CN" sz="2000" b="0" i="0" u="none" strike="noStrike" kern="1200" cap="none" spc="0" normalizeH="0" baseline="0" noProof="0" dirty="0">
              <a:ln>
                <a:noFill/>
              </a:ln>
              <a:solidFill>
                <a:prstClr val="black">
                  <a:lumMod val="65000"/>
                  <a:lumOff val="35000"/>
                </a:prstClr>
              </a:solidFill>
              <a:effectLst/>
              <a:uLnTx/>
              <a:uFillTx/>
              <a:latin typeface="宋体" panose="02010600030101010101" pitchFamily="2" charset="-122"/>
              <a:ea typeface="宋体" panose="02010600030101010101" pitchFamily="2" charset="-122"/>
              <a:cs typeface="+mn-cs"/>
              <a:sym typeface="Arial" panose="020B0604020202020204" pitchFamily="34" charset="0"/>
            </a:endParaRPr>
          </a:p>
        </p:txBody>
      </p:sp>
      <p:sp>
        <p:nvSpPr>
          <p:cNvPr id="2" name="矩形 1"/>
          <p:cNvSpPr/>
          <p:nvPr/>
        </p:nvSpPr>
        <p:spPr>
          <a:xfrm>
            <a:off x="4373367" y="2305297"/>
            <a:ext cx="7133690" cy="123110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A759A"/>
                </a:solidFill>
                <a:effectLst/>
                <a:uLnTx/>
                <a:uFillTx/>
                <a:latin typeface="宋体" panose="02010600030101010101" pitchFamily="2" charset="-122"/>
                <a:ea typeface="宋体" panose="02010600030101010101" pitchFamily="2" charset="-122"/>
                <a:cs typeface="+mn-cs"/>
              </a:rPr>
              <a:t>第一代</a:t>
            </a:r>
            <a:r>
              <a:rPr kumimoji="0" lang="zh-CN" altLang="en-US" sz="1800" b="0" i="0" u="none" strike="noStrike" kern="1200" cap="none" spc="0" normalizeH="0" baseline="0" noProof="0" dirty="0">
                <a:ln>
                  <a:noFill/>
                </a:ln>
                <a:solidFill>
                  <a:srgbClr val="0A759A"/>
                </a:solidFill>
                <a:effectLst/>
                <a:uLnTx/>
                <a:uFillTx/>
                <a:latin typeface="宋体" panose="02010600030101010101" pitchFamily="2" charset="-122"/>
                <a:ea typeface="宋体" panose="02010600030101010101" pitchFamily="2" charset="-122"/>
                <a:cs typeface="+mn-cs"/>
              </a:rPr>
              <a:t>：</a:t>
            </a:r>
            <a:r>
              <a:rPr kumimoji="0" lang="zh-CN" altLang="en-US" sz="18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从无到有，粗犷经营，野蛮生长。这个时期涵盖</a:t>
            </a:r>
            <a:r>
              <a:rPr kumimoji="0" lang="en-US" altLang="zh-CN" sz="18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1G</a:t>
            </a:r>
            <a:r>
              <a:rPr kumimoji="0" lang="zh-CN" altLang="en-US" sz="18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和</a:t>
            </a:r>
            <a:r>
              <a:rPr kumimoji="0" lang="en-US" altLang="zh-CN" sz="18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2G</a:t>
            </a:r>
            <a:r>
              <a:rPr kumimoji="0" lang="zh-CN" altLang="en-US" sz="18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两个初级阶段，大概历时二十余年，传统式洗衣房大体停留在此。“设备低端、空间简陋、卫生和安全性都得不到保障。但遗憾的是，现在很多美丽校园内，依然存留这样的洗衣房，成为后勤服务的一个拖累。</a:t>
            </a:r>
            <a:endParaRPr kumimoji="0" lang="zh-CN" altLang="en-US" sz="18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endParaRPr>
          </a:p>
        </p:txBody>
      </p:sp>
      <p:sp>
        <p:nvSpPr>
          <p:cNvPr id="3" name="矩形 2"/>
          <p:cNvSpPr/>
          <p:nvPr/>
        </p:nvSpPr>
        <p:spPr>
          <a:xfrm>
            <a:off x="4373367" y="3599676"/>
            <a:ext cx="7133690" cy="123110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A759A"/>
                </a:solidFill>
                <a:effectLst/>
                <a:uLnTx/>
                <a:uFillTx/>
                <a:latin typeface="宋体" panose="02010600030101010101" pitchFamily="2" charset="-122"/>
                <a:ea typeface="宋体" panose="02010600030101010101" pitchFamily="2" charset="-122"/>
                <a:cs typeface="+mn-cs"/>
              </a:rPr>
              <a:t>第二代</a:t>
            </a:r>
            <a:r>
              <a:rPr kumimoji="0" lang="zh-CN" altLang="en-US" sz="1800" b="0" i="0" u="none" strike="noStrike" kern="1200" cap="none" spc="0" normalizeH="0" baseline="0" noProof="0" dirty="0">
                <a:ln>
                  <a:noFill/>
                </a:ln>
                <a:solidFill>
                  <a:srgbClr val="0A759A"/>
                </a:solidFill>
                <a:effectLst/>
                <a:uLnTx/>
                <a:uFillTx/>
                <a:latin typeface="宋体" panose="02010600030101010101" pitchFamily="2" charset="-122"/>
                <a:ea typeface="宋体" panose="02010600030101010101" pitchFamily="2" charset="-122"/>
                <a:cs typeface="+mn-cs"/>
              </a:rPr>
              <a:t>：</a:t>
            </a:r>
            <a:r>
              <a:rPr kumimoji="0" lang="zh-CN" altLang="en-US" sz="18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科技融入，行业乱战，发展困顿。这个时代以</a:t>
            </a:r>
            <a:r>
              <a:rPr kumimoji="0" lang="en-US" altLang="zh-CN" sz="18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3G</a:t>
            </a:r>
            <a:r>
              <a:rPr kumimoji="0" lang="zh-CN" altLang="en-US" sz="18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阶段为代表，最突出的特征就是“快”：快速扩张，快速升温。而脱离了服务本质的短期投机和暴利思维，也快速遭遇发展瓶颈。究其原因，坦诚来说，就是互联网爆发下对校园市场的吞噬。</a:t>
            </a:r>
            <a:endParaRPr kumimoji="0" lang="zh-CN" altLang="en-US" sz="18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endParaRPr>
          </a:p>
        </p:txBody>
      </p:sp>
      <p:pic>
        <p:nvPicPr>
          <p:cNvPr id="4" name="图片 3"/>
          <p:cNvPicPr>
            <a:picLocks noChangeAspect="1"/>
          </p:cNvPicPr>
          <p:nvPr/>
        </p:nvPicPr>
        <p:blipFill>
          <a:blip r:embed="rId3"/>
          <a:stretch>
            <a:fillRect/>
          </a:stretch>
        </p:blipFill>
        <p:spPr>
          <a:xfrm>
            <a:off x="684943" y="2510082"/>
            <a:ext cx="3391172" cy="2186491"/>
          </a:xfrm>
          <a:prstGeom prst="rect">
            <a:avLst/>
          </a:prstGeom>
        </p:spPr>
      </p:pic>
      <p:cxnSp>
        <p:nvCxnSpPr>
          <p:cNvPr id="6" name="直接连接符 5"/>
          <p:cNvCxnSpPr/>
          <p:nvPr/>
        </p:nvCxnSpPr>
        <p:spPr>
          <a:xfrm>
            <a:off x="253276" y="6029690"/>
            <a:ext cx="11685448" cy="82193"/>
          </a:xfrm>
          <a:prstGeom prst="line">
            <a:avLst/>
          </a:prstGeom>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569599" y="4953182"/>
            <a:ext cx="10937459" cy="95410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A759A"/>
                </a:solidFill>
                <a:effectLst/>
                <a:uLnTx/>
                <a:uFillTx/>
                <a:latin typeface="宋体" panose="02010600030101010101" pitchFamily="2" charset="-122"/>
                <a:ea typeface="宋体" panose="02010600030101010101" pitchFamily="2" charset="-122"/>
                <a:cs typeface="+mn-cs"/>
              </a:rPr>
              <a:t>第三个时代</a:t>
            </a:r>
            <a:r>
              <a:rPr kumimoji="0" lang="zh-CN" altLang="en-US" sz="1800" b="1" i="0" u="none" strike="noStrike" kern="1200" cap="none" spc="0" normalizeH="0" baseline="0" noProof="0" dirty="0">
                <a:ln>
                  <a:noFill/>
                </a:ln>
                <a:solidFill>
                  <a:srgbClr val="0A759A"/>
                </a:solidFill>
                <a:effectLst/>
                <a:uLnTx/>
                <a:uFillTx/>
                <a:latin typeface="宋体" panose="02010600030101010101" pitchFamily="2" charset="-122"/>
                <a:ea typeface="宋体" panose="02010600030101010101" pitchFamily="2" charset="-122"/>
                <a:cs typeface="+mn-cs"/>
              </a:rPr>
              <a:t>：</a:t>
            </a:r>
            <a:r>
              <a:rPr kumimoji="0" lang="zh-CN" altLang="en-US" sz="1800" b="0" i="0" u="none" strike="noStrike" kern="1200" cap="none" spc="0" normalizeH="0" baseline="0" noProof="0" dirty="0">
                <a:ln>
                  <a:noFill/>
                </a:ln>
                <a:solidFill>
                  <a:srgbClr val="4D4F53"/>
                </a:solidFill>
                <a:effectLst/>
                <a:uLnTx/>
                <a:uFillTx/>
                <a:latin typeface="宋体" panose="02010600030101010101" pitchFamily="2" charset="-122"/>
                <a:ea typeface="宋体" panose="02010600030101010101" pitchFamily="2" charset="-122"/>
                <a:cs typeface="+mn-cs"/>
              </a:rPr>
              <a:t>回归本质，科技赋能，共建生态。</a:t>
            </a: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面临</a:t>
            </a:r>
            <a:r>
              <a:rPr kumimoji="0" lang="en-US" altLang="zh-CN"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4G</a:t>
            </a:r>
            <a:r>
              <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时代阶段，在功能、服务、品质、管理上，逐渐开始形成清晰的范本，让高校后勤人员和学生用户，有了可以交流的体验。同时在社会效益方面，也开始加入了对场地资源、水电资源的适用性关注。</a:t>
            </a:r>
            <a:endParaRPr kumimoji="0" lang="zh-CN" altLang="en-US" sz="18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endParaRPr>
          </a:p>
        </p:txBody>
      </p:sp>
      <p:sp>
        <p:nvSpPr>
          <p:cNvPr id="31" name="文本框 30"/>
          <p:cNvSpPr txBox="1"/>
          <p:nvPr/>
        </p:nvSpPr>
        <p:spPr>
          <a:xfrm>
            <a:off x="852755" y="6120917"/>
            <a:ext cx="1012759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本资料来自于：</a:t>
            </a:r>
            <a:r>
              <a:rPr kumimoji="0" lang="en-US" altLang="zh-CN"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2019</a:t>
            </a:r>
            <a:r>
              <a:rPr kumimoji="0" lang="zh-CN" altLang="en-US"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年</a:t>
            </a:r>
            <a:r>
              <a:rPr kumimoji="0" lang="en-US" altLang="zh-CN"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04</a:t>
            </a:r>
            <a:r>
              <a:rPr kumimoji="0" lang="zh-CN" altLang="en-US"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月</a:t>
            </a:r>
            <a:r>
              <a:rPr kumimoji="0" lang="en-US" altLang="zh-CN"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26</a:t>
            </a:r>
            <a:r>
              <a:rPr kumimoji="0" lang="zh-CN" altLang="en-US"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日 </a:t>
            </a:r>
            <a:r>
              <a:rPr kumimoji="0" lang="en-US" altLang="zh-CN"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 </a:t>
            </a:r>
            <a:r>
              <a:rPr kumimoji="0" lang="zh-CN" altLang="en-US"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新浪财经 上观新闻</a:t>
            </a:r>
            <a:r>
              <a:rPr kumimoji="0" lang="en-US" altLang="zh-CN"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a:t>
            </a:r>
            <a:r>
              <a:rPr kumimoji="0" lang="zh-CN" altLang="en-US"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一路狂奔的高校洗衣行业，将走向何方？</a:t>
            </a:r>
            <a:r>
              <a:rPr kumimoji="0" lang="en-US" altLang="zh-CN"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rPr>
              <a:t>》</a:t>
            </a:r>
            <a:endParaRPr kumimoji="0" lang="zh-CN" altLang="en-US" sz="1800" b="0" i="0" u="none" strike="noStrike" kern="1200" cap="none" spc="0" normalizeH="0" baseline="0" noProof="0" dirty="0">
              <a:ln>
                <a:noFill/>
              </a:ln>
              <a:solidFill>
                <a:prstClr val="black"/>
              </a:solidFill>
              <a:effectLst/>
              <a:uLnTx/>
              <a:uFillTx/>
              <a:latin typeface="微软雅黑 Light" panose="020B0502040204020203" pitchFamily="34" charset="-122"/>
              <a:ea typeface="微软雅黑 Light" panose="020B0502040204020203" pitchFamily="34" charset="-122"/>
              <a:cs typeface="+mn-cs"/>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在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3527</Words>
  <Application>Microsoft Office PowerPoint</Application>
  <PresentationFormat>宽屏</PresentationFormat>
  <Paragraphs>164</Paragraphs>
  <Slides>25</Slides>
  <Notes>7</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25</vt:i4>
      </vt:variant>
    </vt:vector>
  </HeadingPairs>
  <TitlesOfParts>
    <vt:vector size="40" baseType="lpstr">
      <vt:lpstr>-apple-system</vt:lpstr>
      <vt:lpstr>方正隶书简体</vt:lpstr>
      <vt:lpstr>华文彩云</vt:lpstr>
      <vt:lpstr>华文隶书</vt:lpstr>
      <vt:lpstr>宋体</vt:lpstr>
      <vt:lpstr>微软雅黑</vt:lpstr>
      <vt:lpstr>微软雅黑 Light</vt:lpstr>
      <vt:lpstr>叶根友毛笔行书2.0版</vt:lpstr>
      <vt:lpstr>Arial</vt:lpstr>
      <vt:lpstr>Calibri</vt:lpstr>
      <vt:lpstr>Calibri Light</vt:lpstr>
      <vt:lpstr>Impact</vt:lpstr>
      <vt:lpstr>Wingdings</vt:lpstr>
      <vt:lpstr>Office 主题</vt:lpstr>
      <vt:lpstr>在行</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干洗店运营项目</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张婷英</dc:creator>
  <cp:lastModifiedBy>居 三岁</cp:lastModifiedBy>
  <cp:revision>119</cp:revision>
  <dcterms:created xsi:type="dcterms:W3CDTF">2017-05-14T10:45:00Z</dcterms:created>
  <dcterms:modified xsi:type="dcterms:W3CDTF">2020-04-27T15:07:07Z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2052-11.3.0.8632</vt:lpwstr>
  </property>
</Properties>
</file>