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heme/themeOverride1.xml" ContentType="application/vnd.openxmlformats-officedocument.themeOverr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2"/>
  </p:notesMasterIdLst>
  <p:sldIdLst>
    <p:sldId id="302" r:id="rId2"/>
    <p:sldId id="274" r:id="rId3"/>
    <p:sldId id="275" r:id="rId4"/>
    <p:sldId id="264" r:id="rId5"/>
    <p:sldId id="306" r:id="rId6"/>
    <p:sldId id="268" r:id="rId7"/>
    <p:sldId id="266" r:id="rId8"/>
    <p:sldId id="267" r:id="rId9"/>
    <p:sldId id="285" r:id="rId10"/>
    <p:sldId id="271" r:id="rId11"/>
    <p:sldId id="277" r:id="rId12"/>
    <p:sldId id="280" r:id="rId13"/>
    <p:sldId id="270" r:id="rId14"/>
    <p:sldId id="282" r:id="rId15"/>
    <p:sldId id="272" r:id="rId16"/>
    <p:sldId id="273" r:id="rId17"/>
    <p:sldId id="286" r:id="rId18"/>
    <p:sldId id="265" r:id="rId19"/>
    <p:sldId id="307" r:id="rId20"/>
    <p:sldId id="303" r:id="rId21"/>
  </p:sldIdLst>
  <p:sldSz cx="9144000" cy="5143500" type="screen16x9"/>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395">
          <p15:clr>
            <a:srgbClr val="A4A3A4"/>
          </p15:clr>
        </p15:guide>
        <p15:guide id="4" pos="278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48B6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660"/>
  </p:normalViewPr>
  <p:slideViewPr>
    <p:cSldViewPr>
      <p:cViewPr varScale="1">
        <p:scale>
          <a:sx n="113" d="100"/>
          <a:sy n="113" d="100"/>
        </p:scale>
        <p:origin x="586" y="82"/>
      </p:cViewPr>
      <p:guideLst>
        <p:guide orient="horz" pos="1620"/>
        <p:guide pos="2880"/>
        <p:guide orient="horz" pos="395"/>
        <p:guide pos="2789"/>
      </p:guideLst>
    </p:cSldViewPr>
  </p:slideViewPr>
  <p:notesTextViewPr>
    <p:cViewPr>
      <p:scale>
        <a:sx n="100" d="100"/>
        <a:sy n="100"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42B909-2B53-4A70-BC70-AEF46C7ACF24}" type="datetimeFigureOut">
              <a:rPr lang="zh-CN" altLang="en-US" smtClean="0"/>
              <a:t>2019/12/11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79BF44-F5CE-455C-A9FE-73A15FC422D4}" type="slidenum">
              <a:rPr lang="zh-CN" altLang="en-US" smtClean="0"/>
              <a:t>‹#›</a:t>
            </a:fld>
            <a:endParaRPr lang="zh-CN" altLang="en-US"/>
          </a:p>
        </p:txBody>
      </p:sp>
    </p:spTree>
    <p:extLst>
      <p:ext uri="{BB962C8B-B14F-4D97-AF65-F5344CB8AC3E}">
        <p14:creationId xmlns:p14="http://schemas.microsoft.com/office/powerpoint/2010/main" val="553226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1</a:t>
            </a:fld>
            <a:endParaRPr lang="zh-CN" altLang="en-US"/>
          </a:p>
        </p:txBody>
      </p:sp>
    </p:spTree>
    <p:extLst>
      <p:ext uri="{BB962C8B-B14F-4D97-AF65-F5344CB8AC3E}">
        <p14:creationId xmlns:p14="http://schemas.microsoft.com/office/powerpoint/2010/main" val="2293805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11</a:t>
            </a:fld>
            <a:endParaRPr lang="zh-CN" altLang="en-US"/>
          </a:p>
        </p:txBody>
      </p:sp>
    </p:spTree>
    <p:extLst>
      <p:ext uri="{BB962C8B-B14F-4D97-AF65-F5344CB8AC3E}">
        <p14:creationId xmlns:p14="http://schemas.microsoft.com/office/powerpoint/2010/main" val="739011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12</a:t>
            </a:fld>
            <a:endParaRPr lang="zh-CN" altLang="en-US"/>
          </a:p>
        </p:txBody>
      </p:sp>
    </p:spTree>
    <p:extLst>
      <p:ext uri="{BB962C8B-B14F-4D97-AF65-F5344CB8AC3E}">
        <p14:creationId xmlns:p14="http://schemas.microsoft.com/office/powerpoint/2010/main" val="2466592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pitchFamily="2" charset="-122"/>
              </a:defRPr>
            </a:lvl1pPr>
            <a:lvl2pPr marL="742950" indent="-285750">
              <a:defRPr>
                <a:solidFill>
                  <a:schemeClr val="tx1"/>
                </a:solidFill>
                <a:latin typeface="Arial Narrow" pitchFamily="34" charset="0"/>
                <a:ea typeface="宋体" pitchFamily="2" charset="-122"/>
              </a:defRPr>
            </a:lvl2pPr>
            <a:lvl3pPr marL="1143000" indent="-228600">
              <a:defRPr>
                <a:solidFill>
                  <a:schemeClr val="tx1"/>
                </a:solidFill>
                <a:latin typeface="Arial Narrow" pitchFamily="34" charset="0"/>
                <a:ea typeface="宋体" pitchFamily="2" charset="-122"/>
              </a:defRPr>
            </a:lvl3pPr>
            <a:lvl4pPr marL="1600200" indent="-228600">
              <a:defRPr>
                <a:solidFill>
                  <a:schemeClr val="tx1"/>
                </a:solidFill>
                <a:latin typeface="Arial Narrow" pitchFamily="34" charset="0"/>
                <a:ea typeface="宋体" pitchFamily="2" charset="-122"/>
              </a:defRPr>
            </a:lvl4pPr>
            <a:lvl5pPr marL="2057400" indent="-228600">
              <a:defRPr>
                <a:solidFill>
                  <a:schemeClr val="tx1"/>
                </a:solidFill>
                <a:latin typeface="Arial Narrow"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Narrow"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Narrow"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Narrow"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Narrow" pitchFamily="34" charset="0"/>
                <a:ea typeface="宋体" pitchFamily="2" charset="-122"/>
              </a:defRPr>
            </a:lvl9pPr>
          </a:lstStyle>
          <a:p>
            <a:fld id="{066AFC73-5C88-4A74-B398-EC30DE4C4625}" type="slidenum">
              <a:rPr lang="zh-CN" altLang="en-US">
                <a:solidFill>
                  <a:prstClr val="black"/>
                </a:solidFill>
                <a:latin typeface="Calibri" pitchFamily="34" charset="0"/>
              </a:rPr>
              <a:pPr/>
              <a:t>13</a:t>
            </a:fld>
            <a:endParaRPr lang="zh-CN" altLang="en-US">
              <a:solidFill>
                <a:prstClr val="black"/>
              </a:solidFill>
              <a:latin typeface="Calibri" pitchFamily="34" charset="0"/>
            </a:endParaRPr>
          </a:p>
        </p:txBody>
      </p:sp>
    </p:spTree>
    <p:extLst>
      <p:ext uri="{BB962C8B-B14F-4D97-AF65-F5344CB8AC3E}">
        <p14:creationId xmlns:p14="http://schemas.microsoft.com/office/powerpoint/2010/main" val="3569582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F7D6CD-A187-4476-AD7D-58C44BB48257}" type="slidenum">
              <a:rPr lang="zh-CN" altLang="en-US" smtClean="0"/>
              <a:t>14</a:t>
            </a:fld>
            <a:endParaRPr lang="zh-CN" altLang="en-US"/>
          </a:p>
        </p:txBody>
      </p:sp>
    </p:spTree>
    <p:extLst>
      <p:ext uri="{BB962C8B-B14F-4D97-AF65-F5344CB8AC3E}">
        <p14:creationId xmlns:p14="http://schemas.microsoft.com/office/powerpoint/2010/main" val="1684775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2C472D-E06A-4DEE-A03D-A77B88F9E2DF}" type="slidenum">
              <a:rPr lang="zh-CN" altLang="en-US" smtClean="0"/>
              <a:t>15</a:t>
            </a:fld>
            <a:endParaRPr lang="zh-CN" altLang="en-US"/>
          </a:p>
        </p:txBody>
      </p:sp>
    </p:spTree>
    <p:extLst>
      <p:ext uri="{BB962C8B-B14F-4D97-AF65-F5344CB8AC3E}">
        <p14:creationId xmlns:p14="http://schemas.microsoft.com/office/powerpoint/2010/main" val="205309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9DBBC58-3C8A-4C23-944B-4AC8A1852895}" type="slidenum">
              <a:rPr lang="zh-CN" altLang="en-US" smtClean="0"/>
              <a:t>16</a:t>
            </a:fld>
            <a:endParaRPr lang="zh-CN" altLang="en-US"/>
          </a:p>
        </p:txBody>
      </p:sp>
    </p:spTree>
    <p:extLst>
      <p:ext uri="{BB962C8B-B14F-4D97-AF65-F5344CB8AC3E}">
        <p14:creationId xmlns:p14="http://schemas.microsoft.com/office/powerpoint/2010/main" val="2327527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9DBBC58-3C8A-4C23-944B-4AC8A1852895}" type="slidenum">
              <a:rPr lang="zh-CN" altLang="en-US" smtClean="0"/>
              <a:t>17</a:t>
            </a:fld>
            <a:endParaRPr lang="zh-CN" altLang="en-US"/>
          </a:p>
        </p:txBody>
      </p:sp>
    </p:spTree>
    <p:extLst>
      <p:ext uri="{BB962C8B-B14F-4D97-AF65-F5344CB8AC3E}">
        <p14:creationId xmlns:p14="http://schemas.microsoft.com/office/powerpoint/2010/main" val="3552786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2C472D-E06A-4DEE-A03D-A77B88F9E2DF}" type="slidenum">
              <a:rPr lang="zh-CN" altLang="en-US" smtClean="0"/>
              <a:t>18</a:t>
            </a:fld>
            <a:endParaRPr lang="zh-CN" altLang="en-US"/>
          </a:p>
        </p:txBody>
      </p:sp>
    </p:spTree>
    <p:extLst>
      <p:ext uri="{BB962C8B-B14F-4D97-AF65-F5344CB8AC3E}">
        <p14:creationId xmlns:p14="http://schemas.microsoft.com/office/powerpoint/2010/main" val="2452277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20</a:t>
            </a:fld>
            <a:endParaRPr lang="zh-CN" altLang="en-US"/>
          </a:p>
        </p:txBody>
      </p:sp>
    </p:spTree>
    <p:extLst>
      <p:ext uri="{BB962C8B-B14F-4D97-AF65-F5344CB8AC3E}">
        <p14:creationId xmlns:p14="http://schemas.microsoft.com/office/powerpoint/2010/main" val="30852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2</a:t>
            </a:fld>
            <a:endParaRPr lang="zh-CN" altLang="en-US"/>
          </a:p>
        </p:txBody>
      </p:sp>
    </p:spTree>
    <p:extLst>
      <p:ext uri="{BB962C8B-B14F-4D97-AF65-F5344CB8AC3E}">
        <p14:creationId xmlns:p14="http://schemas.microsoft.com/office/powerpoint/2010/main" val="3066171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t>3</a:t>
            </a:fld>
            <a:endParaRPr lang="zh-CN" altLang="en-US"/>
          </a:p>
        </p:txBody>
      </p:sp>
    </p:spTree>
    <p:extLst>
      <p:ext uri="{BB962C8B-B14F-4D97-AF65-F5344CB8AC3E}">
        <p14:creationId xmlns:p14="http://schemas.microsoft.com/office/powerpoint/2010/main" val="138176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32E36B-D170-4545-8E54-A61578580DB7}" type="slidenum">
              <a:rPr lang="zh-CN" altLang="en-US" smtClean="0"/>
              <a:t>4</a:t>
            </a:fld>
            <a:endParaRPr lang="zh-CN" altLang="en-US"/>
          </a:p>
        </p:txBody>
      </p:sp>
    </p:spTree>
    <p:extLst>
      <p:ext uri="{BB962C8B-B14F-4D97-AF65-F5344CB8AC3E}">
        <p14:creationId xmlns:p14="http://schemas.microsoft.com/office/powerpoint/2010/main" val="2557458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F7D6CD-A187-4476-AD7D-58C44BB48257}" type="slidenum">
              <a:rPr lang="zh-CN" altLang="en-US" smtClean="0"/>
              <a:t>6</a:t>
            </a:fld>
            <a:endParaRPr lang="zh-CN" altLang="en-US"/>
          </a:p>
        </p:txBody>
      </p:sp>
    </p:spTree>
    <p:extLst>
      <p:ext uri="{BB962C8B-B14F-4D97-AF65-F5344CB8AC3E}">
        <p14:creationId xmlns:p14="http://schemas.microsoft.com/office/powerpoint/2010/main" val="396603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2C472D-E06A-4DEE-A03D-A77B88F9E2DF}" type="slidenum">
              <a:rPr lang="zh-CN" altLang="en-US" smtClean="0"/>
              <a:t>7</a:t>
            </a:fld>
            <a:endParaRPr lang="zh-CN" altLang="en-US"/>
          </a:p>
        </p:txBody>
      </p:sp>
    </p:spTree>
    <p:extLst>
      <p:ext uri="{BB962C8B-B14F-4D97-AF65-F5344CB8AC3E}">
        <p14:creationId xmlns:p14="http://schemas.microsoft.com/office/powerpoint/2010/main" val="3958634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9DBBC58-3C8A-4C23-944B-4AC8A1852895}" type="slidenum">
              <a:rPr lang="zh-CN" altLang="en-US" smtClean="0"/>
              <a:t>8</a:t>
            </a:fld>
            <a:endParaRPr lang="zh-CN" altLang="en-US"/>
          </a:p>
        </p:txBody>
      </p:sp>
    </p:spTree>
    <p:extLst>
      <p:ext uri="{BB962C8B-B14F-4D97-AF65-F5344CB8AC3E}">
        <p14:creationId xmlns:p14="http://schemas.microsoft.com/office/powerpoint/2010/main" val="3198925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381000" y="685800"/>
            <a:ext cx="6096000" cy="34290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dirty="0">
              <a:ea typeface="宋体" charset="-122"/>
            </a:endParaRPr>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algn="r" eaLnBrk="1" hangingPunct="1">
              <a:buFont typeface="Arial" charset="0"/>
              <a:buNone/>
            </a:pPr>
            <a:fld id="{9F12CEBA-539A-48DB-8485-733839D4D627}" type="slidenum">
              <a:rPr lang="zh-CN" altLang="en-US" sz="1200">
                <a:latin typeface="Calibri" pitchFamily="34" charset="0"/>
                <a:ea typeface="宋体" charset="-122"/>
              </a:rPr>
              <a:pPr algn="r" eaLnBrk="1" hangingPunct="1">
                <a:buFont typeface="Arial" charset="0"/>
                <a:buNone/>
              </a:pPr>
              <a:t>9</a:t>
            </a:fld>
            <a:endParaRPr lang="zh-CN" altLang="en-US" sz="1200">
              <a:latin typeface="Calibri" pitchFamily="34" charset="0"/>
              <a:ea typeface="宋体" charset="-122"/>
            </a:endParaRPr>
          </a:p>
        </p:txBody>
      </p:sp>
    </p:spTree>
    <p:extLst>
      <p:ext uri="{BB962C8B-B14F-4D97-AF65-F5344CB8AC3E}">
        <p14:creationId xmlns:p14="http://schemas.microsoft.com/office/powerpoint/2010/main" val="4277880502"/>
      </p:ext>
    </p:extLst>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0D759F-F867-4A76-B8B8-450D9F7E6B6D}" type="slidenum">
              <a:rPr lang="zh-CN" altLang="en-US" smtClean="0"/>
              <a:t>10</a:t>
            </a:fld>
            <a:endParaRPr lang="zh-CN" altLang="en-US"/>
          </a:p>
        </p:txBody>
      </p:sp>
    </p:spTree>
    <p:extLst>
      <p:ext uri="{BB962C8B-B14F-4D97-AF65-F5344CB8AC3E}">
        <p14:creationId xmlns:p14="http://schemas.microsoft.com/office/powerpoint/2010/main" val="416675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57200" y="4772508"/>
            <a:ext cx="2133600" cy="273844"/>
          </a:xfrm>
        </p:spPr>
        <p:txBody>
          <a:bodyPr/>
          <a:lstStyle/>
          <a:p>
            <a:fld id="{530820CF-B880-4189-942D-D702A7CBA730}" type="datetimeFigureOut">
              <a:rPr lang="zh-CN" altLang="en-US" smtClean="0"/>
              <a:t>2019/12/11</a:t>
            </a:fld>
            <a:endParaRPr lang="zh-CN" altLang="en-US"/>
          </a:p>
        </p:txBody>
      </p:sp>
      <p:sp>
        <p:nvSpPr>
          <p:cNvPr id="4" name="页脚占位符 3"/>
          <p:cNvSpPr>
            <a:spLocks noGrp="1"/>
          </p:cNvSpPr>
          <p:nvPr>
            <p:ph type="ftr" sz="quarter" idx="11"/>
          </p:nvPr>
        </p:nvSpPr>
        <p:spPr>
          <a:xfrm>
            <a:off x="3086690" y="4772508"/>
            <a:ext cx="2895600" cy="273844"/>
          </a:xfrm>
        </p:spPr>
        <p:txBody>
          <a:bodyPr vert="horz" lIns="76618" tIns="38309" rIns="76618" bIns="38309" rtlCol="0" anchor="ctr"/>
          <a:lstStyle>
            <a:lvl1pPr>
              <a:defRPr lang="en-US" altLang="zh-CN" smtClean="0">
                <a:solidFill>
                  <a:prstClr val="white">
                    <a:lumMod val="65000"/>
                  </a:prstClr>
                </a:solidFill>
                <a:latin typeface="Calibri"/>
              </a:defRPr>
            </a:lvl1pPr>
          </a:lstStyle>
          <a:p>
            <a:endParaRPr lang="zh-CN" altLang="en-US"/>
          </a:p>
        </p:txBody>
      </p:sp>
      <p:sp>
        <p:nvSpPr>
          <p:cNvPr id="22" name="灯片编号占位符 4"/>
          <p:cNvSpPr>
            <a:spLocks noGrp="1"/>
          </p:cNvSpPr>
          <p:nvPr>
            <p:ph type="sldNum" sz="quarter" idx="12"/>
          </p:nvPr>
        </p:nvSpPr>
        <p:spPr>
          <a:xfrm>
            <a:off x="6948573" y="4763842"/>
            <a:ext cx="1388046" cy="282500"/>
          </a:xfrm>
        </p:spPr>
        <p:txBody>
          <a:bodyPr vert="horz" lIns="102156" tIns="51076" rIns="102156" bIns="51076" rtlCol="0" anchor="ctr"/>
          <a:lstStyle>
            <a:lvl1pPr algn="r">
              <a:defRPr lang="zh-CN" altLang="en-US" smtClean="0"/>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08417815"/>
      </p:ext>
    </p:extLst>
  </p:cSld>
  <p:clrMapOvr>
    <a:masterClrMapping/>
  </p:clrMapOvr>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67E1CCE-4C69-481E-8A82-8C3A41A945F4}" type="datetimeFigureOut">
              <a:rPr lang="zh-CN" altLang="en-US" smtClean="0"/>
              <a:t>2019/12/11</a:t>
            </a:fld>
            <a:endParaRPr lang="zh-CN" altLang="en-US"/>
          </a:p>
        </p:txBody>
      </p:sp>
      <p:sp>
        <p:nvSpPr>
          <p:cNvPr id="4" name="页脚占位符 3"/>
          <p:cNvSpPr>
            <a:spLocks noGrp="1"/>
          </p:cNvSpPr>
          <p:nvPr>
            <p:ph type="ftr" sz="quarter" idx="11"/>
          </p:nvPr>
        </p:nvSpPr>
        <p:spPr>
          <a:xfrm>
            <a:off x="3124200" y="4791015"/>
            <a:ext cx="2895600" cy="273844"/>
          </a:xfrm>
        </p:spPr>
        <p:txBody>
          <a:bodyPr/>
          <a:lstStyle>
            <a:lvl1pPr>
              <a:defRPr sz="1050"/>
            </a:lvl1pPr>
          </a:lstStyle>
          <a:p>
            <a:endParaRPr lang="zh-CN" altLang="en-US"/>
          </a:p>
        </p:txBody>
      </p:sp>
      <p:sp>
        <p:nvSpPr>
          <p:cNvPr id="5" name="灯片编号占位符 4"/>
          <p:cNvSpPr>
            <a:spLocks noGrp="1"/>
          </p:cNvSpPr>
          <p:nvPr>
            <p:ph type="sldNum" sz="quarter" idx="12"/>
          </p:nvPr>
        </p:nvSpPr>
        <p:spPr>
          <a:xfrm>
            <a:off x="7452320" y="4787436"/>
            <a:ext cx="1224136" cy="304675"/>
          </a:xfrm>
        </p:spPr>
        <p:txBody>
          <a:bodyPr/>
          <a:lstStyle>
            <a:lvl1pPr algn="ctr">
              <a:defRPr sz="1400">
                <a:latin typeface="Impact" panose="020B0806030902050204" pitchFamily="34" charset="0"/>
              </a:defRPr>
            </a:lvl1pPr>
          </a:lstStyle>
          <a:p>
            <a:fld id="{FCC3A858-5ED0-4B4A-8756-97846365D733}" type="slidenum">
              <a:rPr lang="zh-CN" altLang="en-US" smtClean="0"/>
              <a:t>‹#›</a:t>
            </a:fld>
            <a:endParaRPr lang="zh-CN" altLang="en-US"/>
          </a:p>
        </p:txBody>
      </p:sp>
    </p:spTree>
    <p:extLst>
      <p:ext uri="{BB962C8B-B14F-4D97-AF65-F5344CB8AC3E}">
        <p14:creationId xmlns:p14="http://schemas.microsoft.com/office/powerpoint/2010/main" val="35243033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500" fill="hold"/>
                                            <p:tgtEl>
                                              <p:spTgt spid="11"/>
                                            </p:tgtEl>
                                            <p:attrNameLst>
                                              <p:attrName>ppt_x</p:attrName>
                                            </p:attrNameLst>
                                          </p:cBhvr>
                                          <p:tavLst>
                                            <p:tav tm="0">
                                              <p:val>
                                                <p:strVal val="0-#ppt_w/2"/>
                                              </p:val>
                                            </p:tav>
                                            <p:tav tm="100000">
                                              <p:val>
                                                <p:strVal val="#ppt_x"/>
                                              </p:val>
                                            </p:tav>
                                          </p:tavLst>
                                        </p:anim>
                                        <p:anim calcmode="lin" valueType="num">
                                          <p:cBhvr additive="base">
                                            <p:cTn id="13" dur="1500" fill="hold"/>
                                            <p:tgtEl>
                                              <p:spTgt spid="11"/>
                                            </p:tgtEl>
                                            <p:attrNameLst>
                                              <p:attrName>ppt_y</p:attrName>
                                            </p:attrNameLst>
                                          </p:cBhvr>
                                          <p:tavLst>
                                            <p:tav tm="0">
                                              <p:val>
                                                <p:strVal val="0-#ppt_h/2"/>
                                              </p:val>
                                            </p:tav>
                                            <p:tav tm="100000">
                                              <p:val>
                                                <p:strVal val="#ppt_y"/>
                                              </p:val>
                                            </p:tav>
                                          </p:tavLst>
                                        </p:anim>
                                      </p:childTnLst>
                                    </p:cTn>
                                  </p:par>
                                  <p:par>
                                    <p:cTn id="14" presetID="2" presetClass="entr" presetSubtype="9"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500" fill="hold"/>
                                            <p:tgtEl>
                                              <p:spTgt spid="13"/>
                                            </p:tgtEl>
                                            <p:attrNameLst>
                                              <p:attrName>ppt_x</p:attrName>
                                            </p:attrNameLst>
                                          </p:cBhvr>
                                          <p:tavLst>
                                            <p:tav tm="0">
                                              <p:val>
                                                <p:strVal val="0-#ppt_w/2"/>
                                              </p:val>
                                            </p:tav>
                                            <p:tav tm="100000">
                                              <p:val>
                                                <p:strVal val="#ppt_x"/>
                                              </p:val>
                                            </p:tav>
                                          </p:tavLst>
                                        </p:anim>
                                        <p:anim calcmode="lin" valueType="num">
                                          <p:cBhvr additive="base">
                                            <p:cTn id="17" dur="1500" fill="hold"/>
                                            <p:tgtEl>
                                              <p:spTgt spid="13"/>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1" grpId="0" animBg="1"/>
          <p:bldP spid="13"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2019/12/11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68421055"/>
      </p:ext>
    </p:extLst>
  </p:cSld>
  <p:clrMapOvr>
    <a:masterClrMapping/>
  </p:clrMapOvr>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2019/12/11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31404979"/>
      </p:ext>
    </p:extLst>
  </p:cSld>
  <p:clrMapOvr>
    <a:masterClrMapping/>
  </p:clrMapOvr>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2019/12/11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958884968"/>
      </p:ext>
    </p:extLst>
  </p:cSld>
  <p:clrMapOvr>
    <a:masterClrMapping/>
  </p:clrMapOvr>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矩形 6"/>
          <p:cNvSpPr/>
          <p:nvPr userDrawn="1"/>
        </p:nvSpPr>
        <p:spPr>
          <a:xfrm>
            <a:off x="7740352" y="555526"/>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2019/12/11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81467632"/>
      </p:ext>
    </p:extLst>
  </p:cSld>
  <p:clrMapOvr>
    <a:masterClrMapping/>
  </p:clrMapOvr>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102156" tIns="51076" rIns="102156" bIns="51076"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63"/>
            <a:ext cx="8229600" cy="3394472"/>
          </a:xfrm>
          <a:prstGeom prst="rect">
            <a:avLst/>
          </a:prstGeom>
        </p:spPr>
        <p:txBody>
          <a:bodyPr vert="horz" lIns="102156" tIns="51076" rIns="102156" bIns="51076"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457200" y="4767264"/>
            <a:ext cx="2133600" cy="273844"/>
          </a:xfrm>
          <a:prstGeom prst="rect">
            <a:avLst/>
          </a:prstGeom>
        </p:spPr>
        <p:txBody>
          <a:bodyPr vert="horz" lIns="102156" tIns="51076" rIns="102156" bIns="51076" rtlCol="0" anchor="ctr"/>
          <a:lstStyle>
            <a:lvl1pPr algn="l">
              <a:defRPr sz="1300">
                <a:solidFill>
                  <a:schemeClr val="tx1">
                    <a:tint val="75000"/>
                  </a:schemeClr>
                </a:solidFill>
              </a:defRPr>
            </a:lvl1pPr>
          </a:lstStyle>
          <a:p>
            <a:fld id="{530820CF-B880-4189-942D-D702A7CBA730}" type="datetimeFigureOut">
              <a:rPr lang="zh-CN" altLang="en-US" smtClean="0"/>
              <a:t>2019/12/11</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102156" tIns="51076" rIns="102156" bIns="51076" rtlCol="0" anchor="ctr"/>
          <a:lstStyle>
            <a:lvl1pPr algn="ctr">
              <a:defRPr sz="13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102156" tIns="51076" rIns="102156" bIns="51076" rtlCol="0" anchor="ctr"/>
          <a:lstStyle>
            <a:lvl1pPr algn="r">
              <a:defRPr sz="1300">
                <a:solidFill>
                  <a:schemeClr val="tx1">
                    <a:tint val="75000"/>
                  </a:schemeClr>
                </a:solidFill>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085373023"/>
      </p:ext>
    </p:extLst>
  </p:cSld>
  <p:clrMap bg1="lt1" tx1="dk1" bg2="lt2" tx2="dk2" accent1="accent1" accent2="accent2" accent3="accent3" accent4="accent4" accent5="accent5" accent6="accent6" hlink="hlink" folHlink="folHlink"/>
  <p:sldLayoutIdLst>
    <p:sldLayoutId id="2147483662" r:id="rId1"/>
    <p:sldLayoutId id="2147483671" r:id="rId2"/>
    <p:sldLayoutId id="2147483672" r:id="rId3"/>
    <p:sldLayoutId id="2147483673" r:id="rId4"/>
    <p:sldLayoutId id="2147483674" r:id="rId5"/>
    <p:sldLayoutId id="2147483675" r:id="rId6"/>
  </p:sldLayoutIdLst>
  <mc:AlternateContent xmlns:mc="http://schemas.openxmlformats.org/markup-compatibility/2006" xmlns:p14="http://schemas.microsoft.com/office/powerpoint/2010/main">
    <mc:Choice Requires="p14">
      <p:transition spd="slow" p14:dur="2000" advTm="11000">
        <p14:vortex dir="r"/>
      </p:transition>
    </mc:Choice>
    <mc:Fallback xmlns="">
      <p:transition spd="slow" advTm="11000">
        <p:fade/>
      </p:transition>
    </mc:Fallback>
  </mc:AlternateContent>
  <p:txStyles>
    <p:titleStyle>
      <a:lvl1pPr algn="ctr" defTabSz="1023252" rtl="0" eaLnBrk="1" latinLnBrk="0" hangingPunct="1">
        <a:spcBef>
          <a:spcPct val="0"/>
        </a:spcBef>
        <a:buNone/>
        <a:defRPr sz="5000" kern="1200">
          <a:solidFill>
            <a:schemeClr val="tx1"/>
          </a:solidFill>
          <a:latin typeface="+mj-lt"/>
          <a:ea typeface="+mj-ea"/>
          <a:cs typeface="+mj-cs"/>
        </a:defRPr>
      </a:lvl1pPr>
    </p:titleStyle>
    <p:bodyStyle>
      <a:lvl1pPr marL="383717" indent="-383717" algn="l" defTabSz="1023252"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1392" indent="-319759" algn="l" defTabSz="1023252"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9062" indent="-255814" algn="l" defTabSz="1023252"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90687"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02317"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13940"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25564"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37188"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48819"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zh-CN"/>
      </a:defPPr>
      <a:lvl1pPr marL="0" algn="l" defTabSz="1023252" rtl="0" eaLnBrk="1" latinLnBrk="0" hangingPunct="1">
        <a:defRPr sz="2000" kern="1200">
          <a:solidFill>
            <a:schemeClr val="tx1"/>
          </a:solidFill>
          <a:latin typeface="+mn-lt"/>
          <a:ea typeface="+mn-ea"/>
          <a:cs typeface="+mn-cs"/>
        </a:defRPr>
      </a:lvl1pPr>
      <a:lvl2pPr marL="511626" algn="l" defTabSz="1023252" rtl="0" eaLnBrk="1" latinLnBrk="0" hangingPunct="1">
        <a:defRPr sz="2000" kern="1200">
          <a:solidFill>
            <a:schemeClr val="tx1"/>
          </a:solidFill>
          <a:latin typeface="+mn-lt"/>
          <a:ea typeface="+mn-ea"/>
          <a:cs typeface="+mn-cs"/>
        </a:defRPr>
      </a:lvl2pPr>
      <a:lvl3pPr marL="1023252" algn="l" defTabSz="1023252" rtl="0" eaLnBrk="1" latinLnBrk="0" hangingPunct="1">
        <a:defRPr sz="2000" kern="1200">
          <a:solidFill>
            <a:schemeClr val="tx1"/>
          </a:solidFill>
          <a:latin typeface="+mn-lt"/>
          <a:ea typeface="+mn-ea"/>
          <a:cs typeface="+mn-cs"/>
        </a:defRPr>
      </a:lvl3pPr>
      <a:lvl4pPr marL="1534879" algn="l" defTabSz="1023252" rtl="0" eaLnBrk="1" latinLnBrk="0" hangingPunct="1">
        <a:defRPr sz="2000" kern="1200">
          <a:solidFill>
            <a:schemeClr val="tx1"/>
          </a:solidFill>
          <a:latin typeface="+mn-lt"/>
          <a:ea typeface="+mn-ea"/>
          <a:cs typeface="+mn-cs"/>
        </a:defRPr>
      </a:lvl4pPr>
      <a:lvl5pPr marL="2046502" algn="l" defTabSz="1023252" rtl="0" eaLnBrk="1" latinLnBrk="0" hangingPunct="1">
        <a:defRPr sz="2000" kern="1200">
          <a:solidFill>
            <a:schemeClr val="tx1"/>
          </a:solidFill>
          <a:latin typeface="+mn-lt"/>
          <a:ea typeface="+mn-ea"/>
          <a:cs typeface="+mn-cs"/>
        </a:defRPr>
      </a:lvl5pPr>
      <a:lvl6pPr marL="2558128" algn="l" defTabSz="1023252" rtl="0" eaLnBrk="1" latinLnBrk="0" hangingPunct="1">
        <a:defRPr sz="2000" kern="1200">
          <a:solidFill>
            <a:schemeClr val="tx1"/>
          </a:solidFill>
          <a:latin typeface="+mn-lt"/>
          <a:ea typeface="+mn-ea"/>
          <a:cs typeface="+mn-cs"/>
        </a:defRPr>
      </a:lvl6pPr>
      <a:lvl7pPr marL="3069752" algn="l" defTabSz="1023252" rtl="0" eaLnBrk="1" latinLnBrk="0" hangingPunct="1">
        <a:defRPr sz="2000" kern="1200">
          <a:solidFill>
            <a:schemeClr val="tx1"/>
          </a:solidFill>
          <a:latin typeface="+mn-lt"/>
          <a:ea typeface="+mn-ea"/>
          <a:cs typeface="+mn-cs"/>
        </a:defRPr>
      </a:lvl7pPr>
      <a:lvl8pPr marL="3581376" algn="l" defTabSz="1023252" rtl="0" eaLnBrk="1" latinLnBrk="0" hangingPunct="1">
        <a:defRPr sz="2000" kern="1200">
          <a:solidFill>
            <a:schemeClr val="tx1"/>
          </a:solidFill>
          <a:latin typeface="+mn-lt"/>
          <a:ea typeface="+mn-ea"/>
          <a:cs typeface="+mn-cs"/>
        </a:defRPr>
      </a:lvl8pPr>
      <a:lvl9pPr marL="4093003" algn="l" defTabSz="1023252"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3.xml"/><Relationship Id="rId5" Type="http://schemas.openxmlformats.org/officeDocument/2006/relationships/slide" Target="slide9.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467544" y="3060531"/>
            <a:ext cx="5904656" cy="338554"/>
          </a:xfrm>
          <a:prstGeom prst="rect">
            <a:avLst/>
          </a:prstGeom>
          <a:noFill/>
        </p:spPr>
        <p:txBody>
          <a:bodyPr wrap="square" rtlCol="0">
            <a:spAutoFit/>
          </a:bodyPr>
          <a:lstStyle/>
          <a:p>
            <a:r>
              <a:rPr lang="en-US" altLang="zh-CN" sz="1600" dirty="0">
                <a:solidFill>
                  <a:schemeClr val="tx1">
                    <a:lumMod val="50000"/>
                    <a:lumOff val="50000"/>
                  </a:schemeClr>
                </a:solidFill>
                <a:cs typeface="+mn-ea"/>
                <a:sym typeface="+mn-lt"/>
              </a:rPr>
              <a:t>——</a:t>
            </a:r>
            <a:r>
              <a:rPr lang="zh-CN" altLang="en-US" sz="1600" dirty="0">
                <a:solidFill>
                  <a:schemeClr val="tx1">
                    <a:lumMod val="50000"/>
                    <a:lumOff val="50000"/>
                  </a:schemeClr>
                </a:solidFill>
                <a:cs typeface="+mn-ea"/>
                <a:sym typeface="+mn-lt"/>
              </a:rPr>
              <a:t>大学生洗衣店</a:t>
            </a:r>
          </a:p>
        </p:txBody>
      </p:sp>
      <p:sp>
        <p:nvSpPr>
          <p:cNvPr id="58" name="矩形 57"/>
          <p:cNvSpPr/>
          <p:nvPr/>
        </p:nvSpPr>
        <p:spPr>
          <a:xfrm>
            <a:off x="447816" y="2355726"/>
            <a:ext cx="2909771" cy="769441"/>
          </a:xfrm>
          <a:prstGeom prst="rect">
            <a:avLst/>
          </a:prstGeom>
        </p:spPr>
        <p:txBody>
          <a:bodyPr wrap="none">
            <a:spAutoFit/>
          </a:bodyPr>
          <a:lstStyle/>
          <a:p>
            <a:pPr eaLnBrk="0" hangingPunct="0"/>
            <a:r>
              <a:rPr lang="zh-CN" altLang="en-US" sz="4400" spc="-150" dirty="0">
                <a:solidFill>
                  <a:srgbClr val="0070C0"/>
                </a:solidFill>
                <a:latin typeface="印品粗朗体" panose="02000000000000000000" pitchFamily="2" charset="-122"/>
                <a:ea typeface="印品粗朗体" panose="02000000000000000000" pitchFamily="2" charset="-122"/>
                <a:cs typeface="+mn-ea"/>
                <a:sym typeface="+mn-lt"/>
              </a:rPr>
              <a:t>创业计划书</a:t>
            </a:r>
          </a:p>
        </p:txBody>
      </p:sp>
      <p:sp>
        <p:nvSpPr>
          <p:cNvPr id="2" name="矩形 1"/>
          <p:cNvSpPr/>
          <p:nvPr/>
        </p:nvSpPr>
        <p:spPr>
          <a:xfrm>
            <a:off x="683568" y="3507854"/>
            <a:ext cx="936104" cy="45719"/>
          </a:xfrm>
          <a:prstGeom prst="rect">
            <a:avLst/>
          </a:prstGeom>
          <a:solidFill>
            <a:srgbClr val="48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4232177547"/>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58"/>
                                        </p:tgtEl>
                                        <p:attrNameLst>
                                          <p:attrName>style.visibility</p:attrName>
                                        </p:attrNameLst>
                                      </p:cBhvr>
                                      <p:to>
                                        <p:strVal val="visible"/>
                                      </p:to>
                                    </p:set>
                                    <p:animScale>
                                      <p:cBhvr>
                                        <p:cTn id="7" dur="1000" decel="50000" fill="hold">
                                          <p:stCondLst>
                                            <p:cond delay="0"/>
                                          </p:stCondLst>
                                        </p:cTn>
                                        <p:tgtEl>
                                          <p:spTgt spid="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8"/>
                                        </p:tgtEl>
                                        <p:attrNameLst>
                                          <p:attrName>ppt_x</p:attrName>
                                          <p:attrName>ppt_y</p:attrName>
                                        </p:attrNameLst>
                                      </p:cBhvr>
                                    </p:animMotion>
                                    <p:animEffect transition="in" filter="fade">
                                      <p:cBhvr>
                                        <p:cTn id="9" dur="1000"/>
                                        <p:tgtEl>
                                          <p:spTgt spid="58"/>
                                        </p:tgtEl>
                                      </p:cBhvr>
                                    </p:animEffect>
                                  </p:childTnLst>
                                </p:cTn>
                              </p:par>
                            </p:childTnLst>
                          </p:cTn>
                        </p:par>
                        <p:par>
                          <p:cTn id="10" fill="hold">
                            <p:stCondLst>
                              <p:cond delay="1400"/>
                            </p:stCondLst>
                            <p:childTnLst>
                              <p:par>
                                <p:cTn id="11" presetID="41" presetClass="entr" presetSubtype="0" fill="hold" grpId="0" nodeType="afterEffect">
                                  <p:stCondLst>
                                    <p:cond delay="0"/>
                                  </p:stCondLst>
                                  <p:iterate type="lt">
                                    <p:tmPct val="15000"/>
                                  </p:iterate>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9"/>
                                        </p:tgtEl>
                                        <p:attrNameLst>
                                          <p:attrName>ppt_y</p:attrName>
                                        </p:attrNameLst>
                                      </p:cBhvr>
                                      <p:tavLst>
                                        <p:tav tm="0">
                                          <p:val>
                                            <p:strVal val="#ppt_y"/>
                                          </p:val>
                                        </p:tav>
                                        <p:tav tm="100000">
                                          <p:val>
                                            <p:strVal val="#ppt_y"/>
                                          </p:val>
                                        </p:tav>
                                      </p:tavLst>
                                    </p:anim>
                                    <p:anim calcmode="lin" valueType="num">
                                      <p:cBhvr>
                                        <p:cTn id="15"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包含 草, 建筑, 户外, 轨道&#10;&#10;描述已自动生成">
            <a:extLst>
              <a:ext uri="{FF2B5EF4-FFF2-40B4-BE49-F238E27FC236}">
                <a16:creationId xmlns:a16="http://schemas.microsoft.com/office/drawing/2014/main" id="{94A20BE0-D106-44D2-AA1D-82B09E68B0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12" y="0"/>
            <a:ext cx="9144000" cy="5236046"/>
          </a:xfrm>
          <a:prstGeom prst="rect">
            <a:avLst/>
          </a:prstGeom>
        </p:spPr>
      </p:pic>
      <p:sp>
        <p:nvSpPr>
          <p:cNvPr id="2" name="矩形 1">
            <a:extLst>
              <a:ext uri="{FF2B5EF4-FFF2-40B4-BE49-F238E27FC236}">
                <a16:creationId xmlns:a16="http://schemas.microsoft.com/office/drawing/2014/main" id="{43137F89-3E50-4093-913A-DB1D6E95C680}"/>
              </a:ext>
            </a:extLst>
          </p:cNvPr>
          <p:cNvSpPr/>
          <p:nvPr/>
        </p:nvSpPr>
        <p:spPr>
          <a:xfrm>
            <a:off x="4018002" y="555526"/>
            <a:ext cx="1107996" cy="369332"/>
          </a:xfrm>
          <a:prstGeom prst="rect">
            <a:avLst/>
          </a:prstGeom>
        </p:spPr>
        <p:txBody>
          <a:bodyPr wrap="none">
            <a:spAutoFit/>
          </a:bodyPr>
          <a:lstStyle/>
          <a:p>
            <a:r>
              <a:rPr lang="zh-CN" altLang="en-US" dirty="0"/>
              <a:t>市场营销</a:t>
            </a:r>
          </a:p>
        </p:txBody>
      </p:sp>
      <p:sp>
        <p:nvSpPr>
          <p:cNvPr id="3" name="矩形 2">
            <a:extLst>
              <a:ext uri="{FF2B5EF4-FFF2-40B4-BE49-F238E27FC236}">
                <a16:creationId xmlns:a16="http://schemas.microsoft.com/office/drawing/2014/main" id="{A3168B46-51FF-4BAC-9E31-75C618134DB2}"/>
              </a:ext>
            </a:extLst>
          </p:cNvPr>
          <p:cNvSpPr/>
          <p:nvPr/>
        </p:nvSpPr>
        <p:spPr>
          <a:xfrm>
            <a:off x="2286000" y="1417588"/>
            <a:ext cx="4572000" cy="2862322"/>
          </a:xfrm>
          <a:prstGeom prst="rect">
            <a:avLst/>
          </a:prstGeom>
        </p:spPr>
        <p:txBody>
          <a:bodyPr>
            <a:spAutoFit/>
          </a:bodyPr>
          <a:lstStyle/>
          <a:p>
            <a:r>
              <a:rPr lang="zh-CN" altLang="en-US" dirty="0">
                <a:solidFill>
                  <a:schemeClr val="bg2"/>
                </a:solidFill>
              </a:rPr>
              <a:t>宣传</a:t>
            </a:r>
            <a:r>
              <a:rPr lang="en-US" altLang="zh-CN" dirty="0">
                <a:solidFill>
                  <a:schemeClr val="bg2"/>
                </a:solidFill>
              </a:rPr>
              <a:t>:</a:t>
            </a:r>
            <a:r>
              <a:rPr lang="zh-CN" altLang="en-US" dirty="0">
                <a:solidFill>
                  <a:schemeClr val="bg2"/>
                </a:solidFill>
              </a:rPr>
              <a:t>我们将通过传单、海报、微信群以及上各个宿舍宣传。</a:t>
            </a:r>
            <a:endParaRPr lang="en-US" altLang="zh-CN" dirty="0">
              <a:solidFill>
                <a:schemeClr val="bg2"/>
              </a:solidFill>
            </a:endParaRPr>
          </a:p>
          <a:p>
            <a:endParaRPr lang="en-US" altLang="zh-CN" dirty="0">
              <a:solidFill>
                <a:schemeClr val="bg2"/>
              </a:solidFill>
            </a:endParaRPr>
          </a:p>
          <a:p>
            <a:r>
              <a:rPr lang="zh-CN" altLang="en-US" dirty="0">
                <a:solidFill>
                  <a:schemeClr val="bg2"/>
                </a:solidFill>
              </a:rPr>
              <a:t>客源：我们的顾客主要是没时间洗衣物或者不喜欢洗衣物的大学生。我们提供上门取衣物以及派  送衣物的服务，这种能节约时间的做法对于一些大学生来说更优于他们自己洗衣物。</a:t>
            </a:r>
            <a:endParaRPr lang="en-US" altLang="zh-CN" dirty="0">
              <a:solidFill>
                <a:schemeClr val="bg2"/>
              </a:solidFill>
            </a:endParaRPr>
          </a:p>
          <a:p>
            <a:endParaRPr lang="en-US" altLang="zh-CN" dirty="0"/>
          </a:p>
          <a:p>
            <a:endParaRPr lang="zh-CN" altLang="en-US" dirty="0"/>
          </a:p>
        </p:txBody>
      </p:sp>
    </p:spTree>
    <p:custDataLst>
      <p:tags r:id="rId1"/>
    </p:custDataLst>
    <p:extLst>
      <p:ext uri="{BB962C8B-B14F-4D97-AF65-F5344CB8AC3E}">
        <p14:creationId xmlns:p14="http://schemas.microsoft.com/office/powerpoint/2010/main" val="73401805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包含 草, 建筑, 户外, 轨道&#10;&#10;描述已自动生成">
            <a:extLst>
              <a:ext uri="{FF2B5EF4-FFF2-40B4-BE49-F238E27FC236}">
                <a16:creationId xmlns:a16="http://schemas.microsoft.com/office/drawing/2014/main" id="{92E0BABA-1025-410F-A677-A9A662DCAF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70"/>
            <a:ext cx="9147507" cy="5141530"/>
          </a:xfrm>
          <a:prstGeom prst="rect">
            <a:avLst/>
          </a:prstGeom>
        </p:spPr>
      </p:pic>
      <p:sp>
        <p:nvSpPr>
          <p:cNvPr id="2" name="矩形 1">
            <a:extLst>
              <a:ext uri="{FF2B5EF4-FFF2-40B4-BE49-F238E27FC236}">
                <a16:creationId xmlns:a16="http://schemas.microsoft.com/office/drawing/2014/main" id="{B8EAFC9F-47EA-4041-B789-153957C0044E}"/>
              </a:ext>
            </a:extLst>
          </p:cNvPr>
          <p:cNvSpPr/>
          <p:nvPr/>
        </p:nvSpPr>
        <p:spPr>
          <a:xfrm>
            <a:off x="4018002" y="339502"/>
            <a:ext cx="1107996" cy="369332"/>
          </a:xfrm>
          <a:prstGeom prst="rect">
            <a:avLst/>
          </a:prstGeom>
        </p:spPr>
        <p:txBody>
          <a:bodyPr wrap="none">
            <a:spAutoFit/>
          </a:bodyPr>
          <a:lstStyle/>
          <a:p>
            <a:r>
              <a:rPr lang="zh-CN" altLang="en-US" dirty="0"/>
              <a:t>市场前景</a:t>
            </a:r>
          </a:p>
        </p:txBody>
      </p:sp>
      <p:sp>
        <p:nvSpPr>
          <p:cNvPr id="3" name="矩形 2">
            <a:extLst>
              <a:ext uri="{FF2B5EF4-FFF2-40B4-BE49-F238E27FC236}">
                <a16:creationId xmlns:a16="http://schemas.microsoft.com/office/drawing/2014/main" id="{15B7887A-F555-4375-9023-145416A54B2D}"/>
              </a:ext>
            </a:extLst>
          </p:cNvPr>
          <p:cNvSpPr/>
          <p:nvPr/>
        </p:nvSpPr>
        <p:spPr>
          <a:xfrm>
            <a:off x="2286000" y="1694587"/>
            <a:ext cx="4572000" cy="2031325"/>
          </a:xfrm>
          <a:prstGeom prst="rect">
            <a:avLst/>
          </a:prstGeom>
        </p:spPr>
        <p:txBody>
          <a:bodyPr>
            <a:spAutoFit/>
          </a:bodyPr>
          <a:lstStyle/>
          <a:p>
            <a:r>
              <a:rPr lang="zh-CN" altLang="en-US" dirty="0"/>
              <a:t>       </a:t>
            </a:r>
            <a:r>
              <a:rPr lang="zh-CN" altLang="en-US" dirty="0">
                <a:solidFill>
                  <a:schemeClr val="bg2"/>
                </a:solidFill>
              </a:rPr>
              <a:t>目前看来，在学校附近还没有一家提供帮助洗衣物的店铺。所以这个市场是极大的。在换季时我们还能帮忙清洗大件衣物如被子等，而且我们能提供上门取送的服务，能让顾客优向于选择我们的洗衣店服务，并且我们的洗衣物的价格不贵，适合于大学生的生活。</a:t>
            </a:r>
          </a:p>
        </p:txBody>
      </p:sp>
    </p:spTree>
    <p:extLst>
      <p:ext uri="{BB962C8B-B14F-4D97-AF65-F5344CB8AC3E}">
        <p14:creationId xmlns:p14="http://schemas.microsoft.com/office/powerpoint/2010/main" val="10561066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包含 草, 建筑, 户外, 轨道&#10;&#10;描述已自动生成">
            <a:extLst>
              <a:ext uri="{FF2B5EF4-FFF2-40B4-BE49-F238E27FC236}">
                <a16:creationId xmlns:a16="http://schemas.microsoft.com/office/drawing/2014/main" id="{6F0590C4-A6DE-4DDA-8300-EC0125E77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60" y="12234"/>
            <a:ext cx="9107479" cy="5131266"/>
          </a:xfrm>
          <a:prstGeom prst="rect">
            <a:avLst/>
          </a:prstGeom>
        </p:spPr>
      </p:pic>
      <p:sp>
        <p:nvSpPr>
          <p:cNvPr id="7" name="文本框 6">
            <a:extLst>
              <a:ext uri="{FF2B5EF4-FFF2-40B4-BE49-F238E27FC236}">
                <a16:creationId xmlns:a16="http://schemas.microsoft.com/office/drawing/2014/main" id="{750512AE-B8D6-463D-BF02-FA863F59C580}"/>
              </a:ext>
            </a:extLst>
          </p:cNvPr>
          <p:cNvSpPr txBox="1"/>
          <p:nvPr/>
        </p:nvSpPr>
        <p:spPr>
          <a:xfrm>
            <a:off x="1276867" y="2645419"/>
            <a:ext cx="7848872" cy="276999"/>
          </a:xfrm>
          <a:prstGeom prst="rect">
            <a:avLst/>
          </a:prstGeom>
          <a:noFill/>
        </p:spPr>
        <p:txBody>
          <a:bodyPr wrap="square" rtlCol="0">
            <a:spAutoFit/>
          </a:bodyPr>
          <a:lstStyle/>
          <a:p>
            <a:r>
              <a:rPr lang="zh-CN" altLang="en-US" sz="1200" dirty="0"/>
              <a:t>   </a:t>
            </a:r>
          </a:p>
        </p:txBody>
      </p:sp>
      <p:sp>
        <p:nvSpPr>
          <p:cNvPr id="8" name="文本框 7">
            <a:extLst>
              <a:ext uri="{FF2B5EF4-FFF2-40B4-BE49-F238E27FC236}">
                <a16:creationId xmlns:a16="http://schemas.microsoft.com/office/drawing/2014/main" id="{94058633-3795-4098-8BB8-4A29E85455B1}"/>
              </a:ext>
            </a:extLst>
          </p:cNvPr>
          <p:cNvSpPr txBox="1"/>
          <p:nvPr/>
        </p:nvSpPr>
        <p:spPr>
          <a:xfrm>
            <a:off x="4069298" y="555526"/>
            <a:ext cx="1005403" cy="338554"/>
          </a:xfrm>
          <a:prstGeom prst="rect">
            <a:avLst/>
          </a:prstGeom>
          <a:noFill/>
        </p:spPr>
        <p:txBody>
          <a:bodyPr wrap="none" rtlCol="0">
            <a:spAutoFit/>
          </a:bodyPr>
          <a:lstStyle/>
          <a:p>
            <a:r>
              <a:rPr lang="zh-CN" altLang="en-US" sz="1600" dirty="0"/>
              <a:t>战略目标</a:t>
            </a:r>
          </a:p>
        </p:txBody>
      </p:sp>
      <p:sp>
        <p:nvSpPr>
          <p:cNvPr id="9" name="文本框 8">
            <a:extLst>
              <a:ext uri="{FF2B5EF4-FFF2-40B4-BE49-F238E27FC236}">
                <a16:creationId xmlns:a16="http://schemas.microsoft.com/office/drawing/2014/main" id="{56811131-C884-4468-85BC-6C9A8831C0A5}"/>
              </a:ext>
            </a:extLst>
          </p:cNvPr>
          <p:cNvSpPr txBox="1"/>
          <p:nvPr/>
        </p:nvSpPr>
        <p:spPr>
          <a:xfrm>
            <a:off x="2051720" y="1959472"/>
            <a:ext cx="5314275" cy="1077218"/>
          </a:xfrm>
          <a:prstGeom prst="rect">
            <a:avLst/>
          </a:prstGeom>
          <a:noFill/>
        </p:spPr>
        <p:txBody>
          <a:bodyPr wrap="none" rtlCol="0">
            <a:spAutoFit/>
          </a:bodyPr>
          <a:lstStyle/>
          <a:p>
            <a:r>
              <a:rPr lang="zh-CN" altLang="en-US" sz="1600" dirty="0">
                <a:solidFill>
                  <a:schemeClr val="bg2"/>
                </a:solidFill>
              </a:rPr>
              <a:t>近期战略目标：建立较好的名声、关注度和信誉。</a:t>
            </a:r>
            <a:endParaRPr lang="en-US" altLang="zh-CN" sz="1600" dirty="0">
              <a:solidFill>
                <a:schemeClr val="bg2"/>
              </a:solidFill>
            </a:endParaRPr>
          </a:p>
          <a:p>
            <a:endParaRPr lang="en-US" altLang="zh-CN" sz="1600" dirty="0">
              <a:solidFill>
                <a:schemeClr val="bg2"/>
              </a:solidFill>
            </a:endParaRPr>
          </a:p>
          <a:p>
            <a:endParaRPr lang="en-US" altLang="zh-CN" sz="1600" dirty="0">
              <a:solidFill>
                <a:schemeClr val="bg2"/>
              </a:solidFill>
            </a:endParaRPr>
          </a:p>
          <a:p>
            <a:r>
              <a:rPr lang="zh-CN" altLang="en-US" sz="1600" dirty="0">
                <a:solidFill>
                  <a:schemeClr val="bg2"/>
                </a:solidFill>
              </a:rPr>
              <a:t>远程战略目标：能够在别的大学开分店，并且能够盈利。</a:t>
            </a:r>
          </a:p>
        </p:txBody>
      </p:sp>
    </p:spTree>
    <p:extLst>
      <p:ext uri="{BB962C8B-B14F-4D97-AF65-F5344CB8AC3E}">
        <p14:creationId xmlns:p14="http://schemas.microsoft.com/office/powerpoint/2010/main" val="31362960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建筑, 前, 卡车, 大&#10;&#10;描述已自动生成">
            <a:extLst>
              <a:ext uri="{FF2B5EF4-FFF2-40B4-BE49-F238E27FC236}">
                <a16:creationId xmlns:a16="http://schemas.microsoft.com/office/drawing/2014/main" id="{D1FA187F-9F33-410E-A34D-64421575F4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2" name="文本框 1">
            <a:extLst>
              <a:ext uri="{FF2B5EF4-FFF2-40B4-BE49-F238E27FC236}">
                <a16:creationId xmlns:a16="http://schemas.microsoft.com/office/drawing/2014/main" id="{F786A0FC-ECF9-4141-8C56-5B681C8252DF}"/>
              </a:ext>
            </a:extLst>
          </p:cNvPr>
          <p:cNvSpPr txBox="1"/>
          <p:nvPr/>
        </p:nvSpPr>
        <p:spPr>
          <a:xfrm>
            <a:off x="3707904" y="411510"/>
            <a:ext cx="1224136" cy="369332"/>
          </a:xfrm>
          <a:prstGeom prst="rect">
            <a:avLst/>
          </a:prstGeom>
          <a:noFill/>
        </p:spPr>
        <p:txBody>
          <a:bodyPr wrap="square" rtlCol="0">
            <a:spAutoFit/>
          </a:bodyPr>
          <a:lstStyle/>
          <a:p>
            <a:r>
              <a:rPr lang="zh-CN" altLang="en-US" dirty="0"/>
              <a:t>投资分析</a:t>
            </a:r>
          </a:p>
        </p:txBody>
      </p:sp>
      <p:sp>
        <p:nvSpPr>
          <p:cNvPr id="3" name="文本框 2">
            <a:extLst>
              <a:ext uri="{FF2B5EF4-FFF2-40B4-BE49-F238E27FC236}">
                <a16:creationId xmlns:a16="http://schemas.microsoft.com/office/drawing/2014/main" id="{C92E1B12-886D-460A-80BC-B8C68C8F5C1C}"/>
              </a:ext>
            </a:extLst>
          </p:cNvPr>
          <p:cNvSpPr txBox="1"/>
          <p:nvPr/>
        </p:nvSpPr>
        <p:spPr>
          <a:xfrm>
            <a:off x="1331640" y="1203598"/>
            <a:ext cx="7812360" cy="1815882"/>
          </a:xfrm>
          <a:prstGeom prst="rect">
            <a:avLst/>
          </a:prstGeom>
          <a:noFill/>
        </p:spPr>
        <p:txBody>
          <a:bodyPr wrap="square" rtlCol="0">
            <a:spAutoFit/>
          </a:bodyPr>
          <a:lstStyle/>
          <a:p>
            <a:r>
              <a:rPr lang="zh-CN" altLang="en-US" sz="1400" dirty="0">
                <a:solidFill>
                  <a:schemeClr val="bg1"/>
                </a:solidFill>
              </a:rPr>
              <a:t>固定成本：</a:t>
            </a:r>
            <a:r>
              <a:rPr lang="en-US" altLang="zh-CN" sz="1400" dirty="0">
                <a:solidFill>
                  <a:schemeClr val="bg1"/>
                </a:solidFill>
              </a:rPr>
              <a:t>8000</a:t>
            </a:r>
            <a:r>
              <a:rPr lang="zh-CN" altLang="en-US" sz="1400" dirty="0">
                <a:solidFill>
                  <a:schemeClr val="bg1"/>
                </a:solidFill>
              </a:rPr>
              <a:t>元</a:t>
            </a:r>
            <a:endParaRPr lang="en-US" altLang="zh-CN" sz="1400" dirty="0">
              <a:solidFill>
                <a:schemeClr val="bg1"/>
              </a:solidFill>
            </a:endParaRPr>
          </a:p>
          <a:p>
            <a:endParaRPr lang="en-US" altLang="zh-CN" sz="1400" dirty="0">
              <a:solidFill>
                <a:schemeClr val="bg1"/>
              </a:solidFill>
            </a:endParaRPr>
          </a:p>
          <a:p>
            <a:r>
              <a:rPr lang="zh-CN" altLang="en-US" sz="1400" dirty="0">
                <a:solidFill>
                  <a:schemeClr val="bg1"/>
                </a:solidFill>
              </a:rPr>
              <a:t>可变成本（房租、水电费、洗衣粉等）：</a:t>
            </a:r>
            <a:r>
              <a:rPr lang="en-US" altLang="zh-CN" sz="1400" dirty="0">
                <a:solidFill>
                  <a:schemeClr val="bg1"/>
                </a:solidFill>
              </a:rPr>
              <a:t>5000~7000</a:t>
            </a:r>
            <a:r>
              <a:rPr lang="zh-CN" altLang="en-US" sz="1400" dirty="0">
                <a:solidFill>
                  <a:schemeClr val="bg1"/>
                </a:solidFill>
              </a:rPr>
              <a:t>元</a:t>
            </a:r>
            <a:r>
              <a:rPr lang="en-US" altLang="zh-CN" sz="1400" dirty="0">
                <a:solidFill>
                  <a:schemeClr val="bg1"/>
                </a:solidFill>
              </a:rPr>
              <a:t>/</a:t>
            </a:r>
            <a:r>
              <a:rPr lang="zh-CN" altLang="en-US" sz="1400" dirty="0">
                <a:solidFill>
                  <a:schemeClr val="bg1"/>
                </a:solidFill>
              </a:rPr>
              <a:t>月</a:t>
            </a:r>
            <a:endParaRPr lang="en-US" altLang="zh-CN" sz="1400" dirty="0">
              <a:solidFill>
                <a:schemeClr val="bg1"/>
              </a:solidFill>
            </a:endParaRPr>
          </a:p>
          <a:p>
            <a:endParaRPr lang="en-US" altLang="zh-CN" sz="1400" dirty="0">
              <a:solidFill>
                <a:schemeClr val="bg1"/>
              </a:solidFill>
            </a:endParaRPr>
          </a:p>
          <a:p>
            <a:r>
              <a:rPr lang="zh-CN" altLang="en-US" sz="1400" dirty="0">
                <a:solidFill>
                  <a:schemeClr val="bg1"/>
                </a:solidFill>
              </a:rPr>
              <a:t>月收益（一次洗衣费用</a:t>
            </a:r>
            <a:r>
              <a:rPr lang="en-US" altLang="zh-CN" sz="1400" dirty="0">
                <a:solidFill>
                  <a:schemeClr val="bg1"/>
                </a:solidFill>
              </a:rPr>
              <a:t>7</a:t>
            </a:r>
            <a:r>
              <a:rPr lang="zh-CN" altLang="en-US" sz="1400" dirty="0">
                <a:solidFill>
                  <a:schemeClr val="bg1"/>
                </a:solidFill>
              </a:rPr>
              <a:t>元）：</a:t>
            </a:r>
            <a:r>
              <a:rPr lang="en-US" altLang="zh-CN" sz="1400" dirty="0">
                <a:solidFill>
                  <a:schemeClr val="bg1"/>
                </a:solidFill>
              </a:rPr>
              <a:t>7000~9000</a:t>
            </a:r>
            <a:r>
              <a:rPr lang="zh-CN" altLang="en-US" sz="1400" dirty="0">
                <a:solidFill>
                  <a:schemeClr val="bg1"/>
                </a:solidFill>
              </a:rPr>
              <a:t>元</a:t>
            </a:r>
            <a:endParaRPr lang="en-US" altLang="zh-CN" sz="1400" dirty="0">
              <a:solidFill>
                <a:schemeClr val="bg1"/>
              </a:solidFill>
            </a:endParaRPr>
          </a:p>
          <a:p>
            <a:endParaRPr lang="en-US" altLang="zh-CN" sz="1400" dirty="0">
              <a:solidFill>
                <a:schemeClr val="bg1"/>
              </a:solidFill>
            </a:endParaRPr>
          </a:p>
          <a:p>
            <a:r>
              <a:rPr lang="zh-CN" altLang="en-US" sz="1400" dirty="0">
                <a:solidFill>
                  <a:schemeClr val="bg1"/>
                </a:solidFill>
              </a:rPr>
              <a:t>因为它的不稳定性，不好估计利润的标准值。估计有半年的时间收回成本，半年时间来盈利。在回本后可以考虑多买机器或者开新店。</a:t>
            </a:r>
            <a:r>
              <a:rPr lang="zh-CN" altLang="en-US" sz="1400" dirty="0"/>
              <a:t> </a:t>
            </a:r>
          </a:p>
        </p:txBody>
      </p:sp>
    </p:spTree>
    <p:custDataLst>
      <p:tags r:id="rId1"/>
    </p:custDataLst>
    <p:extLst>
      <p:ext uri="{BB962C8B-B14F-4D97-AF65-F5344CB8AC3E}">
        <p14:creationId xmlns:p14="http://schemas.microsoft.com/office/powerpoint/2010/main" val="1187202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5"/>
          <p:cNvGrpSpPr>
            <a:grpSpLocks/>
          </p:cNvGrpSpPr>
          <p:nvPr/>
        </p:nvGrpSpPr>
        <p:grpSpPr bwMode="auto">
          <a:xfrm>
            <a:off x="1447015" y="2671799"/>
            <a:ext cx="932959" cy="934494"/>
            <a:chOff x="0" y="0"/>
            <a:chExt cx="1080120" cy="1080120"/>
          </a:xfrm>
        </p:grpSpPr>
        <p:grpSp>
          <p:nvGrpSpPr>
            <p:cNvPr id="28" name="Group 6"/>
            <p:cNvGrpSpPr>
              <a:grpSpLocks/>
            </p:cNvGrpSpPr>
            <p:nvPr/>
          </p:nvGrpSpPr>
          <p:grpSpPr bwMode="auto">
            <a:xfrm>
              <a:off x="0" y="0"/>
              <a:ext cx="1080120" cy="1080120"/>
              <a:chOff x="0" y="0"/>
              <a:chExt cx="1080120" cy="1080120"/>
            </a:xfrm>
          </p:grpSpPr>
          <p:sp>
            <p:nvSpPr>
              <p:cNvPr id="30" name="椭圆 29"/>
              <p:cNvSpPr>
                <a:spLocks noChangeArrowheads="1"/>
              </p:cNvSpPr>
              <p:nvPr/>
            </p:nvSpPr>
            <p:spPr bwMode="auto">
              <a:xfrm>
                <a:off x="0" y="0"/>
                <a:ext cx="1080120" cy="1080120"/>
              </a:xfrm>
              <a:prstGeom prst="ellipse">
                <a:avLst/>
              </a:pr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31" name="椭圆 5"/>
              <p:cNvSpPr>
                <a:spLocks noChangeArrowheads="1"/>
              </p:cNvSpPr>
              <p:nvPr/>
            </p:nvSpPr>
            <p:spPr bwMode="auto">
              <a:xfrm>
                <a:off x="72008" y="72008"/>
                <a:ext cx="936104" cy="936104"/>
              </a:xfrm>
              <a:prstGeom prst="ellipse">
                <a:avLst/>
              </a:prstGeom>
              <a:solidFill>
                <a:srgbClr val="202A36"/>
              </a:solidFill>
              <a:ln w="19050">
                <a:solidFill>
                  <a:schemeClr val="tx1">
                    <a:lumMod val="65000"/>
                    <a:lumOff val="35000"/>
                  </a:schemeClr>
                </a:solidFill>
                <a:miter lim="800000"/>
                <a:headEnd/>
                <a:tailEnd/>
              </a:ln>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grpSp>
        <p:sp>
          <p:nvSpPr>
            <p:cNvPr id="29" name="文本框 10"/>
            <p:cNvSpPr>
              <a:spLocks noChangeArrowheads="1"/>
            </p:cNvSpPr>
            <p:nvPr/>
          </p:nvSpPr>
          <p:spPr bwMode="auto">
            <a:xfrm>
              <a:off x="362604" y="365759"/>
              <a:ext cx="349273" cy="350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r>
                <a:rPr lang="en-US" altLang="zh-CN" sz="1372" b="1" dirty="0">
                  <a:solidFill>
                    <a:schemeClr val="accent6"/>
                  </a:solidFill>
                  <a:latin typeface="+mn-lt"/>
                  <a:ea typeface="+mn-ea"/>
                  <a:cs typeface="+mn-ea"/>
                  <a:sym typeface="+mn-lt"/>
                  <a:hlinkClick r:id="rId3" action="ppaction://hlinksldjump">
                    <a:extLst>
                      <a:ext uri="{A12FA001-AC4F-418D-AE19-62706E023703}">
                        <ahyp:hlinkClr xmlns:ahyp="http://schemas.microsoft.com/office/drawing/2018/hyperlinkcolor" val="tx"/>
                      </a:ext>
                    </a:extLst>
                  </a:hlinkClick>
                </a:rPr>
                <a:t>S</a:t>
              </a:r>
              <a:endParaRPr lang="zh-CN" altLang="en-US" sz="1372" b="1" dirty="0">
                <a:solidFill>
                  <a:schemeClr val="accent6"/>
                </a:solidFill>
                <a:latin typeface="+mn-lt"/>
                <a:ea typeface="+mn-ea"/>
                <a:cs typeface="+mn-ea"/>
                <a:sym typeface="+mn-lt"/>
              </a:endParaRPr>
            </a:p>
          </p:txBody>
        </p:sp>
      </p:grpSp>
      <p:grpSp>
        <p:nvGrpSpPr>
          <p:cNvPr id="34" name="Group 10"/>
          <p:cNvGrpSpPr>
            <a:grpSpLocks/>
          </p:cNvGrpSpPr>
          <p:nvPr/>
        </p:nvGrpSpPr>
        <p:grpSpPr bwMode="auto">
          <a:xfrm>
            <a:off x="2410160" y="1428550"/>
            <a:ext cx="1280075" cy="1280298"/>
            <a:chOff x="0" y="0"/>
            <a:chExt cx="1080120" cy="1080120"/>
          </a:xfrm>
        </p:grpSpPr>
        <p:grpSp>
          <p:nvGrpSpPr>
            <p:cNvPr id="37" name="Group 11"/>
            <p:cNvGrpSpPr>
              <a:grpSpLocks/>
            </p:cNvGrpSpPr>
            <p:nvPr/>
          </p:nvGrpSpPr>
          <p:grpSpPr bwMode="auto">
            <a:xfrm>
              <a:off x="0" y="0"/>
              <a:ext cx="1080120" cy="1080120"/>
              <a:chOff x="0" y="0"/>
              <a:chExt cx="1080120" cy="1080120"/>
            </a:xfrm>
          </p:grpSpPr>
          <p:sp>
            <p:nvSpPr>
              <p:cNvPr id="39" name="椭圆 27"/>
              <p:cNvSpPr>
                <a:spLocks noChangeArrowheads="1"/>
              </p:cNvSpPr>
              <p:nvPr/>
            </p:nvSpPr>
            <p:spPr bwMode="auto">
              <a:xfrm>
                <a:off x="0" y="0"/>
                <a:ext cx="1080120" cy="1080120"/>
              </a:xfrm>
              <a:prstGeom prst="ellipse">
                <a:avLst/>
              </a:pr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43" name="椭圆 28"/>
              <p:cNvSpPr>
                <a:spLocks noChangeArrowheads="1"/>
              </p:cNvSpPr>
              <p:nvPr/>
            </p:nvSpPr>
            <p:spPr bwMode="auto">
              <a:xfrm>
                <a:off x="72008" y="72008"/>
                <a:ext cx="936104" cy="936104"/>
              </a:xfrm>
              <a:prstGeom prst="ellipse">
                <a:avLst/>
              </a:prstGeom>
              <a:solidFill>
                <a:srgbClr val="0070C0"/>
              </a:solidFill>
              <a:ln w="19050">
                <a:solidFill>
                  <a:schemeClr val="tx1">
                    <a:lumMod val="65000"/>
                    <a:lumOff val="35000"/>
                  </a:schemeClr>
                </a:solidFill>
                <a:miter lim="800000"/>
                <a:headEnd/>
                <a:tailEnd/>
              </a:ln>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dirty="0">
                  <a:solidFill>
                    <a:srgbClr val="FFFFFF"/>
                  </a:solidFill>
                  <a:latin typeface="+mn-lt"/>
                  <a:ea typeface="+mn-ea"/>
                  <a:cs typeface="+mn-ea"/>
                  <a:sym typeface="+mn-lt"/>
                </a:endParaRPr>
              </a:p>
            </p:txBody>
          </p:sp>
        </p:grpSp>
        <p:sp>
          <p:nvSpPr>
            <p:cNvPr id="38" name="文本框 26"/>
            <p:cNvSpPr>
              <a:spLocks noChangeArrowheads="1"/>
            </p:cNvSpPr>
            <p:nvPr/>
          </p:nvSpPr>
          <p:spPr bwMode="auto">
            <a:xfrm>
              <a:off x="382349" y="400115"/>
              <a:ext cx="315427" cy="28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r>
                <a:rPr lang="en-US" altLang="zh-CN" sz="1568" b="1" dirty="0">
                  <a:solidFill>
                    <a:schemeClr val="accent5"/>
                  </a:solidFill>
                  <a:latin typeface="+mn-lt"/>
                  <a:ea typeface="+mn-ea"/>
                  <a:cs typeface="+mn-ea"/>
                  <a:sym typeface="+mn-lt"/>
                  <a:hlinkClick r:id="rId4" action="ppaction://hlinksldjump">
                    <a:extLst>
                      <a:ext uri="{A12FA001-AC4F-418D-AE19-62706E023703}">
                        <ahyp:hlinkClr xmlns:ahyp="http://schemas.microsoft.com/office/drawing/2018/hyperlinkcolor" val="tx"/>
                      </a:ext>
                    </a:extLst>
                  </a:hlinkClick>
                </a:rPr>
                <a:t>W</a:t>
              </a:r>
              <a:endParaRPr lang="zh-CN" altLang="en-US" sz="1568" b="1" dirty="0">
                <a:solidFill>
                  <a:schemeClr val="accent5"/>
                </a:solidFill>
                <a:latin typeface="+mn-lt"/>
                <a:ea typeface="+mn-ea"/>
                <a:cs typeface="+mn-ea"/>
                <a:sym typeface="+mn-lt"/>
              </a:endParaRPr>
            </a:p>
          </p:txBody>
        </p:sp>
      </p:grpSp>
      <p:grpSp>
        <p:nvGrpSpPr>
          <p:cNvPr id="44" name="Group 15"/>
          <p:cNvGrpSpPr>
            <a:grpSpLocks/>
          </p:cNvGrpSpPr>
          <p:nvPr/>
        </p:nvGrpSpPr>
        <p:grpSpPr bwMode="auto">
          <a:xfrm>
            <a:off x="4104577" y="2671799"/>
            <a:ext cx="1146992" cy="1147191"/>
            <a:chOff x="0" y="0"/>
            <a:chExt cx="1080120" cy="1080120"/>
          </a:xfrm>
        </p:grpSpPr>
        <p:grpSp>
          <p:nvGrpSpPr>
            <p:cNvPr id="45" name="Group 16"/>
            <p:cNvGrpSpPr>
              <a:grpSpLocks/>
            </p:cNvGrpSpPr>
            <p:nvPr/>
          </p:nvGrpSpPr>
          <p:grpSpPr bwMode="auto">
            <a:xfrm>
              <a:off x="0" y="0"/>
              <a:ext cx="1080120" cy="1080120"/>
              <a:chOff x="0" y="0"/>
              <a:chExt cx="1080120" cy="1080120"/>
            </a:xfrm>
          </p:grpSpPr>
          <p:sp>
            <p:nvSpPr>
              <p:cNvPr id="56" name="椭圆 32"/>
              <p:cNvSpPr>
                <a:spLocks noChangeArrowheads="1"/>
              </p:cNvSpPr>
              <p:nvPr/>
            </p:nvSpPr>
            <p:spPr bwMode="auto">
              <a:xfrm>
                <a:off x="0" y="0"/>
                <a:ext cx="1080120" cy="1080120"/>
              </a:xfrm>
              <a:prstGeom prst="ellipse">
                <a:avLst/>
              </a:pr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59" name="椭圆 33"/>
              <p:cNvSpPr>
                <a:spLocks noChangeArrowheads="1"/>
              </p:cNvSpPr>
              <p:nvPr/>
            </p:nvSpPr>
            <p:spPr bwMode="auto">
              <a:xfrm>
                <a:off x="72008" y="72008"/>
                <a:ext cx="936104" cy="936104"/>
              </a:xfrm>
              <a:prstGeom prst="ellipse">
                <a:avLst/>
              </a:prstGeom>
              <a:solidFill>
                <a:srgbClr val="202A36"/>
              </a:solidFill>
              <a:ln w="19050">
                <a:solidFill>
                  <a:schemeClr val="tx1">
                    <a:lumMod val="65000"/>
                    <a:lumOff val="35000"/>
                  </a:schemeClr>
                </a:solidFill>
                <a:miter lim="800000"/>
                <a:headEnd/>
                <a:tailEnd/>
              </a:ln>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grpSp>
        <p:sp>
          <p:nvSpPr>
            <p:cNvPr id="53" name="文本框 31"/>
            <p:cNvSpPr>
              <a:spLocks noChangeArrowheads="1"/>
            </p:cNvSpPr>
            <p:nvPr/>
          </p:nvSpPr>
          <p:spPr bwMode="auto">
            <a:xfrm>
              <a:off x="394994" y="398075"/>
              <a:ext cx="290135" cy="31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r>
                <a:rPr lang="en-US" altLang="zh-CN" sz="1568" b="1" dirty="0">
                  <a:solidFill>
                    <a:schemeClr val="accent4"/>
                  </a:solidFill>
                  <a:latin typeface="+mn-lt"/>
                  <a:ea typeface="+mn-ea"/>
                  <a:cs typeface="+mn-ea"/>
                  <a:sym typeface="+mn-lt"/>
                  <a:hlinkClick r:id="rId5" action="ppaction://hlinksldjump">
                    <a:extLst>
                      <a:ext uri="{A12FA001-AC4F-418D-AE19-62706E023703}">
                        <ahyp:hlinkClr xmlns:ahyp="http://schemas.microsoft.com/office/drawing/2018/hyperlinkcolor" val="tx"/>
                      </a:ext>
                    </a:extLst>
                  </a:hlinkClick>
                </a:rPr>
                <a:t>T</a:t>
              </a:r>
              <a:endParaRPr lang="zh-CN" altLang="en-US" sz="1568" b="1" dirty="0">
                <a:solidFill>
                  <a:schemeClr val="accent4"/>
                </a:solidFill>
                <a:latin typeface="+mn-lt"/>
                <a:ea typeface="+mn-ea"/>
                <a:cs typeface="+mn-ea"/>
                <a:sym typeface="+mn-lt"/>
              </a:endParaRPr>
            </a:p>
          </p:txBody>
        </p:sp>
      </p:grpSp>
      <p:grpSp>
        <p:nvGrpSpPr>
          <p:cNvPr id="60" name="Group 20"/>
          <p:cNvGrpSpPr>
            <a:grpSpLocks/>
          </p:cNvGrpSpPr>
          <p:nvPr/>
        </p:nvGrpSpPr>
        <p:grpSpPr bwMode="auto">
          <a:xfrm>
            <a:off x="5447764" y="868675"/>
            <a:ext cx="1680698" cy="1680992"/>
            <a:chOff x="0" y="0"/>
            <a:chExt cx="1080120" cy="1080120"/>
          </a:xfrm>
        </p:grpSpPr>
        <p:grpSp>
          <p:nvGrpSpPr>
            <p:cNvPr id="61" name="Group 21"/>
            <p:cNvGrpSpPr>
              <a:grpSpLocks/>
            </p:cNvGrpSpPr>
            <p:nvPr/>
          </p:nvGrpSpPr>
          <p:grpSpPr bwMode="auto">
            <a:xfrm>
              <a:off x="0" y="0"/>
              <a:ext cx="1080120" cy="1080120"/>
              <a:chOff x="0" y="0"/>
              <a:chExt cx="1080120" cy="1080120"/>
            </a:xfrm>
          </p:grpSpPr>
          <p:sp>
            <p:nvSpPr>
              <p:cNvPr id="63" name="椭圆 38"/>
              <p:cNvSpPr>
                <a:spLocks noChangeArrowheads="1"/>
              </p:cNvSpPr>
              <p:nvPr/>
            </p:nvSpPr>
            <p:spPr bwMode="auto">
              <a:xfrm>
                <a:off x="0" y="0"/>
                <a:ext cx="1080120" cy="1080120"/>
              </a:xfrm>
              <a:prstGeom prst="ellipse">
                <a:avLst/>
              </a:pr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64" name="椭圆 39"/>
              <p:cNvSpPr>
                <a:spLocks noChangeArrowheads="1"/>
              </p:cNvSpPr>
              <p:nvPr/>
            </p:nvSpPr>
            <p:spPr bwMode="auto">
              <a:xfrm>
                <a:off x="72008" y="72008"/>
                <a:ext cx="936104" cy="936104"/>
              </a:xfrm>
              <a:prstGeom prst="ellipse">
                <a:avLst/>
              </a:prstGeom>
              <a:solidFill>
                <a:srgbClr val="0070C0"/>
              </a:solidFill>
              <a:ln w="19050">
                <a:solidFill>
                  <a:schemeClr val="tx1">
                    <a:lumMod val="65000"/>
                    <a:lumOff val="35000"/>
                  </a:schemeClr>
                </a:solidFill>
                <a:miter lim="800000"/>
                <a:headEnd/>
                <a:tailEnd/>
              </a:ln>
            </p:spPr>
            <p:txBody>
              <a:bodyPr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dirty="0">
                  <a:solidFill>
                    <a:srgbClr val="FFFFFF"/>
                  </a:solidFill>
                  <a:latin typeface="+mn-lt"/>
                  <a:ea typeface="+mn-ea"/>
                  <a:cs typeface="+mn-ea"/>
                  <a:sym typeface="+mn-lt"/>
                </a:endParaRPr>
              </a:p>
            </p:txBody>
          </p:sp>
        </p:grpSp>
        <p:sp>
          <p:nvSpPr>
            <p:cNvPr id="62" name="文本框 37"/>
            <p:cNvSpPr>
              <a:spLocks noChangeArrowheads="1"/>
            </p:cNvSpPr>
            <p:nvPr/>
          </p:nvSpPr>
          <p:spPr bwMode="auto">
            <a:xfrm>
              <a:off x="417879" y="414093"/>
              <a:ext cx="244360" cy="2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r>
                <a:rPr lang="en-US" altLang="zh-CN" sz="1960" b="1" dirty="0">
                  <a:solidFill>
                    <a:schemeClr val="tx2"/>
                  </a:solidFill>
                  <a:latin typeface="+mn-lt"/>
                  <a:ea typeface="+mn-ea"/>
                  <a:cs typeface="+mn-ea"/>
                  <a:sym typeface="+mn-lt"/>
                  <a:hlinkClick r:id="rId6" action="ppaction://hlinksldjump">
                    <a:extLst>
                      <a:ext uri="{A12FA001-AC4F-418D-AE19-62706E023703}">
                        <ahyp:hlinkClr xmlns:ahyp="http://schemas.microsoft.com/office/drawing/2018/hyperlinkcolor" val="tx"/>
                      </a:ext>
                    </a:extLst>
                  </a:hlinkClick>
                </a:rPr>
                <a:t>O</a:t>
              </a:r>
              <a:endParaRPr lang="zh-CN" altLang="en-US" sz="1960" b="1" dirty="0">
                <a:solidFill>
                  <a:schemeClr val="tx2"/>
                </a:solidFill>
                <a:latin typeface="+mn-lt"/>
                <a:ea typeface="+mn-ea"/>
                <a:cs typeface="+mn-ea"/>
                <a:sym typeface="+mn-lt"/>
              </a:endParaRPr>
            </a:p>
          </p:txBody>
        </p:sp>
      </p:grpSp>
      <p:cxnSp>
        <p:nvCxnSpPr>
          <p:cNvPr id="65" name="直接连接符 13"/>
          <p:cNvCxnSpPr>
            <a:cxnSpLocks noChangeShapeType="1"/>
            <a:stCxn id="30" idx="7"/>
            <a:endCxn id="39" idx="3"/>
          </p:cNvCxnSpPr>
          <p:nvPr/>
        </p:nvCxnSpPr>
        <p:spPr bwMode="auto">
          <a:xfrm flipV="1">
            <a:off x="2243346" y="2521352"/>
            <a:ext cx="354275" cy="287299"/>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cxnSp>
        <p:nvCxnSpPr>
          <p:cNvPr id="66" name="直接连接符 17"/>
          <p:cNvCxnSpPr>
            <a:cxnSpLocks noChangeShapeType="1"/>
            <a:endCxn id="56" idx="1"/>
          </p:cNvCxnSpPr>
          <p:nvPr/>
        </p:nvCxnSpPr>
        <p:spPr bwMode="auto">
          <a:xfrm>
            <a:off x="3604895" y="2358929"/>
            <a:ext cx="667655" cy="480872"/>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cxnSp>
        <p:nvCxnSpPr>
          <p:cNvPr id="67" name="直接连接符 20"/>
          <p:cNvCxnSpPr>
            <a:cxnSpLocks noChangeShapeType="1"/>
            <a:stCxn id="56" idx="7"/>
            <a:endCxn id="63" idx="3"/>
          </p:cNvCxnSpPr>
          <p:nvPr/>
        </p:nvCxnSpPr>
        <p:spPr bwMode="auto">
          <a:xfrm flipV="1">
            <a:off x="5082813" y="2302664"/>
            <a:ext cx="610539" cy="537918"/>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cxnSp>
        <p:nvCxnSpPr>
          <p:cNvPr id="68" name="直接连接符 23"/>
          <p:cNvCxnSpPr>
            <a:cxnSpLocks noChangeShapeType="1"/>
            <a:stCxn id="77" idx="5"/>
            <a:endCxn id="30" idx="1"/>
          </p:cNvCxnSpPr>
          <p:nvPr/>
        </p:nvCxnSpPr>
        <p:spPr bwMode="auto">
          <a:xfrm>
            <a:off x="1290087" y="2599353"/>
            <a:ext cx="293557" cy="209299"/>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cxnSp>
        <p:nvCxnSpPr>
          <p:cNvPr id="69" name="直接连接符 43"/>
          <p:cNvCxnSpPr>
            <a:cxnSpLocks noChangeShapeType="1"/>
            <a:stCxn id="78" idx="7"/>
            <a:endCxn id="56" idx="3"/>
          </p:cNvCxnSpPr>
          <p:nvPr/>
        </p:nvCxnSpPr>
        <p:spPr bwMode="auto">
          <a:xfrm flipV="1">
            <a:off x="3977078" y="3650987"/>
            <a:ext cx="295472" cy="272465"/>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cxnSp>
        <p:nvCxnSpPr>
          <p:cNvPr id="70" name="直接连接符 72"/>
          <p:cNvCxnSpPr>
            <a:cxnSpLocks noChangeShapeType="1"/>
            <a:stCxn id="63" idx="6"/>
            <a:endCxn id="79" idx="1"/>
          </p:cNvCxnSpPr>
          <p:nvPr/>
        </p:nvCxnSpPr>
        <p:spPr bwMode="auto">
          <a:xfrm>
            <a:off x="7128462" y="1709171"/>
            <a:ext cx="410379" cy="275437"/>
          </a:xfrm>
          <a:prstGeom prst="line">
            <a:avLst/>
          </a:prstGeom>
          <a:noFill/>
          <a:ln w="28575">
            <a:solidFill>
              <a:schemeClr val="bg1">
                <a:lumMod val="75000"/>
              </a:schemeClr>
            </a:solidFill>
            <a:miter lim="800000"/>
            <a:headEnd/>
            <a:tailEnd/>
          </a:ln>
          <a:extLst>
            <a:ext uri="{909E8E84-426E-40DD-AFC4-6F175D3DCCD1}">
              <a14:hiddenFill xmlns:a14="http://schemas.microsoft.com/office/drawing/2010/main">
                <a:noFill/>
              </a14:hiddenFill>
            </a:ext>
          </a:extLst>
        </p:spPr>
      </p:cxnSp>
      <p:sp>
        <p:nvSpPr>
          <p:cNvPr id="71" name="矩形 76"/>
          <p:cNvSpPr>
            <a:spLocks noChangeArrowheads="1"/>
          </p:cNvSpPr>
          <p:nvPr/>
        </p:nvSpPr>
        <p:spPr bwMode="auto">
          <a:xfrm>
            <a:off x="1206108" y="3614526"/>
            <a:ext cx="1339071" cy="24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27" tIns="39514" rIns="79027" bIns="39514">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lnSpc>
                <a:spcPts val="1383"/>
              </a:lnSpc>
              <a:spcBef>
                <a:spcPct val="0"/>
              </a:spcBef>
              <a:buNone/>
            </a:pPr>
            <a:r>
              <a:rPr lang="en-US" altLang="zh-CN" sz="980" dirty="0">
                <a:solidFill>
                  <a:schemeClr val="tx1">
                    <a:lumMod val="65000"/>
                    <a:lumOff val="35000"/>
                  </a:schemeClr>
                </a:solidFill>
                <a:latin typeface="+mn-lt"/>
                <a:ea typeface="+mn-ea"/>
                <a:cs typeface="+mn-ea"/>
                <a:sym typeface="+mn-lt"/>
              </a:rPr>
              <a:t>Strength</a:t>
            </a:r>
            <a:endParaRPr lang="zh-CN" altLang="en-US" sz="980" dirty="0">
              <a:solidFill>
                <a:schemeClr val="tx1">
                  <a:lumMod val="65000"/>
                  <a:lumOff val="35000"/>
                </a:schemeClr>
              </a:solidFill>
              <a:latin typeface="+mn-lt"/>
              <a:ea typeface="+mn-ea"/>
              <a:cs typeface="+mn-ea"/>
              <a:sym typeface="+mn-lt"/>
            </a:endParaRPr>
          </a:p>
        </p:txBody>
      </p:sp>
      <p:sp>
        <p:nvSpPr>
          <p:cNvPr id="72" name="矩形 80"/>
          <p:cNvSpPr>
            <a:spLocks noChangeArrowheads="1"/>
          </p:cNvSpPr>
          <p:nvPr/>
        </p:nvSpPr>
        <p:spPr bwMode="auto">
          <a:xfrm>
            <a:off x="2368190" y="2734921"/>
            <a:ext cx="1339071" cy="24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27" tIns="39514" rIns="79027" bIns="39514">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lnSpc>
                <a:spcPts val="1383"/>
              </a:lnSpc>
              <a:spcBef>
                <a:spcPct val="0"/>
              </a:spcBef>
              <a:buNone/>
            </a:pPr>
            <a:r>
              <a:rPr lang="en-US" altLang="zh-CN" sz="980" dirty="0">
                <a:solidFill>
                  <a:schemeClr val="tx1">
                    <a:lumMod val="65000"/>
                    <a:lumOff val="35000"/>
                  </a:schemeClr>
                </a:solidFill>
                <a:latin typeface="+mn-lt"/>
                <a:ea typeface="+mn-ea"/>
                <a:cs typeface="+mn-ea"/>
                <a:sym typeface="+mn-lt"/>
              </a:rPr>
              <a:t>Wealth</a:t>
            </a:r>
            <a:endParaRPr lang="zh-CN" altLang="en-US" sz="980" dirty="0">
              <a:solidFill>
                <a:schemeClr val="tx1">
                  <a:lumMod val="65000"/>
                  <a:lumOff val="35000"/>
                </a:schemeClr>
              </a:solidFill>
              <a:latin typeface="+mn-lt"/>
              <a:ea typeface="+mn-ea"/>
              <a:cs typeface="+mn-ea"/>
              <a:sym typeface="+mn-lt"/>
            </a:endParaRPr>
          </a:p>
        </p:txBody>
      </p:sp>
      <p:sp>
        <p:nvSpPr>
          <p:cNvPr id="73" name="矩形 81"/>
          <p:cNvSpPr>
            <a:spLocks noChangeArrowheads="1"/>
          </p:cNvSpPr>
          <p:nvPr/>
        </p:nvSpPr>
        <p:spPr bwMode="auto">
          <a:xfrm>
            <a:off x="4037914" y="3853295"/>
            <a:ext cx="1339071" cy="24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27" tIns="39514" rIns="79027" bIns="39514">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lnSpc>
                <a:spcPts val="1383"/>
              </a:lnSpc>
              <a:spcBef>
                <a:spcPct val="0"/>
              </a:spcBef>
              <a:buNone/>
            </a:pPr>
            <a:r>
              <a:rPr lang="en-US" altLang="zh-CN" sz="980" dirty="0">
                <a:solidFill>
                  <a:schemeClr val="tx1">
                    <a:lumMod val="65000"/>
                    <a:lumOff val="35000"/>
                  </a:schemeClr>
                </a:solidFill>
                <a:latin typeface="+mn-lt"/>
                <a:ea typeface="+mn-ea"/>
                <a:cs typeface="+mn-ea"/>
                <a:sym typeface="+mn-lt"/>
              </a:rPr>
              <a:t>Threaten</a:t>
            </a:r>
            <a:endParaRPr lang="zh-CN" altLang="en-US" sz="980" dirty="0">
              <a:solidFill>
                <a:schemeClr val="tx1">
                  <a:lumMod val="65000"/>
                  <a:lumOff val="35000"/>
                </a:schemeClr>
              </a:solidFill>
              <a:latin typeface="+mn-lt"/>
              <a:ea typeface="+mn-ea"/>
              <a:cs typeface="+mn-ea"/>
              <a:sym typeface="+mn-lt"/>
            </a:endParaRPr>
          </a:p>
        </p:txBody>
      </p:sp>
      <p:sp>
        <p:nvSpPr>
          <p:cNvPr id="74" name="矩形 82"/>
          <p:cNvSpPr>
            <a:spLocks noChangeArrowheads="1"/>
          </p:cNvSpPr>
          <p:nvPr/>
        </p:nvSpPr>
        <p:spPr bwMode="auto">
          <a:xfrm>
            <a:off x="5639035" y="2571625"/>
            <a:ext cx="1339071" cy="24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27" tIns="39514" rIns="79027" bIns="39514">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lnSpc>
                <a:spcPts val="1383"/>
              </a:lnSpc>
              <a:spcBef>
                <a:spcPct val="0"/>
              </a:spcBef>
              <a:buNone/>
            </a:pPr>
            <a:r>
              <a:rPr lang="en-US" altLang="zh-CN" sz="980" dirty="0">
                <a:solidFill>
                  <a:schemeClr val="tx1">
                    <a:lumMod val="65000"/>
                    <a:lumOff val="35000"/>
                  </a:schemeClr>
                </a:solidFill>
                <a:latin typeface="+mn-lt"/>
                <a:ea typeface="+mn-ea"/>
                <a:cs typeface="+mn-ea"/>
                <a:sym typeface="+mn-lt"/>
              </a:rPr>
              <a:t>Opportunity</a:t>
            </a:r>
            <a:endParaRPr lang="zh-CN" altLang="en-US" sz="980" dirty="0">
              <a:solidFill>
                <a:schemeClr val="tx1">
                  <a:lumMod val="65000"/>
                  <a:lumOff val="35000"/>
                </a:schemeClr>
              </a:solidFill>
              <a:latin typeface="+mn-lt"/>
              <a:ea typeface="+mn-ea"/>
              <a:cs typeface="+mn-ea"/>
              <a:sym typeface="+mn-lt"/>
            </a:endParaRPr>
          </a:p>
        </p:txBody>
      </p:sp>
      <p:sp>
        <p:nvSpPr>
          <p:cNvPr id="75" name="矩形 85"/>
          <p:cNvSpPr>
            <a:spLocks noChangeArrowheads="1"/>
          </p:cNvSpPr>
          <p:nvPr/>
        </p:nvSpPr>
        <p:spPr bwMode="auto">
          <a:xfrm>
            <a:off x="5829589" y="3144393"/>
            <a:ext cx="2276682" cy="33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673" tIns="42336" rIns="84673" bIns="4233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r" eaLnBrk="1" hangingPunct="1">
              <a:spcBef>
                <a:spcPct val="0"/>
              </a:spcBef>
              <a:buFont typeface="Arial" charset="0"/>
              <a:buNone/>
            </a:pPr>
            <a:r>
              <a:rPr lang="en-US" altLang="zh-CN" sz="1617" b="1" dirty="0">
                <a:solidFill>
                  <a:srgbClr val="57C6CF"/>
                </a:solidFill>
                <a:latin typeface="+mn-lt"/>
                <a:ea typeface="+mn-ea"/>
                <a:cs typeface="+mn-ea"/>
                <a:sym typeface="+mn-lt"/>
              </a:rPr>
              <a:t>SWTO</a:t>
            </a:r>
            <a:r>
              <a:rPr lang="zh-CN" altLang="en-US" sz="1617" b="1" dirty="0">
                <a:solidFill>
                  <a:srgbClr val="57C6CF"/>
                </a:solidFill>
                <a:latin typeface="+mn-lt"/>
                <a:ea typeface="+mn-ea"/>
                <a:cs typeface="+mn-ea"/>
                <a:sym typeface="+mn-lt"/>
              </a:rPr>
              <a:t>分析</a:t>
            </a:r>
            <a:endParaRPr lang="zh-CN" altLang="en-US" sz="1617" dirty="0">
              <a:solidFill>
                <a:srgbClr val="57C6CF"/>
              </a:solidFill>
              <a:latin typeface="+mn-lt"/>
              <a:ea typeface="+mn-ea"/>
              <a:cs typeface="+mn-ea"/>
              <a:sym typeface="+mn-lt"/>
            </a:endParaRPr>
          </a:p>
        </p:txBody>
      </p:sp>
      <p:sp>
        <p:nvSpPr>
          <p:cNvPr id="77" name="椭圆 56"/>
          <p:cNvSpPr>
            <a:spLocks noChangeArrowheads="1"/>
          </p:cNvSpPr>
          <p:nvPr/>
        </p:nvSpPr>
        <p:spPr bwMode="auto">
          <a:xfrm rot="21019161">
            <a:off x="948752" y="2302664"/>
            <a:ext cx="375928" cy="375993"/>
          </a:xfrm>
          <a:prstGeom prst="ellipse">
            <a:avLst/>
          </a:prstGeom>
          <a:solidFill>
            <a:schemeClr val="bg1">
              <a:lumMod val="75000"/>
            </a:schemeClr>
          </a:solidFill>
          <a:ln>
            <a:noFill/>
          </a:ln>
        </p:spPr>
        <p:txBody>
          <a:bodyPr lIns="79027" tIns="39514" rIns="79027" bIns="39514"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78" name="椭圆 58"/>
          <p:cNvSpPr>
            <a:spLocks noChangeArrowheads="1"/>
          </p:cNvSpPr>
          <p:nvPr/>
        </p:nvSpPr>
        <p:spPr bwMode="auto">
          <a:xfrm>
            <a:off x="3564859" y="3852514"/>
            <a:ext cx="482944" cy="484401"/>
          </a:xfrm>
          <a:prstGeom prst="ellipse">
            <a:avLst/>
          </a:prstGeom>
          <a:solidFill>
            <a:schemeClr val="bg1">
              <a:lumMod val="75000"/>
            </a:schemeClr>
          </a:solidFill>
          <a:ln>
            <a:noFill/>
          </a:ln>
        </p:spPr>
        <p:txBody>
          <a:bodyPr lIns="79027" tIns="39514" rIns="79027" bIns="39514"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
        <p:nvSpPr>
          <p:cNvPr id="79" name="椭圆 70"/>
          <p:cNvSpPr>
            <a:spLocks noChangeArrowheads="1"/>
          </p:cNvSpPr>
          <p:nvPr/>
        </p:nvSpPr>
        <p:spPr bwMode="auto">
          <a:xfrm>
            <a:off x="7457065" y="1902818"/>
            <a:ext cx="558404" cy="558501"/>
          </a:xfrm>
          <a:prstGeom prst="ellipse">
            <a:avLst/>
          </a:prstGeom>
          <a:solidFill>
            <a:schemeClr val="bg1">
              <a:lumMod val="75000"/>
            </a:schemeClr>
          </a:solidFill>
          <a:ln>
            <a:noFill/>
          </a:ln>
        </p:spPr>
        <p:txBody>
          <a:bodyPr lIns="79027" tIns="39514" rIns="79027" bIns="39514" anchor="ct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eaLnBrk="1" hangingPunct="1">
              <a:spcBef>
                <a:spcPct val="0"/>
              </a:spcBef>
              <a:buFont typeface="Arial" charset="0"/>
              <a:buNone/>
            </a:pPr>
            <a:endParaRPr lang="zh-CN" altLang="zh-CN" sz="1568">
              <a:solidFill>
                <a:srgbClr val="FFFFFF"/>
              </a:solidFill>
              <a:latin typeface="+mn-lt"/>
              <a:ea typeface="+mn-ea"/>
              <a:cs typeface="+mn-ea"/>
              <a:sym typeface="+mn-lt"/>
            </a:endParaRPr>
          </a:p>
        </p:txBody>
      </p:sp>
    </p:spTree>
    <p:extLst>
      <p:ext uri="{BB962C8B-B14F-4D97-AF65-F5344CB8AC3E}">
        <p14:creationId xmlns:p14="http://schemas.microsoft.com/office/powerpoint/2010/main" val="9937184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500"/>
                                        <p:tgtEl>
                                          <p:spTgt spid="7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Effect transition="in" filter="wipe(left)">
                                      <p:cBhvr>
                                        <p:cTn id="11" dur="350"/>
                                        <p:tgtEl>
                                          <p:spTgt spid="68"/>
                                        </p:tgtEl>
                                      </p:cBhvr>
                                    </p:animEffect>
                                  </p:childTnLst>
                                </p:cTn>
                              </p:par>
                            </p:childTnLst>
                          </p:cTn>
                        </p:par>
                        <p:par>
                          <p:cTn id="12" fill="hold">
                            <p:stCondLst>
                              <p:cond delay="85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650"/>
                                        <p:tgtEl>
                                          <p:spTgt spid="27"/>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71"/>
                                        </p:tgtEl>
                                        <p:attrNameLst>
                                          <p:attrName>style.visibility</p:attrName>
                                        </p:attrNameLst>
                                      </p:cBhvr>
                                      <p:to>
                                        <p:strVal val="visible"/>
                                      </p:to>
                                    </p:set>
                                    <p:animEffect transition="in" filter="fade">
                                      <p:cBhvr>
                                        <p:cTn id="18" dur="400"/>
                                        <p:tgtEl>
                                          <p:spTgt spid="71"/>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left)">
                                      <p:cBhvr>
                                        <p:cTn id="22" dur="350"/>
                                        <p:tgtEl>
                                          <p:spTgt spid="65"/>
                                        </p:tgtEl>
                                      </p:cBhvr>
                                    </p:animEffect>
                                  </p:childTnLst>
                                </p:cTn>
                              </p:par>
                            </p:childTnLst>
                          </p:cTn>
                        </p:par>
                        <p:par>
                          <p:cTn id="23" fill="hold">
                            <p:stCondLst>
                              <p:cond delay="1850"/>
                            </p:stCondLst>
                            <p:childTnLst>
                              <p:par>
                                <p:cTn id="24" presetID="22" presetClass="entr" presetSubtype="8"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750"/>
                                        <p:tgtEl>
                                          <p:spTgt spid="34"/>
                                        </p:tgtEl>
                                      </p:cBhvr>
                                    </p:animEffect>
                                  </p:childTnLst>
                                </p:cTn>
                              </p:par>
                              <p:par>
                                <p:cTn id="27" presetID="10" presetClass="entr" presetSubtype="0" fill="hold" grpId="0" nodeType="withEffect">
                                  <p:stCondLst>
                                    <p:cond delay="250"/>
                                  </p:stCondLst>
                                  <p:childTnLst>
                                    <p:set>
                                      <p:cBhvr>
                                        <p:cTn id="28" dur="1" fill="hold">
                                          <p:stCondLst>
                                            <p:cond delay="0"/>
                                          </p:stCondLst>
                                        </p:cTn>
                                        <p:tgtEl>
                                          <p:spTgt spid="72"/>
                                        </p:tgtEl>
                                        <p:attrNameLst>
                                          <p:attrName>style.visibility</p:attrName>
                                        </p:attrNameLst>
                                      </p:cBhvr>
                                      <p:to>
                                        <p:strVal val="visible"/>
                                      </p:to>
                                    </p:set>
                                    <p:animEffect transition="in" filter="fade">
                                      <p:cBhvr>
                                        <p:cTn id="29" dur="500"/>
                                        <p:tgtEl>
                                          <p:spTgt spid="72"/>
                                        </p:tgtEl>
                                      </p:cBhvr>
                                    </p:animEffect>
                                  </p:childTnLst>
                                </p:cTn>
                              </p:par>
                            </p:childTnLst>
                          </p:cTn>
                        </p:par>
                        <p:par>
                          <p:cTn id="30" fill="hold">
                            <p:stCondLst>
                              <p:cond delay="2600"/>
                            </p:stCondLst>
                            <p:childTnLst>
                              <p:par>
                                <p:cTn id="31" presetID="22" presetClass="entr" presetSubtype="8" fill="hold" nodeType="after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wipe(left)">
                                      <p:cBhvr>
                                        <p:cTn id="33" dur="450"/>
                                        <p:tgtEl>
                                          <p:spTgt spid="66"/>
                                        </p:tgtEl>
                                      </p:cBhvr>
                                    </p:animEffect>
                                  </p:childTnLst>
                                </p:cTn>
                              </p:par>
                            </p:childTnLst>
                          </p:cTn>
                        </p:par>
                        <p:par>
                          <p:cTn id="34" fill="hold">
                            <p:stCondLst>
                              <p:cond delay="3050"/>
                            </p:stCondLst>
                            <p:childTnLst>
                              <p:par>
                                <p:cTn id="35" presetID="22" presetClass="entr" presetSubtype="8"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650"/>
                                        <p:tgtEl>
                                          <p:spTgt spid="44"/>
                                        </p:tgtEl>
                                      </p:cBhvr>
                                    </p:animEffect>
                                  </p:childTnLst>
                                </p:cTn>
                              </p:par>
                              <p:par>
                                <p:cTn id="38" presetID="10" presetClass="entr" presetSubtype="0" fill="hold" grpId="0" nodeType="withEffect">
                                  <p:stCondLst>
                                    <p:cond delay="250"/>
                                  </p:stCondLst>
                                  <p:childTnLst>
                                    <p:set>
                                      <p:cBhvr>
                                        <p:cTn id="39" dur="1" fill="hold">
                                          <p:stCondLst>
                                            <p:cond delay="0"/>
                                          </p:stCondLst>
                                        </p:cTn>
                                        <p:tgtEl>
                                          <p:spTgt spid="73"/>
                                        </p:tgtEl>
                                        <p:attrNameLst>
                                          <p:attrName>style.visibility</p:attrName>
                                        </p:attrNameLst>
                                      </p:cBhvr>
                                      <p:to>
                                        <p:strVal val="visible"/>
                                      </p:to>
                                    </p:set>
                                    <p:animEffect transition="in" filter="fade">
                                      <p:cBhvr>
                                        <p:cTn id="40" dur="400"/>
                                        <p:tgtEl>
                                          <p:spTgt spid="73"/>
                                        </p:tgtEl>
                                      </p:cBhvr>
                                    </p:animEffect>
                                  </p:childTnLst>
                                </p:cTn>
                              </p:par>
                            </p:childTnLst>
                          </p:cTn>
                        </p:par>
                        <p:par>
                          <p:cTn id="41" fill="hold">
                            <p:stCondLst>
                              <p:cond delay="3700"/>
                            </p:stCondLst>
                            <p:childTnLst>
                              <p:par>
                                <p:cTn id="42" presetID="22" presetClass="entr" presetSubtype="8" fill="hold" nodeType="after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left)">
                                      <p:cBhvr>
                                        <p:cTn id="44" dur="450"/>
                                        <p:tgtEl>
                                          <p:spTgt spid="67"/>
                                        </p:tgtEl>
                                      </p:cBhvr>
                                    </p:animEffect>
                                  </p:childTnLst>
                                </p:cTn>
                              </p:par>
                              <p:par>
                                <p:cTn id="45" presetID="22" presetClass="entr" presetSubtype="2"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wipe(right)">
                                      <p:cBhvr>
                                        <p:cTn id="47" dur="400"/>
                                        <p:tgtEl>
                                          <p:spTgt spid="69"/>
                                        </p:tgtEl>
                                      </p:cBhvr>
                                    </p:animEffect>
                                  </p:childTnLst>
                                </p:cTn>
                              </p:par>
                            </p:childTnLst>
                          </p:cTn>
                        </p:par>
                        <p:par>
                          <p:cTn id="48" fill="hold">
                            <p:stCondLst>
                              <p:cond delay="4150"/>
                            </p:stCondLst>
                            <p:childTnLst>
                              <p:par>
                                <p:cTn id="49" presetID="22" presetClass="entr" presetSubtype="8"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750"/>
                                        <p:tgtEl>
                                          <p:spTgt spid="60"/>
                                        </p:tgtEl>
                                      </p:cBhvr>
                                    </p:animEffect>
                                  </p:childTnLst>
                                </p:cTn>
                              </p:par>
                              <p:par>
                                <p:cTn id="52" presetID="10" presetClass="entr" presetSubtype="0" fill="hold" grpId="0" nodeType="withEffect">
                                  <p:stCondLst>
                                    <p:cond delay="250"/>
                                  </p:stCondLst>
                                  <p:childTnLst>
                                    <p:set>
                                      <p:cBhvr>
                                        <p:cTn id="53" dur="1" fill="hold">
                                          <p:stCondLst>
                                            <p:cond delay="0"/>
                                          </p:stCondLst>
                                        </p:cTn>
                                        <p:tgtEl>
                                          <p:spTgt spid="74"/>
                                        </p:tgtEl>
                                        <p:attrNameLst>
                                          <p:attrName>style.visibility</p:attrName>
                                        </p:attrNameLst>
                                      </p:cBhvr>
                                      <p:to>
                                        <p:strVal val="visible"/>
                                      </p:to>
                                    </p:set>
                                    <p:animEffect transition="in" filter="fade">
                                      <p:cBhvr>
                                        <p:cTn id="54" dur="500"/>
                                        <p:tgtEl>
                                          <p:spTgt spid="74"/>
                                        </p:tgtEl>
                                      </p:cBhvr>
                                    </p:animEffect>
                                  </p:childTnLst>
                                </p:cTn>
                              </p:par>
                              <p:par>
                                <p:cTn id="55" presetID="22" presetClass="entr" presetSubtype="2" fill="hold" grpId="0" nodeType="with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wipe(right)">
                                      <p:cBhvr>
                                        <p:cTn id="57" dur="400"/>
                                        <p:tgtEl>
                                          <p:spTgt spid="78"/>
                                        </p:tgtEl>
                                      </p:cBhvr>
                                    </p:animEffect>
                                  </p:childTnLst>
                                </p:cTn>
                              </p:par>
                            </p:childTnLst>
                          </p:cTn>
                        </p:par>
                        <p:par>
                          <p:cTn id="58" fill="hold">
                            <p:stCondLst>
                              <p:cond delay="4900"/>
                            </p:stCondLst>
                            <p:childTnLst>
                              <p:par>
                                <p:cTn id="59" presetID="22" presetClass="entr" presetSubtype="8" fill="hold" nodeType="afterEffect">
                                  <p:stCondLst>
                                    <p:cond delay="0"/>
                                  </p:stCondLst>
                                  <p:childTnLst>
                                    <p:set>
                                      <p:cBhvr>
                                        <p:cTn id="60" dur="1" fill="hold">
                                          <p:stCondLst>
                                            <p:cond delay="0"/>
                                          </p:stCondLst>
                                        </p:cTn>
                                        <p:tgtEl>
                                          <p:spTgt spid="70"/>
                                        </p:tgtEl>
                                        <p:attrNameLst>
                                          <p:attrName>style.visibility</p:attrName>
                                        </p:attrNameLst>
                                      </p:cBhvr>
                                      <p:to>
                                        <p:strVal val="visible"/>
                                      </p:to>
                                    </p:set>
                                    <p:animEffect transition="in" filter="wipe(left)">
                                      <p:cBhvr>
                                        <p:cTn id="61" dur="350"/>
                                        <p:tgtEl>
                                          <p:spTgt spid="70"/>
                                        </p:tgtEl>
                                      </p:cBhvr>
                                    </p:animEffect>
                                  </p:childTnLst>
                                </p:cTn>
                              </p:par>
                            </p:childTnLst>
                          </p:cTn>
                        </p:par>
                        <p:par>
                          <p:cTn id="62" fill="hold">
                            <p:stCondLst>
                              <p:cond delay="5250"/>
                            </p:stCondLst>
                            <p:childTnLst>
                              <p:par>
                                <p:cTn id="63" presetID="22" presetClass="entr" presetSubtype="8" fill="hold" grpId="0" nodeType="after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wipe(left)">
                                      <p:cBhvr>
                                        <p:cTn id="65" dur="400"/>
                                        <p:tgtEl>
                                          <p:spTgt spid="79"/>
                                        </p:tgtEl>
                                      </p:cBhvr>
                                    </p:animEffect>
                                  </p:childTnLst>
                                </p:cTn>
                              </p:par>
                            </p:childTnLst>
                          </p:cTn>
                        </p:par>
                        <p:par>
                          <p:cTn id="66" fill="hold">
                            <p:stCondLst>
                              <p:cond delay="5650"/>
                            </p:stCondLst>
                            <p:childTnLst>
                              <p:par>
                                <p:cTn id="67" presetID="26" presetClass="emph" presetSubtype="0" fill="hold" nodeType="afterEffect">
                                  <p:stCondLst>
                                    <p:cond delay="0"/>
                                  </p:stCondLst>
                                  <p:childTnLst>
                                    <p:animEffect transition="out" filter="fade">
                                      <p:cBhvr>
                                        <p:cTn id="68" dur="500" tmFilter="0, 0; .2, .5; .8, .5; 1, 0"/>
                                        <p:tgtEl>
                                          <p:spTgt spid="27"/>
                                        </p:tgtEl>
                                      </p:cBhvr>
                                    </p:animEffect>
                                    <p:animScale>
                                      <p:cBhvr>
                                        <p:cTn id="69" dur="250" autoRev="1" fill="hold"/>
                                        <p:tgtEl>
                                          <p:spTgt spid="27"/>
                                        </p:tgtEl>
                                      </p:cBhvr>
                                      <p:by x="105000" y="105000"/>
                                    </p:animScale>
                                  </p:childTnLst>
                                </p:cTn>
                              </p:par>
                              <p:par>
                                <p:cTn id="70" presetID="26" presetClass="emph" presetSubtype="0" fill="hold" nodeType="withEffect">
                                  <p:stCondLst>
                                    <p:cond delay="500"/>
                                  </p:stCondLst>
                                  <p:childTnLst>
                                    <p:animEffect transition="out" filter="fade">
                                      <p:cBhvr>
                                        <p:cTn id="71" dur="500" tmFilter="0, 0; .2, .5; .8, .5; 1, 0"/>
                                        <p:tgtEl>
                                          <p:spTgt spid="34"/>
                                        </p:tgtEl>
                                      </p:cBhvr>
                                    </p:animEffect>
                                    <p:animScale>
                                      <p:cBhvr>
                                        <p:cTn id="72" dur="250" autoRev="1" fill="hold"/>
                                        <p:tgtEl>
                                          <p:spTgt spid="34"/>
                                        </p:tgtEl>
                                      </p:cBhvr>
                                      <p:by x="105000" y="105000"/>
                                    </p:animScale>
                                  </p:childTnLst>
                                </p:cTn>
                              </p:par>
                              <p:par>
                                <p:cTn id="73" presetID="26" presetClass="emph" presetSubtype="0" fill="hold" nodeType="withEffect">
                                  <p:stCondLst>
                                    <p:cond delay="250"/>
                                  </p:stCondLst>
                                  <p:childTnLst>
                                    <p:animEffect transition="out" filter="fade">
                                      <p:cBhvr>
                                        <p:cTn id="74" dur="500" tmFilter="0, 0; .2, .5; .8, .5; 1, 0"/>
                                        <p:tgtEl>
                                          <p:spTgt spid="44"/>
                                        </p:tgtEl>
                                      </p:cBhvr>
                                    </p:animEffect>
                                    <p:animScale>
                                      <p:cBhvr>
                                        <p:cTn id="75" dur="250" autoRev="1" fill="hold"/>
                                        <p:tgtEl>
                                          <p:spTgt spid="44"/>
                                        </p:tgtEl>
                                      </p:cBhvr>
                                      <p:by x="105000" y="105000"/>
                                    </p:animScale>
                                  </p:childTnLst>
                                </p:cTn>
                              </p:par>
                              <p:par>
                                <p:cTn id="76" presetID="26" presetClass="emph" presetSubtype="0" fill="hold" nodeType="withEffect">
                                  <p:stCondLst>
                                    <p:cond delay="750"/>
                                  </p:stCondLst>
                                  <p:childTnLst>
                                    <p:animEffect transition="out" filter="fade">
                                      <p:cBhvr>
                                        <p:cTn id="77" dur="500" tmFilter="0, 0; .2, .5; .8, .5; 1, 0"/>
                                        <p:tgtEl>
                                          <p:spTgt spid="60"/>
                                        </p:tgtEl>
                                      </p:cBhvr>
                                    </p:animEffect>
                                    <p:animScale>
                                      <p:cBhvr>
                                        <p:cTn id="78" dur="250" autoRev="1" fill="hold"/>
                                        <p:tgtEl>
                                          <p:spTgt spid="60"/>
                                        </p:tgtEl>
                                      </p:cBhvr>
                                      <p:by x="105000" y="105000"/>
                                    </p:animScale>
                                  </p:childTnLst>
                                </p:cTn>
                              </p:par>
                            </p:childTnLst>
                          </p:cTn>
                        </p:par>
                        <p:par>
                          <p:cTn id="79" fill="hold">
                            <p:stCondLst>
                              <p:cond delay="6900"/>
                            </p:stCondLst>
                            <p:childTnLst>
                              <p:par>
                                <p:cTn id="80" presetID="22" presetClass="entr" presetSubtype="2" fill="hold" grpId="0" nodeType="afterEffect">
                                  <p:stCondLst>
                                    <p:cond delay="0"/>
                                  </p:stCondLst>
                                  <p:childTnLst>
                                    <p:set>
                                      <p:cBhvr>
                                        <p:cTn id="81" dur="1" fill="hold">
                                          <p:stCondLst>
                                            <p:cond delay="0"/>
                                          </p:stCondLst>
                                        </p:cTn>
                                        <p:tgtEl>
                                          <p:spTgt spid="75"/>
                                        </p:tgtEl>
                                        <p:attrNameLst>
                                          <p:attrName>style.visibility</p:attrName>
                                        </p:attrNameLst>
                                      </p:cBhvr>
                                      <p:to>
                                        <p:strVal val="visible"/>
                                      </p:to>
                                    </p:set>
                                    <p:animEffect transition="in" filter="wipe(right)">
                                      <p:cBhvr>
                                        <p:cTn id="8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3" grpId="0"/>
      <p:bldP spid="74" grpId="0"/>
      <p:bldP spid="75" grpId="0"/>
      <p:bldP spid="77" grpId="0" animBg="1"/>
      <p:bldP spid="78" grpId="0" animBg="1"/>
      <p:bldP spid="7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descr="图片包含 游戏机&#10;&#10;描述已自动生成">
            <a:extLst>
              <a:ext uri="{FF2B5EF4-FFF2-40B4-BE49-F238E27FC236}">
                <a16:creationId xmlns:a16="http://schemas.microsoft.com/office/drawing/2014/main" id="{467B986D-DF01-45B5-9F30-8E12C78247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3" name="文本框 2">
            <a:extLst>
              <a:ext uri="{FF2B5EF4-FFF2-40B4-BE49-F238E27FC236}">
                <a16:creationId xmlns:a16="http://schemas.microsoft.com/office/drawing/2014/main" id="{7DF849AD-3C45-48C3-B420-E4EAFD4DAA7D}"/>
              </a:ext>
            </a:extLst>
          </p:cNvPr>
          <p:cNvSpPr txBox="1"/>
          <p:nvPr/>
        </p:nvSpPr>
        <p:spPr>
          <a:xfrm>
            <a:off x="4114800" y="2113280"/>
            <a:ext cx="914400" cy="914400"/>
          </a:xfrm>
          <a:prstGeom prst="rect">
            <a:avLst/>
          </a:prstGeom>
          <a:noFill/>
        </p:spPr>
        <p:txBody>
          <a:bodyPr wrap="square" rtlCol="0">
            <a:spAutoFit/>
          </a:bodyPr>
          <a:lstStyle/>
          <a:p>
            <a:endParaRPr lang="zh-CN" altLang="en-US" dirty="0"/>
          </a:p>
        </p:txBody>
      </p:sp>
      <p:sp>
        <p:nvSpPr>
          <p:cNvPr id="4" name="文本框 3">
            <a:extLst>
              <a:ext uri="{FF2B5EF4-FFF2-40B4-BE49-F238E27FC236}">
                <a16:creationId xmlns:a16="http://schemas.microsoft.com/office/drawing/2014/main" id="{C84B817E-2446-4E71-9E42-6E863230563D}"/>
              </a:ext>
            </a:extLst>
          </p:cNvPr>
          <p:cNvSpPr txBox="1"/>
          <p:nvPr/>
        </p:nvSpPr>
        <p:spPr>
          <a:xfrm>
            <a:off x="3779912" y="411510"/>
            <a:ext cx="1056700" cy="369332"/>
          </a:xfrm>
          <a:prstGeom prst="rect">
            <a:avLst/>
          </a:prstGeom>
          <a:noFill/>
        </p:spPr>
        <p:txBody>
          <a:bodyPr wrap="none" rtlCol="0">
            <a:spAutoFit/>
          </a:bodyPr>
          <a:lstStyle/>
          <a:p>
            <a:r>
              <a:rPr lang="en-US" altLang="zh-CN" dirty="0"/>
              <a:t>Strength</a:t>
            </a:r>
            <a:endParaRPr lang="zh-CN" altLang="en-US" dirty="0"/>
          </a:p>
        </p:txBody>
      </p:sp>
      <p:sp>
        <p:nvSpPr>
          <p:cNvPr id="40" name="矩形 39">
            <a:extLst>
              <a:ext uri="{FF2B5EF4-FFF2-40B4-BE49-F238E27FC236}">
                <a16:creationId xmlns:a16="http://schemas.microsoft.com/office/drawing/2014/main" id="{CEE7B118-962A-4F02-A559-D002D95CB739}"/>
              </a:ext>
            </a:extLst>
          </p:cNvPr>
          <p:cNvSpPr/>
          <p:nvPr/>
        </p:nvSpPr>
        <p:spPr>
          <a:xfrm>
            <a:off x="323528" y="915566"/>
            <a:ext cx="8640960" cy="2062103"/>
          </a:xfrm>
          <a:prstGeom prst="rect">
            <a:avLst/>
          </a:prstGeom>
        </p:spPr>
        <p:txBody>
          <a:bodyPr wrap="square">
            <a:spAutoFit/>
          </a:bodyPr>
          <a:lstStyle/>
          <a:p>
            <a:r>
              <a:rPr lang="zh-CN" altLang="en-US" sz="1600" dirty="0"/>
              <a:t>①目前学校附近还没有出现专门为大学生洗衣物的店，所以同行业竞争较少。</a:t>
            </a:r>
          </a:p>
          <a:p>
            <a:endParaRPr lang="zh-CN" altLang="en-US" sz="1600" dirty="0"/>
          </a:p>
          <a:p>
            <a:r>
              <a:rPr lang="zh-CN" altLang="en-US" sz="1600" dirty="0"/>
              <a:t>②有专门的上门取和送衣物的服务，对于学生而言不必出门和亲自洗涤就能得到干净的衣服。</a:t>
            </a:r>
          </a:p>
          <a:p>
            <a:endParaRPr lang="zh-CN" altLang="en-US" sz="1600" dirty="0"/>
          </a:p>
          <a:p>
            <a:r>
              <a:rPr lang="zh-CN" altLang="en-US" sz="1600" dirty="0"/>
              <a:t>③在换季时还可以帮助学生清洗大件衣物譬如被子，冬天时学生也不用忧虑水冷而洗衣服困难的问题。</a:t>
            </a:r>
            <a:endParaRPr lang="en-US" altLang="zh-CN" sz="1600" dirty="0"/>
          </a:p>
          <a:p>
            <a:endParaRPr lang="en-US" altLang="zh-CN" sz="1600" dirty="0"/>
          </a:p>
          <a:p>
            <a:r>
              <a:rPr lang="en-US" altLang="zh-CN" sz="1600" dirty="0"/>
              <a:t>④</a:t>
            </a:r>
            <a:r>
              <a:rPr lang="zh-CN" altLang="en-US" sz="1600" dirty="0"/>
              <a:t>在梅雨天气时我们利用烘干机可以做到即洗即干，方便学生的着衣问题</a:t>
            </a:r>
            <a:r>
              <a:rPr lang="zh-CN" altLang="en-US" sz="1400" dirty="0"/>
              <a:t>。</a:t>
            </a:r>
          </a:p>
        </p:txBody>
      </p:sp>
    </p:spTree>
    <p:extLst>
      <p:ext uri="{BB962C8B-B14F-4D97-AF65-F5344CB8AC3E}">
        <p14:creationId xmlns:p14="http://schemas.microsoft.com/office/powerpoint/2010/main" val="38194264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D589BC9-7368-4218-8B71-903126AA9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2" name="文本框 1">
            <a:extLst>
              <a:ext uri="{FF2B5EF4-FFF2-40B4-BE49-F238E27FC236}">
                <a16:creationId xmlns:a16="http://schemas.microsoft.com/office/drawing/2014/main" id="{31191C9A-6240-4CD1-AB0E-81AEBA07997D}"/>
              </a:ext>
            </a:extLst>
          </p:cNvPr>
          <p:cNvSpPr txBox="1"/>
          <p:nvPr/>
        </p:nvSpPr>
        <p:spPr>
          <a:xfrm>
            <a:off x="4122678" y="411510"/>
            <a:ext cx="898644" cy="369332"/>
          </a:xfrm>
          <a:prstGeom prst="rect">
            <a:avLst/>
          </a:prstGeom>
          <a:noFill/>
        </p:spPr>
        <p:txBody>
          <a:bodyPr wrap="none" rtlCol="0">
            <a:spAutoFit/>
          </a:bodyPr>
          <a:lstStyle/>
          <a:p>
            <a:r>
              <a:rPr lang="en-US" altLang="zh-CN" dirty="0"/>
              <a:t>Wealth</a:t>
            </a:r>
            <a:endParaRPr lang="zh-CN" altLang="en-US" dirty="0"/>
          </a:p>
        </p:txBody>
      </p:sp>
      <p:sp>
        <p:nvSpPr>
          <p:cNvPr id="3" name="矩形 2">
            <a:extLst>
              <a:ext uri="{FF2B5EF4-FFF2-40B4-BE49-F238E27FC236}">
                <a16:creationId xmlns:a16="http://schemas.microsoft.com/office/drawing/2014/main" id="{43F4C459-445F-45DB-B065-7F41ED867B25}"/>
              </a:ext>
            </a:extLst>
          </p:cNvPr>
          <p:cNvSpPr/>
          <p:nvPr/>
        </p:nvSpPr>
        <p:spPr>
          <a:xfrm>
            <a:off x="1115616" y="1275606"/>
            <a:ext cx="6912768" cy="584775"/>
          </a:xfrm>
          <a:prstGeom prst="rect">
            <a:avLst/>
          </a:prstGeom>
        </p:spPr>
        <p:txBody>
          <a:bodyPr wrap="square">
            <a:spAutoFit/>
          </a:bodyPr>
          <a:lstStyle/>
          <a:p>
            <a:r>
              <a:rPr lang="zh-CN" altLang="en-US" sz="1600" dirty="0"/>
              <a:t>      因为他是一种服务性的项目，所以不太稳定。所以在服务初期时我们会采用只收少许钱而吸引更多的顾客。</a:t>
            </a:r>
          </a:p>
        </p:txBody>
      </p:sp>
    </p:spTree>
    <p:extLst>
      <p:ext uri="{BB962C8B-B14F-4D97-AF65-F5344CB8AC3E}">
        <p14:creationId xmlns:p14="http://schemas.microsoft.com/office/powerpoint/2010/main" val="25180110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游戏机&#10;&#10;描述已自动生成">
            <a:extLst>
              <a:ext uri="{FF2B5EF4-FFF2-40B4-BE49-F238E27FC236}">
                <a16:creationId xmlns:a16="http://schemas.microsoft.com/office/drawing/2014/main" id="{A7EB29CD-B795-4D0F-A231-CD7957867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6"/>
            <a:ext cx="9144000" cy="5143500"/>
          </a:xfrm>
          <a:prstGeom prst="rect">
            <a:avLst/>
          </a:prstGeom>
        </p:spPr>
      </p:pic>
      <p:sp>
        <p:nvSpPr>
          <p:cNvPr id="2" name="文本框 1">
            <a:extLst>
              <a:ext uri="{FF2B5EF4-FFF2-40B4-BE49-F238E27FC236}">
                <a16:creationId xmlns:a16="http://schemas.microsoft.com/office/drawing/2014/main" id="{40851E2F-F0D6-40FA-84B1-5459E7D40E04}"/>
              </a:ext>
            </a:extLst>
          </p:cNvPr>
          <p:cNvSpPr txBox="1"/>
          <p:nvPr/>
        </p:nvSpPr>
        <p:spPr>
          <a:xfrm>
            <a:off x="4018002" y="483518"/>
            <a:ext cx="1107996" cy="369332"/>
          </a:xfrm>
          <a:prstGeom prst="rect">
            <a:avLst/>
          </a:prstGeom>
          <a:noFill/>
        </p:spPr>
        <p:txBody>
          <a:bodyPr wrap="none" rtlCol="0">
            <a:spAutoFit/>
          </a:bodyPr>
          <a:lstStyle/>
          <a:p>
            <a:r>
              <a:rPr lang="en-US" altLang="zh-CN" dirty="0"/>
              <a:t>Threaten</a:t>
            </a:r>
            <a:endParaRPr lang="zh-CN" altLang="en-US" dirty="0"/>
          </a:p>
        </p:txBody>
      </p:sp>
      <p:sp>
        <p:nvSpPr>
          <p:cNvPr id="3" name="矩形 2">
            <a:extLst>
              <a:ext uri="{FF2B5EF4-FFF2-40B4-BE49-F238E27FC236}">
                <a16:creationId xmlns:a16="http://schemas.microsoft.com/office/drawing/2014/main" id="{E8B6DC26-99D8-495F-8EC4-E07D0497741A}"/>
              </a:ext>
            </a:extLst>
          </p:cNvPr>
          <p:cNvSpPr/>
          <p:nvPr/>
        </p:nvSpPr>
        <p:spPr>
          <a:xfrm>
            <a:off x="2286000" y="1971586"/>
            <a:ext cx="4572000" cy="1077218"/>
          </a:xfrm>
          <a:prstGeom prst="rect">
            <a:avLst/>
          </a:prstGeom>
        </p:spPr>
        <p:txBody>
          <a:bodyPr>
            <a:spAutoFit/>
          </a:bodyPr>
          <a:lstStyle/>
          <a:p>
            <a:r>
              <a:rPr lang="zh-CN" altLang="en-US" sz="1600" dirty="0">
                <a:solidFill>
                  <a:srgbClr val="444444"/>
                </a:solidFill>
                <a:latin typeface="PingFang SC"/>
              </a:rPr>
              <a:t>       </a:t>
            </a:r>
            <a:r>
              <a:rPr lang="zh-CN" altLang="en-US" sz="1600" dirty="0">
                <a:latin typeface="PingFang SC"/>
              </a:rPr>
              <a:t>因为这项服务形式新颖，所以模仿者将紧随着产生，这以后反倒成为一种强大的竞争力量，所以优秀的服务态度是很重要的。工作人员应对顾客保持微笑。</a:t>
            </a:r>
            <a:endParaRPr lang="zh-CN" altLang="en-US" sz="1600" dirty="0"/>
          </a:p>
        </p:txBody>
      </p:sp>
    </p:spTree>
    <p:extLst>
      <p:ext uri="{BB962C8B-B14F-4D97-AF65-F5344CB8AC3E}">
        <p14:creationId xmlns:p14="http://schemas.microsoft.com/office/powerpoint/2010/main" val="5928408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4BD0395-8013-4CD7-98B7-3BE8A68E9A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2" name="文本框 1">
            <a:extLst>
              <a:ext uri="{FF2B5EF4-FFF2-40B4-BE49-F238E27FC236}">
                <a16:creationId xmlns:a16="http://schemas.microsoft.com/office/drawing/2014/main" id="{DBB09B6C-C7F9-4D18-A389-DCE2662EFDD8}"/>
              </a:ext>
            </a:extLst>
          </p:cNvPr>
          <p:cNvSpPr txBox="1"/>
          <p:nvPr/>
        </p:nvSpPr>
        <p:spPr>
          <a:xfrm>
            <a:off x="3707904" y="555526"/>
            <a:ext cx="1377300" cy="369332"/>
          </a:xfrm>
          <a:prstGeom prst="rect">
            <a:avLst/>
          </a:prstGeom>
          <a:noFill/>
        </p:spPr>
        <p:txBody>
          <a:bodyPr wrap="none" rtlCol="0">
            <a:spAutoFit/>
          </a:bodyPr>
          <a:lstStyle/>
          <a:p>
            <a:r>
              <a:rPr lang="en-US" altLang="zh-CN" dirty="0"/>
              <a:t>Opportunity</a:t>
            </a:r>
            <a:endParaRPr lang="zh-CN" altLang="en-US" dirty="0"/>
          </a:p>
        </p:txBody>
      </p:sp>
      <p:sp>
        <p:nvSpPr>
          <p:cNvPr id="3" name="文本框 2">
            <a:extLst>
              <a:ext uri="{FF2B5EF4-FFF2-40B4-BE49-F238E27FC236}">
                <a16:creationId xmlns:a16="http://schemas.microsoft.com/office/drawing/2014/main" id="{CA96BA3B-E84F-4BB8-B9F8-DE5A205D4683}"/>
              </a:ext>
            </a:extLst>
          </p:cNvPr>
          <p:cNvSpPr txBox="1"/>
          <p:nvPr/>
        </p:nvSpPr>
        <p:spPr>
          <a:xfrm>
            <a:off x="1763688" y="1419622"/>
            <a:ext cx="5112568" cy="830997"/>
          </a:xfrm>
          <a:prstGeom prst="rect">
            <a:avLst/>
          </a:prstGeom>
          <a:noFill/>
        </p:spPr>
        <p:txBody>
          <a:bodyPr wrap="square" rtlCol="0">
            <a:spAutoFit/>
          </a:bodyPr>
          <a:lstStyle/>
          <a:p>
            <a:r>
              <a:rPr lang="zh-CN" altLang="en-US" sz="1600" dirty="0"/>
              <a:t>       对于大多数大学生而言，将衣服交给洗衣店这是一种省时间的做法，尤其洗衣价格不贵。这对我们而言，有很大机会纵向发展，和横向发展。</a:t>
            </a:r>
          </a:p>
        </p:txBody>
      </p:sp>
    </p:spTree>
    <p:extLst>
      <p:ext uri="{BB962C8B-B14F-4D97-AF65-F5344CB8AC3E}">
        <p14:creationId xmlns:p14="http://schemas.microsoft.com/office/powerpoint/2010/main" val="4201860432"/>
      </p:ext>
    </p:extLst>
  </p:cSld>
  <p:clrMapOvr>
    <a:masterClrMapping/>
  </p:clrMapOvr>
  <mc:AlternateContent xmlns:mc="http://schemas.openxmlformats.org/markup-compatibility/2006" xmlns:p14="http://schemas.microsoft.com/office/powerpoint/2010/main">
    <mc:Choice Requires="p14">
      <p:transition spd="slow" p14:dur="1600" advTm="0">
        <p14:prism isInverted="1"/>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1842D97-A9CC-4C0E-B7E3-A2CD44F05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1" y="0"/>
            <a:ext cx="9180512" cy="5143500"/>
          </a:xfrm>
          <a:prstGeom prst="rect">
            <a:avLst/>
          </a:prstGeom>
        </p:spPr>
      </p:pic>
      <p:sp>
        <p:nvSpPr>
          <p:cNvPr id="2" name="矩形 1">
            <a:extLst>
              <a:ext uri="{FF2B5EF4-FFF2-40B4-BE49-F238E27FC236}">
                <a16:creationId xmlns:a16="http://schemas.microsoft.com/office/drawing/2014/main" id="{D8A7621F-4AC4-44E4-93D6-423F88B6F1A1}"/>
              </a:ext>
            </a:extLst>
          </p:cNvPr>
          <p:cNvSpPr/>
          <p:nvPr/>
        </p:nvSpPr>
        <p:spPr>
          <a:xfrm>
            <a:off x="2286000" y="1833086"/>
            <a:ext cx="4572000" cy="1354217"/>
          </a:xfrm>
          <a:prstGeom prst="rect">
            <a:avLst/>
          </a:prstGeom>
        </p:spPr>
        <p:txBody>
          <a:bodyPr>
            <a:spAutoFit/>
          </a:bodyPr>
          <a:lstStyle/>
          <a:p>
            <a:r>
              <a:rPr lang="zh-CN" altLang="en-US" sz="1600" dirty="0"/>
              <a:t>综合</a:t>
            </a:r>
            <a:r>
              <a:rPr lang="en-US" altLang="zh-CN" sz="1600" dirty="0"/>
              <a:t>SWOT</a:t>
            </a:r>
            <a:r>
              <a:rPr lang="zh-CN" altLang="en-US" sz="1600" dirty="0"/>
              <a:t>分析来看，洗衣店应该确保服务态度优秀，取送衣物速度快捷。组织者以严谨的态度来做好各项管理工作。以诚信作为根本，让同学们信赖。在此基础上，时时保持创新改革的思想来灵活运转它。才能长久地存在并发展</a:t>
            </a:r>
            <a:r>
              <a:rPr lang="zh-CN" altLang="en-US" dirty="0"/>
              <a:t>。</a:t>
            </a:r>
          </a:p>
        </p:txBody>
      </p:sp>
    </p:spTree>
    <p:extLst>
      <p:ext uri="{BB962C8B-B14F-4D97-AF65-F5344CB8AC3E}">
        <p14:creationId xmlns:p14="http://schemas.microsoft.com/office/powerpoint/2010/main" val="398270796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10"/>
          <p:cNvSpPr>
            <a:spLocks noChangeAspect="1"/>
          </p:cNvSpPr>
          <p:nvPr/>
        </p:nvSpPr>
        <p:spPr>
          <a:xfrm>
            <a:off x="1691680" y="1662660"/>
            <a:ext cx="1872208" cy="1639424"/>
          </a:xfrm>
          <a:prstGeom prst="hexagon">
            <a:avLst/>
          </a:prstGeom>
          <a:solidFill>
            <a:srgbClr val="48B6F1"/>
          </a:solidFill>
          <a:ln w="15875">
            <a:no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59" name="矩形 10"/>
          <p:cNvSpPr>
            <a:spLocks noChangeAspect="1"/>
          </p:cNvSpPr>
          <p:nvPr/>
        </p:nvSpPr>
        <p:spPr>
          <a:xfrm>
            <a:off x="2990656" y="2906800"/>
            <a:ext cx="717248" cy="628068"/>
          </a:xfrm>
          <a:prstGeom prst="hexagon">
            <a:avLst/>
          </a:prstGeom>
          <a:gradFill>
            <a:gsLst>
              <a:gs pos="100000">
                <a:srgbClr val="00B0F0"/>
              </a:gs>
              <a:gs pos="0">
                <a:schemeClr val="accent1"/>
              </a:gs>
            </a:gsLst>
            <a:lin ang="8100000" scaled="0"/>
          </a:gradFill>
          <a:ln w="15875">
            <a:gradFill>
              <a:gsLst>
                <a:gs pos="100000">
                  <a:schemeClr val="bg1">
                    <a:lumMod val="85000"/>
                  </a:schemeClr>
                </a:gs>
                <a:gs pos="0">
                  <a:schemeClr val="bg1"/>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65" name="TextBox 64"/>
          <p:cNvSpPr txBox="1"/>
          <p:nvPr/>
        </p:nvSpPr>
        <p:spPr>
          <a:xfrm>
            <a:off x="1907704" y="2007310"/>
            <a:ext cx="1483524" cy="707886"/>
          </a:xfrm>
          <a:prstGeom prst="rect">
            <a:avLst/>
          </a:prstGeom>
          <a:noFill/>
        </p:spPr>
        <p:txBody>
          <a:bodyPr wrap="square" lIns="0" rIns="0" rtlCol="0">
            <a:spAutoFit/>
          </a:bodyPr>
          <a:lstStyle/>
          <a:p>
            <a:pPr algn="ctr"/>
            <a:r>
              <a:rPr lang="zh-CN" altLang="en-US" sz="4000" b="1" dirty="0">
                <a:solidFill>
                  <a:schemeClr val="bg1"/>
                </a:solidFill>
                <a:cs typeface="+mn-ea"/>
                <a:sym typeface="+mn-lt"/>
              </a:rPr>
              <a:t>目 录</a:t>
            </a:r>
          </a:p>
        </p:txBody>
      </p:sp>
      <p:sp>
        <p:nvSpPr>
          <p:cNvPr id="66" name="TextBox 65"/>
          <p:cNvSpPr txBox="1"/>
          <p:nvPr/>
        </p:nvSpPr>
        <p:spPr>
          <a:xfrm>
            <a:off x="1948966" y="2604860"/>
            <a:ext cx="1470906" cy="353943"/>
          </a:xfrm>
          <a:prstGeom prst="rect">
            <a:avLst/>
          </a:prstGeom>
          <a:noFill/>
        </p:spPr>
        <p:txBody>
          <a:bodyPr wrap="square" rtlCol="0">
            <a:spAutoFit/>
          </a:bodyPr>
          <a:lstStyle/>
          <a:p>
            <a:pPr algn="ctr" fontAlgn="auto">
              <a:spcBef>
                <a:spcPts val="0"/>
              </a:spcBef>
              <a:spcAft>
                <a:spcPts val="0"/>
              </a:spcAft>
              <a:defRPr/>
            </a:pPr>
            <a:r>
              <a:rPr lang="en-US" altLang="zh-CN" sz="1700" kern="0" dirty="0">
                <a:solidFill>
                  <a:schemeClr val="tx1">
                    <a:lumMod val="65000"/>
                    <a:lumOff val="35000"/>
                  </a:schemeClr>
                </a:solidFill>
                <a:cs typeface="+mn-ea"/>
                <a:sym typeface="+mn-lt"/>
              </a:rPr>
              <a:t>CONTENTS</a:t>
            </a:r>
            <a:endParaRPr lang="zh-CN" altLang="en-US" sz="1700" kern="0" dirty="0">
              <a:solidFill>
                <a:schemeClr val="tx1">
                  <a:lumMod val="65000"/>
                  <a:lumOff val="35000"/>
                </a:schemeClr>
              </a:solidFill>
              <a:cs typeface="+mn-ea"/>
              <a:sym typeface="+mn-lt"/>
            </a:endParaRPr>
          </a:p>
        </p:txBody>
      </p:sp>
      <p:grpSp>
        <p:nvGrpSpPr>
          <p:cNvPr id="67" name="组合 66"/>
          <p:cNvGrpSpPr/>
          <p:nvPr/>
        </p:nvGrpSpPr>
        <p:grpSpPr>
          <a:xfrm>
            <a:off x="4917831" y="1231350"/>
            <a:ext cx="2462481" cy="400150"/>
            <a:chOff x="5487488" y="1400035"/>
            <a:chExt cx="2108848" cy="342685"/>
          </a:xfrm>
        </p:grpSpPr>
        <p:sp>
          <p:nvSpPr>
            <p:cNvPr id="68" name="圆角矩形 67"/>
            <p:cNvSpPr/>
            <p:nvPr/>
          </p:nvSpPr>
          <p:spPr>
            <a:xfrm>
              <a:off x="5487488" y="1424449"/>
              <a:ext cx="2108848"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69" name="矩形 68"/>
            <p:cNvSpPr/>
            <p:nvPr/>
          </p:nvSpPr>
          <p:spPr>
            <a:xfrm>
              <a:off x="5703899" y="1400035"/>
              <a:ext cx="1494207" cy="342685"/>
            </a:xfrm>
            <a:prstGeom prst="rect">
              <a:avLst/>
            </a:prstGeom>
          </p:spPr>
          <p:txBody>
            <a:bodyPr wrap="square" lIns="121960" tIns="60980" rIns="121960" bIns="60980">
              <a:spAutoFit/>
            </a:bodyPr>
            <a:lstStyle/>
            <a:p>
              <a:pPr>
                <a:defRPr/>
              </a:pPr>
              <a:r>
                <a:rPr lang="zh-CN" altLang="en-US" kern="100" dirty="0">
                  <a:solidFill>
                    <a:schemeClr val="tx2">
                      <a:lumMod val="85000"/>
                      <a:lumOff val="15000"/>
                    </a:schemeClr>
                  </a:solidFill>
                  <a:cs typeface="+mn-ea"/>
                  <a:sym typeface="+mn-lt"/>
                  <a:hlinkClick r:id="rId3" action="ppaction://hlinksldjump">
                    <a:extLst>
                      <a:ext uri="{A12FA001-AC4F-418D-AE19-62706E023703}">
                        <ahyp:hlinkClr xmlns:ahyp="http://schemas.microsoft.com/office/drawing/2018/hyperlinkcolor" val="tx"/>
                      </a:ext>
                    </a:extLst>
                  </a:hlinkClick>
                </a:rPr>
                <a:t>项目摘要</a:t>
              </a:r>
              <a:endParaRPr lang="zh-CN" altLang="zh-CN" kern="100" dirty="0">
                <a:solidFill>
                  <a:schemeClr val="tx2">
                    <a:lumMod val="85000"/>
                    <a:lumOff val="15000"/>
                  </a:schemeClr>
                </a:solidFill>
                <a:cs typeface="+mn-ea"/>
                <a:sym typeface="+mn-lt"/>
              </a:endParaRPr>
            </a:p>
          </p:txBody>
        </p:sp>
      </p:grpSp>
      <p:grpSp>
        <p:nvGrpSpPr>
          <p:cNvPr id="70" name="组合 69"/>
          <p:cNvGrpSpPr/>
          <p:nvPr/>
        </p:nvGrpSpPr>
        <p:grpSpPr>
          <a:xfrm>
            <a:off x="4917832" y="1834147"/>
            <a:ext cx="2462480" cy="400150"/>
            <a:chOff x="5474028" y="1924947"/>
            <a:chExt cx="2108848" cy="342685"/>
          </a:xfrm>
        </p:grpSpPr>
        <p:sp>
          <p:nvSpPr>
            <p:cNvPr id="71" name="圆角矩形 70"/>
            <p:cNvSpPr/>
            <p:nvPr/>
          </p:nvSpPr>
          <p:spPr>
            <a:xfrm>
              <a:off x="5474028" y="1945401"/>
              <a:ext cx="2108848" cy="288197"/>
            </a:xfrm>
            <a:prstGeom prst="roundRect">
              <a:avLst/>
            </a:prstGeom>
            <a:solidFill>
              <a:srgbClr val="00B0F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72" name="矩形 71"/>
            <p:cNvSpPr/>
            <p:nvPr/>
          </p:nvSpPr>
          <p:spPr>
            <a:xfrm>
              <a:off x="5727334" y="1924947"/>
              <a:ext cx="1494207" cy="342685"/>
            </a:xfrm>
            <a:prstGeom prst="rect">
              <a:avLst/>
            </a:prstGeom>
          </p:spPr>
          <p:txBody>
            <a:bodyPr wrap="square" lIns="121960" tIns="60980" rIns="121960" bIns="60980">
              <a:spAutoFit/>
            </a:bodyPr>
            <a:lstStyle/>
            <a:p>
              <a:pPr>
                <a:defRPr/>
              </a:pPr>
              <a:r>
                <a:rPr lang="zh-CN" altLang="en-US" kern="100" dirty="0">
                  <a:cs typeface="+mn-ea"/>
                  <a:sym typeface="+mn-lt"/>
                  <a:hlinkClick r:id="rId4" action="ppaction://hlinksldjump">
                    <a:extLst>
                      <a:ext uri="{A12FA001-AC4F-418D-AE19-62706E023703}">
                        <ahyp:hlinkClr xmlns:ahyp="http://schemas.microsoft.com/office/drawing/2018/hyperlinkcolor" val="tx"/>
                      </a:ext>
                    </a:extLst>
                  </a:hlinkClick>
                </a:rPr>
                <a:t>公司简介</a:t>
              </a:r>
              <a:endParaRPr lang="zh-CN" altLang="zh-CN" kern="100" dirty="0">
                <a:cs typeface="+mn-ea"/>
                <a:sym typeface="+mn-lt"/>
              </a:endParaRPr>
            </a:p>
          </p:txBody>
        </p:sp>
      </p:grpSp>
      <p:grpSp>
        <p:nvGrpSpPr>
          <p:cNvPr id="73" name="组合 72"/>
          <p:cNvGrpSpPr/>
          <p:nvPr/>
        </p:nvGrpSpPr>
        <p:grpSpPr>
          <a:xfrm>
            <a:off x="4917832" y="2444814"/>
            <a:ext cx="2462480" cy="400150"/>
            <a:chOff x="5487488" y="2474663"/>
            <a:chExt cx="2108848" cy="342685"/>
          </a:xfrm>
        </p:grpSpPr>
        <p:sp>
          <p:nvSpPr>
            <p:cNvPr id="74" name="圆角矩形 73"/>
            <p:cNvSpPr/>
            <p:nvPr/>
          </p:nvSpPr>
          <p:spPr>
            <a:xfrm>
              <a:off x="5487488" y="2512581"/>
              <a:ext cx="2108848"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75" name="矩形 74"/>
            <p:cNvSpPr/>
            <p:nvPr/>
          </p:nvSpPr>
          <p:spPr>
            <a:xfrm>
              <a:off x="5699596" y="2474663"/>
              <a:ext cx="1541082" cy="342685"/>
            </a:xfrm>
            <a:prstGeom prst="rect">
              <a:avLst/>
            </a:prstGeom>
          </p:spPr>
          <p:txBody>
            <a:bodyPr wrap="square" lIns="121960" tIns="60980" rIns="121960" bIns="60980">
              <a:spAutoFit/>
            </a:bodyPr>
            <a:lstStyle/>
            <a:p>
              <a:pPr>
                <a:defRPr/>
              </a:pPr>
              <a:r>
                <a:rPr lang="zh-CN" altLang="en-US" kern="100" dirty="0">
                  <a:cs typeface="+mn-ea"/>
                  <a:sym typeface="+mn-lt"/>
                  <a:hlinkClick r:id="rId5" action="ppaction://hlinksldjump">
                    <a:extLst>
                      <a:ext uri="{A12FA001-AC4F-418D-AE19-62706E023703}">
                        <ahyp:hlinkClr xmlns:ahyp="http://schemas.microsoft.com/office/drawing/2018/hyperlinkcolor" val="tx"/>
                      </a:ext>
                    </a:extLst>
                  </a:hlinkClick>
                </a:rPr>
                <a:t>目标市场</a:t>
              </a:r>
              <a:endParaRPr lang="zh-CN" altLang="zh-CN" kern="100" dirty="0">
                <a:cs typeface="+mn-ea"/>
                <a:sym typeface="+mn-lt"/>
              </a:endParaRPr>
            </a:p>
          </p:txBody>
        </p:sp>
      </p:grpSp>
      <p:grpSp>
        <p:nvGrpSpPr>
          <p:cNvPr id="76" name="组合 75"/>
          <p:cNvGrpSpPr/>
          <p:nvPr/>
        </p:nvGrpSpPr>
        <p:grpSpPr>
          <a:xfrm>
            <a:off x="4917832" y="3061192"/>
            <a:ext cx="2462480" cy="400150"/>
            <a:chOff x="5487488" y="3016922"/>
            <a:chExt cx="2108848" cy="342685"/>
          </a:xfrm>
        </p:grpSpPr>
        <p:sp>
          <p:nvSpPr>
            <p:cNvPr id="77" name="圆角矩形 76"/>
            <p:cNvSpPr/>
            <p:nvPr/>
          </p:nvSpPr>
          <p:spPr>
            <a:xfrm>
              <a:off x="5487488" y="3049353"/>
              <a:ext cx="2108848" cy="288198"/>
            </a:xfrm>
            <a:prstGeom prst="roundRect">
              <a:avLst/>
            </a:prstGeom>
            <a:solidFill>
              <a:srgbClr val="00B0F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78" name="矩形 77"/>
            <p:cNvSpPr/>
            <p:nvPr/>
          </p:nvSpPr>
          <p:spPr>
            <a:xfrm>
              <a:off x="5721750" y="3016922"/>
              <a:ext cx="1541082" cy="342685"/>
            </a:xfrm>
            <a:prstGeom prst="rect">
              <a:avLst/>
            </a:prstGeom>
          </p:spPr>
          <p:txBody>
            <a:bodyPr wrap="square" lIns="121960" tIns="60980" rIns="121960" bIns="60980">
              <a:spAutoFit/>
            </a:bodyPr>
            <a:lstStyle/>
            <a:p>
              <a:pPr>
                <a:defRPr/>
              </a:pPr>
              <a:r>
                <a:rPr lang="zh-CN" altLang="en-US" kern="100" dirty="0">
                  <a:cs typeface="+mn-ea"/>
                  <a:sym typeface="+mn-lt"/>
                  <a:hlinkClick r:id="rId6" action="ppaction://hlinksldjump">
                    <a:extLst>
                      <a:ext uri="{A12FA001-AC4F-418D-AE19-62706E023703}">
                        <ahyp:hlinkClr xmlns:ahyp="http://schemas.microsoft.com/office/drawing/2018/hyperlinkcolor" val="tx"/>
                      </a:ext>
                    </a:extLst>
                  </a:hlinkClick>
                </a:rPr>
                <a:t>投资分析</a:t>
              </a:r>
              <a:endParaRPr lang="zh-CN" altLang="zh-CN" kern="100" dirty="0">
                <a:cs typeface="+mn-ea"/>
                <a:sym typeface="+mn-lt"/>
              </a:endParaRPr>
            </a:p>
          </p:txBody>
        </p:sp>
      </p:grpSp>
      <p:grpSp>
        <p:nvGrpSpPr>
          <p:cNvPr id="79" name="组合 78"/>
          <p:cNvGrpSpPr/>
          <p:nvPr/>
        </p:nvGrpSpPr>
        <p:grpSpPr>
          <a:xfrm>
            <a:off x="4917831" y="3642538"/>
            <a:ext cx="2462481" cy="400150"/>
            <a:chOff x="5487488" y="3574376"/>
            <a:chExt cx="2108848" cy="342685"/>
          </a:xfrm>
        </p:grpSpPr>
        <p:sp>
          <p:nvSpPr>
            <p:cNvPr id="80" name="圆角矩形 79"/>
            <p:cNvSpPr/>
            <p:nvPr/>
          </p:nvSpPr>
          <p:spPr>
            <a:xfrm>
              <a:off x="5487488" y="3590982"/>
              <a:ext cx="2108848"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81" name="矩形 80"/>
            <p:cNvSpPr/>
            <p:nvPr/>
          </p:nvSpPr>
          <p:spPr>
            <a:xfrm>
              <a:off x="5757949" y="3574376"/>
              <a:ext cx="1541008" cy="342685"/>
            </a:xfrm>
            <a:prstGeom prst="rect">
              <a:avLst/>
            </a:prstGeom>
          </p:spPr>
          <p:txBody>
            <a:bodyPr wrap="square" lIns="121960" tIns="60980" rIns="121960" bIns="60980">
              <a:spAutoFit/>
            </a:bodyPr>
            <a:lstStyle/>
            <a:p>
              <a:pPr>
                <a:defRPr/>
              </a:pPr>
              <a:r>
                <a:rPr lang="en-US" altLang="zh-CN" kern="100" dirty="0">
                  <a:cs typeface="+mn-ea"/>
                  <a:sym typeface="+mn-lt"/>
                </a:rPr>
                <a:t>SWTO</a:t>
              </a:r>
              <a:r>
                <a:rPr lang="zh-CN" altLang="en-US" kern="100" dirty="0">
                  <a:cs typeface="+mn-ea"/>
                  <a:sym typeface="+mn-lt"/>
                </a:rPr>
                <a:t>分析</a:t>
              </a:r>
              <a:endParaRPr lang="zh-CN" altLang="zh-CN" kern="100" dirty="0">
                <a:cs typeface="+mn-ea"/>
                <a:sym typeface="+mn-lt"/>
              </a:endParaRPr>
            </a:p>
          </p:txBody>
        </p:sp>
      </p:grpSp>
      <p:grpSp>
        <p:nvGrpSpPr>
          <p:cNvPr id="4" name="组合 3"/>
          <p:cNvGrpSpPr/>
          <p:nvPr/>
        </p:nvGrpSpPr>
        <p:grpSpPr>
          <a:xfrm>
            <a:off x="4427984" y="1240777"/>
            <a:ext cx="453970" cy="369332"/>
            <a:chOff x="4836465" y="1285772"/>
            <a:chExt cx="453970" cy="369332"/>
          </a:xfrm>
          <a:gradFill flip="none" rotWithShape="1">
            <a:gsLst>
              <a:gs pos="0">
                <a:srgbClr val="00B0F0"/>
              </a:gs>
              <a:gs pos="100000">
                <a:srgbClr val="0070C0"/>
              </a:gs>
            </a:gsLst>
            <a:lin ang="18900000" scaled="1"/>
            <a:tileRect/>
          </a:gradFill>
        </p:grpSpPr>
        <p:sp>
          <p:nvSpPr>
            <p:cNvPr id="86" name="圆角矩形 85"/>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3" name="TextBox 2"/>
            <p:cNvSpPr txBox="1"/>
            <p:nvPr/>
          </p:nvSpPr>
          <p:spPr>
            <a:xfrm>
              <a:off x="4836465" y="1285772"/>
              <a:ext cx="453970" cy="369332"/>
            </a:xfrm>
            <a:prstGeom prst="rect">
              <a:avLst/>
            </a:prstGeom>
            <a:noFill/>
          </p:spPr>
          <p:txBody>
            <a:bodyPr wrap="none" rtlCol="0">
              <a:spAutoFit/>
            </a:bodyPr>
            <a:lstStyle/>
            <a:p>
              <a:r>
                <a:rPr lang="en-US" altLang="zh-CN" dirty="0">
                  <a:solidFill>
                    <a:schemeClr val="bg1"/>
                  </a:solidFill>
                  <a:cs typeface="+mn-ea"/>
                  <a:sym typeface="+mn-lt"/>
                </a:rPr>
                <a:t>01</a:t>
              </a:r>
              <a:endParaRPr lang="zh-CN" altLang="en-US" dirty="0">
                <a:solidFill>
                  <a:schemeClr val="bg1"/>
                </a:solidFill>
                <a:cs typeface="+mn-ea"/>
                <a:sym typeface="+mn-lt"/>
              </a:endParaRPr>
            </a:p>
          </p:txBody>
        </p:sp>
      </p:grpSp>
      <p:grpSp>
        <p:nvGrpSpPr>
          <p:cNvPr id="88" name="组合 87"/>
          <p:cNvGrpSpPr/>
          <p:nvPr/>
        </p:nvGrpSpPr>
        <p:grpSpPr>
          <a:xfrm>
            <a:off x="4427984" y="1841222"/>
            <a:ext cx="453970" cy="369332"/>
            <a:chOff x="4836465" y="1285772"/>
            <a:chExt cx="453970" cy="369332"/>
          </a:xfrm>
          <a:gradFill flip="none" rotWithShape="1">
            <a:gsLst>
              <a:gs pos="0">
                <a:srgbClr val="00B0F0"/>
              </a:gs>
              <a:gs pos="100000">
                <a:srgbClr val="0070C0"/>
              </a:gs>
            </a:gsLst>
            <a:lin ang="18900000" scaled="1"/>
            <a:tileRect/>
          </a:gradFill>
        </p:grpSpPr>
        <p:sp>
          <p:nvSpPr>
            <p:cNvPr id="89" name="圆角矩形 88"/>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90" name="TextBox 89"/>
            <p:cNvSpPr txBox="1"/>
            <p:nvPr/>
          </p:nvSpPr>
          <p:spPr>
            <a:xfrm>
              <a:off x="4836465" y="1285772"/>
              <a:ext cx="453970" cy="369332"/>
            </a:xfrm>
            <a:prstGeom prst="rect">
              <a:avLst/>
            </a:prstGeom>
            <a:noFill/>
          </p:spPr>
          <p:txBody>
            <a:bodyPr wrap="none" rtlCol="0">
              <a:spAutoFit/>
            </a:bodyPr>
            <a:lstStyle/>
            <a:p>
              <a:r>
                <a:rPr lang="en-US" altLang="zh-CN" dirty="0">
                  <a:solidFill>
                    <a:schemeClr val="bg1"/>
                  </a:solidFill>
                  <a:cs typeface="+mn-ea"/>
                  <a:sym typeface="+mn-lt"/>
                </a:rPr>
                <a:t>02</a:t>
              </a:r>
              <a:endParaRPr lang="zh-CN" altLang="en-US" dirty="0">
                <a:solidFill>
                  <a:schemeClr val="bg1"/>
                </a:solidFill>
                <a:cs typeface="+mn-ea"/>
                <a:sym typeface="+mn-lt"/>
              </a:endParaRPr>
            </a:p>
          </p:txBody>
        </p:sp>
      </p:grpSp>
      <p:grpSp>
        <p:nvGrpSpPr>
          <p:cNvPr id="91" name="组合 90"/>
          <p:cNvGrpSpPr/>
          <p:nvPr/>
        </p:nvGrpSpPr>
        <p:grpSpPr>
          <a:xfrm>
            <a:off x="4427984" y="2441667"/>
            <a:ext cx="453970" cy="369332"/>
            <a:chOff x="4836465" y="1285772"/>
            <a:chExt cx="453970" cy="369332"/>
          </a:xfrm>
          <a:gradFill flip="none" rotWithShape="1">
            <a:gsLst>
              <a:gs pos="0">
                <a:srgbClr val="00B0F0"/>
              </a:gs>
              <a:gs pos="100000">
                <a:srgbClr val="0070C0"/>
              </a:gs>
            </a:gsLst>
            <a:lin ang="18900000" scaled="1"/>
            <a:tileRect/>
          </a:gradFill>
        </p:grpSpPr>
        <p:sp>
          <p:nvSpPr>
            <p:cNvPr id="92" name="圆角矩形 91"/>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93" name="TextBox 92"/>
            <p:cNvSpPr txBox="1"/>
            <p:nvPr/>
          </p:nvSpPr>
          <p:spPr>
            <a:xfrm>
              <a:off x="4836465" y="1285772"/>
              <a:ext cx="453970" cy="369332"/>
            </a:xfrm>
            <a:prstGeom prst="rect">
              <a:avLst/>
            </a:prstGeom>
            <a:noFill/>
          </p:spPr>
          <p:txBody>
            <a:bodyPr wrap="none" rtlCol="0">
              <a:spAutoFit/>
            </a:bodyPr>
            <a:lstStyle/>
            <a:p>
              <a:r>
                <a:rPr lang="en-US" altLang="zh-CN" dirty="0">
                  <a:solidFill>
                    <a:schemeClr val="bg1"/>
                  </a:solidFill>
                  <a:cs typeface="+mn-ea"/>
                  <a:sym typeface="+mn-lt"/>
                </a:rPr>
                <a:t>03</a:t>
              </a:r>
              <a:endParaRPr lang="zh-CN" altLang="en-US" dirty="0">
                <a:solidFill>
                  <a:schemeClr val="bg1"/>
                </a:solidFill>
                <a:cs typeface="+mn-ea"/>
                <a:sym typeface="+mn-lt"/>
              </a:endParaRPr>
            </a:p>
          </p:txBody>
        </p:sp>
      </p:grpSp>
      <p:grpSp>
        <p:nvGrpSpPr>
          <p:cNvPr id="94" name="组合 93"/>
          <p:cNvGrpSpPr/>
          <p:nvPr/>
        </p:nvGrpSpPr>
        <p:grpSpPr>
          <a:xfrm>
            <a:off x="4427984" y="3042112"/>
            <a:ext cx="453970" cy="369332"/>
            <a:chOff x="4836465" y="1285772"/>
            <a:chExt cx="453970" cy="369332"/>
          </a:xfrm>
          <a:gradFill flip="none" rotWithShape="1">
            <a:gsLst>
              <a:gs pos="0">
                <a:srgbClr val="00B0F0"/>
              </a:gs>
              <a:gs pos="100000">
                <a:srgbClr val="0070C0"/>
              </a:gs>
            </a:gsLst>
            <a:lin ang="18900000" scaled="1"/>
            <a:tileRect/>
          </a:gradFill>
        </p:grpSpPr>
        <p:sp>
          <p:nvSpPr>
            <p:cNvPr id="95" name="圆角矩形 94"/>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96" name="TextBox 95"/>
            <p:cNvSpPr txBox="1"/>
            <p:nvPr/>
          </p:nvSpPr>
          <p:spPr>
            <a:xfrm>
              <a:off x="4836465" y="1285772"/>
              <a:ext cx="453970" cy="369332"/>
            </a:xfrm>
            <a:prstGeom prst="rect">
              <a:avLst/>
            </a:prstGeom>
            <a:noFill/>
          </p:spPr>
          <p:txBody>
            <a:bodyPr wrap="none" rtlCol="0">
              <a:spAutoFit/>
            </a:bodyPr>
            <a:lstStyle/>
            <a:p>
              <a:r>
                <a:rPr lang="en-US" altLang="zh-CN" dirty="0">
                  <a:solidFill>
                    <a:schemeClr val="bg1"/>
                  </a:solidFill>
                  <a:cs typeface="+mn-ea"/>
                  <a:sym typeface="+mn-lt"/>
                </a:rPr>
                <a:t>04</a:t>
              </a:r>
              <a:endParaRPr lang="zh-CN" altLang="en-US" dirty="0">
                <a:solidFill>
                  <a:schemeClr val="bg1"/>
                </a:solidFill>
                <a:cs typeface="+mn-ea"/>
                <a:sym typeface="+mn-lt"/>
              </a:endParaRPr>
            </a:p>
          </p:txBody>
        </p:sp>
      </p:grpSp>
      <p:grpSp>
        <p:nvGrpSpPr>
          <p:cNvPr id="97" name="组合 96"/>
          <p:cNvGrpSpPr/>
          <p:nvPr/>
        </p:nvGrpSpPr>
        <p:grpSpPr>
          <a:xfrm>
            <a:off x="4427984" y="3642558"/>
            <a:ext cx="453970" cy="369332"/>
            <a:chOff x="4836465" y="1285772"/>
            <a:chExt cx="453970" cy="369332"/>
          </a:xfrm>
          <a:gradFill flip="none" rotWithShape="1">
            <a:gsLst>
              <a:gs pos="0">
                <a:srgbClr val="00B0F0"/>
              </a:gs>
              <a:gs pos="100000">
                <a:srgbClr val="0070C0"/>
              </a:gs>
            </a:gsLst>
            <a:lin ang="18900000" scaled="1"/>
            <a:tileRect/>
          </a:gradFill>
        </p:grpSpPr>
        <p:sp>
          <p:nvSpPr>
            <p:cNvPr id="98" name="圆角矩形 97"/>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99" name="TextBox 98"/>
            <p:cNvSpPr txBox="1"/>
            <p:nvPr/>
          </p:nvSpPr>
          <p:spPr>
            <a:xfrm>
              <a:off x="4836465" y="1285772"/>
              <a:ext cx="453970" cy="369332"/>
            </a:xfrm>
            <a:prstGeom prst="rect">
              <a:avLst/>
            </a:prstGeom>
            <a:noFill/>
          </p:spPr>
          <p:txBody>
            <a:bodyPr wrap="none" rtlCol="0">
              <a:spAutoFit/>
            </a:bodyPr>
            <a:lstStyle/>
            <a:p>
              <a:r>
                <a:rPr lang="en-US" altLang="zh-CN" dirty="0">
                  <a:solidFill>
                    <a:schemeClr val="bg1"/>
                  </a:solidFill>
                  <a:cs typeface="+mn-ea"/>
                  <a:sym typeface="+mn-lt"/>
                </a:rPr>
                <a:t>05</a:t>
              </a:r>
              <a:endParaRPr lang="zh-CN" altLang="en-US" dirty="0">
                <a:solidFill>
                  <a:schemeClr val="bg1"/>
                </a:solidFill>
                <a:cs typeface="+mn-ea"/>
                <a:sym typeface="+mn-lt"/>
              </a:endParaRPr>
            </a:p>
          </p:txBody>
        </p:sp>
      </p:grpSp>
    </p:spTree>
    <p:extLst>
      <p:ext uri="{BB962C8B-B14F-4D97-AF65-F5344CB8AC3E}">
        <p14:creationId xmlns:p14="http://schemas.microsoft.com/office/powerpoint/2010/main" val="2771727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1500" fill="hold"/>
                                            <p:tgtEl>
                                              <p:spTgt spid="5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7"/>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59"/>
                                            </p:tgtEl>
                                            <p:attrNameLst>
                                              <p:attrName>style.visibility</p:attrName>
                                            </p:attrNameLst>
                                          </p:cBhvr>
                                          <p:to>
                                            <p:strVal val="visible"/>
                                          </p:to>
                                        </p:set>
                                        <p:anim calcmode="lin" valueType="num" p14:bounceEnd="50000">
                                          <p:cBhvr additive="base">
                                            <p:cTn id="11" dur="1500" fill="hold"/>
                                            <p:tgtEl>
                                              <p:spTgt spid="59"/>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59"/>
                                            </p:tgtEl>
                                            <p:attrNameLst>
                                              <p:attrName>ppt_y</p:attrName>
                                            </p:attrNameLst>
                                          </p:cBhvr>
                                          <p:tavLst>
                                            <p:tav tm="0">
                                              <p:val>
                                                <p:strVal val="1+#ppt_h/2"/>
                                              </p:val>
                                            </p:tav>
                                            <p:tav tm="100000">
                                              <p:val>
                                                <p:strVal val="#ppt_y"/>
                                              </p:val>
                                            </p:tav>
                                          </p:tavLst>
                                        </p:anim>
                                      </p:childTnLst>
                                    </p:cTn>
                                  </p:par>
                                </p:childTnLst>
                              </p:cTn>
                            </p:par>
                            <p:par>
                              <p:cTn id="13" fill="hold">
                                <p:stCondLst>
                                  <p:cond delay="1750"/>
                                </p:stCondLst>
                                <p:childTnLst>
                                  <p:par>
                                    <p:cTn id="14" presetID="53" presetClass="entr" presetSubtype="16" fill="hold" grpId="0" nodeType="afterEffect">
                                      <p:stCondLst>
                                        <p:cond delay="0"/>
                                      </p:stCondLst>
                                      <p:childTnLst>
                                        <p:set>
                                          <p:cBhvr>
                                            <p:cTn id="15" dur="1" fill="hold">
                                              <p:stCondLst>
                                                <p:cond delay="0"/>
                                              </p:stCondLst>
                                            </p:cTn>
                                            <p:tgtEl>
                                              <p:spTgt spid="65"/>
                                            </p:tgtEl>
                                            <p:attrNameLst>
                                              <p:attrName>style.visibility</p:attrName>
                                            </p:attrNameLst>
                                          </p:cBhvr>
                                          <p:to>
                                            <p:strVal val="visible"/>
                                          </p:to>
                                        </p:set>
                                        <p:anim calcmode="lin" valueType="num">
                                          <p:cBhvr>
                                            <p:cTn id="16" dur="500" fill="hold"/>
                                            <p:tgtEl>
                                              <p:spTgt spid="65"/>
                                            </p:tgtEl>
                                            <p:attrNameLst>
                                              <p:attrName>ppt_w</p:attrName>
                                            </p:attrNameLst>
                                          </p:cBhvr>
                                          <p:tavLst>
                                            <p:tav tm="0">
                                              <p:val>
                                                <p:fltVal val="0"/>
                                              </p:val>
                                            </p:tav>
                                            <p:tav tm="100000">
                                              <p:val>
                                                <p:strVal val="#ppt_w"/>
                                              </p:val>
                                            </p:tav>
                                          </p:tavLst>
                                        </p:anim>
                                        <p:anim calcmode="lin" valueType="num">
                                          <p:cBhvr>
                                            <p:cTn id="17" dur="500" fill="hold"/>
                                            <p:tgtEl>
                                              <p:spTgt spid="65"/>
                                            </p:tgtEl>
                                            <p:attrNameLst>
                                              <p:attrName>ppt_h</p:attrName>
                                            </p:attrNameLst>
                                          </p:cBhvr>
                                          <p:tavLst>
                                            <p:tav tm="0">
                                              <p:val>
                                                <p:fltVal val="0"/>
                                              </p:val>
                                            </p:tav>
                                            <p:tav tm="100000">
                                              <p:val>
                                                <p:strVal val="#ppt_h"/>
                                              </p:val>
                                            </p:tav>
                                          </p:tavLst>
                                        </p:anim>
                                        <p:animEffect transition="in" filter="fade">
                                          <p:cBhvr>
                                            <p:cTn id="18" dur="500"/>
                                            <p:tgtEl>
                                              <p:spTgt spid="65"/>
                                            </p:tgtEl>
                                          </p:cBhvr>
                                        </p:animEffect>
                                      </p:childTnLst>
                                    </p:cTn>
                                  </p:par>
                                </p:childTnLst>
                              </p:cTn>
                            </p:par>
                            <p:par>
                              <p:cTn id="19" fill="hold">
                                <p:stCondLst>
                                  <p:cond delay="2250"/>
                                </p:stCondLst>
                                <p:childTnLst>
                                  <p:par>
                                    <p:cTn id="20" presetID="16" presetClass="entr" presetSubtype="21" fill="hold" grpId="0" nodeType="after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barn(inVertical)">
                                          <p:cBhvr>
                                            <p:cTn id="22" dur="500"/>
                                            <p:tgtEl>
                                              <p:spTgt spid="66"/>
                                            </p:tgtEl>
                                          </p:cBhvr>
                                        </p:animEffect>
                                      </p:childTnLst>
                                    </p:cTn>
                                  </p:par>
                                </p:childTnLst>
                              </p:cTn>
                            </p:par>
                            <p:par>
                              <p:cTn id="23" fill="hold">
                                <p:stCondLst>
                                  <p:cond delay="2750"/>
                                </p:stCondLst>
                                <p:childTnLst>
                                  <p:par>
                                    <p:cTn id="24" presetID="53"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par>
                              <p:cTn id="29" fill="hold">
                                <p:stCondLst>
                                  <p:cond delay="3250"/>
                                </p:stCondLst>
                                <p:childTnLst>
                                  <p:par>
                                    <p:cTn id="30" presetID="2" presetClass="entr" presetSubtype="2" fill="hold" nodeType="afterEffect">
                                      <p:stCondLst>
                                        <p:cond delay="0"/>
                                      </p:stCondLst>
                                      <p:childTnLst>
                                        <p:set>
                                          <p:cBhvr>
                                            <p:cTn id="31" dur="1" fill="hold">
                                              <p:stCondLst>
                                                <p:cond delay="0"/>
                                              </p:stCondLst>
                                            </p:cTn>
                                            <p:tgtEl>
                                              <p:spTgt spid="67"/>
                                            </p:tgtEl>
                                            <p:attrNameLst>
                                              <p:attrName>style.visibility</p:attrName>
                                            </p:attrNameLst>
                                          </p:cBhvr>
                                          <p:to>
                                            <p:strVal val="visible"/>
                                          </p:to>
                                        </p:set>
                                        <p:anim calcmode="lin" valueType="num">
                                          <p:cBhvr additive="base">
                                            <p:cTn id="32" dur="500" fill="hold"/>
                                            <p:tgtEl>
                                              <p:spTgt spid="67"/>
                                            </p:tgtEl>
                                            <p:attrNameLst>
                                              <p:attrName>ppt_x</p:attrName>
                                            </p:attrNameLst>
                                          </p:cBhvr>
                                          <p:tavLst>
                                            <p:tav tm="0">
                                              <p:val>
                                                <p:strVal val="1+#ppt_w/2"/>
                                              </p:val>
                                            </p:tav>
                                            <p:tav tm="100000">
                                              <p:val>
                                                <p:strVal val="#ppt_x"/>
                                              </p:val>
                                            </p:tav>
                                          </p:tavLst>
                                        </p:anim>
                                        <p:anim calcmode="lin" valueType="num">
                                          <p:cBhvr additive="base">
                                            <p:cTn id="33" dur="500" fill="hold"/>
                                            <p:tgtEl>
                                              <p:spTgt spid="67"/>
                                            </p:tgtEl>
                                            <p:attrNameLst>
                                              <p:attrName>ppt_y</p:attrName>
                                            </p:attrNameLst>
                                          </p:cBhvr>
                                          <p:tavLst>
                                            <p:tav tm="0">
                                              <p:val>
                                                <p:strVal val="#ppt_y"/>
                                              </p:val>
                                            </p:tav>
                                            <p:tav tm="100000">
                                              <p:val>
                                                <p:strVal val="#ppt_y"/>
                                              </p:val>
                                            </p:tav>
                                          </p:tavLst>
                                        </p:anim>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88"/>
                                            </p:tgtEl>
                                            <p:attrNameLst>
                                              <p:attrName>style.visibility</p:attrName>
                                            </p:attrNameLst>
                                          </p:cBhvr>
                                          <p:to>
                                            <p:strVal val="visible"/>
                                          </p:to>
                                        </p:set>
                                        <p:anim calcmode="lin" valueType="num">
                                          <p:cBhvr>
                                            <p:cTn id="37" dur="500" fill="hold"/>
                                            <p:tgtEl>
                                              <p:spTgt spid="88"/>
                                            </p:tgtEl>
                                            <p:attrNameLst>
                                              <p:attrName>ppt_w</p:attrName>
                                            </p:attrNameLst>
                                          </p:cBhvr>
                                          <p:tavLst>
                                            <p:tav tm="0">
                                              <p:val>
                                                <p:fltVal val="0"/>
                                              </p:val>
                                            </p:tav>
                                            <p:tav tm="100000">
                                              <p:val>
                                                <p:strVal val="#ppt_w"/>
                                              </p:val>
                                            </p:tav>
                                          </p:tavLst>
                                        </p:anim>
                                        <p:anim calcmode="lin" valueType="num">
                                          <p:cBhvr>
                                            <p:cTn id="38" dur="500" fill="hold"/>
                                            <p:tgtEl>
                                              <p:spTgt spid="88"/>
                                            </p:tgtEl>
                                            <p:attrNameLst>
                                              <p:attrName>ppt_h</p:attrName>
                                            </p:attrNameLst>
                                          </p:cBhvr>
                                          <p:tavLst>
                                            <p:tav tm="0">
                                              <p:val>
                                                <p:fltVal val="0"/>
                                              </p:val>
                                            </p:tav>
                                            <p:tav tm="100000">
                                              <p:val>
                                                <p:strVal val="#ppt_h"/>
                                              </p:val>
                                            </p:tav>
                                          </p:tavLst>
                                        </p:anim>
                                        <p:animEffect transition="in" filter="fade">
                                          <p:cBhvr>
                                            <p:cTn id="39" dur="500"/>
                                            <p:tgtEl>
                                              <p:spTgt spid="88"/>
                                            </p:tgtEl>
                                          </p:cBhvr>
                                        </p:animEffect>
                                      </p:childTnLst>
                                    </p:cTn>
                                  </p:par>
                                </p:childTnLst>
                              </p:cTn>
                            </p:par>
                            <p:par>
                              <p:cTn id="40" fill="hold">
                                <p:stCondLst>
                                  <p:cond delay="4250"/>
                                </p:stCondLst>
                                <p:childTnLst>
                                  <p:par>
                                    <p:cTn id="41" presetID="2" presetClass="entr" presetSubtype="2" fill="hold" nodeType="afterEffect">
                                      <p:stCondLst>
                                        <p:cond delay="0"/>
                                      </p:stCondLst>
                                      <p:childTnLst>
                                        <p:set>
                                          <p:cBhvr>
                                            <p:cTn id="42" dur="1" fill="hold">
                                              <p:stCondLst>
                                                <p:cond delay="0"/>
                                              </p:stCondLst>
                                            </p:cTn>
                                            <p:tgtEl>
                                              <p:spTgt spid="70"/>
                                            </p:tgtEl>
                                            <p:attrNameLst>
                                              <p:attrName>style.visibility</p:attrName>
                                            </p:attrNameLst>
                                          </p:cBhvr>
                                          <p:to>
                                            <p:strVal val="visible"/>
                                          </p:to>
                                        </p:set>
                                        <p:anim calcmode="lin" valueType="num">
                                          <p:cBhvr additive="base">
                                            <p:cTn id="43" dur="500" fill="hold"/>
                                            <p:tgtEl>
                                              <p:spTgt spid="70"/>
                                            </p:tgtEl>
                                            <p:attrNameLst>
                                              <p:attrName>ppt_x</p:attrName>
                                            </p:attrNameLst>
                                          </p:cBhvr>
                                          <p:tavLst>
                                            <p:tav tm="0">
                                              <p:val>
                                                <p:strVal val="1+#ppt_w/2"/>
                                              </p:val>
                                            </p:tav>
                                            <p:tav tm="100000">
                                              <p:val>
                                                <p:strVal val="#ppt_x"/>
                                              </p:val>
                                            </p:tav>
                                          </p:tavLst>
                                        </p:anim>
                                        <p:anim calcmode="lin" valueType="num">
                                          <p:cBhvr additive="base">
                                            <p:cTn id="44" dur="500" fill="hold"/>
                                            <p:tgtEl>
                                              <p:spTgt spid="70"/>
                                            </p:tgtEl>
                                            <p:attrNameLst>
                                              <p:attrName>ppt_y</p:attrName>
                                            </p:attrNameLst>
                                          </p:cBhvr>
                                          <p:tavLst>
                                            <p:tav tm="0">
                                              <p:val>
                                                <p:strVal val="#ppt_y"/>
                                              </p:val>
                                            </p:tav>
                                            <p:tav tm="100000">
                                              <p:val>
                                                <p:strVal val="#ppt_y"/>
                                              </p:val>
                                            </p:tav>
                                          </p:tavLst>
                                        </p:anim>
                                      </p:childTnLst>
                                    </p:cTn>
                                  </p:par>
                                </p:childTnLst>
                              </p:cTn>
                            </p:par>
                            <p:par>
                              <p:cTn id="45" fill="hold">
                                <p:stCondLst>
                                  <p:cond delay="4750"/>
                                </p:stCondLst>
                                <p:childTnLst>
                                  <p:par>
                                    <p:cTn id="46" presetID="53" presetClass="entr" presetSubtype="16" fill="hold" nodeType="afterEffect">
                                      <p:stCondLst>
                                        <p:cond delay="0"/>
                                      </p:stCondLst>
                                      <p:childTnLst>
                                        <p:set>
                                          <p:cBhvr>
                                            <p:cTn id="47" dur="1" fill="hold">
                                              <p:stCondLst>
                                                <p:cond delay="0"/>
                                              </p:stCondLst>
                                            </p:cTn>
                                            <p:tgtEl>
                                              <p:spTgt spid="91"/>
                                            </p:tgtEl>
                                            <p:attrNameLst>
                                              <p:attrName>style.visibility</p:attrName>
                                            </p:attrNameLst>
                                          </p:cBhvr>
                                          <p:to>
                                            <p:strVal val="visible"/>
                                          </p:to>
                                        </p:set>
                                        <p:anim calcmode="lin" valueType="num">
                                          <p:cBhvr>
                                            <p:cTn id="48" dur="500" fill="hold"/>
                                            <p:tgtEl>
                                              <p:spTgt spid="91"/>
                                            </p:tgtEl>
                                            <p:attrNameLst>
                                              <p:attrName>ppt_w</p:attrName>
                                            </p:attrNameLst>
                                          </p:cBhvr>
                                          <p:tavLst>
                                            <p:tav tm="0">
                                              <p:val>
                                                <p:fltVal val="0"/>
                                              </p:val>
                                            </p:tav>
                                            <p:tav tm="100000">
                                              <p:val>
                                                <p:strVal val="#ppt_w"/>
                                              </p:val>
                                            </p:tav>
                                          </p:tavLst>
                                        </p:anim>
                                        <p:anim calcmode="lin" valueType="num">
                                          <p:cBhvr>
                                            <p:cTn id="49" dur="500" fill="hold"/>
                                            <p:tgtEl>
                                              <p:spTgt spid="91"/>
                                            </p:tgtEl>
                                            <p:attrNameLst>
                                              <p:attrName>ppt_h</p:attrName>
                                            </p:attrNameLst>
                                          </p:cBhvr>
                                          <p:tavLst>
                                            <p:tav tm="0">
                                              <p:val>
                                                <p:fltVal val="0"/>
                                              </p:val>
                                            </p:tav>
                                            <p:tav tm="100000">
                                              <p:val>
                                                <p:strVal val="#ppt_h"/>
                                              </p:val>
                                            </p:tav>
                                          </p:tavLst>
                                        </p:anim>
                                        <p:animEffect transition="in" filter="fade">
                                          <p:cBhvr>
                                            <p:cTn id="50" dur="500"/>
                                            <p:tgtEl>
                                              <p:spTgt spid="91"/>
                                            </p:tgtEl>
                                          </p:cBhvr>
                                        </p:animEffect>
                                      </p:childTnLst>
                                    </p:cTn>
                                  </p:par>
                                </p:childTnLst>
                              </p:cTn>
                            </p:par>
                            <p:par>
                              <p:cTn id="51" fill="hold">
                                <p:stCondLst>
                                  <p:cond delay="5250"/>
                                </p:stCondLst>
                                <p:childTnLst>
                                  <p:par>
                                    <p:cTn id="52" presetID="2" presetClass="entr" presetSubtype="2" fill="hold" nodeType="afterEffect">
                                      <p:stCondLst>
                                        <p:cond delay="0"/>
                                      </p:stCondLst>
                                      <p:childTnLst>
                                        <p:set>
                                          <p:cBhvr>
                                            <p:cTn id="53" dur="1" fill="hold">
                                              <p:stCondLst>
                                                <p:cond delay="0"/>
                                              </p:stCondLst>
                                            </p:cTn>
                                            <p:tgtEl>
                                              <p:spTgt spid="73"/>
                                            </p:tgtEl>
                                            <p:attrNameLst>
                                              <p:attrName>style.visibility</p:attrName>
                                            </p:attrNameLst>
                                          </p:cBhvr>
                                          <p:to>
                                            <p:strVal val="visible"/>
                                          </p:to>
                                        </p:set>
                                        <p:anim calcmode="lin" valueType="num">
                                          <p:cBhvr additive="base">
                                            <p:cTn id="54" dur="500" fill="hold"/>
                                            <p:tgtEl>
                                              <p:spTgt spid="73"/>
                                            </p:tgtEl>
                                            <p:attrNameLst>
                                              <p:attrName>ppt_x</p:attrName>
                                            </p:attrNameLst>
                                          </p:cBhvr>
                                          <p:tavLst>
                                            <p:tav tm="0">
                                              <p:val>
                                                <p:strVal val="1+#ppt_w/2"/>
                                              </p:val>
                                            </p:tav>
                                            <p:tav tm="100000">
                                              <p:val>
                                                <p:strVal val="#ppt_x"/>
                                              </p:val>
                                            </p:tav>
                                          </p:tavLst>
                                        </p:anim>
                                        <p:anim calcmode="lin" valueType="num">
                                          <p:cBhvr additive="base">
                                            <p:cTn id="55" dur="500" fill="hold"/>
                                            <p:tgtEl>
                                              <p:spTgt spid="73"/>
                                            </p:tgtEl>
                                            <p:attrNameLst>
                                              <p:attrName>ppt_y</p:attrName>
                                            </p:attrNameLst>
                                          </p:cBhvr>
                                          <p:tavLst>
                                            <p:tav tm="0">
                                              <p:val>
                                                <p:strVal val="#ppt_y"/>
                                              </p:val>
                                            </p:tav>
                                            <p:tav tm="100000">
                                              <p:val>
                                                <p:strVal val="#ppt_y"/>
                                              </p:val>
                                            </p:tav>
                                          </p:tavLst>
                                        </p:anim>
                                      </p:childTnLst>
                                    </p:cTn>
                                  </p:par>
                                </p:childTnLst>
                              </p:cTn>
                            </p:par>
                            <p:par>
                              <p:cTn id="56" fill="hold">
                                <p:stCondLst>
                                  <p:cond delay="5750"/>
                                </p:stCondLst>
                                <p:childTnLst>
                                  <p:par>
                                    <p:cTn id="57" presetID="53" presetClass="entr" presetSubtype="16" fill="hold" nodeType="afterEffect">
                                      <p:stCondLst>
                                        <p:cond delay="0"/>
                                      </p:stCondLst>
                                      <p:childTnLst>
                                        <p:set>
                                          <p:cBhvr>
                                            <p:cTn id="58" dur="1" fill="hold">
                                              <p:stCondLst>
                                                <p:cond delay="0"/>
                                              </p:stCondLst>
                                            </p:cTn>
                                            <p:tgtEl>
                                              <p:spTgt spid="94"/>
                                            </p:tgtEl>
                                            <p:attrNameLst>
                                              <p:attrName>style.visibility</p:attrName>
                                            </p:attrNameLst>
                                          </p:cBhvr>
                                          <p:to>
                                            <p:strVal val="visible"/>
                                          </p:to>
                                        </p:set>
                                        <p:anim calcmode="lin" valueType="num">
                                          <p:cBhvr>
                                            <p:cTn id="59" dur="500" fill="hold"/>
                                            <p:tgtEl>
                                              <p:spTgt spid="94"/>
                                            </p:tgtEl>
                                            <p:attrNameLst>
                                              <p:attrName>ppt_w</p:attrName>
                                            </p:attrNameLst>
                                          </p:cBhvr>
                                          <p:tavLst>
                                            <p:tav tm="0">
                                              <p:val>
                                                <p:fltVal val="0"/>
                                              </p:val>
                                            </p:tav>
                                            <p:tav tm="100000">
                                              <p:val>
                                                <p:strVal val="#ppt_w"/>
                                              </p:val>
                                            </p:tav>
                                          </p:tavLst>
                                        </p:anim>
                                        <p:anim calcmode="lin" valueType="num">
                                          <p:cBhvr>
                                            <p:cTn id="60" dur="500" fill="hold"/>
                                            <p:tgtEl>
                                              <p:spTgt spid="94"/>
                                            </p:tgtEl>
                                            <p:attrNameLst>
                                              <p:attrName>ppt_h</p:attrName>
                                            </p:attrNameLst>
                                          </p:cBhvr>
                                          <p:tavLst>
                                            <p:tav tm="0">
                                              <p:val>
                                                <p:fltVal val="0"/>
                                              </p:val>
                                            </p:tav>
                                            <p:tav tm="100000">
                                              <p:val>
                                                <p:strVal val="#ppt_h"/>
                                              </p:val>
                                            </p:tav>
                                          </p:tavLst>
                                        </p:anim>
                                        <p:animEffect transition="in" filter="fade">
                                          <p:cBhvr>
                                            <p:cTn id="61" dur="500"/>
                                            <p:tgtEl>
                                              <p:spTgt spid="94"/>
                                            </p:tgtEl>
                                          </p:cBhvr>
                                        </p:animEffect>
                                      </p:childTnLst>
                                    </p:cTn>
                                  </p:par>
                                </p:childTnLst>
                              </p:cTn>
                            </p:par>
                            <p:par>
                              <p:cTn id="62" fill="hold">
                                <p:stCondLst>
                                  <p:cond delay="6250"/>
                                </p:stCondLst>
                                <p:childTnLst>
                                  <p:par>
                                    <p:cTn id="63" presetID="2" presetClass="entr" presetSubtype="2" fill="hold" nodeType="afterEffect">
                                      <p:stCondLst>
                                        <p:cond delay="0"/>
                                      </p:stCondLst>
                                      <p:childTnLst>
                                        <p:set>
                                          <p:cBhvr>
                                            <p:cTn id="64" dur="1" fill="hold">
                                              <p:stCondLst>
                                                <p:cond delay="0"/>
                                              </p:stCondLst>
                                            </p:cTn>
                                            <p:tgtEl>
                                              <p:spTgt spid="76"/>
                                            </p:tgtEl>
                                            <p:attrNameLst>
                                              <p:attrName>style.visibility</p:attrName>
                                            </p:attrNameLst>
                                          </p:cBhvr>
                                          <p:to>
                                            <p:strVal val="visible"/>
                                          </p:to>
                                        </p:set>
                                        <p:anim calcmode="lin" valueType="num">
                                          <p:cBhvr additive="base">
                                            <p:cTn id="65" dur="500" fill="hold"/>
                                            <p:tgtEl>
                                              <p:spTgt spid="76"/>
                                            </p:tgtEl>
                                            <p:attrNameLst>
                                              <p:attrName>ppt_x</p:attrName>
                                            </p:attrNameLst>
                                          </p:cBhvr>
                                          <p:tavLst>
                                            <p:tav tm="0">
                                              <p:val>
                                                <p:strVal val="1+#ppt_w/2"/>
                                              </p:val>
                                            </p:tav>
                                            <p:tav tm="100000">
                                              <p:val>
                                                <p:strVal val="#ppt_x"/>
                                              </p:val>
                                            </p:tav>
                                          </p:tavLst>
                                        </p:anim>
                                        <p:anim calcmode="lin" valueType="num">
                                          <p:cBhvr additive="base">
                                            <p:cTn id="66" dur="500" fill="hold"/>
                                            <p:tgtEl>
                                              <p:spTgt spid="76"/>
                                            </p:tgtEl>
                                            <p:attrNameLst>
                                              <p:attrName>ppt_y</p:attrName>
                                            </p:attrNameLst>
                                          </p:cBhvr>
                                          <p:tavLst>
                                            <p:tav tm="0">
                                              <p:val>
                                                <p:strVal val="#ppt_y"/>
                                              </p:val>
                                            </p:tav>
                                            <p:tav tm="100000">
                                              <p:val>
                                                <p:strVal val="#ppt_y"/>
                                              </p:val>
                                            </p:tav>
                                          </p:tavLst>
                                        </p:anim>
                                      </p:childTnLst>
                                    </p:cTn>
                                  </p:par>
                                </p:childTnLst>
                              </p:cTn>
                            </p:par>
                            <p:par>
                              <p:cTn id="67" fill="hold">
                                <p:stCondLst>
                                  <p:cond delay="6750"/>
                                </p:stCondLst>
                                <p:childTnLst>
                                  <p:par>
                                    <p:cTn id="68" presetID="53" presetClass="entr" presetSubtype="16" fill="hold" nodeType="afterEffect">
                                      <p:stCondLst>
                                        <p:cond delay="0"/>
                                      </p:stCondLst>
                                      <p:childTnLst>
                                        <p:set>
                                          <p:cBhvr>
                                            <p:cTn id="69" dur="1" fill="hold">
                                              <p:stCondLst>
                                                <p:cond delay="0"/>
                                              </p:stCondLst>
                                            </p:cTn>
                                            <p:tgtEl>
                                              <p:spTgt spid="97"/>
                                            </p:tgtEl>
                                            <p:attrNameLst>
                                              <p:attrName>style.visibility</p:attrName>
                                            </p:attrNameLst>
                                          </p:cBhvr>
                                          <p:to>
                                            <p:strVal val="visible"/>
                                          </p:to>
                                        </p:set>
                                        <p:anim calcmode="lin" valueType="num">
                                          <p:cBhvr>
                                            <p:cTn id="70" dur="500" fill="hold"/>
                                            <p:tgtEl>
                                              <p:spTgt spid="97"/>
                                            </p:tgtEl>
                                            <p:attrNameLst>
                                              <p:attrName>ppt_w</p:attrName>
                                            </p:attrNameLst>
                                          </p:cBhvr>
                                          <p:tavLst>
                                            <p:tav tm="0">
                                              <p:val>
                                                <p:fltVal val="0"/>
                                              </p:val>
                                            </p:tav>
                                            <p:tav tm="100000">
                                              <p:val>
                                                <p:strVal val="#ppt_w"/>
                                              </p:val>
                                            </p:tav>
                                          </p:tavLst>
                                        </p:anim>
                                        <p:anim calcmode="lin" valueType="num">
                                          <p:cBhvr>
                                            <p:cTn id="71" dur="500" fill="hold"/>
                                            <p:tgtEl>
                                              <p:spTgt spid="97"/>
                                            </p:tgtEl>
                                            <p:attrNameLst>
                                              <p:attrName>ppt_h</p:attrName>
                                            </p:attrNameLst>
                                          </p:cBhvr>
                                          <p:tavLst>
                                            <p:tav tm="0">
                                              <p:val>
                                                <p:fltVal val="0"/>
                                              </p:val>
                                            </p:tav>
                                            <p:tav tm="100000">
                                              <p:val>
                                                <p:strVal val="#ppt_h"/>
                                              </p:val>
                                            </p:tav>
                                          </p:tavLst>
                                        </p:anim>
                                        <p:animEffect transition="in" filter="fade">
                                          <p:cBhvr>
                                            <p:cTn id="72" dur="500"/>
                                            <p:tgtEl>
                                              <p:spTgt spid="97"/>
                                            </p:tgtEl>
                                          </p:cBhvr>
                                        </p:animEffect>
                                      </p:childTnLst>
                                    </p:cTn>
                                  </p:par>
                                </p:childTnLst>
                              </p:cTn>
                            </p:par>
                            <p:par>
                              <p:cTn id="73" fill="hold">
                                <p:stCondLst>
                                  <p:cond delay="7250"/>
                                </p:stCondLst>
                                <p:childTnLst>
                                  <p:par>
                                    <p:cTn id="74" presetID="2" presetClass="entr" presetSubtype="2" fill="hold" nodeType="afterEffect">
                                      <p:stCondLst>
                                        <p:cond delay="0"/>
                                      </p:stCondLst>
                                      <p:childTnLst>
                                        <p:set>
                                          <p:cBhvr>
                                            <p:cTn id="75" dur="1" fill="hold">
                                              <p:stCondLst>
                                                <p:cond delay="0"/>
                                              </p:stCondLst>
                                            </p:cTn>
                                            <p:tgtEl>
                                              <p:spTgt spid="79"/>
                                            </p:tgtEl>
                                            <p:attrNameLst>
                                              <p:attrName>style.visibility</p:attrName>
                                            </p:attrNameLst>
                                          </p:cBhvr>
                                          <p:to>
                                            <p:strVal val="visible"/>
                                          </p:to>
                                        </p:set>
                                        <p:anim calcmode="lin" valueType="num">
                                          <p:cBhvr additive="base">
                                            <p:cTn id="76" dur="500" fill="hold"/>
                                            <p:tgtEl>
                                              <p:spTgt spid="79"/>
                                            </p:tgtEl>
                                            <p:attrNameLst>
                                              <p:attrName>ppt_x</p:attrName>
                                            </p:attrNameLst>
                                          </p:cBhvr>
                                          <p:tavLst>
                                            <p:tav tm="0">
                                              <p:val>
                                                <p:strVal val="1+#ppt_w/2"/>
                                              </p:val>
                                            </p:tav>
                                            <p:tav tm="100000">
                                              <p:val>
                                                <p:strVal val="#ppt_x"/>
                                              </p:val>
                                            </p:tav>
                                          </p:tavLst>
                                        </p:anim>
                                        <p:anim calcmode="lin" valueType="num">
                                          <p:cBhvr additive="base">
                                            <p:cTn id="77"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5" grpId="0"/>
          <p:bldP spid="6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139"/>
                                            </p:tgtEl>
                                            <p:attrNameLst>
                                              <p:attrName>style.visibility</p:attrName>
                                            </p:attrNameLst>
                                          </p:cBhvr>
                                          <p:to>
                                            <p:strVal val="visible"/>
                                          </p:to>
                                        </p:set>
                                        <p:anim calcmode="lin" valueType="num">
                                          <p:cBhvr>
                                            <p:cTn id="7" dur="500" fill="hold"/>
                                            <p:tgtEl>
                                              <p:spTgt spid="139"/>
                                            </p:tgtEl>
                                            <p:attrNameLst>
                                              <p:attrName>ppt_w</p:attrName>
                                            </p:attrNameLst>
                                          </p:cBhvr>
                                          <p:tavLst>
                                            <p:tav tm="0">
                                              <p:val>
                                                <p:fltVal val="0"/>
                                              </p:val>
                                            </p:tav>
                                            <p:tav tm="100000">
                                              <p:val>
                                                <p:strVal val="#ppt_w"/>
                                              </p:val>
                                            </p:tav>
                                          </p:tavLst>
                                        </p:anim>
                                        <p:anim calcmode="lin" valueType="num">
                                          <p:cBhvr>
                                            <p:cTn id="8" dur="500" fill="hold"/>
                                            <p:tgtEl>
                                              <p:spTgt spid="139"/>
                                            </p:tgtEl>
                                            <p:attrNameLst>
                                              <p:attrName>ppt_h</p:attrName>
                                            </p:attrNameLst>
                                          </p:cBhvr>
                                          <p:tavLst>
                                            <p:tav tm="0">
                                              <p:val>
                                                <p:fltVal val="0"/>
                                              </p:val>
                                            </p:tav>
                                            <p:tav tm="100000">
                                              <p:val>
                                                <p:strVal val="#ppt_h"/>
                                              </p:val>
                                            </p:tav>
                                          </p:tavLst>
                                        </p:anim>
                                        <p:anim calcmode="lin" valueType="num">
                                          <p:cBhvr>
                                            <p:cTn id="9" dur="500" fill="hold"/>
                                            <p:tgtEl>
                                              <p:spTgt spid="139"/>
                                            </p:tgtEl>
                                            <p:attrNameLst>
                                              <p:attrName>ppt_x</p:attrName>
                                            </p:attrNameLst>
                                          </p:cBhvr>
                                          <p:tavLst>
                                            <p:tav tm="0">
                                              <p:val>
                                                <p:fltVal val="0.5"/>
                                              </p:val>
                                            </p:tav>
                                            <p:tav tm="100000">
                                              <p:val>
                                                <p:strVal val="#ppt_x"/>
                                              </p:val>
                                            </p:tav>
                                          </p:tavLst>
                                        </p:anim>
                                        <p:anim calcmode="lin" valueType="num">
                                          <p:cBhvr>
                                            <p:cTn id="10" dur="500" fill="hold"/>
                                            <p:tgtEl>
                                              <p:spTgt spid="139"/>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142"/>
                                            </p:tgtEl>
                                            <p:attrNameLst>
                                              <p:attrName>style.visibility</p:attrName>
                                            </p:attrNameLst>
                                          </p:cBhvr>
                                          <p:to>
                                            <p:strVal val="visible"/>
                                          </p:to>
                                        </p:set>
                                        <p:anim calcmode="lin" valueType="num">
                                          <p:cBhvr>
                                            <p:cTn id="13" dur="500" fill="hold"/>
                                            <p:tgtEl>
                                              <p:spTgt spid="142"/>
                                            </p:tgtEl>
                                            <p:attrNameLst>
                                              <p:attrName>ppt_w</p:attrName>
                                            </p:attrNameLst>
                                          </p:cBhvr>
                                          <p:tavLst>
                                            <p:tav tm="0">
                                              <p:val>
                                                <p:fltVal val="0"/>
                                              </p:val>
                                            </p:tav>
                                            <p:tav tm="100000">
                                              <p:val>
                                                <p:strVal val="#ppt_w"/>
                                              </p:val>
                                            </p:tav>
                                          </p:tavLst>
                                        </p:anim>
                                        <p:anim calcmode="lin" valueType="num">
                                          <p:cBhvr>
                                            <p:cTn id="14" dur="500" fill="hold"/>
                                            <p:tgtEl>
                                              <p:spTgt spid="142"/>
                                            </p:tgtEl>
                                            <p:attrNameLst>
                                              <p:attrName>ppt_h</p:attrName>
                                            </p:attrNameLst>
                                          </p:cBhvr>
                                          <p:tavLst>
                                            <p:tav tm="0">
                                              <p:val>
                                                <p:fltVal val="0"/>
                                              </p:val>
                                            </p:tav>
                                            <p:tav tm="100000">
                                              <p:val>
                                                <p:strVal val="#ppt_h"/>
                                              </p:val>
                                            </p:tav>
                                          </p:tavLst>
                                        </p:anim>
                                        <p:anim calcmode="lin" valueType="num">
                                          <p:cBhvr>
                                            <p:cTn id="15" dur="500" fill="hold"/>
                                            <p:tgtEl>
                                              <p:spTgt spid="142"/>
                                            </p:tgtEl>
                                            <p:attrNameLst>
                                              <p:attrName>ppt_x</p:attrName>
                                            </p:attrNameLst>
                                          </p:cBhvr>
                                          <p:tavLst>
                                            <p:tav tm="0">
                                              <p:val>
                                                <p:fltVal val="0.5"/>
                                              </p:val>
                                            </p:tav>
                                            <p:tav tm="100000">
                                              <p:val>
                                                <p:strVal val="#ppt_x"/>
                                              </p:val>
                                            </p:tav>
                                          </p:tavLst>
                                        </p:anim>
                                        <p:anim calcmode="lin" valueType="num">
                                          <p:cBhvr>
                                            <p:cTn id="16" dur="500" fill="hold"/>
                                            <p:tgtEl>
                                              <p:spTgt spid="142"/>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145"/>
                                            </p:tgtEl>
                                            <p:attrNameLst>
                                              <p:attrName>style.visibility</p:attrName>
                                            </p:attrNameLst>
                                          </p:cBhvr>
                                          <p:to>
                                            <p:strVal val="visible"/>
                                          </p:to>
                                        </p:set>
                                        <p:anim calcmode="lin" valueType="num">
                                          <p:cBhvr>
                                            <p:cTn id="19" dur="500" fill="hold"/>
                                            <p:tgtEl>
                                              <p:spTgt spid="145"/>
                                            </p:tgtEl>
                                            <p:attrNameLst>
                                              <p:attrName>ppt_w</p:attrName>
                                            </p:attrNameLst>
                                          </p:cBhvr>
                                          <p:tavLst>
                                            <p:tav tm="0">
                                              <p:val>
                                                <p:fltVal val="0"/>
                                              </p:val>
                                            </p:tav>
                                            <p:tav tm="100000">
                                              <p:val>
                                                <p:strVal val="#ppt_w"/>
                                              </p:val>
                                            </p:tav>
                                          </p:tavLst>
                                        </p:anim>
                                        <p:anim calcmode="lin" valueType="num">
                                          <p:cBhvr>
                                            <p:cTn id="20" dur="500" fill="hold"/>
                                            <p:tgtEl>
                                              <p:spTgt spid="145"/>
                                            </p:tgtEl>
                                            <p:attrNameLst>
                                              <p:attrName>ppt_h</p:attrName>
                                            </p:attrNameLst>
                                          </p:cBhvr>
                                          <p:tavLst>
                                            <p:tav tm="0">
                                              <p:val>
                                                <p:fltVal val="0"/>
                                              </p:val>
                                            </p:tav>
                                            <p:tav tm="100000">
                                              <p:val>
                                                <p:strVal val="#ppt_h"/>
                                              </p:val>
                                            </p:tav>
                                          </p:tavLst>
                                        </p:anim>
                                        <p:anim calcmode="lin" valueType="num">
                                          <p:cBhvr>
                                            <p:cTn id="21" dur="500" fill="hold"/>
                                            <p:tgtEl>
                                              <p:spTgt spid="145"/>
                                            </p:tgtEl>
                                            <p:attrNameLst>
                                              <p:attrName>ppt_x</p:attrName>
                                            </p:attrNameLst>
                                          </p:cBhvr>
                                          <p:tavLst>
                                            <p:tav tm="0">
                                              <p:val>
                                                <p:fltVal val="0.5"/>
                                              </p:val>
                                            </p:tav>
                                            <p:tav tm="100000">
                                              <p:val>
                                                <p:strVal val="#ppt_x"/>
                                              </p:val>
                                            </p:tav>
                                          </p:tavLst>
                                        </p:anim>
                                        <p:anim calcmode="lin" valueType="num">
                                          <p:cBhvr>
                                            <p:cTn id="22" dur="500" fill="hold"/>
                                            <p:tgtEl>
                                              <p:spTgt spid="145"/>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148"/>
                                            </p:tgtEl>
                                            <p:attrNameLst>
                                              <p:attrName>style.visibility</p:attrName>
                                            </p:attrNameLst>
                                          </p:cBhvr>
                                          <p:to>
                                            <p:strVal val="visible"/>
                                          </p:to>
                                        </p:set>
                                        <p:anim calcmode="lin" valueType="num">
                                          <p:cBhvr>
                                            <p:cTn id="25" dur="500" fill="hold"/>
                                            <p:tgtEl>
                                              <p:spTgt spid="148"/>
                                            </p:tgtEl>
                                            <p:attrNameLst>
                                              <p:attrName>ppt_w</p:attrName>
                                            </p:attrNameLst>
                                          </p:cBhvr>
                                          <p:tavLst>
                                            <p:tav tm="0">
                                              <p:val>
                                                <p:fltVal val="0"/>
                                              </p:val>
                                            </p:tav>
                                            <p:tav tm="100000">
                                              <p:val>
                                                <p:strVal val="#ppt_w"/>
                                              </p:val>
                                            </p:tav>
                                          </p:tavLst>
                                        </p:anim>
                                        <p:anim calcmode="lin" valueType="num">
                                          <p:cBhvr>
                                            <p:cTn id="26" dur="500" fill="hold"/>
                                            <p:tgtEl>
                                              <p:spTgt spid="148"/>
                                            </p:tgtEl>
                                            <p:attrNameLst>
                                              <p:attrName>ppt_h</p:attrName>
                                            </p:attrNameLst>
                                          </p:cBhvr>
                                          <p:tavLst>
                                            <p:tav tm="0">
                                              <p:val>
                                                <p:fltVal val="0"/>
                                              </p:val>
                                            </p:tav>
                                            <p:tav tm="100000">
                                              <p:val>
                                                <p:strVal val="#ppt_h"/>
                                              </p:val>
                                            </p:tav>
                                          </p:tavLst>
                                        </p:anim>
                                        <p:anim calcmode="lin" valueType="num">
                                          <p:cBhvr>
                                            <p:cTn id="27" dur="500" fill="hold"/>
                                            <p:tgtEl>
                                              <p:spTgt spid="148"/>
                                            </p:tgtEl>
                                            <p:attrNameLst>
                                              <p:attrName>ppt_x</p:attrName>
                                            </p:attrNameLst>
                                          </p:cBhvr>
                                          <p:tavLst>
                                            <p:tav tm="0">
                                              <p:val>
                                                <p:fltVal val="0.5"/>
                                              </p:val>
                                            </p:tav>
                                            <p:tav tm="100000">
                                              <p:val>
                                                <p:strVal val="#ppt_x"/>
                                              </p:val>
                                            </p:tav>
                                          </p:tavLst>
                                        </p:anim>
                                        <p:anim calcmode="lin" valueType="num">
                                          <p:cBhvr>
                                            <p:cTn id="28" dur="500" fill="hold"/>
                                            <p:tgtEl>
                                              <p:spTgt spid="148"/>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151"/>
                                            </p:tgtEl>
                                            <p:attrNameLst>
                                              <p:attrName>style.visibility</p:attrName>
                                            </p:attrNameLst>
                                          </p:cBhvr>
                                          <p:to>
                                            <p:strVal val="visible"/>
                                          </p:to>
                                        </p:set>
                                        <p:anim calcmode="lin" valueType="num">
                                          <p:cBhvr>
                                            <p:cTn id="31" dur="500" fill="hold"/>
                                            <p:tgtEl>
                                              <p:spTgt spid="151"/>
                                            </p:tgtEl>
                                            <p:attrNameLst>
                                              <p:attrName>ppt_w</p:attrName>
                                            </p:attrNameLst>
                                          </p:cBhvr>
                                          <p:tavLst>
                                            <p:tav tm="0">
                                              <p:val>
                                                <p:fltVal val="0"/>
                                              </p:val>
                                            </p:tav>
                                            <p:tav tm="100000">
                                              <p:val>
                                                <p:strVal val="#ppt_w"/>
                                              </p:val>
                                            </p:tav>
                                          </p:tavLst>
                                        </p:anim>
                                        <p:anim calcmode="lin" valueType="num">
                                          <p:cBhvr>
                                            <p:cTn id="32" dur="500" fill="hold"/>
                                            <p:tgtEl>
                                              <p:spTgt spid="151"/>
                                            </p:tgtEl>
                                            <p:attrNameLst>
                                              <p:attrName>ppt_h</p:attrName>
                                            </p:attrNameLst>
                                          </p:cBhvr>
                                          <p:tavLst>
                                            <p:tav tm="0">
                                              <p:val>
                                                <p:fltVal val="0"/>
                                              </p:val>
                                            </p:tav>
                                            <p:tav tm="100000">
                                              <p:val>
                                                <p:strVal val="#ppt_h"/>
                                              </p:val>
                                            </p:tav>
                                          </p:tavLst>
                                        </p:anim>
                                        <p:anim calcmode="lin" valueType="num">
                                          <p:cBhvr>
                                            <p:cTn id="33" dur="500" fill="hold"/>
                                            <p:tgtEl>
                                              <p:spTgt spid="151"/>
                                            </p:tgtEl>
                                            <p:attrNameLst>
                                              <p:attrName>ppt_x</p:attrName>
                                            </p:attrNameLst>
                                          </p:cBhvr>
                                          <p:tavLst>
                                            <p:tav tm="0">
                                              <p:val>
                                                <p:fltVal val="0.5"/>
                                              </p:val>
                                            </p:tav>
                                            <p:tav tm="100000">
                                              <p:val>
                                                <p:strVal val="#ppt_x"/>
                                              </p:val>
                                            </p:tav>
                                          </p:tavLst>
                                        </p:anim>
                                        <p:anim calcmode="lin" valueType="num">
                                          <p:cBhvr>
                                            <p:cTn id="34" dur="500" fill="hold"/>
                                            <p:tgtEl>
                                              <p:spTgt spid="151"/>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154"/>
                                            </p:tgtEl>
                                            <p:attrNameLst>
                                              <p:attrName>style.visibility</p:attrName>
                                            </p:attrNameLst>
                                          </p:cBhvr>
                                          <p:to>
                                            <p:strVal val="visible"/>
                                          </p:to>
                                        </p:set>
                                        <p:anim calcmode="lin" valueType="num">
                                          <p:cBhvr>
                                            <p:cTn id="37" dur="500" fill="hold"/>
                                            <p:tgtEl>
                                              <p:spTgt spid="154"/>
                                            </p:tgtEl>
                                            <p:attrNameLst>
                                              <p:attrName>ppt_w</p:attrName>
                                            </p:attrNameLst>
                                          </p:cBhvr>
                                          <p:tavLst>
                                            <p:tav tm="0">
                                              <p:val>
                                                <p:fltVal val="0"/>
                                              </p:val>
                                            </p:tav>
                                            <p:tav tm="100000">
                                              <p:val>
                                                <p:strVal val="#ppt_w"/>
                                              </p:val>
                                            </p:tav>
                                          </p:tavLst>
                                        </p:anim>
                                        <p:anim calcmode="lin" valueType="num">
                                          <p:cBhvr>
                                            <p:cTn id="38" dur="500" fill="hold"/>
                                            <p:tgtEl>
                                              <p:spTgt spid="154"/>
                                            </p:tgtEl>
                                            <p:attrNameLst>
                                              <p:attrName>ppt_h</p:attrName>
                                            </p:attrNameLst>
                                          </p:cBhvr>
                                          <p:tavLst>
                                            <p:tav tm="0">
                                              <p:val>
                                                <p:fltVal val="0"/>
                                              </p:val>
                                            </p:tav>
                                            <p:tav tm="100000">
                                              <p:val>
                                                <p:strVal val="#ppt_h"/>
                                              </p:val>
                                            </p:tav>
                                          </p:tavLst>
                                        </p:anim>
                                        <p:anim calcmode="lin" valueType="num">
                                          <p:cBhvr>
                                            <p:cTn id="39" dur="500" fill="hold"/>
                                            <p:tgtEl>
                                              <p:spTgt spid="154"/>
                                            </p:tgtEl>
                                            <p:attrNameLst>
                                              <p:attrName>ppt_x</p:attrName>
                                            </p:attrNameLst>
                                          </p:cBhvr>
                                          <p:tavLst>
                                            <p:tav tm="0">
                                              <p:val>
                                                <p:fltVal val="0.5"/>
                                              </p:val>
                                            </p:tav>
                                            <p:tav tm="100000">
                                              <p:val>
                                                <p:strVal val="#ppt_x"/>
                                              </p:val>
                                            </p:tav>
                                          </p:tavLst>
                                        </p:anim>
                                        <p:anim calcmode="lin" valueType="num">
                                          <p:cBhvr>
                                            <p:cTn id="40" dur="500" fill="hold"/>
                                            <p:tgtEl>
                                              <p:spTgt spid="154"/>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157"/>
                                            </p:tgtEl>
                                            <p:attrNameLst>
                                              <p:attrName>style.visibility</p:attrName>
                                            </p:attrNameLst>
                                          </p:cBhvr>
                                          <p:to>
                                            <p:strVal val="visible"/>
                                          </p:to>
                                        </p:set>
                                        <p:anim calcmode="lin" valueType="num">
                                          <p:cBhvr>
                                            <p:cTn id="43" dur="500" fill="hold"/>
                                            <p:tgtEl>
                                              <p:spTgt spid="157"/>
                                            </p:tgtEl>
                                            <p:attrNameLst>
                                              <p:attrName>ppt_w</p:attrName>
                                            </p:attrNameLst>
                                          </p:cBhvr>
                                          <p:tavLst>
                                            <p:tav tm="0">
                                              <p:val>
                                                <p:fltVal val="0"/>
                                              </p:val>
                                            </p:tav>
                                            <p:tav tm="100000">
                                              <p:val>
                                                <p:strVal val="#ppt_w"/>
                                              </p:val>
                                            </p:tav>
                                          </p:tavLst>
                                        </p:anim>
                                        <p:anim calcmode="lin" valueType="num">
                                          <p:cBhvr>
                                            <p:cTn id="44" dur="500" fill="hold"/>
                                            <p:tgtEl>
                                              <p:spTgt spid="157"/>
                                            </p:tgtEl>
                                            <p:attrNameLst>
                                              <p:attrName>ppt_h</p:attrName>
                                            </p:attrNameLst>
                                          </p:cBhvr>
                                          <p:tavLst>
                                            <p:tav tm="0">
                                              <p:val>
                                                <p:fltVal val="0"/>
                                              </p:val>
                                            </p:tav>
                                            <p:tav tm="100000">
                                              <p:val>
                                                <p:strVal val="#ppt_h"/>
                                              </p:val>
                                            </p:tav>
                                          </p:tavLst>
                                        </p:anim>
                                        <p:anim calcmode="lin" valueType="num">
                                          <p:cBhvr>
                                            <p:cTn id="45" dur="500" fill="hold"/>
                                            <p:tgtEl>
                                              <p:spTgt spid="157"/>
                                            </p:tgtEl>
                                            <p:attrNameLst>
                                              <p:attrName>ppt_x</p:attrName>
                                            </p:attrNameLst>
                                          </p:cBhvr>
                                          <p:tavLst>
                                            <p:tav tm="0">
                                              <p:val>
                                                <p:fltVal val="0.5"/>
                                              </p:val>
                                            </p:tav>
                                            <p:tav tm="100000">
                                              <p:val>
                                                <p:strVal val="#ppt_x"/>
                                              </p:val>
                                            </p:tav>
                                          </p:tavLst>
                                        </p:anim>
                                        <p:anim calcmode="lin" valueType="num">
                                          <p:cBhvr>
                                            <p:cTn id="46" dur="500" fill="hold"/>
                                            <p:tgtEl>
                                              <p:spTgt spid="157"/>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160"/>
                                            </p:tgtEl>
                                            <p:attrNameLst>
                                              <p:attrName>style.visibility</p:attrName>
                                            </p:attrNameLst>
                                          </p:cBhvr>
                                          <p:to>
                                            <p:strVal val="visible"/>
                                          </p:to>
                                        </p:set>
                                        <p:anim calcmode="lin" valueType="num">
                                          <p:cBhvr>
                                            <p:cTn id="49" dur="500" fill="hold"/>
                                            <p:tgtEl>
                                              <p:spTgt spid="160"/>
                                            </p:tgtEl>
                                            <p:attrNameLst>
                                              <p:attrName>ppt_w</p:attrName>
                                            </p:attrNameLst>
                                          </p:cBhvr>
                                          <p:tavLst>
                                            <p:tav tm="0">
                                              <p:val>
                                                <p:fltVal val="0"/>
                                              </p:val>
                                            </p:tav>
                                            <p:tav tm="100000">
                                              <p:val>
                                                <p:strVal val="#ppt_w"/>
                                              </p:val>
                                            </p:tav>
                                          </p:tavLst>
                                        </p:anim>
                                        <p:anim calcmode="lin" valueType="num">
                                          <p:cBhvr>
                                            <p:cTn id="50" dur="500" fill="hold"/>
                                            <p:tgtEl>
                                              <p:spTgt spid="160"/>
                                            </p:tgtEl>
                                            <p:attrNameLst>
                                              <p:attrName>ppt_h</p:attrName>
                                            </p:attrNameLst>
                                          </p:cBhvr>
                                          <p:tavLst>
                                            <p:tav tm="0">
                                              <p:val>
                                                <p:fltVal val="0"/>
                                              </p:val>
                                            </p:tav>
                                            <p:tav tm="100000">
                                              <p:val>
                                                <p:strVal val="#ppt_h"/>
                                              </p:val>
                                            </p:tav>
                                          </p:tavLst>
                                        </p:anim>
                                        <p:anim calcmode="lin" valueType="num">
                                          <p:cBhvr>
                                            <p:cTn id="51" dur="500" fill="hold"/>
                                            <p:tgtEl>
                                              <p:spTgt spid="160"/>
                                            </p:tgtEl>
                                            <p:attrNameLst>
                                              <p:attrName>ppt_x</p:attrName>
                                            </p:attrNameLst>
                                          </p:cBhvr>
                                          <p:tavLst>
                                            <p:tav tm="0">
                                              <p:val>
                                                <p:fltVal val="0.5"/>
                                              </p:val>
                                            </p:tav>
                                            <p:tav tm="100000">
                                              <p:val>
                                                <p:strVal val="#ppt_x"/>
                                              </p:val>
                                            </p:tav>
                                          </p:tavLst>
                                        </p:anim>
                                        <p:anim calcmode="lin" valueType="num">
                                          <p:cBhvr>
                                            <p:cTn id="52" dur="500" fill="hold"/>
                                            <p:tgtEl>
                                              <p:spTgt spid="160"/>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75"/>
                                            </p:tgtEl>
                                            <p:attrNameLst>
                                              <p:attrName>style.visibility</p:attrName>
                                            </p:attrNameLst>
                                          </p:cBhvr>
                                          <p:to>
                                            <p:strVal val="visible"/>
                                          </p:to>
                                        </p:set>
                                        <p:anim calcmode="lin" valueType="num">
                                          <p:cBhvr>
                                            <p:cTn id="55" dur="500" fill="hold"/>
                                            <p:tgtEl>
                                              <p:spTgt spid="175"/>
                                            </p:tgtEl>
                                            <p:attrNameLst>
                                              <p:attrName>ppt_w</p:attrName>
                                            </p:attrNameLst>
                                          </p:cBhvr>
                                          <p:tavLst>
                                            <p:tav tm="0">
                                              <p:val>
                                                <p:fltVal val="0"/>
                                              </p:val>
                                            </p:tav>
                                            <p:tav tm="100000">
                                              <p:val>
                                                <p:strVal val="#ppt_w"/>
                                              </p:val>
                                            </p:tav>
                                          </p:tavLst>
                                        </p:anim>
                                        <p:anim calcmode="lin" valueType="num">
                                          <p:cBhvr>
                                            <p:cTn id="56" dur="500" fill="hold"/>
                                            <p:tgtEl>
                                              <p:spTgt spid="175"/>
                                            </p:tgtEl>
                                            <p:attrNameLst>
                                              <p:attrName>ppt_h</p:attrName>
                                            </p:attrNameLst>
                                          </p:cBhvr>
                                          <p:tavLst>
                                            <p:tav tm="0">
                                              <p:val>
                                                <p:fltVal val="0"/>
                                              </p:val>
                                            </p:tav>
                                            <p:tav tm="100000">
                                              <p:val>
                                                <p:strVal val="#ppt_h"/>
                                              </p:val>
                                            </p:tav>
                                          </p:tavLst>
                                        </p:anim>
                                        <p:anim calcmode="lin" valueType="num">
                                          <p:cBhvr>
                                            <p:cTn id="57" dur="500" fill="hold"/>
                                            <p:tgtEl>
                                              <p:spTgt spid="175"/>
                                            </p:tgtEl>
                                            <p:attrNameLst>
                                              <p:attrName>ppt_x</p:attrName>
                                            </p:attrNameLst>
                                          </p:cBhvr>
                                          <p:tavLst>
                                            <p:tav tm="0">
                                              <p:val>
                                                <p:fltVal val="0.5"/>
                                              </p:val>
                                            </p:tav>
                                            <p:tav tm="100000">
                                              <p:val>
                                                <p:strVal val="#ppt_x"/>
                                              </p:val>
                                            </p:tav>
                                          </p:tavLst>
                                        </p:anim>
                                        <p:anim calcmode="lin" valueType="num">
                                          <p:cBhvr>
                                            <p:cTn id="58" dur="500" fill="hold"/>
                                            <p:tgtEl>
                                              <p:spTgt spid="175"/>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63"/>
                                            </p:tgtEl>
                                            <p:attrNameLst>
                                              <p:attrName>style.visibility</p:attrName>
                                            </p:attrNameLst>
                                          </p:cBhvr>
                                          <p:to>
                                            <p:strVal val="visible"/>
                                          </p:to>
                                        </p:set>
                                        <p:anim calcmode="lin" valueType="num">
                                          <p:cBhvr>
                                            <p:cTn id="61" dur="500" fill="hold"/>
                                            <p:tgtEl>
                                              <p:spTgt spid="163"/>
                                            </p:tgtEl>
                                            <p:attrNameLst>
                                              <p:attrName>ppt_w</p:attrName>
                                            </p:attrNameLst>
                                          </p:cBhvr>
                                          <p:tavLst>
                                            <p:tav tm="0">
                                              <p:val>
                                                <p:fltVal val="0"/>
                                              </p:val>
                                            </p:tav>
                                            <p:tav tm="100000">
                                              <p:val>
                                                <p:strVal val="#ppt_w"/>
                                              </p:val>
                                            </p:tav>
                                          </p:tavLst>
                                        </p:anim>
                                        <p:anim calcmode="lin" valueType="num">
                                          <p:cBhvr>
                                            <p:cTn id="62" dur="500" fill="hold"/>
                                            <p:tgtEl>
                                              <p:spTgt spid="163"/>
                                            </p:tgtEl>
                                            <p:attrNameLst>
                                              <p:attrName>ppt_h</p:attrName>
                                            </p:attrNameLst>
                                          </p:cBhvr>
                                          <p:tavLst>
                                            <p:tav tm="0">
                                              <p:val>
                                                <p:fltVal val="0"/>
                                              </p:val>
                                            </p:tav>
                                            <p:tav tm="100000">
                                              <p:val>
                                                <p:strVal val="#ppt_h"/>
                                              </p:val>
                                            </p:tav>
                                          </p:tavLst>
                                        </p:anim>
                                        <p:anim calcmode="lin" valueType="num">
                                          <p:cBhvr>
                                            <p:cTn id="63" dur="500" fill="hold"/>
                                            <p:tgtEl>
                                              <p:spTgt spid="163"/>
                                            </p:tgtEl>
                                            <p:attrNameLst>
                                              <p:attrName>ppt_x</p:attrName>
                                            </p:attrNameLst>
                                          </p:cBhvr>
                                          <p:tavLst>
                                            <p:tav tm="0">
                                              <p:val>
                                                <p:fltVal val="0.5"/>
                                              </p:val>
                                            </p:tav>
                                            <p:tav tm="100000">
                                              <p:val>
                                                <p:strVal val="#ppt_x"/>
                                              </p:val>
                                            </p:tav>
                                          </p:tavLst>
                                        </p:anim>
                                        <p:anim calcmode="lin" valueType="num">
                                          <p:cBhvr>
                                            <p:cTn id="64" dur="500" fill="hold"/>
                                            <p:tgtEl>
                                              <p:spTgt spid="163"/>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66"/>
                                            </p:tgtEl>
                                            <p:attrNameLst>
                                              <p:attrName>style.visibility</p:attrName>
                                            </p:attrNameLst>
                                          </p:cBhvr>
                                          <p:to>
                                            <p:strVal val="visible"/>
                                          </p:to>
                                        </p:set>
                                        <p:anim calcmode="lin" valueType="num">
                                          <p:cBhvr>
                                            <p:cTn id="67" dur="500" fill="hold"/>
                                            <p:tgtEl>
                                              <p:spTgt spid="166"/>
                                            </p:tgtEl>
                                            <p:attrNameLst>
                                              <p:attrName>ppt_w</p:attrName>
                                            </p:attrNameLst>
                                          </p:cBhvr>
                                          <p:tavLst>
                                            <p:tav tm="0">
                                              <p:val>
                                                <p:fltVal val="0"/>
                                              </p:val>
                                            </p:tav>
                                            <p:tav tm="100000">
                                              <p:val>
                                                <p:strVal val="#ppt_w"/>
                                              </p:val>
                                            </p:tav>
                                          </p:tavLst>
                                        </p:anim>
                                        <p:anim calcmode="lin" valueType="num">
                                          <p:cBhvr>
                                            <p:cTn id="68" dur="500" fill="hold"/>
                                            <p:tgtEl>
                                              <p:spTgt spid="166"/>
                                            </p:tgtEl>
                                            <p:attrNameLst>
                                              <p:attrName>ppt_h</p:attrName>
                                            </p:attrNameLst>
                                          </p:cBhvr>
                                          <p:tavLst>
                                            <p:tav tm="0">
                                              <p:val>
                                                <p:fltVal val="0"/>
                                              </p:val>
                                            </p:tav>
                                            <p:tav tm="100000">
                                              <p:val>
                                                <p:strVal val="#ppt_h"/>
                                              </p:val>
                                            </p:tav>
                                          </p:tavLst>
                                        </p:anim>
                                        <p:anim calcmode="lin" valueType="num">
                                          <p:cBhvr>
                                            <p:cTn id="69" dur="500" fill="hold"/>
                                            <p:tgtEl>
                                              <p:spTgt spid="166"/>
                                            </p:tgtEl>
                                            <p:attrNameLst>
                                              <p:attrName>ppt_x</p:attrName>
                                            </p:attrNameLst>
                                          </p:cBhvr>
                                          <p:tavLst>
                                            <p:tav tm="0">
                                              <p:val>
                                                <p:fltVal val="0.5"/>
                                              </p:val>
                                            </p:tav>
                                            <p:tav tm="100000">
                                              <p:val>
                                                <p:strVal val="#ppt_x"/>
                                              </p:val>
                                            </p:tav>
                                          </p:tavLst>
                                        </p:anim>
                                        <p:anim calcmode="lin" valueType="num">
                                          <p:cBhvr>
                                            <p:cTn id="70" dur="500" fill="hold"/>
                                            <p:tgtEl>
                                              <p:spTgt spid="166"/>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69"/>
                                            </p:tgtEl>
                                            <p:attrNameLst>
                                              <p:attrName>style.visibility</p:attrName>
                                            </p:attrNameLst>
                                          </p:cBhvr>
                                          <p:to>
                                            <p:strVal val="visible"/>
                                          </p:to>
                                        </p:set>
                                        <p:anim calcmode="lin" valueType="num">
                                          <p:cBhvr>
                                            <p:cTn id="73" dur="500" fill="hold"/>
                                            <p:tgtEl>
                                              <p:spTgt spid="169"/>
                                            </p:tgtEl>
                                            <p:attrNameLst>
                                              <p:attrName>ppt_w</p:attrName>
                                            </p:attrNameLst>
                                          </p:cBhvr>
                                          <p:tavLst>
                                            <p:tav tm="0">
                                              <p:val>
                                                <p:fltVal val="0"/>
                                              </p:val>
                                            </p:tav>
                                            <p:tav tm="100000">
                                              <p:val>
                                                <p:strVal val="#ppt_w"/>
                                              </p:val>
                                            </p:tav>
                                          </p:tavLst>
                                        </p:anim>
                                        <p:anim calcmode="lin" valueType="num">
                                          <p:cBhvr>
                                            <p:cTn id="74" dur="500" fill="hold"/>
                                            <p:tgtEl>
                                              <p:spTgt spid="169"/>
                                            </p:tgtEl>
                                            <p:attrNameLst>
                                              <p:attrName>ppt_h</p:attrName>
                                            </p:attrNameLst>
                                          </p:cBhvr>
                                          <p:tavLst>
                                            <p:tav tm="0">
                                              <p:val>
                                                <p:fltVal val="0"/>
                                              </p:val>
                                            </p:tav>
                                            <p:tav tm="100000">
                                              <p:val>
                                                <p:strVal val="#ppt_h"/>
                                              </p:val>
                                            </p:tav>
                                          </p:tavLst>
                                        </p:anim>
                                        <p:anim calcmode="lin" valueType="num">
                                          <p:cBhvr>
                                            <p:cTn id="75" dur="500" fill="hold"/>
                                            <p:tgtEl>
                                              <p:spTgt spid="169"/>
                                            </p:tgtEl>
                                            <p:attrNameLst>
                                              <p:attrName>ppt_x</p:attrName>
                                            </p:attrNameLst>
                                          </p:cBhvr>
                                          <p:tavLst>
                                            <p:tav tm="0">
                                              <p:val>
                                                <p:fltVal val="0.5"/>
                                              </p:val>
                                            </p:tav>
                                            <p:tav tm="100000">
                                              <p:val>
                                                <p:strVal val="#ppt_x"/>
                                              </p:val>
                                            </p:tav>
                                          </p:tavLst>
                                        </p:anim>
                                        <p:anim calcmode="lin" valueType="num">
                                          <p:cBhvr>
                                            <p:cTn id="76" dur="500" fill="hold"/>
                                            <p:tgtEl>
                                              <p:spTgt spid="169"/>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72"/>
                                            </p:tgtEl>
                                            <p:attrNameLst>
                                              <p:attrName>style.visibility</p:attrName>
                                            </p:attrNameLst>
                                          </p:cBhvr>
                                          <p:to>
                                            <p:strVal val="visible"/>
                                          </p:to>
                                        </p:set>
                                        <p:anim calcmode="lin" valueType="num">
                                          <p:cBhvr>
                                            <p:cTn id="79" dur="500" fill="hold"/>
                                            <p:tgtEl>
                                              <p:spTgt spid="172"/>
                                            </p:tgtEl>
                                            <p:attrNameLst>
                                              <p:attrName>ppt_w</p:attrName>
                                            </p:attrNameLst>
                                          </p:cBhvr>
                                          <p:tavLst>
                                            <p:tav tm="0">
                                              <p:val>
                                                <p:fltVal val="0"/>
                                              </p:val>
                                            </p:tav>
                                            <p:tav tm="100000">
                                              <p:val>
                                                <p:strVal val="#ppt_w"/>
                                              </p:val>
                                            </p:tav>
                                          </p:tavLst>
                                        </p:anim>
                                        <p:anim calcmode="lin" valueType="num">
                                          <p:cBhvr>
                                            <p:cTn id="80" dur="500" fill="hold"/>
                                            <p:tgtEl>
                                              <p:spTgt spid="172"/>
                                            </p:tgtEl>
                                            <p:attrNameLst>
                                              <p:attrName>ppt_h</p:attrName>
                                            </p:attrNameLst>
                                          </p:cBhvr>
                                          <p:tavLst>
                                            <p:tav tm="0">
                                              <p:val>
                                                <p:fltVal val="0"/>
                                              </p:val>
                                            </p:tav>
                                            <p:tav tm="100000">
                                              <p:val>
                                                <p:strVal val="#ppt_h"/>
                                              </p:val>
                                            </p:tav>
                                          </p:tavLst>
                                        </p:anim>
                                        <p:anim calcmode="lin" valueType="num">
                                          <p:cBhvr>
                                            <p:cTn id="81" dur="500" fill="hold"/>
                                            <p:tgtEl>
                                              <p:spTgt spid="172"/>
                                            </p:tgtEl>
                                            <p:attrNameLst>
                                              <p:attrName>ppt_x</p:attrName>
                                            </p:attrNameLst>
                                          </p:cBhvr>
                                          <p:tavLst>
                                            <p:tav tm="0">
                                              <p:val>
                                                <p:fltVal val="0.5"/>
                                              </p:val>
                                            </p:tav>
                                            <p:tav tm="100000">
                                              <p:val>
                                                <p:strVal val="#ppt_x"/>
                                              </p:val>
                                            </p:tav>
                                          </p:tavLst>
                                        </p:anim>
                                        <p:anim calcmode="lin" valueType="num">
                                          <p:cBhvr>
                                            <p:cTn id="82" dur="500" fill="hold"/>
                                            <p:tgtEl>
                                              <p:spTgt spid="172"/>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139"/>
                                            </p:tgtEl>
                                          </p:cBhvr>
                                        </p:animEffect>
                                        <p:animScale>
                                          <p:cBhvr>
                                            <p:cTn id="85" dur="250" autoRev="1" fill="hold"/>
                                            <p:tgtEl>
                                              <p:spTgt spid="139"/>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160"/>
                                            </p:tgtEl>
                                          </p:cBhvr>
                                        </p:animEffect>
                                        <p:animScale>
                                          <p:cBhvr>
                                            <p:cTn id="88" dur="250" autoRev="1" fill="hold"/>
                                            <p:tgtEl>
                                              <p:spTgt spid="160"/>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63"/>
                                            </p:tgtEl>
                                          </p:cBhvr>
                                        </p:animEffect>
                                        <p:animScale>
                                          <p:cBhvr>
                                            <p:cTn id="91" dur="250" autoRev="1" fill="hold"/>
                                            <p:tgtEl>
                                              <p:spTgt spid="163"/>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66"/>
                                            </p:tgtEl>
                                          </p:cBhvr>
                                        </p:animEffect>
                                        <p:animScale>
                                          <p:cBhvr>
                                            <p:cTn id="94" dur="250" autoRev="1" fill="hold"/>
                                            <p:tgtEl>
                                              <p:spTgt spid="166"/>
                                            </p:tgtEl>
                                          </p:cBhvr>
                                          <p:by x="105000" y="105000"/>
                                        </p:animScale>
                                      </p:childTnLst>
                                    </p:cTn>
                                  </p:par>
                                </p:childTnLst>
                              </p:cTn>
                            </p:par>
                            <p:par>
                              <p:cTn id="95" fill="hold">
                                <p:stCondLst>
                                  <p:cond delay="2310"/>
                                </p:stCondLst>
                                <p:childTnLst>
                                  <p:par>
                                    <p:cTn id="96" presetID="2" presetClass="entr" presetSubtype="12" fill="hold" grpId="0" nodeType="afterEffect">
                                      <p:stCondLst>
                                        <p:cond delay="0"/>
                                      </p:stCondLst>
                                      <p:childTnLst>
                                        <p:set>
                                          <p:cBhvr>
                                            <p:cTn id="97" dur="1" fill="hold">
                                              <p:stCondLst>
                                                <p:cond delay="0"/>
                                              </p:stCondLst>
                                            </p:cTn>
                                            <p:tgtEl>
                                              <p:spTgt spid="57"/>
                                            </p:tgtEl>
                                            <p:attrNameLst>
                                              <p:attrName>style.visibility</p:attrName>
                                            </p:attrNameLst>
                                          </p:cBhvr>
                                          <p:to>
                                            <p:strVal val="visible"/>
                                          </p:to>
                                        </p:set>
                                        <p:anim calcmode="lin" valueType="num">
                                          <p:cBhvr additive="base">
                                            <p:cTn id="98" dur="1500" fill="hold"/>
                                            <p:tgtEl>
                                              <p:spTgt spid="57"/>
                                            </p:tgtEl>
                                            <p:attrNameLst>
                                              <p:attrName>ppt_x</p:attrName>
                                            </p:attrNameLst>
                                          </p:cBhvr>
                                          <p:tavLst>
                                            <p:tav tm="0">
                                              <p:val>
                                                <p:strVal val="0-#ppt_w/2"/>
                                              </p:val>
                                            </p:tav>
                                            <p:tav tm="100000">
                                              <p:val>
                                                <p:strVal val="#ppt_x"/>
                                              </p:val>
                                            </p:tav>
                                          </p:tavLst>
                                        </p:anim>
                                        <p:anim calcmode="lin" valueType="num">
                                          <p:cBhvr additive="base">
                                            <p:cTn id="99" dur="1500" fill="hold"/>
                                            <p:tgtEl>
                                              <p:spTgt spid="57"/>
                                            </p:tgtEl>
                                            <p:attrNameLst>
                                              <p:attrName>ppt_y</p:attrName>
                                            </p:attrNameLst>
                                          </p:cBhvr>
                                          <p:tavLst>
                                            <p:tav tm="0">
                                              <p:val>
                                                <p:strVal val="1+#ppt_h/2"/>
                                              </p:val>
                                            </p:tav>
                                            <p:tav tm="100000">
                                              <p:val>
                                                <p:strVal val="#ppt_y"/>
                                              </p:val>
                                            </p:tav>
                                          </p:tavLst>
                                        </p:anim>
                                      </p:childTnLst>
                                    </p:cTn>
                                  </p:par>
                                  <p:par>
                                    <p:cTn id="100" presetID="2" presetClass="entr" presetSubtype="12" fill="hold" grpId="0" nodeType="withEffect">
                                      <p:stCondLst>
                                        <p:cond delay="250"/>
                                      </p:stCondLst>
                                      <p:childTnLst>
                                        <p:set>
                                          <p:cBhvr>
                                            <p:cTn id="101" dur="1" fill="hold">
                                              <p:stCondLst>
                                                <p:cond delay="0"/>
                                              </p:stCondLst>
                                            </p:cTn>
                                            <p:tgtEl>
                                              <p:spTgt spid="59"/>
                                            </p:tgtEl>
                                            <p:attrNameLst>
                                              <p:attrName>style.visibility</p:attrName>
                                            </p:attrNameLst>
                                          </p:cBhvr>
                                          <p:to>
                                            <p:strVal val="visible"/>
                                          </p:to>
                                        </p:set>
                                        <p:anim calcmode="lin" valueType="num">
                                          <p:cBhvr additive="base">
                                            <p:cTn id="102" dur="1500" fill="hold"/>
                                            <p:tgtEl>
                                              <p:spTgt spid="59"/>
                                            </p:tgtEl>
                                            <p:attrNameLst>
                                              <p:attrName>ppt_x</p:attrName>
                                            </p:attrNameLst>
                                          </p:cBhvr>
                                          <p:tavLst>
                                            <p:tav tm="0">
                                              <p:val>
                                                <p:strVal val="0-#ppt_w/2"/>
                                              </p:val>
                                            </p:tav>
                                            <p:tav tm="100000">
                                              <p:val>
                                                <p:strVal val="#ppt_x"/>
                                              </p:val>
                                            </p:tav>
                                          </p:tavLst>
                                        </p:anim>
                                        <p:anim calcmode="lin" valueType="num">
                                          <p:cBhvr additive="base">
                                            <p:cTn id="103" dur="1500" fill="hold"/>
                                            <p:tgtEl>
                                              <p:spTgt spid="59"/>
                                            </p:tgtEl>
                                            <p:attrNameLst>
                                              <p:attrName>ppt_y</p:attrName>
                                            </p:attrNameLst>
                                          </p:cBhvr>
                                          <p:tavLst>
                                            <p:tav tm="0">
                                              <p:val>
                                                <p:strVal val="1+#ppt_h/2"/>
                                              </p:val>
                                            </p:tav>
                                            <p:tav tm="100000">
                                              <p:val>
                                                <p:strVal val="#ppt_y"/>
                                              </p:val>
                                            </p:tav>
                                          </p:tavLst>
                                        </p:anim>
                                      </p:childTnLst>
                                    </p:cTn>
                                  </p:par>
                                </p:childTnLst>
                              </p:cTn>
                            </p:par>
                            <p:par>
                              <p:cTn id="104" fill="hold">
                                <p:stCondLst>
                                  <p:cond delay="4060"/>
                                </p:stCondLst>
                                <p:childTnLst>
                                  <p:par>
                                    <p:cTn id="105" presetID="53" presetClass="entr" presetSubtype="16" fill="hold" grpId="0" nodeType="afterEffect">
                                      <p:stCondLst>
                                        <p:cond delay="0"/>
                                      </p:stCondLst>
                                      <p:childTnLst>
                                        <p:set>
                                          <p:cBhvr>
                                            <p:cTn id="106" dur="1" fill="hold">
                                              <p:stCondLst>
                                                <p:cond delay="0"/>
                                              </p:stCondLst>
                                            </p:cTn>
                                            <p:tgtEl>
                                              <p:spTgt spid="65"/>
                                            </p:tgtEl>
                                            <p:attrNameLst>
                                              <p:attrName>style.visibility</p:attrName>
                                            </p:attrNameLst>
                                          </p:cBhvr>
                                          <p:to>
                                            <p:strVal val="visible"/>
                                          </p:to>
                                        </p:set>
                                        <p:anim calcmode="lin" valueType="num">
                                          <p:cBhvr>
                                            <p:cTn id="107" dur="500" fill="hold"/>
                                            <p:tgtEl>
                                              <p:spTgt spid="65"/>
                                            </p:tgtEl>
                                            <p:attrNameLst>
                                              <p:attrName>ppt_w</p:attrName>
                                            </p:attrNameLst>
                                          </p:cBhvr>
                                          <p:tavLst>
                                            <p:tav tm="0">
                                              <p:val>
                                                <p:fltVal val="0"/>
                                              </p:val>
                                            </p:tav>
                                            <p:tav tm="100000">
                                              <p:val>
                                                <p:strVal val="#ppt_w"/>
                                              </p:val>
                                            </p:tav>
                                          </p:tavLst>
                                        </p:anim>
                                        <p:anim calcmode="lin" valueType="num">
                                          <p:cBhvr>
                                            <p:cTn id="108" dur="500" fill="hold"/>
                                            <p:tgtEl>
                                              <p:spTgt spid="65"/>
                                            </p:tgtEl>
                                            <p:attrNameLst>
                                              <p:attrName>ppt_h</p:attrName>
                                            </p:attrNameLst>
                                          </p:cBhvr>
                                          <p:tavLst>
                                            <p:tav tm="0">
                                              <p:val>
                                                <p:fltVal val="0"/>
                                              </p:val>
                                            </p:tav>
                                            <p:tav tm="100000">
                                              <p:val>
                                                <p:strVal val="#ppt_h"/>
                                              </p:val>
                                            </p:tav>
                                          </p:tavLst>
                                        </p:anim>
                                        <p:animEffect transition="in" filter="fade">
                                          <p:cBhvr>
                                            <p:cTn id="109" dur="500"/>
                                            <p:tgtEl>
                                              <p:spTgt spid="65"/>
                                            </p:tgtEl>
                                          </p:cBhvr>
                                        </p:animEffect>
                                      </p:childTnLst>
                                    </p:cTn>
                                  </p:par>
                                </p:childTnLst>
                              </p:cTn>
                            </p:par>
                            <p:par>
                              <p:cTn id="110" fill="hold">
                                <p:stCondLst>
                                  <p:cond delay="4560"/>
                                </p:stCondLst>
                                <p:childTnLst>
                                  <p:par>
                                    <p:cTn id="111" presetID="16" presetClass="entr" presetSubtype="21" fill="hold" grpId="0" nodeType="afterEffect">
                                      <p:stCondLst>
                                        <p:cond delay="0"/>
                                      </p:stCondLst>
                                      <p:childTnLst>
                                        <p:set>
                                          <p:cBhvr>
                                            <p:cTn id="112" dur="1" fill="hold">
                                              <p:stCondLst>
                                                <p:cond delay="0"/>
                                              </p:stCondLst>
                                            </p:cTn>
                                            <p:tgtEl>
                                              <p:spTgt spid="66"/>
                                            </p:tgtEl>
                                            <p:attrNameLst>
                                              <p:attrName>style.visibility</p:attrName>
                                            </p:attrNameLst>
                                          </p:cBhvr>
                                          <p:to>
                                            <p:strVal val="visible"/>
                                          </p:to>
                                        </p:set>
                                        <p:animEffect transition="in" filter="barn(inVertical)">
                                          <p:cBhvr>
                                            <p:cTn id="113" dur="500"/>
                                            <p:tgtEl>
                                              <p:spTgt spid="66"/>
                                            </p:tgtEl>
                                          </p:cBhvr>
                                        </p:animEffect>
                                      </p:childTnLst>
                                    </p:cTn>
                                  </p:par>
                                </p:childTnLst>
                              </p:cTn>
                            </p:par>
                            <p:par>
                              <p:cTn id="114" fill="hold">
                                <p:stCondLst>
                                  <p:cond delay="5060"/>
                                </p:stCondLst>
                                <p:childTnLst>
                                  <p:par>
                                    <p:cTn id="115" presetID="53" presetClass="entr" presetSubtype="16" fill="hold" nodeType="afterEffect">
                                      <p:stCondLst>
                                        <p:cond delay="0"/>
                                      </p:stCondLst>
                                      <p:childTnLst>
                                        <p:set>
                                          <p:cBhvr>
                                            <p:cTn id="116" dur="1" fill="hold">
                                              <p:stCondLst>
                                                <p:cond delay="0"/>
                                              </p:stCondLst>
                                            </p:cTn>
                                            <p:tgtEl>
                                              <p:spTgt spid="4"/>
                                            </p:tgtEl>
                                            <p:attrNameLst>
                                              <p:attrName>style.visibility</p:attrName>
                                            </p:attrNameLst>
                                          </p:cBhvr>
                                          <p:to>
                                            <p:strVal val="visible"/>
                                          </p:to>
                                        </p:set>
                                        <p:anim calcmode="lin" valueType="num">
                                          <p:cBhvr>
                                            <p:cTn id="117" dur="500" fill="hold"/>
                                            <p:tgtEl>
                                              <p:spTgt spid="4"/>
                                            </p:tgtEl>
                                            <p:attrNameLst>
                                              <p:attrName>ppt_w</p:attrName>
                                            </p:attrNameLst>
                                          </p:cBhvr>
                                          <p:tavLst>
                                            <p:tav tm="0">
                                              <p:val>
                                                <p:fltVal val="0"/>
                                              </p:val>
                                            </p:tav>
                                            <p:tav tm="100000">
                                              <p:val>
                                                <p:strVal val="#ppt_w"/>
                                              </p:val>
                                            </p:tav>
                                          </p:tavLst>
                                        </p:anim>
                                        <p:anim calcmode="lin" valueType="num">
                                          <p:cBhvr>
                                            <p:cTn id="118" dur="500" fill="hold"/>
                                            <p:tgtEl>
                                              <p:spTgt spid="4"/>
                                            </p:tgtEl>
                                            <p:attrNameLst>
                                              <p:attrName>ppt_h</p:attrName>
                                            </p:attrNameLst>
                                          </p:cBhvr>
                                          <p:tavLst>
                                            <p:tav tm="0">
                                              <p:val>
                                                <p:fltVal val="0"/>
                                              </p:val>
                                            </p:tav>
                                            <p:tav tm="100000">
                                              <p:val>
                                                <p:strVal val="#ppt_h"/>
                                              </p:val>
                                            </p:tav>
                                          </p:tavLst>
                                        </p:anim>
                                        <p:animEffect transition="in" filter="fade">
                                          <p:cBhvr>
                                            <p:cTn id="119" dur="500"/>
                                            <p:tgtEl>
                                              <p:spTgt spid="4"/>
                                            </p:tgtEl>
                                          </p:cBhvr>
                                        </p:animEffect>
                                      </p:childTnLst>
                                    </p:cTn>
                                  </p:par>
                                </p:childTnLst>
                              </p:cTn>
                            </p:par>
                            <p:par>
                              <p:cTn id="120" fill="hold">
                                <p:stCondLst>
                                  <p:cond delay="5560"/>
                                </p:stCondLst>
                                <p:childTnLst>
                                  <p:par>
                                    <p:cTn id="121" presetID="2" presetClass="entr" presetSubtype="2" fill="hold" nodeType="afterEffect">
                                      <p:stCondLst>
                                        <p:cond delay="0"/>
                                      </p:stCondLst>
                                      <p:childTnLst>
                                        <p:set>
                                          <p:cBhvr>
                                            <p:cTn id="122" dur="1" fill="hold">
                                              <p:stCondLst>
                                                <p:cond delay="0"/>
                                              </p:stCondLst>
                                            </p:cTn>
                                            <p:tgtEl>
                                              <p:spTgt spid="67"/>
                                            </p:tgtEl>
                                            <p:attrNameLst>
                                              <p:attrName>style.visibility</p:attrName>
                                            </p:attrNameLst>
                                          </p:cBhvr>
                                          <p:to>
                                            <p:strVal val="visible"/>
                                          </p:to>
                                        </p:set>
                                        <p:anim calcmode="lin" valueType="num">
                                          <p:cBhvr additive="base">
                                            <p:cTn id="123" dur="500" fill="hold"/>
                                            <p:tgtEl>
                                              <p:spTgt spid="67"/>
                                            </p:tgtEl>
                                            <p:attrNameLst>
                                              <p:attrName>ppt_x</p:attrName>
                                            </p:attrNameLst>
                                          </p:cBhvr>
                                          <p:tavLst>
                                            <p:tav tm="0">
                                              <p:val>
                                                <p:strVal val="1+#ppt_w/2"/>
                                              </p:val>
                                            </p:tav>
                                            <p:tav tm="100000">
                                              <p:val>
                                                <p:strVal val="#ppt_x"/>
                                              </p:val>
                                            </p:tav>
                                          </p:tavLst>
                                        </p:anim>
                                        <p:anim calcmode="lin" valueType="num">
                                          <p:cBhvr additive="base">
                                            <p:cTn id="124" dur="500" fill="hold"/>
                                            <p:tgtEl>
                                              <p:spTgt spid="67"/>
                                            </p:tgtEl>
                                            <p:attrNameLst>
                                              <p:attrName>ppt_y</p:attrName>
                                            </p:attrNameLst>
                                          </p:cBhvr>
                                          <p:tavLst>
                                            <p:tav tm="0">
                                              <p:val>
                                                <p:strVal val="#ppt_y"/>
                                              </p:val>
                                            </p:tav>
                                            <p:tav tm="100000">
                                              <p:val>
                                                <p:strVal val="#ppt_y"/>
                                              </p:val>
                                            </p:tav>
                                          </p:tavLst>
                                        </p:anim>
                                      </p:childTnLst>
                                    </p:cTn>
                                  </p:par>
                                </p:childTnLst>
                              </p:cTn>
                            </p:par>
                            <p:par>
                              <p:cTn id="125" fill="hold">
                                <p:stCondLst>
                                  <p:cond delay="6060"/>
                                </p:stCondLst>
                                <p:childTnLst>
                                  <p:par>
                                    <p:cTn id="126" presetID="53" presetClass="entr" presetSubtype="16" fill="hold" nodeType="afterEffect">
                                      <p:stCondLst>
                                        <p:cond delay="0"/>
                                      </p:stCondLst>
                                      <p:childTnLst>
                                        <p:set>
                                          <p:cBhvr>
                                            <p:cTn id="127" dur="1" fill="hold">
                                              <p:stCondLst>
                                                <p:cond delay="0"/>
                                              </p:stCondLst>
                                            </p:cTn>
                                            <p:tgtEl>
                                              <p:spTgt spid="88"/>
                                            </p:tgtEl>
                                            <p:attrNameLst>
                                              <p:attrName>style.visibility</p:attrName>
                                            </p:attrNameLst>
                                          </p:cBhvr>
                                          <p:to>
                                            <p:strVal val="visible"/>
                                          </p:to>
                                        </p:set>
                                        <p:anim calcmode="lin" valueType="num">
                                          <p:cBhvr>
                                            <p:cTn id="128" dur="500" fill="hold"/>
                                            <p:tgtEl>
                                              <p:spTgt spid="88"/>
                                            </p:tgtEl>
                                            <p:attrNameLst>
                                              <p:attrName>ppt_w</p:attrName>
                                            </p:attrNameLst>
                                          </p:cBhvr>
                                          <p:tavLst>
                                            <p:tav tm="0">
                                              <p:val>
                                                <p:fltVal val="0"/>
                                              </p:val>
                                            </p:tav>
                                            <p:tav tm="100000">
                                              <p:val>
                                                <p:strVal val="#ppt_w"/>
                                              </p:val>
                                            </p:tav>
                                          </p:tavLst>
                                        </p:anim>
                                        <p:anim calcmode="lin" valueType="num">
                                          <p:cBhvr>
                                            <p:cTn id="129" dur="500" fill="hold"/>
                                            <p:tgtEl>
                                              <p:spTgt spid="88"/>
                                            </p:tgtEl>
                                            <p:attrNameLst>
                                              <p:attrName>ppt_h</p:attrName>
                                            </p:attrNameLst>
                                          </p:cBhvr>
                                          <p:tavLst>
                                            <p:tav tm="0">
                                              <p:val>
                                                <p:fltVal val="0"/>
                                              </p:val>
                                            </p:tav>
                                            <p:tav tm="100000">
                                              <p:val>
                                                <p:strVal val="#ppt_h"/>
                                              </p:val>
                                            </p:tav>
                                          </p:tavLst>
                                        </p:anim>
                                        <p:animEffect transition="in" filter="fade">
                                          <p:cBhvr>
                                            <p:cTn id="130" dur="500"/>
                                            <p:tgtEl>
                                              <p:spTgt spid="88"/>
                                            </p:tgtEl>
                                          </p:cBhvr>
                                        </p:animEffect>
                                      </p:childTnLst>
                                    </p:cTn>
                                  </p:par>
                                </p:childTnLst>
                              </p:cTn>
                            </p:par>
                            <p:par>
                              <p:cTn id="131" fill="hold">
                                <p:stCondLst>
                                  <p:cond delay="6560"/>
                                </p:stCondLst>
                                <p:childTnLst>
                                  <p:par>
                                    <p:cTn id="132" presetID="2" presetClass="entr" presetSubtype="2" fill="hold" nodeType="afterEffect">
                                      <p:stCondLst>
                                        <p:cond delay="0"/>
                                      </p:stCondLst>
                                      <p:childTnLst>
                                        <p:set>
                                          <p:cBhvr>
                                            <p:cTn id="133" dur="1" fill="hold">
                                              <p:stCondLst>
                                                <p:cond delay="0"/>
                                              </p:stCondLst>
                                            </p:cTn>
                                            <p:tgtEl>
                                              <p:spTgt spid="70"/>
                                            </p:tgtEl>
                                            <p:attrNameLst>
                                              <p:attrName>style.visibility</p:attrName>
                                            </p:attrNameLst>
                                          </p:cBhvr>
                                          <p:to>
                                            <p:strVal val="visible"/>
                                          </p:to>
                                        </p:set>
                                        <p:anim calcmode="lin" valueType="num">
                                          <p:cBhvr additive="base">
                                            <p:cTn id="134" dur="500" fill="hold"/>
                                            <p:tgtEl>
                                              <p:spTgt spid="70"/>
                                            </p:tgtEl>
                                            <p:attrNameLst>
                                              <p:attrName>ppt_x</p:attrName>
                                            </p:attrNameLst>
                                          </p:cBhvr>
                                          <p:tavLst>
                                            <p:tav tm="0">
                                              <p:val>
                                                <p:strVal val="1+#ppt_w/2"/>
                                              </p:val>
                                            </p:tav>
                                            <p:tav tm="100000">
                                              <p:val>
                                                <p:strVal val="#ppt_x"/>
                                              </p:val>
                                            </p:tav>
                                          </p:tavLst>
                                        </p:anim>
                                        <p:anim calcmode="lin" valueType="num">
                                          <p:cBhvr additive="base">
                                            <p:cTn id="135" dur="500" fill="hold"/>
                                            <p:tgtEl>
                                              <p:spTgt spid="70"/>
                                            </p:tgtEl>
                                            <p:attrNameLst>
                                              <p:attrName>ppt_y</p:attrName>
                                            </p:attrNameLst>
                                          </p:cBhvr>
                                          <p:tavLst>
                                            <p:tav tm="0">
                                              <p:val>
                                                <p:strVal val="#ppt_y"/>
                                              </p:val>
                                            </p:tav>
                                            <p:tav tm="100000">
                                              <p:val>
                                                <p:strVal val="#ppt_y"/>
                                              </p:val>
                                            </p:tav>
                                          </p:tavLst>
                                        </p:anim>
                                      </p:childTnLst>
                                    </p:cTn>
                                  </p:par>
                                </p:childTnLst>
                              </p:cTn>
                            </p:par>
                            <p:par>
                              <p:cTn id="136" fill="hold">
                                <p:stCondLst>
                                  <p:cond delay="7060"/>
                                </p:stCondLst>
                                <p:childTnLst>
                                  <p:par>
                                    <p:cTn id="137" presetID="53" presetClass="entr" presetSubtype="16" fill="hold" nodeType="afterEffect">
                                      <p:stCondLst>
                                        <p:cond delay="0"/>
                                      </p:stCondLst>
                                      <p:childTnLst>
                                        <p:set>
                                          <p:cBhvr>
                                            <p:cTn id="138" dur="1" fill="hold">
                                              <p:stCondLst>
                                                <p:cond delay="0"/>
                                              </p:stCondLst>
                                            </p:cTn>
                                            <p:tgtEl>
                                              <p:spTgt spid="91"/>
                                            </p:tgtEl>
                                            <p:attrNameLst>
                                              <p:attrName>style.visibility</p:attrName>
                                            </p:attrNameLst>
                                          </p:cBhvr>
                                          <p:to>
                                            <p:strVal val="visible"/>
                                          </p:to>
                                        </p:set>
                                        <p:anim calcmode="lin" valueType="num">
                                          <p:cBhvr>
                                            <p:cTn id="139" dur="500" fill="hold"/>
                                            <p:tgtEl>
                                              <p:spTgt spid="91"/>
                                            </p:tgtEl>
                                            <p:attrNameLst>
                                              <p:attrName>ppt_w</p:attrName>
                                            </p:attrNameLst>
                                          </p:cBhvr>
                                          <p:tavLst>
                                            <p:tav tm="0">
                                              <p:val>
                                                <p:fltVal val="0"/>
                                              </p:val>
                                            </p:tav>
                                            <p:tav tm="100000">
                                              <p:val>
                                                <p:strVal val="#ppt_w"/>
                                              </p:val>
                                            </p:tav>
                                          </p:tavLst>
                                        </p:anim>
                                        <p:anim calcmode="lin" valueType="num">
                                          <p:cBhvr>
                                            <p:cTn id="140" dur="500" fill="hold"/>
                                            <p:tgtEl>
                                              <p:spTgt spid="91"/>
                                            </p:tgtEl>
                                            <p:attrNameLst>
                                              <p:attrName>ppt_h</p:attrName>
                                            </p:attrNameLst>
                                          </p:cBhvr>
                                          <p:tavLst>
                                            <p:tav tm="0">
                                              <p:val>
                                                <p:fltVal val="0"/>
                                              </p:val>
                                            </p:tav>
                                            <p:tav tm="100000">
                                              <p:val>
                                                <p:strVal val="#ppt_h"/>
                                              </p:val>
                                            </p:tav>
                                          </p:tavLst>
                                        </p:anim>
                                        <p:animEffect transition="in" filter="fade">
                                          <p:cBhvr>
                                            <p:cTn id="141" dur="500"/>
                                            <p:tgtEl>
                                              <p:spTgt spid="91"/>
                                            </p:tgtEl>
                                          </p:cBhvr>
                                        </p:animEffect>
                                      </p:childTnLst>
                                    </p:cTn>
                                  </p:par>
                                </p:childTnLst>
                              </p:cTn>
                            </p:par>
                            <p:par>
                              <p:cTn id="142" fill="hold">
                                <p:stCondLst>
                                  <p:cond delay="7560"/>
                                </p:stCondLst>
                                <p:childTnLst>
                                  <p:par>
                                    <p:cTn id="143" presetID="2" presetClass="entr" presetSubtype="2" fill="hold" nodeType="afterEffect">
                                      <p:stCondLst>
                                        <p:cond delay="0"/>
                                      </p:stCondLst>
                                      <p:childTnLst>
                                        <p:set>
                                          <p:cBhvr>
                                            <p:cTn id="144" dur="1" fill="hold">
                                              <p:stCondLst>
                                                <p:cond delay="0"/>
                                              </p:stCondLst>
                                            </p:cTn>
                                            <p:tgtEl>
                                              <p:spTgt spid="73"/>
                                            </p:tgtEl>
                                            <p:attrNameLst>
                                              <p:attrName>style.visibility</p:attrName>
                                            </p:attrNameLst>
                                          </p:cBhvr>
                                          <p:to>
                                            <p:strVal val="visible"/>
                                          </p:to>
                                        </p:set>
                                        <p:anim calcmode="lin" valueType="num">
                                          <p:cBhvr additive="base">
                                            <p:cTn id="145" dur="500" fill="hold"/>
                                            <p:tgtEl>
                                              <p:spTgt spid="73"/>
                                            </p:tgtEl>
                                            <p:attrNameLst>
                                              <p:attrName>ppt_x</p:attrName>
                                            </p:attrNameLst>
                                          </p:cBhvr>
                                          <p:tavLst>
                                            <p:tav tm="0">
                                              <p:val>
                                                <p:strVal val="1+#ppt_w/2"/>
                                              </p:val>
                                            </p:tav>
                                            <p:tav tm="100000">
                                              <p:val>
                                                <p:strVal val="#ppt_x"/>
                                              </p:val>
                                            </p:tav>
                                          </p:tavLst>
                                        </p:anim>
                                        <p:anim calcmode="lin" valueType="num">
                                          <p:cBhvr additive="base">
                                            <p:cTn id="146" dur="500" fill="hold"/>
                                            <p:tgtEl>
                                              <p:spTgt spid="73"/>
                                            </p:tgtEl>
                                            <p:attrNameLst>
                                              <p:attrName>ppt_y</p:attrName>
                                            </p:attrNameLst>
                                          </p:cBhvr>
                                          <p:tavLst>
                                            <p:tav tm="0">
                                              <p:val>
                                                <p:strVal val="#ppt_y"/>
                                              </p:val>
                                            </p:tav>
                                            <p:tav tm="100000">
                                              <p:val>
                                                <p:strVal val="#ppt_y"/>
                                              </p:val>
                                            </p:tav>
                                          </p:tavLst>
                                        </p:anim>
                                      </p:childTnLst>
                                    </p:cTn>
                                  </p:par>
                                </p:childTnLst>
                              </p:cTn>
                            </p:par>
                            <p:par>
                              <p:cTn id="147" fill="hold">
                                <p:stCondLst>
                                  <p:cond delay="8060"/>
                                </p:stCondLst>
                                <p:childTnLst>
                                  <p:par>
                                    <p:cTn id="148" presetID="53" presetClass="entr" presetSubtype="16" fill="hold" nodeType="afterEffect">
                                      <p:stCondLst>
                                        <p:cond delay="0"/>
                                      </p:stCondLst>
                                      <p:childTnLst>
                                        <p:set>
                                          <p:cBhvr>
                                            <p:cTn id="149" dur="1" fill="hold">
                                              <p:stCondLst>
                                                <p:cond delay="0"/>
                                              </p:stCondLst>
                                            </p:cTn>
                                            <p:tgtEl>
                                              <p:spTgt spid="94"/>
                                            </p:tgtEl>
                                            <p:attrNameLst>
                                              <p:attrName>style.visibility</p:attrName>
                                            </p:attrNameLst>
                                          </p:cBhvr>
                                          <p:to>
                                            <p:strVal val="visible"/>
                                          </p:to>
                                        </p:set>
                                        <p:anim calcmode="lin" valueType="num">
                                          <p:cBhvr>
                                            <p:cTn id="150" dur="500" fill="hold"/>
                                            <p:tgtEl>
                                              <p:spTgt spid="94"/>
                                            </p:tgtEl>
                                            <p:attrNameLst>
                                              <p:attrName>ppt_w</p:attrName>
                                            </p:attrNameLst>
                                          </p:cBhvr>
                                          <p:tavLst>
                                            <p:tav tm="0">
                                              <p:val>
                                                <p:fltVal val="0"/>
                                              </p:val>
                                            </p:tav>
                                            <p:tav tm="100000">
                                              <p:val>
                                                <p:strVal val="#ppt_w"/>
                                              </p:val>
                                            </p:tav>
                                          </p:tavLst>
                                        </p:anim>
                                        <p:anim calcmode="lin" valueType="num">
                                          <p:cBhvr>
                                            <p:cTn id="151" dur="500" fill="hold"/>
                                            <p:tgtEl>
                                              <p:spTgt spid="94"/>
                                            </p:tgtEl>
                                            <p:attrNameLst>
                                              <p:attrName>ppt_h</p:attrName>
                                            </p:attrNameLst>
                                          </p:cBhvr>
                                          <p:tavLst>
                                            <p:tav tm="0">
                                              <p:val>
                                                <p:fltVal val="0"/>
                                              </p:val>
                                            </p:tav>
                                            <p:tav tm="100000">
                                              <p:val>
                                                <p:strVal val="#ppt_h"/>
                                              </p:val>
                                            </p:tav>
                                          </p:tavLst>
                                        </p:anim>
                                        <p:animEffect transition="in" filter="fade">
                                          <p:cBhvr>
                                            <p:cTn id="152" dur="500"/>
                                            <p:tgtEl>
                                              <p:spTgt spid="94"/>
                                            </p:tgtEl>
                                          </p:cBhvr>
                                        </p:animEffect>
                                      </p:childTnLst>
                                    </p:cTn>
                                  </p:par>
                                </p:childTnLst>
                              </p:cTn>
                            </p:par>
                            <p:par>
                              <p:cTn id="153" fill="hold">
                                <p:stCondLst>
                                  <p:cond delay="8560"/>
                                </p:stCondLst>
                                <p:childTnLst>
                                  <p:par>
                                    <p:cTn id="154" presetID="2" presetClass="entr" presetSubtype="2" fill="hold" nodeType="afterEffect">
                                      <p:stCondLst>
                                        <p:cond delay="0"/>
                                      </p:stCondLst>
                                      <p:childTnLst>
                                        <p:set>
                                          <p:cBhvr>
                                            <p:cTn id="155" dur="1" fill="hold">
                                              <p:stCondLst>
                                                <p:cond delay="0"/>
                                              </p:stCondLst>
                                            </p:cTn>
                                            <p:tgtEl>
                                              <p:spTgt spid="76"/>
                                            </p:tgtEl>
                                            <p:attrNameLst>
                                              <p:attrName>style.visibility</p:attrName>
                                            </p:attrNameLst>
                                          </p:cBhvr>
                                          <p:to>
                                            <p:strVal val="visible"/>
                                          </p:to>
                                        </p:set>
                                        <p:anim calcmode="lin" valueType="num">
                                          <p:cBhvr additive="base">
                                            <p:cTn id="156" dur="500" fill="hold"/>
                                            <p:tgtEl>
                                              <p:spTgt spid="76"/>
                                            </p:tgtEl>
                                            <p:attrNameLst>
                                              <p:attrName>ppt_x</p:attrName>
                                            </p:attrNameLst>
                                          </p:cBhvr>
                                          <p:tavLst>
                                            <p:tav tm="0">
                                              <p:val>
                                                <p:strVal val="1+#ppt_w/2"/>
                                              </p:val>
                                            </p:tav>
                                            <p:tav tm="100000">
                                              <p:val>
                                                <p:strVal val="#ppt_x"/>
                                              </p:val>
                                            </p:tav>
                                          </p:tavLst>
                                        </p:anim>
                                        <p:anim calcmode="lin" valueType="num">
                                          <p:cBhvr additive="base">
                                            <p:cTn id="157" dur="500" fill="hold"/>
                                            <p:tgtEl>
                                              <p:spTgt spid="76"/>
                                            </p:tgtEl>
                                            <p:attrNameLst>
                                              <p:attrName>ppt_y</p:attrName>
                                            </p:attrNameLst>
                                          </p:cBhvr>
                                          <p:tavLst>
                                            <p:tav tm="0">
                                              <p:val>
                                                <p:strVal val="#ppt_y"/>
                                              </p:val>
                                            </p:tav>
                                            <p:tav tm="100000">
                                              <p:val>
                                                <p:strVal val="#ppt_y"/>
                                              </p:val>
                                            </p:tav>
                                          </p:tavLst>
                                        </p:anim>
                                      </p:childTnLst>
                                    </p:cTn>
                                  </p:par>
                                </p:childTnLst>
                              </p:cTn>
                            </p:par>
                            <p:par>
                              <p:cTn id="158" fill="hold">
                                <p:stCondLst>
                                  <p:cond delay="9060"/>
                                </p:stCondLst>
                                <p:childTnLst>
                                  <p:par>
                                    <p:cTn id="159" presetID="53" presetClass="entr" presetSubtype="16" fill="hold" nodeType="afterEffect">
                                      <p:stCondLst>
                                        <p:cond delay="0"/>
                                      </p:stCondLst>
                                      <p:childTnLst>
                                        <p:set>
                                          <p:cBhvr>
                                            <p:cTn id="160" dur="1" fill="hold">
                                              <p:stCondLst>
                                                <p:cond delay="0"/>
                                              </p:stCondLst>
                                            </p:cTn>
                                            <p:tgtEl>
                                              <p:spTgt spid="97"/>
                                            </p:tgtEl>
                                            <p:attrNameLst>
                                              <p:attrName>style.visibility</p:attrName>
                                            </p:attrNameLst>
                                          </p:cBhvr>
                                          <p:to>
                                            <p:strVal val="visible"/>
                                          </p:to>
                                        </p:set>
                                        <p:anim calcmode="lin" valueType="num">
                                          <p:cBhvr>
                                            <p:cTn id="161" dur="500" fill="hold"/>
                                            <p:tgtEl>
                                              <p:spTgt spid="97"/>
                                            </p:tgtEl>
                                            <p:attrNameLst>
                                              <p:attrName>ppt_w</p:attrName>
                                            </p:attrNameLst>
                                          </p:cBhvr>
                                          <p:tavLst>
                                            <p:tav tm="0">
                                              <p:val>
                                                <p:fltVal val="0"/>
                                              </p:val>
                                            </p:tav>
                                            <p:tav tm="100000">
                                              <p:val>
                                                <p:strVal val="#ppt_w"/>
                                              </p:val>
                                            </p:tav>
                                          </p:tavLst>
                                        </p:anim>
                                        <p:anim calcmode="lin" valueType="num">
                                          <p:cBhvr>
                                            <p:cTn id="162" dur="500" fill="hold"/>
                                            <p:tgtEl>
                                              <p:spTgt spid="97"/>
                                            </p:tgtEl>
                                            <p:attrNameLst>
                                              <p:attrName>ppt_h</p:attrName>
                                            </p:attrNameLst>
                                          </p:cBhvr>
                                          <p:tavLst>
                                            <p:tav tm="0">
                                              <p:val>
                                                <p:fltVal val="0"/>
                                              </p:val>
                                            </p:tav>
                                            <p:tav tm="100000">
                                              <p:val>
                                                <p:strVal val="#ppt_h"/>
                                              </p:val>
                                            </p:tav>
                                          </p:tavLst>
                                        </p:anim>
                                        <p:animEffect transition="in" filter="fade">
                                          <p:cBhvr>
                                            <p:cTn id="163" dur="500"/>
                                            <p:tgtEl>
                                              <p:spTgt spid="97"/>
                                            </p:tgtEl>
                                          </p:cBhvr>
                                        </p:animEffect>
                                      </p:childTnLst>
                                    </p:cTn>
                                  </p:par>
                                </p:childTnLst>
                              </p:cTn>
                            </p:par>
                            <p:par>
                              <p:cTn id="164" fill="hold">
                                <p:stCondLst>
                                  <p:cond delay="9560"/>
                                </p:stCondLst>
                                <p:childTnLst>
                                  <p:par>
                                    <p:cTn id="165" presetID="2" presetClass="entr" presetSubtype="2" fill="hold" nodeType="afterEffect">
                                      <p:stCondLst>
                                        <p:cond delay="0"/>
                                      </p:stCondLst>
                                      <p:childTnLst>
                                        <p:set>
                                          <p:cBhvr>
                                            <p:cTn id="166" dur="1" fill="hold">
                                              <p:stCondLst>
                                                <p:cond delay="0"/>
                                              </p:stCondLst>
                                            </p:cTn>
                                            <p:tgtEl>
                                              <p:spTgt spid="79"/>
                                            </p:tgtEl>
                                            <p:attrNameLst>
                                              <p:attrName>style.visibility</p:attrName>
                                            </p:attrNameLst>
                                          </p:cBhvr>
                                          <p:to>
                                            <p:strVal val="visible"/>
                                          </p:to>
                                        </p:set>
                                        <p:anim calcmode="lin" valueType="num">
                                          <p:cBhvr additive="base">
                                            <p:cTn id="167" dur="500" fill="hold"/>
                                            <p:tgtEl>
                                              <p:spTgt spid="79"/>
                                            </p:tgtEl>
                                            <p:attrNameLst>
                                              <p:attrName>ppt_x</p:attrName>
                                            </p:attrNameLst>
                                          </p:cBhvr>
                                          <p:tavLst>
                                            <p:tav tm="0">
                                              <p:val>
                                                <p:strVal val="1+#ppt_w/2"/>
                                              </p:val>
                                            </p:tav>
                                            <p:tav tm="100000">
                                              <p:val>
                                                <p:strVal val="#ppt_x"/>
                                              </p:val>
                                            </p:tav>
                                          </p:tavLst>
                                        </p:anim>
                                        <p:anim calcmode="lin" valueType="num">
                                          <p:cBhvr additive="base">
                                            <p:cTn id="168"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5" grpId="0"/>
          <p:bldP spid="6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2" name="文本框 3"/>
          <p:cNvSpPr txBox="1"/>
          <p:nvPr/>
        </p:nvSpPr>
        <p:spPr>
          <a:xfrm>
            <a:off x="1043608" y="3579862"/>
            <a:ext cx="4464496" cy="353943"/>
          </a:xfrm>
          <a:prstGeom prst="rect">
            <a:avLst/>
          </a:prstGeom>
          <a:noFill/>
          <a:effectLst/>
        </p:spPr>
        <p:txBody>
          <a:bodyPr wrap="square" rtlCol="0">
            <a:spAutoFit/>
          </a:bodyPr>
          <a:lstStyle/>
          <a:p>
            <a:r>
              <a:rPr lang="zh-CN" altLang="en-US" sz="1700" dirty="0">
                <a:solidFill>
                  <a:schemeClr val="tx1">
                    <a:lumMod val="50000"/>
                    <a:lumOff val="50000"/>
                  </a:schemeClr>
                </a:solidFill>
                <a:cs typeface="+mn-ea"/>
                <a:sym typeface="+mn-lt"/>
              </a:rPr>
              <a:t>汇报人：梁晓东 梁锐棠 任伟熙 郑渲默 </a:t>
            </a:r>
            <a:endParaRPr lang="en-US" altLang="zh-CN" sz="1700" dirty="0">
              <a:solidFill>
                <a:schemeClr val="tx1">
                  <a:lumMod val="50000"/>
                  <a:lumOff val="50000"/>
                </a:schemeClr>
              </a:solidFill>
              <a:cs typeface="+mn-ea"/>
              <a:sym typeface="+mn-lt"/>
            </a:endParaRPr>
          </a:p>
        </p:txBody>
      </p:sp>
      <p:sp>
        <p:nvSpPr>
          <p:cNvPr id="58" name="矩形 57"/>
          <p:cNvSpPr/>
          <p:nvPr/>
        </p:nvSpPr>
        <p:spPr>
          <a:xfrm>
            <a:off x="899592" y="2355726"/>
            <a:ext cx="2909771" cy="769441"/>
          </a:xfrm>
          <a:prstGeom prst="rect">
            <a:avLst/>
          </a:prstGeom>
        </p:spPr>
        <p:txBody>
          <a:bodyPr wrap="none">
            <a:spAutoFit/>
          </a:bodyPr>
          <a:lstStyle/>
          <a:p>
            <a:pPr eaLnBrk="0" hangingPunct="0"/>
            <a:r>
              <a:rPr lang="zh-CN" altLang="en-US" sz="4400" b="1" spc="-150" dirty="0">
                <a:solidFill>
                  <a:srgbClr val="0070C0"/>
                </a:solidFill>
                <a:cs typeface="+mn-ea"/>
                <a:sym typeface="+mn-lt"/>
              </a:rPr>
              <a:t>谢谢观看！</a:t>
            </a:r>
          </a:p>
        </p:txBody>
      </p:sp>
      <p:sp>
        <p:nvSpPr>
          <p:cNvPr id="2" name="矩形 1"/>
          <p:cNvSpPr/>
          <p:nvPr/>
        </p:nvSpPr>
        <p:spPr>
          <a:xfrm>
            <a:off x="1115616" y="3507854"/>
            <a:ext cx="936104" cy="45719"/>
          </a:xfrm>
          <a:prstGeom prst="rect">
            <a:avLst/>
          </a:prstGeom>
          <a:solidFill>
            <a:srgbClr val="48B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32611569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58"/>
                                        </p:tgtEl>
                                        <p:attrNameLst>
                                          <p:attrName>style.visibility</p:attrName>
                                        </p:attrNameLst>
                                      </p:cBhvr>
                                      <p:to>
                                        <p:strVal val="visible"/>
                                      </p:to>
                                    </p:set>
                                    <p:animScale>
                                      <p:cBhvr>
                                        <p:cTn id="7" dur="1000" decel="50000" fill="hold">
                                          <p:stCondLst>
                                            <p:cond delay="0"/>
                                          </p:stCondLst>
                                        </p:cTn>
                                        <p:tgtEl>
                                          <p:spTgt spid="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8"/>
                                        </p:tgtEl>
                                        <p:attrNameLst>
                                          <p:attrName>ppt_x</p:attrName>
                                          <p:attrName>ppt_y</p:attrName>
                                        </p:attrNameLst>
                                      </p:cBhvr>
                                    </p:animMotion>
                                    <p:animEffect transition="in" filter="fade">
                                      <p:cBhvr>
                                        <p:cTn id="9" dur="1000"/>
                                        <p:tgtEl>
                                          <p:spTgt spid="58"/>
                                        </p:tgtEl>
                                      </p:cBhvr>
                                    </p:animEffect>
                                  </p:childTnLst>
                                </p:cTn>
                              </p:par>
                            </p:childTnLst>
                          </p:cTn>
                        </p:par>
                        <p:par>
                          <p:cTn id="10" fill="hold">
                            <p:stCondLst>
                              <p:cond delay="1400"/>
                            </p:stCondLst>
                            <p:childTnLst>
                              <p:par>
                                <p:cTn id="11" presetID="49" presetClass="entr" presetSubtype="0" decel="100000" fill="hold" grpId="0" nodeType="afterEffect">
                                  <p:stCondLst>
                                    <p:cond delay="0"/>
                                  </p:stCondLst>
                                  <p:iterate type="lt">
                                    <p:tmPct val="10000"/>
                                  </p:iterate>
                                  <p:childTnLst>
                                    <p:set>
                                      <p:cBhvr>
                                        <p:cTn id="12" dur="1" fill="hold">
                                          <p:stCondLst>
                                            <p:cond delay="0"/>
                                          </p:stCondLst>
                                        </p:cTn>
                                        <p:tgtEl>
                                          <p:spTgt spid="62"/>
                                        </p:tgtEl>
                                        <p:attrNameLst>
                                          <p:attrName>style.visibility</p:attrName>
                                        </p:attrNameLst>
                                      </p:cBhvr>
                                      <p:to>
                                        <p:strVal val="visible"/>
                                      </p:to>
                                    </p:set>
                                    <p:anim calcmode="lin" valueType="num">
                                      <p:cBhvr>
                                        <p:cTn id="13" dur="500" fill="hold"/>
                                        <p:tgtEl>
                                          <p:spTgt spid="62"/>
                                        </p:tgtEl>
                                        <p:attrNameLst>
                                          <p:attrName>ppt_w</p:attrName>
                                        </p:attrNameLst>
                                      </p:cBhvr>
                                      <p:tavLst>
                                        <p:tav tm="0">
                                          <p:val>
                                            <p:fltVal val="0"/>
                                          </p:val>
                                        </p:tav>
                                        <p:tav tm="100000">
                                          <p:val>
                                            <p:strVal val="#ppt_w"/>
                                          </p:val>
                                        </p:tav>
                                      </p:tavLst>
                                    </p:anim>
                                    <p:anim calcmode="lin" valueType="num">
                                      <p:cBhvr>
                                        <p:cTn id="14" dur="500" fill="hold"/>
                                        <p:tgtEl>
                                          <p:spTgt spid="62"/>
                                        </p:tgtEl>
                                        <p:attrNameLst>
                                          <p:attrName>ppt_h</p:attrName>
                                        </p:attrNameLst>
                                      </p:cBhvr>
                                      <p:tavLst>
                                        <p:tav tm="0">
                                          <p:val>
                                            <p:fltVal val="0"/>
                                          </p:val>
                                        </p:tav>
                                        <p:tav tm="100000">
                                          <p:val>
                                            <p:strVal val="#ppt_h"/>
                                          </p:val>
                                        </p:tav>
                                      </p:tavLst>
                                    </p:anim>
                                    <p:anim calcmode="lin" valueType="num">
                                      <p:cBhvr>
                                        <p:cTn id="15" dur="500" fill="hold"/>
                                        <p:tgtEl>
                                          <p:spTgt spid="62"/>
                                        </p:tgtEl>
                                        <p:attrNameLst>
                                          <p:attrName>style.rotation</p:attrName>
                                        </p:attrNameLst>
                                      </p:cBhvr>
                                      <p:tavLst>
                                        <p:tav tm="0">
                                          <p:val>
                                            <p:fltVal val="360"/>
                                          </p:val>
                                        </p:tav>
                                        <p:tav tm="100000">
                                          <p:val>
                                            <p:fltVal val="0"/>
                                          </p:val>
                                        </p:tav>
                                      </p:tavLst>
                                    </p:anim>
                                    <p:animEffect transition="in" filter="fade">
                                      <p:cBhvr>
                                        <p:cTn id="16"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白色的洗衣机&#10;&#10;描述已自动生成">
            <a:extLst>
              <a:ext uri="{FF2B5EF4-FFF2-40B4-BE49-F238E27FC236}">
                <a16:creationId xmlns:a16="http://schemas.microsoft.com/office/drawing/2014/main" id="{46119514-4F5C-49A5-B8BD-CEC9DD76F6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0133"/>
            <a:ext cx="5292080" cy="3655026"/>
          </a:xfrm>
          <a:prstGeom prst="rect">
            <a:avLst/>
          </a:prstGeom>
        </p:spPr>
      </p:pic>
      <p:sp>
        <p:nvSpPr>
          <p:cNvPr id="67" name="文本框 8"/>
          <p:cNvSpPr>
            <a:spLocks noChangeArrowheads="1"/>
          </p:cNvSpPr>
          <p:nvPr/>
        </p:nvSpPr>
        <p:spPr bwMode="auto">
          <a:xfrm>
            <a:off x="3563888" y="123478"/>
            <a:ext cx="2304256"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68566" tIns="34284" rIns="68566" bIns="34284">
            <a:spAutoFit/>
          </a:bodyPr>
          <a:lstStyle/>
          <a:p>
            <a:pPr>
              <a:defRPr/>
            </a:pPr>
            <a:r>
              <a:rPr lang="zh-CN" altLang="en-US" sz="4000" kern="100" dirty="0">
                <a:solidFill>
                  <a:schemeClr val="tx1">
                    <a:lumMod val="65000"/>
                    <a:lumOff val="35000"/>
                  </a:schemeClr>
                </a:solidFill>
                <a:cs typeface="+mn-ea"/>
                <a:sym typeface="+mn-lt"/>
              </a:rPr>
              <a:t>项目摘要</a:t>
            </a:r>
            <a:endParaRPr lang="en-US" altLang="zh-CN" sz="4000" kern="100" dirty="0">
              <a:solidFill>
                <a:schemeClr val="tx1">
                  <a:lumMod val="65000"/>
                  <a:lumOff val="35000"/>
                </a:schemeClr>
              </a:solidFill>
              <a:cs typeface="+mn-ea"/>
              <a:sym typeface="+mn-lt"/>
            </a:endParaRPr>
          </a:p>
        </p:txBody>
      </p:sp>
      <p:sp>
        <p:nvSpPr>
          <p:cNvPr id="8" name="文本框 7">
            <a:extLst>
              <a:ext uri="{FF2B5EF4-FFF2-40B4-BE49-F238E27FC236}">
                <a16:creationId xmlns:a16="http://schemas.microsoft.com/office/drawing/2014/main" id="{4A91D88F-003B-491A-82BD-7104E1BEFCBF}"/>
              </a:ext>
            </a:extLst>
          </p:cNvPr>
          <p:cNvSpPr txBox="1"/>
          <p:nvPr/>
        </p:nvSpPr>
        <p:spPr>
          <a:xfrm>
            <a:off x="5292080" y="1490133"/>
            <a:ext cx="3456384" cy="2031325"/>
          </a:xfrm>
          <a:prstGeom prst="rect">
            <a:avLst/>
          </a:prstGeom>
          <a:noFill/>
        </p:spPr>
        <p:txBody>
          <a:bodyPr wrap="square" rtlCol="0">
            <a:spAutoFit/>
          </a:bodyPr>
          <a:lstStyle/>
          <a:p>
            <a:r>
              <a:rPr lang="zh-CN" altLang="en-US" dirty="0">
                <a:latin typeface="宋体" panose="02010600030101010101" pitchFamily="2" charset="-122"/>
                <a:ea typeface="宋体" panose="02010600030101010101" pitchFamily="2" charset="-122"/>
              </a:rPr>
              <a:t>本项目主要针对没时间洗衣服以及在换季时需要洗被子的学生。它的管理模式很简单，分内外部管理。外部管理主要是宣传，帮忙送回已洗完衣物和上面取代洗衣物的安排。内部管理主要是为顾客提供服务以及维护机器。</a:t>
            </a:r>
          </a:p>
        </p:txBody>
      </p:sp>
    </p:spTree>
    <p:extLst>
      <p:ext uri="{BB962C8B-B14F-4D97-AF65-F5344CB8AC3E}">
        <p14:creationId xmlns:p14="http://schemas.microsoft.com/office/powerpoint/2010/main" val="32440214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500"/>
                                        <p:tgtEl>
                                          <p:spTgt spid="67"/>
                                        </p:tgtEl>
                                        <p:attrNameLst>
                                          <p:attrName>ppt_y</p:attrName>
                                        </p:attrNameLst>
                                      </p:cBhvr>
                                      <p:tavLst>
                                        <p:tav tm="0">
                                          <p:val>
                                            <p:strVal val="#ppt_y+#ppt_h*1.125000"/>
                                          </p:val>
                                        </p:tav>
                                        <p:tav tm="100000">
                                          <p:val>
                                            <p:strVal val="#ppt_y"/>
                                          </p:val>
                                        </p:tav>
                                      </p:tavLst>
                                    </p:anim>
                                    <p:animEffect>
                                      <p:cBhvr>
                                        <p:cTn id="8"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ldLvl="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63E9D78-7D3B-44D0-8271-1F4A757F1D75}"/>
              </a:ext>
            </a:extLst>
          </p:cNvPr>
          <p:cNvSpPr txBox="1"/>
          <p:nvPr/>
        </p:nvSpPr>
        <p:spPr>
          <a:xfrm>
            <a:off x="3275856" y="339503"/>
            <a:ext cx="2448272" cy="707886"/>
          </a:xfrm>
          <a:prstGeom prst="rect">
            <a:avLst/>
          </a:prstGeom>
          <a:noFill/>
        </p:spPr>
        <p:txBody>
          <a:bodyPr wrap="square" rtlCol="0">
            <a:spAutoFit/>
          </a:bodyPr>
          <a:lstStyle/>
          <a:p>
            <a:r>
              <a:rPr lang="zh-CN" altLang="en-US" sz="4000" dirty="0"/>
              <a:t>公司简介</a:t>
            </a:r>
          </a:p>
        </p:txBody>
      </p:sp>
      <p:grpSp>
        <p:nvGrpSpPr>
          <p:cNvPr id="117" name="组合 116">
            <a:extLst>
              <a:ext uri="{FF2B5EF4-FFF2-40B4-BE49-F238E27FC236}">
                <a16:creationId xmlns:a16="http://schemas.microsoft.com/office/drawing/2014/main" id="{831D8E2F-25B4-4C11-8B0B-2D9AB8F15933}"/>
              </a:ext>
            </a:extLst>
          </p:cNvPr>
          <p:cNvGrpSpPr/>
          <p:nvPr/>
        </p:nvGrpSpPr>
        <p:grpSpPr>
          <a:xfrm>
            <a:off x="2337153" y="1475811"/>
            <a:ext cx="453970" cy="369332"/>
            <a:chOff x="4834539" y="1291492"/>
            <a:chExt cx="453970" cy="369332"/>
          </a:xfrm>
          <a:gradFill flip="none" rotWithShape="1">
            <a:gsLst>
              <a:gs pos="0">
                <a:srgbClr val="00B0F0"/>
              </a:gs>
              <a:gs pos="100000">
                <a:srgbClr val="0070C0"/>
              </a:gs>
            </a:gsLst>
            <a:lin ang="18900000" scaled="1"/>
            <a:tileRect/>
          </a:gradFill>
        </p:grpSpPr>
        <p:sp>
          <p:nvSpPr>
            <p:cNvPr id="118" name="圆角矩形 85">
              <a:extLst>
                <a:ext uri="{FF2B5EF4-FFF2-40B4-BE49-F238E27FC236}">
                  <a16:creationId xmlns:a16="http://schemas.microsoft.com/office/drawing/2014/main" id="{2178E2E7-1C22-4AFB-AFDD-8EF8D612C831}"/>
                </a:ext>
              </a:extLst>
            </p:cNvPr>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19" name="TextBox 2">
              <a:extLst>
                <a:ext uri="{FF2B5EF4-FFF2-40B4-BE49-F238E27FC236}">
                  <a16:creationId xmlns:a16="http://schemas.microsoft.com/office/drawing/2014/main" id="{63C07BAE-F880-40D8-9821-704B1C666A97}"/>
                </a:ext>
              </a:extLst>
            </p:cNvPr>
            <p:cNvSpPr txBox="1"/>
            <p:nvPr/>
          </p:nvSpPr>
          <p:spPr>
            <a:xfrm>
              <a:off x="4834539" y="1291492"/>
              <a:ext cx="453970" cy="369332"/>
            </a:xfrm>
            <a:prstGeom prst="rect">
              <a:avLst/>
            </a:prstGeom>
            <a:noFill/>
          </p:spPr>
          <p:txBody>
            <a:bodyPr wrap="none" rtlCol="0">
              <a:spAutoFit/>
            </a:bodyPr>
            <a:lstStyle/>
            <a:p>
              <a:r>
                <a:rPr lang="en-US" altLang="zh-CN" dirty="0">
                  <a:solidFill>
                    <a:schemeClr val="bg1"/>
                  </a:solidFill>
                  <a:cs typeface="+mn-ea"/>
                  <a:sym typeface="+mn-lt"/>
                </a:rPr>
                <a:t>01</a:t>
              </a:r>
              <a:endParaRPr lang="zh-CN" altLang="en-US" dirty="0">
                <a:solidFill>
                  <a:schemeClr val="bg1"/>
                </a:solidFill>
                <a:cs typeface="+mn-ea"/>
                <a:sym typeface="+mn-lt"/>
              </a:endParaRPr>
            </a:p>
          </p:txBody>
        </p:sp>
      </p:grpSp>
      <p:grpSp>
        <p:nvGrpSpPr>
          <p:cNvPr id="120" name="组合 119">
            <a:extLst>
              <a:ext uri="{FF2B5EF4-FFF2-40B4-BE49-F238E27FC236}">
                <a16:creationId xmlns:a16="http://schemas.microsoft.com/office/drawing/2014/main" id="{F31FBFFF-1C87-4CB1-9098-362C834AE147}"/>
              </a:ext>
            </a:extLst>
          </p:cNvPr>
          <p:cNvGrpSpPr/>
          <p:nvPr/>
        </p:nvGrpSpPr>
        <p:grpSpPr>
          <a:xfrm>
            <a:off x="2310612" y="2380741"/>
            <a:ext cx="441146" cy="369332"/>
            <a:chOff x="4836465" y="1285772"/>
            <a:chExt cx="441146" cy="369332"/>
          </a:xfrm>
          <a:gradFill flip="none" rotWithShape="1">
            <a:gsLst>
              <a:gs pos="0">
                <a:srgbClr val="00B0F0"/>
              </a:gs>
              <a:gs pos="100000">
                <a:srgbClr val="0070C0"/>
              </a:gs>
            </a:gsLst>
            <a:lin ang="18900000" scaled="1"/>
            <a:tileRect/>
          </a:gradFill>
        </p:grpSpPr>
        <p:sp>
          <p:nvSpPr>
            <p:cNvPr id="121" name="圆角矩形 85">
              <a:extLst>
                <a:ext uri="{FF2B5EF4-FFF2-40B4-BE49-F238E27FC236}">
                  <a16:creationId xmlns:a16="http://schemas.microsoft.com/office/drawing/2014/main" id="{45E46EA9-2F0A-4057-89ED-83CAB2612D04}"/>
                </a:ext>
              </a:extLst>
            </p:cNvPr>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22" name="TextBox 2">
              <a:extLst>
                <a:ext uri="{FF2B5EF4-FFF2-40B4-BE49-F238E27FC236}">
                  <a16:creationId xmlns:a16="http://schemas.microsoft.com/office/drawing/2014/main" id="{1981F7E1-743C-4E09-8FA9-E35786419039}"/>
                </a:ext>
              </a:extLst>
            </p:cNvPr>
            <p:cNvSpPr txBox="1"/>
            <p:nvPr/>
          </p:nvSpPr>
          <p:spPr>
            <a:xfrm>
              <a:off x="4836465" y="1285772"/>
              <a:ext cx="441146" cy="369332"/>
            </a:xfrm>
            <a:prstGeom prst="rect">
              <a:avLst/>
            </a:prstGeom>
            <a:noFill/>
          </p:spPr>
          <p:txBody>
            <a:bodyPr wrap="none" rtlCol="0">
              <a:spAutoFit/>
            </a:bodyPr>
            <a:lstStyle/>
            <a:p>
              <a:r>
                <a:rPr lang="en-US" altLang="zh-CN" dirty="0">
                  <a:solidFill>
                    <a:schemeClr val="bg1"/>
                  </a:solidFill>
                  <a:cs typeface="+mn-ea"/>
                  <a:sym typeface="+mn-lt"/>
                </a:rPr>
                <a:t>02</a:t>
              </a:r>
              <a:endParaRPr lang="zh-CN" altLang="en-US" dirty="0">
                <a:solidFill>
                  <a:schemeClr val="bg1"/>
                </a:solidFill>
                <a:cs typeface="+mn-ea"/>
                <a:sym typeface="+mn-lt"/>
              </a:endParaRPr>
            </a:p>
          </p:txBody>
        </p:sp>
      </p:grpSp>
      <p:grpSp>
        <p:nvGrpSpPr>
          <p:cNvPr id="123" name="组合 122">
            <a:extLst>
              <a:ext uri="{FF2B5EF4-FFF2-40B4-BE49-F238E27FC236}">
                <a16:creationId xmlns:a16="http://schemas.microsoft.com/office/drawing/2014/main" id="{C8AEC5E3-3C2B-4202-86D1-F36247546437}"/>
              </a:ext>
            </a:extLst>
          </p:cNvPr>
          <p:cNvGrpSpPr/>
          <p:nvPr/>
        </p:nvGrpSpPr>
        <p:grpSpPr>
          <a:xfrm>
            <a:off x="2275484" y="3316998"/>
            <a:ext cx="441146" cy="369332"/>
            <a:chOff x="4836465" y="1285772"/>
            <a:chExt cx="441146" cy="369332"/>
          </a:xfrm>
          <a:gradFill flip="none" rotWithShape="1">
            <a:gsLst>
              <a:gs pos="0">
                <a:srgbClr val="00B0F0"/>
              </a:gs>
              <a:gs pos="100000">
                <a:srgbClr val="0070C0"/>
              </a:gs>
            </a:gsLst>
            <a:lin ang="18900000" scaled="1"/>
            <a:tileRect/>
          </a:gradFill>
        </p:grpSpPr>
        <p:sp>
          <p:nvSpPr>
            <p:cNvPr id="124" name="圆角矩形 85">
              <a:extLst>
                <a:ext uri="{FF2B5EF4-FFF2-40B4-BE49-F238E27FC236}">
                  <a16:creationId xmlns:a16="http://schemas.microsoft.com/office/drawing/2014/main" id="{0D446936-F358-42CE-992F-097AB566CF78}"/>
                </a:ext>
              </a:extLst>
            </p:cNvPr>
            <p:cNvSpPr/>
            <p:nvPr/>
          </p:nvSpPr>
          <p:spPr>
            <a:xfrm>
              <a:off x="4860032" y="1304852"/>
              <a:ext cx="402984" cy="336526"/>
            </a:xfrm>
            <a:prstGeom prst="roundRect">
              <a:avLst/>
            </a:prstGeom>
            <a:grp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25" name="TextBox 2">
              <a:extLst>
                <a:ext uri="{FF2B5EF4-FFF2-40B4-BE49-F238E27FC236}">
                  <a16:creationId xmlns:a16="http://schemas.microsoft.com/office/drawing/2014/main" id="{942F539F-0A1A-445F-89A8-66229C0DCD78}"/>
                </a:ext>
              </a:extLst>
            </p:cNvPr>
            <p:cNvSpPr txBox="1"/>
            <p:nvPr/>
          </p:nvSpPr>
          <p:spPr>
            <a:xfrm>
              <a:off x="4836465" y="1285772"/>
              <a:ext cx="441146" cy="369332"/>
            </a:xfrm>
            <a:prstGeom prst="rect">
              <a:avLst/>
            </a:prstGeom>
            <a:noFill/>
          </p:spPr>
          <p:txBody>
            <a:bodyPr wrap="none" rtlCol="0">
              <a:spAutoFit/>
            </a:bodyPr>
            <a:lstStyle/>
            <a:p>
              <a:r>
                <a:rPr lang="en-US" altLang="zh-CN" dirty="0">
                  <a:solidFill>
                    <a:schemeClr val="bg1"/>
                  </a:solidFill>
                  <a:cs typeface="+mn-ea"/>
                  <a:sym typeface="+mn-lt"/>
                </a:rPr>
                <a:t>03</a:t>
              </a:r>
              <a:endParaRPr lang="zh-CN" altLang="en-US" dirty="0">
                <a:solidFill>
                  <a:schemeClr val="bg1"/>
                </a:solidFill>
                <a:cs typeface="+mn-ea"/>
                <a:sym typeface="+mn-lt"/>
              </a:endParaRPr>
            </a:p>
          </p:txBody>
        </p:sp>
      </p:grpSp>
      <p:grpSp>
        <p:nvGrpSpPr>
          <p:cNvPr id="126" name="组合 125">
            <a:extLst>
              <a:ext uri="{FF2B5EF4-FFF2-40B4-BE49-F238E27FC236}">
                <a16:creationId xmlns:a16="http://schemas.microsoft.com/office/drawing/2014/main" id="{48BF8782-7EAA-4B2E-A7B6-697B202920E8}"/>
              </a:ext>
            </a:extLst>
          </p:cNvPr>
          <p:cNvGrpSpPr/>
          <p:nvPr/>
        </p:nvGrpSpPr>
        <p:grpSpPr>
          <a:xfrm>
            <a:off x="3467816" y="1409714"/>
            <a:ext cx="1866188" cy="435427"/>
            <a:chOff x="5642490" y="2474663"/>
            <a:chExt cx="1598188" cy="326116"/>
          </a:xfrm>
        </p:grpSpPr>
        <p:sp>
          <p:nvSpPr>
            <p:cNvPr id="127" name="圆角矩形 73">
              <a:extLst>
                <a:ext uri="{FF2B5EF4-FFF2-40B4-BE49-F238E27FC236}">
                  <a16:creationId xmlns:a16="http://schemas.microsoft.com/office/drawing/2014/main" id="{BD63B1CF-018D-4693-859D-5B126BAA20DD}"/>
                </a:ext>
              </a:extLst>
            </p:cNvPr>
            <p:cNvSpPr/>
            <p:nvPr/>
          </p:nvSpPr>
          <p:spPr>
            <a:xfrm>
              <a:off x="5642490" y="2512581"/>
              <a:ext cx="1541082"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28" name="矩形 127">
              <a:extLst>
                <a:ext uri="{FF2B5EF4-FFF2-40B4-BE49-F238E27FC236}">
                  <a16:creationId xmlns:a16="http://schemas.microsoft.com/office/drawing/2014/main" id="{8B1E1F6D-A603-4DCD-BE6B-907DCBDDBA02}"/>
                </a:ext>
              </a:extLst>
            </p:cNvPr>
            <p:cNvSpPr/>
            <p:nvPr/>
          </p:nvSpPr>
          <p:spPr>
            <a:xfrm>
              <a:off x="5712421" y="2474663"/>
              <a:ext cx="1528257" cy="299695"/>
            </a:xfrm>
            <a:prstGeom prst="rect">
              <a:avLst/>
            </a:prstGeom>
          </p:spPr>
          <p:txBody>
            <a:bodyPr wrap="square" lIns="121960" tIns="60980" rIns="121960" bIns="60980">
              <a:spAutoFit/>
            </a:bodyPr>
            <a:lstStyle/>
            <a:p>
              <a:pPr>
                <a:defRPr/>
              </a:pPr>
              <a:r>
                <a:rPr lang="zh-CN" altLang="en-US" kern="100" dirty="0">
                  <a:solidFill>
                    <a:schemeClr val="tx1">
                      <a:lumMod val="75000"/>
                      <a:lumOff val="25000"/>
                    </a:schemeClr>
                  </a:solidFill>
                  <a:cs typeface="+mn-ea"/>
                  <a:sym typeface="+mn-lt"/>
                  <a:hlinkClick r:id="rId3" action="ppaction://hlinksldjump">
                    <a:extLst>
                      <a:ext uri="{A12FA001-AC4F-418D-AE19-62706E023703}">
                        <ahyp:hlinkClr xmlns:ahyp="http://schemas.microsoft.com/office/drawing/2018/hyperlinkcolor" val="tx"/>
                      </a:ext>
                    </a:extLst>
                  </a:hlinkClick>
                </a:rPr>
                <a:t>设备设施</a:t>
              </a:r>
              <a:endParaRPr lang="zh-CN" altLang="zh-CN" kern="100" dirty="0">
                <a:solidFill>
                  <a:schemeClr val="tx1">
                    <a:lumMod val="75000"/>
                    <a:lumOff val="25000"/>
                  </a:schemeClr>
                </a:solidFill>
                <a:cs typeface="+mn-ea"/>
                <a:sym typeface="+mn-lt"/>
              </a:endParaRPr>
            </a:p>
          </p:txBody>
        </p:sp>
      </p:grpSp>
      <p:grpSp>
        <p:nvGrpSpPr>
          <p:cNvPr id="129" name="组合 128">
            <a:extLst>
              <a:ext uri="{FF2B5EF4-FFF2-40B4-BE49-F238E27FC236}">
                <a16:creationId xmlns:a16="http://schemas.microsoft.com/office/drawing/2014/main" id="{BEB29F47-FFFF-44DC-B44D-2A4163CB9DE3}"/>
              </a:ext>
            </a:extLst>
          </p:cNvPr>
          <p:cNvGrpSpPr/>
          <p:nvPr/>
        </p:nvGrpSpPr>
        <p:grpSpPr>
          <a:xfrm>
            <a:off x="3440723" y="2389693"/>
            <a:ext cx="1799506" cy="400150"/>
            <a:chOff x="5603038" y="2474663"/>
            <a:chExt cx="1993298" cy="342685"/>
          </a:xfrm>
        </p:grpSpPr>
        <p:sp>
          <p:nvSpPr>
            <p:cNvPr id="130" name="圆角矩形 73">
              <a:extLst>
                <a:ext uri="{FF2B5EF4-FFF2-40B4-BE49-F238E27FC236}">
                  <a16:creationId xmlns:a16="http://schemas.microsoft.com/office/drawing/2014/main" id="{7188AC88-50E0-40EC-8A68-49C4BBA1C591}"/>
                </a:ext>
              </a:extLst>
            </p:cNvPr>
            <p:cNvSpPr/>
            <p:nvPr/>
          </p:nvSpPr>
          <p:spPr>
            <a:xfrm>
              <a:off x="5603038" y="2501055"/>
              <a:ext cx="1993298"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31" name="矩形 130">
              <a:extLst>
                <a:ext uri="{FF2B5EF4-FFF2-40B4-BE49-F238E27FC236}">
                  <a16:creationId xmlns:a16="http://schemas.microsoft.com/office/drawing/2014/main" id="{CAA41C41-D773-4F94-9DBF-F56F85A23CEB}"/>
                </a:ext>
              </a:extLst>
            </p:cNvPr>
            <p:cNvSpPr/>
            <p:nvPr/>
          </p:nvSpPr>
          <p:spPr>
            <a:xfrm>
              <a:off x="5699596" y="2474663"/>
              <a:ext cx="1541082" cy="342685"/>
            </a:xfrm>
            <a:prstGeom prst="rect">
              <a:avLst/>
            </a:prstGeom>
          </p:spPr>
          <p:txBody>
            <a:bodyPr wrap="square" lIns="121960" tIns="60980" rIns="121960" bIns="60980">
              <a:spAutoFit/>
            </a:bodyPr>
            <a:lstStyle/>
            <a:p>
              <a:pPr>
                <a:defRPr/>
              </a:pPr>
              <a:r>
                <a:rPr lang="zh-CN" altLang="en-US" kern="100" dirty="0">
                  <a:solidFill>
                    <a:schemeClr val="tx1">
                      <a:lumMod val="65000"/>
                      <a:lumOff val="35000"/>
                    </a:schemeClr>
                  </a:solidFill>
                  <a:cs typeface="+mn-ea"/>
                  <a:sym typeface="+mn-lt"/>
                  <a:hlinkClick r:id="rId4" action="ppaction://hlinksldjump">
                    <a:extLst>
                      <a:ext uri="{A12FA001-AC4F-418D-AE19-62706E023703}">
                        <ahyp:hlinkClr xmlns:ahyp="http://schemas.microsoft.com/office/drawing/2018/hyperlinkcolor" val="tx"/>
                      </a:ext>
                    </a:extLst>
                  </a:hlinkClick>
                </a:rPr>
                <a:t>项目目的</a:t>
              </a:r>
              <a:endParaRPr lang="zh-CN" altLang="zh-CN" kern="100" dirty="0">
                <a:solidFill>
                  <a:schemeClr val="tx1">
                    <a:lumMod val="65000"/>
                    <a:lumOff val="35000"/>
                  </a:schemeClr>
                </a:solidFill>
                <a:cs typeface="+mn-ea"/>
                <a:sym typeface="+mn-lt"/>
              </a:endParaRPr>
            </a:p>
          </p:txBody>
        </p:sp>
      </p:grpSp>
      <p:grpSp>
        <p:nvGrpSpPr>
          <p:cNvPr id="132" name="组合 131">
            <a:extLst>
              <a:ext uri="{FF2B5EF4-FFF2-40B4-BE49-F238E27FC236}">
                <a16:creationId xmlns:a16="http://schemas.microsoft.com/office/drawing/2014/main" id="{1785C0BC-385C-4B7C-AA56-8B0A16322649}"/>
              </a:ext>
            </a:extLst>
          </p:cNvPr>
          <p:cNvGrpSpPr/>
          <p:nvPr/>
        </p:nvGrpSpPr>
        <p:grpSpPr>
          <a:xfrm>
            <a:off x="3467817" y="3309492"/>
            <a:ext cx="1799505" cy="400150"/>
            <a:chOff x="5550701" y="2474663"/>
            <a:chExt cx="2108848" cy="342685"/>
          </a:xfrm>
        </p:grpSpPr>
        <p:sp>
          <p:nvSpPr>
            <p:cNvPr id="133" name="圆角矩形 73">
              <a:extLst>
                <a:ext uri="{FF2B5EF4-FFF2-40B4-BE49-F238E27FC236}">
                  <a16:creationId xmlns:a16="http://schemas.microsoft.com/office/drawing/2014/main" id="{06C85C65-EA95-4101-92CD-6BE4A920848B}"/>
                </a:ext>
              </a:extLst>
            </p:cNvPr>
            <p:cNvSpPr/>
            <p:nvPr/>
          </p:nvSpPr>
          <p:spPr>
            <a:xfrm>
              <a:off x="5550701" y="2502758"/>
              <a:ext cx="2108848" cy="288198"/>
            </a:xfrm>
            <a:prstGeom prst="roundRect">
              <a:avLst/>
            </a:prstGeom>
            <a:solidFill>
              <a:srgbClr val="0070C0"/>
            </a:solidFill>
            <a:ln>
              <a:noFill/>
            </a:ln>
            <a:effectLst>
              <a:outerShdw blurRad="190500" dist="152400" dir="81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dirty="0">
                <a:cs typeface="+mn-ea"/>
                <a:sym typeface="+mn-lt"/>
              </a:endParaRPr>
            </a:p>
          </p:txBody>
        </p:sp>
        <p:sp>
          <p:nvSpPr>
            <p:cNvPr id="134" name="矩形 133">
              <a:extLst>
                <a:ext uri="{FF2B5EF4-FFF2-40B4-BE49-F238E27FC236}">
                  <a16:creationId xmlns:a16="http://schemas.microsoft.com/office/drawing/2014/main" id="{CC84384D-28E7-4B1A-9F6A-6FAF2BC1A919}"/>
                </a:ext>
              </a:extLst>
            </p:cNvPr>
            <p:cNvSpPr/>
            <p:nvPr/>
          </p:nvSpPr>
          <p:spPr>
            <a:xfrm>
              <a:off x="5699596" y="2474663"/>
              <a:ext cx="1541082" cy="342685"/>
            </a:xfrm>
            <a:prstGeom prst="rect">
              <a:avLst/>
            </a:prstGeom>
          </p:spPr>
          <p:txBody>
            <a:bodyPr wrap="square" lIns="121960" tIns="60980" rIns="121960" bIns="60980">
              <a:spAutoFit/>
            </a:bodyPr>
            <a:lstStyle/>
            <a:p>
              <a:pPr>
                <a:defRPr/>
              </a:pPr>
              <a:r>
                <a:rPr lang="zh-CN" altLang="en-US" kern="100" dirty="0">
                  <a:solidFill>
                    <a:schemeClr val="tx1">
                      <a:lumMod val="75000"/>
                      <a:lumOff val="25000"/>
                    </a:schemeClr>
                  </a:solidFill>
                  <a:cs typeface="+mn-ea"/>
                  <a:sym typeface="+mn-lt"/>
                  <a:hlinkClick r:id="rId5" action="ppaction://hlinksldjump">
                    <a:extLst>
                      <a:ext uri="{A12FA001-AC4F-418D-AE19-62706E023703}">
                        <ahyp:hlinkClr xmlns:ahyp="http://schemas.microsoft.com/office/drawing/2018/hyperlinkcolor" val="tx"/>
                      </a:ext>
                    </a:extLst>
                  </a:hlinkClick>
                </a:rPr>
                <a:t>组织管理</a:t>
              </a:r>
              <a:endParaRPr lang="zh-CN" altLang="zh-CN" kern="100" dirty="0">
                <a:solidFill>
                  <a:schemeClr val="tx1">
                    <a:lumMod val="75000"/>
                    <a:lumOff val="25000"/>
                  </a:schemeClr>
                </a:solidFill>
                <a:cs typeface="+mn-ea"/>
                <a:sym typeface="+mn-lt"/>
              </a:endParaRPr>
            </a:p>
          </p:txBody>
        </p:sp>
      </p:grpSp>
    </p:spTree>
    <p:extLst>
      <p:ext uri="{BB962C8B-B14F-4D97-AF65-F5344CB8AC3E}">
        <p14:creationId xmlns:p14="http://schemas.microsoft.com/office/powerpoint/2010/main" val="64696040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20"/>
                                        </p:tgtEl>
                                        <p:attrNameLst>
                                          <p:attrName>style.visibility</p:attrName>
                                        </p:attrNameLst>
                                      </p:cBhvr>
                                      <p:to>
                                        <p:strVal val="visible"/>
                                      </p:to>
                                    </p:set>
                                    <p:anim calcmode="lin" valueType="num">
                                      <p:cBhvr>
                                        <p:cTn id="13" dur="500" fill="hold"/>
                                        <p:tgtEl>
                                          <p:spTgt spid="120"/>
                                        </p:tgtEl>
                                        <p:attrNameLst>
                                          <p:attrName>ppt_w</p:attrName>
                                        </p:attrNameLst>
                                      </p:cBhvr>
                                      <p:tavLst>
                                        <p:tav tm="0">
                                          <p:val>
                                            <p:fltVal val="0"/>
                                          </p:val>
                                        </p:tav>
                                        <p:tav tm="100000">
                                          <p:val>
                                            <p:strVal val="#ppt_w"/>
                                          </p:val>
                                        </p:tav>
                                      </p:tavLst>
                                    </p:anim>
                                    <p:anim calcmode="lin" valueType="num">
                                      <p:cBhvr>
                                        <p:cTn id="14" dur="500" fill="hold"/>
                                        <p:tgtEl>
                                          <p:spTgt spid="120"/>
                                        </p:tgtEl>
                                        <p:attrNameLst>
                                          <p:attrName>ppt_h</p:attrName>
                                        </p:attrNameLst>
                                      </p:cBhvr>
                                      <p:tavLst>
                                        <p:tav tm="0">
                                          <p:val>
                                            <p:fltVal val="0"/>
                                          </p:val>
                                        </p:tav>
                                        <p:tav tm="100000">
                                          <p:val>
                                            <p:strVal val="#ppt_h"/>
                                          </p:val>
                                        </p:tav>
                                      </p:tavLst>
                                    </p:anim>
                                    <p:animEffect transition="in" filter="fade">
                                      <p:cBhvr>
                                        <p:cTn id="15" dur="500"/>
                                        <p:tgtEl>
                                          <p:spTgt spid="120"/>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23"/>
                                        </p:tgtEl>
                                        <p:attrNameLst>
                                          <p:attrName>style.visibility</p:attrName>
                                        </p:attrNameLst>
                                      </p:cBhvr>
                                      <p:to>
                                        <p:strVal val="visible"/>
                                      </p:to>
                                    </p:set>
                                    <p:anim calcmode="lin" valueType="num">
                                      <p:cBhvr>
                                        <p:cTn id="19" dur="500" fill="hold"/>
                                        <p:tgtEl>
                                          <p:spTgt spid="123"/>
                                        </p:tgtEl>
                                        <p:attrNameLst>
                                          <p:attrName>ppt_w</p:attrName>
                                        </p:attrNameLst>
                                      </p:cBhvr>
                                      <p:tavLst>
                                        <p:tav tm="0">
                                          <p:val>
                                            <p:fltVal val="0"/>
                                          </p:val>
                                        </p:tav>
                                        <p:tav tm="100000">
                                          <p:val>
                                            <p:strVal val="#ppt_w"/>
                                          </p:val>
                                        </p:tav>
                                      </p:tavLst>
                                    </p:anim>
                                    <p:anim calcmode="lin" valueType="num">
                                      <p:cBhvr>
                                        <p:cTn id="20" dur="500" fill="hold"/>
                                        <p:tgtEl>
                                          <p:spTgt spid="123"/>
                                        </p:tgtEl>
                                        <p:attrNameLst>
                                          <p:attrName>ppt_h</p:attrName>
                                        </p:attrNameLst>
                                      </p:cBhvr>
                                      <p:tavLst>
                                        <p:tav tm="0">
                                          <p:val>
                                            <p:fltVal val="0"/>
                                          </p:val>
                                        </p:tav>
                                        <p:tav tm="100000">
                                          <p:val>
                                            <p:strVal val="#ppt_h"/>
                                          </p:val>
                                        </p:tav>
                                      </p:tavLst>
                                    </p:anim>
                                    <p:animEffect transition="in" filter="fade">
                                      <p:cBhvr>
                                        <p:cTn id="21" dur="500"/>
                                        <p:tgtEl>
                                          <p:spTgt spid="123"/>
                                        </p:tgtEl>
                                      </p:cBhvr>
                                    </p:animEffect>
                                  </p:childTnLst>
                                </p:cTn>
                              </p:par>
                            </p:childTnLst>
                          </p:cTn>
                        </p:par>
                        <p:par>
                          <p:cTn id="22" fill="hold">
                            <p:stCondLst>
                              <p:cond delay="1500"/>
                            </p:stCondLst>
                            <p:childTnLst>
                              <p:par>
                                <p:cTn id="23" presetID="2" presetClass="entr" presetSubtype="2" fill="hold" nodeType="afterEffect">
                                  <p:stCondLst>
                                    <p:cond delay="0"/>
                                  </p:stCondLst>
                                  <p:childTnLst>
                                    <p:set>
                                      <p:cBhvr>
                                        <p:cTn id="24" dur="1" fill="hold">
                                          <p:stCondLst>
                                            <p:cond delay="0"/>
                                          </p:stCondLst>
                                        </p:cTn>
                                        <p:tgtEl>
                                          <p:spTgt spid="126"/>
                                        </p:tgtEl>
                                        <p:attrNameLst>
                                          <p:attrName>style.visibility</p:attrName>
                                        </p:attrNameLst>
                                      </p:cBhvr>
                                      <p:to>
                                        <p:strVal val="visible"/>
                                      </p:to>
                                    </p:set>
                                    <p:anim calcmode="lin" valueType="num">
                                      <p:cBhvr additive="base">
                                        <p:cTn id="25" dur="500" fill="hold"/>
                                        <p:tgtEl>
                                          <p:spTgt spid="126"/>
                                        </p:tgtEl>
                                        <p:attrNameLst>
                                          <p:attrName>ppt_x</p:attrName>
                                        </p:attrNameLst>
                                      </p:cBhvr>
                                      <p:tavLst>
                                        <p:tav tm="0">
                                          <p:val>
                                            <p:strVal val="1+#ppt_w/2"/>
                                          </p:val>
                                        </p:tav>
                                        <p:tav tm="100000">
                                          <p:val>
                                            <p:strVal val="#ppt_x"/>
                                          </p:val>
                                        </p:tav>
                                      </p:tavLst>
                                    </p:anim>
                                    <p:anim calcmode="lin" valueType="num">
                                      <p:cBhvr additive="base">
                                        <p:cTn id="26" dur="500" fill="hold"/>
                                        <p:tgtEl>
                                          <p:spTgt spid="12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2" presetClass="entr" presetSubtype="2" fill="hold" nodeType="afterEffect">
                                  <p:stCondLst>
                                    <p:cond delay="0"/>
                                  </p:stCondLst>
                                  <p:childTnLst>
                                    <p:set>
                                      <p:cBhvr>
                                        <p:cTn id="29" dur="1" fill="hold">
                                          <p:stCondLst>
                                            <p:cond delay="0"/>
                                          </p:stCondLst>
                                        </p:cTn>
                                        <p:tgtEl>
                                          <p:spTgt spid="129"/>
                                        </p:tgtEl>
                                        <p:attrNameLst>
                                          <p:attrName>style.visibility</p:attrName>
                                        </p:attrNameLst>
                                      </p:cBhvr>
                                      <p:to>
                                        <p:strVal val="visible"/>
                                      </p:to>
                                    </p:set>
                                    <p:anim calcmode="lin" valueType="num">
                                      <p:cBhvr additive="base">
                                        <p:cTn id="30" dur="500" fill="hold"/>
                                        <p:tgtEl>
                                          <p:spTgt spid="129"/>
                                        </p:tgtEl>
                                        <p:attrNameLst>
                                          <p:attrName>ppt_x</p:attrName>
                                        </p:attrNameLst>
                                      </p:cBhvr>
                                      <p:tavLst>
                                        <p:tav tm="0">
                                          <p:val>
                                            <p:strVal val="1+#ppt_w/2"/>
                                          </p:val>
                                        </p:tav>
                                        <p:tav tm="100000">
                                          <p:val>
                                            <p:strVal val="#ppt_x"/>
                                          </p:val>
                                        </p:tav>
                                      </p:tavLst>
                                    </p:anim>
                                    <p:anim calcmode="lin" valueType="num">
                                      <p:cBhvr additive="base">
                                        <p:cTn id="31" dur="500" fill="hold"/>
                                        <p:tgtEl>
                                          <p:spTgt spid="129"/>
                                        </p:tgtEl>
                                        <p:attrNameLst>
                                          <p:attrName>ppt_y</p:attrName>
                                        </p:attrNameLst>
                                      </p:cBhvr>
                                      <p:tavLst>
                                        <p:tav tm="0">
                                          <p:val>
                                            <p:strVal val="#ppt_y"/>
                                          </p:val>
                                        </p:tav>
                                        <p:tav tm="100000">
                                          <p:val>
                                            <p:strVal val="#ppt_y"/>
                                          </p:val>
                                        </p:tav>
                                      </p:tavLst>
                                    </p:anim>
                                  </p:childTnLst>
                                </p:cTn>
                              </p:par>
                            </p:childTnLst>
                          </p:cTn>
                        </p:par>
                        <p:par>
                          <p:cTn id="32" fill="hold">
                            <p:stCondLst>
                              <p:cond delay="2500"/>
                            </p:stCondLst>
                            <p:childTnLst>
                              <p:par>
                                <p:cTn id="33" presetID="2" presetClass="entr" presetSubtype="2" fill="hold" nodeType="afterEffect">
                                  <p:stCondLst>
                                    <p:cond delay="0"/>
                                  </p:stCondLst>
                                  <p:childTnLst>
                                    <p:set>
                                      <p:cBhvr>
                                        <p:cTn id="34" dur="1" fill="hold">
                                          <p:stCondLst>
                                            <p:cond delay="0"/>
                                          </p:stCondLst>
                                        </p:cTn>
                                        <p:tgtEl>
                                          <p:spTgt spid="132"/>
                                        </p:tgtEl>
                                        <p:attrNameLst>
                                          <p:attrName>style.visibility</p:attrName>
                                        </p:attrNameLst>
                                      </p:cBhvr>
                                      <p:to>
                                        <p:strVal val="visible"/>
                                      </p:to>
                                    </p:set>
                                    <p:anim calcmode="lin" valueType="num">
                                      <p:cBhvr additive="base">
                                        <p:cTn id="35" dur="500" fill="hold"/>
                                        <p:tgtEl>
                                          <p:spTgt spid="132"/>
                                        </p:tgtEl>
                                        <p:attrNameLst>
                                          <p:attrName>ppt_x</p:attrName>
                                        </p:attrNameLst>
                                      </p:cBhvr>
                                      <p:tavLst>
                                        <p:tav tm="0">
                                          <p:val>
                                            <p:strVal val="1+#ppt_w/2"/>
                                          </p:val>
                                        </p:tav>
                                        <p:tav tm="100000">
                                          <p:val>
                                            <p:strVal val="#ppt_x"/>
                                          </p:val>
                                        </p:tav>
                                      </p:tavLst>
                                    </p:anim>
                                    <p:anim calcmode="lin" valueType="num">
                                      <p:cBhvr additive="base">
                                        <p:cTn id="36" dur="500" fill="hold"/>
                                        <p:tgtEl>
                                          <p:spTgt spid="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器具, 橱柜, 烤面包&#10;&#10;描述已自动生成">
            <a:extLst>
              <a:ext uri="{FF2B5EF4-FFF2-40B4-BE49-F238E27FC236}">
                <a16:creationId xmlns:a16="http://schemas.microsoft.com/office/drawing/2014/main" id="{EC1F9D18-F89E-4545-B479-B84DC8034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0"/>
            <a:ext cx="5328592" cy="5143500"/>
          </a:xfrm>
          <a:prstGeom prst="rect">
            <a:avLst/>
          </a:prstGeom>
        </p:spPr>
      </p:pic>
      <p:sp>
        <p:nvSpPr>
          <p:cNvPr id="6" name="文本框 5">
            <a:extLst>
              <a:ext uri="{FF2B5EF4-FFF2-40B4-BE49-F238E27FC236}">
                <a16:creationId xmlns:a16="http://schemas.microsoft.com/office/drawing/2014/main" id="{D5DEFBD1-6955-4715-B568-4F8ABFD058B5}"/>
              </a:ext>
            </a:extLst>
          </p:cNvPr>
          <p:cNvSpPr txBox="1"/>
          <p:nvPr/>
        </p:nvSpPr>
        <p:spPr>
          <a:xfrm>
            <a:off x="395536" y="483518"/>
            <a:ext cx="986167" cy="276999"/>
          </a:xfrm>
          <a:prstGeom prst="rect">
            <a:avLst/>
          </a:prstGeom>
          <a:noFill/>
        </p:spPr>
        <p:txBody>
          <a:bodyPr wrap="none" rtlCol="0">
            <a:spAutoFit/>
          </a:bodyPr>
          <a:lstStyle/>
          <a:p>
            <a:r>
              <a:rPr lang="zh-CN" altLang="en-US" sz="1200" dirty="0">
                <a:highlight>
                  <a:srgbClr val="FFFF00"/>
                </a:highlight>
              </a:rPr>
              <a:t>价格：</a:t>
            </a:r>
            <a:r>
              <a:rPr lang="en-US" altLang="zh-CN" sz="1200" dirty="0">
                <a:highlight>
                  <a:srgbClr val="FFFF00"/>
                </a:highlight>
              </a:rPr>
              <a:t>2160</a:t>
            </a:r>
            <a:endParaRPr lang="zh-CN" altLang="en-US" sz="1200" dirty="0">
              <a:highlight>
                <a:srgbClr val="FFFF00"/>
              </a:highlight>
            </a:endParaRPr>
          </a:p>
        </p:txBody>
      </p:sp>
    </p:spTree>
    <p:extLst>
      <p:ext uri="{BB962C8B-B14F-4D97-AF65-F5344CB8AC3E}">
        <p14:creationId xmlns:p14="http://schemas.microsoft.com/office/powerpoint/2010/main" val="175932174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手机屏幕截图&#10;&#10;描述已自动生成">
            <a:extLst>
              <a:ext uri="{FF2B5EF4-FFF2-40B4-BE49-F238E27FC236}">
                <a16:creationId xmlns:a16="http://schemas.microsoft.com/office/drawing/2014/main" id="{A0BEFDA1-B19E-4683-8999-9947856FB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876" y="51470"/>
            <a:ext cx="6804248" cy="5092029"/>
          </a:xfrm>
          <a:prstGeom prst="rect">
            <a:avLst/>
          </a:prstGeom>
        </p:spPr>
      </p:pic>
    </p:spTree>
    <p:extLst>
      <p:ext uri="{BB962C8B-B14F-4D97-AF65-F5344CB8AC3E}">
        <p14:creationId xmlns:p14="http://schemas.microsoft.com/office/powerpoint/2010/main" val="23359659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包含 游戏机, 伞, 房间&#10;&#10;描述已自动生成">
            <a:extLst>
              <a:ext uri="{FF2B5EF4-FFF2-40B4-BE49-F238E27FC236}">
                <a16:creationId xmlns:a16="http://schemas.microsoft.com/office/drawing/2014/main" id="{F9227570-2D58-422A-B1F0-C35217909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93851"/>
            <a:ext cx="5076056" cy="4515966"/>
          </a:xfrm>
          <a:prstGeom prst="rect">
            <a:avLst/>
          </a:prstGeom>
        </p:spPr>
      </p:pic>
      <p:sp>
        <p:nvSpPr>
          <p:cNvPr id="4" name="文本框 3">
            <a:extLst>
              <a:ext uri="{FF2B5EF4-FFF2-40B4-BE49-F238E27FC236}">
                <a16:creationId xmlns:a16="http://schemas.microsoft.com/office/drawing/2014/main" id="{0AB256A3-DE9E-4F58-B802-1770336A8EE1}"/>
              </a:ext>
            </a:extLst>
          </p:cNvPr>
          <p:cNvSpPr txBox="1"/>
          <p:nvPr/>
        </p:nvSpPr>
        <p:spPr>
          <a:xfrm>
            <a:off x="557808" y="1851670"/>
            <a:ext cx="8028384" cy="1200329"/>
          </a:xfrm>
          <a:prstGeom prst="rect">
            <a:avLst/>
          </a:prstGeom>
          <a:noFill/>
        </p:spPr>
        <p:txBody>
          <a:bodyPr wrap="square" rtlCol="0">
            <a:spAutoFit/>
          </a:bodyPr>
          <a:lstStyle/>
          <a:p>
            <a:r>
              <a:rPr lang="zh-CN" altLang="en-US" dirty="0"/>
              <a:t>项目目的：在平时生活中，我们发现有些学生喜欢攒着许多衣服后再洗、或者不喜欢洗衣服、以及换季时需要洗大件衣物被子等。针对这种需要，我们认为开一家专门针对有洗衣需求的大学生的洗衣店是有市场前景的，而且在这个过程中能节省他们的时间以及让他们的衣物能够更好的清洁。</a:t>
            </a:r>
          </a:p>
        </p:txBody>
      </p:sp>
    </p:spTree>
    <p:extLst>
      <p:ext uri="{BB962C8B-B14F-4D97-AF65-F5344CB8AC3E}">
        <p14:creationId xmlns:p14="http://schemas.microsoft.com/office/powerpoint/2010/main" val="1871383284"/>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0FD0E392-746C-495F-A797-B36DFFC5ACA8}"/>
              </a:ext>
            </a:extLst>
          </p:cNvPr>
          <p:cNvSpPr txBox="1"/>
          <p:nvPr/>
        </p:nvSpPr>
        <p:spPr>
          <a:xfrm>
            <a:off x="683568" y="1491630"/>
            <a:ext cx="312906" cy="369332"/>
          </a:xfrm>
          <a:prstGeom prst="rect">
            <a:avLst/>
          </a:prstGeom>
          <a:noFill/>
        </p:spPr>
        <p:txBody>
          <a:bodyPr wrap="none" rtlCol="0">
            <a:spAutoFit/>
          </a:bodyPr>
          <a:lstStyle/>
          <a:p>
            <a:r>
              <a:rPr lang="zh-CN" altLang="en-US" dirty="0"/>
              <a:t>  </a:t>
            </a:r>
            <a:endParaRPr lang="en-US" altLang="zh-CN" dirty="0"/>
          </a:p>
        </p:txBody>
      </p:sp>
      <p:sp>
        <p:nvSpPr>
          <p:cNvPr id="4" name="文本框 3">
            <a:extLst>
              <a:ext uri="{FF2B5EF4-FFF2-40B4-BE49-F238E27FC236}">
                <a16:creationId xmlns:a16="http://schemas.microsoft.com/office/drawing/2014/main" id="{E4466BBB-4258-4F9D-AB26-C9628DCC571A}"/>
              </a:ext>
            </a:extLst>
          </p:cNvPr>
          <p:cNvSpPr txBox="1"/>
          <p:nvPr/>
        </p:nvSpPr>
        <p:spPr>
          <a:xfrm>
            <a:off x="840021" y="1122298"/>
            <a:ext cx="1107996" cy="369332"/>
          </a:xfrm>
          <a:prstGeom prst="rect">
            <a:avLst/>
          </a:prstGeom>
          <a:noFill/>
        </p:spPr>
        <p:txBody>
          <a:bodyPr wrap="none" rtlCol="0">
            <a:spAutoFit/>
          </a:bodyPr>
          <a:lstStyle/>
          <a:p>
            <a:r>
              <a:rPr lang="zh-CN" altLang="en-US" dirty="0"/>
              <a:t>组织管理</a:t>
            </a:r>
          </a:p>
        </p:txBody>
      </p:sp>
      <p:sp>
        <p:nvSpPr>
          <p:cNvPr id="5" name="文本框 4">
            <a:extLst>
              <a:ext uri="{FF2B5EF4-FFF2-40B4-BE49-F238E27FC236}">
                <a16:creationId xmlns:a16="http://schemas.microsoft.com/office/drawing/2014/main" id="{311AFE32-6ED5-475C-8ED4-862DF9C357AA}"/>
              </a:ext>
            </a:extLst>
          </p:cNvPr>
          <p:cNvSpPr txBox="1"/>
          <p:nvPr/>
        </p:nvSpPr>
        <p:spPr>
          <a:xfrm>
            <a:off x="880712" y="1722463"/>
            <a:ext cx="8263288" cy="276999"/>
          </a:xfrm>
          <a:prstGeom prst="rect">
            <a:avLst/>
          </a:prstGeom>
          <a:noFill/>
        </p:spPr>
        <p:txBody>
          <a:bodyPr wrap="square" rtlCol="0">
            <a:spAutoFit/>
          </a:bodyPr>
          <a:lstStyle/>
          <a:p>
            <a:r>
              <a:rPr lang="en-US" altLang="zh-CN" sz="1200" dirty="0"/>
              <a:t>1</a:t>
            </a:r>
            <a:r>
              <a:rPr lang="zh-CN" altLang="en-US" sz="1200" dirty="0"/>
              <a:t>、财务负责人：负责清算每星期的水电费、洗衣粉费和洗衣店的总收益，适当调整价格，根据衣物多少来调整洗衣价格。</a:t>
            </a:r>
          </a:p>
        </p:txBody>
      </p:sp>
      <p:sp>
        <p:nvSpPr>
          <p:cNvPr id="6" name="文本框 5">
            <a:extLst>
              <a:ext uri="{FF2B5EF4-FFF2-40B4-BE49-F238E27FC236}">
                <a16:creationId xmlns:a16="http://schemas.microsoft.com/office/drawing/2014/main" id="{4AA22D53-567E-4C85-AC34-0495A86A2018}"/>
              </a:ext>
            </a:extLst>
          </p:cNvPr>
          <p:cNvSpPr txBox="1"/>
          <p:nvPr/>
        </p:nvSpPr>
        <p:spPr>
          <a:xfrm>
            <a:off x="904108" y="2230294"/>
            <a:ext cx="8271816" cy="276999"/>
          </a:xfrm>
          <a:prstGeom prst="rect">
            <a:avLst/>
          </a:prstGeom>
          <a:noFill/>
        </p:spPr>
        <p:txBody>
          <a:bodyPr wrap="none" rtlCol="0">
            <a:spAutoFit/>
          </a:bodyPr>
          <a:lstStyle/>
          <a:p>
            <a:r>
              <a:rPr lang="en-US" altLang="zh-CN" sz="1200" dirty="0"/>
              <a:t>2</a:t>
            </a:r>
            <a:r>
              <a:rPr lang="zh-CN" altLang="en-US" sz="1200" dirty="0"/>
              <a:t>、其他管理人员：宣传负责人，维护机器及提供教程负责人，收取代洗衣物以及派送衣物负责人，值班收银等负责人。</a:t>
            </a:r>
          </a:p>
        </p:txBody>
      </p:sp>
      <p:sp>
        <p:nvSpPr>
          <p:cNvPr id="7" name="文本框 6">
            <a:extLst>
              <a:ext uri="{FF2B5EF4-FFF2-40B4-BE49-F238E27FC236}">
                <a16:creationId xmlns:a16="http://schemas.microsoft.com/office/drawing/2014/main" id="{03DB12B5-2CD1-4B9F-8CD7-DDAC2A503616}"/>
              </a:ext>
            </a:extLst>
          </p:cNvPr>
          <p:cNvSpPr txBox="1"/>
          <p:nvPr/>
        </p:nvSpPr>
        <p:spPr>
          <a:xfrm>
            <a:off x="904109" y="2787774"/>
            <a:ext cx="8239892" cy="461665"/>
          </a:xfrm>
          <a:prstGeom prst="rect">
            <a:avLst/>
          </a:prstGeom>
          <a:noFill/>
        </p:spPr>
        <p:txBody>
          <a:bodyPr wrap="square" rtlCol="0">
            <a:spAutoFit/>
          </a:bodyPr>
          <a:lstStyle/>
          <a:p>
            <a:r>
              <a:rPr lang="en-US" altLang="zh-CN" sz="1200" dirty="0"/>
              <a:t>3</a:t>
            </a:r>
            <a:r>
              <a:rPr lang="zh-CN" altLang="en-US" sz="1200" dirty="0"/>
              <a:t>、政府批文：洗衣店要获得营业执照，问题主要是安全。因此我们备好了灭火器等消防设备。并且定期检查机器，防止机器发生故障而引起消防事故。</a:t>
            </a:r>
          </a:p>
        </p:txBody>
      </p:sp>
    </p:spTree>
    <p:extLst>
      <p:ext uri="{BB962C8B-B14F-4D97-AF65-F5344CB8AC3E}">
        <p14:creationId xmlns:p14="http://schemas.microsoft.com/office/powerpoint/2010/main" val="15399772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直接连接符 25"/>
          <p:cNvCxnSpPr/>
          <p:nvPr/>
        </p:nvCxnSpPr>
        <p:spPr>
          <a:xfrm>
            <a:off x="3366630" y="1954214"/>
            <a:ext cx="1257078" cy="0"/>
          </a:xfrm>
          <a:prstGeom prst="line">
            <a:avLst/>
          </a:prstGeom>
          <a:ln>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3366630" y="2524168"/>
            <a:ext cx="1273769" cy="0"/>
          </a:xfrm>
          <a:prstGeom prst="line">
            <a:avLst/>
          </a:prstGeom>
          <a:ln>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3366630" y="3094122"/>
            <a:ext cx="1253934" cy="0"/>
          </a:xfrm>
          <a:prstGeom prst="line">
            <a:avLst/>
          </a:prstGeom>
          <a:ln>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34" name="AutoShape 4"/>
          <p:cNvSpPr>
            <a:spLocks noChangeAspect="1" noChangeArrowheads="1" noTextEdit="1"/>
          </p:cNvSpPr>
          <p:nvPr/>
        </p:nvSpPr>
        <p:spPr bwMode="auto">
          <a:xfrm>
            <a:off x="1527761" y="1436960"/>
            <a:ext cx="1868487"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5" name="Freeform 6"/>
          <p:cNvSpPr>
            <a:spLocks/>
          </p:cNvSpPr>
          <p:nvPr/>
        </p:nvSpPr>
        <p:spPr bwMode="auto">
          <a:xfrm>
            <a:off x="1115616" y="1203598"/>
            <a:ext cx="2282219" cy="1355725"/>
          </a:xfrm>
          <a:custGeom>
            <a:avLst/>
            <a:gdLst>
              <a:gd name="T0" fmla="*/ 0 w 1645"/>
              <a:gd name="T1" fmla="*/ 313 h 1000"/>
              <a:gd name="T2" fmla="*/ 918 w 1645"/>
              <a:gd name="T3" fmla="*/ 305 h 1000"/>
              <a:gd name="T4" fmla="*/ 1645 w 1645"/>
              <a:gd name="T5" fmla="*/ 319 h 1000"/>
              <a:gd name="T6" fmla="*/ 1645 w 1645"/>
              <a:gd name="T7" fmla="*/ 708 h 1000"/>
              <a:gd name="T8" fmla="*/ 918 w 1645"/>
              <a:gd name="T9" fmla="*/ 694 h 1000"/>
              <a:gd name="T10" fmla="*/ 0 w 1645"/>
              <a:gd name="T11" fmla="*/ 702 h 1000"/>
              <a:gd name="T12" fmla="*/ 0 w 1645"/>
              <a:gd name="T13" fmla="*/ 313 h 1000"/>
            </a:gdLst>
            <a:ahLst/>
            <a:cxnLst>
              <a:cxn ang="0">
                <a:pos x="T0" y="T1"/>
              </a:cxn>
              <a:cxn ang="0">
                <a:pos x="T2" y="T3"/>
              </a:cxn>
              <a:cxn ang="0">
                <a:pos x="T4" y="T5"/>
              </a:cxn>
              <a:cxn ang="0">
                <a:pos x="T6" y="T7"/>
              </a:cxn>
              <a:cxn ang="0">
                <a:pos x="T8" y="T9"/>
              </a:cxn>
              <a:cxn ang="0">
                <a:pos x="T10" y="T11"/>
              </a:cxn>
              <a:cxn ang="0">
                <a:pos x="T12" y="T13"/>
              </a:cxn>
            </a:cxnLst>
            <a:rect l="0" t="0" r="r" b="b"/>
            <a:pathLst>
              <a:path w="1645" h="1000">
                <a:moveTo>
                  <a:pt x="0" y="313"/>
                </a:moveTo>
                <a:cubicBezTo>
                  <a:pt x="0" y="313"/>
                  <a:pt x="483" y="0"/>
                  <a:pt x="918" y="305"/>
                </a:cubicBezTo>
                <a:cubicBezTo>
                  <a:pt x="1353" y="611"/>
                  <a:pt x="1604" y="360"/>
                  <a:pt x="1645" y="319"/>
                </a:cubicBezTo>
                <a:cubicBezTo>
                  <a:pt x="1645" y="708"/>
                  <a:pt x="1645" y="708"/>
                  <a:pt x="1645" y="708"/>
                </a:cubicBezTo>
                <a:cubicBezTo>
                  <a:pt x="1604" y="749"/>
                  <a:pt x="1353" y="1000"/>
                  <a:pt x="918" y="694"/>
                </a:cubicBezTo>
                <a:cubicBezTo>
                  <a:pt x="483" y="389"/>
                  <a:pt x="0" y="702"/>
                  <a:pt x="0" y="702"/>
                </a:cubicBezTo>
                <a:lnTo>
                  <a:pt x="0" y="31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6" name="Freeform 7"/>
          <p:cNvSpPr>
            <a:spLocks/>
          </p:cNvSpPr>
          <p:nvPr/>
        </p:nvSpPr>
        <p:spPr bwMode="auto">
          <a:xfrm>
            <a:off x="1115616" y="1779860"/>
            <a:ext cx="2282219" cy="1355725"/>
          </a:xfrm>
          <a:custGeom>
            <a:avLst/>
            <a:gdLst>
              <a:gd name="T0" fmla="*/ 0 w 1645"/>
              <a:gd name="T1" fmla="*/ 313 h 1000"/>
              <a:gd name="T2" fmla="*/ 918 w 1645"/>
              <a:gd name="T3" fmla="*/ 306 h 1000"/>
              <a:gd name="T4" fmla="*/ 1645 w 1645"/>
              <a:gd name="T5" fmla="*/ 319 h 1000"/>
              <a:gd name="T6" fmla="*/ 1645 w 1645"/>
              <a:gd name="T7" fmla="*/ 708 h 1000"/>
              <a:gd name="T8" fmla="*/ 918 w 1645"/>
              <a:gd name="T9" fmla="*/ 695 h 1000"/>
              <a:gd name="T10" fmla="*/ 0 w 1645"/>
              <a:gd name="T11" fmla="*/ 702 h 1000"/>
              <a:gd name="T12" fmla="*/ 0 w 1645"/>
              <a:gd name="T13" fmla="*/ 313 h 1000"/>
            </a:gdLst>
            <a:ahLst/>
            <a:cxnLst>
              <a:cxn ang="0">
                <a:pos x="T0" y="T1"/>
              </a:cxn>
              <a:cxn ang="0">
                <a:pos x="T2" y="T3"/>
              </a:cxn>
              <a:cxn ang="0">
                <a:pos x="T4" y="T5"/>
              </a:cxn>
              <a:cxn ang="0">
                <a:pos x="T6" y="T7"/>
              </a:cxn>
              <a:cxn ang="0">
                <a:pos x="T8" y="T9"/>
              </a:cxn>
              <a:cxn ang="0">
                <a:pos x="T10" y="T11"/>
              </a:cxn>
              <a:cxn ang="0">
                <a:pos x="T12" y="T13"/>
              </a:cxn>
            </a:cxnLst>
            <a:rect l="0" t="0" r="r" b="b"/>
            <a:pathLst>
              <a:path w="1645" h="1000">
                <a:moveTo>
                  <a:pt x="0" y="313"/>
                </a:moveTo>
                <a:cubicBezTo>
                  <a:pt x="0" y="313"/>
                  <a:pt x="483" y="0"/>
                  <a:pt x="918" y="306"/>
                </a:cubicBezTo>
                <a:cubicBezTo>
                  <a:pt x="1353" y="612"/>
                  <a:pt x="1604" y="360"/>
                  <a:pt x="1645" y="319"/>
                </a:cubicBezTo>
                <a:cubicBezTo>
                  <a:pt x="1645" y="708"/>
                  <a:pt x="1645" y="708"/>
                  <a:pt x="1645" y="708"/>
                </a:cubicBezTo>
                <a:cubicBezTo>
                  <a:pt x="1604" y="749"/>
                  <a:pt x="1353" y="1000"/>
                  <a:pt x="918" y="695"/>
                </a:cubicBezTo>
                <a:cubicBezTo>
                  <a:pt x="483" y="389"/>
                  <a:pt x="0" y="702"/>
                  <a:pt x="0" y="702"/>
                </a:cubicBezTo>
                <a:lnTo>
                  <a:pt x="0" y="31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7" name="Freeform 8"/>
          <p:cNvSpPr>
            <a:spLocks/>
          </p:cNvSpPr>
          <p:nvPr/>
        </p:nvSpPr>
        <p:spPr bwMode="auto">
          <a:xfrm>
            <a:off x="1115616" y="2357710"/>
            <a:ext cx="2282219" cy="1354138"/>
          </a:xfrm>
          <a:custGeom>
            <a:avLst/>
            <a:gdLst>
              <a:gd name="T0" fmla="*/ 0 w 1645"/>
              <a:gd name="T1" fmla="*/ 313 h 1000"/>
              <a:gd name="T2" fmla="*/ 918 w 1645"/>
              <a:gd name="T3" fmla="*/ 305 h 1000"/>
              <a:gd name="T4" fmla="*/ 1645 w 1645"/>
              <a:gd name="T5" fmla="*/ 319 h 1000"/>
              <a:gd name="T6" fmla="*/ 1645 w 1645"/>
              <a:gd name="T7" fmla="*/ 708 h 1000"/>
              <a:gd name="T8" fmla="*/ 918 w 1645"/>
              <a:gd name="T9" fmla="*/ 694 h 1000"/>
              <a:gd name="T10" fmla="*/ 0 w 1645"/>
              <a:gd name="T11" fmla="*/ 702 h 1000"/>
              <a:gd name="T12" fmla="*/ 0 w 1645"/>
              <a:gd name="T13" fmla="*/ 313 h 1000"/>
            </a:gdLst>
            <a:ahLst/>
            <a:cxnLst>
              <a:cxn ang="0">
                <a:pos x="T0" y="T1"/>
              </a:cxn>
              <a:cxn ang="0">
                <a:pos x="T2" y="T3"/>
              </a:cxn>
              <a:cxn ang="0">
                <a:pos x="T4" y="T5"/>
              </a:cxn>
              <a:cxn ang="0">
                <a:pos x="T6" y="T7"/>
              </a:cxn>
              <a:cxn ang="0">
                <a:pos x="T8" y="T9"/>
              </a:cxn>
              <a:cxn ang="0">
                <a:pos x="T10" y="T11"/>
              </a:cxn>
              <a:cxn ang="0">
                <a:pos x="T12" y="T13"/>
              </a:cxn>
            </a:cxnLst>
            <a:rect l="0" t="0" r="r" b="b"/>
            <a:pathLst>
              <a:path w="1645" h="1000">
                <a:moveTo>
                  <a:pt x="0" y="313"/>
                </a:moveTo>
                <a:cubicBezTo>
                  <a:pt x="0" y="313"/>
                  <a:pt x="483" y="0"/>
                  <a:pt x="918" y="305"/>
                </a:cubicBezTo>
                <a:cubicBezTo>
                  <a:pt x="1353" y="611"/>
                  <a:pt x="1604" y="360"/>
                  <a:pt x="1645" y="319"/>
                </a:cubicBezTo>
                <a:cubicBezTo>
                  <a:pt x="1645" y="708"/>
                  <a:pt x="1645" y="708"/>
                  <a:pt x="1645" y="708"/>
                </a:cubicBezTo>
                <a:cubicBezTo>
                  <a:pt x="1604" y="748"/>
                  <a:pt x="1353" y="1000"/>
                  <a:pt x="918" y="694"/>
                </a:cubicBezTo>
                <a:cubicBezTo>
                  <a:pt x="483" y="388"/>
                  <a:pt x="0" y="702"/>
                  <a:pt x="0" y="702"/>
                </a:cubicBezTo>
                <a:lnTo>
                  <a:pt x="0" y="31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8" name="Freeform 9"/>
          <p:cNvSpPr>
            <a:spLocks/>
          </p:cNvSpPr>
          <p:nvPr/>
        </p:nvSpPr>
        <p:spPr bwMode="auto">
          <a:xfrm>
            <a:off x="1115616" y="2932386"/>
            <a:ext cx="2282219" cy="315480"/>
          </a:xfrm>
          <a:custGeom>
            <a:avLst/>
            <a:gdLst>
              <a:gd name="T0" fmla="*/ 0 w 1645"/>
              <a:gd name="T1" fmla="*/ 313 h 1000"/>
              <a:gd name="T2" fmla="*/ 918 w 1645"/>
              <a:gd name="T3" fmla="*/ 306 h 1000"/>
              <a:gd name="T4" fmla="*/ 1645 w 1645"/>
              <a:gd name="T5" fmla="*/ 319 h 1000"/>
              <a:gd name="T6" fmla="*/ 1645 w 1645"/>
              <a:gd name="T7" fmla="*/ 708 h 1000"/>
              <a:gd name="T8" fmla="*/ 918 w 1645"/>
              <a:gd name="T9" fmla="*/ 695 h 1000"/>
              <a:gd name="T10" fmla="*/ 0 w 1645"/>
              <a:gd name="T11" fmla="*/ 702 h 1000"/>
              <a:gd name="T12" fmla="*/ 0 w 1645"/>
              <a:gd name="T13" fmla="*/ 313 h 1000"/>
            </a:gdLst>
            <a:ahLst/>
            <a:cxnLst>
              <a:cxn ang="0">
                <a:pos x="T0" y="T1"/>
              </a:cxn>
              <a:cxn ang="0">
                <a:pos x="T2" y="T3"/>
              </a:cxn>
              <a:cxn ang="0">
                <a:pos x="T4" y="T5"/>
              </a:cxn>
              <a:cxn ang="0">
                <a:pos x="T6" y="T7"/>
              </a:cxn>
              <a:cxn ang="0">
                <a:pos x="T8" y="T9"/>
              </a:cxn>
              <a:cxn ang="0">
                <a:pos x="T10" y="T11"/>
              </a:cxn>
              <a:cxn ang="0">
                <a:pos x="T12" y="T13"/>
              </a:cxn>
            </a:cxnLst>
            <a:rect l="0" t="0" r="r" b="b"/>
            <a:pathLst>
              <a:path w="1645" h="1000">
                <a:moveTo>
                  <a:pt x="0" y="313"/>
                </a:moveTo>
                <a:cubicBezTo>
                  <a:pt x="0" y="313"/>
                  <a:pt x="483" y="0"/>
                  <a:pt x="918" y="306"/>
                </a:cubicBezTo>
                <a:cubicBezTo>
                  <a:pt x="1353" y="612"/>
                  <a:pt x="1604" y="360"/>
                  <a:pt x="1645" y="319"/>
                </a:cubicBezTo>
                <a:cubicBezTo>
                  <a:pt x="1645" y="708"/>
                  <a:pt x="1645" y="708"/>
                  <a:pt x="1645" y="708"/>
                </a:cubicBezTo>
                <a:cubicBezTo>
                  <a:pt x="1604" y="749"/>
                  <a:pt x="1353" y="1000"/>
                  <a:pt x="918" y="695"/>
                </a:cubicBezTo>
                <a:cubicBezTo>
                  <a:pt x="483" y="389"/>
                  <a:pt x="0" y="702"/>
                  <a:pt x="0" y="702"/>
                </a:cubicBezTo>
                <a:lnTo>
                  <a:pt x="0" y="31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cxnSp>
        <p:nvCxnSpPr>
          <p:cNvPr id="39" name="直接连接符 38"/>
          <p:cNvCxnSpPr>
            <a:cxnSpLocks/>
          </p:cNvCxnSpPr>
          <p:nvPr/>
        </p:nvCxnSpPr>
        <p:spPr>
          <a:xfrm>
            <a:off x="1043608" y="1657712"/>
            <a:ext cx="0" cy="1695393"/>
          </a:xfrm>
          <a:prstGeom prst="line">
            <a:avLst/>
          </a:prstGeom>
          <a:ln w="38100">
            <a:solidFill>
              <a:srgbClr val="B2B2B2"/>
            </a:soli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187626" y="1695822"/>
            <a:ext cx="693635" cy="280974"/>
          </a:xfrm>
          <a:prstGeom prst="rect">
            <a:avLst/>
          </a:prstGeom>
        </p:spPr>
        <p:txBody>
          <a:bodyPr wrap="square">
            <a:spAutoFit/>
          </a:bodyPr>
          <a:lstStyle/>
          <a:p>
            <a:pPr algn="just">
              <a:lnSpc>
                <a:spcPts val="1200"/>
              </a:lnSpc>
            </a:pPr>
            <a:r>
              <a:rPr lang="en-US" altLang="zh-CN" sz="2400" dirty="0">
                <a:solidFill>
                  <a:schemeClr val="bg1"/>
                </a:solidFill>
                <a:cs typeface="+mn-ea"/>
                <a:sym typeface="+mn-lt"/>
              </a:rPr>
              <a:t>01</a:t>
            </a:r>
          </a:p>
        </p:txBody>
      </p:sp>
      <p:sp>
        <p:nvSpPr>
          <p:cNvPr id="42" name="矩形 41"/>
          <p:cNvSpPr/>
          <p:nvPr/>
        </p:nvSpPr>
        <p:spPr>
          <a:xfrm>
            <a:off x="1187625" y="2235080"/>
            <a:ext cx="693635" cy="280974"/>
          </a:xfrm>
          <a:prstGeom prst="rect">
            <a:avLst/>
          </a:prstGeom>
        </p:spPr>
        <p:txBody>
          <a:bodyPr wrap="square">
            <a:spAutoFit/>
          </a:bodyPr>
          <a:lstStyle/>
          <a:p>
            <a:pPr algn="just">
              <a:lnSpc>
                <a:spcPts val="1200"/>
              </a:lnSpc>
            </a:pPr>
            <a:r>
              <a:rPr lang="en-US" altLang="zh-CN" sz="2400" dirty="0">
                <a:solidFill>
                  <a:schemeClr val="bg1"/>
                </a:solidFill>
                <a:cs typeface="+mn-ea"/>
                <a:sym typeface="+mn-lt"/>
              </a:rPr>
              <a:t>02</a:t>
            </a:r>
          </a:p>
        </p:txBody>
      </p:sp>
      <p:sp>
        <p:nvSpPr>
          <p:cNvPr id="44" name="矩形 43"/>
          <p:cNvSpPr/>
          <p:nvPr/>
        </p:nvSpPr>
        <p:spPr>
          <a:xfrm>
            <a:off x="1187624" y="2809091"/>
            <a:ext cx="693635" cy="280974"/>
          </a:xfrm>
          <a:prstGeom prst="rect">
            <a:avLst/>
          </a:prstGeom>
        </p:spPr>
        <p:txBody>
          <a:bodyPr wrap="square">
            <a:spAutoFit/>
          </a:bodyPr>
          <a:lstStyle/>
          <a:p>
            <a:pPr algn="just">
              <a:lnSpc>
                <a:spcPts val="1200"/>
              </a:lnSpc>
            </a:pPr>
            <a:r>
              <a:rPr lang="en-US" altLang="zh-CN" sz="2400" dirty="0">
                <a:solidFill>
                  <a:schemeClr val="bg1"/>
                </a:solidFill>
                <a:cs typeface="+mn-ea"/>
                <a:sym typeface="+mn-lt"/>
              </a:rPr>
              <a:t>03</a:t>
            </a:r>
          </a:p>
        </p:txBody>
      </p:sp>
      <p:sp>
        <p:nvSpPr>
          <p:cNvPr id="45" name="矩形 44"/>
          <p:cNvSpPr/>
          <p:nvPr/>
        </p:nvSpPr>
        <p:spPr>
          <a:xfrm>
            <a:off x="1196432" y="3383101"/>
            <a:ext cx="693635" cy="280974"/>
          </a:xfrm>
          <a:prstGeom prst="rect">
            <a:avLst/>
          </a:prstGeom>
        </p:spPr>
        <p:txBody>
          <a:bodyPr wrap="square">
            <a:spAutoFit/>
          </a:bodyPr>
          <a:lstStyle/>
          <a:p>
            <a:pPr algn="just">
              <a:lnSpc>
                <a:spcPts val="1200"/>
              </a:lnSpc>
            </a:pPr>
            <a:r>
              <a:rPr lang="en-US" altLang="zh-CN" sz="2400" dirty="0">
                <a:solidFill>
                  <a:schemeClr val="bg1"/>
                </a:solidFill>
                <a:cs typeface="+mn-ea"/>
                <a:sym typeface="+mn-lt"/>
              </a:rPr>
              <a:t>04</a:t>
            </a:r>
          </a:p>
        </p:txBody>
      </p:sp>
      <p:sp>
        <p:nvSpPr>
          <p:cNvPr id="46" name="椭圆 45"/>
          <p:cNvSpPr/>
          <p:nvPr/>
        </p:nvSpPr>
        <p:spPr>
          <a:xfrm>
            <a:off x="3261285" y="1901541"/>
            <a:ext cx="105345" cy="105345"/>
          </a:xfrm>
          <a:prstGeom prst="ellipse">
            <a:avLst/>
          </a:prstGeom>
          <a:solidFill>
            <a:schemeClr val="bg1">
              <a:lumMod val="75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3" name="椭圆 62"/>
          <p:cNvSpPr/>
          <p:nvPr/>
        </p:nvSpPr>
        <p:spPr>
          <a:xfrm>
            <a:off x="3261285" y="2471495"/>
            <a:ext cx="105345" cy="105345"/>
          </a:xfrm>
          <a:prstGeom prst="ellipse">
            <a:avLst/>
          </a:prstGeom>
          <a:solidFill>
            <a:schemeClr val="bg1">
              <a:lumMod val="75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4" name="椭圆 73"/>
          <p:cNvSpPr/>
          <p:nvPr/>
        </p:nvSpPr>
        <p:spPr>
          <a:xfrm>
            <a:off x="3261285" y="3041449"/>
            <a:ext cx="105345" cy="105345"/>
          </a:xfrm>
          <a:prstGeom prst="ellipse">
            <a:avLst/>
          </a:prstGeom>
          <a:solidFill>
            <a:schemeClr val="bg1">
              <a:lumMod val="75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文本框 1">
            <a:extLst>
              <a:ext uri="{FF2B5EF4-FFF2-40B4-BE49-F238E27FC236}">
                <a16:creationId xmlns:a16="http://schemas.microsoft.com/office/drawing/2014/main" id="{A9CB95E1-C35D-441E-BB78-8BA8ED9FBAF6}"/>
              </a:ext>
            </a:extLst>
          </p:cNvPr>
          <p:cNvSpPr txBox="1"/>
          <p:nvPr/>
        </p:nvSpPr>
        <p:spPr>
          <a:xfrm>
            <a:off x="3491880" y="555526"/>
            <a:ext cx="1107996" cy="369332"/>
          </a:xfrm>
          <a:prstGeom prst="rect">
            <a:avLst/>
          </a:prstGeom>
          <a:noFill/>
        </p:spPr>
        <p:txBody>
          <a:bodyPr wrap="none" rtlCol="0">
            <a:spAutoFit/>
          </a:bodyPr>
          <a:lstStyle/>
          <a:p>
            <a:r>
              <a:rPr lang="zh-CN" altLang="en-US" dirty="0"/>
              <a:t>目标市场</a:t>
            </a:r>
          </a:p>
        </p:txBody>
      </p:sp>
      <p:sp>
        <p:nvSpPr>
          <p:cNvPr id="4" name="文本框 3">
            <a:extLst>
              <a:ext uri="{FF2B5EF4-FFF2-40B4-BE49-F238E27FC236}">
                <a16:creationId xmlns:a16="http://schemas.microsoft.com/office/drawing/2014/main" id="{EBCE8EFF-F83F-47A4-9369-41ACE1930A21}"/>
              </a:ext>
            </a:extLst>
          </p:cNvPr>
          <p:cNvSpPr txBox="1"/>
          <p:nvPr/>
        </p:nvSpPr>
        <p:spPr>
          <a:xfrm>
            <a:off x="4640399" y="1746619"/>
            <a:ext cx="1107996" cy="369332"/>
          </a:xfrm>
          <a:prstGeom prst="rect">
            <a:avLst/>
          </a:prstGeom>
          <a:noFill/>
        </p:spPr>
        <p:txBody>
          <a:bodyPr wrap="none" rtlCol="0">
            <a:spAutoFit/>
          </a:bodyPr>
          <a:lstStyle/>
          <a:p>
            <a:r>
              <a:rPr lang="zh-CN" altLang="en-US" dirty="0">
                <a:hlinkClick r:id="rId4" action="ppaction://hlinksldjump"/>
              </a:rPr>
              <a:t>市场营销</a:t>
            </a:r>
            <a:endParaRPr lang="zh-CN" altLang="en-US" dirty="0"/>
          </a:p>
        </p:txBody>
      </p:sp>
      <p:sp>
        <p:nvSpPr>
          <p:cNvPr id="7" name="文本框 6">
            <a:extLst>
              <a:ext uri="{FF2B5EF4-FFF2-40B4-BE49-F238E27FC236}">
                <a16:creationId xmlns:a16="http://schemas.microsoft.com/office/drawing/2014/main" id="{66668DA3-BBBE-4DFD-A8C8-0ECF876F1494}"/>
              </a:ext>
            </a:extLst>
          </p:cNvPr>
          <p:cNvSpPr txBox="1"/>
          <p:nvPr/>
        </p:nvSpPr>
        <p:spPr>
          <a:xfrm>
            <a:off x="4640399" y="2320742"/>
            <a:ext cx="1163879" cy="369332"/>
          </a:xfrm>
          <a:prstGeom prst="rect">
            <a:avLst/>
          </a:prstGeom>
          <a:noFill/>
        </p:spPr>
        <p:txBody>
          <a:bodyPr wrap="square" rtlCol="0">
            <a:spAutoFit/>
          </a:bodyPr>
          <a:lstStyle/>
          <a:p>
            <a:r>
              <a:rPr lang="zh-CN" altLang="en-US" dirty="0">
                <a:hlinkClick r:id="rId5" action="ppaction://hlinksldjump"/>
              </a:rPr>
              <a:t>市场前景</a:t>
            </a:r>
            <a:endParaRPr lang="zh-CN" altLang="en-US" dirty="0"/>
          </a:p>
        </p:txBody>
      </p:sp>
      <p:sp>
        <p:nvSpPr>
          <p:cNvPr id="9" name="文本框 8">
            <a:extLst>
              <a:ext uri="{FF2B5EF4-FFF2-40B4-BE49-F238E27FC236}">
                <a16:creationId xmlns:a16="http://schemas.microsoft.com/office/drawing/2014/main" id="{22BCDB7F-0F18-4911-B4CE-E996C2EC81A3}"/>
              </a:ext>
            </a:extLst>
          </p:cNvPr>
          <p:cNvSpPr txBox="1"/>
          <p:nvPr/>
        </p:nvSpPr>
        <p:spPr>
          <a:xfrm>
            <a:off x="4636726" y="2913625"/>
            <a:ext cx="1107996" cy="369332"/>
          </a:xfrm>
          <a:prstGeom prst="rect">
            <a:avLst/>
          </a:prstGeom>
          <a:noFill/>
        </p:spPr>
        <p:txBody>
          <a:bodyPr wrap="none" rtlCol="0">
            <a:spAutoFit/>
          </a:bodyPr>
          <a:lstStyle/>
          <a:p>
            <a:r>
              <a:rPr lang="zh-CN" altLang="en-US" dirty="0">
                <a:hlinkClick r:id="rId6" action="ppaction://hlinksldjump"/>
              </a:rPr>
              <a:t>战略目标</a:t>
            </a:r>
            <a:endParaRPr lang="zh-CN" altLang="en-US" dirty="0"/>
          </a:p>
        </p:txBody>
      </p:sp>
    </p:spTree>
    <p:custDataLst>
      <p:tags r:id="rId1"/>
    </p:custDataLst>
    <p:extLst>
      <p:ext uri="{BB962C8B-B14F-4D97-AF65-F5344CB8AC3E}">
        <p14:creationId xmlns:p14="http://schemas.microsoft.com/office/powerpoint/2010/main" val="42539713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300"/>
                                        <p:tgtEl>
                                          <p:spTgt spid="35"/>
                                        </p:tgtEl>
                                      </p:cBhvr>
                                    </p:animEffect>
                                  </p:childTnLst>
                                </p:cTn>
                              </p:par>
                            </p:childTnLst>
                          </p:cTn>
                        </p:par>
                        <p:par>
                          <p:cTn id="14" fill="hold">
                            <p:stCondLst>
                              <p:cond delay="1300"/>
                            </p:stCondLst>
                            <p:childTnLst>
                              <p:par>
                                <p:cTn id="15" presetID="22" presetClass="entr" presetSubtype="8"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300"/>
                                        <p:tgtEl>
                                          <p:spTgt spid="36"/>
                                        </p:tgtEl>
                                      </p:cBhvr>
                                    </p:animEffect>
                                  </p:childTnLst>
                                </p:cTn>
                              </p:par>
                            </p:childTnLst>
                          </p:cTn>
                        </p:par>
                        <p:par>
                          <p:cTn id="18" fill="hold">
                            <p:stCondLst>
                              <p:cond delay="1600"/>
                            </p:stCondLst>
                            <p:childTnLst>
                              <p:par>
                                <p:cTn id="19" presetID="22" presetClass="entr" presetSubtype="8"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left)">
                                      <p:cBhvr>
                                        <p:cTn id="21" dur="300"/>
                                        <p:tgtEl>
                                          <p:spTgt spid="37"/>
                                        </p:tgtEl>
                                      </p:cBhvr>
                                    </p:animEffect>
                                  </p:childTnLst>
                                </p:cTn>
                              </p:par>
                            </p:childTnLst>
                          </p:cTn>
                        </p:par>
                        <p:par>
                          <p:cTn id="22" fill="hold">
                            <p:stCondLst>
                              <p:cond delay="1900"/>
                            </p:stCondLst>
                            <p:childTnLst>
                              <p:par>
                                <p:cTn id="23" presetID="22" presetClass="entr" presetSubtype="8"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wipe(left)">
                                      <p:cBhvr>
                                        <p:cTn id="25" dur="300"/>
                                        <p:tgtEl>
                                          <p:spTgt spid="38"/>
                                        </p:tgtEl>
                                      </p:cBhvr>
                                    </p:animEffect>
                                  </p:childTnLst>
                                </p:cTn>
                              </p:par>
                            </p:childTnLst>
                          </p:cTn>
                        </p:par>
                        <p:par>
                          <p:cTn id="26" fill="hold">
                            <p:stCondLst>
                              <p:cond delay="2200"/>
                            </p:stCondLst>
                            <p:childTnLst>
                              <p:par>
                                <p:cTn id="27" presetID="23" presetClass="entr" presetSubtype="16"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p:cTn id="29" dur="300" fill="hold"/>
                                        <p:tgtEl>
                                          <p:spTgt spid="41"/>
                                        </p:tgtEl>
                                        <p:attrNameLst>
                                          <p:attrName>ppt_w</p:attrName>
                                        </p:attrNameLst>
                                      </p:cBhvr>
                                      <p:tavLst>
                                        <p:tav tm="0">
                                          <p:val>
                                            <p:fltVal val="0"/>
                                          </p:val>
                                        </p:tav>
                                        <p:tav tm="100000">
                                          <p:val>
                                            <p:strVal val="#ppt_w"/>
                                          </p:val>
                                        </p:tav>
                                      </p:tavLst>
                                    </p:anim>
                                    <p:anim calcmode="lin" valueType="num">
                                      <p:cBhvr>
                                        <p:cTn id="30" dur="300" fill="hold"/>
                                        <p:tgtEl>
                                          <p:spTgt spid="41"/>
                                        </p:tgtEl>
                                        <p:attrNameLst>
                                          <p:attrName>ppt_h</p:attrName>
                                        </p:attrNameLst>
                                      </p:cBhvr>
                                      <p:tavLst>
                                        <p:tav tm="0">
                                          <p:val>
                                            <p:fltVal val="0"/>
                                          </p:val>
                                        </p:tav>
                                        <p:tav tm="100000">
                                          <p:val>
                                            <p:strVal val="#ppt_h"/>
                                          </p:val>
                                        </p:tav>
                                      </p:tavLst>
                                    </p:anim>
                                  </p:childTnLst>
                                </p:cTn>
                              </p:par>
                            </p:childTnLst>
                          </p:cTn>
                        </p:par>
                        <p:par>
                          <p:cTn id="31" fill="hold">
                            <p:stCondLst>
                              <p:cond delay="2500"/>
                            </p:stCondLst>
                            <p:childTnLst>
                              <p:par>
                                <p:cTn id="32" presetID="23" presetClass="entr" presetSubtype="16" fill="hold" grpId="0" nodeType="after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p:cTn id="34" dur="300" fill="hold"/>
                                        <p:tgtEl>
                                          <p:spTgt spid="42"/>
                                        </p:tgtEl>
                                        <p:attrNameLst>
                                          <p:attrName>ppt_w</p:attrName>
                                        </p:attrNameLst>
                                      </p:cBhvr>
                                      <p:tavLst>
                                        <p:tav tm="0">
                                          <p:val>
                                            <p:fltVal val="0"/>
                                          </p:val>
                                        </p:tav>
                                        <p:tav tm="100000">
                                          <p:val>
                                            <p:strVal val="#ppt_w"/>
                                          </p:val>
                                        </p:tav>
                                      </p:tavLst>
                                    </p:anim>
                                    <p:anim calcmode="lin" valueType="num">
                                      <p:cBhvr>
                                        <p:cTn id="35" dur="300" fill="hold"/>
                                        <p:tgtEl>
                                          <p:spTgt spid="42"/>
                                        </p:tgtEl>
                                        <p:attrNameLst>
                                          <p:attrName>ppt_h</p:attrName>
                                        </p:attrNameLst>
                                      </p:cBhvr>
                                      <p:tavLst>
                                        <p:tav tm="0">
                                          <p:val>
                                            <p:fltVal val="0"/>
                                          </p:val>
                                        </p:tav>
                                        <p:tav tm="100000">
                                          <p:val>
                                            <p:strVal val="#ppt_h"/>
                                          </p:val>
                                        </p:tav>
                                      </p:tavLst>
                                    </p:anim>
                                  </p:childTnLst>
                                </p:cTn>
                              </p:par>
                            </p:childTnLst>
                          </p:cTn>
                        </p:par>
                        <p:par>
                          <p:cTn id="36" fill="hold">
                            <p:stCondLst>
                              <p:cond delay="2800"/>
                            </p:stCondLst>
                            <p:childTnLst>
                              <p:par>
                                <p:cTn id="37" presetID="23" presetClass="entr" presetSubtype="16"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p:cTn id="39" dur="300" fill="hold"/>
                                        <p:tgtEl>
                                          <p:spTgt spid="44"/>
                                        </p:tgtEl>
                                        <p:attrNameLst>
                                          <p:attrName>ppt_w</p:attrName>
                                        </p:attrNameLst>
                                      </p:cBhvr>
                                      <p:tavLst>
                                        <p:tav tm="0">
                                          <p:val>
                                            <p:fltVal val="0"/>
                                          </p:val>
                                        </p:tav>
                                        <p:tav tm="100000">
                                          <p:val>
                                            <p:strVal val="#ppt_w"/>
                                          </p:val>
                                        </p:tav>
                                      </p:tavLst>
                                    </p:anim>
                                    <p:anim calcmode="lin" valueType="num">
                                      <p:cBhvr>
                                        <p:cTn id="40" dur="300" fill="hold"/>
                                        <p:tgtEl>
                                          <p:spTgt spid="44"/>
                                        </p:tgtEl>
                                        <p:attrNameLst>
                                          <p:attrName>ppt_h</p:attrName>
                                        </p:attrNameLst>
                                      </p:cBhvr>
                                      <p:tavLst>
                                        <p:tav tm="0">
                                          <p:val>
                                            <p:fltVal val="0"/>
                                          </p:val>
                                        </p:tav>
                                        <p:tav tm="100000">
                                          <p:val>
                                            <p:strVal val="#ppt_h"/>
                                          </p:val>
                                        </p:tav>
                                      </p:tavLst>
                                    </p:anim>
                                  </p:childTnLst>
                                </p:cTn>
                              </p:par>
                            </p:childTnLst>
                          </p:cTn>
                        </p:par>
                        <p:par>
                          <p:cTn id="41" fill="hold">
                            <p:stCondLst>
                              <p:cond delay="3100"/>
                            </p:stCondLst>
                            <p:childTnLst>
                              <p:par>
                                <p:cTn id="42" presetID="23" presetClass="entr" presetSubtype="16" fill="hold" grpId="0" nodeType="afterEffect">
                                  <p:stCondLst>
                                    <p:cond delay="0"/>
                                  </p:stCondLst>
                                  <p:childTnLst>
                                    <p:set>
                                      <p:cBhvr>
                                        <p:cTn id="43" dur="1" fill="hold">
                                          <p:stCondLst>
                                            <p:cond delay="0"/>
                                          </p:stCondLst>
                                        </p:cTn>
                                        <p:tgtEl>
                                          <p:spTgt spid="45"/>
                                        </p:tgtEl>
                                        <p:attrNameLst>
                                          <p:attrName>style.visibility</p:attrName>
                                        </p:attrNameLst>
                                      </p:cBhvr>
                                      <p:to>
                                        <p:strVal val="visible"/>
                                      </p:to>
                                    </p:set>
                                    <p:anim calcmode="lin" valueType="num">
                                      <p:cBhvr>
                                        <p:cTn id="44" dur="300" fill="hold"/>
                                        <p:tgtEl>
                                          <p:spTgt spid="45"/>
                                        </p:tgtEl>
                                        <p:attrNameLst>
                                          <p:attrName>ppt_w</p:attrName>
                                        </p:attrNameLst>
                                      </p:cBhvr>
                                      <p:tavLst>
                                        <p:tav tm="0">
                                          <p:val>
                                            <p:fltVal val="0"/>
                                          </p:val>
                                        </p:tav>
                                        <p:tav tm="100000">
                                          <p:val>
                                            <p:strVal val="#ppt_w"/>
                                          </p:val>
                                        </p:tav>
                                      </p:tavLst>
                                    </p:anim>
                                    <p:anim calcmode="lin" valueType="num">
                                      <p:cBhvr>
                                        <p:cTn id="45" dur="300" fill="hold"/>
                                        <p:tgtEl>
                                          <p:spTgt spid="45"/>
                                        </p:tgtEl>
                                        <p:attrNameLst>
                                          <p:attrName>ppt_h</p:attrName>
                                        </p:attrNameLst>
                                      </p:cBhvr>
                                      <p:tavLst>
                                        <p:tav tm="0">
                                          <p:val>
                                            <p:fltVal val="0"/>
                                          </p:val>
                                        </p:tav>
                                        <p:tav tm="100000">
                                          <p:val>
                                            <p:strVal val="#ppt_h"/>
                                          </p:val>
                                        </p:tav>
                                      </p:tavLst>
                                    </p:anim>
                                  </p:childTnLst>
                                </p:cTn>
                              </p:par>
                            </p:childTnLst>
                          </p:cTn>
                        </p:par>
                        <p:par>
                          <p:cTn id="46" fill="hold">
                            <p:stCondLst>
                              <p:cond delay="3400"/>
                            </p:stCondLst>
                            <p:childTnLst>
                              <p:par>
                                <p:cTn id="47" presetID="10" presetClass="entr" presetSubtype="0" repeatCount="3000" fill="hold" grpId="0" nodeType="after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150"/>
                                        <p:tgtEl>
                                          <p:spTgt spid="46"/>
                                        </p:tgtEl>
                                      </p:cBhvr>
                                    </p:animEffect>
                                  </p:childTnLst>
                                </p:cTn>
                              </p:par>
                            </p:childTnLst>
                          </p:cTn>
                        </p:par>
                        <p:par>
                          <p:cTn id="50" fill="hold">
                            <p:stCondLst>
                              <p:cond delay="3850"/>
                            </p:stCondLst>
                            <p:childTnLst>
                              <p:par>
                                <p:cTn id="51" presetID="22" presetClass="entr" presetSubtype="8" fill="hold"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left)">
                                      <p:cBhvr>
                                        <p:cTn id="53" dur="500"/>
                                        <p:tgtEl>
                                          <p:spTgt spid="26"/>
                                        </p:tgtEl>
                                      </p:cBhvr>
                                    </p:animEffect>
                                  </p:childTnLst>
                                </p:cTn>
                              </p:par>
                            </p:childTnLst>
                          </p:cTn>
                        </p:par>
                        <p:par>
                          <p:cTn id="54" fill="hold">
                            <p:stCondLst>
                              <p:cond delay="4350"/>
                            </p:stCondLst>
                            <p:childTnLst>
                              <p:par>
                                <p:cTn id="55" presetID="10" presetClass="entr" presetSubtype="0" repeatCount="3000" fill="hold" grpId="0" nodeType="after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fade">
                                      <p:cBhvr>
                                        <p:cTn id="57" dur="150"/>
                                        <p:tgtEl>
                                          <p:spTgt spid="63"/>
                                        </p:tgtEl>
                                      </p:cBhvr>
                                    </p:animEffect>
                                  </p:childTnLst>
                                </p:cTn>
                              </p:par>
                            </p:childTnLst>
                          </p:cTn>
                        </p:par>
                        <p:par>
                          <p:cTn id="58" fill="hold">
                            <p:stCondLst>
                              <p:cond delay="4800"/>
                            </p:stCondLst>
                            <p:childTnLst>
                              <p:par>
                                <p:cTn id="59" presetID="22" presetClass="entr" presetSubtype="8"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left)">
                                      <p:cBhvr>
                                        <p:cTn id="61" dur="500"/>
                                        <p:tgtEl>
                                          <p:spTgt spid="27"/>
                                        </p:tgtEl>
                                      </p:cBhvr>
                                    </p:animEffect>
                                  </p:childTnLst>
                                </p:cTn>
                              </p:par>
                            </p:childTnLst>
                          </p:cTn>
                        </p:par>
                        <p:par>
                          <p:cTn id="62" fill="hold">
                            <p:stCondLst>
                              <p:cond delay="5300"/>
                            </p:stCondLst>
                            <p:childTnLst>
                              <p:par>
                                <p:cTn id="63" presetID="10" presetClass="entr" presetSubtype="0" repeatCount="3000" fill="hold" grpId="0" nodeType="afterEffect">
                                  <p:stCondLst>
                                    <p:cond delay="0"/>
                                  </p:stCondLst>
                                  <p:childTnLst>
                                    <p:set>
                                      <p:cBhvr>
                                        <p:cTn id="64" dur="1" fill="hold">
                                          <p:stCondLst>
                                            <p:cond delay="0"/>
                                          </p:stCondLst>
                                        </p:cTn>
                                        <p:tgtEl>
                                          <p:spTgt spid="74"/>
                                        </p:tgtEl>
                                        <p:attrNameLst>
                                          <p:attrName>style.visibility</p:attrName>
                                        </p:attrNameLst>
                                      </p:cBhvr>
                                      <p:to>
                                        <p:strVal val="visible"/>
                                      </p:to>
                                    </p:set>
                                    <p:animEffect transition="in" filter="fade">
                                      <p:cBhvr>
                                        <p:cTn id="65" dur="150"/>
                                        <p:tgtEl>
                                          <p:spTgt spid="74"/>
                                        </p:tgtEl>
                                      </p:cBhvr>
                                    </p:animEffect>
                                  </p:childTnLst>
                                </p:cTn>
                              </p:par>
                            </p:childTnLst>
                          </p:cTn>
                        </p:par>
                        <p:par>
                          <p:cTn id="66" fill="hold">
                            <p:stCondLst>
                              <p:cond delay="5750"/>
                            </p:stCondLst>
                            <p:childTnLst>
                              <p:par>
                                <p:cTn id="67" presetID="22" presetClass="entr" presetSubtype="8"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wipe(left)">
                                      <p:cBhvr>
                                        <p:cTn id="6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41" grpId="0"/>
      <p:bldP spid="42" grpId="0"/>
      <p:bldP spid="44" grpId="0"/>
      <p:bldP spid="45" grpId="0"/>
      <p:bldP spid="46" grpId="0" animBg="1"/>
      <p:bldP spid="63" grpId="0" animBg="1"/>
      <p:bldP spid="7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4B684C3-2776-4D14-ADDE-A78DA16DF5B2"/>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CqGsUg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AqhrFI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CqGsUi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KoaxSC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KoaxSG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KoaxSD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KoaxSJ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oaxSL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K4axSAXZichKDQAA1SEAABcAAAB1bml2ZXJzYWwvdW5pdmVyc2FsLnBuZ+2a+VdS6/rAqdNpVvNU15xLvXmuOZQnp+NAmROna6UNZk61zLxhgqhoKGLTdUiJopaWiZ6sk+KAqZm6EbBDSR5E6jig4lBxFAXBgRAVkbupzr1r3fVd3z/gLn5gb57ns9/9Ps+73+d5n/1C7rEj/jobjTZCIBAdWIBPMASyBgaBfINcvxbU7Gq6MQGeViUF+3tDKF0mk6CwJvZg4EEIpI6wafnct6C8ISEgNAkC0WVqPqtYyIrzYDs4zOfgicuRkuGjebbyAdYHWdHc6rnV9Trn9ev1U78jntz8/fe7cy7o5+8MWPOuevNPOectLV79c+3W9Tt8bm8pM1Zf+Vn69/0bVNjpLpn7IulHxafSBxc9jydtD/9UTKmUUkRSt4hSSmVL3YMsLlSNla0op5EjGYrhmqZRnDFo0lknP1nFSpDpeTOEH1EPuvyMZKjR1lRm558zhnmpPnWneIOKK41V9vV4qyjsrK/7KlBuQwdl/OFner0bvwaUmu0rCUML4ij14K1/ixN+4DdIuIvFBvB0IMdKI+0iao43AlaDxy1aoAVaoAVaoAVaoAVaoAVaoAVaoAVaoAVaoAVa8L8HUAJz9QJLs2X6HtgK02i8rTRbiuvvaPYOd/p8p9lu3PL/g4/hd/5o4HrxWz/9fvihdSk2UfbGknAJtywwH0WJUL2CKlYooSlMF7yyDzmSJXlhXnszbXmsiaGSBPFbnOI5P4xPI5SVFazM3yTLjy07/M0znmNmXq7jr0svr2SFEahhZpqmYppihBrNGGLkDHbVxIgLMKe6wxvjFw71JKW9mTMXTwTMDSVxG/VmjoSALUryljhIXEMvPgxQryhdpulKaTxP/UEvs99j9tXWMK6Xcipe4EZqGkkTjwOZi2OFSEMXqIPTsAfiFHfgvlRAgNJjhppX3grl1bw3MUMs+qRZxqd3JDYmKInGyFc/mbJbC2nzkscsGn3TMdP5A/c527PqIoDh/VzCZ4/s+jgRkHhy0wlPKQJjX+bszJjFIy+5eFBnD6eOZijieSfPksVx11ux4rDRwUj7csF++HCICRm9wjRfmbnwPXnLvpK8OdI0VtjZdlLWG8MJ68aj5EDFzDFBO1fWSpI6JRoq6uKAM32AKs2Ot4ChsxNFnm9FLyQam6rpAelTdaxBLiHudztl9cPYQJEbvdMhkHDLavg6YAOMudUOVlTje4FqfBeiKDT+bKrxs0ZhW+u5M03oNxIUqnFE+P5YetCJHeTSwl2Prp32DJEn/bNmthj/xvFpFY/Z31BRxmzlsVwYixzn55tjaX5d6eaNmwXCiO5eRwJPRrboCKlbN0ie/8s3kPfwSs9bVC4+rvuzIfGiFmmBysOHmGSU/VcTIye4ZfrIW888Txj9R3mxbSn15gZ0S36IXNbPfuzdnrNtu3H7/phWM5sDtoqN5MzpNAQ3DV+s8BIJ00jSh4hXxEWAPX9y6mrKTdprCKS5SBS+fTi23UlUkNnHaXButEsIFVrrw+z/celZiuCCPFC1HIgrd+5kjWwsjlQM4QPqN6+Vyxz339un2otoeIiLuuEqdkp8p3RNBjII0xaAQvC3ZIUOpE0enB1ZvehhdXj4x/toWXWQaUq3nbrOh7jJyLh6uHkg0RJ9yrjdKXLnIhzNHeYZwgC+g0XHB0C5FvI+LVSW+5P7l3YnVQ8ECFOTQ1YtP9e9HMQbi7bcbHhKPhAsvDbR5fvyYu+uH5LuF3FhwTzCIfhv2CPE0ECobsjfBNhd6OHmmnM8N1gKzc8+zTz7iDUYxgm9tNl2Y4nwlZO4jwmOK2cEK+OkeJqI4vKs2B/eogze2XF9Tb+D2VwplpefjGOmF+9NOo1oTTRqLNnzl3zh05I8fW8b7x5ZsH7cjWr9QFHiqxuYEoDk5nXi/n1haNbNATrvDUb6OLKQ5VHgbkdsnfttj0ROxVl/GZAEEaPicrmo77WmZ/ulQgdf4qZKna66WUzB2CNdpmvnhYujEhQGHsH7YBvjc2cf5ddXO0LSkfli4damW1ccnz4spervFy0BQ9t3ijDTFAchjQBw9CN1MbZUb44veprV0OPQyFCrpmPpCi5A/9rpHagiLOqtnUoUwgDc6F57uAKcgjoaj1tkRyFws3lRUzTS3LKMO9qKX8KUlPfE9zYD4bf45WEGDYiSDFFdj2MXD886zQ5SU8YqMlPh2BrGEiaS8AuiiVLLVck8DgtDDZi+XUctiBBrHs3cXZ43I+NC1erUFQnDYJx9JHUUAqmOIuWVKbGXKxqy9DeKkkShTD6SQVOkiA63GUG9xPaKy4vvr+u94BEgqHxERieAmTdkmtjYhHfy8A7O1EftIQcqHxVgbJHf3jVqX+p36lH17heiR2R3c6zaOkC3z/GeFSPoU5/9BWiyLndJLDO6Z6/z0OHXdxYBfdi4jmKjUSluaXJ+Sd8Ffh8ZO8nNXJGlFGEc8EVNWRv/KnueLerrAB9K6b6eOby466ZVNDa28zg74tF5n7KYzUbiVB7gTkiLTxafN7izxrVFqnKdMmpfkNZ3D7tAIOIUw0zO06yxtUv91Mc4qQUMI2nkgb4kHGNSdFR1qa9NfPxuT+oy3XyajlwY9lB2Mk+Py3yIjn2C+7gWXTbZAkZzBtD1eQGri8MVOJMUnWhs6sCk1BhyBS32MjCryhq8X4uXO370lyweEwjxC4NvHNgX2yXJTJO17SPWAuxuSwtbvZduJ77cvecY+wyhpqB2ftl1D9E2O2Zix7mKLAz33gDYz2Rfh71Fh26mkj/qfNRT3jP/7b4qMTzcRS+B+l8u9WXYe/SFMl0nJ/pzzK8+zrq5Du1FHPQrRpZTavGqgdbCNzl70KGyvmPZj/NnWV8Hz0iEIoxRxjz2EDvZofCWcX6RXgN5VtZ80Cp3LGGiOW+ioPz4qieR1dCFl3rOUOUA15kAXVmwM8MtfOB4KoYaSH62V1Vg+ngWt0NA/Tpx+JYEj99xzh5+OrISK8s1m6MtcVP6jtdeOq7veYY8lOn1aNK158Kiwdlb72ruhrpwvZzyx3YIg8iZvL19nAWFR1T56sM6lns5wmjD9iXaVEBwLR5BmrIg2mLnOqwfmqsm/Plbgh16GjxUn7r5F+GDReVUu/eMzzacPuISlaLJRmeHIzPkvfMNH/bB+xuv0vOtYkx2NyyLnbMvTXDTnxSj1//2CEA7iscHyrPqTGQlO51MtsLgekVG8EE3XfwhfNZxX+LXqXP+0fy2FnA5Hdz7O/liXIn0xRW1aIRACvqDtZdgrDYrJEnpqyCnGWAVUK8Cg8UoJf7n1DvnTWyOM9evc0rO5tsi06cOBjMTkfei0eJoMFcf1ZFFU+JH99ladrTmH/K9fQbaaP+TKlyWP0Zp24+gFlsQe+LKwsyVOVZ3wdU6Ln0Hx/HGlIw2nYGUfcxzQKzMFTISXrfO/LqJz6x0DVNdE484sCZGCLHkqNuPT6QK/swhSxnzA7FCr9mLZLwsoq7MaytvP5tx4LixCq3KsZbLQscXbYzyxf4HXGu/BC+Z1Rhuju4PjIDOrybPRhsWwIvOgNfNzRSh3BvtPCnGYkXZy39U8LxpuwF5HSHAkby1vs8toED/SckQLyozowoXeUs9eTQTwEw8yh7EJ0ixETvenxpWju0YVqIKl345xbCiov6dVWe63Kefl+rzKJ8zVmO6jOPCR6Nyau2IWFNg7EGGWjk6isvzXHe7MpKNFwGIkqcpgkVpKiOdnxyuE7HtzxvPbvu89CxdnvylcJCbG9dXkw1OqCJwYiZJ0lzvBTi2KKVUZK75L/wKe/YkXSVBNnWjhOIySJPoy6iVv9WEDo8dTfDsw50Kr0KYgmPRV7lSxMHoNRj6EHMDEj3RQVfC0NOF0cnTrOMTmhAXjz0meAFvF2GUoi/Xi8BKLY73cp8PEZbaHEi6fr4liObhkMuMp7yw35hQJVUl5td+hJIBgmauNONExdv+s3T7IVtn/ajLrO9gu+XlWOrWppUVBYPRcjAC6sDi5YaJj67iGo+Em/7pMzr8rKKk9e8GnvNbwFyzaON1fWQDEFMKrrmcGMQmE1MYRYQ4nI1lL7OgKyjqweb8ncohNC/iYZR6iSdZ65r6AqqaPNr07SoEepqmeAF6VZxWyAIkX02jw2vVUpngTI+bKzBW0rt/uDUuiItqGhKik61aKp2kb+s/tX2jd0kT/c5ZyV9DL1O00HZ82fpkE8aQZbYa8swrDgrt2MVviRt5PL4tqsAMtOlj3tT97QrNj//cwLm7pctP8BbM7qNQGunp0xoMwAeL9Pfik1EVNfvumQAkat+xE+zkmw6HwRJu7MTo+tJfMfQYykSQ0JrM3CxKNAzArchKkXqHKlCrwbq+jSSxiWeafeyXDInpyyzXEKsWe03sczTPSNXd1gBQ2tEyTdUecvf/ehsoVS/Huq/+/DpQ4ZUoYDswLvlrxHCDXn/EshCqvvgf8ZJj/8PP/zCgVOb1PMNbOS2Lo9Rwa43qdJVoV3SzIQy+oGCoaYtgpA4+0HTQV7bkj76t1nnIUa/KjXsT7L356opGD/M94kPxPnvtX1BLAwQUAAIACAArhrFIKwvAbUoAAABrAAAAGwAAAHVuaXZlcnNhbC91bml2ZXJzYWwucG5nLnhtbLOxr8jNUShLLSrOzM+zVTLUM1Cyt+PlsikoSi3LTC1XqACKGekZQICSQiUqtzwzpSQDKGRgbowQzEjNTM8osVWyMDCFC+oDzQQAUEsBAgAAFAACAAgAKoaxSBUOrShkBAAABxEAAB0AAAAAAAAAAQAAAAAAAAAAAHVuaXZlcnNhbC9jb21tb25fbWVzc2FnZXMubG5nUEsBAgAAFAACAAgAKoaxSAh+CyMpAwAAhgwAACcAAAAAAAAAAQAAAAAAnwQAAHVuaXZlcnNhbC9mbGFzaF9wdWJsaXNoaW5nX3NldHRpbmdzLnhtbFBLAQIAABQAAgAIACqGsUi1/AlkugIAAFUKAAAhAAAAAAAAAAEAAAAAAA0IAAB1bml2ZXJzYWwvZmxhc2hfc2tpbl9zZXR0aW5ncy54bWxQSwECAAAUAAIACAAqhrFIKpYPZ/4CAACXCwAAJgAAAAAAAAABAAAAAAAGCwAAdW5pdmVyc2FsL2h0bWxfcHVibGlzaGluZ19zZXR0aW5ncy54bWxQSwECAAAUAAIACAAqhrFIaHFSkZoBAAAfBgAAHwAAAAAAAAABAAAAAABIDgAAdW5pdmVyc2FsL2h0bWxfc2tpbl9zZXR0aW5ncy5qc1BLAQIAABQAAgAIACqGsUg9PC/RwQAAAOUBAAAaAAAAAAAAAAEAAAAAAB8QAAB1bml2ZXJzYWwvaTE4bl9wcmVzZXRzLnhtbFBLAQIAABQAAgAIACqGsUia+ZZkawAAAGsAAAAcAAAAAAAAAAEAAAAAABgRAAB1bml2ZXJzYWwvbG9jYWxfc2V0dGluZ3MueG1sUEsBAgAAFAACAAgARJRXRyO0Tvv7AgAAsAgAABQAAAAAAAAAAQAAAAAAvREAAHVuaXZlcnNhbC9wbGF5ZXIueG1sUEsBAgAAFAACAAgAKoaxSLCHI/RsAQAA9wIAACkAAAAAAAAAAQAAAAAA6hQAAHVuaXZlcnNhbC9za2luX2N1c3RvbWl6YXRpb25fc2V0dGluZ3MueG1sUEsBAgAAFAACAAgAK4axSAXZichKDQAA1SEAABcAAAAAAAAAAAAAAAAAnRYAAHVuaXZlcnNhbC91bml2ZXJzYWwucG5nUEsBAgAAFAACAAgAK4axSCsLwG1KAAAAawAAABsAAAAAAAAAAQAAAAAAHCQAAHVuaXZlcnNhbC91bml2ZXJzYWwucG5nLnhtbFBLBQYAAAAACwALAEkDAACfJAAAAAA="/>
  <p:tag name="ISPRING_PRESENTATION_TITLE" val="蓝色科技公司介绍PPT.pptx44"/>
</p:tagLst>
</file>

<file path=ppt/tags/tag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TuWHP#"/>
  <p:tag name="MH_LAYOUT" val="SubTitleText"/>
  <p:tag name="MH" val="20160218231905"/>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BingLLB#"/>
  <p:tag name="MH_LAYOUT" val="SubTitleText"/>
  <p:tag name="MH" val="20151111200301"/>
  <p:tag name="MH_LIBRARY" val="GRAPHIC"/>
</p:tagLst>
</file>

<file path=ppt/tags/tag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Text"/>
  <p:tag name="MH" val="20151107164558"/>
  <p:tag name="MH_LIBRARY" val="GRAPHIC"/>
</p:tagLst>
</file>

<file path=ppt/theme/theme1.xml><?xml version="1.0" encoding="utf-8"?>
<a:theme xmlns:a="http://schemas.openxmlformats.org/drawingml/2006/main" name="第一PPT，www.1ppt.com">
  <a:themeElements>
    <a:clrScheme name="自定义 4">
      <a:dk1>
        <a:sysClr val="windowText" lastClr="000000"/>
      </a:dk1>
      <a:lt1>
        <a:sysClr val="window" lastClr="FFFFFF"/>
      </a:lt1>
      <a:dk2>
        <a:srgbClr val="000000"/>
      </a:dk2>
      <a:lt2>
        <a:srgbClr val="EEECE1"/>
      </a:lt2>
      <a:accent1>
        <a:srgbClr val="0065B0"/>
      </a:accent1>
      <a:accent2>
        <a:srgbClr val="00B0F0"/>
      </a:accent2>
      <a:accent3>
        <a:srgbClr val="0084B4"/>
      </a:accent3>
      <a:accent4>
        <a:srgbClr val="92D050"/>
      </a:accent4>
      <a:accent5>
        <a:srgbClr val="FFC000"/>
      </a:accent5>
      <a:accent6>
        <a:srgbClr val="FF0000"/>
      </a:accent6>
      <a:hlink>
        <a:srgbClr val="0000FF"/>
      </a:hlink>
      <a:folHlink>
        <a:srgbClr val="595959"/>
      </a:folHlink>
    </a:clrScheme>
    <a:fontScheme name="f2feed0u">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866</Words>
  <Application>Microsoft Office PowerPoint</Application>
  <PresentationFormat>全屏显示(16:9)</PresentationFormat>
  <Paragraphs>102</Paragraphs>
  <Slides>20</Slides>
  <Notes>18</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PingFang SC</vt:lpstr>
      <vt:lpstr>宋体</vt:lpstr>
      <vt:lpstr>印品粗朗体</vt:lpstr>
      <vt:lpstr>Arial</vt:lpstr>
      <vt:lpstr>Calibri</vt:lpstr>
      <vt:lpstr>Impact</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蓝色简洁清新</dc:title>
  <dc:creator/>
  <cp:keywords>www.1ppt.com</cp:keywords>
  <dc:description>www.1ppt.com</dc:description>
  <cp:lastModifiedBy/>
  <cp:revision>1</cp:revision>
  <dcterms:created xsi:type="dcterms:W3CDTF">2017-04-24T12:44:01Z</dcterms:created>
  <dcterms:modified xsi:type="dcterms:W3CDTF">2019-12-11T14:54:36Z</dcterms:modified>
</cp:coreProperties>
</file>