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09" r:id="rId2"/>
    <p:sldId id="443" r:id="rId3"/>
    <p:sldId id="416" r:id="rId4"/>
    <p:sldId id="448" r:id="rId5"/>
    <p:sldId id="449" r:id="rId6"/>
    <p:sldId id="444" r:id="rId7"/>
    <p:sldId id="451" r:id="rId8"/>
    <p:sldId id="454" r:id="rId9"/>
    <p:sldId id="445" r:id="rId10"/>
    <p:sldId id="458" r:id="rId11"/>
    <p:sldId id="461" r:id="rId12"/>
    <p:sldId id="446" r:id="rId13"/>
    <p:sldId id="462" r:id="rId14"/>
    <p:sldId id="459" r:id="rId15"/>
    <p:sldId id="460" r:id="rId16"/>
    <p:sldId id="463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17" userDrawn="1">
          <p15:clr>
            <a:srgbClr val="A4A3A4"/>
          </p15:clr>
        </p15:guide>
        <p15:guide id="3" orient="horz" pos="19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  <a:srgbClr val="9DC3E6"/>
    <a:srgbClr val="FF4C33"/>
    <a:srgbClr val="C6C6C6"/>
    <a:srgbClr val="FF5636"/>
    <a:srgbClr val="FF2027"/>
    <a:srgbClr val="F4B183"/>
    <a:srgbClr val="FF0000"/>
    <a:srgbClr val="FC2A51"/>
    <a:srgbClr val="C9AE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17" autoAdjust="0"/>
  </p:normalViewPr>
  <p:slideViewPr>
    <p:cSldViewPr snapToGrid="0" showGuides="1">
      <p:cViewPr varScale="1">
        <p:scale>
          <a:sx n="47" d="100"/>
          <a:sy n="47" d="100"/>
        </p:scale>
        <p:origin x="226" y="53"/>
      </p:cViewPr>
      <p:guideLst>
        <p:guide pos="3817"/>
        <p:guide orient="horz" pos="19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92D09-6E53-4EE3-94EA-323CDEEA173D}" type="datetimeFigureOut">
              <a:rPr lang="zh-CN" altLang="en-US" smtClean="0"/>
              <a:t>2019/12/12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3550C-0EAD-42A3-AC8C-7F87D0B3B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35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69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940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882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757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176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518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642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489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53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410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834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818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708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687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370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37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51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/>
              <a:t>2019/12/12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58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/>
              <a:t>2019/12/12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536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/>
              <a:t>2019/12/12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815098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45498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4B914-9BB2-4713-9EBF-61770F406B81}" type="datetime1">
              <a:rPr lang="zh-CN" altLang="en-US" smtClean="0"/>
              <a:t>2019/12/12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05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arch.jmw.com.cn/11/11_53_1.s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8"/>
          <p:cNvSpPr txBox="1"/>
          <p:nvPr/>
        </p:nvSpPr>
        <p:spPr>
          <a:xfrm>
            <a:off x="4300647" y="3407900"/>
            <a:ext cx="7507134" cy="10156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66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创新创业计划</a:t>
            </a:r>
          </a:p>
        </p:txBody>
      </p:sp>
      <p:sp>
        <p:nvSpPr>
          <p:cNvPr id="22" name="TextBox 8"/>
          <p:cNvSpPr txBox="1"/>
          <p:nvPr/>
        </p:nvSpPr>
        <p:spPr>
          <a:xfrm>
            <a:off x="4300647" y="2664381"/>
            <a:ext cx="7507134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4800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BUSINESS</a:t>
            </a:r>
            <a:endParaRPr lang="zh-CN" altLang="en-US" sz="4800" spc="200" dirty="0">
              <a:solidFill>
                <a:schemeClr val="bg1">
                  <a:lumMod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9897399" y="339143"/>
            <a:ext cx="191038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zh-CN" sz="1400" b="1" spc="100" dirty="0">
                <a:solidFill>
                  <a:schemeClr val="bg2">
                    <a:lumMod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YOUR LOGO</a:t>
            </a:r>
          </a:p>
          <a:p>
            <a:pPr algn="r"/>
            <a:r>
              <a:rPr lang="en-US" altLang="zh-CN" sz="1400" b="1" spc="100" dirty="0">
                <a:solidFill>
                  <a:schemeClr val="bg2">
                    <a:lumMod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HERE</a:t>
            </a:r>
            <a:endParaRPr lang="zh-CN" altLang="en-US" sz="1400" b="1" spc="100" dirty="0">
              <a:solidFill>
                <a:schemeClr val="bg2">
                  <a:lumMod val="25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4300647" y="2107956"/>
            <a:ext cx="1910382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i="1" spc="100" dirty="0">
                <a:solidFill>
                  <a:schemeClr val="bg2">
                    <a:lumMod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2019</a:t>
            </a:r>
            <a:endParaRPr lang="zh-CN" altLang="en-US" sz="3200" i="1" spc="100" dirty="0">
              <a:solidFill>
                <a:schemeClr val="bg2">
                  <a:lumMod val="25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" name="等腰三角形 2"/>
          <p:cNvSpPr/>
          <p:nvPr/>
        </p:nvSpPr>
        <p:spPr>
          <a:xfrm rot="5400000">
            <a:off x="10942063" y="3083298"/>
            <a:ext cx="467870" cy="242623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1224788" y="2107956"/>
            <a:ext cx="2315607" cy="23156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891171" y="2932142"/>
            <a:ext cx="667234" cy="66723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781489" y="222947"/>
            <a:ext cx="663277" cy="66327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9703430" y="4971399"/>
            <a:ext cx="1149160" cy="11491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12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32" name="椭圆 31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 rot="8165186">
            <a:off x="533400" y="2043113"/>
            <a:ext cx="1981200" cy="1981200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 rot="8165186">
            <a:off x="3624018" y="2043113"/>
            <a:ext cx="1981200" cy="1981200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 rot="8165186">
            <a:off x="6629399" y="2043113"/>
            <a:ext cx="1981200" cy="1981200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 rot="8165186">
            <a:off x="9677401" y="2043113"/>
            <a:ext cx="1981200" cy="1981200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 rot="8165186">
            <a:off x="653349" y="2163063"/>
            <a:ext cx="1741299" cy="174129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椭圆 38"/>
          <p:cNvSpPr/>
          <p:nvPr/>
        </p:nvSpPr>
        <p:spPr>
          <a:xfrm rot="8165186">
            <a:off x="3743970" y="2163064"/>
            <a:ext cx="1741299" cy="174129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1" name="椭圆 40"/>
          <p:cNvSpPr/>
          <p:nvPr/>
        </p:nvSpPr>
        <p:spPr>
          <a:xfrm rot="8165186">
            <a:off x="6731722" y="2163065"/>
            <a:ext cx="1741299" cy="174129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2" name="椭圆 41"/>
          <p:cNvSpPr/>
          <p:nvPr/>
        </p:nvSpPr>
        <p:spPr>
          <a:xfrm rot="8165186">
            <a:off x="9800021" y="2163066"/>
            <a:ext cx="1741299" cy="174129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50" y="2595562"/>
            <a:ext cx="876300" cy="8763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6468" y="2595562"/>
            <a:ext cx="876300" cy="87630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090" y="2595562"/>
            <a:ext cx="876300" cy="87630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9850" y="2595562"/>
            <a:ext cx="876300" cy="876300"/>
          </a:xfrm>
          <a:prstGeom prst="rect">
            <a:avLst/>
          </a:prstGeom>
        </p:spPr>
      </p:pic>
      <p:sp>
        <p:nvSpPr>
          <p:cNvPr id="47" name="矩形 46"/>
          <p:cNvSpPr/>
          <p:nvPr/>
        </p:nvSpPr>
        <p:spPr>
          <a:xfrm>
            <a:off x="440352" y="4074432"/>
            <a:ext cx="2334149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我们提供的是优质服务，给顾客带来家一样温馨的感觉，尽可能的满足顾客的多种需求。同时我们的特色小吃走群众路线，价廉物美，能够深受广大学生群体的喜爱。</a:t>
            </a:r>
            <a:endParaRPr lang="zh-CN" altLang="en-US" sz="16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480009" y="4074432"/>
            <a:ext cx="2334149" cy="2431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刚进入市场，店的规模较小，人力物力资源有限，在服务质量、服务项目等方面显得很薄弱。我们只有两个服务员，在生意比较好的情况下很可能会产生下单不及时、上菜速度慢等情况。</a:t>
            </a:r>
            <a:endParaRPr lang="zh-CN" altLang="en-US" sz="16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6499286" y="4074432"/>
            <a:ext cx="2334149" cy="2055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据我们的市场调查与分析，本店产品具有广阔的消费市场，并具有一定的核心竞争力——多样化特色菜品与优质服务。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9482961" y="4077834"/>
            <a:ext cx="2334149" cy="2058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小吃店的服务与产品质量的高低与经营成本又有直接和必然的联系，如此则产品价格必然不会比竞争对手低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市场分析</a:t>
            </a:r>
          </a:p>
        </p:txBody>
      </p:sp>
      <p:sp>
        <p:nvSpPr>
          <p:cNvPr id="23" name="TextBox 76">
            <a:extLst>
              <a:ext uri="{FF2B5EF4-FFF2-40B4-BE49-F238E27FC236}">
                <a16:creationId xmlns:a16="http://schemas.microsoft.com/office/drawing/2014/main" id="{75EAA410-7BA1-4029-8658-E7152084B4AA}"/>
              </a:ext>
            </a:extLst>
          </p:cNvPr>
          <p:cNvSpPr txBox="1"/>
          <p:nvPr/>
        </p:nvSpPr>
        <p:spPr>
          <a:xfrm>
            <a:off x="620472" y="2802879"/>
            <a:ext cx="193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STRENGTH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76">
            <a:extLst>
              <a:ext uri="{FF2B5EF4-FFF2-40B4-BE49-F238E27FC236}">
                <a16:creationId xmlns:a16="http://schemas.microsoft.com/office/drawing/2014/main" id="{681873F0-E22C-46C6-9831-6D546BFBBC73}"/>
              </a:ext>
            </a:extLst>
          </p:cNvPr>
          <p:cNvSpPr txBox="1"/>
          <p:nvPr/>
        </p:nvSpPr>
        <p:spPr>
          <a:xfrm>
            <a:off x="3697151" y="2802878"/>
            <a:ext cx="193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WEAKNESS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6A8FA126-FFD2-48D8-B424-D82F1280ADD6}"/>
              </a:ext>
            </a:extLst>
          </p:cNvPr>
          <p:cNvSpPr txBox="1"/>
          <p:nvPr/>
        </p:nvSpPr>
        <p:spPr>
          <a:xfrm>
            <a:off x="6422423" y="2802877"/>
            <a:ext cx="2562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OPPORTUN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76">
            <a:extLst>
              <a:ext uri="{FF2B5EF4-FFF2-40B4-BE49-F238E27FC236}">
                <a16:creationId xmlns:a16="http://schemas.microsoft.com/office/drawing/2014/main" id="{EBBD963B-4B9C-4EBC-8A27-2326DCB4D66F}"/>
              </a:ext>
            </a:extLst>
          </p:cNvPr>
          <p:cNvSpPr txBox="1"/>
          <p:nvPr/>
        </p:nvSpPr>
        <p:spPr>
          <a:xfrm>
            <a:off x="10019297" y="2802876"/>
            <a:ext cx="193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THREAT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4443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18" name="椭圆 17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162050" y="1847850"/>
            <a:ext cx="2919390" cy="7429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162050" y="2881644"/>
            <a:ext cx="5105400" cy="2646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我们的竞争对手是学校的食堂，还有其他的小食堂和小吃店，他们比我们更早的进入市场 ，拥有一定的市场占有率。我们的项目是一个市场缝隙，目前在这个大学城内还没有兴起。刚刚起步，市场开拓阶段需承担一定的压力。且区域内有大量替代品，需求弹性较大。这对我们开拓市场有较大的难度</a:t>
            </a:r>
            <a:endParaRPr lang="en-US" altLang="zh-CN" sz="20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89038" y="2003881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竞争对手问题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竞争分析</a:t>
            </a:r>
          </a:p>
        </p:txBody>
      </p:sp>
    </p:spTree>
    <p:extLst>
      <p:ext uri="{BB962C8B-B14F-4D97-AF65-F5344CB8AC3E}">
        <p14:creationId xmlns:p14="http://schemas.microsoft.com/office/powerpoint/2010/main" val="159884476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604788" y="2010562"/>
            <a:ext cx="1581373" cy="158137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742" y="2353670"/>
            <a:ext cx="2771775" cy="1905000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1043733" y="2475173"/>
            <a:ext cx="4343055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Part</a:t>
            </a:r>
            <a:r>
              <a:rPr lang="zh-CN" altLang="en-US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04</a:t>
            </a:r>
          </a:p>
        </p:txBody>
      </p:sp>
      <p:sp>
        <p:nvSpPr>
          <p:cNvPr id="8" name="矩形 7"/>
          <p:cNvSpPr/>
          <p:nvPr/>
        </p:nvSpPr>
        <p:spPr>
          <a:xfrm>
            <a:off x="950670" y="3306170"/>
            <a:ext cx="4436118" cy="1614801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defTabSz="608965">
              <a:lnSpc>
                <a:spcPct val="130000"/>
              </a:lnSpc>
            </a:pPr>
            <a:r>
              <a:rPr lang="zh-CN" altLang="en-US" sz="4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营销策略</a:t>
            </a:r>
            <a:r>
              <a:rPr lang="en-US" altLang="zh-CN" sz="4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&amp;</a:t>
            </a:r>
          </a:p>
          <a:p>
            <a:pPr defTabSz="608965">
              <a:lnSpc>
                <a:spcPct val="130000"/>
              </a:lnSpc>
            </a:pPr>
            <a:r>
              <a:rPr lang="zh-CN" altLang="en-US" sz="4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创业团队</a:t>
            </a:r>
          </a:p>
        </p:txBody>
      </p:sp>
      <p:sp>
        <p:nvSpPr>
          <p:cNvPr id="11" name="任意多边形 10"/>
          <p:cNvSpPr/>
          <p:nvPr/>
        </p:nvSpPr>
        <p:spPr>
          <a:xfrm rot="10800000">
            <a:off x="7734300" y="-23240"/>
            <a:ext cx="4457700" cy="6872748"/>
          </a:xfrm>
          <a:custGeom>
            <a:avLst/>
            <a:gdLst>
              <a:gd name="connsiteX0" fmla="*/ 2813957 w 4457700"/>
              <a:gd name="connsiteY0" fmla="*/ 6872748 h 6872748"/>
              <a:gd name="connsiteX1" fmla="*/ 0 w 4457700"/>
              <a:gd name="connsiteY1" fmla="*/ 6872748 h 6872748"/>
              <a:gd name="connsiteX2" fmla="*/ 0 w 4457700"/>
              <a:gd name="connsiteY2" fmla="*/ 0 h 6872748"/>
              <a:gd name="connsiteX3" fmla="*/ 539063 w 4457700"/>
              <a:gd name="connsiteY3" fmla="*/ 0 h 6872748"/>
              <a:gd name="connsiteX4" fmla="*/ 2813957 w 4457700"/>
              <a:gd name="connsiteY4" fmla="*/ 0 h 6872748"/>
              <a:gd name="connsiteX5" fmla="*/ 2828251 w 4457700"/>
              <a:gd name="connsiteY5" fmla="*/ 0 h 6872748"/>
              <a:gd name="connsiteX6" fmla="*/ 2886320 w 4457700"/>
              <a:gd name="connsiteY6" fmla="*/ 35514 h 6872748"/>
              <a:gd name="connsiteX7" fmla="*/ 4457700 w 4457700"/>
              <a:gd name="connsiteY7" fmla="*/ 3418192 h 6872748"/>
              <a:gd name="connsiteX8" fmla="*/ 2886320 w 4457700"/>
              <a:gd name="connsiteY8" fmla="*/ 6800870 h 6872748"/>
              <a:gd name="connsiteX9" fmla="*/ 2813957 w 4457700"/>
              <a:gd name="connsiteY9" fmla="*/ 6845127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57700" h="6872748">
                <a:moveTo>
                  <a:pt x="2813957" y="6872748"/>
                </a:moveTo>
                <a:lnTo>
                  <a:pt x="0" y="6872748"/>
                </a:lnTo>
                <a:lnTo>
                  <a:pt x="0" y="0"/>
                </a:lnTo>
                <a:lnTo>
                  <a:pt x="539063" y="0"/>
                </a:lnTo>
                <a:lnTo>
                  <a:pt x="2813957" y="0"/>
                </a:lnTo>
                <a:lnTo>
                  <a:pt x="2828251" y="0"/>
                </a:lnTo>
                <a:lnTo>
                  <a:pt x="2886320" y="35514"/>
                </a:lnTo>
                <a:cubicBezTo>
                  <a:pt x="3816091" y="641583"/>
                  <a:pt x="4457700" y="1928525"/>
                  <a:pt x="4457700" y="3418192"/>
                </a:cubicBezTo>
                <a:cubicBezTo>
                  <a:pt x="4457700" y="4907859"/>
                  <a:pt x="3816091" y="6194800"/>
                  <a:pt x="2886320" y="6800870"/>
                </a:cubicBezTo>
                <a:lnTo>
                  <a:pt x="2813957" y="6845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08015" y="1098558"/>
            <a:ext cx="3319967" cy="4629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574634" y="1435574"/>
            <a:ext cx="2607466" cy="3860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94" y="2713309"/>
            <a:ext cx="942715" cy="9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10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42" name="椭圆 41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36" name="任意多边形 35"/>
          <p:cNvSpPr/>
          <p:nvPr/>
        </p:nvSpPr>
        <p:spPr>
          <a:xfrm flipH="1">
            <a:off x="0" y="1962150"/>
            <a:ext cx="12192000" cy="4895850"/>
          </a:xfrm>
          <a:custGeom>
            <a:avLst/>
            <a:gdLst>
              <a:gd name="connsiteX0" fmla="*/ 0 w 12192000"/>
              <a:gd name="connsiteY0" fmla="*/ 0 h 4895850"/>
              <a:gd name="connsiteX1" fmla="*/ 0 w 12192000"/>
              <a:gd name="connsiteY1" fmla="*/ 4895850 h 4895850"/>
              <a:gd name="connsiteX2" fmla="*/ 12192000 w 12192000"/>
              <a:gd name="connsiteY2" fmla="*/ 4895850 h 4895850"/>
              <a:gd name="connsiteX3" fmla="*/ 12192000 w 12192000"/>
              <a:gd name="connsiteY3" fmla="*/ 3807223 h 4895850"/>
              <a:gd name="connsiteX4" fmla="*/ 0 w 12192000"/>
              <a:gd name="connsiteY4" fmla="*/ 0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895850">
                <a:moveTo>
                  <a:pt x="0" y="0"/>
                </a:moveTo>
                <a:lnTo>
                  <a:pt x="0" y="4895850"/>
                </a:lnTo>
                <a:lnTo>
                  <a:pt x="12192000" y="4895850"/>
                </a:lnTo>
                <a:lnTo>
                  <a:pt x="12192000" y="380722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068614" y="2990849"/>
            <a:ext cx="2420258" cy="2957514"/>
            <a:chOff x="1068614" y="2990849"/>
            <a:chExt cx="2420258" cy="2957514"/>
          </a:xfrm>
        </p:grpSpPr>
        <p:sp>
          <p:nvSpPr>
            <p:cNvPr id="6" name="矩形 5"/>
            <p:cNvSpPr/>
            <p:nvPr/>
          </p:nvSpPr>
          <p:spPr>
            <a:xfrm>
              <a:off x="1068614" y="3033713"/>
              <a:ext cx="2420258" cy="2914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flipV="1">
              <a:off x="1068614" y="2990849"/>
              <a:ext cx="2420258" cy="8858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等腰三角形 7"/>
            <p:cNvSpPr/>
            <p:nvPr/>
          </p:nvSpPr>
          <p:spPr>
            <a:xfrm>
              <a:off x="2131259" y="5791200"/>
              <a:ext cx="294967" cy="157163"/>
            </a:xfrm>
            <a:prstGeom prst="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300743" y="4136151"/>
              <a:ext cx="2185896" cy="15997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前期宣传：</a:t>
              </a:r>
              <a:endPara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派传单</a:t>
              </a:r>
              <a:endPara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贴海报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719934" y="2297675"/>
            <a:ext cx="2420258" cy="2957514"/>
            <a:chOff x="1068614" y="2990849"/>
            <a:chExt cx="2420258" cy="2957514"/>
          </a:xfrm>
        </p:grpSpPr>
        <p:sp>
          <p:nvSpPr>
            <p:cNvPr id="13" name="矩形 12"/>
            <p:cNvSpPr/>
            <p:nvPr/>
          </p:nvSpPr>
          <p:spPr>
            <a:xfrm>
              <a:off x="1068614" y="3033713"/>
              <a:ext cx="2420258" cy="2914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flipV="1">
              <a:off x="1068614" y="2990849"/>
              <a:ext cx="2420258" cy="8858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等腰三角形 14"/>
            <p:cNvSpPr/>
            <p:nvPr/>
          </p:nvSpPr>
          <p:spPr>
            <a:xfrm>
              <a:off x="2131259" y="5791200"/>
              <a:ext cx="294967" cy="157163"/>
            </a:xfrm>
            <a:prstGeom prst="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300743" y="4136151"/>
              <a:ext cx="1955997" cy="1384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优惠活动：</a:t>
              </a:r>
              <a:endPara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打折</a:t>
              </a:r>
              <a:endPara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赠送小礼品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373487" y="1601000"/>
            <a:ext cx="2420258" cy="2957514"/>
            <a:chOff x="1068614" y="2990849"/>
            <a:chExt cx="2420258" cy="2957514"/>
          </a:xfrm>
        </p:grpSpPr>
        <p:sp>
          <p:nvSpPr>
            <p:cNvPr id="19" name="矩形 18"/>
            <p:cNvSpPr/>
            <p:nvPr/>
          </p:nvSpPr>
          <p:spPr>
            <a:xfrm>
              <a:off x="1068614" y="3033713"/>
              <a:ext cx="2420258" cy="2914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flipV="1">
              <a:off x="1068614" y="2990849"/>
              <a:ext cx="2420258" cy="8858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等腰三角形 20"/>
            <p:cNvSpPr/>
            <p:nvPr/>
          </p:nvSpPr>
          <p:spPr>
            <a:xfrm>
              <a:off x="2131259" y="5791200"/>
              <a:ext cx="294967" cy="157163"/>
            </a:xfrm>
            <a:prstGeom prst="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300743" y="4136151"/>
              <a:ext cx="1955997" cy="1658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优质服务：</a:t>
              </a:r>
              <a:endPara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提供外卖</a:t>
              </a:r>
              <a:endPara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预订服务</a:t>
              </a:r>
              <a:endPara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025874" y="982028"/>
            <a:ext cx="2420258" cy="2957514"/>
            <a:chOff x="1068614" y="2990849"/>
            <a:chExt cx="2420258" cy="2957514"/>
          </a:xfrm>
        </p:grpSpPr>
        <p:sp>
          <p:nvSpPr>
            <p:cNvPr id="25" name="矩形 24"/>
            <p:cNvSpPr/>
            <p:nvPr/>
          </p:nvSpPr>
          <p:spPr>
            <a:xfrm>
              <a:off x="1068614" y="3033713"/>
              <a:ext cx="2420258" cy="2914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 flipV="1">
              <a:off x="1068614" y="2990849"/>
              <a:ext cx="2420258" cy="8858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等腰三角形 26"/>
            <p:cNvSpPr/>
            <p:nvPr/>
          </p:nvSpPr>
          <p:spPr>
            <a:xfrm>
              <a:off x="2131259" y="5791200"/>
              <a:ext cx="294967" cy="157163"/>
            </a:xfrm>
            <a:prstGeom prst="triangl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1300743" y="4136151"/>
              <a:ext cx="1955997" cy="1384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成本节源：</a:t>
              </a:r>
              <a:endPara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寒暑假期间适当修业</a:t>
              </a:r>
            </a:p>
          </p:txBody>
        </p:sp>
      </p:grpSp>
      <p:cxnSp>
        <p:nvCxnSpPr>
          <p:cNvPr id="31" name="直接连接符 30"/>
          <p:cNvCxnSpPr/>
          <p:nvPr/>
        </p:nvCxnSpPr>
        <p:spPr>
          <a:xfrm>
            <a:off x="8042475" y="6267859"/>
            <a:ext cx="95926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8"/>
          <p:cNvSpPr txBox="1"/>
          <p:nvPr/>
        </p:nvSpPr>
        <p:spPr>
          <a:xfrm>
            <a:off x="9258707" y="6138587"/>
            <a:ext cx="2844802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DEVELOPMENT SPACE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cs typeface="Arial Unicode MS" panose="020B0604020202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营销策略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879" y="3308230"/>
            <a:ext cx="599120" cy="59912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432" y="2615056"/>
            <a:ext cx="599120" cy="59912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0199" y="1940644"/>
            <a:ext cx="599120" cy="59912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3752" y="1340663"/>
            <a:ext cx="599120" cy="5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70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20" name="椭圆 19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924800" y="-14748"/>
            <a:ext cx="4281462" cy="68727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8"/>
          <p:cNvSpPr txBox="1"/>
          <p:nvPr/>
        </p:nvSpPr>
        <p:spPr>
          <a:xfrm>
            <a:off x="8269582" y="1392381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OUR HISTORY</a:t>
            </a:r>
            <a:endParaRPr lang="zh-CN" altLang="en-US" sz="2800" dirty="0">
              <a:solidFill>
                <a:schemeClr val="bg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8269582" y="1910356"/>
            <a:ext cx="152447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8244465" y="2196555"/>
            <a:ext cx="3623685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可以在投影仪或者计算机上进行演示，也可以将演示文稿打印出来，制作成胶片，以便应用到更广泛的领域中。用户可以在投影仪或者计算机上进行演示，也可以将演示文稿打印出来，制作成胶片，以便应用到更广泛的领域中。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用户可以在投影仪或者计算机上进行演示，也可以将演示文稿打印出来，制作成胶片，以便应用到更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9582" y="5499100"/>
            <a:ext cx="531518" cy="5315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5882" y="5467054"/>
            <a:ext cx="595017" cy="59501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2055" y="5507387"/>
            <a:ext cx="514350" cy="514350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72888"/>
              </p:ext>
            </p:extLst>
          </p:nvPr>
        </p:nvGraphicFramePr>
        <p:xfrm>
          <a:off x="638632" y="1823268"/>
          <a:ext cx="6676566" cy="3825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2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2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27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27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5036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年分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（工资）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学生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收银员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学生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服务员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厨师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服务员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周六、日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临时工</a:t>
                      </a:r>
                    </a:p>
                  </a:txBody>
                  <a:tcPr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03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前两年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2,000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2,000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6,000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4,000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1,000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03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前四年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2,200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2,200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6,500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4,500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1,300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03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第六年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1,300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6,800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4,800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1,500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03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第八年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2,500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2,500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7,200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5,200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1,700</a:t>
                      </a:r>
                      <a:endParaRPr lang="zh-CN" altLang="en-US" sz="1600" dirty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工资表</a:t>
            </a:r>
          </a:p>
        </p:txBody>
      </p:sp>
    </p:spTree>
    <p:extLst>
      <p:ext uri="{BB962C8B-B14F-4D97-AF65-F5344CB8AC3E}">
        <p14:creationId xmlns:p14="http://schemas.microsoft.com/office/powerpoint/2010/main" val="347606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22" name="椭圆 21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14350" y="457200"/>
            <a:ext cx="11201400" cy="589915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701144" y="3003841"/>
            <a:ext cx="4234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永不言弃，没有过不去的坎坷</a:t>
            </a:r>
          </a:p>
        </p:txBody>
      </p:sp>
      <p:sp>
        <p:nvSpPr>
          <p:cNvPr id="8" name="TextBox 76"/>
          <p:cNvSpPr txBox="1"/>
          <p:nvPr/>
        </p:nvSpPr>
        <p:spPr>
          <a:xfrm>
            <a:off x="1607133" y="2969667"/>
            <a:ext cx="1713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团队理念：</a:t>
            </a:r>
          </a:p>
        </p:txBody>
      </p:sp>
      <p:sp>
        <p:nvSpPr>
          <p:cNvPr id="9" name="矩形 8"/>
          <p:cNvSpPr/>
          <p:nvPr/>
        </p:nvSpPr>
        <p:spPr>
          <a:xfrm>
            <a:off x="3834864" y="1806743"/>
            <a:ext cx="3779621" cy="49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大茶饭</a:t>
            </a:r>
          </a:p>
        </p:txBody>
      </p:sp>
      <p:sp>
        <p:nvSpPr>
          <p:cNvPr id="10" name="TextBox 76"/>
          <p:cNvSpPr txBox="1"/>
          <p:nvPr/>
        </p:nvSpPr>
        <p:spPr>
          <a:xfrm>
            <a:off x="1607133" y="1806743"/>
            <a:ext cx="1906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团队名称：</a:t>
            </a:r>
          </a:p>
        </p:txBody>
      </p:sp>
      <p:sp>
        <p:nvSpPr>
          <p:cNvPr id="13" name="矩形 12"/>
          <p:cNvSpPr/>
          <p:nvPr/>
        </p:nvSpPr>
        <p:spPr>
          <a:xfrm>
            <a:off x="3834864" y="4132591"/>
            <a:ext cx="4400405" cy="49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沟通力、执行力、创造力</a:t>
            </a:r>
          </a:p>
        </p:txBody>
      </p:sp>
      <p:sp>
        <p:nvSpPr>
          <p:cNvPr id="14" name="TextBox 76"/>
          <p:cNvSpPr txBox="1"/>
          <p:nvPr/>
        </p:nvSpPr>
        <p:spPr>
          <a:xfrm>
            <a:off x="1607133" y="4132591"/>
            <a:ext cx="1713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团队精神：</a:t>
            </a:r>
          </a:p>
        </p:txBody>
      </p:sp>
      <p:sp>
        <p:nvSpPr>
          <p:cNvPr id="21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团队简介</a:t>
            </a:r>
          </a:p>
        </p:txBody>
      </p:sp>
    </p:spTree>
    <p:extLst>
      <p:ext uri="{BB962C8B-B14F-4D97-AF65-F5344CB8AC3E}">
        <p14:creationId xmlns:p14="http://schemas.microsoft.com/office/powerpoint/2010/main" val="3337288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8"/>
          <p:cNvSpPr txBox="1"/>
          <p:nvPr/>
        </p:nvSpPr>
        <p:spPr>
          <a:xfrm>
            <a:off x="4300647" y="3407900"/>
            <a:ext cx="7507134" cy="10156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66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THANK. YOU</a:t>
            </a:r>
            <a:endParaRPr lang="zh-CN" altLang="en-US" sz="6600" b="1" spc="200" dirty="0">
              <a:solidFill>
                <a:schemeClr val="bg2">
                  <a:lumMod val="2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8"/>
          <p:cNvSpPr txBox="1"/>
          <p:nvPr/>
        </p:nvSpPr>
        <p:spPr>
          <a:xfrm>
            <a:off x="4300647" y="2664381"/>
            <a:ext cx="7507134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4800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大茶饭</a:t>
            </a:r>
            <a:r>
              <a:rPr lang="en-US" altLang="zh-CN" sz="4800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BUSINESS</a:t>
            </a:r>
            <a:endParaRPr lang="zh-CN" altLang="en-US" sz="4800" spc="200" dirty="0">
              <a:solidFill>
                <a:schemeClr val="bg1">
                  <a:lumMod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9897399" y="339143"/>
            <a:ext cx="191038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zh-CN" sz="1400" b="1" spc="100" dirty="0">
                <a:solidFill>
                  <a:schemeClr val="bg2">
                    <a:lumMod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YOUR LOGO</a:t>
            </a:r>
          </a:p>
          <a:p>
            <a:pPr algn="r"/>
            <a:r>
              <a:rPr lang="en-US" altLang="zh-CN" sz="1400" b="1" spc="100" dirty="0">
                <a:solidFill>
                  <a:schemeClr val="bg2">
                    <a:lumMod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HERE</a:t>
            </a:r>
            <a:endParaRPr lang="zh-CN" altLang="en-US" sz="1400" b="1" spc="100" dirty="0">
              <a:solidFill>
                <a:schemeClr val="bg2">
                  <a:lumMod val="25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4300647" y="2107956"/>
            <a:ext cx="1910382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3200" i="1" spc="100" dirty="0">
                <a:solidFill>
                  <a:schemeClr val="bg2">
                    <a:lumMod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2019</a:t>
            </a:r>
            <a:endParaRPr lang="zh-CN" altLang="en-US" sz="3200" i="1" spc="100" dirty="0">
              <a:solidFill>
                <a:schemeClr val="bg2">
                  <a:lumMod val="25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3" name="等腰三角形 2"/>
          <p:cNvSpPr/>
          <p:nvPr/>
        </p:nvSpPr>
        <p:spPr>
          <a:xfrm rot="5400000">
            <a:off x="10942063" y="3083298"/>
            <a:ext cx="467870" cy="242623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1224788" y="2107956"/>
            <a:ext cx="2315607" cy="23156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891171" y="2932142"/>
            <a:ext cx="667234" cy="66723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9781489" y="222947"/>
            <a:ext cx="663277" cy="66327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9703430" y="4971399"/>
            <a:ext cx="1149160" cy="114916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088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任意多边形 56"/>
          <p:cNvSpPr/>
          <p:nvPr/>
        </p:nvSpPr>
        <p:spPr>
          <a:xfrm rot="20493682">
            <a:off x="3223583" y="-249355"/>
            <a:ext cx="2411440" cy="1532474"/>
          </a:xfrm>
          <a:custGeom>
            <a:avLst/>
            <a:gdLst>
              <a:gd name="connsiteX0" fmla="*/ 541710 w 2411440"/>
              <a:gd name="connsiteY0" fmla="*/ 0 h 1532474"/>
              <a:gd name="connsiteX1" fmla="*/ 2405939 w 2411440"/>
              <a:gd name="connsiteY1" fmla="*/ 621543 h 1532474"/>
              <a:gd name="connsiteX2" fmla="*/ 2411440 w 2411440"/>
              <a:gd name="connsiteY2" fmla="*/ 697026 h 1532474"/>
              <a:gd name="connsiteX3" fmla="*/ 1205720 w 2411440"/>
              <a:gd name="connsiteY3" fmla="*/ 1532474 h 1532474"/>
              <a:gd name="connsiteX4" fmla="*/ 0 w 2411440"/>
              <a:gd name="connsiteY4" fmla="*/ 697026 h 1532474"/>
              <a:gd name="connsiteX5" fmla="*/ 531590 w 2411440"/>
              <a:gd name="connsiteY5" fmla="*/ 4260 h 1532474"/>
              <a:gd name="connsiteX6" fmla="*/ 541710 w 2411440"/>
              <a:gd name="connsiteY6" fmla="*/ 0 h 153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1440" h="1532474">
                <a:moveTo>
                  <a:pt x="541710" y="0"/>
                </a:moveTo>
                <a:lnTo>
                  <a:pt x="2405939" y="621543"/>
                </a:lnTo>
                <a:lnTo>
                  <a:pt x="2411440" y="697026"/>
                </a:lnTo>
                <a:cubicBezTo>
                  <a:pt x="2411441" y="1158431"/>
                  <a:pt x="1871622" y="1532474"/>
                  <a:pt x="1205720" y="1532474"/>
                </a:cubicBezTo>
                <a:cubicBezTo>
                  <a:pt x="539819" y="1532473"/>
                  <a:pt x="0" y="1158432"/>
                  <a:pt x="0" y="697026"/>
                </a:cubicBezTo>
                <a:cubicBezTo>
                  <a:pt x="0" y="408648"/>
                  <a:pt x="210867" y="154396"/>
                  <a:pt x="531590" y="4260"/>
                </a:cubicBezTo>
                <a:lnTo>
                  <a:pt x="54171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784844" y="3106657"/>
            <a:ext cx="36444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5400" b="1" dirty="0">
                <a:solidFill>
                  <a:srgbClr val="42424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CONTENT</a:t>
            </a:r>
            <a:endParaRPr lang="zh-CN" altLang="en-US" sz="5400" b="1" dirty="0">
              <a:solidFill>
                <a:srgbClr val="42424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任意多边形 50"/>
          <p:cNvSpPr/>
          <p:nvPr/>
        </p:nvSpPr>
        <p:spPr>
          <a:xfrm>
            <a:off x="0" y="1"/>
            <a:ext cx="6183746" cy="1374187"/>
          </a:xfrm>
          <a:custGeom>
            <a:avLst/>
            <a:gdLst>
              <a:gd name="connsiteX0" fmla="*/ 0 w 6183746"/>
              <a:gd name="connsiteY0" fmla="*/ 0 h 1374187"/>
              <a:gd name="connsiteX1" fmla="*/ 6183746 w 6183746"/>
              <a:gd name="connsiteY1" fmla="*/ 0 h 1374187"/>
              <a:gd name="connsiteX2" fmla="*/ 6045563 w 6183746"/>
              <a:gd name="connsiteY2" fmla="*/ 57136 h 1374187"/>
              <a:gd name="connsiteX3" fmla="*/ 0 w 6183746"/>
              <a:gd name="connsiteY3" fmla="*/ 823664 h 1374187"/>
              <a:gd name="connsiteX4" fmla="*/ 0 w 6183746"/>
              <a:gd name="connsiteY4" fmla="*/ 0 h 13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3746" h="1374187">
                <a:moveTo>
                  <a:pt x="0" y="0"/>
                </a:moveTo>
                <a:lnTo>
                  <a:pt x="6183746" y="0"/>
                </a:lnTo>
                <a:lnTo>
                  <a:pt x="6045563" y="57136"/>
                </a:lnTo>
                <a:cubicBezTo>
                  <a:pt x="4149570" y="871809"/>
                  <a:pt x="3219061" y="2096946"/>
                  <a:pt x="0" y="82366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657862" y="1625139"/>
            <a:ext cx="1051767" cy="749936"/>
            <a:chOff x="6035668" y="1399003"/>
            <a:chExt cx="1051767" cy="749936"/>
          </a:xfrm>
        </p:grpSpPr>
        <p:grpSp>
          <p:nvGrpSpPr>
            <p:cNvPr id="3" name="组合 2"/>
            <p:cNvGrpSpPr/>
            <p:nvPr/>
          </p:nvGrpSpPr>
          <p:grpSpPr>
            <a:xfrm>
              <a:off x="6059488" y="1399003"/>
              <a:ext cx="857982" cy="749936"/>
              <a:chOff x="891171" y="2107956"/>
              <a:chExt cx="2649224" cy="2315607"/>
            </a:xfrm>
          </p:grpSpPr>
          <p:sp>
            <p:nvSpPr>
              <p:cNvPr id="35" name="椭圆 34"/>
              <p:cNvSpPr/>
              <p:nvPr/>
            </p:nvSpPr>
            <p:spPr>
              <a:xfrm>
                <a:off x="1224788" y="2107956"/>
                <a:ext cx="2315607" cy="23156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203200" dist="25400" dir="1800000" sx="102000" sy="102000" algn="c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35"/>
              <p:cNvSpPr/>
              <p:nvPr/>
            </p:nvSpPr>
            <p:spPr>
              <a:xfrm>
                <a:off x="891171" y="2932142"/>
                <a:ext cx="667234" cy="66723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8" name="TextBox 8"/>
            <p:cNvSpPr txBox="1"/>
            <p:nvPr/>
          </p:nvSpPr>
          <p:spPr>
            <a:xfrm>
              <a:off x="6035668" y="1476602"/>
              <a:ext cx="1051767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zh-CN" sz="4000" b="1" spc="200" dirty="0">
                  <a:solidFill>
                    <a:schemeClr val="bg2">
                      <a:lumMod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  <a:sym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657862" y="2731691"/>
            <a:ext cx="1051767" cy="749936"/>
            <a:chOff x="6035668" y="2658745"/>
            <a:chExt cx="1051767" cy="749936"/>
          </a:xfrm>
        </p:grpSpPr>
        <p:grpSp>
          <p:nvGrpSpPr>
            <p:cNvPr id="38" name="组合 37"/>
            <p:cNvGrpSpPr/>
            <p:nvPr/>
          </p:nvGrpSpPr>
          <p:grpSpPr>
            <a:xfrm>
              <a:off x="6059488" y="2658745"/>
              <a:ext cx="857982" cy="749936"/>
              <a:chOff x="891171" y="2107956"/>
              <a:chExt cx="2649224" cy="2315607"/>
            </a:xfrm>
          </p:grpSpPr>
          <p:sp>
            <p:nvSpPr>
              <p:cNvPr id="39" name="椭圆 38"/>
              <p:cNvSpPr/>
              <p:nvPr/>
            </p:nvSpPr>
            <p:spPr>
              <a:xfrm>
                <a:off x="1224788" y="2107956"/>
                <a:ext cx="2315607" cy="23156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203200" dist="25400" dir="1800000" sx="102000" sy="102000" algn="c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891171" y="2932142"/>
                <a:ext cx="667234" cy="66723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9" name="TextBox 8"/>
            <p:cNvSpPr txBox="1"/>
            <p:nvPr/>
          </p:nvSpPr>
          <p:spPr>
            <a:xfrm>
              <a:off x="6035668" y="2736211"/>
              <a:ext cx="1051767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zh-CN" sz="4000" b="1" spc="200" dirty="0">
                  <a:solidFill>
                    <a:schemeClr val="bg2">
                      <a:lumMod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  <a:sym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657862" y="3838243"/>
            <a:ext cx="1051767" cy="749936"/>
            <a:chOff x="6035668" y="3673627"/>
            <a:chExt cx="1051767" cy="749936"/>
          </a:xfrm>
        </p:grpSpPr>
        <p:grpSp>
          <p:nvGrpSpPr>
            <p:cNvPr id="41" name="组合 40"/>
            <p:cNvGrpSpPr/>
            <p:nvPr/>
          </p:nvGrpSpPr>
          <p:grpSpPr>
            <a:xfrm>
              <a:off x="6059488" y="3673627"/>
              <a:ext cx="857982" cy="749936"/>
              <a:chOff x="891171" y="2107956"/>
              <a:chExt cx="2649224" cy="2315607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1224788" y="2107956"/>
                <a:ext cx="2315607" cy="23156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203200" dist="25400" dir="1800000" sx="102000" sy="102000" algn="c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891171" y="2932142"/>
                <a:ext cx="667234" cy="66723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0" name="TextBox 8"/>
            <p:cNvSpPr txBox="1"/>
            <p:nvPr/>
          </p:nvSpPr>
          <p:spPr>
            <a:xfrm>
              <a:off x="6035668" y="3727435"/>
              <a:ext cx="1051767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zh-CN" sz="4000" b="1" spc="200" dirty="0">
                  <a:solidFill>
                    <a:schemeClr val="bg2">
                      <a:lumMod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  <a:sym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657862" y="4944795"/>
            <a:ext cx="1051767" cy="749936"/>
            <a:chOff x="6035668" y="4718659"/>
            <a:chExt cx="1051767" cy="749936"/>
          </a:xfrm>
        </p:grpSpPr>
        <p:grpSp>
          <p:nvGrpSpPr>
            <p:cNvPr id="44" name="组合 43"/>
            <p:cNvGrpSpPr/>
            <p:nvPr/>
          </p:nvGrpSpPr>
          <p:grpSpPr>
            <a:xfrm>
              <a:off x="6059488" y="4718659"/>
              <a:ext cx="857982" cy="749936"/>
              <a:chOff x="891171" y="2107956"/>
              <a:chExt cx="2649224" cy="2315607"/>
            </a:xfrm>
          </p:grpSpPr>
          <p:sp>
            <p:nvSpPr>
              <p:cNvPr id="45" name="椭圆 44"/>
              <p:cNvSpPr/>
              <p:nvPr/>
            </p:nvSpPr>
            <p:spPr>
              <a:xfrm>
                <a:off x="1224788" y="2107956"/>
                <a:ext cx="2315607" cy="23156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203200" dist="25400" dir="1800000" sx="102000" sy="102000" algn="c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891171" y="2932142"/>
                <a:ext cx="667234" cy="66723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2" name="TextBox 8"/>
            <p:cNvSpPr txBox="1"/>
            <p:nvPr/>
          </p:nvSpPr>
          <p:spPr>
            <a:xfrm>
              <a:off x="6035668" y="4781623"/>
              <a:ext cx="1051767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zh-CN" sz="4000" b="1" spc="200" dirty="0">
                  <a:solidFill>
                    <a:schemeClr val="bg2">
                      <a:lumMod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  <a:sym typeface="Arial" panose="020B0604020202020204" pitchFamily="34" charset="0"/>
                </a:rPr>
                <a:t>04</a:t>
              </a:r>
            </a:p>
          </p:txBody>
        </p:sp>
      </p:grpSp>
      <p:sp>
        <p:nvSpPr>
          <p:cNvPr id="55" name="TextBox 8"/>
          <p:cNvSpPr txBox="1"/>
          <p:nvPr/>
        </p:nvSpPr>
        <p:spPr>
          <a:xfrm>
            <a:off x="6062568" y="1800649"/>
            <a:ext cx="575162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800" i="1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项目分析</a:t>
            </a:r>
            <a:endParaRPr lang="en-US" altLang="zh-CN" sz="2800" i="1" spc="200" dirty="0">
              <a:solidFill>
                <a:schemeClr val="bg1">
                  <a:lumMod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56" name="TextBox 8"/>
          <p:cNvSpPr txBox="1"/>
          <p:nvPr/>
        </p:nvSpPr>
        <p:spPr>
          <a:xfrm>
            <a:off x="6062568" y="2891214"/>
            <a:ext cx="575162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800" i="1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项目可操性分析</a:t>
            </a:r>
            <a:endParaRPr lang="en-US" altLang="zh-CN" sz="2800" i="1" spc="200" dirty="0">
              <a:solidFill>
                <a:schemeClr val="bg1">
                  <a:lumMod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58" name="TextBox 8"/>
          <p:cNvSpPr txBox="1"/>
          <p:nvPr/>
        </p:nvSpPr>
        <p:spPr>
          <a:xfrm>
            <a:off x="6062568" y="5101029"/>
            <a:ext cx="575162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800" i="1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创业团队</a:t>
            </a:r>
            <a:endParaRPr lang="en-US" altLang="zh-CN" sz="2800" i="1" spc="200" dirty="0">
              <a:solidFill>
                <a:schemeClr val="bg1">
                  <a:lumMod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59" name="TextBox 8"/>
          <p:cNvSpPr txBox="1"/>
          <p:nvPr/>
        </p:nvSpPr>
        <p:spPr>
          <a:xfrm>
            <a:off x="6062568" y="3977558"/>
            <a:ext cx="5751626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800" i="1" spc="200" dirty="0">
                <a:solidFill>
                  <a:schemeClr val="bg1">
                    <a:lumMod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市场分析</a:t>
            </a:r>
            <a:endParaRPr lang="en-US" altLang="zh-CN" sz="2800" i="1" spc="200" dirty="0">
              <a:solidFill>
                <a:schemeClr val="bg1">
                  <a:lumMod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15920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604788" y="2010562"/>
            <a:ext cx="1581373" cy="158137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742" y="2353670"/>
            <a:ext cx="2771775" cy="1905000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1043733" y="2475173"/>
            <a:ext cx="4343055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Part</a:t>
            </a:r>
            <a:r>
              <a:rPr lang="zh-CN" altLang="en-US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8" name="矩形 7"/>
          <p:cNvSpPr/>
          <p:nvPr/>
        </p:nvSpPr>
        <p:spPr>
          <a:xfrm>
            <a:off x="604788" y="3365737"/>
            <a:ext cx="4782000" cy="814582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defTabSz="608965">
              <a:lnSpc>
                <a:spcPct val="130000"/>
              </a:lnSpc>
            </a:pPr>
            <a:r>
              <a:rPr lang="zh-CN" altLang="en-US" sz="4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项目分析</a:t>
            </a:r>
          </a:p>
        </p:txBody>
      </p:sp>
      <p:sp>
        <p:nvSpPr>
          <p:cNvPr id="11" name="任意多边形 10"/>
          <p:cNvSpPr/>
          <p:nvPr/>
        </p:nvSpPr>
        <p:spPr>
          <a:xfrm rot="10800000">
            <a:off x="7734300" y="-23240"/>
            <a:ext cx="4457700" cy="6872748"/>
          </a:xfrm>
          <a:custGeom>
            <a:avLst/>
            <a:gdLst>
              <a:gd name="connsiteX0" fmla="*/ 2813957 w 4457700"/>
              <a:gd name="connsiteY0" fmla="*/ 6872748 h 6872748"/>
              <a:gd name="connsiteX1" fmla="*/ 0 w 4457700"/>
              <a:gd name="connsiteY1" fmla="*/ 6872748 h 6872748"/>
              <a:gd name="connsiteX2" fmla="*/ 0 w 4457700"/>
              <a:gd name="connsiteY2" fmla="*/ 0 h 6872748"/>
              <a:gd name="connsiteX3" fmla="*/ 539063 w 4457700"/>
              <a:gd name="connsiteY3" fmla="*/ 0 h 6872748"/>
              <a:gd name="connsiteX4" fmla="*/ 2813957 w 4457700"/>
              <a:gd name="connsiteY4" fmla="*/ 0 h 6872748"/>
              <a:gd name="connsiteX5" fmla="*/ 2828251 w 4457700"/>
              <a:gd name="connsiteY5" fmla="*/ 0 h 6872748"/>
              <a:gd name="connsiteX6" fmla="*/ 2886320 w 4457700"/>
              <a:gd name="connsiteY6" fmla="*/ 35514 h 6872748"/>
              <a:gd name="connsiteX7" fmla="*/ 4457700 w 4457700"/>
              <a:gd name="connsiteY7" fmla="*/ 3418192 h 6872748"/>
              <a:gd name="connsiteX8" fmla="*/ 2886320 w 4457700"/>
              <a:gd name="connsiteY8" fmla="*/ 6800870 h 6872748"/>
              <a:gd name="connsiteX9" fmla="*/ 2813957 w 4457700"/>
              <a:gd name="connsiteY9" fmla="*/ 6845127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57700" h="6872748">
                <a:moveTo>
                  <a:pt x="2813957" y="6872748"/>
                </a:moveTo>
                <a:lnTo>
                  <a:pt x="0" y="6872748"/>
                </a:lnTo>
                <a:lnTo>
                  <a:pt x="0" y="0"/>
                </a:lnTo>
                <a:lnTo>
                  <a:pt x="539063" y="0"/>
                </a:lnTo>
                <a:lnTo>
                  <a:pt x="2813957" y="0"/>
                </a:lnTo>
                <a:lnTo>
                  <a:pt x="2828251" y="0"/>
                </a:lnTo>
                <a:lnTo>
                  <a:pt x="2886320" y="35514"/>
                </a:lnTo>
                <a:cubicBezTo>
                  <a:pt x="3816091" y="641583"/>
                  <a:pt x="4457700" y="1928525"/>
                  <a:pt x="4457700" y="3418192"/>
                </a:cubicBezTo>
                <a:cubicBezTo>
                  <a:pt x="4457700" y="4907859"/>
                  <a:pt x="3816091" y="6194800"/>
                  <a:pt x="2886320" y="6800870"/>
                </a:cubicBezTo>
                <a:lnTo>
                  <a:pt x="2813957" y="6845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08015" y="1098558"/>
            <a:ext cx="3319967" cy="4629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574634" y="1435574"/>
            <a:ext cx="2607466" cy="3860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94" y="2713309"/>
            <a:ext cx="942715" cy="9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68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/>
        </p:nvSpPr>
        <p:spPr>
          <a:xfrm>
            <a:off x="0" y="-14746"/>
            <a:ext cx="7285640" cy="6872747"/>
          </a:xfrm>
          <a:custGeom>
            <a:avLst/>
            <a:gdLst>
              <a:gd name="connsiteX0" fmla="*/ 0 w 7285640"/>
              <a:gd name="connsiteY0" fmla="*/ 0 h 6872747"/>
              <a:gd name="connsiteX1" fmla="*/ 3367003 w 7285640"/>
              <a:gd name="connsiteY1" fmla="*/ 0 h 6872747"/>
              <a:gd name="connsiteX2" fmla="*/ 5641897 w 7285640"/>
              <a:gd name="connsiteY2" fmla="*/ 0 h 6872747"/>
              <a:gd name="connsiteX3" fmla="*/ 5656191 w 7285640"/>
              <a:gd name="connsiteY3" fmla="*/ 0 h 6872747"/>
              <a:gd name="connsiteX4" fmla="*/ 5714260 w 7285640"/>
              <a:gd name="connsiteY4" fmla="*/ 35514 h 6872747"/>
              <a:gd name="connsiteX5" fmla="*/ 7285640 w 7285640"/>
              <a:gd name="connsiteY5" fmla="*/ 3418192 h 6872747"/>
              <a:gd name="connsiteX6" fmla="*/ 5714260 w 7285640"/>
              <a:gd name="connsiteY6" fmla="*/ 6800869 h 6872747"/>
              <a:gd name="connsiteX7" fmla="*/ 5641897 w 7285640"/>
              <a:gd name="connsiteY7" fmla="*/ 6845126 h 6872747"/>
              <a:gd name="connsiteX8" fmla="*/ 5641897 w 7285640"/>
              <a:gd name="connsiteY8" fmla="*/ 6872747 h 6872747"/>
              <a:gd name="connsiteX9" fmla="*/ 0 w 7285640"/>
              <a:gd name="connsiteY9" fmla="*/ 6872747 h 6872747"/>
              <a:gd name="connsiteX10" fmla="*/ 0 w 7285640"/>
              <a:gd name="connsiteY10" fmla="*/ 0 h 687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640" h="6872747">
                <a:moveTo>
                  <a:pt x="0" y="0"/>
                </a:moveTo>
                <a:lnTo>
                  <a:pt x="3367003" y="0"/>
                </a:lnTo>
                <a:lnTo>
                  <a:pt x="5641897" y="0"/>
                </a:lnTo>
                <a:lnTo>
                  <a:pt x="5656191" y="0"/>
                </a:lnTo>
                <a:lnTo>
                  <a:pt x="5714260" y="35514"/>
                </a:lnTo>
                <a:cubicBezTo>
                  <a:pt x="6644031" y="641583"/>
                  <a:pt x="7285640" y="1928524"/>
                  <a:pt x="7285640" y="3418192"/>
                </a:cubicBezTo>
                <a:cubicBezTo>
                  <a:pt x="7285640" y="4907858"/>
                  <a:pt x="6644031" y="6194800"/>
                  <a:pt x="5714260" y="6800869"/>
                </a:cubicBezTo>
                <a:lnTo>
                  <a:pt x="5641897" y="6845126"/>
                </a:lnTo>
                <a:lnTo>
                  <a:pt x="5641897" y="6872747"/>
                </a:lnTo>
                <a:lnTo>
                  <a:pt x="0" y="687274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28" name="椭圆 27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11" name="空心弧 10"/>
          <p:cNvSpPr/>
          <p:nvPr/>
        </p:nvSpPr>
        <p:spPr>
          <a:xfrm>
            <a:off x="7778259" y="1021823"/>
            <a:ext cx="2011890" cy="2011890"/>
          </a:xfrm>
          <a:prstGeom prst="blockArc">
            <a:avLst>
              <a:gd name="adj1" fmla="val 16721984"/>
              <a:gd name="adj2" fmla="val 10691500"/>
              <a:gd name="adj3" fmla="val 6227"/>
            </a:avLst>
          </a:prstGeom>
          <a:solidFill>
            <a:schemeClr val="bg2">
              <a:lumMod val="50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71696" y="1612269"/>
            <a:ext cx="1225015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en-US" altLang="zh-CN" sz="48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rPr>
              <a:t>88</a:t>
            </a:r>
            <a:r>
              <a:rPr lang="en-US" altLang="zh-CN" sz="28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rPr>
              <a:t>%</a:t>
            </a:r>
          </a:p>
        </p:txBody>
      </p:sp>
      <p:sp>
        <p:nvSpPr>
          <p:cNvPr id="13" name="空心弧 12"/>
          <p:cNvSpPr/>
          <p:nvPr/>
        </p:nvSpPr>
        <p:spPr>
          <a:xfrm>
            <a:off x="7778259" y="3559179"/>
            <a:ext cx="2011890" cy="2011890"/>
          </a:xfrm>
          <a:prstGeom prst="blockArc">
            <a:avLst>
              <a:gd name="adj1" fmla="val 12793947"/>
              <a:gd name="adj2" fmla="val 10691500"/>
              <a:gd name="adj3" fmla="val 6227"/>
            </a:avLst>
          </a:prstGeom>
          <a:solidFill>
            <a:schemeClr val="bg2">
              <a:lumMod val="50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171696" y="4149625"/>
            <a:ext cx="1225015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lvl="0" algn="ctr"/>
            <a:r>
              <a:rPr lang="en-US" altLang="zh-CN" sz="48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rPr>
              <a:t>95</a:t>
            </a:r>
            <a:r>
              <a:rPr lang="en-US" altLang="zh-CN" sz="28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 Light" panose="020B0502040204020203" pitchFamily="34" charset="0"/>
              </a:rPr>
              <a:t>%</a:t>
            </a:r>
          </a:p>
        </p:txBody>
      </p:sp>
      <p:sp>
        <p:nvSpPr>
          <p:cNvPr id="21" name="文本框 1"/>
          <p:cNvSpPr txBox="1">
            <a:spLocks noChangeArrowheads="1"/>
          </p:cNvSpPr>
          <p:nvPr/>
        </p:nvSpPr>
        <p:spPr bwMode="auto">
          <a:xfrm>
            <a:off x="10026398" y="1450014"/>
            <a:ext cx="167834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餐饮店的比例</a:t>
            </a:r>
          </a:p>
        </p:txBody>
      </p:sp>
      <p:sp>
        <p:nvSpPr>
          <p:cNvPr id="23" name="文本框 1"/>
          <p:cNvSpPr txBox="1">
            <a:spLocks noChangeArrowheads="1"/>
          </p:cNvSpPr>
          <p:nvPr/>
        </p:nvSpPr>
        <p:spPr bwMode="auto">
          <a:xfrm>
            <a:off x="10026398" y="4014581"/>
            <a:ext cx="20118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消费的</a:t>
            </a:r>
            <a:endParaRPr lang="en-US" altLang="zh-CN" sz="32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学生群体</a:t>
            </a:r>
          </a:p>
        </p:txBody>
      </p:sp>
      <p:sp>
        <p:nvSpPr>
          <p:cNvPr id="41" name="TextBox 76"/>
          <p:cNvSpPr txBox="1"/>
          <p:nvPr/>
        </p:nvSpPr>
        <p:spPr>
          <a:xfrm>
            <a:off x="856341" y="1635089"/>
            <a:ext cx="2844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商店以餐饮店居多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856342" y="1999859"/>
            <a:ext cx="4934726" cy="77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学校附近餐饮店虽多，不同的餐饮店却拥有不同的地方特色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76"/>
          <p:cNvSpPr txBox="1"/>
          <p:nvPr/>
        </p:nvSpPr>
        <p:spPr>
          <a:xfrm>
            <a:off x="856341" y="3035865"/>
            <a:ext cx="2844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学生占消费的主体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856342" y="3400635"/>
            <a:ext cx="4934726" cy="77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10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 sz="1800" dirty="0"/>
              <a:t>位于学校附近，学生人数多，学生的消费能力比较强，具有广阔的消费市场。</a:t>
            </a:r>
          </a:p>
        </p:txBody>
      </p:sp>
      <p:sp>
        <p:nvSpPr>
          <p:cNvPr id="45" name="TextBox 76"/>
          <p:cNvSpPr txBox="1"/>
          <p:nvPr/>
        </p:nvSpPr>
        <p:spPr>
          <a:xfrm>
            <a:off x="856341" y="4441406"/>
            <a:ext cx="1453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风险低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856342" y="4806176"/>
            <a:ext cx="4934726" cy="11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10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zh-CN" sz="1800" dirty="0"/>
              <a:t>开小吃店对外部条件要求不高，对坏境的依赖性不强。经营比较灵活，易 转变，对交通气候的不敏感，便于生产，经营</a:t>
            </a:r>
            <a:endParaRPr lang="en-US" altLang="zh-CN" sz="1800" dirty="0"/>
          </a:p>
        </p:txBody>
      </p:sp>
      <p:sp>
        <p:nvSpPr>
          <p:cNvPr id="26" name="TextBox 8"/>
          <p:cNvSpPr txBox="1"/>
          <p:nvPr/>
        </p:nvSpPr>
        <p:spPr>
          <a:xfrm>
            <a:off x="856342" y="474542"/>
            <a:ext cx="3651490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创业机会选择的原因</a:t>
            </a:r>
          </a:p>
        </p:txBody>
      </p:sp>
    </p:spTree>
    <p:extLst>
      <p:ext uri="{BB962C8B-B14F-4D97-AF65-F5344CB8AC3E}">
        <p14:creationId xmlns:p14="http://schemas.microsoft.com/office/powerpoint/2010/main" val="17158269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>
            <a:off x="2933700" y="-14747"/>
            <a:ext cx="9272562" cy="6872747"/>
          </a:xfrm>
          <a:custGeom>
            <a:avLst/>
            <a:gdLst>
              <a:gd name="connsiteX0" fmla="*/ 1643743 w 9258300"/>
              <a:gd name="connsiteY0" fmla="*/ 0 h 6872747"/>
              <a:gd name="connsiteX1" fmla="*/ 9258300 w 9258300"/>
              <a:gd name="connsiteY1" fmla="*/ 0 h 6872747"/>
              <a:gd name="connsiteX2" fmla="*/ 9258300 w 9258300"/>
              <a:gd name="connsiteY2" fmla="*/ 6872747 h 6872747"/>
              <a:gd name="connsiteX3" fmla="*/ 3918637 w 9258300"/>
              <a:gd name="connsiteY3" fmla="*/ 6872747 h 6872747"/>
              <a:gd name="connsiteX4" fmla="*/ 1643743 w 9258300"/>
              <a:gd name="connsiteY4" fmla="*/ 6872747 h 6872747"/>
              <a:gd name="connsiteX5" fmla="*/ 1629449 w 9258300"/>
              <a:gd name="connsiteY5" fmla="*/ 6872747 h 6872747"/>
              <a:gd name="connsiteX6" fmla="*/ 1571380 w 9258300"/>
              <a:gd name="connsiteY6" fmla="*/ 6837233 h 6872747"/>
              <a:gd name="connsiteX7" fmla="*/ 0 w 9258300"/>
              <a:gd name="connsiteY7" fmla="*/ 3454556 h 6872747"/>
              <a:gd name="connsiteX8" fmla="*/ 1571380 w 9258300"/>
              <a:gd name="connsiteY8" fmla="*/ 71878 h 6872747"/>
              <a:gd name="connsiteX9" fmla="*/ 1643743 w 9258300"/>
              <a:gd name="connsiteY9" fmla="*/ 27622 h 6872747"/>
              <a:gd name="connsiteX10" fmla="*/ 1643743 w 9258300"/>
              <a:gd name="connsiteY10" fmla="*/ 0 h 687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58300" h="6872747">
                <a:moveTo>
                  <a:pt x="1643743" y="0"/>
                </a:moveTo>
                <a:lnTo>
                  <a:pt x="9258300" y="0"/>
                </a:lnTo>
                <a:lnTo>
                  <a:pt x="9258300" y="6872747"/>
                </a:lnTo>
                <a:lnTo>
                  <a:pt x="3918637" y="6872747"/>
                </a:lnTo>
                <a:lnTo>
                  <a:pt x="1643743" y="6872747"/>
                </a:lnTo>
                <a:lnTo>
                  <a:pt x="1629449" y="6872747"/>
                </a:lnTo>
                <a:lnTo>
                  <a:pt x="1571380" y="6837233"/>
                </a:lnTo>
                <a:cubicBezTo>
                  <a:pt x="641609" y="6231165"/>
                  <a:pt x="0" y="4944223"/>
                  <a:pt x="0" y="3454556"/>
                </a:cubicBezTo>
                <a:cubicBezTo>
                  <a:pt x="0" y="1964889"/>
                  <a:pt x="641609" y="677948"/>
                  <a:pt x="1571380" y="71878"/>
                </a:cubicBezTo>
                <a:lnTo>
                  <a:pt x="1643743" y="27622"/>
                </a:lnTo>
                <a:lnTo>
                  <a:pt x="164374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85842" y="1977128"/>
            <a:ext cx="2422329" cy="1444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80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6039404" y="1868864"/>
            <a:ext cx="3117108" cy="3190332"/>
            <a:chOff x="6039404" y="1713881"/>
            <a:chExt cx="3117108" cy="3190332"/>
          </a:xfrm>
          <a:solidFill>
            <a:schemeClr val="bg1">
              <a:lumMod val="85000"/>
            </a:schemeClr>
          </a:solidFill>
        </p:grpSpPr>
        <p:sp>
          <p:nvSpPr>
            <p:cNvPr id="18" name="向右箭头"/>
            <p:cNvSpPr/>
            <p:nvPr/>
          </p:nvSpPr>
          <p:spPr bwMode="auto">
            <a:xfrm>
              <a:off x="6039404" y="2655673"/>
              <a:ext cx="1314539" cy="1308615"/>
            </a:xfrm>
            <a:custGeom>
              <a:avLst/>
              <a:gdLst>
                <a:gd name="T0" fmla="*/ 899885 w 2768"/>
                <a:gd name="T1" fmla="*/ 0 h 2769"/>
                <a:gd name="T2" fmla="*/ 0 w 2768"/>
                <a:gd name="T3" fmla="*/ 899873 h 2769"/>
                <a:gd name="T4" fmla="*/ 899885 w 2768"/>
                <a:gd name="T5" fmla="*/ 1800397 h 2769"/>
                <a:gd name="T6" fmla="*/ 1798471 w 2768"/>
                <a:gd name="T7" fmla="*/ 899873 h 2769"/>
                <a:gd name="T8" fmla="*/ 899885 w 2768"/>
                <a:gd name="T9" fmla="*/ 0 h 2769"/>
                <a:gd name="T10" fmla="*/ 1365097 w 2768"/>
                <a:gd name="T11" fmla="*/ 938885 h 2769"/>
                <a:gd name="T12" fmla="*/ 895337 w 2768"/>
                <a:gd name="T13" fmla="*/ 1369316 h 2769"/>
                <a:gd name="T14" fmla="*/ 830363 w 2768"/>
                <a:gd name="T15" fmla="*/ 1372567 h 2769"/>
                <a:gd name="T16" fmla="*/ 779034 w 2768"/>
                <a:gd name="T17" fmla="*/ 1323802 h 2769"/>
                <a:gd name="T18" fmla="*/ 779034 w 2768"/>
                <a:gd name="T19" fmla="*/ 1105986 h 2769"/>
                <a:gd name="T20" fmla="*/ 475607 w 2768"/>
                <a:gd name="T21" fmla="*/ 1024061 h 2769"/>
                <a:gd name="T22" fmla="*/ 419730 w 2768"/>
                <a:gd name="T23" fmla="*/ 899873 h 2769"/>
                <a:gd name="T24" fmla="*/ 475607 w 2768"/>
                <a:gd name="T25" fmla="*/ 775686 h 2769"/>
                <a:gd name="T26" fmla="*/ 779034 w 2768"/>
                <a:gd name="T27" fmla="*/ 693761 h 2769"/>
                <a:gd name="T28" fmla="*/ 779034 w 2768"/>
                <a:gd name="T29" fmla="*/ 476595 h 2769"/>
                <a:gd name="T30" fmla="*/ 830363 w 2768"/>
                <a:gd name="T31" fmla="*/ 427180 h 2769"/>
                <a:gd name="T32" fmla="*/ 895337 w 2768"/>
                <a:gd name="T33" fmla="*/ 430431 h 2769"/>
                <a:gd name="T34" fmla="*/ 1365097 w 2768"/>
                <a:gd name="T35" fmla="*/ 861512 h 2769"/>
                <a:gd name="T36" fmla="*/ 1365097 w 2768"/>
                <a:gd name="T37" fmla="*/ 938885 h 27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768" h="2769">
                  <a:moveTo>
                    <a:pt x="1385" y="0"/>
                  </a:moveTo>
                  <a:cubicBezTo>
                    <a:pt x="620" y="0"/>
                    <a:pt x="0" y="620"/>
                    <a:pt x="0" y="1384"/>
                  </a:cubicBezTo>
                  <a:cubicBezTo>
                    <a:pt x="0" y="2149"/>
                    <a:pt x="620" y="2769"/>
                    <a:pt x="1385" y="2769"/>
                  </a:cubicBezTo>
                  <a:cubicBezTo>
                    <a:pt x="2149" y="2769"/>
                    <a:pt x="2768" y="2149"/>
                    <a:pt x="2768" y="1384"/>
                  </a:cubicBezTo>
                  <a:cubicBezTo>
                    <a:pt x="2768" y="620"/>
                    <a:pt x="2149" y="0"/>
                    <a:pt x="1385" y="0"/>
                  </a:cubicBezTo>
                  <a:close/>
                  <a:moveTo>
                    <a:pt x="2101" y="1444"/>
                  </a:moveTo>
                  <a:cubicBezTo>
                    <a:pt x="2088" y="1461"/>
                    <a:pt x="1765" y="1851"/>
                    <a:pt x="1378" y="2106"/>
                  </a:cubicBezTo>
                  <a:cubicBezTo>
                    <a:pt x="1348" y="2126"/>
                    <a:pt x="1310" y="2128"/>
                    <a:pt x="1278" y="2111"/>
                  </a:cubicBezTo>
                  <a:cubicBezTo>
                    <a:pt x="1247" y="2094"/>
                    <a:pt x="1199" y="2071"/>
                    <a:pt x="1199" y="2036"/>
                  </a:cubicBezTo>
                  <a:cubicBezTo>
                    <a:pt x="1199" y="1701"/>
                    <a:pt x="1199" y="1701"/>
                    <a:pt x="1199" y="1701"/>
                  </a:cubicBezTo>
                  <a:cubicBezTo>
                    <a:pt x="987" y="1666"/>
                    <a:pt x="767" y="1600"/>
                    <a:pt x="732" y="1575"/>
                  </a:cubicBezTo>
                  <a:cubicBezTo>
                    <a:pt x="681" y="1540"/>
                    <a:pt x="646" y="1480"/>
                    <a:pt x="646" y="1384"/>
                  </a:cubicBezTo>
                  <a:cubicBezTo>
                    <a:pt x="646" y="1288"/>
                    <a:pt x="681" y="1228"/>
                    <a:pt x="732" y="1193"/>
                  </a:cubicBezTo>
                  <a:cubicBezTo>
                    <a:pt x="767" y="1169"/>
                    <a:pt x="987" y="1102"/>
                    <a:pt x="1199" y="1067"/>
                  </a:cubicBezTo>
                  <a:cubicBezTo>
                    <a:pt x="1199" y="733"/>
                    <a:pt x="1199" y="733"/>
                    <a:pt x="1199" y="733"/>
                  </a:cubicBezTo>
                  <a:cubicBezTo>
                    <a:pt x="1199" y="698"/>
                    <a:pt x="1247" y="674"/>
                    <a:pt x="1278" y="657"/>
                  </a:cubicBezTo>
                  <a:cubicBezTo>
                    <a:pt x="1310" y="641"/>
                    <a:pt x="1348" y="643"/>
                    <a:pt x="1378" y="662"/>
                  </a:cubicBezTo>
                  <a:cubicBezTo>
                    <a:pt x="1765" y="918"/>
                    <a:pt x="2088" y="1308"/>
                    <a:pt x="2101" y="1325"/>
                  </a:cubicBezTo>
                  <a:cubicBezTo>
                    <a:pt x="2129" y="1360"/>
                    <a:pt x="2129" y="1409"/>
                    <a:pt x="2101" y="144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9" name="向右箭头"/>
            <p:cNvSpPr/>
            <p:nvPr/>
          </p:nvSpPr>
          <p:spPr bwMode="auto">
            <a:xfrm flipH="1">
              <a:off x="7841973" y="2655673"/>
              <a:ext cx="1314539" cy="1308615"/>
            </a:xfrm>
            <a:custGeom>
              <a:avLst/>
              <a:gdLst>
                <a:gd name="T0" fmla="*/ 899885 w 2768"/>
                <a:gd name="T1" fmla="*/ 0 h 2769"/>
                <a:gd name="T2" fmla="*/ 0 w 2768"/>
                <a:gd name="T3" fmla="*/ 899873 h 2769"/>
                <a:gd name="T4" fmla="*/ 899885 w 2768"/>
                <a:gd name="T5" fmla="*/ 1800397 h 2769"/>
                <a:gd name="T6" fmla="*/ 1798471 w 2768"/>
                <a:gd name="T7" fmla="*/ 899873 h 2769"/>
                <a:gd name="T8" fmla="*/ 899885 w 2768"/>
                <a:gd name="T9" fmla="*/ 0 h 2769"/>
                <a:gd name="T10" fmla="*/ 1365097 w 2768"/>
                <a:gd name="T11" fmla="*/ 938885 h 2769"/>
                <a:gd name="T12" fmla="*/ 895337 w 2768"/>
                <a:gd name="T13" fmla="*/ 1369316 h 2769"/>
                <a:gd name="T14" fmla="*/ 830363 w 2768"/>
                <a:gd name="T15" fmla="*/ 1372567 h 2769"/>
                <a:gd name="T16" fmla="*/ 779034 w 2768"/>
                <a:gd name="T17" fmla="*/ 1323802 h 2769"/>
                <a:gd name="T18" fmla="*/ 779034 w 2768"/>
                <a:gd name="T19" fmla="*/ 1105986 h 2769"/>
                <a:gd name="T20" fmla="*/ 475607 w 2768"/>
                <a:gd name="T21" fmla="*/ 1024061 h 2769"/>
                <a:gd name="T22" fmla="*/ 419730 w 2768"/>
                <a:gd name="T23" fmla="*/ 899873 h 2769"/>
                <a:gd name="T24" fmla="*/ 475607 w 2768"/>
                <a:gd name="T25" fmla="*/ 775686 h 2769"/>
                <a:gd name="T26" fmla="*/ 779034 w 2768"/>
                <a:gd name="T27" fmla="*/ 693761 h 2769"/>
                <a:gd name="T28" fmla="*/ 779034 w 2768"/>
                <a:gd name="T29" fmla="*/ 476595 h 2769"/>
                <a:gd name="T30" fmla="*/ 830363 w 2768"/>
                <a:gd name="T31" fmla="*/ 427180 h 2769"/>
                <a:gd name="T32" fmla="*/ 895337 w 2768"/>
                <a:gd name="T33" fmla="*/ 430431 h 2769"/>
                <a:gd name="T34" fmla="*/ 1365097 w 2768"/>
                <a:gd name="T35" fmla="*/ 861512 h 2769"/>
                <a:gd name="T36" fmla="*/ 1365097 w 2768"/>
                <a:gd name="T37" fmla="*/ 938885 h 27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768" h="2769">
                  <a:moveTo>
                    <a:pt x="1385" y="0"/>
                  </a:moveTo>
                  <a:cubicBezTo>
                    <a:pt x="620" y="0"/>
                    <a:pt x="0" y="620"/>
                    <a:pt x="0" y="1384"/>
                  </a:cubicBezTo>
                  <a:cubicBezTo>
                    <a:pt x="0" y="2149"/>
                    <a:pt x="620" y="2769"/>
                    <a:pt x="1385" y="2769"/>
                  </a:cubicBezTo>
                  <a:cubicBezTo>
                    <a:pt x="2149" y="2769"/>
                    <a:pt x="2768" y="2149"/>
                    <a:pt x="2768" y="1384"/>
                  </a:cubicBezTo>
                  <a:cubicBezTo>
                    <a:pt x="2768" y="620"/>
                    <a:pt x="2149" y="0"/>
                    <a:pt x="1385" y="0"/>
                  </a:cubicBezTo>
                  <a:close/>
                  <a:moveTo>
                    <a:pt x="2101" y="1444"/>
                  </a:moveTo>
                  <a:cubicBezTo>
                    <a:pt x="2088" y="1461"/>
                    <a:pt x="1765" y="1851"/>
                    <a:pt x="1378" y="2106"/>
                  </a:cubicBezTo>
                  <a:cubicBezTo>
                    <a:pt x="1348" y="2126"/>
                    <a:pt x="1310" y="2128"/>
                    <a:pt x="1278" y="2111"/>
                  </a:cubicBezTo>
                  <a:cubicBezTo>
                    <a:pt x="1247" y="2094"/>
                    <a:pt x="1199" y="2071"/>
                    <a:pt x="1199" y="2036"/>
                  </a:cubicBezTo>
                  <a:cubicBezTo>
                    <a:pt x="1199" y="1701"/>
                    <a:pt x="1199" y="1701"/>
                    <a:pt x="1199" y="1701"/>
                  </a:cubicBezTo>
                  <a:cubicBezTo>
                    <a:pt x="987" y="1666"/>
                    <a:pt x="767" y="1600"/>
                    <a:pt x="732" y="1575"/>
                  </a:cubicBezTo>
                  <a:cubicBezTo>
                    <a:pt x="681" y="1540"/>
                    <a:pt x="646" y="1480"/>
                    <a:pt x="646" y="1384"/>
                  </a:cubicBezTo>
                  <a:cubicBezTo>
                    <a:pt x="646" y="1288"/>
                    <a:pt x="681" y="1228"/>
                    <a:pt x="732" y="1193"/>
                  </a:cubicBezTo>
                  <a:cubicBezTo>
                    <a:pt x="767" y="1169"/>
                    <a:pt x="987" y="1102"/>
                    <a:pt x="1199" y="1067"/>
                  </a:cubicBezTo>
                  <a:cubicBezTo>
                    <a:pt x="1199" y="733"/>
                    <a:pt x="1199" y="733"/>
                    <a:pt x="1199" y="733"/>
                  </a:cubicBezTo>
                  <a:cubicBezTo>
                    <a:pt x="1199" y="698"/>
                    <a:pt x="1247" y="674"/>
                    <a:pt x="1278" y="657"/>
                  </a:cubicBezTo>
                  <a:cubicBezTo>
                    <a:pt x="1310" y="641"/>
                    <a:pt x="1348" y="643"/>
                    <a:pt x="1378" y="662"/>
                  </a:cubicBezTo>
                  <a:cubicBezTo>
                    <a:pt x="1765" y="918"/>
                    <a:pt x="2088" y="1308"/>
                    <a:pt x="2101" y="1325"/>
                  </a:cubicBezTo>
                  <a:cubicBezTo>
                    <a:pt x="2129" y="1360"/>
                    <a:pt x="2129" y="1409"/>
                    <a:pt x="2101" y="144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0" name="向右箭头"/>
            <p:cNvSpPr/>
            <p:nvPr/>
          </p:nvSpPr>
          <p:spPr bwMode="auto">
            <a:xfrm rot="16200000">
              <a:off x="6941072" y="3592636"/>
              <a:ext cx="1308615" cy="1314539"/>
            </a:xfrm>
            <a:custGeom>
              <a:avLst/>
              <a:gdLst>
                <a:gd name="T0" fmla="*/ 899885 w 2768"/>
                <a:gd name="T1" fmla="*/ 0 h 2769"/>
                <a:gd name="T2" fmla="*/ 0 w 2768"/>
                <a:gd name="T3" fmla="*/ 899873 h 2769"/>
                <a:gd name="T4" fmla="*/ 899885 w 2768"/>
                <a:gd name="T5" fmla="*/ 1800397 h 2769"/>
                <a:gd name="T6" fmla="*/ 1798471 w 2768"/>
                <a:gd name="T7" fmla="*/ 899873 h 2769"/>
                <a:gd name="T8" fmla="*/ 899885 w 2768"/>
                <a:gd name="T9" fmla="*/ 0 h 2769"/>
                <a:gd name="T10" fmla="*/ 1365097 w 2768"/>
                <a:gd name="T11" fmla="*/ 938885 h 2769"/>
                <a:gd name="T12" fmla="*/ 895337 w 2768"/>
                <a:gd name="T13" fmla="*/ 1369316 h 2769"/>
                <a:gd name="T14" fmla="*/ 830363 w 2768"/>
                <a:gd name="T15" fmla="*/ 1372567 h 2769"/>
                <a:gd name="T16" fmla="*/ 779034 w 2768"/>
                <a:gd name="T17" fmla="*/ 1323802 h 2769"/>
                <a:gd name="T18" fmla="*/ 779034 w 2768"/>
                <a:gd name="T19" fmla="*/ 1105986 h 2769"/>
                <a:gd name="T20" fmla="*/ 475607 w 2768"/>
                <a:gd name="T21" fmla="*/ 1024061 h 2769"/>
                <a:gd name="T22" fmla="*/ 419730 w 2768"/>
                <a:gd name="T23" fmla="*/ 899873 h 2769"/>
                <a:gd name="T24" fmla="*/ 475607 w 2768"/>
                <a:gd name="T25" fmla="*/ 775686 h 2769"/>
                <a:gd name="T26" fmla="*/ 779034 w 2768"/>
                <a:gd name="T27" fmla="*/ 693761 h 2769"/>
                <a:gd name="T28" fmla="*/ 779034 w 2768"/>
                <a:gd name="T29" fmla="*/ 476595 h 2769"/>
                <a:gd name="T30" fmla="*/ 830363 w 2768"/>
                <a:gd name="T31" fmla="*/ 427180 h 2769"/>
                <a:gd name="T32" fmla="*/ 895337 w 2768"/>
                <a:gd name="T33" fmla="*/ 430431 h 2769"/>
                <a:gd name="T34" fmla="*/ 1365097 w 2768"/>
                <a:gd name="T35" fmla="*/ 861512 h 2769"/>
                <a:gd name="T36" fmla="*/ 1365097 w 2768"/>
                <a:gd name="T37" fmla="*/ 938885 h 27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768" h="2769">
                  <a:moveTo>
                    <a:pt x="1385" y="0"/>
                  </a:moveTo>
                  <a:cubicBezTo>
                    <a:pt x="620" y="0"/>
                    <a:pt x="0" y="620"/>
                    <a:pt x="0" y="1384"/>
                  </a:cubicBezTo>
                  <a:cubicBezTo>
                    <a:pt x="0" y="2149"/>
                    <a:pt x="620" y="2769"/>
                    <a:pt x="1385" y="2769"/>
                  </a:cubicBezTo>
                  <a:cubicBezTo>
                    <a:pt x="2149" y="2769"/>
                    <a:pt x="2768" y="2149"/>
                    <a:pt x="2768" y="1384"/>
                  </a:cubicBezTo>
                  <a:cubicBezTo>
                    <a:pt x="2768" y="620"/>
                    <a:pt x="2149" y="0"/>
                    <a:pt x="1385" y="0"/>
                  </a:cubicBezTo>
                  <a:close/>
                  <a:moveTo>
                    <a:pt x="2101" y="1444"/>
                  </a:moveTo>
                  <a:cubicBezTo>
                    <a:pt x="2088" y="1461"/>
                    <a:pt x="1765" y="1851"/>
                    <a:pt x="1378" y="2106"/>
                  </a:cubicBezTo>
                  <a:cubicBezTo>
                    <a:pt x="1348" y="2126"/>
                    <a:pt x="1310" y="2128"/>
                    <a:pt x="1278" y="2111"/>
                  </a:cubicBezTo>
                  <a:cubicBezTo>
                    <a:pt x="1247" y="2094"/>
                    <a:pt x="1199" y="2071"/>
                    <a:pt x="1199" y="2036"/>
                  </a:cubicBezTo>
                  <a:cubicBezTo>
                    <a:pt x="1199" y="1701"/>
                    <a:pt x="1199" y="1701"/>
                    <a:pt x="1199" y="1701"/>
                  </a:cubicBezTo>
                  <a:cubicBezTo>
                    <a:pt x="987" y="1666"/>
                    <a:pt x="767" y="1600"/>
                    <a:pt x="732" y="1575"/>
                  </a:cubicBezTo>
                  <a:cubicBezTo>
                    <a:pt x="681" y="1540"/>
                    <a:pt x="646" y="1480"/>
                    <a:pt x="646" y="1384"/>
                  </a:cubicBezTo>
                  <a:cubicBezTo>
                    <a:pt x="646" y="1288"/>
                    <a:pt x="681" y="1228"/>
                    <a:pt x="732" y="1193"/>
                  </a:cubicBezTo>
                  <a:cubicBezTo>
                    <a:pt x="767" y="1169"/>
                    <a:pt x="987" y="1102"/>
                    <a:pt x="1199" y="1067"/>
                  </a:cubicBezTo>
                  <a:cubicBezTo>
                    <a:pt x="1199" y="733"/>
                    <a:pt x="1199" y="733"/>
                    <a:pt x="1199" y="733"/>
                  </a:cubicBezTo>
                  <a:cubicBezTo>
                    <a:pt x="1199" y="698"/>
                    <a:pt x="1247" y="674"/>
                    <a:pt x="1278" y="657"/>
                  </a:cubicBezTo>
                  <a:cubicBezTo>
                    <a:pt x="1310" y="641"/>
                    <a:pt x="1348" y="643"/>
                    <a:pt x="1378" y="662"/>
                  </a:cubicBezTo>
                  <a:cubicBezTo>
                    <a:pt x="1765" y="918"/>
                    <a:pt x="2088" y="1308"/>
                    <a:pt x="2101" y="1325"/>
                  </a:cubicBezTo>
                  <a:cubicBezTo>
                    <a:pt x="2129" y="1360"/>
                    <a:pt x="2129" y="1409"/>
                    <a:pt x="2101" y="144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" name="向右箭头"/>
            <p:cNvSpPr/>
            <p:nvPr/>
          </p:nvSpPr>
          <p:spPr bwMode="auto">
            <a:xfrm rot="16200000" flipH="1">
              <a:off x="6941072" y="1710919"/>
              <a:ext cx="1308615" cy="1314539"/>
            </a:xfrm>
            <a:custGeom>
              <a:avLst/>
              <a:gdLst>
                <a:gd name="T0" fmla="*/ 899885 w 2768"/>
                <a:gd name="T1" fmla="*/ 0 h 2769"/>
                <a:gd name="T2" fmla="*/ 0 w 2768"/>
                <a:gd name="T3" fmla="*/ 899873 h 2769"/>
                <a:gd name="T4" fmla="*/ 899885 w 2768"/>
                <a:gd name="T5" fmla="*/ 1800397 h 2769"/>
                <a:gd name="T6" fmla="*/ 1798471 w 2768"/>
                <a:gd name="T7" fmla="*/ 899873 h 2769"/>
                <a:gd name="T8" fmla="*/ 899885 w 2768"/>
                <a:gd name="T9" fmla="*/ 0 h 2769"/>
                <a:gd name="T10" fmla="*/ 1365097 w 2768"/>
                <a:gd name="T11" fmla="*/ 938885 h 2769"/>
                <a:gd name="T12" fmla="*/ 895337 w 2768"/>
                <a:gd name="T13" fmla="*/ 1369316 h 2769"/>
                <a:gd name="T14" fmla="*/ 830363 w 2768"/>
                <a:gd name="T15" fmla="*/ 1372567 h 2769"/>
                <a:gd name="T16" fmla="*/ 779034 w 2768"/>
                <a:gd name="T17" fmla="*/ 1323802 h 2769"/>
                <a:gd name="T18" fmla="*/ 779034 w 2768"/>
                <a:gd name="T19" fmla="*/ 1105986 h 2769"/>
                <a:gd name="T20" fmla="*/ 475607 w 2768"/>
                <a:gd name="T21" fmla="*/ 1024061 h 2769"/>
                <a:gd name="T22" fmla="*/ 419730 w 2768"/>
                <a:gd name="T23" fmla="*/ 899873 h 2769"/>
                <a:gd name="T24" fmla="*/ 475607 w 2768"/>
                <a:gd name="T25" fmla="*/ 775686 h 2769"/>
                <a:gd name="T26" fmla="*/ 779034 w 2768"/>
                <a:gd name="T27" fmla="*/ 693761 h 2769"/>
                <a:gd name="T28" fmla="*/ 779034 w 2768"/>
                <a:gd name="T29" fmla="*/ 476595 h 2769"/>
                <a:gd name="T30" fmla="*/ 830363 w 2768"/>
                <a:gd name="T31" fmla="*/ 427180 h 2769"/>
                <a:gd name="T32" fmla="*/ 895337 w 2768"/>
                <a:gd name="T33" fmla="*/ 430431 h 2769"/>
                <a:gd name="T34" fmla="*/ 1365097 w 2768"/>
                <a:gd name="T35" fmla="*/ 861512 h 2769"/>
                <a:gd name="T36" fmla="*/ 1365097 w 2768"/>
                <a:gd name="T37" fmla="*/ 938885 h 27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768" h="2769">
                  <a:moveTo>
                    <a:pt x="1385" y="0"/>
                  </a:moveTo>
                  <a:cubicBezTo>
                    <a:pt x="620" y="0"/>
                    <a:pt x="0" y="620"/>
                    <a:pt x="0" y="1384"/>
                  </a:cubicBezTo>
                  <a:cubicBezTo>
                    <a:pt x="0" y="2149"/>
                    <a:pt x="620" y="2769"/>
                    <a:pt x="1385" y="2769"/>
                  </a:cubicBezTo>
                  <a:cubicBezTo>
                    <a:pt x="2149" y="2769"/>
                    <a:pt x="2768" y="2149"/>
                    <a:pt x="2768" y="1384"/>
                  </a:cubicBezTo>
                  <a:cubicBezTo>
                    <a:pt x="2768" y="620"/>
                    <a:pt x="2149" y="0"/>
                    <a:pt x="1385" y="0"/>
                  </a:cubicBezTo>
                  <a:close/>
                  <a:moveTo>
                    <a:pt x="2101" y="1444"/>
                  </a:moveTo>
                  <a:cubicBezTo>
                    <a:pt x="2088" y="1461"/>
                    <a:pt x="1765" y="1851"/>
                    <a:pt x="1378" y="2106"/>
                  </a:cubicBezTo>
                  <a:cubicBezTo>
                    <a:pt x="1348" y="2126"/>
                    <a:pt x="1310" y="2128"/>
                    <a:pt x="1278" y="2111"/>
                  </a:cubicBezTo>
                  <a:cubicBezTo>
                    <a:pt x="1247" y="2094"/>
                    <a:pt x="1199" y="2071"/>
                    <a:pt x="1199" y="2036"/>
                  </a:cubicBezTo>
                  <a:cubicBezTo>
                    <a:pt x="1199" y="1701"/>
                    <a:pt x="1199" y="1701"/>
                    <a:pt x="1199" y="1701"/>
                  </a:cubicBezTo>
                  <a:cubicBezTo>
                    <a:pt x="987" y="1666"/>
                    <a:pt x="767" y="1600"/>
                    <a:pt x="732" y="1575"/>
                  </a:cubicBezTo>
                  <a:cubicBezTo>
                    <a:pt x="681" y="1540"/>
                    <a:pt x="646" y="1480"/>
                    <a:pt x="646" y="1384"/>
                  </a:cubicBezTo>
                  <a:cubicBezTo>
                    <a:pt x="646" y="1288"/>
                    <a:pt x="681" y="1228"/>
                    <a:pt x="732" y="1193"/>
                  </a:cubicBezTo>
                  <a:cubicBezTo>
                    <a:pt x="767" y="1169"/>
                    <a:pt x="987" y="1102"/>
                    <a:pt x="1199" y="1067"/>
                  </a:cubicBezTo>
                  <a:cubicBezTo>
                    <a:pt x="1199" y="733"/>
                    <a:pt x="1199" y="733"/>
                    <a:pt x="1199" y="733"/>
                  </a:cubicBezTo>
                  <a:cubicBezTo>
                    <a:pt x="1199" y="698"/>
                    <a:pt x="1247" y="674"/>
                    <a:pt x="1278" y="657"/>
                  </a:cubicBezTo>
                  <a:cubicBezTo>
                    <a:pt x="1310" y="641"/>
                    <a:pt x="1348" y="643"/>
                    <a:pt x="1378" y="662"/>
                  </a:cubicBezTo>
                  <a:cubicBezTo>
                    <a:pt x="1765" y="918"/>
                    <a:pt x="2088" y="1308"/>
                    <a:pt x="2101" y="1325"/>
                  </a:cubicBezTo>
                  <a:cubicBezTo>
                    <a:pt x="2129" y="1360"/>
                    <a:pt x="2129" y="1409"/>
                    <a:pt x="2101" y="144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3933388" y="1868863"/>
            <a:ext cx="2422329" cy="1061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大量的消费者。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校内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的学生都来自五湖四海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4" name="TextBox 76"/>
          <p:cNvSpPr txBox="1"/>
          <p:nvPr/>
        </p:nvSpPr>
        <p:spPr>
          <a:xfrm>
            <a:off x="4902536" y="1407197"/>
            <a:ext cx="14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市场广阔</a:t>
            </a:r>
          </a:p>
        </p:txBody>
      </p:sp>
      <p:sp>
        <p:nvSpPr>
          <p:cNvPr id="25" name="矩形 24"/>
          <p:cNvSpPr/>
          <p:nvPr/>
        </p:nvSpPr>
        <p:spPr>
          <a:xfrm>
            <a:off x="3933388" y="4708842"/>
            <a:ext cx="2422329" cy="1061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对长期在食堂吃饭吃腻的同学们具有较大的吸引力</a:t>
            </a:r>
            <a:endParaRPr lang="zh-CN" altLang="en-US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917951" y="4708842"/>
            <a:ext cx="2422329" cy="725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专门聘请了精通本地特色小吃的知名厨师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76"/>
          <p:cNvSpPr txBox="1"/>
          <p:nvPr/>
        </p:nvSpPr>
        <p:spPr>
          <a:xfrm>
            <a:off x="8917951" y="4247176"/>
            <a:ext cx="14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具有特色</a:t>
            </a:r>
          </a:p>
        </p:txBody>
      </p:sp>
      <p:sp>
        <p:nvSpPr>
          <p:cNvPr id="29" name="矩形 28"/>
          <p:cNvSpPr/>
          <p:nvPr/>
        </p:nvSpPr>
        <p:spPr>
          <a:xfrm>
            <a:off x="8917951" y="1868863"/>
            <a:ext cx="2422329" cy="725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小吃物美价廉，在学生的可承担范围之内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76"/>
          <p:cNvSpPr txBox="1"/>
          <p:nvPr/>
        </p:nvSpPr>
        <p:spPr>
          <a:xfrm>
            <a:off x="8917951" y="1407197"/>
            <a:ext cx="2584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具有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价格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领先的优势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76"/>
          <p:cNvSpPr txBox="1"/>
          <p:nvPr/>
        </p:nvSpPr>
        <p:spPr>
          <a:xfrm>
            <a:off x="4138863" y="4277672"/>
            <a:ext cx="2216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差异化营销战略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32" name="椭圆 31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项目分析</a:t>
            </a:r>
          </a:p>
        </p:txBody>
      </p:sp>
    </p:spTree>
    <p:extLst>
      <p:ext uri="{BB962C8B-B14F-4D97-AF65-F5344CB8AC3E}">
        <p14:creationId xmlns:p14="http://schemas.microsoft.com/office/powerpoint/2010/main" val="112418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604788" y="2010562"/>
            <a:ext cx="1581373" cy="158137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742" y="2353670"/>
            <a:ext cx="2771775" cy="1905000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1043733" y="2475173"/>
            <a:ext cx="4343055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Part</a:t>
            </a:r>
            <a:r>
              <a:rPr lang="zh-CN" altLang="en-US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02</a:t>
            </a:r>
          </a:p>
        </p:txBody>
      </p:sp>
      <p:sp>
        <p:nvSpPr>
          <p:cNvPr id="8" name="矩形 7"/>
          <p:cNvSpPr/>
          <p:nvPr/>
        </p:nvSpPr>
        <p:spPr>
          <a:xfrm>
            <a:off x="950670" y="3306170"/>
            <a:ext cx="4436118" cy="707886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r>
              <a:rPr lang="zh-CN" altLang="zh-CN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项目可操作性分析</a:t>
            </a:r>
            <a:endParaRPr lang="zh-CN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 rot="10800000">
            <a:off x="7734300" y="-23240"/>
            <a:ext cx="4457700" cy="6872748"/>
          </a:xfrm>
          <a:custGeom>
            <a:avLst/>
            <a:gdLst>
              <a:gd name="connsiteX0" fmla="*/ 2813957 w 4457700"/>
              <a:gd name="connsiteY0" fmla="*/ 6872748 h 6872748"/>
              <a:gd name="connsiteX1" fmla="*/ 0 w 4457700"/>
              <a:gd name="connsiteY1" fmla="*/ 6872748 h 6872748"/>
              <a:gd name="connsiteX2" fmla="*/ 0 w 4457700"/>
              <a:gd name="connsiteY2" fmla="*/ 0 h 6872748"/>
              <a:gd name="connsiteX3" fmla="*/ 539063 w 4457700"/>
              <a:gd name="connsiteY3" fmla="*/ 0 h 6872748"/>
              <a:gd name="connsiteX4" fmla="*/ 2813957 w 4457700"/>
              <a:gd name="connsiteY4" fmla="*/ 0 h 6872748"/>
              <a:gd name="connsiteX5" fmla="*/ 2828251 w 4457700"/>
              <a:gd name="connsiteY5" fmla="*/ 0 h 6872748"/>
              <a:gd name="connsiteX6" fmla="*/ 2886320 w 4457700"/>
              <a:gd name="connsiteY6" fmla="*/ 35514 h 6872748"/>
              <a:gd name="connsiteX7" fmla="*/ 4457700 w 4457700"/>
              <a:gd name="connsiteY7" fmla="*/ 3418192 h 6872748"/>
              <a:gd name="connsiteX8" fmla="*/ 2886320 w 4457700"/>
              <a:gd name="connsiteY8" fmla="*/ 6800870 h 6872748"/>
              <a:gd name="connsiteX9" fmla="*/ 2813957 w 4457700"/>
              <a:gd name="connsiteY9" fmla="*/ 6845127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57700" h="6872748">
                <a:moveTo>
                  <a:pt x="2813957" y="6872748"/>
                </a:moveTo>
                <a:lnTo>
                  <a:pt x="0" y="6872748"/>
                </a:lnTo>
                <a:lnTo>
                  <a:pt x="0" y="0"/>
                </a:lnTo>
                <a:lnTo>
                  <a:pt x="539063" y="0"/>
                </a:lnTo>
                <a:lnTo>
                  <a:pt x="2813957" y="0"/>
                </a:lnTo>
                <a:lnTo>
                  <a:pt x="2828251" y="0"/>
                </a:lnTo>
                <a:lnTo>
                  <a:pt x="2886320" y="35514"/>
                </a:lnTo>
                <a:cubicBezTo>
                  <a:pt x="3816091" y="641583"/>
                  <a:pt x="4457700" y="1928525"/>
                  <a:pt x="4457700" y="3418192"/>
                </a:cubicBezTo>
                <a:cubicBezTo>
                  <a:pt x="4457700" y="4907859"/>
                  <a:pt x="3816091" y="6194800"/>
                  <a:pt x="2886320" y="6800870"/>
                </a:cubicBezTo>
                <a:lnTo>
                  <a:pt x="2813957" y="6845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08015" y="1098558"/>
            <a:ext cx="3319967" cy="4629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574634" y="1435574"/>
            <a:ext cx="2607466" cy="3860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94" y="2713309"/>
            <a:ext cx="942715" cy="9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17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41" name="椭圆 40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6" name="TextBox 8"/>
          <p:cNvSpPr txBox="1"/>
          <p:nvPr/>
        </p:nvSpPr>
        <p:spPr>
          <a:xfrm>
            <a:off x="6295668" y="1734742"/>
            <a:ext cx="284480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4000" b="1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在校大学生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6269332" y="2196106"/>
            <a:ext cx="152447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6244215" y="2482305"/>
            <a:ext cx="4961060" cy="1538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我们的目标市场定位在在校大学生，在校大学生以及情侣是我们顾客的主体，主要是那些喜欢本地风味的学生，满足他们对特色风味的需求的要求。</a:t>
            </a:r>
            <a:endParaRPr lang="zh-CN" altLang="en-US" sz="20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6244216" y="4545597"/>
            <a:ext cx="4836818" cy="2951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6244216" y="5371456"/>
            <a:ext cx="4836818" cy="2951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6244214" y="5371456"/>
            <a:ext cx="4403121" cy="29512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TextBox 8"/>
          <p:cNvSpPr txBox="1"/>
          <p:nvPr/>
        </p:nvSpPr>
        <p:spPr>
          <a:xfrm>
            <a:off x="6295668" y="4909791"/>
            <a:ext cx="284480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在校大学生占消费者比例</a:t>
            </a: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t</a:t>
            </a:r>
            <a:endParaRPr lang="zh-CN" altLang="en-US" sz="2000" dirty="0">
              <a:solidFill>
                <a:schemeClr val="bg2">
                  <a:lumMod val="2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TextBox 8"/>
          <p:cNvSpPr txBox="1"/>
          <p:nvPr/>
        </p:nvSpPr>
        <p:spPr>
          <a:xfrm>
            <a:off x="9426071" y="5063679"/>
            <a:ext cx="1654963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90%</a:t>
            </a:r>
            <a:endParaRPr lang="zh-CN" altLang="en-US" sz="2000" dirty="0">
              <a:solidFill>
                <a:schemeClr val="bg2">
                  <a:lumMod val="2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1348390" y="2658435"/>
            <a:ext cx="2507737" cy="2034725"/>
            <a:chOff x="1658075" y="2923843"/>
            <a:chExt cx="2043069" cy="1657703"/>
          </a:xfrm>
        </p:grpSpPr>
        <p:sp>
          <p:nvSpPr>
            <p:cNvPr id="39" name="椭圆 38"/>
            <p:cNvSpPr/>
            <p:nvPr/>
          </p:nvSpPr>
          <p:spPr>
            <a:xfrm>
              <a:off x="2033123" y="2935044"/>
              <a:ext cx="1668021" cy="1646502"/>
            </a:xfrm>
            <a:prstGeom prst="ellipse">
              <a:avLst/>
            </a:prstGeom>
            <a:noFill/>
            <a:ln w="539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文本框 20"/>
            <p:cNvSpPr txBox="1"/>
            <p:nvPr/>
          </p:nvSpPr>
          <p:spPr>
            <a:xfrm flipH="1">
              <a:off x="2389763" y="3405939"/>
              <a:ext cx="1185114" cy="607086"/>
            </a:xfrm>
            <a:prstGeom prst="rect">
              <a:avLst/>
            </a:prstGeom>
            <a:noFill/>
            <a:ln w="9525">
              <a:noFill/>
              <a:miter/>
            </a:ln>
            <a:effectLst>
              <a:outerShdw sx="999" sy="999" algn="ctr" rotWithShape="0">
                <a:srgbClr val="000000"/>
              </a:outerShdw>
            </a:effectLst>
          </p:spPr>
          <p:txBody>
            <a:bodyPr wrap="square" lIns="67391" tIns="33696" rIns="67391" bIns="33696" anchor="t">
              <a:spAutoFit/>
            </a:bodyPr>
            <a:lstStyle/>
            <a:p>
              <a:pPr lvl="0" algn="ctr"/>
              <a:r>
                <a:rPr lang="zh-CN" altLang="en-US" sz="4400" dirty="0">
                  <a:solidFill>
                    <a:schemeClr val="bg2">
                      <a:lumMod val="25000"/>
                    </a:schemeClr>
                  </a:solidFill>
                  <a:latin typeface="Impact" panose="020B0806030902050204" charset="0"/>
                  <a:ea typeface="微软雅黑" panose="020B0503020204020204" charset="-122"/>
                  <a:sym typeface="Arial" panose="020B0604020202020204" pitchFamily="34" charset="0"/>
                </a:rPr>
                <a:t>定位</a:t>
              </a:r>
              <a:endParaRPr lang="en-US" altLang="zh-CN" sz="4400" dirty="0">
                <a:solidFill>
                  <a:schemeClr val="bg2">
                    <a:lumMod val="25000"/>
                  </a:schemeClr>
                </a:solidFill>
                <a:latin typeface="Impact" panose="020B080603090205020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1658075" y="2923843"/>
              <a:ext cx="644143" cy="6356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391" tIns="33696" rIns="67391" bIns="33696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扳手"/>
            <p:cNvSpPr/>
            <p:nvPr/>
          </p:nvSpPr>
          <p:spPr bwMode="auto">
            <a:xfrm>
              <a:off x="1820752" y="3067585"/>
              <a:ext cx="339886" cy="338354"/>
            </a:xfrm>
            <a:custGeom>
              <a:avLst/>
              <a:gdLst>
                <a:gd name="T0" fmla="*/ 1166395 w 3845"/>
                <a:gd name="T1" fmla="*/ 911373 h 3810"/>
                <a:gd name="T2" fmla="*/ 1340582 w 3845"/>
                <a:gd name="T3" fmla="*/ 945561 h 3810"/>
                <a:gd name="T4" fmla="*/ 1800397 w 3845"/>
                <a:gd name="T5" fmla="*/ 485660 h 3810"/>
                <a:gd name="T6" fmla="*/ 1793842 w 3845"/>
                <a:gd name="T7" fmla="*/ 407917 h 3810"/>
                <a:gd name="T8" fmla="*/ 1467476 w 3845"/>
                <a:gd name="T9" fmla="*/ 757292 h 3810"/>
                <a:gd name="T10" fmla="*/ 1159371 w 3845"/>
                <a:gd name="T11" fmla="*/ 701561 h 3810"/>
                <a:gd name="T12" fmla="*/ 1053548 w 3845"/>
                <a:gd name="T13" fmla="*/ 406512 h 3810"/>
                <a:gd name="T14" fmla="*/ 1405199 w 3845"/>
                <a:gd name="T15" fmla="*/ 30442 h 3810"/>
                <a:gd name="T16" fmla="*/ 1340582 w 3845"/>
                <a:gd name="T17" fmla="*/ 25290 h 3810"/>
                <a:gd name="T18" fmla="*/ 880766 w 3845"/>
                <a:gd name="T19" fmla="*/ 485660 h 3810"/>
                <a:gd name="T20" fmla="*/ 919162 w 3845"/>
                <a:gd name="T21" fmla="*/ 669246 h 3810"/>
                <a:gd name="T22" fmla="*/ 480418 w 3845"/>
                <a:gd name="T23" fmla="*/ 1205485 h 3810"/>
                <a:gd name="T24" fmla="*/ 398475 w 3845"/>
                <a:gd name="T25" fmla="*/ 1193309 h 3810"/>
                <a:gd name="T26" fmla="*/ 114720 w 3845"/>
                <a:gd name="T27" fmla="*/ 1477586 h 3810"/>
                <a:gd name="T28" fmla="*/ 398475 w 3845"/>
                <a:gd name="T29" fmla="*/ 1761395 h 3810"/>
                <a:gd name="T30" fmla="*/ 682699 w 3845"/>
                <a:gd name="T31" fmla="*/ 1477586 h 3810"/>
                <a:gd name="T32" fmla="*/ 661628 w 3845"/>
                <a:gd name="T33" fmla="*/ 1370338 h 3810"/>
                <a:gd name="T34" fmla="*/ 1166395 w 3845"/>
                <a:gd name="T35" fmla="*/ 911373 h 3810"/>
                <a:gd name="T36" fmla="*/ 398475 w 3845"/>
                <a:gd name="T37" fmla="*/ 1628389 h 3810"/>
                <a:gd name="T38" fmla="*/ 247701 w 3845"/>
                <a:gd name="T39" fmla="*/ 1477586 h 3810"/>
                <a:gd name="T40" fmla="*/ 398475 w 3845"/>
                <a:gd name="T41" fmla="*/ 1326315 h 3810"/>
                <a:gd name="T42" fmla="*/ 549718 w 3845"/>
                <a:gd name="T43" fmla="*/ 1477586 h 3810"/>
                <a:gd name="T44" fmla="*/ 398475 w 3845"/>
                <a:gd name="T45" fmla="*/ 1628389 h 3810"/>
                <a:gd name="T46" fmla="*/ 426102 w 3845"/>
                <a:gd name="T47" fmla="*/ 554973 h 3810"/>
                <a:gd name="T48" fmla="*/ 694874 w 3845"/>
                <a:gd name="T49" fmla="*/ 830820 h 3810"/>
                <a:gd name="T50" fmla="*/ 824109 w 3845"/>
                <a:gd name="T51" fmla="*/ 701561 h 3810"/>
                <a:gd name="T52" fmla="*/ 554869 w 3845"/>
                <a:gd name="T53" fmla="*/ 425713 h 3810"/>
                <a:gd name="T54" fmla="*/ 619486 w 3845"/>
                <a:gd name="T55" fmla="*/ 361084 h 3810"/>
                <a:gd name="T56" fmla="*/ 258471 w 3845"/>
                <a:gd name="T57" fmla="*/ 0 h 3810"/>
                <a:gd name="T58" fmla="*/ 0 w 3845"/>
                <a:gd name="T59" fmla="*/ 258051 h 3810"/>
                <a:gd name="T60" fmla="*/ 361484 w 3845"/>
                <a:gd name="T61" fmla="*/ 619134 h 3810"/>
                <a:gd name="T62" fmla="*/ 426102 w 3845"/>
                <a:gd name="T63" fmla="*/ 554973 h 3810"/>
                <a:gd name="T64" fmla="*/ 889663 w 3845"/>
                <a:gd name="T65" fmla="*/ 1296342 h 3810"/>
                <a:gd name="T66" fmla="*/ 890131 w 3845"/>
                <a:gd name="T67" fmla="*/ 1296342 h 3810"/>
                <a:gd name="T68" fmla="*/ 889663 w 3845"/>
                <a:gd name="T69" fmla="*/ 1296342 h 3810"/>
                <a:gd name="T70" fmla="*/ 1263321 w 3845"/>
                <a:gd name="T71" fmla="*/ 971788 h 3810"/>
                <a:gd name="T72" fmla="*/ 890131 w 3845"/>
                <a:gd name="T73" fmla="*/ 1296342 h 3810"/>
                <a:gd name="T74" fmla="*/ 1297035 w 3845"/>
                <a:gd name="T75" fmla="*/ 1713157 h 3810"/>
                <a:gd name="T76" fmla="*/ 1555037 w 3845"/>
                <a:gd name="T77" fmla="*/ 1713157 h 3810"/>
                <a:gd name="T78" fmla="*/ 1658519 w 3845"/>
                <a:gd name="T79" fmla="*/ 1610124 h 3810"/>
                <a:gd name="T80" fmla="*/ 1658519 w 3845"/>
                <a:gd name="T81" fmla="*/ 1352073 h 3810"/>
                <a:gd name="T82" fmla="*/ 1263321 w 3845"/>
                <a:gd name="T83" fmla="*/ 971788 h 3810"/>
                <a:gd name="T84" fmla="*/ 1441254 w 3845"/>
                <a:gd name="T85" fmla="*/ 1641970 h 3810"/>
                <a:gd name="T86" fmla="*/ 1376636 w 3845"/>
                <a:gd name="T87" fmla="*/ 1641970 h 3810"/>
                <a:gd name="T88" fmla="*/ 1044652 w 3845"/>
                <a:gd name="T89" fmla="*/ 1310392 h 3810"/>
                <a:gd name="T90" fmla="*/ 1044652 w 3845"/>
                <a:gd name="T91" fmla="*/ 1245293 h 3810"/>
                <a:gd name="T92" fmla="*/ 1109738 w 3845"/>
                <a:gd name="T93" fmla="*/ 1245293 h 3810"/>
                <a:gd name="T94" fmla="*/ 1441254 w 3845"/>
                <a:gd name="T95" fmla="*/ 1577340 h 3810"/>
                <a:gd name="T96" fmla="*/ 1441254 w 3845"/>
                <a:gd name="T97" fmla="*/ 1641970 h 3810"/>
                <a:gd name="T98" fmla="*/ 1587346 w 3845"/>
                <a:gd name="T99" fmla="*/ 1495851 h 3810"/>
                <a:gd name="T100" fmla="*/ 1522260 w 3845"/>
                <a:gd name="T101" fmla="*/ 1495851 h 3810"/>
                <a:gd name="T102" fmla="*/ 1190744 w 3845"/>
                <a:gd name="T103" fmla="*/ 1164272 h 3810"/>
                <a:gd name="T104" fmla="*/ 1190744 w 3845"/>
                <a:gd name="T105" fmla="*/ 1099642 h 3810"/>
                <a:gd name="T106" fmla="*/ 1255830 w 3845"/>
                <a:gd name="T107" fmla="*/ 1099642 h 3810"/>
                <a:gd name="T108" fmla="*/ 1587346 w 3845"/>
                <a:gd name="T109" fmla="*/ 1431221 h 3810"/>
                <a:gd name="T110" fmla="*/ 1587346 w 3845"/>
                <a:gd name="T111" fmla="*/ 1495851 h 38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845" h="3810">
                  <a:moveTo>
                    <a:pt x="2491" y="1946"/>
                  </a:moveTo>
                  <a:cubicBezTo>
                    <a:pt x="2606" y="1993"/>
                    <a:pt x="2731" y="2019"/>
                    <a:pt x="2863" y="2019"/>
                  </a:cubicBezTo>
                  <a:cubicBezTo>
                    <a:pt x="3405" y="2019"/>
                    <a:pt x="3845" y="1579"/>
                    <a:pt x="3845" y="1037"/>
                  </a:cubicBezTo>
                  <a:cubicBezTo>
                    <a:pt x="3845" y="980"/>
                    <a:pt x="3840" y="925"/>
                    <a:pt x="3831" y="871"/>
                  </a:cubicBezTo>
                  <a:cubicBezTo>
                    <a:pt x="3134" y="1617"/>
                    <a:pt x="3134" y="1617"/>
                    <a:pt x="3134" y="1617"/>
                  </a:cubicBezTo>
                  <a:cubicBezTo>
                    <a:pt x="2476" y="1498"/>
                    <a:pt x="2476" y="1498"/>
                    <a:pt x="2476" y="1498"/>
                  </a:cubicBezTo>
                  <a:cubicBezTo>
                    <a:pt x="2250" y="868"/>
                    <a:pt x="2250" y="868"/>
                    <a:pt x="2250" y="868"/>
                  </a:cubicBezTo>
                  <a:cubicBezTo>
                    <a:pt x="3001" y="65"/>
                    <a:pt x="3001" y="65"/>
                    <a:pt x="3001" y="65"/>
                  </a:cubicBezTo>
                  <a:cubicBezTo>
                    <a:pt x="2956" y="59"/>
                    <a:pt x="2910" y="54"/>
                    <a:pt x="2863" y="54"/>
                  </a:cubicBezTo>
                  <a:cubicBezTo>
                    <a:pt x="2320" y="54"/>
                    <a:pt x="1881" y="494"/>
                    <a:pt x="1881" y="1037"/>
                  </a:cubicBezTo>
                  <a:cubicBezTo>
                    <a:pt x="1881" y="1176"/>
                    <a:pt x="1910" y="1309"/>
                    <a:pt x="1963" y="1429"/>
                  </a:cubicBezTo>
                  <a:cubicBezTo>
                    <a:pt x="1659" y="1963"/>
                    <a:pt x="1205" y="2409"/>
                    <a:pt x="1026" y="2574"/>
                  </a:cubicBezTo>
                  <a:cubicBezTo>
                    <a:pt x="971" y="2557"/>
                    <a:pt x="912" y="2548"/>
                    <a:pt x="851" y="2548"/>
                  </a:cubicBezTo>
                  <a:cubicBezTo>
                    <a:pt x="516" y="2548"/>
                    <a:pt x="245" y="2820"/>
                    <a:pt x="245" y="3155"/>
                  </a:cubicBezTo>
                  <a:cubicBezTo>
                    <a:pt x="245" y="3490"/>
                    <a:pt x="516" y="3761"/>
                    <a:pt x="851" y="3761"/>
                  </a:cubicBezTo>
                  <a:cubicBezTo>
                    <a:pt x="1186" y="3761"/>
                    <a:pt x="1458" y="3490"/>
                    <a:pt x="1458" y="3155"/>
                  </a:cubicBezTo>
                  <a:cubicBezTo>
                    <a:pt x="1458" y="3074"/>
                    <a:pt x="1442" y="2997"/>
                    <a:pt x="1413" y="2926"/>
                  </a:cubicBezTo>
                  <a:cubicBezTo>
                    <a:pt x="1548" y="2747"/>
                    <a:pt x="1914" y="2308"/>
                    <a:pt x="2491" y="1946"/>
                  </a:cubicBezTo>
                  <a:close/>
                  <a:moveTo>
                    <a:pt x="851" y="3477"/>
                  </a:moveTo>
                  <a:cubicBezTo>
                    <a:pt x="673" y="3477"/>
                    <a:pt x="529" y="3333"/>
                    <a:pt x="529" y="3155"/>
                  </a:cubicBezTo>
                  <a:cubicBezTo>
                    <a:pt x="529" y="2976"/>
                    <a:pt x="673" y="2832"/>
                    <a:pt x="851" y="2832"/>
                  </a:cubicBezTo>
                  <a:cubicBezTo>
                    <a:pt x="1029" y="2832"/>
                    <a:pt x="1174" y="2976"/>
                    <a:pt x="1174" y="3155"/>
                  </a:cubicBezTo>
                  <a:cubicBezTo>
                    <a:pt x="1174" y="3333"/>
                    <a:pt x="1029" y="3477"/>
                    <a:pt x="851" y="3477"/>
                  </a:cubicBezTo>
                  <a:close/>
                  <a:moveTo>
                    <a:pt x="910" y="1185"/>
                  </a:moveTo>
                  <a:cubicBezTo>
                    <a:pt x="1484" y="1774"/>
                    <a:pt x="1484" y="1774"/>
                    <a:pt x="1484" y="1774"/>
                  </a:cubicBezTo>
                  <a:cubicBezTo>
                    <a:pt x="1760" y="1498"/>
                    <a:pt x="1760" y="1498"/>
                    <a:pt x="1760" y="1498"/>
                  </a:cubicBezTo>
                  <a:cubicBezTo>
                    <a:pt x="1185" y="909"/>
                    <a:pt x="1185" y="909"/>
                    <a:pt x="1185" y="909"/>
                  </a:cubicBezTo>
                  <a:cubicBezTo>
                    <a:pt x="1323" y="771"/>
                    <a:pt x="1323" y="771"/>
                    <a:pt x="1323" y="771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0" y="551"/>
                    <a:pt x="0" y="551"/>
                    <a:pt x="0" y="551"/>
                  </a:cubicBezTo>
                  <a:cubicBezTo>
                    <a:pt x="772" y="1322"/>
                    <a:pt x="772" y="1322"/>
                    <a:pt x="772" y="1322"/>
                  </a:cubicBezTo>
                  <a:lnTo>
                    <a:pt x="910" y="1185"/>
                  </a:lnTo>
                  <a:close/>
                  <a:moveTo>
                    <a:pt x="1900" y="2768"/>
                  </a:moveTo>
                  <a:cubicBezTo>
                    <a:pt x="1900" y="2768"/>
                    <a:pt x="1901" y="2768"/>
                    <a:pt x="1901" y="2768"/>
                  </a:cubicBezTo>
                  <a:cubicBezTo>
                    <a:pt x="1900" y="2767"/>
                    <a:pt x="1900" y="2768"/>
                    <a:pt x="1900" y="2768"/>
                  </a:cubicBezTo>
                  <a:close/>
                  <a:moveTo>
                    <a:pt x="2698" y="2075"/>
                  </a:moveTo>
                  <a:cubicBezTo>
                    <a:pt x="2698" y="2075"/>
                    <a:pt x="2225" y="2203"/>
                    <a:pt x="1901" y="2768"/>
                  </a:cubicBezTo>
                  <a:cubicBezTo>
                    <a:pt x="1926" y="2776"/>
                    <a:pt x="2770" y="3658"/>
                    <a:pt x="2770" y="3658"/>
                  </a:cubicBezTo>
                  <a:cubicBezTo>
                    <a:pt x="2923" y="3810"/>
                    <a:pt x="3169" y="3810"/>
                    <a:pt x="3321" y="3658"/>
                  </a:cubicBezTo>
                  <a:cubicBezTo>
                    <a:pt x="3542" y="3438"/>
                    <a:pt x="3542" y="3438"/>
                    <a:pt x="3542" y="3438"/>
                  </a:cubicBezTo>
                  <a:cubicBezTo>
                    <a:pt x="3694" y="3285"/>
                    <a:pt x="3694" y="3039"/>
                    <a:pt x="3542" y="2887"/>
                  </a:cubicBezTo>
                  <a:lnTo>
                    <a:pt x="2698" y="2075"/>
                  </a:lnTo>
                  <a:close/>
                  <a:moveTo>
                    <a:pt x="3078" y="3506"/>
                  </a:moveTo>
                  <a:cubicBezTo>
                    <a:pt x="3040" y="3544"/>
                    <a:pt x="2978" y="3544"/>
                    <a:pt x="2940" y="3506"/>
                  </a:cubicBezTo>
                  <a:cubicBezTo>
                    <a:pt x="2231" y="2798"/>
                    <a:pt x="2231" y="2798"/>
                    <a:pt x="2231" y="2798"/>
                  </a:cubicBezTo>
                  <a:cubicBezTo>
                    <a:pt x="2193" y="2760"/>
                    <a:pt x="2193" y="2698"/>
                    <a:pt x="2231" y="2659"/>
                  </a:cubicBezTo>
                  <a:cubicBezTo>
                    <a:pt x="2270" y="2621"/>
                    <a:pt x="2332" y="2621"/>
                    <a:pt x="2370" y="2659"/>
                  </a:cubicBezTo>
                  <a:cubicBezTo>
                    <a:pt x="3078" y="3368"/>
                    <a:pt x="3078" y="3368"/>
                    <a:pt x="3078" y="3368"/>
                  </a:cubicBezTo>
                  <a:cubicBezTo>
                    <a:pt x="3116" y="3406"/>
                    <a:pt x="3116" y="3468"/>
                    <a:pt x="3078" y="3506"/>
                  </a:cubicBezTo>
                  <a:close/>
                  <a:moveTo>
                    <a:pt x="3390" y="3194"/>
                  </a:moveTo>
                  <a:cubicBezTo>
                    <a:pt x="3352" y="3233"/>
                    <a:pt x="3290" y="3233"/>
                    <a:pt x="3251" y="3194"/>
                  </a:cubicBezTo>
                  <a:cubicBezTo>
                    <a:pt x="2543" y="2486"/>
                    <a:pt x="2543" y="2486"/>
                    <a:pt x="2543" y="2486"/>
                  </a:cubicBezTo>
                  <a:cubicBezTo>
                    <a:pt x="2505" y="2448"/>
                    <a:pt x="2505" y="2386"/>
                    <a:pt x="2543" y="2348"/>
                  </a:cubicBezTo>
                  <a:cubicBezTo>
                    <a:pt x="2581" y="2309"/>
                    <a:pt x="2643" y="2309"/>
                    <a:pt x="2682" y="2348"/>
                  </a:cubicBezTo>
                  <a:cubicBezTo>
                    <a:pt x="3390" y="3056"/>
                    <a:pt x="3390" y="3056"/>
                    <a:pt x="3390" y="3056"/>
                  </a:cubicBezTo>
                  <a:cubicBezTo>
                    <a:pt x="3428" y="3094"/>
                    <a:pt x="3428" y="3156"/>
                    <a:pt x="3390" y="3194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lIns="67391" tIns="33696" rIns="67391" bIns="33696"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40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目标市场</a:t>
            </a:r>
          </a:p>
        </p:txBody>
      </p:sp>
    </p:spTree>
    <p:extLst>
      <p:ext uri="{BB962C8B-B14F-4D97-AF65-F5344CB8AC3E}">
        <p14:creationId xmlns:p14="http://schemas.microsoft.com/office/powerpoint/2010/main" val="260934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 rot="1709927">
            <a:off x="376016" y="20766"/>
            <a:ext cx="1298237" cy="1134750"/>
            <a:chOff x="891171" y="2107956"/>
            <a:chExt cx="2649224" cy="2315607"/>
          </a:xfrm>
        </p:grpSpPr>
        <p:sp>
          <p:nvSpPr>
            <p:cNvPr id="35" name="椭圆 34"/>
            <p:cNvSpPr/>
            <p:nvPr/>
          </p:nvSpPr>
          <p:spPr>
            <a:xfrm>
              <a:off x="1224788" y="2107956"/>
              <a:ext cx="2315607" cy="2315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203200" dist="25400" dir="18000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/>
            <p:nvPr/>
          </p:nvSpPr>
          <p:spPr>
            <a:xfrm>
              <a:off x="891171" y="2932142"/>
              <a:ext cx="667234" cy="6672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8</a:t>
            </a:fld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1726228" y="4369939"/>
            <a:ext cx="0" cy="1981200"/>
          </a:xfrm>
          <a:prstGeom prst="line">
            <a:avLst/>
          </a:prstGeom>
          <a:ln w="34925"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28000">
                  <a:schemeClr val="bg1">
                    <a:lumMod val="50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5400000" scaled="1"/>
            </a:gra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937883" y="3630737"/>
            <a:ext cx="0" cy="1981200"/>
          </a:xfrm>
          <a:prstGeom prst="line">
            <a:avLst/>
          </a:prstGeom>
          <a:ln w="34925"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28000">
                  <a:schemeClr val="bg1">
                    <a:lumMod val="50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5400000" scaled="1"/>
            </a:gra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140531" y="2850556"/>
            <a:ext cx="0" cy="1981200"/>
          </a:xfrm>
          <a:prstGeom prst="line">
            <a:avLst/>
          </a:prstGeom>
          <a:ln w="34925"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28000">
                  <a:schemeClr val="bg1">
                    <a:lumMod val="50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5400000" scaled="1"/>
            </a:gra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131586" y="3625693"/>
            <a:ext cx="0" cy="1981200"/>
          </a:xfrm>
          <a:prstGeom prst="line">
            <a:avLst/>
          </a:prstGeom>
          <a:ln w="34925"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28000">
                  <a:schemeClr val="bg1">
                    <a:lumMod val="50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5400000" scaled="1"/>
            </a:gra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0392068" y="4517715"/>
            <a:ext cx="0" cy="1981200"/>
          </a:xfrm>
          <a:prstGeom prst="line">
            <a:avLst/>
          </a:prstGeom>
          <a:ln w="34925"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28000">
                  <a:schemeClr val="bg1">
                    <a:lumMod val="50000"/>
                  </a:schemeClr>
                </a:gs>
                <a:gs pos="41000">
                  <a:schemeClr val="bg1">
                    <a:lumMod val="7500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5400000" scaled="1"/>
            </a:gra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76"/>
          <p:cNvSpPr txBox="1"/>
          <p:nvPr/>
        </p:nvSpPr>
        <p:spPr>
          <a:xfrm>
            <a:off x="9946682" y="3303594"/>
            <a:ext cx="14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夜茶</a:t>
            </a:r>
          </a:p>
        </p:txBody>
      </p:sp>
      <p:sp>
        <p:nvSpPr>
          <p:cNvPr id="19" name="矩形 18"/>
          <p:cNvSpPr/>
          <p:nvPr/>
        </p:nvSpPr>
        <p:spPr>
          <a:xfrm>
            <a:off x="616129" y="3670766"/>
            <a:ext cx="2377642" cy="799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肠粉，炒粉，豆浆，粥，油煎</a:t>
            </a:r>
          </a:p>
        </p:txBody>
      </p:sp>
      <p:sp>
        <p:nvSpPr>
          <p:cNvPr id="20" name="TextBox 76"/>
          <p:cNvSpPr txBox="1"/>
          <p:nvPr/>
        </p:nvSpPr>
        <p:spPr>
          <a:xfrm>
            <a:off x="1096973" y="3080846"/>
            <a:ext cx="14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早餐</a:t>
            </a:r>
          </a:p>
        </p:txBody>
      </p:sp>
      <p:sp>
        <p:nvSpPr>
          <p:cNvPr id="23" name="矩形 22"/>
          <p:cNvSpPr/>
          <p:nvPr/>
        </p:nvSpPr>
        <p:spPr>
          <a:xfrm>
            <a:off x="2857666" y="2843378"/>
            <a:ext cx="2377642" cy="73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蜜汁叉烧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虾皇饺，烧鹅饭，白切鸡等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76"/>
          <p:cNvSpPr txBox="1"/>
          <p:nvPr/>
        </p:nvSpPr>
        <p:spPr>
          <a:xfrm>
            <a:off x="3319896" y="2214461"/>
            <a:ext cx="14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午餐</a:t>
            </a:r>
          </a:p>
        </p:txBody>
      </p:sp>
      <p:sp>
        <p:nvSpPr>
          <p:cNvPr id="25" name="矩形 24"/>
          <p:cNvSpPr/>
          <p:nvPr/>
        </p:nvSpPr>
        <p:spPr>
          <a:xfrm>
            <a:off x="7031167" y="2838334"/>
            <a:ext cx="2377642" cy="725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双皮奶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蜂蜜多厚土，榴莲酥，奶油猪仔包</a:t>
            </a:r>
            <a:endParaRPr lang="zh-CN" altLang="en-US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76"/>
          <p:cNvSpPr txBox="1"/>
          <p:nvPr/>
        </p:nvSpPr>
        <p:spPr>
          <a:xfrm>
            <a:off x="7699431" y="2354502"/>
            <a:ext cx="145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宵夜</a:t>
            </a:r>
          </a:p>
        </p:txBody>
      </p:sp>
      <p:sp>
        <p:nvSpPr>
          <p:cNvPr id="27" name="矩形 26"/>
          <p:cNvSpPr/>
          <p:nvPr/>
        </p:nvSpPr>
        <p:spPr>
          <a:xfrm>
            <a:off x="5105698" y="2086929"/>
            <a:ext cx="2377642" cy="1058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菜甫煎蛋，潮式椒酱肉，红烧豆腐，榄菜肉松豆角</a:t>
            </a:r>
            <a:endParaRPr lang="zh-CN" altLang="en-US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76"/>
          <p:cNvSpPr txBox="1"/>
          <p:nvPr/>
        </p:nvSpPr>
        <p:spPr>
          <a:xfrm>
            <a:off x="5722365" y="1576972"/>
            <a:ext cx="145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晚餐</a:t>
            </a:r>
          </a:p>
        </p:txBody>
      </p:sp>
      <p:sp>
        <p:nvSpPr>
          <p:cNvPr id="29" name="TextBox 8"/>
          <p:cNvSpPr txBox="1"/>
          <p:nvPr/>
        </p:nvSpPr>
        <p:spPr>
          <a:xfrm>
            <a:off x="4487451" y="5385681"/>
            <a:ext cx="346388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特色小吃店</a:t>
            </a:r>
          </a:p>
        </p:txBody>
      </p:sp>
      <p:sp>
        <p:nvSpPr>
          <p:cNvPr id="33" name="TextBox 8"/>
          <p:cNvSpPr txBox="1"/>
          <p:nvPr/>
        </p:nvSpPr>
        <p:spPr>
          <a:xfrm>
            <a:off x="856342" y="474542"/>
            <a:ext cx="28448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项目介绍</a:t>
            </a:r>
          </a:p>
        </p:txBody>
      </p:sp>
    </p:spTree>
    <p:extLst>
      <p:ext uri="{BB962C8B-B14F-4D97-AF65-F5344CB8AC3E}">
        <p14:creationId xmlns:p14="http://schemas.microsoft.com/office/powerpoint/2010/main" val="3089023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4" grpId="0"/>
      <p:bldP spid="26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>
            <a:off x="604788" y="2010562"/>
            <a:ext cx="1581373" cy="158137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742" y="2353670"/>
            <a:ext cx="2771775" cy="1905000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1043733" y="2475173"/>
            <a:ext cx="4343055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Part</a:t>
            </a:r>
            <a:r>
              <a:rPr lang="zh-CN" altLang="en-US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5400" b="1" spc="200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Arial" panose="020B0604020202020204" pitchFamily="34" charset="0"/>
              </a:rPr>
              <a:t>03</a:t>
            </a:r>
          </a:p>
        </p:txBody>
      </p:sp>
      <p:sp>
        <p:nvSpPr>
          <p:cNvPr id="8" name="矩形 7"/>
          <p:cNvSpPr/>
          <p:nvPr/>
        </p:nvSpPr>
        <p:spPr>
          <a:xfrm>
            <a:off x="950670" y="3306170"/>
            <a:ext cx="4436118" cy="814582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defTabSz="608965">
              <a:lnSpc>
                <a:spcPct val="130000"/>
              </a:lnSpc>
            </a:pPr>
            <a:r>
              <a:rPr lang="zh-CN" altLang="en-US" sz="4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市场分析</a:t>
            </a:r>
          </a:p>
        </p:txBody>
      </p:sp>
      <p:sp>
        <p:nvSpPr>
          <p:cNvPr id="11" name="任意多边形 10"/>
          <p:cNvSpPr/>
          <p:nvPr/>
        </p:nvSpPr>
        <p:spPr>
          <a:xfrm rot="10800000">
            <a:off x="7734300" y="-23240"/>
            <a:ext cx="4457700" cy="6872748"/>
          </a:xfrm>
          <a:custGeom>
            <a:avLst/>
            <a:gdLst>
              <a:gd name="connsiteX0" fmla="*/ 2813957 w 4457700"/>
              <a:gd name="connsiteY0" fmla="*/ 6872748 h 6872748"/>
              <a:gd name="connsiteX1" fmla="*/ 0 w 4457700"/>
              <a:gd name="connsiteY1" fmla="*/ 6872748 h 6872748"/>
              <a:gd name="connsiteX2" fmla="*/ 0 w 4457700"/>
              <a:gd name="connsiteY2" fmla="*/ 0 h 6872748"/>
              <a:gd name="connsiteX3" fmla="*/ 539063 w 4457700"/>
              <a:gd name="connsiteY3" fmla="*/ 0 h 6872748"/>
              <a:gd name="connsiteX4" fmla="*/ 2813957 w 4457700"/>
              <a:gd name="connsiteY4" fmla="*/ 0 h 6872748"/>
              <a:gd name="connsiteX5" fmla="*/ 2828251 w 4457700"/>
              <a:gd name="connsiteY5" fmla="*/ 0 h 6872748"/>
              <a:gd name="connsiteX6" fmla="*/ 2886320 w 4457700"/>
              <a:gd name="connsiteY6" fmla="*/ 35514 h 6872748"/>
              <a:gd name="connsiteX7" fmla="*/ 4457700 w 4457700"/>
              <a:gd name="connsiteY7" fmla="*/ 3418192 h 6872748"/>
              <a:gd name="connsiteX8" fmla="*/ 2886320 w 4457700"/>
              <a:gd name="connsiteY8" fmla="*/ 6800870 h 6872748"/>
              <a:gd name="connsiteX9" fmla="*/ 2813957 w 4457700"/>
              <a:gd name="connsiteY9" fmla="*/ 6845127 h 687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57700" h="6872748">
                <a:moveTo>
                  <a:pt x="2813957" y="6872748"/>
                </a:moveTo>
                <a:lnTo>
                  <a:pt x="0" y="6872748"/>
                </a:lnTo>
                <a:lnTo>
                  <a:pt x="0" y="0"/>
                </a:lnTo>
                <a:lnTo>
                  <a:pt x="539063" y="0"/>
                </a:lnTo>
                <a:lnTo>
                  <a:pt x="2813957" y="0"/>
                </a:lnTo>
                <a:lnTo>
                  <a:pt x="2828251" y="0"/>
                </a:lnTo>
                <a:lnTo>
                  <a:pt x="2886320" y="35514"/>
                </a:lnTo>
                <a:cubicBezTo>
                  <a:pt x="3816091" y="641583"/>
                  <a:pt x="4457700" y="1928525"/>
                  <a:pt x="4457700" y="3418192"/>
                </a:cubicBezTo>
                <a:cubicBezTo>
                  <a:pt x="4457700" y="4907859"/>
                  <a:pt x="3816091" y="6194800"/>
                  <a:pt x="2886320" y="6800870"/>
                </a:cubicBezTo>
                <a:lnTo>
                  <a:pt x="2813957" y="6845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08015" y="1098558"/>
            <a:ext cx="3319967" cy="4629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203200" dist="25400" dir="1800000" sx="102000" sy="102000" algn="ctr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574634" y="1435574"/>
            <a:ext cx="2607466" cy="3860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394" y="2713309"/>
            <a:ext cx="942715" cy="94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01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灰色商务工作汇报PPT模板3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3358</TotalTime>
  <Words>808</Words>
  <Application>Microsoft Office PowerPoint</Application>
  <PresentationFormat>宽屏</PresentationFormat>
  <Paragraphs>168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 Unicode MS</vt:lpstr>
      <vt:lpstr>思源黑体 CN Bold</vt:lpstr>
      <vt:lpstr>思源黑体 CN Light</vt:lpstr>
      <vt:lpstr>微软雅黑</vt:lpstr>
      <vt:lpstr>Arial</vt:lpstr>
      <vt:lpstr>Calibri</vt:lpstr>
      <vt:lpstr>Calibri Light</vt:lpstr>
      <vt:lpstr>Impact</vt:lpstr>
      <vt:lpstr>Segoe UI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简洁黑白</dc:title>
  <dc:creator>第一PPT</dc:creator>
  <cp:keywords>www.1ppt.com</cp:keywords>
  <dc:description>www.1ppt.com</dc:description>
  <cp:lastModifiedBy>dancv kam</cp:lastModifiedBy>
  <cp:revision>497</cp:revision>
  <dcterms:created xsi:type="dcterms:W3CDTF">2019-04-09T06:58:04Z</dcterms:created>
  <dcterms:modified xsi:type="dcterms:W3CDTF">2019-12-12T02:39:36Z</dcterms:modified>
</cp:coreProperties>
</file>